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 id="293" r:id="rId36"/>
    <p:sldId id="294" r:id="rId37"/>
    <p:sldId id="295" r:id="rId38"/>
    <p:sldId id="297" r:id="rId39"/>
    <p:sldId id="298" r:id="rId40"/>
    <p:sldId id="299" r:id="rId41"/>
    <p:sldId id="300" r:id="rId42"/>
    <p:sldId id="301" r:id="rId43"/>
    <p:sldId id="302" r:id="rId44"/>
    <p:sldId id="303" r:id="rId45"/>
    <p:sldId id="304" r:id="rId46"/>
    <p:sldId id="306" r:id="rId47"/>
    <p:sldId id="307" r:id="rId48"/>
    <p:sldId id="308" r:id="rId49"/>
    <p:sldId id="309" r:id="rId50"/>
    <p:sldId id="310" r:id="rId51"/>
    <p:sldId id="311" r:id="rId52"/>
    <p:sldId id="312" r:id="rId53"/>
    <p:sldId id="313" r:id="rId54"/>
  </p:sldIdLst>
  <p:sldSz cx="9144000" cy="6858000" type="screen4x3"/>
  <p:notesSz cx="6858000" cy="9144000"/>
  <p:embeddedFontLst>
    <p:embeddedFont>
      <p:font typeface="Calibri" panose="020F0502020204030204" pitchFamily="34" charset="0"/>
      <p:regular r:id="rId55"/>
      <p:bold r:id="rId56"/>
      <p:italic r:id="rId57"/>
      <p:boldItalic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153409</c:v>
                </c:pt>
                <c:pt idx="1">
                  <c:v>153435</c:v>
                </c:pt>
                <c:pt idx="2">
                  <c:v>153459</c:v>
                </c:pt>
                <c:pt idx="3">
                  <c:v>153432</c:v>
                </c:pt>
                <c:pt idx="4">
                  <c:v>153449</c:v>
                </c:pt>
                <c:pt idx="5">
                  <c:v>153738</c:v>
                </c:pt>
                <c:pt idx="6">
                  <c:v>154138</c:v>
                </c:pt>
                <c:pt idx="7">
                  <c:v>154316</c:v>
                </c:pt>
                <c:pt idx="8">
                  <c:v>154410</c:v>
                </c:pt>
                <c:pt idx="9">
                  <c:v>154468</c:v>
                </c:pt>
                <c:pt idx="10">
                  <c:v>154532</c:v>
                </c:pt>
                <c:pt idx="11">
                  <c:v>154602</c:v>
                </c:pt>
                <c:pt idx="12">
                  <c:v>154770</c:v>
                </c:pt>
                <c:pt idx="13">
                  <c:v>154793</c:v>
                </c:pt>
                <c:pt idx="14">
                  <c:v>154789</c:v>
                </c:pt>
                <c:pt idx="15">
                  <c:v>154788</c:v>
                </c:pt>
                <c:pt idx="16">
                  <c:v>154722</c:v>
                </c:pt>
                <c:pt idx="17">
                  <c:v>154955</c:v>
                </c:pt>
                <c:pt idx="18">
                  <c:v>154967</c:v>
                </c:pt>
                <c:pt idx="19">
                  <c:v>154993</c:v>
                </c:pt>
                <c:pt idx="20">
                  <c:v>154968</c:v>
                </c:pt>
                <c:pt idx="21">
                  <c:v>154980</c:v>
                </c:pt>
                <c:pt idx="22">
                  <c:v>154998</c:v>
                </c:pt>
                <c:pt idx="23">
                  <c:v>154993</c:v>
                </c:pt>
                <c:pt idx="24">
                  <c:v>154983</c:v>
                </c:pt>
                <c:pt idx="25">
                  <c:v>154953</c:v>
                </c:pt>
                <c:pt idx="26">
                  <c:v>154945</c:v>
                </c:pt>
                <c:pt idx="27">
                  <c:v>154862</c:v>
                </c:pt>
                <c:pt idx="28">
                  <c:v>154848</c:v>
                </c:pt>
                <c:pt idx="29">
                  <c:v>154883</c:v>
                </c:pt>
              </c:numCache>
            </c:numRef>
          </c:val>
          <c:smooth val="0"/>
          <c:extLst>
            <c:ext xmlns:c16="http://schemas.microsoft.com/office/drawing/2014/chart" uri="{C3380CC4-5D6E-409C-BE32-E72D297353CC}">
              <c16:uniqueId val="{00000000-CF17-4F2E-AA3B-59133637C979}"/>
            </c:ext>
          </c:extLst>
        </c:ser>
        <c:dLbls>
          <c:showLegendKey val="0"/>
          <c:showVal val="0"/>
          <c:showCatName val="0"/>
          <c:showSerName val="0"/>
          <c:showPercent val="0"/>
          <c:showBubbleSize val="0"/>
        </c:dLbls>
        <c:smooth val="0"/>
        <c:axId val="285191280"/>
        <c:axId val="285191608"/>
      </c:lineChart>
      <c:dateAx>
        <c:axId val="285191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91608"/>
        <c:crosses val="autoZero"/>
        <c:auto val="1"/>
        <c:lblOffset val="100"/>
        <c:baseTimeUnit val="days"/>
      </c:dateAx>
      <c:valAx>
        <c:axId val="285191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19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5.7361875211847997E-2</c:v>
                </c:pt>
                <c:pt idx="1">
                  <c:v>1.1732346078137E-2</c:v>
                </c:pt>
                <c:pt idx="2">
                  <c:v>0.21864226736267001</c:v>
                </c:pt>
                <c:pt idx="3">
                  <c:v>1.7595881260386002E-2</c:v>
                </c:pt>
                <c:pt idx="4">
                  <c:v>2.6720542231491E-2</c:v>
                </c:pt>
                <c:pt idx="5">
                  <c:v>1.491604435098</c:v>
                </c:pt>
                <c:pt idx="6">
                  <c:v>3.8002312619365999E-2</c:v>
                </c:pt>
                <c:pt idx="7">
                  <c:v>4.2469865847096E-2</c:v>
                </c:pt>
                <c:pt idx="8">
                  <c:v>2.7208592732714001E-2</c:v>
                </c:pt>
                <c:pt idx="9">
                  <c:v>1.5863868582417999E-2</c:v>
                </c:pt>
                <c:pt idx="10">
                  <c:v>2.0064724919094001E-2</c:v>
                </c:pt>
                <c:pt idx="11">
                  <c:v>3.2995400053051002E-2</c:v>
                </c:pt>
                <c:pt idx="12">
                  <c:v>2.2788099763392002E-2</c:v>
                </c:pt>
                <c:pt idx="13">
                  <c:v>0.14698186469916</c:v>
                </c:pt>
                <c:pt idx="14">
                  <c:v>4.1992105484168997E-3</c:v>
                </c:pt>
                <c:pt idx="15">
                  <c:v>4.7376626956439002E-3</c:v>
                </c:pt>
                <c:pt idx="16">
                  <c:v>0.12568253045135999</c:v>
                </c:pt>
                <c:pt idx="17">
                  <c:v>1.4208398455160001E-2</c:v>
                </c:pt>
                <c:pt idx="18">
                  <c:v>7.7438839449925998E-3</c:v>
                </c:pt>
                <c:pt idx="19">
                  <c:v>4.8393341076267997E-3</c:v>
                </c:pt>
                <c:pt idx="20">
                  <c:v>9.6786682152535993E-3</c:v>
                </c:pt>
                <c:pt idx="21">
                  <c:v>9.0337734071521993E-3</c:v>
                </c:pt>
                <c:pt idx="22">
                  <c:v>1.6130176980301999E-2</c:v>
                </c:pt>
                <c:pt idx="23">
                  <c:v>7.7421852317817001E-3</c:v>
                </c:pt>
                <c:pt idx="24">
                  <c:v>4.9036054404211996E-3</c:v>
                </c:pt>
                <c:pt idx="25">
                  <c:v>5.1623560993237002E-3</c:v>
                </c:pt>
                <c:pt idx="26">
                  <c:v>4.2756003588277003E-3</c:v>
                </c:pt>
                <c:pt idx="27">
                  <c:v>7.9619719006948E-3</c:v>
                </c:pt>
                <c:pt idx="28">
                  <c:v>5.5966334097488999E-3</c:v>
                </c:pt>
                <c:pt idx="29">
                  <c:v>0</c:v>
                </c:pt>
              </c:numCache>
            </c:numRef>
          </c:val>
          <c:smooth val="0"/>
          <c:extLst>
            <c:ext xmlns:c16="http://schemas.microsoft.com/office/drawing/2014/chart" uri="{C3380CC4-5D6E-409C-BE32-E72D297353CC}">
              <c16:uniqueId val="{00000000-A3DD-4607-9A83-2D901442C3B1}"/>
            </c:ext>
          </c:extLst>
        </c:ser>
        <c:dLbls>
          <c:showLegendKey val="0"/>
          <c:showVal val="0"/>
          <c:showCatName val="0"/>
          <c:showSerName val="0"/>
          <c:showPercent val="0"/>
          <c:showBubbleSize val="0"/>
        </c:dLbls>
        <c:smooth val="0"/>
        <c:axId val="413093496"/>
        <c:axId val="413099400"/>
      </c:lineChart>
      <c:dateAx>
        <c:axId val="413093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99400"/>
        <c:crosses val="autoZero"/>
        <c:auto val="1"/>
        <c:lblOffset val="100"/>
        <c:baseTimeUnit val="days"/>
      </c:dateAx>
      <c:valAx>
        <c:axId val="413099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9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-7</c:v>
                </c:pt>
                <c:pt idx="1">
                  <c:v>26</c:v>
                </c:pt>
                <c:pt idx="2">
                  <c:v>24</c:v>
                </c:pt>
                <c:pt idx="3">
                  <c:v>-27</c:v>
                </c:pt>
                <c:pt idx="4">
                  <c:v>17</c:v>
                </c:pt>
                <c:pt idx="5">
                  <c:v>289</c:v>
                </c:pt>
                <c:pt idx="6">
                  <c:v>400</c:v>
                </c:pt>
                <c:pt idx="7">
                  <c:v>178</c:v>
                </c:pt>
                <c:pt idx="8">
                  <c:v>94</c:v>
                </c:pt>
                <c:pt idx="9">
                  <c:v>58</c:v>
                </c:pt>
                <c:pt idx="10">
                  <c:v>64</c:v>
                </c:pt>
                <c:pt idx="11">
                  <c:v>70</c:v>
                </c:pt>
                <c:pt idx="12">
                  <c:v>168</c:v>
                </c:pt>
                <c:pt idx="13">
                  <c:v>23</c:v>
                </c:pt>
                <c:pt idx="14">
                  <c:v>-4</c:v>
                </c:pt>
                <c:pt idx="15">
                  <c:v>-1</c:v>
                </c:pt>
                <c:pt idx="16">
                  <c:v>-66</c:v>
                </c:pt>
                <c:pt idx="17">
                  <c:v>233</c:v>
                </c:pt>
                <c:pt idx="18">
                  <c:v>12</c:v>
                </c:pt>
                <c:pt idx="19">
                  <c:v>26</c:v>
                </c:pt>
                <c:pt idx="20">
                  <c:v>-25</c:v>
                </c:pt>
                <c:pt idx="21">
                  <c:v>12</c:v>
                </c:pt>
                <c:pt idx="22">
                  <c:v>18</c:v>
                </c:pt>
                <c:pt idx="23">
                  <c:v>-5</c:v>
                </c:pt>
                <c:pt idx="24">
                  <c:v>-10</c:v>
                </c:pt>
                <c:pt idx="25">
                  <c:v>-30</c:v>
                </c:pt>
                <c:pt idx="26">
                  <c:v>-8</c:v>
                </c:pt>
                <c:pt idx="27">
                  <c:v>-83</c:v>
                </c:pt>
                <c:pt idx="28">
                  <c:v>-14</c:v>
                </c:pt>
                <c:pt idx="29">
                  <c:v>35</c:v>
                </c:pt>
              </c:numCache>
            </c:numRef>
          </c:val>
          <c:smooth val="0"/>
          <c:extLst>
            <c:ext xmlns:c16="http://schemas.microsoft.com/office/drawing/2014/chart" uri="{C3380CC4-5D6E-409C-BE32-E72D297353CC}">
              <c16:uniqueId val="{00000000-6D53-496A-8BEA-1BFEEEA77523}"/>
            </c:ext>
          </c:extLst>
        </c:ser>
        <c:dLbls>
          <c:showLegendKey val="0"/>
          <c:showVal val="0"/>
          <c:showCatName val="0"/>
          <c:showSerName val="0"/>
          <c:showPercent val="0"/>
          <c:showBubbleSize val="0"/>
        </c:dLbls>
        <c:smooth val="0"/>
        <c:axId val="413106944"/>
        <c:axId val="413102680"/>
      </c:lineChart>
      <c:dateAx>
        <c:axId val="413106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02680"/>
        <c:crosses val="autoZero"/>
        <c:auto val="1"/>
        <c:lblOffset val="100"/>
        <c:baseTimeUnit val="days"/>
      </c:dateAx>
      <c:valAx>
        <c:axId val="413102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0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2</c:v>
                </c:pt>
                <c:pt idx="1">
                  <c:v>1</c:v>
                </c:pt>
                <c:pt idx="2">
                  <c:v>2</c:v>
                </c:pt>
                <c:pt idx="3">
                  <c:v>2</c:v>
                </c:pt>
                <c:pt idx="4">
                  <c:v>1</c:v>
                </c:pt>
                <c:pt idx="5">
                  <c:v>2</c:v>
                </c:pt>
                <c:pt idx="6">
                  <c:v>2</c:v>
                </c:pt>
                <c:pt idx="7">
                  <c:v>2</c:v>
                </c:pt>
                <c:pt idx="8">
                  <c:v>2</c:v>
                </c:pt>
                <c:pt idx="9">
                  <c:v>2</c:v>
                </c:pt>
                <c:pt idx="10">
                  <c:v>1</c:v>
                </c:pt>
                <c:pt idx="11">
                  <c:v>1</c:v>
                </c:pt>
                <c:pt idx="12">
                  <c:v>4</c:v>
                </c:pt>
                <c:pt idx="13">
                  <c:v>2</c:v>
                </c:pt>
                <c:pt idx="14">
                  <c:v>2</c:v>
                </c:pt>
                <c:pt idx="15">
                  <c:v>3</c:v>
                </c:pt>
                <c:pt idx="16">
                  <c:v>2</c:v>
                </c:pt>
                <c:pt idx="17">
                  <c:v>2</c:v>
                </c:pt>
                <c:pt idx="18">
                  <c:v>1</c:v>
                </c:pt>
                <c:pt idx="19">
                  <c:v>2</c:v>
                </c:pt>
                <c:pt idx="20">
                  <c:v>1</c:v>
                </c:pt>
                <c:pt idx="21">
                  <c:v>2</c:v>
                </c:pt>
                <c:pt idx="22">
                  <c:v>1</c:v>
                </c:pt>
                <c:pt idx="23">
                  <c:v>1</c:v>
                </c:pt>
                <c:pt idx="24">
                  <c:v>5</c:v>
                </c:pt>
                <c:pt idx="25">
                  <c:v>2</c:v>
                </c:pt>
                <c:pt idx="26">
                  <c:v>8</c:v>
                </c:pt>
                <c:pt idx="27">
                  <c:v>3</c:v>
                </c:pt>
                <c:pt idx="28">
                  <c:v>3</c:v>
                </c:pt>
                <c:pt idx="29">
                  <c:v>0</c:v>
                </c:pt>
              </c:numCache>
            </c:numRef>
          </c:val>
          <c:smooth val="0"/>
          <c:extLst>
            <c:ext xmlns:c16="http://schemas.microsoft.com/office/drawing/2014/chart" uri="{C3380CC4-5D6E-409C-BE32-E72D297353CC}">
              <c16:uniqueId val="{00000000-814E-40B2-AE0B-1BB62C9B1419}"/>
            </c:ext>
          </c:extLst>
        </c:ser>
        <c:dLbls>
          <c:showLegendKey val="0"/>
          <c:showVal val="0"/>
          <c:showCatName val="0"/>
          <c:showSerName val="0"/>
          <c:showPercent val="0"/>
          <c:showBubbleSize val="0"/>
        </c:dLbls>
        <c:smooth val="0"/>
        <c:axId val="413093824"/>
        <c:axId val="413098416"/>
      </c:lineChart>
      <c:dateAx>
        <c:axId val="413093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98416"/>
        <c:crosses val="autoZero"/>
        <c:auto val="1"/>
        <c:lblOffset val="100"/>
        <c:baseTimeUnit val="days"/>
      </c:dateAx>
      <c:valAx>
        <c:axId val="41309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93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3342</c:v>
                </c:pt>
              </c:numCache>
            </c:numRef>
          </c:val>
          <c:extLst>
            <c:ext xmlns:c16="http://schemas.microsoft.com/office/drawing/2014/chart" uri="{C3380CC4-5D6E-409C-BE32-E72D297353CC}">
              <c16:uniqueId val="{00000000-89C8-484A-A952-99C0A23143AF}"/>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1560</c:v>
                </c:pt>
              </c:numCache>
            </c:numRef>
          </c:val>
          <c:extLst>
            <c:ext xmlns:c16="http://schemas.microsoft.com/office/drawing/2014/chart" uri="{C3380CC4-5D6E-409C-BE32-E72D297353CC}">
              <c16:uniqueId val="{00000001-89C8-484A-A952-99C0A23143AF}"/>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@AldawaaCare</c:v>
                </c:pt>
              </c:strCache>
            </c:strRef>
          </c:cat>
          <c:val>
            <c:numRef>
              <c:f>Sheet1!$D$2</c:f>
              <c:numCache>
                <c:formatCode>General</c:formatCode>
                <c:ptCount val="1"/>
                <c:pt idx="0">
                  <c:v>2444</c:v>
                </c:pt>
              </c:numCache>
            </c:numRef>
          </c:val>
          <c:extLst>
            <c:ext xmlns:c16="http://schemas.microsoft.com/office/drawing/2014/chart" uri="{C3380CC4-5D6E-409C-BE32-E72D297353CC}">
              <c16:uniqueId val="{00000002-89C8-484A-A952-99C0A23143AF}"/>
            </c:ext>
          </c:extLst>
        </c:ser>
        <c:dLbls>
          <c:showLegendKey val="0"/>
          <c:showVal val="0"/>
          <c:showCatName val="0"/>
          <c:showSerName val="0"/>
          <c:showPercent val="0"/>
          <c:showBubbleSize val="0"/>
        </c:dLbls>
        <c:gapWidth val="150"/>
        <c:overlap val="100"/>
        <c:axId val="413095136"/>
        <c:axId val="413092840"/>
      </c:barChart>
      <c:catAx>
        <c:axId val="413095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92840"/>
        <c:crosses val="autoZero"/>
        <c:auto val="1"/>
        <c:lblAlgn val="ctr"/>
        <c:lblOffset val="100"/>
        <c:noMultiLvlLbl val="0"/>
      </c:catAx>
      <c:valAx>
        <c:axId val="413092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95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11311</c:v>
                </c:pt>
                <c:pt idx="1">
                  <c:v>11316</c:v>
                </c:pt>
                <c:pt idx="2">
                  <c:v>11320</c:v>
                </c:pt>
                <c:pt idx="3">
                  <c:v>11322</c:v>
                </c:pt>
                <c:pt idx="4">
                  <c:v>11323</c:v>
                </c:pt>
                <c:pt idx="5">
                  <c:v>11330</c:v>
                </c:pt>
                <c:pt idx="6">
                  <c:v>11334</c:v>
                </c:pt>
                <c:pt idx="7">
                  <c:v>11340</c:v>
                </c:pt>
                <c:pt idx="8">
                  <c:v>11344</c:v>
                </c:pt>
                <c:pt idx="9">
                  <c:v>11351</c:v>
                </c:pt>
                <c:pt idx="10">
                  <c:v>11353</c:v>
                </c:pt>
                <c:pt idx="11">
                  <c:v>11354</c:v>
                </c:pt>
                <c:pt idx="12">
                  <c:v>11366</c:v>
                </c:pt>
                <c:pt idx="13">
                  <c:v>11371</c:v>
                </c:pt>
                <c:pt idx="14">
                  <c:v>11377</c:v>
                </c:pt>
                <c:pt idx="15">
                  <c:v>11386</c:v>
                </c:pt>
                <c:pt idx="16">
                  <c:v>11389</c:v>
                </c:pt>
                <c:pt idx="17">
                  <c:v>11392</c:v>
                </c:pt>
                <c:pt idx="18">
                  <c:v>11393</c:v>
                </c:pt>
                <c:pt idx="19">
                  <c:v>11401</c:v>
                </c:pt>
                <c:pt idx="20">
                  <c:v>11405</c:v>
                </c:pt>
                <c:pt idx="21">
                  <c:v>11411</c:v>
                </c:pt>
                <c:pt idx="22">
                  <c:v>11416</c:v>
                </c:pt>
                <c:pt idx="23">
                  <c:v>11420</c:v>
                </c:pt>
                <c:pt idx="24">
                  <c:v>11424</c:v>
                </c:pt>
                <c:pt idx="25">
                  <c:v>11426</c:v>
                </c:pt>
                <c:pt idx="26">
                  <c:v>11441</c:v>
                </c:pt>
                <c:pt idx="27">
                  <c:v>11452</c:v>
                </c:pt>
                <c:pt idx="28">
                  <c:v>11465</c:v>
                </c:pt>
                <c:pt idx="29">
                  <c:v>11465</c:v>
                </c:pt>
              </c:numCache>
            </c:numRef>
          </c:val>
          <c:smooth val="0"/>
          <c:extLst>
            <c:ext xmlns:c16="http://schemas.microsoft.com/office/drawing/2014/chart" uri="{C3380CC4-5D6E-409C-BE32-E72D297353CC}">
              <c16:uniqueId val="{00000000-CEE5-4072-9A52-152958260042}"/>
            </c:ext>
          </c:extLst>
        </c:ser>
        <c:dLbls>
          <c:showLegendKey val="0"/>
          <c:showVal val="0"/>
          <c:showCatName val="0"/>
          <c:showSerName val="0"/>
          <c:showPercent val="0"/>
          <c:showBubbleSize val="0"/>
        </c:dLbls>
        <c:smooth val="0"/>
        <c:axId val="413099728"/>
        <c:axId val="413099072"/>
      </c:lineChart>
      <c:dateAx>
        <c:axId val="413099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99072"/>
        <c:crosses val="autoZero"/>
        <c:auto val="1"/>
        <c:lblOffset val="100"/>
        <c:baseTimeUnit val="days"/>
      </c:dateAx>
      <c:valAx>
        <c:axId val="413099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99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7346</c:v>
                </c:pt>
              </c:numCache>
            </c:numRef>
          </c:val>
          <c:extLst>
            <c:ext xmlns:c16="http://schemas.microsoft.com/office/drawing/2014/chart" uri="{C3380CC4-5D6E-409C-BE32-E72D297353CC}">
              <c16:uniqueId val="{00000000-73FC-420D-9076-E5E5F640B7F3}"/>
            </c:ext>
          </c:extLst>
        </c:ser>
        <c:dLbls>
          <c:showLegendKey val="0"/>
          <c:showVal val="0"/>
          <c:showCatName val="0"/>
          <c:showSerName val="0"/>
          <c:showPercent val="0"/>
          <c:showBubbleSize val="0"/>
        </c:dLbls>
        <c:gapWidth val="219"/>
        <c:overlap val="-27"/>
        <c:axId val="413103992"/>
        <c:axId val="413100712"/>
      </c:barChart>
      <c:catAx>
        <c:axId val="413103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00712"/>
        <c:crosses val="autoZero"/>
        <c:auto val="1"/>
        <c:lblAlgn val="ctr"/>
        <c:lblOffset val="100"/>
        <c:noMultiLvlLbl val="0"/>
      </c:catAx>
      <c:valAx>
        <c:axId val="41310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10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54</c:v>
                </c:pt>
                <c:pt idx="1">
                  <c:v>12</c:v>
                </c:pt>
                <c:pt idx="2">
                  <c:v>655</c:v>
                </c:pt>
                <c:pt idx="3">
                  <c:v>35</c:v>
                </c:pt>
                <c:pt idx="4">
                  <c:v>28</c:v>
                </c:pt>
                <c:pt idx="5">
                  <c:v>1784</c:v>
                </c:pt>
                <c:pt idx="6">
                  <c:v>88</c:v>
                </c:pt>
                <c:pt idx="7">
                  <c:v>70</c:v>
                </c:pt>
                <c:pt idx="8">
                  <c:v>61</c:v>
                </c:pt>
                <c:pt idx="9">
                  <c:v>30</c:v>
                </c:pt>
                <c:pt idx="10">
                  <c:v>18</c:v>
                </c:pt>
                <c:pt idx="11">
                  <c:v>31</c:v>
                </c:pt>
                <c:pt idx="12">
                  <c:v>81</c:v>
                </c:pt>
                <c:pt idx="13">
                  <c:v>100</c:v>
                </c:pt>
                <c:pt idx="14">
                  <c:v>6</c:v>
                </c:pt>
                <c:pt idx="15">
                  <c:v>8</c:v>
                </c:pt>
                <c:pt idx="16">
                  <c:v>839</c:v>
                </c:pt>
                <c:pt idx="17">
                  <c:v>27</c:v>
                </c:pt>
                <c:pt idx="18">
                  <c:v>6</c:v>
                </c:pt>
                <c:pt idx="19">
                  <c:v>6</c:v>
                </c:pt>
                <c:pt idx="20">
                  <c:v>8</c:v>
                </c:pt>
                <c:pt idx="21">
                  <c:v>8</c:v>
                </c:pt>
                <c:pt idx="22">
                  <c:v>12</c:v>
                </c:pt>
                <c:pt idx="23">
                  <c:v>7</c:v>
                </c:pt>
                <c:pt idx="24">
                  <c:v>11</c:v>
                </c:pt>
                <c:pt idx="25">
                  <c:v>6</c:v>
                </c:pt>
                <c:pt idx="26">
                  <c:v>12</c:v>
                </c:pt>
                <c:pt idx="27">
                  <c:v>29</c:v>
                </c:pt>
                <c:pt idx="28">
                  <c:v>15</c:v>
                </c:pt>
                <c:pt idx="29">
                  <c:v>0</c:v>
                </c:pt>
              </c:numCache>
            </c:numRef>
          </c:val>
          <c:smooth val="0"/>
          <c:extLst>
            <c:ext xmlns:c16="http://schemas.microsoft.com/office/drawing/2014/chart" uri="{C3380CC4-5D6E-409C-BE32-E72D297353CC}">
              <c16:uniqueId val="{00000000-BA9C-4F1A-B14C-AECDCA6A2DE1}"/>
            </c:ext>
          </c:extLst>
        </c:ser>
        <c:dLbls>
          <c:showLegendKey val="0"/>
          <c:showVal val="0"/>
          <c:showCatName val="0"/>
          <c:showSerName val="0"/>
          <c:showPercent val="0"/>
          <c:showBubbleSize val="0"/>
        </c:dLbls>
        <c:smooth val="0"/>
        <c:axId val="283097128"/>
        <c:axId val="283097456"/>
      </c:lineChart>
      <c:dateAx>
        <c:axId val="283097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97456"/>
        <c:crosses val="autoZero"/>
        <c:auto val="1"/>
        <c:lblOffset val="100"/>
        <c:baseTimeUnit val="days"/>
      </c:dateAx>
      <c:valAx>
        <c:axId val="28309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9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4.5410903806730997E-2</c:v>
                </c:pt>
                <c:pt idx="7">
                  <c:v>2.5949087889561E-3</c:v>
                </c:pt>
                <c:pt idx="8">
                  <c:v>1.0379635155823999E-2</c:v>
                </c:pt>
                <c:pt idx="9">
                  <c:v>1.4596361937878E-2</c:v>
                </c:pt>
                <c:pt idx="10">
                  <c:v>1.2066325868646E-2</c:v>
                </c:pt>
                <c:pt idx="11">
                  <c:v>1.2217695548000999E-2</c:v>
                </c:pt>
                <c:pt idx="12">
                  <c:v>0.14151520431199999</c:v>
                </c:pt>
                <c:pt idx="13">
                  <c:v>2.8381814879207001E-2</c:v>
                </c:pt>
                <c:pt idx="14">
                  <c:v>2.1407997508887999E-2</c:v>
                </c:pt>
                <c:pt idx="15">
                  <c:v>1.4700158289436001</c:v>
                </c:pt>
                <c:pt idx="16">
                  <c:v>2.7246542284038999E-2</c:v>
                </c:pt>
                <c:pt idx="17">
                  <c:v>1.446661649843E-2</c:v>
                </c:pt>
                <c:pt idx="18">
                  <c:v>5.4060599769918003E-3</c:v>
                </c:pt>
                <c:pt idx="19">
                  <c:v>1.0812119953984E-2</c:v>
                </c:pt>
                <c:pt idx="20">
                  <c:v>1.1028362353063001E-2</c:v>
                </c:pt>
                <c:pt idx="21">
                  <c:v>0</c:v>
                </c:pt>
                <c:pt idx="22">
                  <c:v>0</c:v>
                </c:pt>
                <c:pt idx="23">
                  <c:v>0</c:v>
                </c:pt>
              </c:numCache>
            </c:numRef>
          </c:val>
          <c:smooth val="0"/>
          <c:extLst>
            <c:ext xmlns:c16="http://schemas.microsoft.com/office/drawing/2014/chart" uri="{C3380CC4-5D6E-409C-BE32-E72D297353CC}">
              <c16:uniqueId val="{00000000-51FE-430A-9AA8-91D5511F54D9}"/>
            </c:ext>
          </c:extLst>
        </c:ser>
        <c:dLbls>
          <c:showLegendKey val="0"/>
          <c:showVal val="0"/>
          <c:showCatName val="0"/>
          <c:showSerName val="0"/>
          <c:showPercent val="0"/>
          <c:showBubbleSize val="0"/>
        </c:dLbls>
        <c:smooth val="0"/>
        <c:axId val="348075200"/>
        <c:axId val="348075856"/>
      </c:lineChart>
      <c:catAx>
        <c:axId val="348075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75856"/>
        <c:crosses val="autoZero"/>
        <c:auto val="1"/>
        <c:lblAlgn val="ctr"/>
        <c:lblOffset val="100"/>
        <c:noMultiLvlLbl val="0"/>
      </c:catAx>
      <c:valAx>
        <c:axId val="348075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75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193603</c:v>
                </c:pt>
                <c:pt idx="1">
                  <c:v>193616</c:v>
                </c:pt>
                <c:pt idx="2">
                  <c:v>193623</c:v>
                </c:pt>
                <c:pt idx="3">
                  <c:v>193631</c:v>
                </c:pt>
                <c:pt idx="4">
                  <c:v>193651</c:v>
                </c:pt>
                <c:pt idx="5">
                  <c:v>193684</c:v>
                </c:pt>
                <c:pt idx="6">
                  <c:v>193762</c:v>
                </c:pt>
                <c:pt idx="7">
                  <c:v>193805</c:v>
                </c:pt>
                <c:pt idx="8">
                  <c:v>193817</c:v>
                </c:pt>
                <c:pt idx="9">
                  <c:v>193826</c:v>
                </c:pt>
                <c:pt idx="10">
                  <c:v>193828</c:v>
                </c:pt>
                <c:pt idx="11">
                  <c:v>193842</c:v>
                </c:pt>
                <c:pt idx="12">
                  <c:v>193872</c:v>
                </c:pt>
                <c:pt idx="13">
                  <c:v>193881</c:v>
                </c:pt>
                <c:pt idx="14">
                  <c:v>193888</c:v>
                </c:pt>
                <c:pt idx="15">
                  <c:v>193893</c:v>
                </c:pt>
                <c:pt idx="16">
                  <c:v>193906</c:v>
                </c:pt>
                <c:pt idx="17">
                  <c:v>193922</c:v>
                </c:pt>
                <c:pt idx="18">
                  <c:v>193921</c:v>
                </c:pt>
                <c:pt idx="19">
                  <c:v>193928</c:v>
                </c:pt>
                <c:pt idx="20">
                  <c:v>193944</c:v>
                </c:pt>
                <c:pt idx="21">
                  <c:v>193947</c:v>
                </c:pt>
                <c:pt idx="22">
                  <c:v>193943</c:v>
                </c:pt>
                <c:pt idx="23">
                  <c:v>193947</c:v>
                </c:pt>
                <c:pt idx="24">
                  <c:v>193947</c:v>
                </c:pt>
                <c:pt idx="25">
                  <c:v>193946</c:v>
                </c:pt>
                <c:pt idx="26">
                  <c:v>193957</c:v>
                </c:pt>
                <c:pt idx="27">
                  <c:v>193955</c:v>
                </c:pt>
                <c:pt idx="28">
                  <c:v>193969</c:v>
                </c:pt>
                <c:pt idx="29">
                  <c:v>193971</c:v>
                </c:pt>
              </c:numCache>
            </c:numRef>
          </c:val>
          <c:smooth val="0"/>
          <c:extLst>
            <c:ext xmlns:c16="http://schemas.microsoft.com/office/drawing/2014/chart" uri="{C3380CC4-5D6E-409C-BE32-E72D297353CC}">
              <c16:uniqueId val="{00000000-676E-4E00-9ABD-019415D72153}"/>
            </c:ext>
          </c:extLst>
        </c:ser>
        <c:dLbls>
          <c:showLegendKey val="0"/>
          <c:showVal val="0"/>
          <c:showCatName val="0"/>
          <c:showSerName val="0"/>
          <c:showPercent val="0"/>
          <c:showBubbleSize val="0"/>
        </c:dLbls>
        <c:smooth val="0"/>
        <c:axId val="348071592"/>
        <c:axId val="348070936"/>
      </c:lineChart>
      <c:dateAx>
        <c:axId val="348071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70936"/>
        <c:crosses val="autoZero"/>
        <c:auto val="1"/>
        <c:lblOffset val="100"/>
        <c:baseTimeUnit val="days"/>
      </c:dateAx>
      <c:valAx>
        <c:axId val="348070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7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c:v>
                </c:pt>
                <c:pt idx="1">
                  <c:v>1</c:v>
                </c:pt>
                <c:pt idx="2">
                  <c:v>2</c:v>
                </c:pt>
                <c:pt idx="3">
                  <c:v>2</c:v>
                </c:pt>
                <c:pt idx="4">
                  <c:v>1</c:v>
                </c:pt>
                <c:pt idx="5">
                  <c:v>2</c:v>
                </c:pt>
                <c:pt idx="6">
                  <c:v>2</c:v>
                </c:pt>
                <c:pt idx="7">
                  <c:v>2</c:v>
                </c:pt>
                <c:pt idx="8">
                  <c:v>1</c:v>
                </c:pt>
                <c:pt idx="9">
                  <c:v>2</c:v>
                </c:pt>
                <c:pt idx="10">
                  <c:v>1</c:v>
                </c:pt>
                <c:pt idx="11">
                  <c:v>1</c:v>
                </c:pt>
                <c:pt idx="12">
                  <c:v>3</c:v>
                </c:pt>
                <c:pt idx="13">
                  <c:v>3</c:v>
                </c:pt>
                <c:pt idx="14">
                  <c:v>2</c:v>
                </c:pt>
                <c:pt idx="15">
                  <c:v>2</c:v>
                </c:pt>
                <c:pt idx="16">
                  <c:v>2</c:v>
                </c:pt>
                <c:pt idx="17">
                  <c:v>2</c:v>
                </c:pt>
                <c:pt idx="18">
                  <c:v>1</c:v>
                </c:pt>
                <c:pt idx="19">
                  <c:v>1</c:v>
                </c:pt>
                <c:pt idx="20">
                  <c:v>2</c:v>
                </c:pt>
                <c:pt idx="21">
                  <c:v>1</c:v>
                </c:pt>
                <c:pt idx="22">
                  <c:v>2</c:v>
                </c:pt>
                <c:pt idx="23">
                  <c:v>1</c:v>
                </c:pt>
                <c:pt idx="24">
                  <c:v>3</c:v>
                </c:pt>
                <c:pt idx="25">
                  <c:v>2</c:v>
                </c:pt>
                <c:pt idx="26">
                  <c:v>6</c:v>
                </c:pt>
                <c:pt idx="27">
                  <c:v>3</c:v>
                </c:pt>
                <c:pt idx="28">
                  <c:v>0</c:v>
                </c:pt>
                <c:pt idx="29">
                  <c:v>0</c:v>
                </c:pt>
              </c:numCache>
            </c:numRef>
          </c:val>
          <c:smooth val="0"/>
          <c:extLst>
            <c:ext xmlns:c16="http://schemas.microsoft.com/office/drawing/2014/chart" uri="{C3380CC4-5D6E-409C-BE32-E72D297353CC}">
              <c16:uniqueId val="{00000000-154D-494A-AC44-CB1D25D223CF}"/>
            </c:ext>
          </c:extLst>
        </c:ser>
        <c:dLbls>
          <c:showLegendKey val="0"/>
          <c:showVal val="0"/>
          <c:showCatName val="0"/>
          <c:showSerName val="0"/>
          <c:showPercent val="0"/>
          <c:showBubbleSize val="0"/>
        </c:dLbls>
        <c:smooth val="0"/>
        <c:axId val="348062736"/>
        <c:axId val="348063392"/>
      </c:lineChart>
      <c:dateAx>
        <c:axId val="348062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63392"/>
        <c:crosses val="autoZero"/>
        <c:auto val="1"/>
        <c:lblOffset val="100"/>
        <c:baseTimeUnit val="days"/>
      </c:dateAx>
      <c:valAx>
        <c:axId val="348063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6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صيدليات الدواء</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1.7561892758818001E-2</c:v>
                </c:pt>
                <c:pt idx="1">
                  <c:v>7.7475737181638997E-3</c:v>
                </c:pt>
                <c:pt idx="2">
                  <c:v>1.3944912431115E-2</c:v>
                </c:pt>
                <c:pt idx="3">
                  <c:v>1.4977250073595001E-2</c:v>
                </c:pt>
                <c:pt idx="4">
                  <c:v>2.0140362836383E-2</c:v>
                </c:pt>
                <c:pt idx="5">
                  <c:v>0.41333835914223999</c:v>
                </c:pt>
                <c:pt idx="6">
                  <c:v>2.0906139178105E-2</c:v>
                </c:pt>
                <c:pt idx="7">
                  <c:v>1.5997275302786999E-2</c:v>
                </c:pt>
                <c:pt idx="8">
                  <c:v>1.3931097822105E-2</c:v>
                </c:pt>
                <c:pt idx="9">
                  <c:v>1.9347748695962001E-2</c:v>
                </c:pt>
                <c:pt idx="10">
                  <c:v>8.2547839052351003E-3</c:v>
                </c:pt>
                <c:pt idx="11">
                  <c:v>9.2862486135115007E-3</c:v>
                </c:pt>
                <c:pt idx="12">
                  <c:v>1.4443636288603999E-2</c:v>
                </c:pt>
                <c:pt idx="13">
                  <c:v>0.12241501440782999</c:v>
                </c:pt>
                <c:pt idx="14">
                  <c:v>3.0946339048090999E-3</c:v>
                </c:pt>
                <c:pt idx="15">
                  <c:v>6.4469544587137002E-3</c:v>
                </c:pt>
                <c:pt idx="16">
                  <c:v>3.6101269217479002E-3</c:v>
                </c:pt>
                <c:pt idx="17">
                  <c:v>8.2510803758366995E-3</c:v>
                </c:pt>
                <c:pt idx="18">
                  <c:v>7.2194347182615998E-3</c:v>
                </c:pt>
                <c:pt idx="19">
                  <c:v>7.7349889647491E-3</c:v>
                </c:pt>
                <c:pt idx="20">
                  <c:v>2.2945714049995999E-2</c:v>
                </c:pt>
                <c:pt idx="21">
                  <c:v>2.9389775451803001E-2</c:v>
                </c:pt>
                <c:pt idx="22">
                  <c:v>9.0231766737993001E-3</c:v>
                </c:pt>
                <c:pt idx="23">
                  <c:v>2.4749284590992002E-2</c:v>
                </c:pt>
                <c:pt idx="24">
                  <c:v>2.1483532442711999E-2</c:v>
                </c:pt>
                <c:pt idx="25">
                  <c:v>4.6404669340951001E-3</c:v>
                </c:pt>
                <c:pt idx="26">
                  <c:v>9.0228975359755992E-3</c:v>
                </c:pt>
                <c:pt idx="27">
                  <c:v>3.6090659737259998E-3</c:v>
                </c:pt>
                <c:pt idx="28">
                  <c:v>0</c:v>
                </c:pt>
                <c:pt idx="29">
                  <c:v>0</c:v>
                </c:pt>
              </c:numCache>
            </c:numRef>
          </c:val>
          <c:smooth val="0"/>
          <c:extLst>
            <c:ext xmlns:c16="http://schemas.microsoft.com/office/drawing/2014/chart" uri="{C3380CC4-5D6E-409C-BE32-E72D297353CC}">
              <c16:uniqueId val="{00000000-B5B0-4B51-8B34-6FB04D53DF17}"/>
            </c:ext>
          </c:extLst>
        </c:ser>
        <c:dLbls>
          <c:showLegendKey val="0"/>
          <c:showVal val="0"/>
          <c:showCatName val="0"/>
          <c:showSerName val="0"/>
          <c:showPercent val="0"/>
          <c:showBubbleSize val="0"/>
        </c:dLbls>
        <c:smooth val="0"/>
        <c:axId val="348066016"/>
        <c:axId val="348067000"/>
      </c:lineChart>
      <c:dateAx>
        <c:axId val="348066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67000"/>
        <c:crosses val="autoZero"/>
        <c:auto val="1"/>
        <c:lblOffset val="100"/>
        <c:baseTimeUnit val="days"/>
      </c:dateAx>
      <c:valAx>
        <c:axId val="348067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6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صيدليات الدواء</c:v>
                </c:pt>
              </c:strCache>
            </c:strRef>
          </c:cat>
          <c:val>
            <c:numRef>
              <c:f>Sheet1!$B$2</c:f>
              <c:numCache>
                <c:formatCode>General</c:formatCode>
                <c:ptCount val="1"/>
                <c:pt idx="0">
                  <c:v>1942</c:v>
                </c:pt>
              </c:numCache>
            </c:numRef>
          </c:val>
          <c:extLst>
            <c:ext xmlns:c16="http://schemas.microsoft.com/office/drawing/2014/chart" uri="{C3380CC4-5D6E-409C-BE32-E72D297353CC}">
              <c16:uniqueId val="{00000000-B559-4243-BB0D-FAAB4F0C86E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صيدليات الدواء</c:v>
                </c:pt>
              </c:strCache>
            </c:strRef>
          </c:cat>
          <c:val>
            <c:numRef>
              <c:f>Sheet1!$C$2</c:f>
              <c:numCache>
                <c:formatCode>General</c:formatCode>
                <c:ptCount val="1"/>
                <c:pt idx="0">
                  <c:v>20</c:v>
                </c:pt>
              </c:numCache>
            </c:numRef>
          </c:val>
          <c:extLst>
            <c:ext xmlns:c16="http://schemas.microsoft.com/office/drawing/2014/chart" uri="{C3380CC4-5D6E-409C-BE32-E72D297353CC}">
              <c16:uniqueId val="{00000001-B559-4243-BB0D-FAAB4F0C86E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صيدليات الدواء</c:v>
                </c:pt>
              </c:strCache>
            </c:strRef>
          </c:cat>
          <c:val>
            <c:numRef>
              <c:f>Sheet1!$D$2</c:f>
              <c:numCache>
                <c:formatCode>General</c:formatCode>
                <c:ptCount val="1"/>
                <c:pt idx="0">
                  <c:v>5</c:v>
                </c:pt>
              </c:numCache>
            </c:numRef>
          </c:val>
          <c:extLst>
            <c:ext xmlns:c16="http://schemas.microsoft.com/office/drawing/2014/chart" uri="{C3380CC4-5D6E-409C-BE32-E72D297353CC}">
              <c16:uniqueId val="{00000002-B559-4243-BB0D-FAAB4F0C86E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صيدليات الدواء</c:v>
                </c:pt>
              </c:strCache>
            </c:strRef>
          </c:cat>
          <c:val>
            <c:numRef>
              <c:f>Sheet1!$E$2</c:f>
              <c:numCache>
                <c:formatCode>General</c:formatCode>
                <c:ptCount val="1"/>
                <c:pt idx="0">
                  <c:v>1</c:v>
                </c:pt>
              </c:numCache>
            </c:numRef>
          </c:val>
          <c:extLst>
            <c:ext xmlns:c16="http://schemas.microsoft.com/office/drawing/2014/chart" uri="{C3380CC4-5D6E-409C-BE32-E72D297353CC}">
              <c16:uniqueId val="{00000003-B559-4243-BB0D-FAAB4F0C86E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صيدليات الدواء</c:v>
                </c:pt>
              </c:strCache>
            </c:strRef>
          </c:cat>
          <c:val>
            <c:numRef>
              <c:f>Sheet1!$F$2</c:f>
              <c:numCache>
                <c:formatCode>General</c:formatCode>
                <c:ptCount val="1"/>
                <c:pt idx="0">
                  <c:v>1</c:v>
                </c:pt>
              </c:numCache>
            </c:numRef>
          </c:val>
          <c:extLst>
            <c:ext xmlns:c16="http://schemas.microsoft.com/office/drawing/2014/chart" uri="{C3380CC4-5D6E-409C-BE32-E72D297353CC}">
              <c16:uniqueId val="{00000004-B559-4243-BB0D-FAAB4F0C86E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صيدليات الدواء</c:v>
                </c:pt>
              </c:strCache>
            </c:strRef>
          </c:cat>
          <c:val>
            <c:numRef>
              <c:f>Sheet1!$G$2</c:f>
              <c:numCache>
                <c:formatCode>General</c:formatCode>
                <c:ptCount val="1"/>
                <c:pt idx="0">
                  <c:v>0</c:v>
                </c:pt>
              </c:numCache>
            </c:numRef>
          </c:val>
          <c:extLst>
            <c:ext xmlns:c16="http://schemas.microsoft.com/office/drawing/2014/chart" uri="{C3380CC4-5D6E-409C-BE32-E72D297353CC}">
              <c16:uniqueId val="{00000005-B559-4243-BB0D-FAAB4F0C86E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صيدليات الدواء</c:v>
                </c:pt>
              </c:strCache>
            </c:strRef>
          </c:cat>
          <c:val>
            <c:numRef>
              <c:f>Sheet1!$H$2</c:f>
              <c:numCache>
                <c:formatCode>General</c:formatCode>
                <c:ptCount val="1"/>
                <c:pt idx="0">
                  <c:v>987</c:v>
                </c:pt>
              </c:numCache>
            </c:numRef>
          </c:val>
          <c:extLst>
            <c:ext xmlns:c16="http://schemas.microsoft.com/office/drawing/2014/chart" uri="{C3380CC4-5D6E-409C-BE32-E72D297353CC}">
              <c16:uniqueId val="{00000006-B559-4243-BB0D-FAAB4F0C86E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صيدليات الدواء</c:v>
                </c:pt>
              </c:strCache>
            </c:strRef>
          </c:cat>
          <c:val>
            <c:numRef>
              <c:f>Sheet1!$I$2</c:f>
              <c:numCache>
                <c:formatCode>General</c:formatCode>
                <c:ptCount val="1"/>
                <c:pt idx="0">
                  <c:v>530</c:v>
                </c:pt>
              </c:numCache>
            </c:numRef>
          </c:val>
          <c:extLst>
            <c:ext xmlns:c16="http://schemas.microsoft.com/office/drawing/2014/chart" uri="{C3380CC4-5D6E-409C-BE32-E72D297353CC}">
              <c16:uniqueId val="{00000007-B559-4243-BB0D-FAAB4F0C86E1}"/>
            </c:ext>
          </c:extLst>
        </c:ser>
        <c:dLbls>
          <c:showLegendKey val="0"/>
          <c:showVal val="0"/>
          <c:showCatName val="0"/>
          <c:showSerName val="0"/>
          <c:showPercent val="0"/>
          <c:showBubbleSize val="0"/>
        </c:dLbls>
        <c:gapWidth val="150"/>
        <c:overlap val="100"/>
        <c:axId val="496811920"/>
        <c:axId val="496812248"/>
      </c:barChart>
      <c:catAx>
        <c:axId val="496811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812248"/>
        <c:crosses val="autoZero"/>
        <c:auto val="1"/>
        <c:lblAlgn val="ctr"/>
        <c:lblOffset val="100"/>
        <c:noMultiLvlLbl val="0"/>
      </c:catAx>
      <c:valAx>
        <c:axId val="496812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81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92898</c:v>
                </c:pt>
                <c:pt idx="1">
                  <c:v>93064</c:v>
                </c:pt>
                <c:pt idx="2">
                  <c:v>93240</c:v>
                </c:pt>
                <c:pt idx="3">
                  <c:v>93402</c:v>
                </c:pt>
                <c:pt idx="4">
                  <c:v>93586</c:v>
                </c:pt>
                <c:pt idx="5">
                  <c:v>93871</c:v>
                </c:pt>
                <c:pt idx="6">
                  <c:v>94144</c:v>
                </c:pt>
                <c:pt idx="7">
                  <c:v>94410</c:v>
                </c:pt>
                <c:pt idx="8">
                  <c:v>94622</c:v>
                </c:pt>
                <c:pt idx="9">
                  <c:v>94836</c:v>
                </c:pt>
                <c:pt idx="10">
                  <c:v>95078</c:v>
                </c:pt>
                <c:pt idx="11">
                  <c:v>95282</c:v>
                </c:pt>
                <c:pt idx="12">
                  <c:v>95521</c:v>
                </c:pt>
                <c:pt idx="13">
                  <c:v>95703</c:v>
                </c:pt>
                <c:pt idx="14">
                  <c:v>95864</c:v>
                </c:pt>
                <c:pt idx="15">
                  <c:v>96001</c:v>
                </c:pt>
                <c:pt idx="16">
                  <c:v>96144</c:v>
                </c:pt>
                <c:pt idx="17">
                  <c:v>96618</c:v>
                </c:pt>
                <c:pt idx="18">
                  <c:v>96868</c:v>
                </c:pt>
                <c:pt idx="19">
                  <c:v>97049</c:v>
                </c:pt>
                <c:pt idx="20">
                  <c:v>97231</c:v>
                </c:pt>
                <c:pt idx="21">
                  <c:v>97374</c:v>
                </c:pt>
                <c:pt idx="22">
                  <c:v>97500</c:v>
                </c:pt>
                <c:pt idx="23">
                  <c:v>97785</c:v>
                </c:pt>
                <c:pt idx="24">
                  <c:v>97935</c:v>
                </c:pt>
                <c:pt idx="25">
                  <c:v>98082</c:v>
                </c:pt>
                <c:pt idx="26">
                  <c:v>98206</c:v>
                </c:pt>
                <c:pt idx="27">
                  <c:v>98347</c:v>
                </c:pt>
                <c:pt idx="28">
                  <c:v>98507</c:v>
                </c:pt>
                <c:pt idx="29">
                  <c:v>98600</c:v>
                </c:pt>
              </c:numCache>
            </c:numRef>
          </c:val>
          <c:smooth val="0"/>
          <c:extLst>
            <c:ext xmlns:c16="http://schemas.microsoft.com/office/drawing/2014/chart" uri="{C3380CC4-5D6E-409C-BE32-E72D297353CC}">
              <c16:uniqueId val="{00000000-BA7B-4CA1-843C-8A8DE21ED6C3}"/>
            </c:ext>
          </c:extLst>
        </c:ser>
        <c:dLbls>
          <c:showLegendKey val="0"/>
          <c:showVal val="0"/>
          <c:showCatName val="0"/>
          <c:showSerName val="0"/>
          <c:showPercent val="0"/>
          <c:showBubbleSize val="0"/>
        </c:dLbls>
        <c:smooth val="0"/>
        <c:axId val="556196120"/>
        <c:axId val="556196448"/>
      </c:lineChart>
      <c:dateAx>
        <c:axId val="556196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6196448"/>
        <c:crosses val="autoZero"/>
        <c:auto val="1"/>
        <c:lblOffset val="100"/>
        <c:baseTimeUnit val="days"/>
      </c:dateAx>
      <c:valAx>
        <c:axId val="556196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6196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2</c:v>
                </c:pt>
                <c:pt idx="1">
                  <c:v>1</c:v>
                </c:pt>
                <c:pt idx="2">
                  <c:v>2</c:v>
                </c:pt>
                <c:pt idx="3">
                  <c:v>1</c:v>
                </c:pt>
                <c:pt idx="4">
                  <c:v>1</c:v>
                </c:pt>
                <c:pt idx="5">
                  <c:v>2</c:v>
                </c:pt>
                <c:pt idx="6">
                  <c:v>2</c:v>
                </c:pt>
                <c:pt idx="7">
                  <c:v>2</c:v>
                </c:pt>
                <c:pt idx="8">
                  <c:v>1</c:v>
                </c:pt>
                <c:pt idx="9">
                  <c:v>2</c:v>
                </c:pt>
                <c:pt idx="10">
                  <c:v>1</c:v>
                </c:pt>
                <c:pt idx="11">
                  <c:v>1</c:v>
                </c:pt>
                <c:pt idx="12">
                  <c:v>4</c:v>
                </c:pt>
                <c:pt idx="13">
                  <c:v>2</c:v>
                </c:pt>
                <c:pt idx="14">
                  <c:v>2</c:v>
                </c:pt>
                <c:pt idx="15">
                  <c:v>2</c:v>
                </c:pt>
                <c:pt idx="16">
                  <c:v>3</c:v>
                </c:pt>
                <c:pt idx="17">
                  <c:v>2</c:v>
                </c:pt>
                <c:pt idx="18">
                  <c:v>1</c:v>
                </c:pt>
                <c:pt idx="19">
                  <c:v>1</c:v>
                </c:pt>
                <c:pt idx="20">
                  <c:v>2</c:v>
                </c:pt>
                <c:pt idx="21">
                  <c:v>1</c:v>
                </c:pt>
                <c:pt idx="22">
                  <c:v>1</c:v>
                </c:pt>
                <c:pt idx="23">
                  <c:v>2</c:v>
                </c:pt>
                <c:pt idx="24">
                  <c:v>3</c:v>
                </c:pt>
                <c:pt idx="25">
                  <c:v>2</c:v>
                </c:pt>
                <c:pt idx="26">
                  <c:v>6</c:v>
                </c:pt>
                <c:pt idx="27">
                  <c:v>3</c:v>
                </c:pt>
                <c:pt idx="28">
                  <c:v>2</c:v>
                </c:pt>
                <c:pt idx="29">
                  <c:v>0</c:v>
                </c:pt>
              </c:numCache>
            </c:numRef>
          </c:val>
          <c:smooth val="0"/>
          <c:extLst>
            <c:ext xmlns:c16="http://schemas.microsoft.com/office/drawing/2014/chart" uri="{C3380CC4-5D6E-409C-BE32-E72D297353CC}">
              <c16:uniqueId val="{00000000-37F4-4D2D-AE0F-658E4CB90B50}"/>
            </c:ext>
          </c:extLst>
        </c:ser>
        <c:dLbls>
          <c:showLegendKey val="0"/>
          <c:showVal val="0"/>
          <c:showCatName val="0"/>
          <c:showSerName val="0"/>
          <c:showPercent val="0"/>
          <c:showBubbleSize val="0"/>
        </c:dLbls>
        <c:smooth val="0"/>
        <c:axId val="586497728"/>
        <c:axId val="586500680"/>
      </c:lineChart>
      <c:dateAx>
        <c:axId val="586497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500680"/>
        <c:crosses val="autoZero"/>
        <c:auto val="1"/>
        <c:lblOffset val="100"/>
        <c:baseTimeUnit val="days"/>
      </c:dateAx>
      <c:valAx>
        <c:axId val="58650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49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177</c:v>
                </c:pt>
                <c:pt idx="1">
                  <c:v>73</c:v>
                </c:pt>
                <c:pt idx="2">
                  <c:v>12714</c:v>
                </c:pt>
                <c:pt idx="3">
                  <c:v>193</c:v>
                </c:pt>
                <c:pt idx="4">
                  <c:v>251</c:v>
                </c:pt>
                <c:pt idx="5">
                  <c:v>3635</c:v>
                </c:pt>
                <c:pt idx="6">
                  <c:v>171</c:v>
                </c:pt>
                <c:pt idx="7">
                  <c:v>115</c:v>
                </c:pt>
                <c:pt idx="8">
                  <c:v>164</c:v>
                </c:pt>
                <c:pt idx="9">
                  <c:v>116</c:v>
                </c:pt>
                <c:pt idx="10">
                  <c:v>118</c:v>
                </c:pt>
                <c:pt idx="11">
                  <c:v>173</c:v>
                </c:pt>
                <c:pt idx="12">
                  <c:v>182</c:v>
                </c:pt>
                <c:pt idx="13">
                  <c:v>111</c:v>
                </c:pt>
                <c:pt idx="14">
                  <c:v>117</c:v>
                </c:pt>
                <c:pt idx="15">
                  <c:v>101</c:v>
                </c:pt>
                <c:pt idx="16">
                  <c:v>1048</c:v>
                </c:pt>
                <c:pt idx="17">
                  <c:v>118</c:v>
                </c:pt>
                <c:pt idx="18">
                  <c:v>161</c:v>
                </c:pt>
                <c:pt idx="19">
                  <c:v>119</c:v>
                </c:pt>
                <c:pt idx="20">
                  <c:v>146</c:v>
                </c:pt>
                <c:pt idx="21">
                  <c:v>162</c:v>
                </c:pt>
                <c:pt idx="22">
                  <c:v>219</c:v>
                </c:pt>
                <c:pt idx="23">
                  <c:v>165</c:v>
                </c:pt>
                <c:pt idx="24">
                  <c:v>115</c:v>
                </c:pt>
                <c:pt idx="25">
                  <c:v>84</c:v>
                </c:pt>
                <c:pt idx="26">
                  <c:v>81</c:v>
                </c:pt>
                <c:pt idx="27">
                  <c:v>112</c:v>
                </c:pt>
                <c:pt idx="28">
                  <c:v>49</c:v>
                </c:pt>
                <c:pt idx="29">
                  <c:v>0</c:v>
                </c:pt>
              </c:numCache>
            </c:numRef>
          </c:val>
          <c:smooth val="0"/>
          <c:extLst>
            <c:ext xmlns:c16="http://schemas.microsoft.com/office/drawing/2014/chart" uri="{C3380CC4-5D6E-409C-BE32-E72D297353CC}">
              <c16:uniqueId val="{00000000-BEB1-43DA-9D69-116E4EA0570E}"/>
            </c:ext>
          </c:extLst>
        </c:ser>
        <c:dLbls>
          <c:showLegendKey val="0"/>
          <c:showVal val="0"/>
          <c:showCatName val="0"/>
          <c:showSerName val="0"/>
          <c:showPercent val="0"/>
          <c:showBubbleSize val="0"/>
        </c:dLbls>
        <c:smooth val="0"/>
        <c:axId val="586503960"/>
        <c:axId val="586494120"/>
      </c:lineChart>
      <c:dateAx>
        <c:axId val="586503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494120"/>
        <c:crosses val="autoZero"/>
        <c:auto val="1"/>
        <c:lblOffset val="100"/>
        <c:baseTimeUnit val="days"/>
      </c:dateAx>
      <c:valAx>
        <c:axId val="58649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503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14</c:v>
                </c:pt>
              </c:numCache>
            </c:numRef>
          </c:val>
          <c:extLst>
            <c:ext xmlns:c16="http://schemas.microsoft.com/office/drawing/2014/chart" uri="{C3380CC4-5D6E-409C-BE32-E72D297353CC}">
              <c16:uniqueId val="{00000000-62C5-4F0E-90F9-8B99019AF45D}"/>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33</c:v>
                </c:pt>
              </c:numCache>
            </c:numRef>
          </c:val>
          <c:extLst>
            <c:ext xmlns:c16="http://schemas.microsoft.com/office/drawing/2014/chart" uri="{C3380CC4-5D6E-409C-BE32-E72D297353CC}">
              <c16:uniqueId val="{00000001-62C5-4F0E-90F9-8B99019AF45D}"/>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aldawaacare</c:v>
                </c:pt>
              </c:strCache>
            </c:strRef>
          </c:cat>
          <c:val>
            <c:numRef>
              <c:f>Sheet1!$D$2</c:f>
              <c:numCache>
                <c:formatCode>General</c:formatCode>
                <c:ptCount val="1"/>
                <c:pt idx="0">
                  <c:v>10</c:v>
                </c:pt>
              </c:numCache>
            </c:numRef>
          </c:val>
          <c:extLst>
            <c:ext xmlns:c16="http://schemas.microsoft.com/office/drawing/2014/chart" uri="{C3380CC4-5D6E-409C-BE32-E72D297353CC}">
              <c16:uniqueId val="{00000002-62C5-4F0E-90F9-8B99019AF45D}"/>
            </c:ext>
          </c:extLst>
        </c:ser>
        <c:dLbls>
          <c:showLegendKey val="0"/>
          <c:showVal val="0"/>
          <c:showCatName val="0"/>
          <c:showSerName val="0"/>
          <c:showPercent val="0"/>
          <c:showBubbleSize val="0"/>
        </c:dLbls>
        <c:gapWidth val="150"/>
        <c:overlap val="100"/>
        <c:axId val="635417664"/>
        <c:axId val="635428816"/>
      </c:barChart>
      <c:catAx>
        <c:axId val="635417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5428816"/>
        <c:crosses val="autoZero"/>
        <c:auto val="1"/>
        <c:lblAlgn val="ctr"/>
        <c:lblOffset val="100"/>
        <c:noMultiLvlLbl val="0"/>
      </c:catAx>
      <c:valAx>
        <c:axId val="6354288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541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Sheet1!$A$2:$A$31</c:f>
              <c:numCache>
                <c:formatCode>m/d/yyyy</c:formatCode>
                <c:ptCount val="30"/>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numCache>
            </c:numRef>
          </c:cat>
          <c:val>
            <c:numRef>
              <c:f>Sheet1!$B$2:$B$31</c:f>
              <c:numCache>
                <c:formatCode>General</c:formatCode>
                <c:ptCount val="30"/>
                <c:pt idx="0">
                  <c:v>157</c:v>
                </c:pt>
                <c:pt idx="1">
                  <c:v>166</c:v>
                </c:pt>
                <c:pt idx="2">
                  <c:v>176</c:v>
                </c:pt>
                <c:pt idx="3">
                  <c:v>162</c:v>
                </c:pt>
                <c:pt idx="4">
                  <c:v>184</c:v>
                </c:pt>
                <c:pt idx="5">
                  <c:v>285</c:v>
                </c:pt>
                <c:pt idx="6">
                  <c:v>273</c:v>
                </c:pt>
                <c:pt idx="7">
                  <c:v>266</c:v>
                </c:pt>
                <c:pt idx="8">
                  <c:v>212</c:v>
                </c:pt>
                <c:pt idx="9">
                  <c:v>214</c:v>
                </c:pt>
                <c:pt idx="10">
                  <c:v>242</c:v>
                </c:pt>
                <c:pt idx="11">
                  <c:v>204</c:v>
                </c:pt>
                <c:pt idx="12">
                  <c:v>239</c:v>
                </c:pt>
                <c:pt idx="13">
                  <c:v>182</c:v>
                </c:pt>
                <c:pt idx="14">
                  <c:v>161</c:v>
                </c:pt>
                <c:pt idx="15">
                  <c:v>137</c:v>
                </c:pt>
                <c:pt idx="16">
                  <c:v>143</c:v>
                </c:pt>
                <c:pt idx="17">
                  <c:v>474</c:v>
                </c:pt>
                <c:pt idx="18">
                  <c:v>250</c:v>
                </c:pt>
                <c:pt idx="19">
                  <c:v>181</c:v>
                </c:pt>
                <c:pt idx="20">
                  <c:v>182</c:v>
                </c:pt>
                <c:pt idx="21">
                  <c:v>143</c:v>
                </c:pt>
                <c:pt idx="22">
                  <c:v>126</c:v>
                </c:pt>
                <c:pt idx="23">
                  <c:v>285</c:v>
                </c:pt>
                <c:pt idx="24">
                  <c:v>150</c:v>
                </c:pt>
                <c:pt idx="25">
                  <c:v>147</c:v>
                </c:pt>
                <c:pt idx="26">
                  <c:v>124</c:v>
                </c:pt>
                <c:pt idx="27">
                  <c:v>141</c:v>
                </c:pt>
                <c:pt idx="28">
                  <c:v>160</c:v>
                </c:pt>
                <c:pt idx="29">
                  <c:v>93</c:v>
                </c:pt>
              </c:numCache>
            </c:numRef>
          </c:val>
          <c:smooth val="0"/>
          <c:extLst>
            <c:ext xmlns:c16="http://schemas.microsoft.com/office/drawing/2014/chart" uri="{C3380CC4-5D6E-409C-BE32-E72D297353CC}">
              <c16:uniqueId val="{00000000-1895-4163-9466-AE75426B548B}"/>
            </c:ext>
          </c:extLst>
        </c:ser>
        <c:dLbls>
          <c:showLegendKey val="0"/>
          <c:showVal val="0"/>
          <c:showCatName val="0"/>
          <c:showSerName val="0"/>
          <c:showPercent val="0"/>
          <c:showBubbleSize val="0"/>
        </c:dLbls>
        <c:smooth val="0"/>
        <c:axId val="635422256"/>
        <c:axId val="635426520"/>
      </c:lineChart>
      <c:dateAx>
        <c:axId val="635422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5426520"/>
        <c:crosses val="autoZero"/>
        <c:auto val="1"/>
        <c:lblOffset val="100"/>
        <c:baseTimeUnit val="days"/>
      </c:dateAx>
      <c:valAx>
        <c:axId val="635426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542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33811</c:v>
                </c:pt>
              </c:numCache>
            </c:numRef>
          </c:val>
          <c:extLst>
            <c:ext xmlns:c16="http://schemas.microsoft.com/office/drawing/2014/chart" uri="{C3380CC4-5D6E-409C-BE32-E72D297353CC}">
              <c16:uniqueId val="{00000000-2CD3-46D8-928A-3257F7D0676E}"/>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8505</c:v>
                </c:pt>
              </c:numCache>
            </c:numRef>
          </c:val>
          <c:extLst>
            <c:ext xmlns:c16="http://schemas.microsoft.com/office/drawing/2014/chart" uri="{C3380CC4-5D6E-409C-BE32-E72D297353CC}">
              <c16:uniqueId val="{00000001-2CD3-46D8-928A-3257F7D0676E}"/>
            </c:ext>
          </c:extLst>
        </c:ser>
        <c:dLbls>
          <c:showLegendKey val="0"/>
          <c:showVal val="0"/>
          <c:showCatName val="0"/>
          <c:showSerName val="0"/>
          <c:showPercent val="0"/>
          <c:showBubbleSize val="0"/>
        </c:dLbls>
        <c:gapWidth val="150"/>
        <c:overlap val="100"/>
        <c:axId val="635424880"/>
        <c:axId val="635429144"/>
      </c:barChart>
      <c:catAx>
        <c:axId val="635424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5429144"/>
        <c:crosses val="autoZero"/>
        <c:auto val="1"/>
        <c:lblAlgn val="ctr"/>
        <c:lblOffset val="100"/>
        <c:noMultiLvlLbl val="0"/>
      </c:catAx>
      <c:valAx>
        <c:axId val="635429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542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42316</c:v>
                </c:pt>
              </c:numCache>
            </c:numRef>
          </c:val>
          <c:extLst>
            <c:ext xmlns:c16="http://schemas.microsoft.com/office/drawing/2014/chart" uri="{C3380CC4-5D6E-409C-BE32-E72D297353CC}">
              <c16:uniqueId val="{00000000-83A4-4073-9D6A-95ADB34425EF}"/>
            </c:ext>
          </c:extLst>
        </c:ser>
        <c:dLbls>
          <c:showLegendKey val="0"/>
          <c:showVal val="0"/>
          <c:showCatName val="0"/>
          <c:showSerName val="0"/>
          <c:showPercent val="0"/>
          <c:showBubbleSize val="0"/>
        </c:dLbls>
        <c:gapWidth val="219"/>
        <c:overlap val="-27"/>
        <c:axId val="635432096"/>
        <c:axId val="635434720"/>
      </c:barChart>
      <c:catAx>
        <c:axId val="63543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5434720"/>
        <c:crosses val="autoZero"/>
        <c:auto val="1"/>
        <c:lblAlgn val="ctr"/>
        <c:lblOffset val="100"/>
        <c:noMultiLvlLbl val="0"/>
      </c:catAx>
      <c:valAx>
        <c:axId val="63543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543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34F28-719F-4030-9FB9-D3DF446708AA}"/>
              </a:ext>
            </a:extLst>
          </p:cNvPr>
          <p:cNvSpPr>
            <a:spLocks noGrp="1"/>
          </p:cNvSpPr>
          <p:nvPr>
            <p:ph type="ctrTitle"/>
          </p:nvPr>
        </p:nvSpPr>
        <p:spPr/>
        <p:txBody>
          <a:bodyPr/>
          <a:lstStyle/>
          <a:p>
            <a:r>
              <a:rPr lang="en-US"/>
              <a:t>AlDawaa Care</a:t>
            </a:r>
          </a:p>
        </p:txBody>
      </p:sp>
      <p:sp>
        <p:nvSpPr>
          <p:cNvPr id="3" name="Subtitle 2">
            <a:extLst>
              <a:ext uri="{FF2B5EF4-FFF2-40B4-BE49-F238E27FC236}">
                <a16:creationId xmlns:a16="http://schemas.microsoft.com/office/drawing/2014/main" id="{39D163AD-4154-47EB-8A9A-41B764B6A6D1}"/>
              </a:ext>
            </a:extLst>
          </p:cNvPr>
          <p:cNvSpPr>
            <a:spLocks noGrp="1"/>
          </p:cNvSpPr>
          <p:nvPr>
            <p:ph type="subTitle" idx="1"/>
          </p:nvPr>
        </p:nvSpPr>
        <p:spPr/>
        <p:txBody>
          <a:bodyPr/>
          <a:lstStyle/>
          <a:p>
            <a:r>
              <a:rPr lang="en-US"/>
              <a:t>HAVAS Arabia</a:t>
            </a:r>
          </a:p>
        </p:txBody>
      </p:sp>
    </p:spTree>
    <p:extLst>
      <p:ext uri="{BB962C8B-B14F-4D97-AF65-F5344CB8AC3E}">
        <p14:creationId xmlns:p14="http://schemas.microsoft.com/office/powerpoint/2010/main" val="1628888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96403-1863-4571-AE3C-4C496FCD8AD2}"/>
              </a:ext>
            </a:extLst>
          </p:cNvPr>
          <p:cNvSpPr>
            <a:spLocks noGrp="1"/>
          </p:cNvSpPr>
          <p:nvPr>
            <p:ph type="title"/>
          </p:nvPr>
        </p:nvSpPr>
        <p:spPr/>
        <p:txBody>
          <a:bodyPr/>
          <a:lstStyle/>
          <a:p>
            <a:r>
              <a:rPr lang="en-US"/>
              <a:t>Twitter Key Metrics Table | AlDawaa</a:t>
            </a:r>
          </a:p>
        </p:txBody>
      </p:sp>
      <p:graphicFrame>
        <p:nvGraphicFramePr>
          <p:cNvPr id="5" name="Table Placeholder 4">
            <a:extLst>
              <a:ext uri="{FF2B5EF4-FFF2-40B4-BE49-F238E27FC236}">
                <a16:creationId xmlns:a16="http://schemas.microsoft.com/office/drawing/2014/main" id="{BBF88FD6-571E-4B22-865F-C6E3F8A5FD06}"/>
              </a:ext>
            </a:extLst>
          </p:cNvPr>
          <p:cNvGraphicFramePr>
            <a:graphicFrameLocks noGrp="1"/>
          </p:cNvGraphicFramePr>
          <p:nvPr>
            <p:ph type="tbl" sz="quarter" idx="13"/>
            <p:extLst>
              <p:ext uri="{D42A27DB-BD31-4B8C-83A1-F6EECF244321}">
                <p14:modId xmlns:p14="http://schemas.microsoft.com/office/powerpoint/2010/main" val="702734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10085161"/>
                    </a:ext>
                  </a:extLst>
                </a:gridCol>
                <a:gridCol w="493776">
                  <a:extLst>
                    <a:ext uri="{9D8B030D-6E8A-4147-A177-3AD203B41FA5}">
                      <a16:colId xmlns:a16="http://schemas.microsoft.com/office/drawing/2014/main" val="54490940"/>
                    </a:ext>
                  </a:extLst>
                </a:gridCol>
                <a:gridCol w="493776">
                  <a:extLst>
                    <a:ext uri="{9D8B030D-6E8A-4147-A177-3AD203B41FA5}">
                      <a16:colId xmlns:a16="http://schemas.microsoft.com/office/drawing/2014/main" val="992662361"/>
                    </a:ext>
                  </a:extLst>
                </a:gridCol>
                <a:gridCol w="493776">
                  <a:extLst>
                    <a:ext uri="{9D8B030D-6E8A-4147-A177-3AD203B41FA5}">
                      <a16:colId xmlns:a16="http://schemas.microsoft.com/office/drawing/2014/main" val="2599285193"/>
                    </a:ext>
                  </a:extLst>
                </a:gridCol>
                <a:gridCol w="493776">
                  <a:extLst>
                    <a:ext uri="{9D8B030D-6E8A-4147-A177-3AD203B41FA5}">
                      <a16:colId xmlns:a16="http://schemas.microsoft.com/office/drawing/2014/main" val="4274083592"/>
                    </a:ext>
                  </a:extLst>
                </a:gridCol>
                <a:gridCol w="493776">
                  <a:extLst>
                    <a:ext uri="{9D8B030D-6E8A-4147-A177-3AD203B41FA5}">
                      <a16:colId xmlns:a16="http://schemas.microsoft.com/office/drawing/2014/main" val="1588419613"/>
                    </a:ext>
                  </a:extLst>
                </a:gridCol>
                <a:gridCol w="493776">
                  <a:extLst>
                    <a:ext uri="{9D8B030D-6E8A-4147-A177-3AD203B41FA5}">
                      <a16:colId xmlns:a16="http://schemas.microsoft.com/office/drawing/2014/main" val="2847806371"/>
                    </a:ext>
                  </a:extLst>
                </a:gridCol>
                <a:gridCol w="493776">
                  <a:extLst>
                    <a:ext uri="{9D8B030D-6E8A-4147-A177-3AD203B41FA5}">
                      <a16:colId xmlns:a16="http://schemas.microsoft.com/office/drawing/2014/main" val="4041831028"/>
                    </a:ext>
                  </a:extLst>
                </a:gridCol>
                <a:gridCol w="493776">
                  <a:extLst>
                    <a:ext uri="{9D8B030D-6E8A-4147-A177-3AD203B41FA5}">
                      <a16:colId xmlns:a16="http://schemas.microsoft.com/office/drawing/2014/main" val="4236177634"/>
                    </a:ext>
                  </a:extLst>
                </a:gridCol>
                <a:gridCol w="493776">
                  <a:extLst>
                    <a:ext uri="{9D8B030D-6E8A-4147-A177-3AD203B41FA5}">
                      <a16:colId xmlns:a16="http://schemas.microsoft.com/office/drawing/2014/main" val="1631375159"/>
                    </a:ext>
                  </a:extLst>
                </a:gridCol>
                <a:gridCol w="493776">
                  <a:extLst>
                    <a:ext uri="{9D8B030D-6E8A-4147-A177-3AD203B41FA5}">
                      <a16:colId xmlns:a16="http://schemas.microsoft.com/office/drawing/2014/main" val="3982065477"/>
                    </a:ext>
                  </a:extLst>
                </a:gridCol>
                <a:gridCol w="493776">
                  <a:extLst>
                    <a:ext uri="{9D8B030D-6E8A-4147-A177-3AD203B41FA5}">
                      <a16:colId xmlns:a16="http://schemas.microsoft.com/office/drawing/2014/main" val="1161383092"/>
                    </a:ext>
                  </a:extLst>
                </a:gridCol>
                <a:gridCol w="493776">
                  <a:extLst>
                    <a:ext uri="{9D8B030D-6E8A-4147-A177-3AD203B41FA5}">
                      <a16:colId xmlns:a16="http://schemas.microsoft.com/office/drawing/2014/main" val="1372816684"/>
                    </a:ext>
                  </a:extLst>
                </a:gridCol>
                <a:gridCol w="493776">
                  <a:extLst>
                    <a:ext uri="{9D8B030D-6E8A-4147-A177-3AD203B41FA5}">
                      <a16:colId xmlns:a16="http://schemas.microsoft.com/office/drawing/2014/main" val="14228016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77496385"/>
                  </a:ext>
                </a:extLst>
              </a:tr>
              <a:tr h="370840">
                <a:tc>
                  <a:txBody>
                    <a:bodyPr/>
                    <a:lstStyle/>
                    <a:p>
                      <a:r>
                        <a:rPr lang="en-US" sz="1000"/>
                        <a:t>@AldawaaCare</a:t>
                      </a:r>
                    </a:p>
                  </a:txBody>
                  <a:tcPr/>
                </a:tc>
                <a:tc>
                  <a:txBody>
                    <a:bodyPr/>
                    <a:lstStyle/>
                    <a:p>
                      <a:r>
                        <a:rPr lang="en-US" sz="1000"/>
                        <a:t>154883</a:t>
                      </a:r>
                    </a:p>
                  </a:txBody>
                  <a:tcPr/>
                </a:tc>
                <a:tc>
                  <a:txBody>
                    <a:bodyPr/>
                    <a:lstStyle/>
                    <a:p>
                      <a:r>
                        <a:rPr lang="en-US" sz="1000"/>
                        <a:t>1467</a:t>
                      </a:r>
                    </a:p>
                  </a:txBody>
                  <a:tcPr/>
                </a:tc>
                <a:tc>
                  <a:txBody>
                    <a:bodyPr/>
                    <a:lstStyle/>
                    <a:p>
                      <a:r>
                        <a:rPr lang="en-US" sz="1000"/>
                        <a:t>161</a:t>
                      </a:r>
                    </a:p>
                  </a:txBody>
                  <a:tcPr/>
                </a:tc>
                <a:tc>
                  <a:txBody>
                    <a:bodyPr/>
                    <a:lstStyle/>
                    <a:p>
                      <a:r>
                        <a:rPr lang="en-US" sz="1000"/>
                        <a:t>64</a:t>
                      </a:r>
                    </a:p>
                  </a:txBody>
                  <a:tcPr/>
                </a:tc>
                <a:tc>
                  <a:txBody>
                    <a:bodyPr/>
                    <a:lstStyle/>
                    <a:p>
                      <a:r>
                        <a:rPr lang="en-US" sz="1000"/>
                        <a:t>5</a:t>
                      </a:r>
                    </a:p>
                  </a:txBody>
                  <a:tcPr/>
                </a:tc>
                <a:tc>
                  <a:txBody>
                    <a:bodyPr/>
                    <a:lstStyle/>
                    <a:p>
                      <a:r>
                        <a:rPr lang="en-US" sz="1000"/>
                        <a:t>92</a:t>
                      </a:r>
                    </a:p>
                  </a:txBody>
                  <a:tcPr/>
                </a:tc>
                <a:tc>
                  <a:txBody>
                    <a:bodyPr/>
                    <a:lstStyle/>
                    <a:p>
                      <a:r>
                        <a:rPr lang="en-US" sz="1000"/>
                        <a:t>4047</a:t>
                      </a:r>
                    </a:p>
                  </a:txBody>
                  <a:tcPr/>
                </a:tc>
                <a:tc>
                  <a:txBody>
                    <a:bodyPr/>
                    <a:lstStyle/>
                    <a:p>
                      <a:r>
                        <a:rPr lang="en-US" sz="1000"/>
                        <a:t>3342</a:t>
                      </a:r>
                    </a:p>
                  </a:txBody>
                  <a:tcPr/>
                </a:tc>
                <a:tc>
                  <a:txBody>
                    <a:bodyPr/>
                    <a:lstStyle/>
                    <a:p>
                      <a:r>
                        <a:rPr lang="en-US" sz="1000"/>
                        <a:t>1560</a:t>
                      </a:r>
                    </a:p>
                  </a:txBody>
                  <a:tcPr/>
                </a:tc>
                <a:tc>
                  <a:txBody>
                    <a:bodyPr/>
                    <a:lstStyle/>
                    <a:p>
                      <a:r>
                        <a:rPr lang="en-US" sz="1000"/>
                        <a:t>2444</a:t>
                      </a:r>
                    </a:p>
                  </a:txBody>
                  <a:tcPr/>
                </a:tc>
                <a:tc>
                  <a:txBody>
                    <a:bodyPr/>
                    <a:lstStyle/>
                    <a:p>
                      <a:r>
                        <a:rPr lang="en-US" sz="1000"/>
                        <a:t>3992</a:t>
                      </a:r>
                    </a:p>
                  </a:txBody>
                  <a:tcPr/>
                </a:tc>
                <a:tc>
                  <a:txBody>
                    <a:bodyPr/>
                    <a:lstStyle/>
                    <a:p>
                      <a:r>
                        <a:rPr lang="en-US" sz="1000"/>
                        <a:t>0.0745 %</a:t>
                      </a:r>
                    </a:p>
                  </a:txBody>
                  <a:tcPr/>
                </a:tc>
                <a:tc>
                  <a:txBody>
                    <a:bodyPr/>
                    <a:lstStyle/>
                    <a:p>
                      <a:r>
                        <a:rPr lang="en-US" sz="1000"/>
                        <a:t>39.5 %</a:t>
                      </a:r>
                    </a:p>
                  </a:txBody>
                  <a:tcPr/>
                </a:tc>
                <a:extLst>
                  <a:ext uri="{0D108BD9-81ED-4DB2-BD59-A6C34878D82A}">
                    <a16:rowId xmlns:a16="http://schemas.microsoft.com/office/drawing/2014/main" val="3178347159"/>
                  </a:ext>
                </a:extLst>
              </a:tr>
            </a:tbl>
          </a:graphicData>
        </a:graphic>
      </p:graphicFrame>
      <p:sp>
        <p:nvSpPr>
          <p:cNvPr id="4" name="Text Placeholder 3">
            <a:extLst>
              <a:ext uri="{FF2B5EF4-FFF2-40B4-BE49-F238E27FC236}">
                <a16:creationId xmlns:a16="http://schemas.microsoft.com/office/drawing/2014/main" id="{810779CE-2710-4B1A-829C-A1813168F6C5}"/>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343222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BF367-59E2-49DD-9AD7-E686001626A4}"/>
              </a:ext>
            </a:extLst>
          </p:cNvPr>
          <p:cNvSpPr>
            <a:spLocks noGrp="1"/>
          </p:cNvSpPr>
          <p:nvPr>
            <p:ph type="title"/>
          </p:nvPr>
        </p:nvSpPr>
        <p:spPr/>
        <p:txBody>
          <a:bodyPr/>
          <a:lstStyle/>
          <a:p>
            <a:r>
              <a:rPr lang="en-US"/>
              <a:t>Twitter Followers Total | AlDawaa</a:t>
            </a:r>
          </a:p>
        </p:txBody>
      </p:sp>
      <p:graphicFrame>
        <p:nvGraphicFramePr>
          <p:cNvPr id="6" name="Chart Placeholder 5">
            <a:extLst>
              <a:ext uri="{FF2B5EF4-FFF2-40B4-BE49-F238E27FC236}">
                <a16:creationId xmlns:a16="http://schemas.microsoft.com/office/drawing/2014/main" id="{ED0FC20C-5E78-4998-9839-9512A50434E7}"/>
              </a:ext>
            </a:extLst>
          </p:cNvPr>
          <p:cNvGraphicFramePr>
            <a:graphicFrameLocks noGrp="1"/>
          </p:cNvGraphicFramePr>
          <p:nvPr>
            <p:ph type="chart" sz="quarter" idx="13"/>
            <p:extLst>
              <p:ext uri="{D42A27DB-BD31-4B8C-83A1-F6EECF244321}">
                <p14:modId xmlns:p14="http://schemas.microsoft.com/office/powerpoint/2010/main" val="1741793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EA453B-FEC0-4177-8D48-EF5D5A836E97}"/>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AD22BD92-009A-4E6C-9A34-AEEC082A09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1722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2425A-CA73-4263-AFF4-5FC1ABAE8E72}"/>
              </a:ext>
            </a:extLst>
          </p:cNvPr>
          <p:cNvSpPr>
            <a:spLocks noGrp="1"/>
          </p:cNvSpPr>
          <p:nvPr>
            <p:ph type="title"/>
          </p:nvPr>
        </p:nvSpPr>
        <p:spPr/>
        <p:txBody>
          <a:bodyPr/>
          <a:lstStyle/>
          <a:p>
            <a:r>
              <a:rPr lang="en-US"/>
              <a:t>Twitter Own and Retweeted Tweets Table | AlDawaa - 1 of 5</a:t>
            </a:r>
          </a:p>
        </p:txBody>
      </p:sp>
      <p:graphicFrame>
        <p:nvGraphicFramePr>
          <p:cNvPr id="5" name="Table Placeholder 4">
            <a:extLst>
              <a:ext uri="{FF2B5EF4-FFF2-40B4-BE49-F238E27FC236}">
                <a16:creationId xmlns:a16="http://schemas.microsoft.com/office/drawing/2014/main" id="{5F7AC760-B608-4175-8AB1-02E193E03440}"/>
              </a:ext>
            </a:extLst>
          </p:cNvPr>
          <p:cNvGraphicFramePr>
            <a:graphicFrameLocks noGrp="1"/>
          </p:cNvGraphicFramePr>
          <p:nvPr>
            <p:ph type="tbl" sz="quarter" idx="13"/>
            <p:extLst>
              <p:ext uri="{D42A27DB-BD31-4B8C-83A1-F6EECF244321}">
                <p14:modId xmlns:p14="http://schemas.microsoft.com/office/powerpoint/2010/main" val="3045957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69829659"/>
                    </a:ext>
                  </a:extLst>
                </a:gridCol>
                <a:gridCol w="822960">
                  <a:extLst>
                    <a:ext uri="{9D8B030D-6E8A-4147-A177-3AD203B41FA5}">
                      <a16:colId xmlns:a16="http://schemas.microsoft.com/office/drawing/2014/main" val="11556707"/>
                    </a:ext>
                  </a:extLst>
                </a:gridCol>
                <a:gridCol w="822960">
                  <a:extLst>
                    <a:ext uri="{9D8B030D-6E8A-4147-A177-3AD203B41FA5}">
                      <a16:colId xmlns:a16="http://schemas.microsoft.com/office/drawing/2014/main" val="1080053080"/>
                    </a:ext>
                  </a:extLst>
                </a:gridCol>
                <a:gridCol w="822960">
                  <a:extLst>
                    <a:ext uri="{9D8B030D-6E8A-4147-A177-3AD203B41FA5}">
                      <a16:colId xmlns:a16="http://schemas.microsoft.com/office/drawing/2014/main" val="2966570612"/>
                    </a:ext>
                  </a:extLst>
                </a:gridCol>
                <a:gridCol w="822960">
                  <a:extLst>
                    <a:ext uri="{9D8B030D-6E8A-4147-A177-3AD203B41FA5}">
                      <a16:colId xmlns:a16="http://schemas.microsoft.com/office/drawing/2014/main" val="3031182354"/>
                    </a:ext>
                  </a:extLst>
                </a:gridCol>
                <a:gridCol w="822960">
                  <a:extLst>
                    <a:ext uri="{9D8B030D-6E8A-4147-A177-3AD203B41FA5}">
                      <a16:colId xmlns:a16="http://schemas.microsoft.com/office/drawing/2014/main" val="1070551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29784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14:21:27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زورينا في صيدليات الدواء #الدمام (فرع رقم 88, 130 و104) وتعرفي على مشاكل بشرتك مجاناَ </a:t>
                      </a:r>
                      <a:r>
                        <a:rPr kumimoji="0" lang="en-US" sz="1000" b="0" i="0" u="none" strike="noStrike" kern="1200" cap="none" spc="0" normalizeH="0" baseline="0" noProof="0">
                          <a:ln>
                            <a:noFill/>
                          </a:ln>
                          <a:solidFill>
                            <a:prstClr val="black"/>
                          </a:solidFill>
                          <a:effectLst/>
                          <a:uLnTx/>
                          <a:uFillTx/>
                          <a:latin typeface="+mn-lt"/>
                          <a:ea typeface="+mn-ea"/>
                          <a:cs typeface="+mn-cs"/>
                        </a:rPr>
                        <a:t>https://t.co/cMYyIBia74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2015234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12:13:30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تعرفي على ما هو جديدنا من منتجات للعناية بالشعر, الجسم والبشرة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https://t.co/P3d3OXnalR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1922133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11:57:27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بحمدلله توقيع اتفاقية تعاون إستراتيجي مع الهيئة العامة للغذاء والدواء يتضمن العمل على تطبيق وتفعيل برنامج (تيقظ) الذي يهدف إلى توعية الجمهور بأهمية سلامة الدواء من خلال نشر ثقافة الإبلاغ عن الأعراض الجانبية للأدوية والتي يتم مباشرتها في المركز الوطني للتيقظ والسلامة الدوائية. </a:t>
                      </a:r>
                      <a:r>
                        <a:rPr kumimoji="0" lang="en-US" sz="1000" b="0" i="0" u="none" strike="noStrike" kern="1200" cap="none" spc="0" normalizeH="0" baseline="0" noProof="0">
                          <a:ln>
                            <a:noFill/>
                          </a:ln>
                          <a:solidFill>
                            <a:prstClr val="black"/>
                          </a:solidFill>
                          <a:effectLst/>
                          <a:uLnTx/>
                          <a:uFillTx/>
                          <a:latin typeface="+mn-lt"/>
                          <a:ea typeface="+mn-ea"/>
                          <a:cs typeface="+mn-cs"/>
                        </a:rPr>
                        <a:t>https://t.co/Os2loqwZA2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extLst>
                  <a:ext uri="{0D108BD9-81ED-4DB2-BD59-A6C34878D82A}">
                    <a16:rowId xmlns:a16="http://schemas.microsoft.com/office/drawing/2014/main" val="3381809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- 2018-05-29 10:26:57 </a:t>
                      </a:r>
                      <a:r>
                        <a:rPr kumimoji="0" lang="en-US" sz="1000" b="0" i="0" u="none" strike="noStrike" kern="1200" cap="none" spc="0" normalizeH="0" baseline="0" noProof="0">
                          <a:ln>
                            <a:noFill/>
                          </a:ln>
                          <a:solidFill>
                            <a:prstClr val="black"/>
                          </a:solidFill>
                          <a:effectLst/>
                          <a:uLnTx/>
                          <a:uFillTx/>
                          <a:latin typeface="+mn-lt"/>
                          <a:ea typeface="+mn-ea"/>
                          <a:cs typeface="+mn-cs"/>
                        </a:rPr>
                        <a:t>
  RT @Saudi_FDA: #</a:t>
                      </a:r>
                      <a:r>
                        <a:rPr kumimoji="0" lang="ar-AE" sz="1000" b="0" i="0" u="none" strike="noStrike" kern="1200" cap="none" spc="0" normalizeH="0" baseline="0" noProof="0">
                          <a:ln>
                            <a:noFill/>
                          </a:ln>
                          <a:solidFill>
                            <a:prstClr val="black"/>
                          </a:solidFill>
                          <a:effectLst/>
                          <a:uLnTx/>
                          <a:uFillTx/>
                          <a:latin typeface="+mn-lt"/>
                          <a:ea typeface="+mn-ea"/>
                          <a:cs typeface="+mn-cs"/>
                        </a:rPr>
                        <a:t>الغذاء_والدواء توقع برنامجي تعاون مع شركة الدواء للخدمات الطبية
</a:t>
                      </a:r>
                      <a:r>
                        <a:rPr kumimoji="0" lang="en-US" sz="1000" b="0" i="0" u="none" strike="noStrike" kern="1200" cap="none" spc="0" normalizeH="0" baseline="0" noProof="0">
                          <a:ln>
                            <a:noFill/>
                          </a:ln>
                          <a:solidFill>
                            <a:prstClr val="black"/>
                          </a:solidFill>
                          <a:effectLst/>
                          <a:uLnTx/>
                          <a:uFillTx/>
                          <a:latin typeface="+mn-lt"/>
                          <a:ea typeface="+mn-ea"/>
                          <a:cs typeface="+mn-cs"/>
                        </a:rPr>
                        <a:t>https://t.co/yfu1SKkaSk https://t.co/MxKc5mEOuz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6111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20:10:58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 </a:t>
                      </a:r>
                      <a:r>
                        <a:rPr kumimoji="0" lang="en-US" sz="1000" b="0" i="0" u="none" strike="noStrike" kern="1200" cap="none" spc="0" normalizeH="0" baseline="0" noProof="0">
                          <a:ln>
                            <a:noFill/>
                          </a:ln>
                          <a:solidFill>
                            <a:prstClr val="black"/>
                          </a:solidFill>
                          <a:effectLst/>
                          <a:uLnTx/>
                          <a:uFillTx/>
                          <a:latin typeface="+mn-lt"/>
                          <a:ea typeface="+mn-ea"/>
                          <a:cs typeface="+mn-cs"/>
                        </a:rPr>
                        <a:t>https://t.co/TPYce94m1x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extLst>
                  <a:ext uri="{0D108BD9-81ED-4DB2-BD59-A6C34878D82A}">
                    <a16:rowId xmlns:a16="http://schemas.microsoft.com/office/drawing/2014/main" val="1678915944"/>
                  </a:ext>
                </a:extLst>
              </a:tr>
            </a:tbl>
          </a:graphicData>
        </a:graphic>
      </p:graphicFrame>
      <p:sp>
        <p:nvSpPr>
          <p:cNvPr id="4" name="Text Placeholder 3">
            <a:extLst>
              <a:ext uri="{FF2B5EF4-FFF2-40B4-BE49-F238E27FC236}">
                <a16:creationId xmlns:a16="http://schemas.microsoft.com/office/drawing/2014/main" id="{32CD7A9D-28D4-4DD0-8231-2583AFA9BF6F}"/>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107594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F90D2-BE08-481F-A110-4692F7F0B1E0}"/>
              </a:ext>
            </a:extLst>
          </p:cNvPr>
          <p:cNvSpPr>
            <a:spLocks noGrp="1"/>
          </p:cNvSpPr>
          <p:nvPr>
            <p:ph type="title"/>
          </p:nvPr>
        </p:nvSpPr>
        <p:spPr/>
        <p:txBody>
          <a:bodyPr/>
          <a:lstStyle/>
          <a:p>
            <a:r>
              <a:rPr lang="en-US"/>
              <a:t>Twitter Own and Retweeted Tweets Table | AlDawaa - 2 of 5</a:t>
            </a:r>
          </a:p>
        </p:txBody>
      </p:sp>
      <p:graphicFrame>
        <p:nvGraphicFramePr>
          <p:cNvPr id="5" name="Table Placeholder 4">
            <a:extLst>
              <a:ext uri="{FF2B5EF4-FFF2-40B4-BE49-F238E27FC236}">
                <a16:creationId xmlns:a16="http://schemas.microsoft.com/office/drawing/2014/main" id="{C50AD655-4B3A-4716-A8E1-5F86C53BD627}"/>
              </a:ext>
            </a:extLst>
          </p:cNvPr>
          <p:cNvGraphicFramePr>
            <a:graphicFrameLocks noGrp="1"/>
          </p:cNvGraphicFramePr>
          <p:nvPr>
            <p:ph type="tbl" sz="quarter" idx="13"/>
            <p:extLst>
              <p:ext uri="{D42A27DB-BD31-4B8C-83A1-F6EECF244321}">
                <p14:modId xmlns:p14="http://schemas.microsoft.com/office/powerpoint/2010/main" val="2827794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24457974"/>
                    </a:ext>
                  </a:extLst>
                </a:gridCol>
                <a:gridCol w="822960">
                  <a:extLst>
                    <a:ext uri="{9D8B030D-6E8A-4147-A177-3AD203B41FA5}">
                      <a16:colId xmlns:a16="http://schemas.microsoft.com/office/drawing/2014/main" val="4159948902"/>
                    </a:ext>
                  </a:extLst>
                </a:gridCol>
                <a:gridCol w="822960">
                  <a:extLst>
                    <a:ext uri="{9D8B030D-6E8A-4147-A177-3AD203B41FA5}">
                      <a16:colId xmlns:a16="http://schemas.microsoft.com/office/drawing/2014/main" val="1896214875"/>
                    </a:ext>
                  </a:extLst>
                </a:gridCol>
                <a:gridCol w="822960">
                  <a:extLst>
                    <a:ext uri="{9D8B030D-6E8A-4147-A177-3AD203B41FA5}">
                      <a16:colId xmlns:a16="http://schemas.microsoft.com/office/drawing/2014/main" val="3666821937"/>
                    </a:ext>
                  </a:extLst>
                </a:gridCol>
                <a:gridCol w="822960">
                  <a:extLst>
                    <a:ext uri="{9D8B030D-6E8A-4147-A177-3AD203B41FA5}">
                      <a16:colId xmlns:a16="http://schemas.microsoft.com/office/drawing/2014/main" val="2047646340"/>
                    </a:ext>
                  </a:extLst>
                </a:gridCol>
                <a:gridCol w="822960">
                  <a:extLst>
                    <a:ext uri="{9D8B030D-6E8A-4147-A177-3AD203B41FA5}">
                      <a16:colId xmlns:a16="http://schemas.microsoft.com/office/drawing/2014/main" val="3018227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63337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19:59:15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r>
                        <a:rPr kumimoji="0" lang="en-US" sz="1000" b="0" i="0" u="none" strike="noStrike" kern="1200" cap="none" spc="0" normalizeH="0" baseline="0" noProof="0">
                          <a:ln>
                            <a:noFill/>
                          </a:ln>
                          <a:solidFill>
                            <a:prstClr val="black"/>
                          </a:solidFill>
                          <a:effectLst/>
                          <a:uLnTx/>
                          <a:uFillTx/>
                          <a:latin typeface="+mn-lt"/>
                          <a:ea typeface="+mn-ea"/>
                          <a:cs typeface="+mn-cs"/>
                        </a:rPr>
                        <a:t>🌸 https://t.co/B9JkiCVwwD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3992586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- 2018-05-28 17:30:13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المشروبات الرمضانية لها نكهة خاصة في #رمضان لكن اختر صح وتناول العصائر الطبيعية كبديل</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فوائد عصير التوت كثيرة ومن أهمها أنه يسيطر على نسبة السكر في الدم ويحتوي على العديد من الفيتامينات مثل فيتامين سي, ه و أ
#نصيحة_الدواء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https://t.co/KnnUPY5Zf0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643305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19:30:05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https://t.co/b9ll89Vo30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extLst>
                  <a:ext uri="{0D108BD9-81ED-4DB2-BD59-A6C34878D82A}">
                    <a16:rowId xmlns:a16="http://schemas.microsoft.com/office/drawing/2014/main" val="3679124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17:50:21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https://t.co/X2aRTtZNhA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extLst>
                  <a:ext uri="{0D108BD9-81ED-4DB2-BD59-A6C34878D82A}">
                    <a16:rowId xmlns:a16="http://schemas.microsoft.com/office/drawing/2014/main" val="2356862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17:49:55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https://t.co/VTLgwZvJQJ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3367022942"/>
                  </a:ext>
                </a:extLst>
              </a:tr>
            </a:tbl>
          </a:graphicData>
        </a:graphic>
      </p:graphicFrame>
      <p:sp>
        <p:nvSpPr>
          <p:cNvPr id="4" name="Text Placeholder 3">
            <a:extLst>
              <a:ext uri="{FF2B5EF4-FFF2-40B4-BE49-F238E27FC236}">
                <a16:creationId xmlns:a16="http://schemas.microsoft.com/office/drawing/2014/main" id="{FAC52EF9-4AA8-4418-A6E1-3DC6EBD21221}"/>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601700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45698-341F-42DF-BA34-AAFCFDFEDE16}"/>
              </a:ext>
            </a:extLst>
          </p:cNvPr>
          <p:cNvSpPr>
            <a:spLocks noGrp="1"/>
          </p:cNvSpPr>
          <p:nvPr>
            <p:ph type="title"/>
          </p:nvPr>
        </p:nvSpPr>
        <p:spPr/>
        <p:txBody>
          <a:bodyPr/>
          <a:lstStyle/>
          <a:p>
            <a:r>
              <a:rPr lang="en-US"/>
              <a:t>Twitter Own and Retweeted Tweets Table | AlDawaa - 3 of 5</a:t>
            </a:r>
          </a:p>
        </p:txBody>
      </p:sp>
      <p:graphicFrame>
        <p:nvGraphicFramePr>
          <p:cNvPr id="5" name="Table Placeholder 4">
            <a:extLst>
              <a:ext uri="{FF2B5EF4-FFF2-40B4-BE49-F238E27FC236}">
                <a16:creationId xmlns:a16="http://schemas.microsoft.com/office/drawing/2014/main" id="{E1F3E53C-6032-491A-9C4D-757DF4FE4EFF}"/>
              </a:ext>
            </a:extLst>
          </p:cNvPr>
          <p:cNvGraphicFramePr>
            <a:graphicFrameLocks noGrp="1"/>
          </p:cNvGraphicFramePr>
          <p:nvPr>
            <p:ph type="tbl" sz="quarter" idx="13"/>
            <p:extLst>
              <p:ext uri="{D42A27DB-BD31-4B8C-83A1-F6EECF244321}">
                <p14:modId xmlns:p14="http://schemas.microsoft.com/office/powerpoint/2010/main" val="3903323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82783828"/>
                    </a:ext>
                  </a:extLst>
                </a:gridCol>
                <a:gridCol w="822960">
                  <a:extLst>
                    <a:ext uri="{9D8B030D-6E8A-4147-A177-3AD203B41FA5}">
                      <a16:colId xmlns:a16="http://schemas.microsoft.com/office/drawing/2014/main" val="471449916"/>
                    </a:ext>
                  </a:extLst>
                </a:gridCol>
                <a:gridCol w="822960">
                  <a:extLst>
                    <a:ext uri="{9D8B030D-6E8A-4147-A177-3AD203B41FA5}">
                      <a16:colId xmlns:a16="http://schemas.microsoft.com/office/drawing/2014/main" val="3758913001"/>
                    </a:ext>
                  </a:extLst>
                </a:gridCol>
                <a:gridCol w="822960">
                  <a:extLst>
                    <a:ext uri="{9D8B030D-6E8A-4147-A177-3AD203B41FA5}">
                      <a16:colId xmlns:a16="http://schemas.microsoft.com/office/drawing/2014/main" val="945214062"/>
                    </a:ext>
                  </a:extLst>
                </a:gridCol>
                <a:gridCol w="822960">
                  <a:extLst>
                    <a:ext uri="{9D8B030D-6E8A-4147-A177-3AD203B41FA5}">
                      <a16:colId xmlns:a16="http://schemas.microsoft.com/office/drawing/2014/main" val="3430402601"/>
                    </a:ext>
                  </a:extLst>
                </a:gridCol>
                <a:gridCol w="822960">
                  <a:extLst>
                    <a:ext uri="{9D8B030D-6E8A-4147-A177-3AD203B41FA5}">
                      <a16:colId xmlns:a16="http://schemas.microsoft.com/office/drawing/2014/main" val="1669519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86335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17:41:56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 https://t.co/WGGn8wqMz8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2418014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17:41:35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 https://t.co/EgqDtaHvtk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extLst>
                  <a:ext uri="{0D108BD9-81ED-4DB2-BD59-A6C34878D82A}">
                    <a16:rowId xmlns:a16="http://schemas.microsoft.com/office/drawing/2014/main" val="2914618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12:52:18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اصرف وصفة طبيبك من #الدواء على التأمين وتمتّع ب ٥٪؜ مكافآة من قيمة فاتورتك! 
العرض سارٍ حتى 20 يوليو. 
#اصرفها_بالعافية </a:t>
                      </a:r>
                      <a:r>
                        <a:rPr kumimoji="0" lang="en-US" sz="1000" b="0" i="0" u="none" strike="noStrike" kern="1200" cap="none" spc="0" normalizeH="0" baseline="0" noProof="0">
                          <a:ln>
                            <a:noFill/>
                          </a:ln>
                          <a:solidFill>
                            <a:prstClr val="black"/>
                          </a:solidFill>
                          <a:effectLst/>
                          <a:uLnTx/>
                          <a:uFillTx/>
                          <a:latin typeface="+mn-lt"/>
                          <a:ea typeface="+mn-ea"/>
                          <a:cs typeface="+mn-cs"/>
                        </a:rPr>
                        <a:t>https://t.co/vKEg6mLcW1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extLst>
                  <a:ext uri="{0D108BD9-81ED-4DB2-BD59-A6C34878D82A}">
                    <a16:rowId xmlns:a16="http://schemas.microsoft.com/office/drawing/2014/main" val="1374188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11:00:17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 </a:t>
                      </a:r>
                      <a:r>
                        <a:rPr kumimoji="0" lang="en-US" sz="1000" b="0" i="0" u="none" strike="noStrike" kern="1200" cap="none" spc="0" normalizeH="0" baseline="0" noProof="0">
                          <a:ln>
                            <a:noFill/>
                          </a:ln>
                          <a:solidFill>
                            <a:prstClr val="black"/>
                          </a:solidFill>
                          <a:effectLst/>
                          <a:uLnTx/>
                          <a:uFillTx/>
                          <a:latin typeface="+mn-lt"/>
                          <a:ea typeface="+mn-ea"/>
                          <a:cs typeface="+mn-cs"/>
                        </a:rPr>
                        <a:t>https://t.co/3EDO0aREgA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extLst>
                  <a:ext uri="{0D108BD9-81ED-4DB2-BD59-A6C34878D82A}">
                    <a16:rowId xmlns:a16="http://schemas.microsoft.com/office/drawing/2014/main" val="3935675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- 2018-05-27 08:49:22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لشعر صحي خلال شهر #رمضان, تأكدي من اتباع النصائح التالية من بريكسيونا
#الدواء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https://t.co/TIsLmFsUm4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220091019"/>
                  </a:ext>
                </a:extLst>
              </a:tr>
            </a:tbl>
          </a:graphicData>
        </a:graphic>
      </p:graphicFrame>
      <p:sp>
        <p:nvSpPr>
          <p:cNvPr id="4" name="Text Placeholder 3">
            <a:extLst>
              <a:ext uri="{FF2B5EF4-FFF2-40B4-BE49-F238E27FC236}">
                <a16:creationId xmlns:a16="http://schemas.microsoft.com/office/drawing/2014/main" id="{33A48265-463C-4DB2-8081-05ADACDBCF51}"/>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550502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545C3-30D2-44FF-AF02-490D06F58FF6}"/>
              </a:ext>
            </a:extLst>
          </p:cNvPr>
          <p:cNvSpPr>
            <a:spLocks noGrp="1"/>
          </p:cNvSpPr>
          <p:nvPr>
            <p:ph type="title"/>
          </p:nvPr>
        </p:nvSpPr>
        <p:spPr/>
        <p:txBody>
          <a:bodyPr/>
          <a:lstStyle/>
          <a:p>
            <a:r>
              <a:rPr lang="en-US"/>
              <a:t>Twitter Own and Retweeted Tweets Table | AlDawaa - 4 of 5</a:t>
            </a:r>
          </a:p>
        </p:txBody>
      </p:sp>
      <p:graphicFrame>
        <p:nvGraphicFramePr>
          <p:cNvPr id="5" name="Table Placeholder 4">
            <a:extLst>
              <a:ext uri="{FF2B5EF4-FFF2-40B4-BE49-F238E27FC236}">
                <a16:creationId xmlns:a16="http://schemas.microsoft.com/office/drawing/2014/main" id="{1750B106-D504-408D-8450-A48103047C57}"/>
              </a:ext>
            </a:extLst>
          </p:cNvPr>
          <p:cNvGraphicFramePr>
            <a:graphicFrameLocks noGrp="1"/>
          </p:cNvGraphicFramePr>
          <p:nvPr>
            <p:ph type="tbl" sz="quarter" idx="13"/>
            <p:extLst>
              <p:ext uri="{D42A27DB-BD31-4B8C-83A1-F6EECF244321}">
                <p14:modId xmlns:p14="http://schemas.microsoft.com/office/powerpoint/2010/main" val="2455686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42036906"/>
                    </a:ext>
                  </a:extLst>
                </a:gridCol>
                <a:gridCol w="822960">
                  <a:extLst>
                    <a:ext uri="{9D8B030D-6E8A-4147-A177-3AD203B41FA5}">
                      <a16:colId xmlns:a16="http://schemas.microsoft.com/office/drawing/2014/main" val="2257061423"/>
                    </a:ext>
                  </a:extLst>
                </a:gridCol>
                <a:gridCol w="822960">
                  <a:extLst>
                    <a:ext uri="{9D8B030D-6E8A-4147-A177-3AD203B41FA5}">
                      <a16:colId xmlns:a16="http://schemas.microsoft.com/office/drawing/2014/main" val="1075465061"/>
                    </a:ext>
                  </a:extLst>
                </a:gridCol>
                <a:gridCol w="822960">
                  <a:extLst>
                    <a:ext uri="{9D8B030D-6E8A-4147-A177-3AD203B41FA5}">
                      <a16:colId xmlns:a16="http://schemas.microsoft.com/office/drawing/2014/main" val="3974035297"/>
                    </a:ext>
                  </a:extLst>
                </a:gridCol>
                <a:gridCol w="822960">
                  <a:extLst>
                    <a:ext uri="{9D8B030D-6E8A-4147-A177-3AD203B41FA5}">
                      <a16:colId xmlns:a16="http://schemas.microsoft.com/office/drawing/2014/main" val="3688069000"/>
                    </a:ext>
                  </a:extLst>
                </a:gridCol>
                <a:gridCol w="822960">
                  <a:extLst>
                    <a:ext uri="{9D8B030D-6E8A-4147-A177-3AD203B41FA5}">
                      <a16:colId xmlns:a16="http://schemas.microsoft.com/office/drawing/2014/main" val="69535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77194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- 2018-05-26 18:46:20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وقت الاستحمام هو بكل تأكيد فرصة مثالية خلال يومك لتحفّزي حواس طفلك وتزيدي الارتباط بينكما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الأفضل لكِ ولطفلك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https://t.co/l5v5Pwv3Gl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1761708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- 2018-05-26 17:00:43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 </a:t>
                      </a:r>
                      <a:r>
                        <a:rPr kumimoji="0" lang="en-US" sz="1000" b="0" i="0" u="none" strike="noStrike" kern="1200" cap="none" spc="0" normalizeH="0" baseline="0" noProof="0">
                          <a:ln>
                            <a:noFill/>
                          </a:ln>
                          <a:solidFill>
                            <a:prstClr val="black"/>
                          </a:solidFill>
                          <a:effectLst/>
                          <a:uLnTx/>
                          <a:uFillTx/>
                          <a:latin typeface="+mn-lt"/>
                          <a:ea typeface="+mn-ea"/>
                          <a:cs typeface="+mn-cs"/>
                        </a:rPr>
                        <a:t>https://t.co/RocG3OGKh8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extLst>
                  <a:ext uri="{0D108BD9-81ED-4DB2-BD59-A6C34878D82A}">
                    <a16:rowId xmlns:a16="http://schemas.microsoft.com/office/drawing/2014/main" val="245620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19:30:14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ما يحتاجه طفلك.. لدينا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https://t.co/4YPqT4nNM6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0.0039 %</a:t>
                      </a:r>
                    </a:p>
                  </a:txBody>
                  <a:tcPr/>
                </a:tc>
                <a:extLst>
                  <a:ext uri="{0D108BD9-81ED-4DB2-BD59-A6C34878D82A}">
                    <a16:rowId xmlns:a16="http://schemas.microsoft.com/office/drawing/2014/main" val="3576172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17:30:17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لنمو وتطور مستمر يحتاج طفلك إالى الأطعمة المليئة بالكالسيوم والحديد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تفقدي #عروض_الدواء على منتجات الحليب الأساسية 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https://t.co/3lxCY2QGTs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extLst>
                  <a:ext uri="{0D108BD9-81ED-4DB2-BD59-A6C34878D82A}">
                    <a16:rowId xmlns:a16="http://schemas.microsoft.com/office/drawing/2014/main" val="2291694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17:30:17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لنمو وتطور مستمر يحتاج طفلك إالى الأطعمة المليئة بالكالسيوم والحديد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تفقدي #عروض_الدواء على منتجات الحليب الأساسية 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https://t.co/Pnmb1PHC8y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extLst>
                  <a:ext uri="{0D108BD9-81ED-4DB2-BD59-A6C34878D82A}">
                    <a16:rowId xmlns:a16="http://schemas.microsoft.com/office/drawing/2014/main" val="1185070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17:25:04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لنمو وتطور مستمر يحتاج طفلك إالى الأطعمة المليئة بالكالسيوم والحديد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تفقدي #عروض_الدواء على منتجات الحليب الأساسية لطفلك </a:t>
                      </a:r>
                      <a:r>
                        <a:rPr kumimoji="0" lang="en-US" sz="1000" b="0" i="0" u="none" strike="noStrike" kern="1200" cap="none" spc="0" normalizeH="0" baseline="0" noProof="0">
                          <a:ln>
                            <a:noFill/>
                          </a:ln>
                          <a:solidFill>
                            <a:prstClr val="black"/>
                          </a:solidFill>
                          <a:effectLst/>
                          <a:uLnTx/>
                          <a:uFillTx/>
                          <a:latin typeface="+mn-lt"/>
                          <a:ea typeface="+mn-ea"/>
                          <a:cs typeface="+mn-cs"/>
                        </a:rPr>
                        <a:t>https://t.co/JLhRbDKlLA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extLst>
                  <a:ext uri="{0D108BD9-81ED-4DB2-BD59-A6C34878D82A}">
                    <a16:rowId xmlns:a16="http://schemas.microsoft.com/office/drawing/2014/main" val="2755864651"/>
                  </a:ext>
                </a:extLst>
              </a:tr>
            </a:tbl>
          </a:graphicData>
        </a:graphic>
      </p:graphicFrame>
      <p:sp>
        <p:nvSpPr>
          <p:cNvPr id="4" name="Text Placeholder 3">
            <a:extLst>
              <a:ext uri="{FF2B5EF4-FFF2-40B4-BE49-F238E27FC236}">
                <a16:creationId xmlns:a16="http://schemas.microsoft.com/office/drawing/2014/main" id="{1998A328-0E13-49ED-9113-5BF45C54B36B}"/>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210007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1A5D3-4828-471F-991A-2D50EBB94FFA}"/>
              </a:ext>
            </a:extLst>
          </p:cNvPr>
          <p:cNvSpPr>
            <a:spLocks noGrp="1"/>
          </p:cNvSpPr>
          <p:nvPr>
            <p:ph type="title"/>
          </p:nvPr>
        </p:nvSpPr>
        <p:spPr/>
        <p:txBody>
          <a:bodyPr/>
          <a:lstStyle/>
          <a:p>
            <a:r>
              <a:rPr lang="en-US"/>
              <a:t>Twitter Own and Retweeted Tweets Table | AlDawaa - 5 of 5</a:t>
            </a:r>
          </a:p>
        </p:txBody>
      </p:sp>
      <p:graphicFrame>
        <p:nvGraphicFramePr>
          <p:cNvPr id="5" name="Table Placeholder 4">
            <a:extLst>
              <a:ext uri="{FF2B5EF4-FFF2-40B4-BE49-F238E27FC236}">
                <a16:creationId xmlns:a16="http://schemas.microsoft.com/office/drawing/2014/main" id="{1B36B4A5-44D1-4CF3-A7FE-AECAA96C3235}"/>
              </a:ext>
            </a:extLst>
          </p:cNvPr>
          <p:cNvGraphicFramePr>
            <a:graphicFrameLocks noGrp="1"/>
          </p:cNvGraphicFramePr>
          <p:nvPr>
            <p:ph type="tbl" sz="quarter" idx="13"/>
            <p:extLst>
              <p:ext uri="{D42A27DB-BD31-4B8C-83A1-F6EECF244321}">
                <p14:modId xmlns:p14="http://schemas.microsoft.com/office/powerpoint/2010/main" val="3281584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7509237"/>
                    </a:ext>
                  </a:extLst>
                </a:gridCol>
                <a:gridCol w="822960">
                  <a:extLst>
                    <a:ext uri="{9D8B030D-6E8A-4147-A177-3AD203B41FA5}">
                      <a16:colId xmlns:a16="http://schemas.microsoft.com/office/drawing/2014/main" val="2175191577"/>
                    </a:ext>
                  </a:extLst>
                </a:gridCol>
                <a:gridCol w="822960">
                  <a:extLst>
                    <a:ext uri="{9D8B030D-6E8A-4147-A177-3AD203B41FA5}">
                      <a16:colId xmlns:a16="http://schemas.microsoft.com/office/drawing/2014/main" val="3353059392"/>
                    </a:ext>
                  </a:extLst>
                </a:gridCol>
                <a:gridCol w="822960">
                  <a:extLst>
                    <a:ext uri="{9D8B030D-6E8A-4147-A177-3AD203B41FA5}">
                      <a16:colId xmlns:a16="http://schemas.microsoft.com/office/drawing/2014/main" val="1385167608"/>
                    </a:ext>
                  </a:extLst>
                </a:gridCol>
                <a:gridCol w="822960">
                  <a:extLst>
                    <a:ext uri="{9D8B030D-6E8A-4147-A177-3AD203B41FA5}">
                      <a16:colId xmlns:a16="http://schemas.microsoft.com/office/drawing/2014/main" val="1851152341"/>
                    </a:ext>
                  </a:extLst>
                </a:gridCol>
                <a:gridCol w="822960">
                  <a:extLst>
                    <a:ext uri="{9D8B030D-6E8A-4147-A177-3AD203B41FA5}">
                      <a16:colId xmlns:a16="http://schemas.microsoft.com/office/drawing/2014/main" val="1297923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03002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- 2018-05-25 10:20:04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جمعة مضت وآخري أتت فــ يارب أغفر لنا ما بينهما ويسر أمورنا وأرضنا عنا يا كريم  
#يوم_الجمعه </a:t>
                      </a:r>
                      <a:r>
                        <a:rPr kumimoji="0" lang="en-US" sz="1000" b="0" i="0" u="none" strike="noStrike" kern="1200" cap="none" spc="0" normalizeH="0" baseline="0" noProof="0">
                          <a:ln>
                            <a:noFill/>
                          </a:ln>
                          <a:solidFill>
                            <a:prstClr val="black"/>
                          </a:solidFill>
                          <a:effectLst/>
                          <a:uLnTx/>
                          <a:uFillTx/>
                          <a:latin typeface="+mn-lt"/>
                          <a:ea typeface="+mn-ea"/>
                          <a:cs typeface="+mn-cs"/>
                        </a:rPr>
                        <a:t>https://t.co/0nDIMgTmTD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extLst>
                  <a:ext uri="{0D108BD9-81ED-4DB2-BD59-A6C34878D82A}">
                    <a16:rowId xmlns:a16="http://schemas.microsoft.com/office/drawing/2014/main" val="1221605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- 2018-05-24 10:00:23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العناية بالأسنان في شهر #رمضان من الأمور المهمة, لذلك نقدم لكم #عروض_الدواء على منتجات منوعة للحفاظ على ابتسامتكم المشرقة </a:t>
                      </a:r>
                      <a:r>
                        <a:rPr kumimoji="0" lang="en-US" sz="1000" b="0" i="0" u="none" strike="noStrike" kern="1200" cap="none" spc="0" normalizeH="0" baseline="0" noProof="0">
                          <a:ln>
                            <a:noFill/>
                          </a:ln>
                          <a:solidFill>
                            <a:prstClr val="black"/>
                          </a:solidFill>
                          <a:effectLst/>
                          <a:uLnTx/>
                          <a:uFillTx/>
                          <a:latin typeface="+mn-lt"/>
                          <a:ea typeface="+mn-ea"/>
                          <a:cs typeface="+mn-cs"/>
                        </a:rPr>
                        <a:t>https://t.co/7pFfHFxQjF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extLst>
                  <a:ext uri="{0D108BD9-81ED-4DB2-BD59-A6C34878D82A}">
                    <a16:rowId xmlns:a16="http://schemas.microsoft.com/office/drawing/2014/main" val="184367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- 2018-05-23 20:19:24 </a:t>
                      </a:r>
                      <a:r>
                        <a:rPr kumimoji="0" lang="en-US" sz="1000" b="0" i="0" u="none" strike="noStrike" kern="1200" cap="none" spc="0" normalizeH="0" baseline="0" noProof="0">
                          <a:ln>
                            <a:noFill/>
                          </a:ln>
                          <a:solidFill>
                            <a:prstClr val="black"/>
                          </a:solidFill>
                          <a:effectLst/>
                          <a:uLnTx/>
                          <a:uFillTx/>
                          <a:latin typeface="+mn-lt"/>
                          <a:ea typeface="+mn-ea"/>
                          <a:cs typeface="+mn-cs"/>
                        </a:rPr>
                        <a:t>
  RT @sharikhc: </a:t>
                      </a:r>
                      <a:r>
                        <a:rPr kumimoji="0" lang="ar-AE" sz="1000" b="0" i="0" u="none" strike="noStrike" kern="1200" cap="none" spc="0" normalizeH="0" baseline="0" noProof="0">
                          <a:ln>
                            <a:noFill/>
                          </a:ln>
                          <a:solidFill>
                            <a:prstClr val="black"/>
                          </a:solidFill>
                          <a:effectLst/>
                          <a:uLnTx/>
                          <a:uFillTx/>
                          <a:latin typeface="+mn-lt"/>
                          <a:ea typeface="+mn-ea"/>
                          <a:cs typeface="+mn-cs"/>
                        </a:rPr>
                        <a:t>أقامت مبادرة شارك بالتعاون مع صيدليات الدواء في أربع فروع بالرياض</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فعالية  </a:t>
                      </a:r>
                      <a:r>
                        <a:rPr kumimoji="0" lang="en-US" sz="1000" b="0" i="0" u="none" strike="noStrike" kern="1200" cap="none" spc="0" normalizeH="0" baseline="0" noProof="0">
                          <a:ln>
                            <a:noFill/>
                          </a:ln>
                          <a:solidFill>
                            <a:prstClr val="black"/>
                          </a:solidFill>
                          <a:effectLst/>
                          <a:uLnTx/>
                          <a:uFillTx/>
                          <a:latin typeface="+mn-lt"/>
                          <a:ea typeface="+mn-ea"/>
                          <a:cs typeface="+mn-cs"/>
                        </a:rPr>
                        <a:t>Heart Age and Stroke possibility research project…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40926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- 2018-05-23 19:00:20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معجنات السمبوسة أساسية في كل سفرة في #رمضان, استمتعي فيها أكثر بسعرات حرارية أقل عند الشوي بدلاَ من القلي واحرصي على عدم الإكثار منها
#نصيحة_الدواء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https://t.co/2ghZx2TJMr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extLst>
                  <a:ext uri="{0D108BD9-81ED-4DB2-BD59-A6C34878D82A}">
                    <a16:rowId xmlns:a16="http://schemas.microsoft.com/office/drawing/2014/main" val="2172822795"/>
                  </a:ext>
                </a:extLst>
              </a:tr>
            </a:tbl>
          </a:graphicData>
        </a:graphic>
      </p:graphicFrame>
      <p:sp>
        <p:nvSpPr>
          <p:cNvPr id="4" name="Text Placeholder 3">
            <a:extLst>
              <a:ext uri="{FF2B5EF4-FFF2-40B4-BE49-F238E27FC236}">
                <a16:creationId xmlns:a16="http://schemas.microsoft.com/office/drawing/2014/main" id="{85548802-EA45-4207-B77C-6E837FF3BE83}"/>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763568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263F7-B2F2-4374-8096-8C29F1398AC0}"/>
              </a:ext>
            </a:extLst>
          </p:cNvPr>
          <p:cNvSpPr>
            <a:spLocks noGrp="1"/>
          </p:cNvSpPr>
          <p:nvPr>
            <p:ph type="title"/>
          </p:nvPr>
        </p:nvSpPr>
        <p:spPr/>
        <p:txBody>
          <a:bodyPr/>
          <a:lstStyle/>
          <a:p>
            <a:r>
              <a:rPr lang="en-US"/>
              <a:t>Twitter Interaction Rate | AlDawaa</a:t>
            </a:r>
          </a:p>
        </p:txBody>
      </p:sp>
      <p:graphicFrame>
        <p:nvGraphicFramePr>
          <p:cNvPr id="6" name="Chart Placeholder 5">
            <a:extLst>
              <a:ext uri="{FF2B5EF4-FFF2-40B4-BE49-F238E27FC236}">
                <a16:creationId xmlns:a16="http://schemas.microsoft.com/office/drawing/2014/main" id="{1466FB23-AA98-4444-BF79-18D05D365062}"/>
              </a:ext>
            </a:extLst>
          </p:cNvPr>
          <p:cNvGraphicFramePr>
            <a:graphicFrameLocks noGrp="1"/>
          </p:cNvGraphicFramePr>
          <p:nvPr>
            <p:ph type="chart" sz="quarter" idx="13"/>
            <p:extLst>
              <p:ext uri="{D42A27DB-BD31-4B8C-83A1-F6EECF244321}">
                <p14:modId xmlns:p14="http://schemas.microsoft.com/office/powerpoint/2010/main" val="1902523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11DEB0-90C3-41E0-8A50-3635E10DAF5A}"/>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42D4D55E-FE73-4D83-8C9B-8BF96A4D86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5879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EE5CF-8E92-4712-8FF1-DF5C789CED28}"/>
              </a:ext>
            </a:extLst>
          </p:cNvPr>
          <p:cNvSpPr>
            <a:spLocks noGrp="1"/>
          </p:cNvSpPr>
          <p:nvPr>
            <p:ph type="title"/>
          </p:nvPr>
        </p:nvSpPr>
        <p:spPr/>
        <p:txBody>
          <a:bodyPr/>
          <a:lstStyle/>
          <a:p>
            <a:r>
              <a:rPr lang="en-US"/>
              <a:t>Twitter Followers Change | AlDawaa</a:t>
            </a:r>
          </a:p>
        </p:txBody>
      </p:sp>
      <p:graphicFrame>
        <p:nvGraphicFramePr>
          <p:cNvPr id="6" name="Chart Placeholder 5">
            <a:extLst>
              <a:ext uri="{FF2B5EF4-FFF2-40B4-BE49-F238E27FC236}">
                <a16:creationId xmlns:a16="http://schemas.microsoft.com/office/drawing/2014/main" id="{7C49EBBB-5DD1-49A4-841C-53C18487746D}"/>
              </a:ext>
            </a:extLst>
          </p:cNvPr>
          <p:cNvGraphicFramePr>
            <a:graphicFrameLocks noGrp="1"/>
          </p:cNvGraphicFramePr>
          <p:nvPr>
            <p:ph type="chart" sz="quarter" idx="13"/>
            <p:extLst>
              <p:ext uri="{D42A27DB-BD31-4B8C-83A1-F6EECF244321}">
                <p14:modId xmlns:p14="http://schemas.microsoft.com/office/powerpoint/2010/main" val="2835508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0A9529-437C-4246-B40F-DAF32E3A1FD7}"/>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F7E456D4-63C6-43EA-BDC6-238C8A5503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7289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14F05-81B3-4C1C-BE3D-05652820CEC5}"/>
              </a:ext>
            </a:extLst>
          </p:cNvPr>
          <p:cNvSpPr>
            <a:spLocks noGrp="1"/>
          </p:cNvSpPr>
          <p:nvPr>
            <p:ph type="title"/>
          </p:nvPr>
        </p:nvSpPr>
        <p:spPr/>
        <p:txBody>
          <a:bodyPr/>
          <a:lstStyle/>
          <a:p>
            <a:r>
              <a:rPr lang="en-US"/>
              <a:t>Twitter Own Tweets | AlDawaa</a:t>
            </a:r>
          </a:p>
        </p:txBody>
      </p:sp>
      <p:graphicFrame>
        <p:nvGraphicFramePr>
          <p:cNvPr id="6" name="Chart Placeholder 5">
            <a:extLst>
              <a:ext uri="{FF2B5EF4-FFF2-40B4-BE49-F238E27FC236}">
                <a16:creationId xmlns:a16="http://schemas.microsoft.com/office/drawing/2014/main" id="{61B01F8C-82D1-40CB-B4CE-D101AE260F7C}"/>
              </a:ext>
            </a:extLst>
          </p:cNvPr>
          <p:cNvGraphicFramePr>
            <a:graphicFrameLocks noGrp="1"/>
          </p:cNvGraphicFramePr>
          <p:nvPr>
            <p:ph type="chart" sz="quarter" idx="13"/>
            <p:extLst>
              <p:ext uri="{D42A27DB-BD31-4B8C-83A1-F6EECF244321}">
                <p14:modId xmlns:p14="http://schemas.microsoft.com/office/powerpoint/2010/main" val="3700176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CDB73B-CA46-45C1-BA93-F0439A25A82D}"/>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00B4C4A3-315E-4282-A3D8-62A4066466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742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A7F45-A455-4477-B658-31D3F8FA808D}"/>
              </a:ext>
            </a:extLst>
          </p:cNvPr>
          <p:cNvSpPr>
            <a:spLocks noGrp="1"/>
          </p:cNvSpPr>
          <p:nvPr>
            <p:ph type="title"/>
          </p:nvPr>
        </p:nvSpPr>
        <p:spPr/>
        <p:txBody>
          <a:bodyPr/>
          <a:lstStyle/>
          <a:p>
            <a:r>
              <a:rPr lang="en-US"/>
              <a:t>Twitter Interactions Distribution | AlDawaa</a:t>
            </a:r>
          </a:p>
        </p:txBody>
      </p:sp>
      <p:graphicFrame>
        <p:nvGraphicFramePr>
          <p:cNvPr id="6" name="Chart Placeholder 5">
            <a:extLst>
              <a:ext uri="{FF2B5EF4-FFF2-40B4-BE49-F238E27FC236}">
                <a16:creationId xmlns:a16="http://schemas.microsoft.com/office/drawing/2014/main" id="{5C59E11A-2639-4FCA-9CC9-C2D8E0AEF05F}"/>
              </a:ext>
            </a:extLst>
          </p:cNvPr>
          <p:cNvGraphicFramePr>
            <a:graphicFrameLocks noGrp="1"/>
          </p:cNvGraphicFramePr>
          <p:nvPr>
            <p:ph type="chart" sz="quarter" idx="13"/>
            <p:extLst>
              <p:ext uri="{D42A27DB-BD31-4B8C-83A1-F6EECF244321}">
                <p14:modId xmlns:p14="http://schemas.microsoft.com/office/powerpoint/2010/main" val="1219833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C8C8AB-ED55-449F-AEF9-B6FEE0EBE9BE}"/>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34BCF995-45B2-447D-BDB5-A4377B0DF9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3084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BDFE4-00D8-483E-BF42-8B46D23B4F82}"/>
              </a:ext>
            </a:extLst>
          </p:cNvPr>
          <p:cNvSpPr>
            <a:spLocks noGrp="1"/>
          </p:cNvSpPr>
          <p:nvPr>
            <p:ph type="title"/>
          </p:nvPr>
        </p:nvSpPr>
        <p:spPr/>
        <p:txBody>
          <a:bodyPr/>
          <a:lstStyle/>
          <a:p>
            <a:r>
              <a:rPr lang="en-US"/>
              <a:t>Twitter Tweets Total | AlDawaa</a:t>
            </a:r>
          </a:p>
        </p:txBody>
      </p:sp>
      <p:graphicFrame>
        <p:nvGraphicFramePr>
          <p:cNvPr id="6" name="Chart Placeholder 5">
            <a:extLst>
              <a:ext uri="{FF2B5EF4-FFF2-40B4-BE49-F238E27FC236}">
                <a16:creationId xmlns:a16="http://schemas.microsoft.com/office/drawing/2014/main" id="{01A41496-D86E-486B-A235-80C04360A231}"/>
              </a:ext>
            </a:extLst>
          </p:cNvPr>
          <p:cNvGraphicFramePr>
            <a:graphicFrameLocks noGrp="1"/>
          </p:cNvGraphicFramePr>
          <p:nvPr>
            <p:ph type="chart" sz="quarter" idx="13"/>
            <p:extLst>
              <p:ext uri="{D42A27DB-BD31-4B8C-83A1-F6EECF244321}">
                <p14:modId xmlns:p14="http://schemas.microsoft.com/office/powerpoint/2010/main" val="243056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1CEB2B-A7EE-4639-82F9-4211FE810B10}"/>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836EB74D-EC36-43BF-9D66-DD0D00074C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5076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61747-E805-4FA0-B002-D2390B49F0FF}"/>
              </a:ext>
            </a:extLst>
          </p:cNvPr>
          <p:cNvSpPr>
            <a:spLocks noGrp="1"/>
          </p:cNvSpPr>
          <p:nvPr>
            <p:ph type="title"/>
          </p:nvPr>
        </p:nvSpPr>
        <p:spPr/>
        <p:txBody>
          <a:bodyPr/>
          <a:lstStyle/>
          <a:p>
            <a:r>
              <a:rPr lang="en-US"/>
              <a:t>Twitter Total Interactions | AlDawaa</a:t>
            </a:r>
          </a:p>
        </p:txBody>
      </p:sp>
      <p:graphicFrame>
        <p:nvGraphicFramePr>
          <p:cNvPr id="6" name="Chart Placeholder 5">
            <a:extLst>
              <a:ext uri="{FF2B5EF4-FFF2-40B4-BE49-F238E27FC236}">
                <a16:creationId xmlns:a16="http://schemas.microsoft.com/office/drawing/2014/main" id="{EE39B37D-2F6B-4AEC-89B2-85484D121D42}"/>
              </a:ext>
            </a:extLst>
          </p:cNvPr>
          <p:cNvGraphicFramePr>
            <a:graphicFrameLocks noGrp="1"/>
          </p:cNvGraphicFramePr>
          <p:nvPr>
            <p:ph type="chart" sz="quarter" idx="13"/>
            <p:extLst>
              <p:ext uri="{D42A27DB-BD31-4B8C-83A1-F6EECF244321}">
                <p14:modId xmlns:p14="http://schemas.microsoft.com/office/powerpoint/2010/main" val="1362443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BE1EB7-3B2A-40C2-9195-2F350593CD47}"/>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AD4D8E94-0C54-4780-B49C-1D871EF1E2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0180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A438D-E7F1-4F64-AE84-77720DBD78B9}"/>
              </a:ext>
            </a:extLst>
          </p:cNvPr>
          <p:cNvSpPr>
            <a:spLocks noGrp="1"/>
          </p:cNvSpPr>
          <p:nvPr>
            <p:ph type="title"/>
          </p:nvPr>
        </p:nvSpPr>
        <p:spPr/>
        <p:txBody>
          <a:bodyPr/>
          <a:lstStyle/>
          <a:p>
            <a:r>
              <a:rPr lang="en-US"/>
              <a:t>Twitter Retweets | AlDawaa</a:t>
            </a:r>
          </a:p>
        </p:txBody>
      </p:sp>
      <p:graphicFrame>
        <p:nvGraphicFramePr>
          <p:cNvPr id="6" name="Chart Placeholder 5">
            <a:extLst>
              <a:ext uri="{FF2B5EF4-FFF2-40B4-BE49-F238E27FC236}">
                <a16:creationId xmlns:a16="http://schemas.microsoft.com/office/drawing/2014/main" id="{25D3D7A0-5E72-4314-A0FF-612C9B6F6801}"/>
              </a:ext>
            </a:extLst>
          </p:cNvPr>
          <p:cNvGraphicFramePr>
            <a:graphicFrameLocks noGrp="1"/>
          </p:cNvGraphicFramePr>
          <p:nvPr>
            <p:ph type="chart" sz="quarter" idx="13"/>
            <p:extLst>
              <p:ext uri="{D42A27DB-BD31-4B8C-83A1-F6EECF244321}">
                <p14:modId xmlns:p14="http://schemas.microsoft.com/office/powerpoint/2010/main" val="508785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A9FD17-01E2-45CD-9D7A-CAA14940598B}"/>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B4B29BAE-FABA-4ECE-92C8-A6E926582E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9034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3B1D9-3422-4A02-B754-1C133EE981D1}"/>
              </a:ext>
            </a:extLst>
          </p:cNvPr>
          <p:cNvSpPr>
            <a:spLocks noGrp="1"/>
          </p:cNvSpPr>
          <p:nvPr>
            <p:ph type="title"/>
          </p:nvPr>
        </p:nvSpPr>
        <p:spPr/>
        <p:txBody>
          <a:bodyPr/>
          <a:lstStyle/>
          <a:p>
            <a:r>
              <a:rPr lang="en-US"/>
              <a:t>Twitter Interaction Rate By Hour | AlDawaa</a:t>
            </a:r>
          </a:p>
        </p:txBody>
      </p:sp>
      <p:graphicFrame>
        <p:nvGraphicFramePr>
          <p:cNvPr id="6" name="Chart Placeholder 5">
            <a:extLst>
              <a:ext uri="{FF2B5EF4-FFF2-40B4-BE49-F238E27FC236}">
                <a16:creationId xmlns:a16="http://schemas.microsoft.com/office/drawing/2014/main" id="{74D2558D-D8B8-445D-A102-B421D5085E72}"/>
              </a:ext>
            </a:extLst>
          </p:cNvPr>
          <p:cNvGraphicFramePr>
            <a:graphicFrameLocks noGrp="1"/>
          </p:cNvGraphicFramePr>
          <p:nvPr>
            <p:ph type="chart" sz="quarter" idx="13"/>
            <p:extLst>
              <p:ext uri="{D42A27DB-BD31-4B8C-83A1-F6EECF244321}">
                <p14:modId xmlns:p14="http://schemas.microsoft.com/office/powerpoint/2010/main" val="3775279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2D1D1A-509B-46EA-8335-AEB0656ED149}"/>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0E88B0B3-CAA1-47F5-A8CD-79C4CF01D0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18810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621C-1B56-4E20-B7E5-4828A3B36217}"/>
              </a:ext>
            </a:extLst>
          </p:cNvPr>
          <p:cNvSpPr>
            <a:spLocks noGrp="1"/>
          </p:cNvSpPr>
          <p:nvPr>
            <p:ph type="title"/>
          </p:nvPr>
        </p:nvSpPr>
        <p:spPr/>
        <p:txBody>
          <a:bodyPr/>
          <a:lstStyle/>
          <a:p>
            <a:r>
              <a:rPr lang="en-US"/>
              <a:t>Facebook Fans Total | AlDawaa</a:t>
            </a:r>
          </a:p>
        </p:txBody>
      </p:sp>
      <p:graphicFrame>
        <p:nvGraphicFramePr>
          <p:cNvPr id="6" name="Chart Placeholder 5">
            <a:extLst>
              <a:ext uri="{FF2B5EF4-FFF2-40B4-BE49-F238E27FC236}">
                <a16:creationId xmlns:a16="http://schemas.microsoft.com/office/drawing/2014/main" id="{9CBB7AFF-6CE9-4A32-B479-66DF812D740E}"/>
              </a:ext>
            </a:extLst>
          </p:cNvPr>
          <p:cNvGraphicFramePr>
            <a:graphicFrameLocks noGrp="1"/>
          </p:cNvGraphicFramePr>
          <p:nvPr>
            <p:ph type="chart" sz="quarter" idx="13"/>
            <p:extLst>
              <p:ext uri="{D42A27DB-BD31-4B8C-83A1-F6EECF244321}">
                <p14:modId xmlns:p14="http://schemas.microsoft.com/office/powerpoint/2010/main" val="1597336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5F91F4-1820-4242-BA6A-803052D5797A}"/>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D26CD35A-C18C-4CA5-AE72-1345390835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642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A6E58-AB6E-41F1-B0AA-1C02C6E859A2}"/>
              </a:ext>
            </a:extLst>
          </p:cNvPr>
          <p:cNvSpPr>
            <a:spLocks noGrp="1"/>
          </p:cNvSpPr>
          <p:nvPr>
            <p:ph type="title"/>
          </p:nvPr>
        </p:nvSpPr>
        <p:spPr/>
        <p:txBody>
          <a:bodyPr/>
          <a:lstStyle/>
          <a:p>
            <a:r>
              <a:rPr lang="en-US"/>
              <a:t>Facebook Own Posts | AlDawaa</a:t>
            </a:r>
          </a:p>
        </p:txBody>
      </p:sp>
      <p:graphicFrame>
        <p:nvGraphicFramePr>
          <p:cNvPr id="6" name="Chart Placeholder 5">
            <a:extLst>
              <a:ext uri="{FF2B5EF4-FFF2-40B4-BE49-F238E27FC236}">
                <a16:creationId xmlns:a16="http://schemas.microsoft.com/office/drawing/2014/main" id="{A9357356-2A23-4B93-A914-187B9CC89B33}"/>
              </a:ext>
            </a:extLst>
          </p:cNvPr>
          <p:cNvGraphicFramePr>
            <a:graphicFrameLocks noGrp="1"/>
          </p:cNvGraphicFramePr>
          <p:nvPr>
            <p:ph type="chart" sz="quarter" idx="13"/>
            <p:extLst>
              <p:ext uri="{D42A27DB-BD31-4B8C-83A1-F6EECF244321}">
                <p14:modId xmlns:p14="http://schemas.microsoft.com/office/powerpoint/2010/main" val="1468673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F5CDDE-317D-4477-8D89-A5BA20831450}"/>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91CA911F-2378-4576-A26F-B6EB955299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86232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0B434-86D7-432F-9207-62C91B287EFC}"/>
              </a:ext>
            </a:extLst>
          </p:cNvPr>
          <p:cNvSpPr>
            <a:spLocks noGrp="1"/>
          </p:cNvSpPr>
          <p:nvPr>
            <p:ph type="title"/>
          </p:nvPr>
        </p:nvSpPr>
        <p:spPr/>
        <p:txBody>
          <a:bodyPr/>
          <a:lstStyle/>
          <a:p>
            <a:r>
              <a:rPr lang="en-US"/>
              <a:t>Facebook Interaction Rate | AlDawaa</a:t>
            </a:r>
          </a:p>
        </p:txBody>
      </p:sp>
      <p:graphicFrame>
        <p:nvGraphicFramePr>
          <p:cNvPr id="6" name="Chart Placeholder 5">
            <a:extLst>
              <a:ext uri="{FF2B5EF4-FFF2-40B4-BE49-F238E27FC236}">
                <a16:creationId xmlns:a16="http://schemas.microsoft.com/office/drawing/2014/main" id="{AA03CED1-54D1-476E-9293-284BB9939EF0}"/>
              </a:ext>
            </a:extLst>
          </p:cNvPr>
          <p:cNvGraphicFramePr>
            <a:graphicFrameLocks noGrp="1"/>
          </p:cNvGraphicFramePr>
          <p:nvPr>
            <p:ph type="chart" sz="quarter" idx="13"/>
            <p:extLst>
              <p:ext uri="{D42A27DB-BD31-4B8C-83A1-F6EECF244321}">
                <p14:modId xmlns:p14="http://schemas.microsoft.com/office/powerpoint/2010/main" val="128949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B3C68C-79A2-4CAC-9994-20BCAB8D095C}"/>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024FCE53-A94E-4BC7-B115-A1756340FB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0257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D3F2F-F38D-4E9F-811D-5DF17314D6AA}"/>
              </a:ext>
            </a:extLst>
          </p:cNvPr>
          <p:cNvSpPr>
            <a:spLocks noGrp="1"/>
          </p:cNvSpPr>
          <p:nvPr>
            <p:ph type="title"/>
          </p:nvPr>
        </p:nvSpPr>
        <p:spPr/>
        <p:txBody>
          <a:bodyPr/>
          <a:lstStyle/>
          <a:p>
            <a:r>
              <a:rPr lang="en-US"/>
              <a:t>Facebook Own Posts Table | AlDawaa - 1 of 11</a:t>
            </a:r>
          </a:p>
        </p:txBody>
      </p:sp>
      <p:graphicFrame>
        <p:nvGraphicFramePr>
          <p:cNvPr id="5" name="Table Placeholder 4">
            <a:extLst>
              <a:ext uri="{FF2B5EF4-FFF2-40B4-BE49-F238E27FC236}">
                <a16:creationId xmlns:a16="http://schemas.microsoft.com/office/drawing/2014/main" id="{82B5FE72-E2A5-4035-9C5D-0E59DB9CDFB1}"/>
              </a:ext>
            </a:extLst>
          </p:cNvPr>
          <p:cNvGraphicFramePr>
            <a:graphicFrameLocks noGrp="1"/>
          </p:cNvGraphicFramePr>
          <p:nvPr>
            <p:ph type="tbl" sz="quarter" idx="13"/>
            <p:extLst>
              <p:ext uri="{D42A27DB-BD31-4B8C-83A1-F6EECF244321}">
                <p14:modId xmlns:p14="http://schemas.microsoft.com/office/powerpoint/2010/main" val="1541429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48702538"/>
                    </a:ext>
                  </a:extLst>
                </a:gridCol>
                <a:gridCol w="370332">
                  <a:extLst>
                    <a:ext uri="{9D8B030D-6E8A-4147-A177-3AD203B41FA5}">
                      <a16:colId xmlns:a16="http://schemas.microsoft.com/office/drawing/2014/main" val="2313874687"/>
                    </a:ext>
                  </a:extLst>
                </a:gridCol>
                <a:gridCol w="370332">
                  <a:extLst>
                    <a:ext uri="{9D8B030D-6E8A-4147-A177-3AD203B41FA5}">
                      <a16:colId xmlns:a16="http://schemas.microsoft.com/office/drawing/2014/main" val="1985297793"/>
                    </a:ext>
                  </a:extLst>
                </a:gridCol>
                <a:gridCol w="370332">
                  <a:extLst>
                    <a:ext uri="{9D8B030D-6E8A-4147-A177-3AD203B41FA5}">
                      <a16:colId xmlns:a16="http://schemas.microsoft.com/office/drawing/2014/main" val="152579902"/>
                    </a:ext>
                  </a:extLst>
                </a:gridCol>
                <a:gridCol w="329184">
                  <a:extLst>
                    <a:ext uri="{9D8B030D-6E8A-4147-A177-3AD203B41FA5}">
                      <a16:colId xmlns:a16="http://schemas.microsoft.com/office/drawing/2014/main" val="3513976035"/>
                    </a:ext>
                  </a:extLst>
                </a:gridCol>
                <a:gridCol w="329184">
                  <a:extLst>
                    <a:ext uri="{9D8B030D-6E8A-4147-A177-3AD203B41FA5}">
                      <a16:colId xmlns:a16="http://schemas.microsoft.com/office/drawing/2014/main" val="3195430334"/>
                    </a:ext>
                  </a:extLst>
                </a:gridCol>
                <a:gridCol w="329184">
                  <a:extLst>
                    <a:ext uri="{9D8B030D-6E8A-4147-A177-3AD203B41FA5}">
                      <a16:colId xmlns:a16="http://schemas.microsoft.com/office/drawing/2014/main" val="775064488"/>
                    </a:ext>
                  </a:extLst>
                </a:gridCol>
                <a:gridCol w="329184">
                  <a:extLst>
                    <a:ext uri="{9D8B030D-6E8A-4147-A177-3AD203B41FA5}">
                      <a16:colId xmlns:a16="http://schemas.microsoft.com/office/drawing/2014/main" val="1128639783"/>
                    </a:ext>
                  </a:extLst>
                </a:gridCol>
                <a:gridCol w="329184">
                  <a:extLst>
                    <a:ext uri="{9D8B030D-6E8A-4147-A177-3AD203B41FA5}">
                      <a16:colId xmlns:a16="http://schemas.microsoft.com/office/drawing/2014/main" val="3902828289"/>
                    </a:ext>
                  </a:extLst>
                </a:gridCol>
                <a:gridCol w="329184">
                  <a:extLst>
                    <a:ext uri="{9D8B030D-6E8A-4147-A177-3AD203B41FA5}">
                      <a16:colId xmlns:a16="http://schemas.microsoft.com/office/drawing/2014/main" val="704204206"/>
                    </a:ext>
                  </a:extLst>
                </a:gridCol>
                <a:gridCol w="329184">
                  <a:extLst>
                    <a:ext uri="{9D8B030D-6E8A-4147-A177-3AD203B41FA5}">
                      <a16:colId xmlns:a16="http://schemas.microsoft.com/office/drawing/2014/main" val="249557891"/>
                    </a:ext>
                  </a:extLst>
                </a:gridCol>
                <a:gridCol w="329184">
                  <a:extLst>
                    <a:ext uri="{9D8B030D-6E8A-4147-A177-3AD203B41FA5}">
                      <a16:colId xmlns:a16="http://schemas.microsoft.com/office/drawing/2014/main" val="1397763650"/>
                    </a:ext>
                  </a:extLst>
                </a:gridCol>
                <a:gridCol w="329184">
                  <a:extLst>
                    <a:ext uri="{9D8B030D-6E8A-4147-A177-3AD203B41FA5}">
                      <a16:colId xmlns:a16="http://schemas.microsoft.com/office/drawing/2014/main" val="286146378"/>
                    </a:ext>
                  </a:extLst>
                </a:gridCol>
                <a:gridCol w="370332">
                  <a:extLst>
                    <a:ext uri="{9D8B030D-6E8A-4147-A177-3AD203B41FA5}">
                      <a16:colId xmlns:a16="http://schemas.microsoft.com/office/drawing/2014/main" val="2195061171"/>
                    </a:ext>
                  </a:extLst>
                </a:gridCol>
                <a:gridCol w="370332">
                  <a:extLst>
                    <a:ext uri="{9D8B030D-6E8A-4147-A177-3AD203B41FA5}">
                      <a16:colId xmlns:a16="http://schemas.microsoft.com/office/drawing/2014/main" val="2428320144"/>
                    </a:ext>
                  </a:extLst>
                </a:gridCol>
                <a:gridCol w="329184">
                  <a:extLst>
                    <a:ext uri="{9D8B030D-6E8A-4147-A177-3AD203B41FA5}">
                      <a16:colId xmlns:a16="http://schemas.microsoft.com/office/drawing/2014/main" val="2037005510"/>
                    </a:ext>
                  </a:extLst>
                </a:gridCol>
                <a:gridCol w="329184">
                  <a:extLst>
                    <a:ext uri="{9D8B030D-6E8A-4147-A177-3AD203B41FA5}">
                      <a16:colId xmlns:a16="http://schemas.microsoft.com/office/drawing/2014/main" val="4012551744"/>
                    </a:ext>
                  </a:extLst>
                </a:gridCol>
                <a:gridCol w="370332">
                  <a:extLst>
                    <a:ext uri="{9D8B030D-6E8A-4147-A177-3AD203B41FA5}">
                      <a16:colId xmlns:a16="http://schemas.microsoft.com/office/drawing/2014/main" val="1293273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02571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19:59:18 </a:t>
                      </a:r>
                      <a:r>
                        <a:rPr kumimoji="0" lang="ar-AE" sz="1000" b="0" i="0" u="none" strike="noStrike" kern="1200" cap="none" spc="0" normalizeH="0" baseline="0" noProof="0">
                          <a:ln>
                            <a:noFill/>
                          </a:ln>
                          <a:solidFill>
                            <a:prstClr val="black"/>
                          </a:solidFill>
                          <a:effectLst/>
                          <a:uLnTx/>
                          <a:uFillTx/>
                          <a:latin typeface="+mn-lt"/>
                          <a:ea typeface="+mn-ea"/>
                          <a:cs typeface="+mn-cs"/>
                        </a:rPr>
                        <a:t> 
 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713535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19:37:09 </a:t>
                      </a:r>
                      <a:r>
                        <a:rPr kumimoji="0" lang="ar-AE" sz="1000" b="0" i="0" u="none" strike="noStrike" kern="1200" cap="none" spc="0" normalizeH="0" baseline="0" noProof="0">
                          <a:ln>
                            <a:noFill/>
                          </a:ln>
                          <a:solidFill>
                            <a:prstClr val="black"/>
                          </a:solidFill>
                          <a:effectLst/>
                          <a:uLnTx/>
                          <a:uFillTx/>
                          <a:latin typeface="+mn-lt"/>
                          <a:ea typeface="+mn-ea"/>
                          <a:cs typeface="+mn-cs"/>
                        </a:rPr>
                        <a:t> 
 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14162226"/>
                  </a:ext>
                </a:extLst>
              </a:tr>
            </a:tbl>
          </a:graphicData>
        </a:graphic>
      </p:graphicFrame>
      <p:sp>
        <p:nvSpPr>
          <p:cNvPr id="4" name="Text Placeholder 3">
            <a:extLst>
              <a:ext uri="{FF2B5EF4-FFF2-40B4-BE49-F238E27FC236}">
                <a16:creationId xmlns:a16="http://schemas.microsoft.com/office/drawing/2014/main" id="{4E65F11A-B963-4FF4-BE44-44A371DB27CB}"/>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723205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AA56D-5DC9-46BB-828F-3B548C574309}"/>
              </a:ext>
            </a:extLst>
          </p:cNvPr>
          <p:cNvSpPr>
            <a:spLocks noGrp="1"/>
          </p:cNvSpPr>
          <p:nvPr>
            <p:ph type="title"/>
          </p:nvPr>
        </p:nvSpPr>
        <p:spPr/>
        <p:txBody>
          <a:bodyPr/>
          <a:lstStyle/>
          <a:p>
            <a:r>
              <a:rPr lang="en-US"/>
              <a:t>Facebook Own Posts Table | AlDawaa - 2 of 11</a:t>
            </a:r>
          </a:p>
        </p:txBody>
      </p:sp>
      <p:graphicFrame>
        <p:nvGraphicFramePr>
          <p:cNvPr id="5" name="Table Placeholder 4">
            <a:extLst>
              <a:ext uri="{FF2B5EF4-FFF2-40B4-BE49-F238E27FC236}">
                <a16:creationId xmlns:a16="http://schemas.microsoft.com/office/drawing/2014/main" id="{745795BD-D27C-4F12-8215-ECABB25ACA1A}"/>
              </a:ext>
            </a:extLst>
          </p:cNvPr>
          <p:cNvGraphicFramePr>
            <a:graphicFrameLocks noGrp="1"/>
          </p:cNvGraphicFramePr>
          <p:nvPr>
            <p:ph type="tbl" sz="quarter" idx="13"/>
            <p:extLst>
              <p:ext uri="{D42A27DB-BD31-4B8C-83A1-F6EECF244321}">
                <p14:modId xmlns:p14="http://schemas.microsoft.com/office/powerpoint/2010/main" val="2527749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54414612"/>
                    </a:ext>
                  </a:extLst>
                </a:gridCol>
                <a:gridCol w="370332">
                  <a:extLst>
                    <a:ext uri="{9D8B030D-6E8A-4147-A177-3AD203B41FA5}">
                      <a16:colId xmlns:a16="http://schemas.microsoft.com/office/drawing/2014/main" val="487950340"/>
                    </a:ext>
                  </a:extLst>
                </a:gridCol>
                <a:gridCol w="370332">
                  <a:extLst>
                    <a:ext uri="{9D8B030D-6E8A-4147-A177-3AD203B41FA5}">
                      <a16:colId xmlns:a16="http://schemas.microsoft.com/office/drawing/2014/main" val="3022121165"/>
                    </a:ext>
                  </a:extLst>
                </a:gridCol>
                <a:gridCol w="370332">
                  <a:extLst>
                    <a:ext uri="{9D8B030D-6E8A-4147-A177-3AD203B41FA5}">
                      <a16:colId xmlns:a16="http://schemas.microsoft.com/office/drawing/2014/main" val="2879491945"/>
                    </a:ext>
                  </a:extLst>
                </a:gridCol>
                <a:gridCol w="329184">
                  <a:extLst>
                    <a:ext uri="{9D8B030D-6E8A-4147-A177-3AD203B41FA5}">
                      <a16:colId xmlns:a16="http://schemas.microsoft.com/office/drawing/2014/main" val="423223180"/>
                    </a:ext>
                  </a:extLst>
                </a:gridCol>
                <a:gridCol w="329184">
                  <a:extLst>
                    <a:ext uri="{9D8B030D-6E8A-4147-A177-3AD203B41FA5}">
                      <a16:colId xmlns:a16="http://schemas.microsoft.com/office/drawing/2014/main" val="552372547"/>
                    </a:ext>
                  </a:extLst>
                </a:gridCol>
                <a:gridCol w="329184">
                  <a:extLst>
                    <a:ext uri="{9D8B030D-6E8A-4147-A177-3AD203B41FA5}">
                      <a16:colId xmlns:a16="http://schemas.microsoft.com/office/drawing/2014/main" val="3188011204"/>
                    </a:ext>
                  </a:extLst>
                </a:gridCol>
                <a:gridCol w="329184">
                  <a:extLst>
                    <a:ext uri="{9D8B030D-6E8A-4147-A177-3AD203B41FA5}">
                      <a16:colId xmlns:a16="http://schemas.microsoft.com/office/drawing/2014/main" val="1270885984"/>
                    </a:ext>
                  </a:extLst>
                </a:gridCol>
                <a:gridCol w="329184">
                  <a:extLst>
                    <a:ext uri="{9D8B030D-6E8A-4147-A177-3AD203B41FA5}">
                      <a16:colId xmlns:a16="http://schemas.microsoft.com/office/drawing/2014/main" val="2294123396"/>
                    </a:ext>
                  </a:extLst>
                </a:gridCol>
                <a:gridCol w="329184">
                  <a:extLst>
                    <a:ext uri="{9D8B030D-6E8A-4147-A177-3AD203B41FA5}">
                      <a16:colId xmlns:a16="http://schemas.microsoft.com/office/drawing/2014/main" val="3490047651"/>
                    </a:ext>
                  </a:extLst>
                </a:gridCol>
                <a:gridCol w="329184">
                  <a:extLst>
                    <a:ext uri="{9D8B030D-6E8A-4147-A177-3AD203B41FA5}">
                      <a16:colId xmlns:a16="http://schemas.microsoft.com/office/drawing/2014/main" val="4261643098"/>
                    </a:ext>
                  </a:extLst>
                </a:gridCol>
                <a:gridCol w="329184">
                  <a:extLst>
                    <a:ext uri="{9D8B030D-6E8A-4147-A177-3AD203B41FA5}">
                      <a16:colId xmlns:a16="http://schemas.microsoft.com/office/drawing/2014/main" val="3274814204"/>
                    </a:ext>
                  </a:extLst>
                </a:gridCol>
                <a:gridCol w="329184">
                  <a:extLst>
                    <a:ext uri="{9D8B030D-6E8A-4147-A177-3AD203B41FA5}">
                      <a16:colId xmlns:a16="http://schemas.microsoft.com/office/drawing/2014/main" val="2985334059"/>
                    </a:ext>
                  </a:extLst>
                </a:gridCol>
                <a:gridCol w="370332">
                  <a:extLst>
                    <a:ext uri="{9D8B030D-6E8A-4147-A177-3AD203B41FA5}">
                      <a16:colId xmlns:a16="http://schemas.microsoft.com/office/drawing/2014/main" val="1376852590"/>
                    </a:ext>
                  </a:extLst>
                </a:gridCol>
                <a:gridCol w="370332">
                  <a:extLst>
                    <a:ext uri="{9D8B030D-6E8A-4147-A177-3AD203B41FA5}">
                      <a16:colId xmlns:a16="http://schemas.microsoft.com/office/drawing/2014/main" val="1269817730"/>
                    </a:ext>
                  </a:extLst>
                </a:gridCol>
                <a:gridCol w="329184">
                  <a:extLst>
                    <a:ext uri="{9D8B030D-6E8A-4147-A177-3AD203B41FA5}">
                      <a16:colId xmlns:a16="http://schemas.microsoft.com/office/drawing/2014/main" val="663416192"/>
                    </a:ext>
                  </a:extLst>
                </a:gridCol>
                <a:gridCol w="329184">
                  <a:extLst>
                    <a:ext uri="{9D8B030D-6E8A-4147-A177-3AD203B41FA5}">
                      <a16:colId xmlns:a16="http://schemas.microsoft.com/office/drawing/2014/main" val="1843829032"/>
                    </a:ext>
                  </a:extLst>
                </a:gridCol>
                <a:gridCol w="370332">
                  <a:extLst>
                    <a:ext uri="{9D8B030D-6E8A-4147-A177-3AD203B41FA5}">
                      <a16:colId xmlns:a16="http://schemas.microsoft.com/office/drawing/2014/main" val="1195361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1658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- 2018-05-28 17:30:14 </a:t>
                      </a:r>
                      <a:r>
                        <a:rPr kumimoji="0" lang="ar-AE" sz="1000" b="0" i="0" u="none" strike="noStrike" kern="1200" cap="none" spc="0" normalizeH="0" baseline="0" noProof="0">
                          <a:ln>
                            <a:noFill/>
                          </a:ln>
                          <a:solidFill>
                            <a:prstClr val="black"/>
                          </a:solidFill>
                          <a:effectLst/>
                          <a:uLnTx/>
                          <a:uFillTx/>
                          <a:latin typeface="+mn-lt"/>
                          <a:ea typeface="+mn-ea"/>
                          <a:cs typeface="+mn-cs"/>
                        </a:rPr>
                        <a:t> 
 المشروبات الرمضانية لها نكهة خاصة في #رمضان لكن اختر صح وتناول العصائر الطبيعية كبديل🍇.
 فوائد عصير التوت كثيرة ومن أهمها أنه يسيطر على نسبة السكر في الدم ويحتوي على العديد من الفيتامينات مثل فيتامين سي, ه و أ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92360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19:30:06 </a:t>
                      </a:r>
                      <a:r>
                        <a:rPr kumimoji="0" lang="ar-AE" sz="1000" b="0" i="0" u="none" strike="noStrike" kern="1200" cap="none" spc="0" normalizeH="0" baseline="0" noProof="0">
                          <a:ln>
                            <a:noFill/>
                          </a:ln>
                          <a:solidFill>
                            <a:prstClr val="black"/>
                          </a:solidFill>
                          <a:effectLst/>
                          <a:uLnTx/>
                          <a:uFillTx/>
                          <a:latin typeface="+mn-lt"/>
                          <a:ea typeface="+mn-ea"/>
                          <a:cs typeface="+mn-cs"/>
                        </a:rPr>
                        <a:t> 
 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6642386"/>
                  </a:ext>
                </a:extLst>
              </a:tr>
            </a:tbl>
          </a:graphicData>
        </a:graphic>
      </p:graphicFrame>
      <p:sp>
        <p:nvSpPr>
          <p:cNvPr id="4" name="Text Placeholder 3">
            <a:extLst>
              <a:ext uri="{FF2B5EF4-FFF2-40B4-BE49-F238E27FC236}">
                <a16:creationId xmlns:a16="http://schemas.microsoft.com/office/drawing/2014/main" id="{803D3E5A-F087-4972-ABD5-F98C69A773F9}"/>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362300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90425-7841-4E32-9DEC-280A38D2E6EF}"/>
              </a:ext>
            </a:extLst>
          </p:cNvPr>
          <p:cNvSpPr>
            <a:spLocks noGrp="1"/>
          </p:cNvSpPr>
          <p:nvPr>
            <p:ph type="title"/>
          </p:nvPr>
        </p:nvSpPr>
        <p:spPr/>
        <p:txBody>
          <a:bodyPr/>
          <a:lstStyle/>
          <a:p>
            <a:r>
              <a:rPr lang="en-US"/>
              <a:t>Facebook Own Posts Table | AlDawaa - 3 of 11</a:t>
            </a:r>
          </a:p>
        </p:txBody>
      </p:sp>
      <p:graphicFrame>
        <p:nvGraphicFramePr>
          <p:cNvPr id="5" name="Table Placeholder 4">
            <a:extLst>
              <a:ext uri="{FF2B5EF4-FFF2-40B4-BE49-F238E27FC236}">
                <a16:creationId xmlns:a16="http://schemas.microsoft.com/office/drawing/2014/main" id="{F3293AE8-F91E-4DBB-82CE-CEB88BD000DD}"/>
              </a:ext>
            </a:extLst>
          </p:cNvPr>
          <p:cNvGraphicFramePr>
            <a:graphicFrameLocks noGrp="1"/>
          </p:cNvGraphicFramePr>
          <p:nvPr>
            <p:ph type="tbl" sz="quarter" idx="13"/>
            <p:extLst>
              <p:ext uri="{D42A27DB-BD31-4B8C-83A1-F6EECF244321}">
                <p14:modId xmlns:p14="http://schemas.microsoft.com/office/powerpoint/2010/main" val="1497002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66642676"/>
                    </a:ext>
                  </a:extLst>
                </a:gridCol>
                <a:gridCol w="370332">
                  <a:extLst>
                    <a:ext uri="{9D8B030D-6E8A-4147-A177-3AD203B41FA5}">
                      <a16:colId xmlns:a16="http://schemas.microsoft.com/office/drawing/2014/main" val="2838736193"/>
                    </a:ext>
                  </a:extLst>
                </a:gridCol>
                <a:gridCol w="370332">
                  <a:extLst>
                    <a:ext uri="{9D8B030D-6E8A-4147-A177-3AD203B41FA5}">
                      <a16:colId xmlns:a16="http://schemas.microsoft.com/office/drawing/2014/main" val="1372243445"/>
                    </a:ext>
                  </a:extLst>
                </a:gridCol>
                <a:gridCol w="370332">
                  <a:extLst>
                    <a:ext uri="{9D8B030D-6E8A-4147-A177-3AD203B41FA5}">
                      <a16:colId xmlns:a16="http://schemas.microsoft.com/office/drawing/2014/main" val="1440957549"/>
                    </a:ext>
                  </a:extLst>
                </a:gridCol>
                <a:gridCol w="329184">
                  <a:extLst>
                    <a:ext uri="{9D8B030D-6E8A-4147-A177-3AD203B41FA5}">
                      <a16:colId xmlns:a16="http://schemas.microsoft.com/office/drawing/2014/main" val="3758012237"/>
                    </a:ext>
                  </a:extLst>
                </a:gridCol>
                <a:gridCol w="329184">
                  <a:extLst>
                    <a:ext uri="{9D8B030D-6E8A-4147-A177-3AD203B41FA5}">
                      <a16:colId xmlns:a16="http://schemas.microsoft.com/office/drawing/2014/main" val="2315203976"/>
                    </a:ext>
                  </a:extLst>
                </a:gridCol>
                <a:gridCol w="329184">
                  <a:extLst>
                    <a:ext uri="{9D8B030D-6E8A-4147-A177-3AD203B41FA5}">
                      <a16:colId xmlns:a16="http://schemas.microsoft.com/office/drawing/2014/main" val="1304946334"/>
                    </a:ext>
                  </a:extLst>
                </a:gridCol>
                <a:gridCol w="329184">
                  <a:extLst>
                    <a:ext uri="{9D8B030D-6E8A-4147-A177-3AD203B41FA5}">
                      <a16:colId xmlns:a16="http://schemas.microsoft.com/office/drawing/2014/main" val="1364093373"/>
                    </a:ext>
                  </a:extLst>
                </a:gridCol>
                <a:gridCol w="329184">
                  <a:extLst>
                    <a:ext uri="{9D8B030D-6E8A-4147-A177-3AD203B41FA5}">
                      <a16:colId xmlns:a16="http://schemas.microsoft.com/office/drawing/2014/main" val="3784062944"/>
                    </a:ext>
                  </a:extLst>
                </a:gridCol>
                <a:gridCol w="329184">
                  <a:extLst>
                    <a:ext uri="{9D8B030D-6E8A-4147-A177-3AD203B41FA5}">
                      <a16:colId xmlns:a16="http://schemas.microsoft.com/office/drawing/2014/main" val="1542853045"/>
                    </a:ext>
                  </a:extLst>
                </a:gridCol>
                <a:gridCol w="329184">
                  <a:extLst>
                    <a:ext uri="{9D8B030D-6E8A-4147-A177-3AD203B41FA5}">
                      <a16:colId xmlns:a16="http://schemas.microsoft.com/office/drawing/2014/main" val="2392692973"/>
                    </a:ext>
                  </a:extLst>
                </a:gridCol>
                <a:gridCol w="329184">
                  <a:extLst>
                    <a:ext uri="{9D8B030D-6E8A-4147-A177-3AD203B41FA5}">
                      <a16:colId xmlns:a16="http://schemas.microsoft.com/office/drawing/2014/main" val="3146850088"/>
                    </a:ext>
                  </a:extLst>
                </a:gridCol>
                <a:gridCol w="329184">
                  <a:extLst>
                    <a:ext uri="{9D8B030D-6E8A-4147-A177-3AD203B41FA5}">
                      <a16:colId xmlns:a16="http://schemas.microsoft.com/office/drawing/2014/main" val="578938061"/>
                    </a:ext>
                  </a:extLst>
                </a:gridCol>
                <a:gridCol w="370332">
                  <a:extLst>
                    <a:ext uri="{9D8B030D-6E8A-4147-A177-3AD203B41FA5}">
                      <a16:colId xmlns:a16="http://schemas.microsoft.com/office/drawing/2014/main" val="3041779269"/>
                    </a:ext>
                  </a:extLst>
                </a:gridCol>
                <a:gridCol w="370332">
                  <a:extLst>
                    <a:ext uri="{9D8B030D-6E8A-4147-A177-3AD203B41FA5}">
                      <a16:colId xmlns:a16="http://schemas.microsoft.com/office/drawing/2014/main" val="749632066"/>
                    </a:ext>
                  </a:extLst>
                </a:gridCol>
                <a:gridCol w="329184">
                  <a:extLst>
                    <a:ext uri="{9D8B030D-6E8A-4147-A177-3AD203B41FA5}">
                      <a16:colId xmlns:a16="http://schemas.microsoft.com/office/drawing/2014/main" val="2478685484"/>
                    </a:ext>
                  </a:extLst>
                </a:gridCol>
                <a:gridCol w="329184">
                  <a:extLst>
                    <a:ext uri="{9D8B030D-6E8A-4147-A177-3AD203B41FA5}">
                      <a16:colId xmlns:a16="http://schemas.microsoft.com/office/drawing/2014/main" val="1238936752"/>
                    </a:ext>
                  </a:extLst>
                </a:gridCol>
                <a:gridCol w="370332">
                  <a:extLst>
                    <a:ext uri="{9D8B030D-6E8A-4147-A177-3AD203B41FA5}">
                      <a16:colId xmlns:a16="http://schemas.microsoft.com/office/drawing/2014/main" val="2366026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4947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17:53:01 </a:t>
                      </a:r>
                      <a:r>
                        <a:rPr kumimoji="0" lang="ar-AE" sz="1000" b="0" i="0" u="none" strike="noStrike" kern="1200" cap="none" spc="0" normalizeH="0" baseline="0" noProof="0">
                          <a:ln>
                            <a:noFill/>
                          </a:ln>
                          <a:solidFill>
                            <a:prstClr val="black"/>
                          </a:solidFill>
                          <a:effectLst/>
                          <a:uLnTx/>
                          <a:uFillTx/>
                          <a:latin typeface="+mn-lt"/>
                          <a:ea typeface="+mn-ea"/>
                          <a:cs typeface="+mn-cs"/>
                        </a:rPr>
                        <a:t> 
 لعناية فائقة وتألق دائم🌷 وفرنا لك الأفضل على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2235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17:43:22 </a:t>
                      </a:r>
                      <a:r>
                        <a:rPr kumimoji="0" lang="ar-AE" sz="1000" b="0" i="0" u="none" strike="noStrike" kern="1200" cap="none" spc="0" normalizeH="0" baseline="0" noProof="0">
                          <a:ln>
                            <a:noFill/>
                          </a:ln>
                          <a:solidFill>
                            <a:prstClr val="black"/>
                          </a:solidFill>
                          <a:effectLst/>
                          <a:uLnTx/>
                          <a:uFillTx/>
                          <a:latin typeface="+mn-lt"/>
                          <a:ea typeface="+mn-ea"/>
                          <a:cs typeface="+mn-cs"/>
                        </a:rPr>
                        <a:t> 
 #عروض_الدواء تقدم العديد من المنتجات للعناية ببشرتك 💆🏻‍♀ العرض ساري الى 3 يونيو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3519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12:54:01 </a:t>
                      </a:r>
                      <a:r>
                        <a:rPr kumimoji="0" lang="ar-AE" sz="1000" b="0" i="0" u="none" strike="noStrike" kern="1200" cap="none" spc="0" normalizeH="0" baseline="0" noProof="0">
                          <a:ln>
                            <a:noFill/>
                          </a:ln>
                          <a:solidFill>
                            <a:prstClr val="black"/>
                          </a:solidFill>
                          <a:effectLst/>
                          <a:uLnTx/>
                          <a:uFillTx/>
                          <a:latin typeface="+mn-lt"/>
                          <a:ea typeface="+mn-ea"/>
                          <a:cs typeface="+mn-cs"/>
                        </a:rPr>
                        <a:t> 
 اصرف وصفة طبيبك من #الدواء على التأمين وتمتّع ب ٥٪؜ مكافآة من قيمة فاتورتك! 
العرض سارٍ حتى 20 يوليو. 
#اصرفها_بالعافية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1392457"/>
                  </a:ext>
                </a:extLst>
              </a:tr>
            </a:tbl>
          </a:graphicData>
        </a:graphic>
      </p:graphicFrame>
      <p:sp>
        <p:nvSpPr>
          <p:cNvPr id="4" name="Text Placeholder 3">
            <a:extLst>
              <a:ext uri="{FF2B5EF4-FFF2-40B4-BE49-F238E27FC236}">
                <a16:creationId xmlns:a16="http://schemas.microsoft.com/office/drawing/2014/main" id="{86B86AF9-F193-427B-BAA3-BDED39D07A60}"/>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6319950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C8269-0CF8-414E-9100-8AF6C0313E13}"/>
              </a:ext>
            </a:extLst>
          </p:cNvPr>
          <p:cNvSpPr>
            <a:spLocks noGrp="1"/>
          </p:cNvSpPr>
          <p:nvPr>
            <p:ph type="title"/>
          </p:nvPr>
        </p:nvSpPr>
        <p:spPr/>
        <p:txBody>
          <a:bodyPr/>
          <a:lstStyle/>
          <a:p>
            <a:r>
              <a:rPr lang="en-US"/>
              <a:t>Facebook Own Posts Table | AlDawaa - 4 of 11</a:t>
            </a:r>
          </a:p>
        </p:txBody>
      </p:sp>
      <p:graphicFrame>
        <p:nvGraphicFramePr>
          <p:cNvPr id="5" name="Table Placeholder 4">
            <a:extLst>
              <a:ext uri="{FF2B5EF4-FFF2-40B4-BE49-F238E27FC236}">
                <a16:creationId xmlns:a16="http://schemas.microsoft.com/office/drawing/2014/main" id="{8040956A-580D-44F1-BB91-3EDC9D7AD746}"/>
              </a:ext>
            </a:extLst>
          </p:cNvPr>
          <p:cNvGraphicFramePr>
            <a:graphicFrameLocks noGrp="1"/>
          </p:cNvGraphicFramePr>
          <p:nvPr>
            <p:ph type="tbl" sz="quarter" idx="13"/>
            <p:extLst>
              <p:ext uri="{D42A27DB-BD31-4B8C-83A1-F6EECF244321}">
                <p14:modId xmlns:p14="http://schemas.microsoft.com/office/powerpoint/2010/main" val="207700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4756445"/>
                    </a:ext>
                  </a:extLst>
                </a:gridCol>
                <a:gridCol w="370332">
                  <a:extLst>
                    <a:ext uri="{9D8B030D-6E8A-4147-A177-3AD203B41FA5}">
                      <a16:colId xmlns:a16="http://schemas.microsoft.com/office/drawing/2014/main" val="2184192419"/>
                    </a:ext>
                  </a:extLst>
                </a:gridCol>
                <a:gridCol w="370332">
                  <a:extLst>
                    <a:ext uri="{9D8B030D-6E8A-4147-A177-3AD203B41FA5}">
                      <a16:colId xmlns:a16="http://schemas.microsoft.com/office/drawing/2014/main" val="1843641967"/>
                    </a:ext>
                  </a:extLst>
                </a:gridCol>
                <a:gridCol w="370332">
                  <a:extLst>
                    <a:ext uri="{9D8B030D-6E8A-4147-A177-3AD203B41FA5}">
                      <a16:colId xmlns:a16="http://schemas.microsoft.com/office/drawing/2014/main" val="2812499908"/>
                    </a:ext>
                  </a:extLst>
                </a:gridCol>
                <a:gridCol w="329184">
                  <a:extLst>
                    <a:ext uri="{9D8B030D-6E8A-4147-A177-3AD203B41FA5}">
                      <a16:colId xmlns:a16="http://schemas.microsoft.com/office/drawing/2014/main" val="2810044035"/>
                    </a:ext>
                  </a:extLst>
                </a:gridCol>
                <a:gridCol w="329184">
                  <a:extLst>
                    <a:ext uri="{9D8B030D-6E8A-4147-A177-3AD203B41FA5}">
                      <a16:colId xmlns:a16="http://schemas.microsoft.com/office/drawing/2014/main" val="1484264803"/>
                    </a:ext>
                  </a:extLst>
                </a:gridCol>
                <a:gridCol w="329184">
                  <a:extLst>
                    <a:ext uri="{9D8B030D-6E8A-4147-A177-3AD203B41FA5}">
                      <a16:colId xmlns:a16="http://schemas.microsoft.com/office/drawing/2014/main" val="1918974249"/>
                    </a:ext>
                  </a:extLst>
                </a:gridCol>
                <a:gridCol w="329184">
                  <a:extLst>
                    <a:ext uri="{9D8B030D-6E8A-4147-A177-3AD203B41FA5}">
                      <a16:colId xmlns:a16="http://schemas.microsoft.com/office/drawing/2014/main" val="891136934"/>
                    </a:ext>
                  </a:extLst>
                </a:gridCol>
                <a:gridCol w="329184">
                  <a:extLst>
                    <a:ext uri="{9D8B030D-6E8A-4147-A177-3AD203B41FA5}">
                      <a16:colId xmlns:a16="http://schemas.microsoft.com/office/drawing/2014/main" val="1676287174"/>
                    </a:ext>
                  </a:extLst>
                </a:gridCol>
                <a:gridCol w="329184">
                  <a:extLst>
                    <a:ext uri="{9D8B030D-6E8A-4147-A177-3AD203B41FA5}">
                      <a16:colId xmlns:a16="http://schemas.microsoft.com/office/drawing/2014/main" val="4090426904"/>
                    </a:ext>
                  </a:extLst>
                </a:gridCol>
                <a:gridCol w="329184">
                  <a:extLst>
                    <a:ext uri="{9D8B030D-6E8A-4147-A177-3AD203B41FA5}">
                      <a16:colId xmlns:a16="http://schemas.microsoft.com/office/drawing/2014/main" val="4177569114"/>
                    </a:ext>
                  </a:extLst>
                </a:gridCol>
                <a:gridCol w="329184">
                  <a:extLst>
                    <a:ext uri="{9D8B030D-6E8A-4147-A177-3AD203B41FA5}">
                      <a16:colId xmlns:a16="http://schemas.microsoft.com/office/drawing/2014/main" val="4110274888"/>
                    </a:ext>
                  </a:extLst>
                </a:gridCol>
                <a:gridCol w="329184">
                  <a:extLst>
                    <a:ext uri="{9D8B030D-6E8A-4147-A177-3AD203B41FA5}">
                      <a16:colId xmlns:a16="http://schemas.microsoft.com/office/drawing/2014/main" val="2805758139"/>
                    </a:ext>
                  </a:extLst>
                </a:gridCol>
                <a:gridCol w="370332">
                  <a:extLst>
                    <a:ext uri="{9D8B030D-6E8A-4147-A177-3AD203B41FA5}">
                      <a16:colId xmlns:a16="http://schemas.microsoft.com/office/drawing/2014/main" val="530910935"/>
                    </a:ext>
                  </a:extLst>
                </a:gridCol>
                <a:gridCol w="370332">
                  <a:extLst>
                    <a:ext uri="{9D8B030D-6E8A-4147-A177-3AD203B41FA5}">
                      <a16:colId xmlns:a16="http://schemas.microsoft.com/office/drawing/2014/main" val="2083930069"/>
                    </a:ext>
                  </a:extLst>
                </a:gridCol>
                <a:gridCol w="329184">
                  <a:extLst>
                    <a:ext uri="{9D8B030D-6E8A-4147-A177-3AD203B41FA5}">
                      <a16:colId xmlns:a16="http://schemas.microsoft.com/office/drawing/2014/main" val="3405739261"/>
                    </a:ext>
                  </a:extLst>
                </a:gridCol>
                <a:gridCol w="329184">
                  <a:extLst>
                    <a:ext uri="{9D8B030D-6E8A-4147-A177-3AD203B41FA5}">
                      <a16:colId xmlns:a16="http://schemas.microsoft.com/office/drawing/2014/main" val="3838365481"/>
                    </a:ext>
                  </a:extLst>
                </a:gridCol>
                <a:gridCol w="370332">
                  <a:extLst>
                    <a:ext uri="{9D8B030D-6E8A-4147-A177-3AD203B41FA5}">
                      <a16:colId xmlns:a16="http://schemas.microsoft.com/office/drawing/2014/main" val="3908055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6445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11:00:16 </a:t>
                      </a:r>
                      <a:r>
                        <a:rPr kumimoji="0" lang="ar-AE" sz="1000" b="0" i="0" u="none" strike="noStrike" kern="1200" cap="none" spc="0" normalizeH="0" baseline="0" noProof="0">
                          <a:ln>
                            <a:noFill/>
                          </a:ln>
                          <a:solidFill>
                            <a:prstClr val="black"/>
                          </a:solidFill>
                          <a:effectLst/>
                          <a:uLnTx/>
                          <a:uFillTx/>
                          <a:latin typeface="+mn-lt"/>
                          <a:ea typeface="+mn-ea"/>
                          <a:cs typeface="+mn-cs"/>
                        </a:rPr>
                        <a:t> 
 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3954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- 2018-05-27 08:49:03 </a:t>
                      </a:r>
                      <a:r>
                        <a:rPr kumimoji="0" lang="ar-AE" sz="1000" b="0" i="0" u="none" strike="noStrike" kern="1200" cap="none" spc="0" normalizeH="0" baseline="0" noProof="0">
                          <a:ln>
                            <a:noFill/>
                          </a:ln>
                          <a:solidFill>
                            <a:prstClr val="black"/>
                          </a:solidFill>
                          <a:effectLst/>
                          <a:uLnTx/>
                          <a:uFillTx/>
                          <a:latin typeface="+mn-lt"/>
                          <a:ea typeface="+mn-ea"/>
                          <a:cs typeface="+mn-cs"/>
                        </a:rPr>
                        <a:t> 
 لشعر صحي خلال شهر #رمضان, تأكدي من اتباع النصائح التالية من بريكسيونا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6096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- 2018-05-26 18:46:21 </a:t>
                      </a:r>
                      <a:r>
                        <a:rPr kumimoji="0" lang="ar-AE" sz="1000" b="0" i="0" u="none" strike="noStrike" kern="1200" cap="none" spc="0" normalizeH="0" baseline="0" noProof="0">
                          <a:ln>
                            <a:noFill/>
                          </a:ln>
                          <a:solidFill>
                            <a:prstClr val="black"/>
                          </a:solidFill>
                          <a:effectLst/>
                          <a:uLnTx/>
                          <a:uFillTx/>
                          <a:latin typeface="+mn-lt"/>
                          <a:ea typeface="+mn-ea"/>
                          <a:cs typeface="+mn-cs"/>
                        </a:rPr>
                        <a:t> 
 وقت الاستحمام هو بكل تأكيد فرصة مثالية خلال يومك لتحفّزي حواس طفلك وتزيدي الارتباط بينكما🤱🏻
#عروض_الدواء تقدم الأفضل لكِ ولطفلك
العروض سارية لغاية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1232848"/>
                  </a:ext>
                </a:extLst>
              </a:tr>
            </a:tbl>
          </a:graphicData>
        </a:graphic>
      </p:graphicFrame>
      <p:sp>
        <p:nvSpPr>
          <p:cNvPr id="4" name="Text Placeholder 3">
            <a:extLst>
              <a:ext uri="{FF2B5EF4-FFF2-40B4-BE49-F238E27FC236}">
                <a16:creationId xmlns:a16="http://schemas.microsoft.com/office/drawing/2014/main" id="{7697A72A-EDDB-41D9-A989-F88041AEA9F8}"/>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7677947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67BDC-4CC9-498F-8AAB-52CF69CC6A5D}"/>
              </a:ext>
            </a:extLst>
          </p:cNvPr>
          <p:cNvSpPr>
            <a:spLocks noGrp="1"/>
          </p:cNvSpPr>
          <p:nvPr>
            <p:ph type="title"/>
          </p:nvPr>
        </p:nvSpPr>
        <p:spPr/>
        <p:txBody>
          <a:bodyPr/>
          <a:lstStyle/>
          <a:p>
            <a:r>
              <a:rPr lang="en-US"/>
              <a:t>Facebook Own Posts Table | AlDawaa - 5 of 11</a:t>
            </a:r>
          </a:p>
        </p:txBody>
      </p:sp>
      <p:graphicFrame>
        <p:nvGraphicFramePr>
          <p:cNvPr id="5" name="Table Placeholder 4">
            <a:extLst>
              <a:ext uri="{FF2B5EF4-FFF2-40B4-BE49-F238E27FC236}">
                <a16:creationId xmlns:a16="http://schemas.microsoft.com/office/drawing/2014/main" id="{E885719A-A9AE-4AB5-A430-9AB2CD40CFBC}"/>
              </a:ext>
            </a:extLst>
          </p:cNvPr>
          <p:cNvGraphicFramePr>
            <a:graphicFrameLocks noGrp="1"/>
          </p:cNvGraphicFramePr>
          <p:nvPr>
            <p:ph type="tbl" sz="quarter" idx="13"/>
            <p:extLst>
              <p:ext uri="{D42A27DB-BD31-4B8C-83A1-F6EECF244321}">
                <p14:modId xmlns:p14="http://schemas.microsoft.com/office/powerpoint/2010/main" val="2518288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64811129"/>
                    </a:ext>
                  </a:extLst>
                </a:gridCol>
                <a:gridCol w="370332">
                  <a:extLst>
                    <a:ext uri="{9D8B030D-6E8A-4147-A177-3AD203B41FA5}">
                      <a16:colId xmlns:a16="http://schemas.microsoft.com/office/drawing/2014/main" val="1383885683"/>
                    </a:ext>
                  </a:extLst>
                </a:gridCol>
                <a:gridCol w="370332">
                  <a:extLst>
                    <a:ext uri="{9D8B030D-6E8A-4147-A177-3AD203B41FA5}">
                      <a16:colId xmlns:a16="http://schemas.microsoft.com/office/drawing/2014/main" val="626707863"/>
                    </a:ext>
                  </a:extLst>
                </a:gridCol>
                <a:gridCol w="370332">
                  <a:extLst>
                    <a:ext uri="{9D8B030D-6E8A-4147-A177-3AD203B41FA5}">
                      <a16:colId xmlns:a16="http://schemas.microsoft.com/office/drawing/2014/main" val="3866654134"/>
                    </a:ext>
                  </a:extLst>
                </a:gridCol>
                <a:gridCol w="329184">
                  <a:extLst>
                    <a:ext uri="{9D8B030D-6E8A-4147-A177-3AD203B41FA5}">
                      <a16:colId xmlns:a16="http://schemas.microsoft.com/office/drawing/2014/main" val="3745291645"/>
                    </a:ext>
                  </a:extLst>
                </a:gridCol>
                <a:gridCol w="329184">
                  <a:extLst>
                    <a:ext uri="{9D8B030D-6E8A-4147-A177-3AD203B41FA5}">
                      <a16:colId xmlns:a16="http://schemas.microsoft.com/office/drawing/2014/main" val="3726436545"/>
                    </a:ext>
                  </a:extLst>
                </a:gridCol>
                <a:gridCol w="329184">
                  <a:extLst>
                    <a:ext uri="{9D8B030D-6E8A-4147-A177-3AD203B41FA5}">
                      <a16:colId xmlns:a16="http://schemas.microsoft.com/office/drawing/2014/main" val="624118332"/>
                    </a:ext>
                  </a:extLst>
                </a:gridCol>
                <a:gridCol w="329184">
                  <a:extLst>
                    <a:ext uri="{9D8B030D-6E8A-4147-A177-3AD203B41FA5}">
                      <a16:colId xmlns:a16="http://schemas.microsoft.com/office/drawing/2014/main" val="1506475987"/>
                    </a:ext>
                  </a:extLst>
                </a:gridCol>
                <a:gridCol w="329184">
                  <a:extLst>
                    <a:ext uri="{9D8B030D-6E8A-4147-A177-3AD203B41FA5}">
                      <a16:colId xmlns:a16="http://schemas.microsoft.com/office/drawing/2014/main" val="2904456862"/>
                    </a:ext>
                  </a:extLst>
                </a:gridCol>
                <a:gridCol w="329184">
                  <a:extLst>
                    <a:ext uri="{9D8B030D-6E8A-4147-A177-3AD203B41FA5}">
                      <a16:colId xmlns:a16="http://schemas.microsoft.com/office/drawing/2014/main" val="2273893479"/>
                    </a:ext>
                  </a:extLst>
                </a:gridCol>
                <a:gridCol w="329184">
                  <a:extLst>
                    <a:ext uri="{9D8B030D-6E8A-4147-A177-3AD203B41FA5}">
                      <a16:colId xmlns:a16="http://schemas.microsoft.com/office/drawing/2014/main" val="2045349187"/>
                    </a:ext>
                  </a:extLst>
                </a:gridCol>
                <a:gridCol w="329184">
                  <a:extLst>
                    <a:ext uri="{9D8B030D-6E8A-4147-A177-3AD203B41FA5}">
                      <a16:colId xmlns:a16="http://schemas.microsoft.com/office/drawing/2014/main" val="1585075508"/>
                    </a:ext>
                  </a:extLst>
                </a:gridCol>
                <a:gridCol w="329184">
                  <a:extLst>
                    <a:ext uri="{9D8B030D-6E8A-4147-A177-3AD203B41FA5}">
                      <a16:colId xmlns:a16="http://schemas.microsoft.com/office/drawing/2014/main" val="3053336334"/>
                    </a:ext>
                  </a:extLst>
                </a:gridCol>
                <a:gridCol w="370332">
                  <a:extLst>
                    <a:ext uri="{9D8B030D-6E8A-4147-A177-3AD203B41FA5}">
                      <a16:colId xmlns:a16="http://schemas.microsoft.com/office/drawing/2014/main" val="1809581469"/>
                    </a:ext>
                  </a:extLst>
                </a:gridCol>
                <a:gridCol w="370332">
                  <a:extLst>
                    <a:ext uri="{9D8B030D-6E8A-4147-A177-3AD203B41FA5}">
                      <a16:colId xmlns:a16="http://schemas.microsoft.com/office/drawing/2014/main" val="77709567"/>
                    </a:ext>
                  </a:extLst>
                </a:gridCol>
                <a:gridCol w="329184">
                  <a:extLst>
                    <a:ext uri="{9D8B030D-6E8A-4147-A177-3AD203B41FA5}">
                      <a16:colId xmlns:a16="http://schemas.microsoft.com/office/drawing/2014/main" val="2742167077"/>
                    </a:ext>
                  </a:extLst>
                </a:gridCol>
                <a:gridCol w="329184">
                  <a:extLst>
                    <a:ext uri="{9D8B030D-6E8A-4147-A177-3AD203B41FA5}">
                      <a16:colId xmlns:a16="http://schemas.microsoft.com/office/drawing/2014/main" val="3651043704"/>
                    </a:ext>
                  </a:extLst>
                </a:gridCol>
                <a:gridCol w="370332">
                  <a:extLst>
                    <a:ext uri="{9D8B030D-6E8A-4147-A177-3AD203B41FA5}">
                      <a16:colId xmlns:a16="http://schemas.microsoft.com/office/drawing/2014/main" val="1488806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93749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- 2018-05-26 17:00:43 </a:t>
                      </a:r>
                      <a:r>
                        <a:rPr kumimoji="0" lang="ar-AE" sz="1000" b="0" i="0" u="none" strike="noStrike" kern="1200" cap="none" spc="0" normalizeH="0" baseline="0" noProof="0">
                          <a:ln>
                            <a:noFill/>
                          </a:ln>
                          <a:solidFill>
                            <a:prstClr val="black"/>
                          </a:solidFill>
                          <a:effectLst/>
                          <a:uLnTx/>
                          <a:uFillTx/>
                          <a:latin typeface="+mn-lt"/>
                          <a:ea typeface="+mn-ea"/>
                          <a:cs typeface="+mn-cs"/>
                        </a:rPr>
                        <a:t> 
 #نصيحة_الدواء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8259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19:30:15 </a:t>
                      </a:r>
                      <a:r>
                        <a:rPr kumimoji="0" lang="ar-AE" sz="1000" b="0" i="0" u="none" strike="noStrike" kern="1200" cap="none" spc="0" normalizeH="0" baseline="0" noProof="0">
                          <a:ln>
                            <a:noFill/>
                          </a:ln>
                          <a:solidFill>
                            <a:prstClr val="black"/>
                          </a:solidFill>
                          <a:effectLst/>
                          <a:uLnTx/>
                          <a:uFillTx/>
                          <a:latin typeface="+mn-lt"/>
                          <a:ea typeface="+mn-ea"/>
                          <a:cs typeface="+mn-cs"/>
                        </a:rPr>
                        <a:t> 
 كل ما يحتاجه طفلك.. لدينا🌷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04427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17:30:19 </a:t>
                      </a:r>
                      <a:r>
                        <a:rPr kumimoji="0" lang="ar-AE" sz="1000" b="0" i="0" u="none" strike="noStrike" kern="1200" cap="none" spc="0" normalizeH="0" baseline="0" noProof="0">
                          <a:ln>
                            <a:noFill/>
                          </a:ln>
                          <a:solidFill>
                            <a:prstClr val="black"/>
                          </a:solidFill>
                          <a:effectLst/>
                          <a:uLnTx/>
                          <a:uFillTx/>
                          <a:latin typeface="+mn-lt"/>
                          <a:ea typeface="+mn-ea"/>
                          <a:cs typeface="+mn-cs"/>
                        </a:rPr>
                        <a:t> 
 لنمو وتطور مستمر يحتاج طفلك إالى الأطعمة المليئة بالكالسيوم والحديد 🌷
تفقدي #عروض_الدواء على منتجات الحليب الأساسية لطفلك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0773839"/>
                  </a:ext>
                </a:extLst>
              </a:tr>
            </a:tbl>
          </a:graphicData>
        </a:graphic>
      </p:graphicFrame>
      <p:sp>
        <p:nvSpPr>
          <p:cNvPr id="4" name="Text Placeholder 3">
            <a:extLst>
              <a:ext uri="{FF2B5EF4-FFF2-40B4-BE49-F238E27FC236}">
                <a16:creationId xmlns:a16="http://schemas.microsoft.com/office/drawing/2014/main" id="{043B4B30-8FFE-4305-B08B-A5712BA7151F}"/>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2055186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4312F-26FA-4B26-9995-7432D3192DAE}"/>
              </a:ext>
            </a:extLst>
          </p:cNvPr>
          <p:cNvSpPr>
            <a:spLocks noGrp="1"/>
          </p:cNvSpPr>
          <p:nvPr>
            <p:ph type="title"/>
          </p:nvPr>
        </p:nvSpPr>
        <p:spPr/>
        <p:txBody>
          <a:bodyPr/>
          <a:lstStyle/>
          <a:p>
            <a:r>
              <a:rPr lang="en-US"/>
              <a:t>Facebook Own Posts Table | AlDawaa - 6 of 11</a:t>
            </a:r>
          </a:p>
        </p:txBody>
      </p:sp>
      <p:graphicFrame>
        <p:nvGraphicFramePr>
          <p:cNvPr id="5" name="Table Placeholder 4">
            <a:extLst>
              <a:ext uri="{FF2B5EF4-FFF2-40B4-BE49-F238E27FC236}">
                <a16:creationId xmlns:a16="http://schemas.microsoft.com/office/drawing/2014/main" id="{AC9032F3-D35F-4ACE-936C-B88F87B7F007}"/>
              </a:ext>
            </a:extLst>
          </p:cNvPr>
          <p:cNvGraphicFramePr>
            <a:graphicFrameLocks noGrp="1"/>
          </p:cNvGraphicFramePr>
          <p:nvPr>
            <p:ph type="tbl" sz="quarter" idx="13"/>
            <p:extLst>
              <p:ext uri="{D42A27DB-BD31-4B8C-83A1-F6EECF244321}">
                <p14:modId xmlns:p14="http://schemas.microsoft.com/office/powerpoint/2010/main" val="3308631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84954826"/>
                    </a:ext>
                  </a:extLst>
                </a:gridCol>
                <a:gridCol w="370332">
                  <a:extLst>
                    <a:ext uri="{9D8B030D-6E8A-4147-A177-3AD203B41FA5}">
                      <a16:colId xmlns:a16="http://schemas.microsoft.com/office/drawing/2014/main" val="1640579616"/>
                    </a:ext>
                  </a:extLst>
                </a:gridCol>
                <a:gridCol w="370332">
                  <a:extLst>
                    <a:ext uri="{9D8B030D-6E8A-4147-A177-3AD203B41FA5}">
                      <a16:colId xmlns:a16="http://schemas.microsoft.com/office/drawing/2014/main" val="2210924184"/>
                    </a:ext>
                  </a:extLst>
                </a:gridCol>
                <a:gridCol w="370332">
                  <a:extLst>
                    <a:ext uri="{9D8B030D-6E8A-4147-A177-3AD203B41FA5}">
                      <a16:colId xmlns:a16="http://schemas.microsoft.com/office/drawing/2014/main" val="3050746184"/>
                    </a:ext>
                  </a:extLst>
                </a:gridCol>
                <a:gridCol w="329184">
                  <a:extLst>
                    <a:ext uri="{9D8B030D-6E8A-4147-A177-3AD203B41FA5}">
                      <a16:colId xmlns:a16="http://schemas.microsoft.com/office/drawing/2014/main" val="3798178779"/>
                    </a:ext>
                  </a:extLst>
                </a:gridCol>
                <a:gridCol w="329184">
                  <a:extLst>
                    <a:ext uri="{9D8B030D-6E8A-4147-A177-3AD203B41FA5}">
                      <a16:colId xmlns:a16="http://schemas.microsoft.com/office/drawing/2014/main" val="2084881842"/>
                    </a:ext>
                  </a:extLst>
                </a:gridCol>
                <a:gridCol w="329184">
                  <a:extLst>
                    <a:ext uri="{9D8B030D-6E8A-4147-A177-3AD203B41FA5}">
                      <a16:colId xmlns:a16="http://schemas.microsoft.com/office/drawing/2014/main" val="691941701"/>
                    </a:ext>
                  </a:extLst>
                </a:gridCol>
                <a:gridCol w="329184">
                  <a:extLst>
                    <a:ext uri="{9D8B030D-6E8A-4147-A177-3AD203B41FA5}">
                      <a16:colId xmlns:a16="http://schemas.microsoft.com/office/drawing/2014/main" val="372908421"/>
                    </a:ext>
                  </a:extLst>
                </a:gridCol>
                <a:gridCol w="329184">
                  <a:extLst>
                    <a:ext uri="{9D8B030D-6E8A-4147-A177-3AD203B41FA5}">
                      <a16:colId xmlns:a16="http://schemas.microsoft.com/office/drawing/2014/main" val="1814428115"/>
                    </a:ext>
                  </a:extLst>
                </a:gridCol>
                <a:gridCol w="329184">
                  <a:extLst>
                    <a:ext uri="{9D8B030D-6E8A-4147-A177-3AD203B41FA5}">
                      <a16:colId xmlns:a16="http://schemas.microsoft.com/office/drawing/2014/main" val="3147660953"/>
                    </a:ext>
                  </a:extLst>
                </a:gridCol>
                <a:gridCol w="329184">
                  <a:extLst>
                    <a:ext uri="{9D8B030D-6E8A-4147-A177-3AD203B41FA5}">
                      <a16:colId xmlns:a16="http://schemas.microsoft.com/office/drawing/2014/main" val="4147347882"/>
                    </a:ext>
                  </a:extLst>
                </a:gridCol>
                <a:gridCol w="329184">
                  <a:extLst>
                    <a:ext uri="{9D8B030D-6E8A-4147-A177-3AD203B41FA5}">
                      <a16:colId xmlns:a16="http://schemas.microsoft.com/office/drawing/2014/main" val="1466243955"/>
                    </a:ext>
                  </a:extLst>
                </a:gridCol>
                <a:gridCol w="329184">
                  <a:extLst>
                    <a:ext uri="{9D8B030D-6E8A-4147-A177-3AD203B41FA5}">
                      <a16:colId xmlns:a16="http://schemas.microsoft.com/office/drawing/2014/main" val="135714383"/>
                    </a:ext>
                  </a:extLst>
                </a:gridCol>
                <a:gridCol w="370332">
                  <a:extLst>
                    <a:ext uri="{9D8B030D-6E8A-4147-A177-3AD203B41FA5}">
                      <a16:colId xmlns:a16="http://schemas.microsoft.com/office/drawing/2014/main" val="119967643"/>
                    </a:ext>
                  </a:extLst>
                </a:gridCol>
                <a:gridCol w="370332">
                  <a:extLst>
                    <a:ext uri="{9D8B030D-6E8A-4147-A177-3AD203B41FA5}">
                      <a16:colId xmlns:a16="http://schemas.microsoft.com/office/drawing/2014/main" val="1743755346"/>
                    </a:ext>
                  </a:extLst>
                </a:gridCol>
                <a:gridCol w="329184">
                  <a:extLst>
                    <a:ext uri="{9D8B030D-6E8A-4147-A177-3AD203B41FA5}">
                      <a16:colId xmlns:a16="http://schemas.microsoft.com/office/drawing/2014/main" val="2539569689"/>
                    </a:ext>
                  </a:extLst>
                </a:gridCol>
                <a:gridCol w="329184">
                  <a:extLst>
                    <a:ext uri="{9D8B030D-6E8A-4147-A177-3AD203B41FA5}">
                      <a16:colId xmlns:a16="http://schemas.microsoft.com/office/drawing/2014/main" val="1002898850"/>
                    </a:ext>
                  </a:extLst>
                </a:gridCol>
                <a:gridCol w="370332">
                  <a:extLst>
                    <a:ext uri="{9D8B030D-6E8A-4147-A177-3AD203B41FA5}">
                      <a16:colId xmlns:a16="http://schemas.microsoft.com/office/drawing/2014/main" val="1365556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5684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- 2018-05-25 10:20:04 </a:t>
                      </a:r>
                      <a:r>
                        <a:rPr kumimoji="0" lang="ar-AE" sz="1000" b="0" i="0" u="none" strike="noStrike" kern="1200" cap="none" spc="0" normalizeH="0" baseline="0" noProof="0">
                          <a:ln>
                            <a:noFill/>
                          </a:ln>
                          <a:solidFill>
                            <a:prstClr val="black"/>
                          </a:solidFill>
                          <a:effectLst/>
                          <a:uLnTx/>
                          <a:uFillTx/>
                          <a:latin typeface="+mn-lt"/>
                          <a:ea typeface="+mn-ea"/>
                          <a:cs typeface="+mn-cs"/>
                        </a:rPr>
                        <a:t> 
 جمعة مضت وآخري أتت فــ يارب أغفر لنا ما بينهما ويسر أمورنا وأرضنا عنا يا كريم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9163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- 2018-05-24 10:00:22 </a:t>
                      </a:r>
                      <a:r>
                        <a:rPr kumimoji="0" lang="ar-AE" sz="1000" b="0" i="0" u="none" strike="noStrike" kern="1200" cap="none" spc="0" normalizeH="0" baseline="0" noProof="0">
                          <a:ln>
                            <a:noFill/>
                          </a:ln>
                          <a:solidFill>
                            <a:prstClr val="black"/>
                          </a:solidFill>
                          <a:effectLst/>
                          <a:uLnTx/>
                          <a:uFillTx/>
                          <a:latin typeface="+mn-lt"/>
                          <a:ea typeface="+mn-ea"/>
                          <a:cs typeface="+mn-cs"/>
                        </a:rPr>
                        <a:t> 
 العناية بالأسنان في شهر #رمضان من الأمور المهمة, لذلك نقدم لكم #عروض_الدواء على منتجات منوعة للحفاظ على ابتسامتكم المشرقة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1660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- 2018-05-23 19:00:20 </a:t>
                      </a:r>
                      <a:r>
                        <a:rPr kumimoji="0" lang="ar-AE" sz="1000" b="0" i="0" u="none" strike="noStrike" kern="1200" cap="none" spc="0" normalizeH="0" baseline="0" noProof="0">
                          <a:ln>
                            <a:noFill/>
                          </a:ln>
                          <a:solidFill>
                            <a:prstClr val="black"/>
                          </a:solidFill>
                          <a:effectLst/>
                          <a:uLnTx/>
                          <a:uFillTx/>
                          <a:latin typeface="+mn-lt"/>
                          <a:ea typeface="+mn-ea"/>
                          <a:cs typeface="+mn-cs"/>
                        </a:rPr>
                        <a:t> 
 معجنات السمبوسة أساسية في كل سفرة في #رمضان, استمتعي فيها أكثر بسعرات حرارية أقل عند الشوي بدلاَ من القلي واحرصي على عدم الإكثار منها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5689471"/>
                  </a:ext>
                </a:extLst>
              </a:tr>
            </a:tbl>
          </a:graphicData>
        </a:graphic>
      </p:graphicFrame>
      <p:sp>
        <p:nvSpPr>
          <p:cNvPr id="4" name="Text Placeholder 3">
            <a:extLst>
              <a:ext uri="{FF2B5EF4-FFF2-40B4-BE49-F238E27FC236}">
                <a16:creationId xmlns:a16="http://schemas.microsoft.com/office/drawing/2014/main" id="{6F1FB51C-6DB1-420B-B437-7750642F76D7}"/>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9941023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E3DD-C06C-493C-A078-D2367B4933E6}"/>
              </a:ext>
            </a:extLst>
          </p:cNvPr>
          <p:cNvSpPr>
            <a:spLocks noGrp="1"/>
          </p:cNvSpPr>
          <p:nvPr>
            <p:ph type="title"/>
          </p:nvPr>
        </p:nvSpPr>
        <p:spPr/>
        <p:txBody>
          <a:bodyPr/>
          <a:lstStyle/>
          <a:p>
            <a:r>
              <a:rPr lang="en-US"/>
              <a:t>Facebook Own Posts Table | AlDawaa - 7 of 11</a:t>
            </a:r>
          </a:p>
        </p:txBody>
      </p:sp>
      <p:graphicFrame>
        <p:nvGraphicFramePr>
          <p:cNvPr id="5" name="Table Placeholder 4">
            <a:extLst>
              <a:ext uri="{FF2B5EF4-FFF2-40B4-BE49-F238E27FC236}">
                <a16:creationId xmlns:a16="http://schemas.microsoft.com/office/drawing/2014/main" id="{64FAEACE-8B60-44E3-9284-CB9F194E64B8}"/>
              </a:ext>
            </a:extLst>
          </p:cNvPr>
          <p:cNvGraphicFramePr>
            <a:graphicFrameLocks noGrp="1"/>
          </p:cNvGraphicFramePr>
          <p:nvPr>
            <p:ph type="tbl" sz="quarter" idx="13"/>
            <p:extLst>
              <p:ext uri="{D42A27DB-BD31-4B8C-83A1-F6EECF244321}">
                <p14:modId xmlns:p14="http://schemas.microsoft.com/office/powerpoint/2010/main" val="2517459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88568314"/>
                    </a:ext>
                  </a:extLst>
                </a:gridCol>
                <a:gridCol w="370332">
                  <a:extLst>
                    <a:ext uri="{9D8B030D-6E8A-4147-A177-3AD203B41FA5}">
                      <a16:colId xmlns:a16="http://schemas.microsoft.com/office/drawing/2014/main" val="571491951"/>
                    </a:ext>
                  </a:extLst>
                </a:gridCol>
                <a:gridCol w="370332">
                  <a:extLst>
                    <a:ext uri="{9D8B030D-6E8A-4147-A177-3AD203B41FA5}">
                      <a16:colId xmlns:a16="http://schemas.microsoft.com/office/drawing/2014/main" val="3511631764"/>
                    </a:ext>
                  </a:extLst>
                </a:gridCol>
                <a:gridCol w="370332">
                  <a:extLst>
                    <a:ext uri="{9D8B030D-6E8A-4147-A177-3AD203B41FA5}">
                      <a16:colId xmlns:a16="http://schemas.microsoft.com/office/drawing/2014/main" val="1292316636"/>
                    </a:ext>
                  </a:extLst>
                </a:gridCol>
                <a:gridCol w="329184">
                  <a:extLst>
                    <a:ext uri="{9D8B030D-6E8A-4147-A177-3AD203B41FA5}">
                      <a16:colId xmlns:a16="http://schemas.microsoft.com/office/drawing/2014/main" val="1522748360"/>
                    </a:ext>
                  </a:extLst>
                </a:gridCol>
                <a:gridCol w="329184">
                  <a:extLst>
                    <a:ext uri="{9D8B030D-6E8A-4147-A177-3AD203B41FA5}">
                      <a16:colId xmlns:a16="http://schemas.microsoft.com/office/drawing/2014/main" val="3257047343"/>
                    </a:ext>
                  </a:extLst>
                </a:gridCol>
                <a:gridCol w="329184">
                  <a:extLst>
                    <a:ext uri="{9D8B030D-6E8A-4147-A177-3AD203B41FA5}">
                      <a16:colId xmlns:a16="http://schemas.microsoft.com/office/drawing/2014/main" val="2287437584"/>
                    </a:ext>
                  </a:extLst>
                </a:gridCol>
                <a:gridCol w="329184">
                  <a:extLst>
                    <a:ext uri="{9D8B030D-6E8A-4147-A177-3AD203B41FA5}">
                      <a16:colId xmlns:a16="http://schemas.microsoft.com/office/drawing/2014/main" val="4054003491"/>
                    </a:ext>
                  </a:extLst>
                </a:gridCol>
                <a:gridCol w="329184">
                  <a:extLst>
                    <a:ext uri="{9D8B030D-6E8A-4147-A177-3AD203B41FA5}">
                      <a16:colId xmlns:a16="http://schemas.microsoft.com/office/drawing/2014/main" val="800758676"/>
                    </a:ext>
                  </a:extLst>
                </a:gridCol>
                <a:gridCol w="329184">
                  <a:extLst>
                    <a:ext uri="{9D8B030D-6E8A-4147-A177-3AD203B41FA5}">
                      <a16:colId xmlns:a16="http://schemas.microsoft.com/office/drawing/2014/main" val="2670605361"/>
                    </a:ext>
                  </a:extLst>
                </a:gridCol>
                <a:gridCol w="329184">
                  <a:extLst>
                    <a:ext uri="{9D8B030D-6E8A-4147-A177-3AD203B41FA5}">
                      <a16:colId xmlns:a16="http://schemas.microsoft.com/office/drawing/2014/main" val="817518825"/>
                    </a:ext>
                  </a:extLst>
                </a:gridCol>
                <a:gridCol w="329184">
                  <a:extLst>
                    <a:ext uri="{9D8B030D-6E8A-4147-A177-3AD203B41FA5}">
                      <a16:colId xmlns:a16="http://schemas.microsoft.com/office/drawing/2014/main" val="1510871535"/>
                    </a:ext>
                  </a:extLst>
                </a:gridCol>
                <a:gridCol w="329184">
                  <a:extLst>
                    <a:ext uri="{9D8B030D-6E8A-4147-A177-3AD203B41FA5}">
                      <a16:colId xmlns:a16="http://schemas.microsoft.com/office/drawing/2014/main" val="2559869418"/>
                    </a:ext>
                  </a:extLst>
                </a:gridCol>
                <a:gridCol w="370332">
                  <a:extLst>
                    <a:ext uri="{9D8B030D-6E8A-4147-A177-3AD203B41FA5}">
                      <a16:colId xmlns:a16="http://schemas.microsoft.com/office/drawing/2014/main" val="1317998826"/>
                    </a:ext>
                  </a:extLst>
                </a:gridCol>
                <a:gridCol w="370332">
                  <a:extLst>
                    <a:ext uri="{9D8B030D-6E8A-4147-A177-3AD203B41FA5}">
                      <a16:colId xmlns:a16="http://schemas.microsoft.com/office/drawing/2014/main" val="3316351867"/>
                    </a:ext>
                  </a:extLst>
                </a:gridCol>
                <a:gridCol w="329184">
                  <a:extLst>
                    <a:ext uri="{9D8B030D-6E8A-4147-A177-3AD203B41FA5}">
                      <a16:colId xmlns:a16="http://schemas.microsoft.com/office/drawing/2014/main" val="348752968"/>
                    </a:ext>
                  </a:extLst>
                </a:gridCol>
                <a:gridCol w="329184">
                  <a:extLst>
                    <a:ext uri="{9D8B030D-6E8A-4147-A177-3AD203B41FA5}">
                      <a16:colId xmlns:a16="http://schemas.microsoft.com/office/drawing/2014/main" val="521673927"/>
                    </a:ext>
                  </a:extLst>
                </a:gridCol>
                <a:gridCol w="370332">
                  <a:extLst>
                    <a:ext uri="{9D8B030D-6E8A-4147-A177-3AD203B41FA5}">
                      <a16:colId xmlns:a16="http://schemas.microsoft.com/office/drawing/2014/main" val="3666341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57475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- 2018-05-23 17:27:24 </a:t>
                      </a:r>
                      <a:r>
                        <a:rPr kumimoji="0" lang="ar-A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0297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- 2018-05-22 18:08:40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Fotoprotector ISDIN 50+ </a:t>
                      </a:r>
                      <a:r>
                        <a:rPr kumimoji="0" lang="ar-AE" sz="1000" b="0" i="0" u="none" strike="noStrike" kern="1200" cap="none" spc="0" normalizeH="0" baseline="0" noProof="0">
                          <a:ln>
                            <a:noFill/>
                          </a:ln>
                          <a:solidFill>
                            <a:prstClr val="black"/>
                          </a:solidFill>
                          <a:effectLst/>
                          <a:uLnTx/>
                          <a:uFillTx/>
                          <a:latin typeface="+mn-lt"/>
                          <a:ea typeface="+mn-ea"/>
                          <a:cs typeface="+mn-cs"/>
                        </a:rPr>
                        <a:t>هي بودرة مضغوطة متوفرة بلونين البرونزي والرملي...
اسحبي لليسار وتعرفي أكثر على هذا المنتج ➡ 
#أساسيات_الصيف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4573137"/>
                  </a:ext>
                </a:extLst>
              </a:tr>
            </a:tbl>
          </a:graphicData>
        </a:graphic>
      </p:graphicFrame>
      <p:sp>
        <p:nvSpPr>
          <p:cNvPr id="4" name="Text Placeholder 3">
            <a:extLst>
              <a:ext uri="{FF2B5EF4-FFF2-40B4-BE49-F238E27FC236}">
                <a16:creationId xmlns:a16="http://schemas.microsoft.com/office/drawing/2014/main" id="{73D026B1-BD48-4FE6-BC03-1991B8EB1CD7}"/>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4450333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B212B-8405-4631-86DC-086687E65A7A}"/>
              </a:ext>
            </a:extLst>
          </p:cNvPr>
          <p:cNvSpPr>
            <a:spLocks noGrp="1"/>
          </p:cNvSpPr>
          <p:nvPr>
            <p:ph type="title"/>
          </p:nvPr>
        </p:nvSpPr>
        <p:spPr/>
        <p:txBody>
          <a:bodyPr/>
          <a:lstStyle/>
          <a:p>
            <a:r>
              <a:rPr lang="en-US"/>
              <a:t>Facebook Own Posts Table | AlDawaa - 8 of 11</a:t>
            </a:r>
          </a:p>
        </p:txBody>
      </p:sp>
      <p:graphicFrame>
        <p:nvGraphicFramePr>
          <p:cNvPr id="5" name="Table Placeholder 4">
            <a:extLst>
              <a:ext uri="{FF2B5EF4-FFF2-40B4-BE49-F238E27FC236}">
                <a16:creationId xmlns:a16="http://schemas.microsoft.com/office/drawing/2014/main" id="{AAD74689-CC1C-462C-A987-B5FBE943C628}"/>
              </a:ext>
            </a:extLst>
          </p:cNvPr>
          <p:cNvGraphicFramePr>
            <a:graphicFrameLocks noGrp="1"/>
          </p:cNvGraphicFramePr>
          <p:nvPr>
            <p:ph type="tbl" sz="quarter" idx="13"/>
            <p:extLst>
              <p:ext uri="{D42A27DB-BD31-4B8C-83A1-F6EECF244321}">
                <p14:modId xmlns:p14="http://schemas.microsoft.com/office/powerpoint/2010/main" val="3399585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09520882"/>
                    </a:ext>
                  </a:extLst>
                </a:gridCol>
                <a:gridCol w="370332">
                  <a:extLst>
                    <a:ext uri="{9D8B030D-6E8A-4147-A177-3AD203B41FA5}">
                      <a16:colId xmlns:a16="http://schemas.microsoft.com/office/drawing/2014/main" val="3399721496"/>
                    </a:ext>
                  </a:extLst>
                </a:gridCol>
                <a:gridCol w="370332">
                  <a:extLst>
                    <a:ext uri="{9D8B030D-6E8A-4147-A177-3AD203B41FA5}">
                      <a16:colId xmlns:a16="http://schemas.microsoft.com/office/drawing/2014/main" val="556076255"/>
                    </a:ext>
                  </a:extLst>
                </a:gridCol>
                <a:gridCol w="370332">
                  <a:extLst>
                    <a:ext uri="{9D8B030D-6E8A-4147-A177-3AD203B41FA5}">
                      <a16:colId xmlns:a16="http://schemas.microsoft.com/office/drawing/2014/main" val="860737861"/>
                    </a:ext>
                  </a:extLst>
                </a:gridCol>
                <a:gridCol w="329184">
                  <a:extLst>
                    <a:ext uri="{9D8B030D-6E8A-4147-A177-3AD203B41FA5}">
                      <a16:colId xmlns:a16="http://schemas.microsoft.com/office/drawing/2014/main" val="296559103"/>
                    </a:ext>
                  </a:extLst>
                </a:gridCol>
                <a:gridCol w="329184">
                  <a:extLst>
                    <a:ext uri="{9D8B030D-6E8A-4147-A177-3AD203B41FA5}">
                      <a16:colId xmlns:a16="http://schemas.microsoft.com/office/drawing/2014/main" val="4252565296"/>
                    </a:ext>
                  </a:extLst>
                </a:gridCol>
                <a:gridCol w="329184">
                  <a:extLst>
                    <a:ext uri="{9D8B030D-6E8A-4147-A177-3AD203B41FA5}">
                      <a16:colId xmlns:a16="http://schemas.microsoft.com/office/drawing/2014/main" val="3374490741"/>
                    </a:ext>
                  </a:extLst>
                </a:gridCol>
                <a:gridCol w="329184">
                  <a:extLst>
                    <a:ext uri="{9D8B030D-6E8A-4147-A177-3AD203B41FA5}">
                      <a16:colId xmlns:a16="http://schemas.microsoft.com/office/drawing/2014/main" val="3453304105"/>
                    </a:ext>
                  </a:extLst>
                </a:gridCol>
                <a:gridCol w="329184">
                  <a:extLst>
                    <a:ext uri="{9D8B030D-6E8A-4147-A177-3AD203B41FA5}">
                      <a16:colId xmlns:a16="http://schemas.microsoft.com/office/drawing/2014/main" val="3793479826"/>
                    </a:ext>
                  </a:extLst>
                </a:gridCol>
                <a:gridCol w="329184">
                  <a:extLst>
                    <a:ext uri="{9D8B030D-6E8A-4147-A177-3AD203B41FA5}">
                      <a16:colId xmlns:a16="http://schemas.microsoft.com/office/drawing/2014/main" val="2102672499"/>
                    </a:ext>
                  </a:extLst>
                </a:gridCol>
                <a:gridCol w="329184">
                  <a:extLst>
                    <a:ext uri="{9D8B030D-6E8A-4147-A177-3AD203B41FA5}">
                      <a16:colId xmlns:a16="http://schemas.microsoft.com/office/drawing/2014/main" val="2475991154"/>
                    </a:ext>
                  </a:extLst>
                </a:gridCol>
                <a:gridCol w="329184">
                  <a:extLst>
                    <a:ext uri="{9D8B030D-6E8A-4147-A177-3AD203B41FA5}">
                      <a16:colId xmlns:a16="http://schemas.microsoft.com/office/drawing/2014/main" val="81566803"/>
                    </a:ext>
                  </a:extLst>
                </a:gridCol>
                <a:gridCol w="329184">
                  <a:extLst>
                    <a:ext uri="{9D8B030D-6E8A-4147-A177-3AD203B41FA5}">
                      <a16:colId xmlns:a16="http://schemas.microsoft.com/office/drawing/2014/main" val="3307716440"/>
                    </a:ext>
                  </a:extLst>
                </a:gridCol>
                <a:gridCol w="370332">
                  <a:extLst>
                    <a:ext uri="{9D8B030D-6E8A-4147-A177-3AD203B41FA5}">
                      <a16:colId xmlns:a16="http://schemas.microsoft.com/office/drawing/2014/main" val="1445571907"/>
                    </a:ext>
                  </a:extLst>
                </a:gridCol>
                <a:gridCol w="370332">
                  <a:extLst>
                    <a:ext uri="{9D8B030D-6E8A-4147-A177-3AD203B41FA5}">
                      <a16:colId xmlns:a16="http://schemas.microsoft.com/office/drawing/2014/main" val="3607770892"/>
                    </a:ext>
                  </a:extLst>
                </a:gridCol>
                <a:gridCol w="329184">
                  <a:extLst>
                    <a:ext uri="{9D8B030D-6E8A-4147-A177-3AD203B41FA5}">
                      <a16:colId xmlns:a16="http://schemas.microsoft.com/office/drawing/2014/main" val="2366987876"/>
                    </a:ext>
                  </a:extLst>
                </a:gridCol>
                <a:gridCol w="329184">
                  <a:extLst>
                    <a:ext uri="{9D8B030D-6E8A-4147-A177-3AD203B41FA5}">
                      <a16:colId xmlns:a16="http://schemas.microsoft.com/office/drawing/2014/main" val="1084458900"/>
                    </a:ext>
                  </a:extLst>
                </a:gridCol>
                <a:gridCol w="370332">
                  <a:extLst>
                    <a:ext uri="{9D8B030D-6E8A-4147-A177-3AD203B41FA5}">
                      <a16:colId xmlns:a16="http://schemas.microsoft.com/office/drawing/2014/main" val="1716909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591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- 2018-05-21 19:37:49 </a:t>
                      </a:r>
                      <a:r>
                        <a:rPr kumimoji="0" lang="ar-AE" sz="1000" b="0" i="0" u="none" strike="noStrike" kern="1200" cap="none" spc="0" normalizeH="0" baseline="0" noProof="0">
                          <a:ln>
                            <a:noFill/>
                          </a:ln>
                          <a:solidFill>
                            <a:prstClr val="black"/>
                          </a:solidFill>
                          <a:effectLst/>
                          <a:uLnTx/>
                          <a:uFillTx/>
                          <a:latin typeface="+mn-lt"/>
                          <a:ea typeface="+mn-ea"/>
                          <a:cs typeface="+mn-cs"/>
                        </a:rPr>
                        <a:t> 
 ‫نقدم لك شوكولاتة الجمال ايستيشوك </a:t>
                      </a:r>
                      <a:r>
                        <a:rPr kumimoji="0" lang="en-US" sz="1000" b="0" i="0" u="none" strike="noStrike" kern="1200" cap="none" spc="0" normalizeH="0" baseline="0" noProof="0">
                          <a:ln>
                            <a:noFill/>
                          </a:ln>
                          <a:solidFill>
                            <a:prstClr val="black"/>
                          </a:solidFill>
                          <a:effectLst/>
                          <a:uLnTx/>
                          <a:uFillTx/>
                          <a:latin typeface="+mn-lt"/>
                          <a:ea typeface="+mn-ea"/>
                          <a:cs typeface="+mn-cs"/>
                        </a:rPr>
                        <a:t>Esthechoc </a:t>
                      </a:r>
                      <a:r>
                        <a:rPr kumimoji="0" lang="ar-AE" sz="1000" b="0" i="0" u="none" strike="noStrike" kern="1200" cap="none" spc="0" normalizeH="0" baseline="0" noProof="0">
                          <a:ln>
                            <a:noFill/>
                          </a:ln>
                          <a:solidFill>
                            <a:prstClr val="black"/>
                          </a:solidFill>
                          <a:effectLst/>
                          <a:uLnTx/>
                          <a:uFillTx/>
                          <a:latin typeface="+mn-lt"/>
                          <a:ea typeface="+mn-ea"/>
                          <a:cs typeface="+mn-cs"/>
                        </a:rPr>
                        <a:t>💎‬
‫أقراص الشوكولاتة‬
‫تجعل بشرتك نضرة وحيوية 🌸 باحتوائها‬
‫على مضادات الأكسدة ونسبة ٥٩٪ أوكسجين و أيضا تساعد على انتاج الكولاجين‬
‫تنصح به وعد التركي‬
‫متوفر في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وعليه خصم حصري ٤٠ ريال‬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5021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- 2018-05-21 12:37:06 </a:t>
                      </a:r>
                      <a:r>
                        <a:rPr kumimoji="0" lang="ar-AE" sz="1000" b="0" i="0" u="none" strike="noStrike" kern="1200" cap="none" spc="0" normalizeH="0" baseline="0" noProof="0">
                          <a:ln>
                            <a:noFill/>
                          </a:ln>
                          <a:solidFill>
                            <a:prstClr val="black"/>
                          </a:solidFill>
                          <a:effectLst/>
                          <a:uLnTx/>
                          <a:uFillTx/>
                          <a:latin typeface="+mn-lt"/>
                          <a:ea typeface="+mn-ea"/>
                          <a:cs typeface="+mn-cs"/>
                        </a:rPr>
                        <a:t> 
 يساعد حمض الفوليك على تجديد الخلايا و تجنب التشوهات الخلقية لدى الجنين لذا ينصح به الأطباء أثناء #الحمل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3350057"/>
                  </a:ext>
                </a:extLst>
              </a:tr>
            </a:tbl>
          </a:graphicData>
        </a:graphic>
      </p:graphicFrame>
      <p:sp>
        <p:nvSpPr>
          <p:cNvPr id="4" name="Text Placeholder 3">
            <a:extLst>
              <a:ext uri="{FF2B5EF4-FFF2-40B4-BE49-F238E27FC236}">
                <a16:creationId xmlns:a16="http://schemas.microsoft.com/office/drawing/2014/main" id="{C0072ACD-09C2-4A23-ABF9-A2F2371A7B52}"/>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4696249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753D2-B03A-4F9D-B2CE-3BD6674F19E5}"/>
              </a:ext>
            </a:extLst>
          </p:cNvPr>
          <p:cNvSpPr>
            <a:spLocks noGrp="1"/>
          </p:cNvSpPr>
          <p:nvPr>
            <p:ph type="title"/>
          </p:nvPr>
        </p:nvSpPr>
        <p:spPr/>
        <p:txBody>
          <a:bodyPr/>
          <a:lstStyle/>
          <a:p>
            <a:r>
              <a:rPr lang="en-US"/>
              <a:t>Facebook Own Posts Table | AlDawaa - 9 of 11</a:t>
            </a:r>
          </a:p>
        </p:txBody>
      </p:sp>
      <p:graphicFrame>
        <p:nvGraphicFramePr>
          <p:cNvPr id="5" name="Table Placeholder 4">
            <a:extLst>
              <a:ext uri="{FF2B5EF4-FFF2-40B4-BE49-F238E27FC236}">
                <a16:creationId xmlns:a16="http://schemas.microsoft.com/office/drawing/2014/main" id="{881F0906-4BFF-4721-9E6B-35AFCB0DA4E3}"/>
              </a:ext>
            </a:extLst>
          </p:cNvPr>
          <p:cNvGraphicFramePr>
            <a:graphicFrameLocks noGrp="1"/>
          </p:cNvGraphicFramePr>
          <p:nvPr>
            <p:ph type="tbl" sz="quarter" idx="13"/>
            <p:extLst>
              <p:ext uri="{D42A27DB-BD31-4B8C-83A1-F6EECF244321}">
                <p14:modId xmlns:p14="http://schemas.microsoft.com/office/powerpoint/2010/main" val="4030487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80402121"/>
                    </a:ext>
                  </a:extLst>
                </a:gridCol>
                <a:gridCol w="370332">
                  <a:extLst>
                    <a:ext uri="{9D8B030D-6E8A-4147-A177-3AD203B41FA5}">
                      <a16:colId xmlns:a16="http://schemas.microsoft.com/office/drawing/2014/main" val="1222500701"/>
                    </a:ext>
                  </a:extLst>
                </a:gridCol>
                <a:gridCol w="370332">
                  <a:extLst>
                    <a:ext uri="{9D8B030D-6E8A-4147-A177-3AD203B41FA5}">
                      <a16:colId xmlns:a16="http://schemas.microsoft.com/office/drawing/2014/main" val="426992311"/>
                    </a:ext>
                  </a:extLst>
                </a:gridCol>
                <a:gridCol w="370332">
                  <a:extLst>
                    <a:ext uri="{9D8B030D-6E8A-4147-A177-3AD203B41FA5}">
                      <a16:colId xmlns:a16="http://schemas.microsoft.com/office/drawing/2014/main" val="365137812"/>
                    </a:ext>
                  </a:extLst>
                </a:gridCol>
                <a:gridCol w="329184">
                  <a:extLst>
                    <a:ext uri="{9D8B030D-6E8A-4147-A177-3AD203B41FA5}">
                      <a16:colId xmlns:a16="http://schemas.microsoft.com/office/drawing/2014/main" val="3670414112"/>
                    </a:ext>
                  </a:extLst>
                </a:gridCol>
                <a:gridCol w="329184">
                  <a:extLst>
                    <a:ext uri="{9D8B030D-6E8A-4147-A177-3AD203B41FA5}">
                      <a16:colId xmlns:a16="http://schemas.microsoft.com/office/drawing/2014/main" val="2846753010"/>
                    </a:ext>
                  </a:extLst>
                </a:gridCol>
                <a:gridCol w="329184">
                  <a:extLst>
                    <a:ext uri="{9D8B030D-6E8A-4147-A177-3AD203B41FA5}">
                      <a16:colId xmlns:a16="http://schemas.microsoft.com/office/drawing/2014/main" val="3539652943"/>
                    </a:ext>
                  </a:extLst>
                </a:gridCol>
                <a:gridCol w="329184">
                  <a:extLst>
                    <a:ext uri="{9D8B030D-6E8A-4147-A177-3AD203B41FA5}">
                      <a16:colId xmlns:a16="http://schemas.microsoft.com/office/drawing/2014/main" val="3339676992"/>
                    </a:ext>
                  </a:extLst>
                </a:gridCol>
                <a:gridCol w="329184">
                  <a:extLst>
                    <a:ext uri="{9D8B030D-6E8A-4147-A177-3AD203B41FA5}">
                      <a16:colId xmlns:a16="http://schemas.microsoft.com/office/drawing/2014/main" val="853831896"/>
                    </a:ext>
                  </a:extLst>
                </a:gridCol>
                <a:gridCol w="329184">
                  <a:extLst>
                    <a:ext uri="{9D8B030D-6E8A-4147-A177-3AD203B41FA5}">
                      <a16:colId xmlns:a16="http://schemas.microsoft.com/office/drawing/2014/main" val="158685526"/>
                    </a:ext>
                  </a:extLst>
                </a:gridCol>
                <a:gridCol w="329184">
                  <a:extLst>
                    <a:ext uri="{9D8B030D-6E8A-4147-A177-3AD203B41FA5}">
                      <a16:colId xmlns:a16="http://schemas.microsoft.com/office/drawing/2014/main" val="3434637450"/>
                    </a:ext>
                  </a:extLst>
                </a:gridCol>
                <a:gridCol w="329184">
                  <a:extLst>
                    <a:ext uri="{9D8B030D-6E8A-4147-A177-3AD203B41FA5}">
                      <a16:colId xmlns:a16="http://schemas.microsoft.com/office/drawing/2014/main" val="2833905429"/>
                    </a:ext>
                  </a:extLst>
                </a:gridCol>
                <a:gridCol w="329184">
                  <a:extLst>
                    <a:ext uri="{9D8B030D-6E8A-4147-A177-3AD203B41FA5}">
                      <a16:colId xmlns:a16="http://schemas.microsoft.com/office/drawing/2014/main" val="3483260482"/>
                    </a:ext>
                  </a:extLst>
                </a:gridCol>
                <a:gridCol w="370332">
                  <a:extLst>
                    <a:ext uri="{9D8B030D-6E8A-4147-A177-3AD203B41FA5}">
                      <a16:colId xmlns:a16="http://schemas.microsoft.com/office/drawing/2014/main" val="140737372"/>
                    </a:ext>
                  </a:extLst>
                </a:gridCol>
                <a:gridCol w="370332">
                  <a:extLst>
                    <a:ext uri="{9D8B030D-6E8A-4147-A177-3AD203B41FA5}">
                      <a16:colId xmlns:a16="http://schemas.microsoft.com/office/drawing/2014/main" val="3532843936"/>
                    </a:ext>
                  </a:extLst>
                </a:gridCol>
                <a:gridCol w="329184">
                  <a:extLst>
                    <a:ext uri="{9D8B030D-6E8A-4147-A177-3AD203B41FA5}">
                      <a16:colId xmlns:a16="http://schemas.microsoft.com/office/drawing/2014/main" val="3256527781"/>
                    </a:ext>
                  </a:extLst>
                </a:gridCol>
                <a:gridCol w="329184">
                  <a:extLst>
                    <a:ext uri="{9D8B030D-6E8A-4147-A177-3AD203B41FA5}">
                      <a16:colId xmlns:a16="http://schemas.microsoft.com/office/drawing/2014/main" val="3595592481"/>
                    </a:ext>
                  </a:extLst>
                </a:gridCol>
                <a:gridCol w="370332">
                  <a:extLst>
                    <a:ext uri="{9D8B030D-6E8A-4147-A177-3AD203B41FA5}">
                      <a16:colId xmlns:a16="http://schemas.microsoft.com/office/drawing/2014/main" val="825555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2312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- 2018-05-20 10:00:12 </a:t>
                      </a:r>
                      <a:r>
                        <a:rPr kumimoji="0" lang="ar-AE" sz="1000" b="0" i="0" u="none" strike="noStrike" kern="1200" cap="none" spc="0" normalizeH="0" baseline="0" noProof="0">
                          <a:ln>
                            <a:noFill/>
                          </a:ln>
                          <a:solidFill>
                            <a:prstClr val="black"/>
                          </a:solidFill>
                          <a:effectLst/>
                          <a:uLnTx/>
                          <a:uFillTx/>
                          <a:latin typeface="+mn-lt"/>
                          <a:ea typeface="+mn-ea"/>
                          <a:cs typeface="+mn-cs"/>
                        </a:rPr>
                        <a:t> 
 #نصيحة_الدواء لمرضى السكري، يفضل تأخير السحور قدر الإمكان أثناء #رمضان لتجنب انخفاض نسبة السكر في الدم .
جهاز قياس السكر "ون تاتش </a:t>
                      </a:r>
                      <a:r>
                        <a:rPr kumimoji="0" lang="en-US" sz="1000" b="0" i="0" u="none" strike="noStrike" kern="1200" cap="none" spc="0" normalizeH="0" baseline="0" noProof="0">
                          <a:ln>
                            <a:noFill/>
                          </a:ln>
                          <a:solidFill>
                            <a:prstClr val="black"/>
                          </a:solidFill>
                          <a:effectLst/>
                          <a:uLnTx/>
                          <a:uFillTx/>
                          <a:latin typeface="+mn-lt"/>
                          <a:ea typeface="+mn-ea"/>
                          <a:cs typeface="+mn-cs"/>
                        </a:rPr>
                        <a:t>Verio" </a:t>
                      </a:r>
                      <a:r>
                        <a:rPr kumimoji="0" lang="ar-AE" sz="1000" b="0" i="0" u="none" strike="noStrike" kern="1200" cap="none" spc="0" normalizeH="0" baseline="0" noProof="0">
                          <a:ln>
                            <a:noFill/>
                          </a:ln>
                          <a:solidFill>
                            <a:prstClr val="black"/>
                          </a:solidFill>
                          <a:effectLst/>
                          <a:uLnTx/>
                          <a:uFillTx/>
                          <a:latin typeface="+mn-lt"/>
                          <a:ea typeface="+mn-ea"/>
                          <a:cs typeface="+mn-cs"/>
                        </a:rPr>
                        <a:t>مع تقنية </a:t>
                      </a:r>
                      <a:r>
                        <a:rPr kumimoji="0" lang="en-US" sz="1000" b="0" i="0" u="none" strike="noStrike" kern="1200" cap="none" spc="0" normalizeH="0" baseline="0" noProof="0">
                          <a:ln>
                            <a:noFill/>
                          </a:ln>
                          <a:solidFill>
                            <a:prstClr val="black"/>
                          </a:solidFill>
                          <a:effectLst/>
                          <a:uLnTx/>
                          <a:uFillTx/>
                          <a:latin typeface="+mn-lt"/>
                          <a:ea typeface="+mn-ea"/>
                          <a:cs typeface="+mn-cs"/>
                        </a:rPr>
                        <a:t>Color Sure </a:t>
                      </a:r>
                      <a:r>
                        <a:rPr kumimoji="0" lang="ar-AE" sz="1000" b="0" i="0" u="none" strike="noStrike" kern="1200" cap="none" spc="0" normalizeH="0" baseline="0" noProof="0">
                          <a:ln>
                            <a:noFill/>
                          </a:ln>
                          <a:solidFill>
                            <a:prstClr val="black"/>
                          </a:solidFill>
                          <a:effectLst/>
                          <a:uLnTx/>
                          <a:uFillTx/>
                          <a:latin typeface="+mn-lt"/>
                          <a:ea typeface="+mn-ea"/>
                          <a:cs typeface="+mn-cs"/>
                        </a:rPr>
                        <a:t>يبسط لك قراءة نتيجة الاختبار.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4124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- 2018-05-19 10:00:23 </a:t>
                      </a:r>
                      <a:r>
                        <a:rPr kumimoji="0" lang="ar-AE" sz="1000" b="0" i="0" u="none" strike="noStrike" kern="1200" cap="none" spc="0" normalizeH="0" baseline="0" noProof="0">
                          <a:ln>
                            <a:noFill/>
                          </a:ln>
                          <a:solidFill>
                            <a:prstClr val="black"/>
                          </a:solidFill>
                          <a:effectLst/>
                          <a:uLnTx/>
                          <a:uFillTx/>
                          <a:latin typeface="+mn-lt"/>
                          <a:ea typeface="+mn-ea"/>
                          <a:cs typeface="+mn-cs"/>
                        </a:rPr>
                        <a:t> 
 لتتجنب ارتفاع مستوى السكر في الدم بعد الإفطار، حاول تجنب الحلويات المليئة بالسكر. يسمح بكمية معتدلة من الحلوى الصحية مثل قطعة من الفاكهة.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8734831"/>
                  </a:ext>
                </a:extLst>
              </a:tr>
            </a:tbl>
          </a:graphicData>
        </a:graphic>
      </p:graphicFrame>
      <p:sp>
        <p:nvSpPr>
          <p:cNvPr id="4" name="Text Placeholder 3">
            <a:extLst>
              <a:ext uri="{FF2B5EF4-FFF2-40B4-BE49-F238E27FC236}">
                <a16:creationId xmlns:a16="http://schemas.microsoft.com/office/drawing/2014/main" id="{46C10804-4936-4673-ACEF-B4D95F69988C}"/>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3415035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05319-B864-4CC3-AD52-A6FFB85ADDEF}"/>
              </a:ext>
            </a:extLst>
          </p:cNvPr>
          <p:cNvSpPr>
            <a:spLocks noGrp="1"/>
          </p:cNvSpPr>
          <p:nvPr>
            <p:ph type="title"/>
          </p:nvPr>
        </p:nvSpPr>
        <p:spPr/>
        <p:txBody>
          <a:bodyPr/>
          <a:lstStyle/>
          <a:p>
            <a:r>
              <a:rPr lang="en-US"/>
              <a:t>Facebook Own Posts Table | AlDawaa - 10 of 11</a:t>
            </a:r>
          </a:p>
        </p:txBody>
      </p:sp>
      <p:graphicFrame>
        <p:nvGraphicFramePr>
          <p:cNvPr id="5" name="Table Placeholder 4">
            <a:extLst>
              <a:ext uri="{FF2B5EF4-FFF2-40B4-BE49-F238E27FC236}">
                <a16:creationId xmlns:a16="http://schemas.microsoft.com/office/drawing/2014/main" id="{A53F5814-442C-4C3F-A3FF-FDE822841D5B}"/>
              </a:ext>
            </a:extLst>
          </p:cNvPr>
          <p:cNvGraphicFramePr>
            <a:graphicFrameLocks noGrp="1"/>
          </p:cNvGraphicFramePr>
          <p:nvPr>
            <p:ph type="tbl" sz="quarter" idx="13"/>
            <p:extLst>
              <p:ext uri="{D42A27DB-BD31-4B8C-83A1-F6EECF244321}">
                <p14:modId xmlns:p14="http://schemas.microsoft.com/office/powerpoint/2010/main" val="1397180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78235398"/>
                    </a:ext>
                  </a:extLst>
                </a:gridCol>
                <a:gridCol w="370332">
                  <a:extLst>
                    <a:ext uri="{9D8B030D-6E8A-4147-A177-3AD203B41FA5}">
                      <a16:colId xmlns:a16="http://schemas.microsoft.com/office/drawing/2014/main" val="2736915354"/>
                    </a:ext>
                  </a:extLst>
                </a:gridCol>
                <a:gridCol w="370332">
                  <a:extLst>
                    <a:ext uri="{9D8B030D-6E8A-4147-A177-3AD203B41FA5}">
                      <a16:colId xmlns:a16="http://schemas.microsoft.com/office/drawing/2014/main" val="542695405"/>
                    </a:ext>
                  </a:extLst>
                </a:gridCol>
                <a:gridCol w="370332">
                  <a:extLst>
                    <a:ext uri="{9D8B030D-6E8A-4147-A177-3AD203B41FA5}">
                      <a16:colId xmlns:a16="http://schemas.microsoft.com/office/drawing/2014/main" val="3637355566"/>
                    </a:ext>
                  </a:extLst>
                </a:gridCol>
                <a:gridCol w="329184">
                  <a:extLst>
                    <a:ext uri="{9D8B030D-6E8A-4147-A177-3AD203B41FA5}">
                      <a16:colId xmlns:a16="http://schemas.microsoft.com/office/drawing/2014/main" val="4097786247"/>
                    </a:ext>
                  </a:extLst>
                </a:gridCol>
                <a:gridCol w="329184">
                  <a:extLst>
                    <a:ext uri="{9D8B030D-6E8A-4147-A177-3AD203B41FA5}">
                      <a16:colId xmlns:a16="http://schemas.microsoft.com/office/drawing/2014/main" val="1300904805"/>
                    </a:ext>
                  </a:extLst>
                </a:gridCol>
                <a:gridCol w="329184">
                  <a:extLst>
                    <a:ext uri="{9D8B030D-6E8A-4147-A177-3AD203B41FA5}">
                      <a16:colId xmlns:a16="http://schemas.microsoft.com/office/drawing/2014/main" val="3464897792"/>
                    </a:ext>
                  </a:extLst>
                </a:gridCol>
                <a:gridCol w="329184">
                  <a:extLst>
                    <a:ext uri="{9D8B030D-6E8A-4147-A177-3AD203B41FA5}">
                      <a16:colId xmlns:a16="http://schemas.microsoft.com/office/drawing/2014/main" val="1857982207"/>
                    </a:ext>
                  </a:extLst>
                </a:gridCol>
                <a:gridCol w="329184">
                  <a:extLst>
                    <a:ext uri="{9D8B030D-6E8A-4147-A177-3AD203B41FA5}">
                      <a16:colId xmlns:a16="http://schemas.microsoft.com/office/drawing/2014/main" val="2835297428"/>
                    </a:ext>
                  </a:extLst>
                </a:gridCol>
                <a:gridCol w="329184">
                  <a:extLst>
                    <a:ext uri="{9D8B030D-6E8A-4147-A177-3AD203B41FA5}">
                      <a16:colId xmlns:a16="http://schemas.microsoft.com/office/drawing/2014/main" val="2404691571"/>
                    </a:ext>
                  </a:extLst>
                </a:gridCol>
                <a:gridCol w="329184">
                  <a:extLst>
                    <a:ext uri="{9D8B030D-6E8A-4147-A177-3AD203B41FA5}">
                      <a16:colId xmlns:a16="http://schemas.microsoft.com/office/drawing/2014/main" val="1874078996"/>
                    </a:ext>
                  </a:extLst>
                </a:gridCol>
                <a:gridCol w="329184">
                  <a:extLst>
                    <a:ext uri="{9D8B030D-6E8A-4147-A177-3AD203B41FA5}">
                      <a16:colId xmlns:a16="http://schemas.microsoft.com/office/drawing/2014/main" val="2045235742"/>
                    </a:ext>
                  </a:extLst>
                </a:gridCol>
                <a:gridCol w="329184">
                  <a:extLst>
                    <a:ext uri="{9D8B030D-6E8A-4147-A177-3AD203B41FA5}">
                      <a16:colId xmlns:a16="http://schemas.microsoft.com/office/drawing/2014/main" val="1897081373"/>
                    </a:ext>
                  </a:extLst>
                </a:gridCol>
                <a:gridCol w="370332">
                  <a:extLst>
                    <a:ext uri="{9D8B030D-6E8A-4147-A177-3AD203B41FA5}">
                      <a16:colId xmlns:a16="http://schemas.microsoft.com/office/drawing/2014/main" val="3072644839"/>
                    </a:ext>
                  </a:extLst>
                </a:gridCol>
                <a:gridCol w="370332">
                  <a:extLst>
                    <a:ext uri="{9D8B030D-6E8A-4147-A177-3AD203B41FA5}">
                      <a16:colId xmlns:a16="http://schemas.microsoft.com/office/drawing/2014/main" val="819046408"/>
                    </a:ext>
                  </a:extLst>
                </a:gridCol>
                <a:gridCol w="329184">
                  <a:extLst>
                    <a:ext uri="{9D8B030D-6E8A-4147-A177-3AD203B41FA5}">
                      <a16:colId xmlns:a16="http://schemas.microsoft.com/office/drawing/2014/main" val="4218073588"/>
                    </a:ext>
                  </a:extLst>
                </a:gridCol>
                <a:gridCol w="329184">
                  <a:extLst>
                    <a:ext uri="{9D8B030D-6E8A-4147-A177-3AD203B41FA5}">
                      <a16:colId xmlns:a16="http://schemas.microsoft.com/office/drawing/2014/main" val="372112731"/>
                    </a:ext>
                  </a:extLst>
                </a:gridCol>
                <a:gridCol w="370332">
                  <a:extLst>
                    <a:ext uri="{9D8B030D-6E8A-4147-A177-3AD203B41FA5}">
                      <a16:colId xmlns:a16="http://schemas.microsoft.com/office/drawing/2014/main" val="1923983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4032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- 2018-05-18 11:32:35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جمعية_كنف‬</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الخيرية المختصة بتوفير التأمين الصحي للأيتام, الأرامل وأسر شهداء الواجب.‬
‫تستطيع دعمهم عن طريق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⁦‪http://donation.kanaf.org.sa/index.php‬⁩‬
‫</a:t>
                      </a:r>
                      <a:r>
                        <a:rPr kumimoji="0" lang="ar-AE" sz="1000" b="0" i="0" u="none" strike="noStrike" kern="1200" cap="none" spc="0" normalizeH="0" baseline="0" noProof="0">
                          <a:ln>
                            <a:noFill/>
                          </a:ln>
                          <a:solidFill>
                            <a:prstClr val="black"/>
                          </a:solidFill>
                          <a:effectLst/>
                          <a:uLnTx/>
                          <a:uFillTx/>
                          <a:latin typeface="+mn-lt"/>
                          <a:ea typeface="+mn-ea"/>
                          <a:cs typeface="+mn-cs"/>
                        </a:rPr>
                        <a:t>او زيارة احدى صيدليتنا.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شجع_غيرك_يكثر_خيرك‬</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2783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- 2018-05-18 10:00:21 </a:t>
                      </a:r>
                      <a:r>
                        <a:rPr kumimoji="0" lang="ar-AE" sz="1000" b="0" i="0" u="none" strike="noStrike" kern="1200" cap="none" spc="0" normalizeH="0" baseline="0" noProof="0">
                          <a:ln>
                            <a:noFill/>
                          </a:ln>
                          <a:solidFill>
                            <a:prstClr val="black"/>
                          </a:solidFill>
                          <a:effectLst/>
                          <a:uLnTx/>
                          <a:uFillTx/>
                          <a:latin typeface="+mn-lt"/>
                          <a:ea typeface="+mn-ea"/>
                          <a:cs typeface="+mn-cs"/>
                        </a:rPr>
                        <a:t> 
 ,اول جمعة في #رمضان
اللهم إنا نسألك تفريجاً لكل هم، واستجابه لكل دعاء، وشفائاً لكل مريض، وغفراناً لكل ذنب، ورزقاً لكل محتاج, ورحمه لكل ميت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1444124"/>
                  </a:ext>
                </a:extLst>
              </a:tr>
            </a:tbl>
          </a:graphicData>
        </a:graphic>
      </p:graphicFrame>
      <p:sp>
        <p:nvSpPr>
          <p:cNvPr id="4" name="Text Placeholder 3">
            <a:extLst>
              <a:ext uri="{FF2B5EF4-FFF2-40B4-BE49-F238E27FC236}">
                <a16:creationId xmlns:a16="http://schemas.microsoft.com/office/drawing/2014/main" id="{776FDF79-47BA-47B9-B330-495668CD3DB4}"/>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2888539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E45C9-A9DD-4211-BA38-95AC563769FE}"/>
              </a:ext>
            </a:extLst>
          </p:cNvPr>
          <p:cNvSpPr>
            <a:spLocks noGrp="1"/>
          </p:cNvSpPr>
          <p:nvPr>
            <p:ph type="title"/>
          </p:nvPr>
        </p:nvSpPr>
        <p:spPr/>
        <p:txBody>
          <a:bodyPr/>
          <a:lstStyle/>
          <a:p>
            <a:r>
              <a:rPr lang="en-US"/>
              <a:t>Facebook Own Posts Table | AlDawaa - 11 of 11</a:t>
            </a:r>
          </a:p>
        </p:txBody>
      </p:sp>
      <p:graphicFrame>
        <p:nvGraphicFramePr>
          <p:cNvPr id="5" name="Table Placeholder 4">
            <a:extLst>
              <a:ext uri="{FF2B5EF4-FFF2-40B4-BE49-F238E27FC236}">
                <a16:creationId xmlns:a16="http://schemas.microsoft.com/office/drawing/2014/main" id="{49BB282D-2B97-4F46-BC93-8626B5573E72}"/>
              </a:ext>
            </a:extLst>
          </p:cNvPr>
          <p:cNvGraphicFramePr>
            <a:graphicFrameLocks noGrp="1"/>
          </p:cNvGraphicFramePr>
          <p:nvPr>
            <p:ph type="tbl" sz="quarter" idx="13"/>
            <p:extLst>
              <p:ext uri="{D42A27DB-BD31-4B8C-83A1-F6EECF244321}">
                <p14:modId xmlns:p14="http://schemas.microsoft.com/office/powerpoint/2010/main" val="3967666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19131443"/>
                    </a:ext>
                  </a:extLst>
                </a:gridCol>
                <a:gridCol w="370332">
                  <a:extLst>
                    <a:ext uri="{9D8B030D-6E8A-4147-A177-3AD203B41FA5}">
                      <a16:colId xmlns:a16="http://schemas.microsoft.com/office/drawing/2014/main" val="921469564"/>
                    </a:ext>
                  </a:extLst>
                </a:gridCol>
                <a:gridCol w="370332">
                  <a:extLst>
                    <a:ext uri="{9D8B030D-6E8A-4147-A177-3AD203B41FA5}">
                      <a16:colId xmlns:a16="http://schemas.microsoft.com/office/drawing/2014/main" val="1555209325"/>
                    </a:ext>
                  </a:extLst>
                </a:gridCol>
                <a:gridCol w="370332">
                  <a:extLst>
                    <a:ext uri="{9D8B030D-6E8A-4147-A177-3AD203B41FA5}">
                      <a16:colId xmlns:a16="http://schemas.microsoft.com/office/drawing/2014/main" val="462827133"/>
                    </a:ext>
                  </a:extLst>
                </a:gridCol>
                <a:gridCol w="329184">
                  <a:extLst>
                    <a:ext uri="{9D8B030D-6E8A-4147-A177-3AD203B41FA5}">
                      <a16:colId xmlns:a16="http://schemas.microsoft.com/office/drawing/2014/main" val="432645287"/>
                    </a:ext>
                  </a:extLst>
                </a:gridCol>
                <a:gridCol w="329184">
                  <a:extLst>
                    <a:ext uri="{9D8B030D-6E8A-4147-A177-3AD203B41FA5}">
                      <a16:colId xmlns:a16="http://schemas.microsoft.com/office/drawing/2014/main" val="35143439"/>
                    </a:ext>
                  </a:extLst>
                </a:gridCol>
                <a:gridCol w="329184">
                  <a:extLst>
                    <a:ext uri="{9D8B030D-6E8A-4147-A177-3AD203B41FA5}">
                      <a16:colId xmlns:a16="http://schemas.microsoft.com/office/drawing/2014/main" val="2268160890"/>
                    </a:ext>
                  </a:extLst>
                </a:gridCol>
                <a:gridCol w="329184">
                  <a:extLst>
                    <a:ext uri="{9D8B030D-6E8A-4147-A177-3AD203B41FA5}">
                      <a16:colId xmlns:a16="http://schemas.microsoft.com/office/drawing/2014/main" val="3635979913"/>
                    </a:ext>
                  </a:extLst>
                </a:gridCol>
                <a:gridCol w="329184">
                  <a:extLst>
                    <a:ext uri="{9D8B030D-6E8A-4147-A177-3AD203B41FA5}">
                      <a16:colId xmlns:a16="http://schemas.microsoft.com/office/drawing/2014/main" val="1835535051"/>
                    </a:ext>
                  </a:extLst>
                </a:gridCol>
                <a:gridCol w="329184">
                  <a:extLst>
                    <a:ext uri="{9D8B030D-6E8A-4147-A177-3AD203B41FA5}">
                      <a16:colId xmlns:a16="http://schemas.microsoft.com/office/drawing/2014/main" val="1229509421"/>
                    </a:ext>
                  </a:extLst>
                </a:gridCol>
                <a:gridCol w="329184">
                  <a:extLst>
                    <a:ext uri="{9D8B030D-6E8A-4147-A177-3AD203B41FA5}">
                      <a16:colId xmlns:a16="http://schemas.microsoft.com/office/drawing/2014/main" val="2761793611"/>
                    </a:ext>
                  </a:extLst>
                </a:gridCol>
                <a:gridCol w="329184">
                  <a:extLst>
                    <a:ext uri="{9D8B030D-6E8A-4147-A177-3AD203B41FA5}">
                      <a16:colId xmlns:a16="http://schemas.microsoft.com/office/drawing/2014/main" val="2821836496"/>
                    </a:ext>
                  </a:extLst>
                </a:gridCol>
                <a:gridCol w="329184">
                  <a:extLst>
                    <a:ext uri="{9D8B030D-6E8A-4147-A177-3AD203B41FA5}">
                      <a16:colId xmlns:a16="http://schemas.microsoft.com/office/drawing/2014/main" val="1358701834"/>
                    </a:ext>
                  </a:extLst>
                </a:gridCol>
                <a:gridCol w="370332">
                  <a:extLst>
                    <a:ext uri="{9D8B030D-6E8A-4147-A177-3AD203B41FA5}">
                      <a16:colId xmlns:a16="http://schemas.microsoft.com/office/drawing/2014/main" val="2252809909"/>
                    </a:ext>
                  </a:extLst>
                </a:gridCol>
                <a:gridCol w="370332">
                  <a:extLst>
                    <a:ext uri="{9D8B030D-6E8A-4147-A177-3AD203B41FA5}">
                      <a16:colId xmlns:a16="http://schemas.microsoft.com/office/drawing/2014/main" val="830140821"/>
                    </a:ext>
                  </a:extLst>
                </a:gridCol>
                <a:gridCol w="329184">
                  <a:extLst>
                    <a:ext uri="{9D8B030D-6E8A-4147-A177-3AD203B41FA5}">
                      <a16:colId xmlns:a16="http://schemas.microsoft.com/office/drawing/2014/main" val="724999649"/>
                    </a:ext>
                  </a:extLst>
                </a:gridCol>
                <a:gridCol w="329184">
                  <a:extLst>
                    <a:ext uri="{9D8B030D-6E8A-4147-A177-3AD203B41FA5}">
                      <a16:colId xmlns:a16="http://schemas.microsoft.com/office/drawing/2014/main" val="1141694636"/>
                    </a:ext>
                  </a:extLst>
                </a:gridCol>
                <a:gridCol w="370332">
                  <a:extLst>
                    <a:ext uri="{9D8B030D-6E8A-4147-A177-3AD203B41FA5}">
                      <a16:colId xmlns:a16="http://schemas.microsoft.com/office/drawing/2014/main" val="1190478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6917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- 2018-05-17 11:36:25 </a:t>
                      </a:r>
                      <a:r>
                        <a:rPr kumimoji="0" lang="ar-AE" sz="1000" b="0" i="0" u="none" strike="noStrike" kern="1200" cap="none" spc="0" normalizeH="0" baseline="0" noProof="0">
                          <a:ln>
                            <a:noFill/>
                          </a:ln>
                          <a:solidFill>
                            <a:prstClr val="black"/>
                          </a:solidFill>
                          <a:effectLst/>
                          <a:uLnTx/>
                          <a:uFillTx/>
                          <a:latin typeface="+mn-lt"/>
                          <a:ea typeface="+mn-ea"/>
                          <a:cs typeface="+mn-cs"/>
                        </a:rPr>
                        <a:t> 
 #حقيقة
 هل تعلم أن اختبارك لنسبة الجلوكوز في الدم خلال نهار شهر #رمضان لا يبطل الصوم؟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9402882"/>
                  </a:ext>
                </a:extLst>
              </a:tr>
            </a:tbl>
          </a:graphicData>
        </a:graphic>
      </p:graphicFrame>
      <p:sp>
        <p:nvSpPr>
          <p:cNvPr id="4" name="Text Placeholder 3">
            <a:extLst>
              <a:ext uri="{FF2B5EF4-FFF2-40B4-BE49-F238E27FC236}">
                <a16:creationId xmlns:a16="http://schemas.microsoft.com/office/drawing/2014/main" id="{D49B1675-7B6C-4388-9DCF-4C91A016DA85}"/>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7333958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FDA80-D826-427A-84B6-3F05DA4388E4}"/>
              </a:ext>
            </a:extLst>
          </p:cNvPr>
          <p:cNvSpPr>
            <a:spLocks noGrp="1"/>
          </p:cNvSpPr>
          <p:nvPr>
            <p:ph type="title"/>
          </p:nvPr>
        </p:nvSpPr>
        <p:spPr/>
        <p:txBody>
          <a:bodyPr/>
          <a:lstStyle/>
          <a:p>
            <a:r>
              <a:rPr lang="en-US"/>
              <a:t>Facebook Interactions Distribution | AlDawaa</a:t>
            </a:r>
          </a:p>
        </p:txBody>
      </p:sp>
      <p:graphicFrame>
        <p:nvGraphicFramePr>
          <p:cNvPr id="6" name="Chart Placeholder 5">
            <a:extLst>
              <a:ext uri="{FF2B5EF4-FFF2-40B4-BE49-F238E27FC236}">
                <a16:creationId xmlns:a16="http://schemas.microsoft.com/office/drawing/2014/main" id="{FD4846C6-C484-42B6-A628-D703083A234E}"/>
              </a:ext>
            </a:extLst>
          </p:cNvPr>
          <p:cNvGraphicFramePr>
            <a:graphicFrameLocks noGrp="1"/>
          </p:cNvGraphicFramePr>
          <p:nvPr>
            <p:ph type="chart" sz="quarter" idx="13"/>
            <p:extLst>
              <p:ext uri="{D42A27DB-BD31-4B8C-83A1-F6EECF244321}">
                <p14:modId xmlns:p14="http://schemas.microsoft.com/office/powerpoint/2010/main" val="467343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DE5494-A487-4440-94A6-030F018BA46C}"/>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FCB79AE1-0977-438A-87F7-F005372BB5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46705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C149D-EEB3-4D02-B1C4-F93F4E53842C}"/>
              </a:ext>
            </a:extLst>
          </p:cNvPr>
          <p:cNvSpPr>
            <a:spLocks noGrp="1"/>
          </p:cNvSpPr>
          <p:nvPr>
            <p:ph type="title"/>
          </p:nvPr>
        </p:nvSpPr>
        <p:spPr/>
        <p:txBody>
          <a:bodyPr/>
          <a:lstStyle/>
          <a:p>
            <a:r>
              <a:rPr lang="en-US"/>
              <a:t>Facebook Key Metrics Table | AlDawaa</a:t>
            </a:r>
          </a:p>
        </p:txBody>
      </p:sp>
      <p:graphicFrame>
        <p:nvGraphicFramePr>
          <p:cNvPr id="5" name="Table Placeholder 4">
            <a:extLst>
              <a:ext uri="{FF2B5EF4-FFF2-40B4-BE49-F238E27FC236}">
                <a16:creationId xmlns:a16="http://schemas.microsoft.com/office/drawing/2014/main" id="{2BEF5AB6-81FF-41C3-AE2F-D62FF89C42DF}"/>
              </a:ext>
            </a:extLst>
          </p:cNvPr>
          <p:cNvGraphicFramePr>
            <a:graphicFrameLocks noGrp="1"/>
          </p:cNvGraphicFramePr>
          <p:nvPr>
            <p:ph type="tbl" sz="quarter" idx="13"/>
            <p:extLst>
              <p:ext uri="{D42A27DB-BD31-4B8C-83A1-F6EECF244321}">
                <p14:modId xmlns:p14="http://schemas.microsoft.com/office/powerpoint/2010/main" val="2148741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014165345"/>
                    </a:ext>
                  </a:extLst>
                </a:gridCol>
                <a:gridCol w="304495">
                  <a:extLst>
                    <a:ext uri="{9D8B030D-6E8A-4147-A177-3AD203B41FA5}">
                      <a16:colId xmlns:a16="http://schemas.microsoft.com/office/drawing/2014/main" val="934326317"/>
                    </a:ext>
                  </a:extLst>
                </a:gridCol>
                <a:gridCol w="304495">
                  <a:extLst>
                    <a:ext uri="{9D8B030D-6E8A-4147-A177-3AD203B41FA5}">
                      <a16:colId xmlns:a16="http://schemas.microsoft.com/office/drawing/2014/main" val="1600076874"/>
                    </a:ext>
                  </a:extLst>
                </a:gridCol>
                <a:gridCol w="304495">
                  <a:extLst>
                    <a:ext uri="{9D8B030D-6E8A-4147-A177-3AD203B41FA5}">
                      <a16:colId xmlns:a16="http://schemas.microsoft.com/office/drawing/2014/main" val="3977627953"/>
                    </a:ext>
                  </a:extLst>
                </a:gridCol>
                <a:gridCol w="304495">
                  <a:extLst>
                    <a:ext uri="{9D8B030D-6E8A-4147-A177-3AD203B41FA5}">
                      <a16:colId xmlns:a16="http://schemas.microsoft.com/office/drawing/2014/main" val="1976381114"/>
                    </a:ext>
                  </a:extLst>
                </a:gridCol>
                <a:gridCol w="304495">
                  <a:extLst>
                    <a:ext uri="{9D8B030D-6E8A-4147-A177-3AD203B41FA5}">
                      <a16:colId xmlns:a16="http://schemas.microsoft.com/office/drawing/2014/main" val="1499404715"/>
                    </a:ext>
                  </a:extLst>
                </a:gridCol>
                <a:gridCol w="304495">
                  <a:extLst>
                    <a:ext uri="{9D8B030D-6E8A-4147-A177-3AD203B41FA5}">
                      <a16:colId xmlns:a16="http://schemas.microsoft.com/office/drawing/2014/main" val="3987990355"/>
                    </a:ext>
                  </a:extLst>
                </a:gridCol>
                <a:gridCol w="304495">
                  <a:extLst>
                    <a:ext uri="{9D8B030D-6E8A-4147-A177-3AD203B41FA5}">
                      <a16:colId xmlns:a16="http://schemas.microsoft.com/office/drawing/2014/main" val="194211092"/>
                    </a:ext>
                  </a:extLst>
                </a:gridCol>
                <a:gridCol w="304495">
                  <a:extLst>
                    <a:ext uri="{9D8B030D-6E8A-4147-A177-3AD203B41FA5}">
                      <a16:colId xmlns:a16="http://schemas.microsoft.com/office/drawing/2014/main" val="2217982237"/>
                    </a:ext>
                  </a:extLst>
                </a:gridCol>
                <a:gridCol w="304495">
                  <a:extLst>
                    <a:ext uri="{9D8B030D-6E8A-4147-A177-3AD203B41FA5}">
                      <a16:colId xmlns:a16="http://schemas.microsoft.com/office/drawing/2014/main" val="704686189"/>
                    </a:ext>
                  </a:extLst>
                </a:gridCol>
                <a:gridCol w="304495">
                  <a:extLst>
                    <a:ext uri="{9D8B030D-6E8A-4147-A177-3AD203B41FA5}">
                      <a16:colId xmlns:a16="http://schemas.microsoft.com/office/drawing/2014/main" val="2660382375"/>
                    </a:ext>
                  </a:extLst>
                </a:gridCol>
                <a:gridCol w="304495">
                  <a:extLst>
                    <a:ext uri="{9D8B030D-6E8A-4147-A177-3AD203B41FA5}">
                      <a16:colId xmlns:a16="http://schemas.microsoft.com/office/drawing/2014/main" val="2940457178"/>
                    </a:ext>
                  </a:extLst>
                </a:gridCol>
                <a:gridCol w="304495">
                  <a:extLst>
                    <a:ext uri="{9D8B030D-6E8A-4147-A177-3AD203B41FA5}">
                      <a16:colId xmlns:a16="http://schemas.microsoft.com/office/drawing/2014/main" val="3961489156"/>
                    </a:ext>
                  </a:extLst>
                </a:gridCol>
                <a:gridCol w="304495">
                  <a:extLst>
                    <a:ext uri="{9D8B030D-6E8A-4147-A177-3AD203B41FA5}">
                      <a16:colId xmlns:a16="http://schemas.microsoft.com/office/drawing/2014/main" val="3906152695"/>
                    </a:ext>
                  </a:extLst>
                </a:gridCol>
                <a:gridCol w="304495">
                  <a:extLst>
                    <a:ext uri="{9D8B030D-6E8A-4147-A177-3AD203B41FA5}">
                      <a16:colId xmlns:a16="http://schemas.microsoft.com/office/drawing/2014/main" val="2220020915"/>
                    </a:ext>
                  </a:extLst>
                </a:gridCol>
                <a:gridCol w="304495">
                  <a:extLst>
                    <a:ext uri="{9D8B030D-6E8A-4147-A177-3AD203B41FA5}">
                      <a16:colId xmlns:a16="http://schemas.microsoft.com/office/drawing/2014/main" val="3508447527"/>
                    </a:ext>
                  </a:extLst>
                </a:gridCol>
                <a:gridCol w="304495">
                  <a:extLst>
                    <a:ext uri="{9D8B030D-6E8A-4147-A177-3AD203B41FA5}">
                      <a16:colId xmlns:a16="http://schemas.microsoft.com/office/drawing/2014/main" val="2988950381"/>
                    </a:ext>
                  </a:extLst>
                </a:gridCol>
                <a:gridCol w="304495">
                  <a:extLst>
                    <a:ext uri="{9D8B030D-6E8A-4147-A177-3AD203B41FA5}">
                      <a16:colId xmlns:a16="http://schemas.microsoft.com/office/drawing/2014/main" val="2873396556"/>
                    </a:ext>
                  </a:extLst>
                </a:gridCol>
                <a:gridCol w="304495">
                  <a:extLst>
                    <a:ext uri="{9D8B030D-6E8A-4147-A177-3AD203B41FA5}">
                      <a16:colId xmlns:a16="http://schemas.microsoft.com/office/drawing/2014/main" val="832066008"/>
                    </a:ext>
                  </a:extLst>
                </a:gridCol>
                <a:gridCol w="304495">
                  <a:extLst>
                    <a:ext uri="{9D8B030D-6E8A-4147-A177-3AD203B41FA5}">
                      <a16:colId xmlns:a16="http://schemas.microsoft.com/office/drawing/2014/main" val="2013748597"/>
                    </a:ext>
                  </a:extLst>
                </a:gridCol>
                <a:gridCol w="304495">
                  <a:extLst>
                    <a:ext uri="{9D8B030D-6E8A-4147-A177-3AD203B41FA5}">
                      <a16:colId xmlns:a16="http://schemas.microsoft.com/office/drawing/2014/main" val="2614108905"/>
                    </a:ext>
                  </a:extLst>
                </a:gridCol>
                <a:gridCol w="304495">
                  <a:extLst>
                    <a:ext uri="{9D8B030D-6E8A-4147-A177-3AD203B41FA5}">
                      <a16:colId xmlns:a16="http://schemas.microsoft.com/office/drawing/2014/main" val="4149403895"/>
                    </a:ext>
                  </a:extLst>
                </a:gridCol>
                <a:gridCol w="304495">
                  <a:extLst>
                    <a:ext uri="{9D8B030D-6E8A-4147-A177-3AD203B41FA5}">
                      <a16:colId xmlns:a16="http://schemas.microsoft.com/office/drawing/2014/main" val="2460244894"/>
                    </a:ext>
                  </a:extLst>
                </a:gridCol>
                <a:gridCol w="304495">
                  <a:extLst>
                    <a:ext uri="{9D8B030D-6E8A-4147-A177-3AD203B41FA5}">
                      <a16:colId xmlns:a16="http://schemas.microsoft.com/office/drawing/2014/main" val="4046152703"/>
                    </a:ext>
                  </a:extLst>
                </a:gridCol>
                <a:gridCol w="304495">
                  <a:extLst>
                    <a:ext uri="{9D8B030D-6E8A-4147-A177-3AD203B41FA5}">
                      <a16:colId xmlns:a16="http://schemas.microsoft.com/office/drawing/2014/main" val="91436670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98425197"/>
                  </a:ext>
                </a:extLst>
              </a:tr>
              <a:tr h="370840">
                <a:tc>
                  <a:txBody>
                    <a:bodyPr/>
                    <a:lstStyle/>
                    <a:p>
                      <a:r>
                        <a:rPr lang="ar-AE" sz="1000"/>
                        <a:t>صيدليات الدواء</a:t>
                      </a:r>
                      <a:endParaRPr lang="en-US" sz="1000"/>
                    </a:p>
                  </a:txBody>
                  <a:tcPr/>
                </a:tc>
                <a:tc>
                  <a:txBody>
                    <a:bodyPr/>
                    <a:lstStyle/>
                    <a:p>
                      <a:r>
                        <a:rPr lang="en-US" sz="1000"/>
                        <a:t>193971</a:t>
                      </a:r>
                    </a:p>
                  </a:txBody>
                  <a:tcPr/>
                </a:tc>
                <a:tc>
                  <a:txBody>
                    <a:bodyPr/>
                    <a:lstStyle/>
                    <a:p>
                      <a:r>
                        <a:rPr lang="en-US" sz="1000"/>
                        <a:t>372</a:t>
                      </a:r>
                    </a:p>
                  </a:txBody>
                  <a:tcPr/>
                </a:tc>
                <a:tc>
                  <a:txBody>
                    <a:bodyPr/>
                    <a:lstStyle/>
                    <a:p>
                      <a:r>
                        <a:rPr lang="en-US" sz="1000"/>
                        <a:t>193971</a:t>
                      </a:r>
                    </a:p>
                  </a:txBody>
                  <a:tcPr/>
                </a:tc>
                <a:tc>
                  <a:txBody>
                    <a:bodyPr/>
                    <a:lstStyle/>
                    <a:p>
                      <a:r>
                        <a:rPr lang="en-US" sz="1000"/>
                        <a:t>372</a:t>
                      </a:r>
                    </a:p>
                  </a:txBody>
                  <a:tcPr/>
                </a:tc>
                <a:tc>
                  <a:txBody>
                    <a:bodyPr/>
                    <a:lstStyle/>
                    <a:p>
                      <a:r>
                        <a:rPr lang="en-US" sz="1000"/>
                        <a:t>54</a:t>
                      </a:r>
                    </a:p>
                  </a:txBody>
                  <a:tcPr/>
                </a:tc>
                <a:tc>
                  <a:txBody>
                    <a:bodyPr/>
                    <a:lstStyle/>
                    <a:p>
                      <a:r>
                        <a:rPr lang="en-US" sz="1000"/>
                        <a:t>0</a:t>
                      </a:r>
                    </a:p>
                  </a:txBody>
                  <a:tcPr/>
                </a:tc>
                <a:tc>
                  <a:txBody>
                    <a:bodyPr/>
                    <a:lstStyle/>
                    <a:p>
                      <a:r>
                        <a:rPr lang="en-US" sz="1000"/>
                        <a:t>46</a:t>
                      </a:r>
                    </a:p>
                  </a:txBody>
                  <a:tcPr/>
                </a:tc>
                <a:tc>
                  <a:txBody>
                    <a:bodyPr/>
                    <a:lstStyle/>
                    <a:p>
                      <a:r>
                        <a:rPr lang="en-US" sz="1000"/>
                        <a:t>0</a:t>
                      </a:r>
                    </a:p>
                  </a:txBody>
                  <a:tcPr/>
                </a:tc>
                <a:tc>
                  <a:txBody>
                    <a:bodyPr/>
                    <a:lstStyle/>
                    <a:p>
                      <a:r>
                        <a:rPr lang="en-US" sz="1000"/>
                        <a:t>8</a:t>
                      </a:r>
                    </a:p>
                  </a:txBody>
                  <a:tcPr/>
                </a:tc>
                <a:tc>
                  <a:txBody>
                    <a:bodyPr/>
                    <a:lstStyle/>
                    <a:p>
                      <a:r>
                        <a:rPr lang="en-US" sz="1000"/>
                        <a:t>1969</a:t>
                      </a:r>
                    </a:p>
                  </a:txBody>
                  <a:tcPr/>
                </a:tc>
                <a:tc>
                  <a:txBody>
                    <a:bodyPr/>
                    <a:lstStyle/>
                    <a:p>
                      <a:r>
                        <a:rPr lang="en-US" sz="1000"/>
                        <a:t>0</a:t>
                      </a:r>
                    </a:p>
                  </a:txBody>
                  <a:tcPr/>
                </a:tc>
                <a:tc>
                  <a:txBody>
                    <a:bodyPr/>
                    <a:lstStyle/>
                    <a:p>
                      <a:r>
                        <a:rPr lang="en-US" sz="1000"/>
                        <a:t>1942</a:t>
                      </a:r>
                    </a:p>
                  </a:txBody>
                  <a:tcPr/>
                </a:tc>
                <a:tc>
                  <a:txBody>
                    <a:bodyPr/>
                    <a:lstStyle/>
                    <a:p>
                      <a:r>
                        <a:rPr lang="en-US" sz="1000"/>
                        <a:t>20</a:t>
                      </a:r>
                    </a:p>
                  </a:txBody>
                  <a:tcPr/>
                </a:tc>
                <a:tc>
                  <a:txBody>
                    <a:bodyPr/>
                    <a:lstStyle/>
                    <a:p>
                      <a:r>
                        <a:rPr lang="en-US" sz="1000"/>
                        <a:t>5</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987</a:t>
                      </a:r>
                    </a:p>
                  </a:txBody>
                  <a:tcPr/>
                </a:tc>
                <a:tc>
                  <a:txBody>
                    <a:bodyPr/>
                    <a:lstStyle/>
                    <a:p>
                      <a:r>
                        <a:rPr lang="en-US" sz="1000"/>
                        <a:t>530</a:t>
                      </a:r>
                    </a:p>
                  </a:txBody>
                  <a:tcPr/>
                </a:tc>
                <a:tc>
                  <a:txBody>
                    <a:bodyPr/>
                    <a:lstStyle/>
                    <a:p>
                      <a:r>
                        <a:rPr lang="en-US" sz="1000"/>
                        <a:t>3486</a:t>
                      </a:r>
                    </a:p>
                  </a:txBody>
                  <a:tcPr/>
                </a:tc>
                <a:tc>
                  <a:txBody>
                    <a:bodyPr/>
                    <a:lstStyle/>
                    <a:p>
                      <a:r>
                        <a:rPr lang="en-US" sz="1000"/>
                        <a:t>0</a:t>
                      </a:r>
                    </a:p>
                  </a:txBody>
                  <a:tcPr/>
                </a:tc>
                <a:tc>
                  <a:txBody>
                    <a:bodyPr/>
                    <a:lstStyle/>
                    <a:p>
                      <a:r>
                        <a:rPr lang="en-US" sz="1000"/>
                        <a:t>0</a:t>
                      </a:r>
                    </a:p>
                  </a:txBody>
                  <a:tcPr/>
                </a:tc>
                <a:tc>
                  <a:txBody>
                    <a:bodyPr/>
                    <a:lstStyle/>
                    <a:p>
                      <a:r>
                        <a:rPr lang="en-US" sz="1000"/>
                        <a:t>0.0333 %</a:t>
                      </a:r>
                    </a:p>
                  </a:txBody>
                  <a:tcPr/>
                </a:tc>
                <a:tc>
                  <a:txBody>
                    <a:bodyPr/>
                    <a:lstStyle/>
                    <a:p>
                      <a:r>
                        <a:rPr lang="en-US" sz="1000"/>
                        <a:t>0.0 %</a:t>
                      </a:r>
                    </a:p>
                  </a:txBody>
                  <a:tcPr/>
                </a:tc>
                <a:extLst>
                  <a:ext uri="{0D108BD9-81ED-4DB2-BD59-A6C34878D82A}">
                    <a16:rowId xmlns:a16="http://schemas.microsoft.com/office/drawing/2014/main" val="2280780317"/>
                  </a:ext>
                </a:extLst>
              </a:tr>
            </a:tbl>
          </a:graphicData>
        </a:graphic>
      </p:graphicFrame>
      <p:sp>
        <p:nvSpPr>
          <p:cNvPr id="4" name="Text Placeholder 3">
            <a:extLst>
              <a:ext uri="{FF2B5EF4-FFF2-40B4-BE49-F238E27FC236}">
                <a16:creationId xmlns:a16="http://schemas.microsoft.com/office/drawing/2014/main" id="{0F508EE5-6816-424F-962E-EC93C8942B01}"/>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0265130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56927-292C-4C31-9F08-3B0C60DEA4E9}"/>
              </a:ext>
            </a:extLst>
          </p:cNvPr>
          <p:cNvSpPr>
            <a:spLocks noGrp="1"/>
          </p:cNvSpPr>
          <p:nvPr>
            <p:ph type="title"/>
          </p:nvPr>
        </p:nvSpPr>
        <p:spPr/>
        <p:txBody>
          <a:bodyPr/>
          <a:lstStyle/>
          <a:p>
            <a:r>
              <a:rPr lang="en-US"/>
              <a:t>Facebook Hashtag Detection | AlDawaa - 1 of 3</a:t>
            </a:r>
          </a:p>
        </p:txBody>
      </p:sp>
      <p:graphicFrame>
        <p:nvGraphicFramePr>
          <p:cNvPr id="5" name="Table Placeholder 4">
            <a:extLst>
              <a:ext uri="{FF2B5EF4-FFF2-40B4-BE49-F238E27FC236}">
                <a16:creationId xmlns:a16="http://schemas.microsoft.com/office/drawing/2014/main" id="{5CCAFE10-D6EB-4E48-A3C9-B9D5ED01231C}"/>
              </a:ext>
            </a:extLst>
          </p:cNvPr>
          <p:cNvGraphicFramePr>
            <a:graphicFrameLocks noGrp="1"/>
          </p:cNvGraphicFramePr>
          <p:nvPr>
            <p:ph type="tbl" sz="quarter" idx="13"/>
            <p:extLst>
              <p:ext uri="{D42A27DB-BD31-4B8C-83A1-F6EECF244321}">
                <p14:modId xmlns:p14="http://schemas.microsoft.com/office/powerpoint/2010/main" val="3634487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93473679"/>
                    </a:ext>
                  </a:extLst>
                </a:gridCol>
                <a:gridCol w="1234440">
                  <a:extLst>
                    <a:ext uri="{9D8B030D-6E8A-4147-A177-3AD203B41FA5}">
                      <a16:colId xmlns:a16="http://schemas.microsoft.com/office/drawing/2014/main" val="3737096278"/>
                    </a:ext>
                  </a:extLst>
                </a:gridCol>
                <a:gridCol w="1234440">
                  <a:extLst>
                    <a:ext uri="{9D8B030D-6E8A-4147-A177-3AD203B41FA5}">
                      <a16:colId xmlns:a16="http://schemas.microsoft.com/office/drawing/2014/main" val="43113365"/>
                    </a:ext>
                  </a:extLst>
                </a:gridCol>
                <a:gridCol w="1234440">
                  <a:extLst>
                    <a:ext uri="{9D8B030D-6E8A-4147-A177-3AD203B41FA5}">
                      <a16:colId xmlns:a16="http://schemas.microsoft.com/office/drawing/2014/main" val="2196053534"/>
                    </a:ext>
                  </a:extLst>
                </a:gridCol>
                <a:gridCol w="1234440">
                  <a:extLst>
                    <a:ext uri="{9D8B030D-6E8A-4147-A177-3AD203B41FA5}">
                      <a16:colId xmlns:a16="http://schemas.microsoft.com/office/drawing/2014/main" val="273088408"/>
                    </a:ext>
                  </a:extLst>
                </a:gridCol>
                <a:gridCol w="1234440">
                  <a:extLst>
                    <a:ext uri="{9D8B030D-6E8A-4147-A177-3AD203B41FA5}">
                      <a16:colId xmlns:a16="http://schemas.microsoft.com/office/drawing/2014/main" val="2696281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577180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91.416666666667</a:t>
                      </a:r>
                    </a:p>
                  </a:txBody>
                  <a:tcPr/>
                </a:tc>
                <a:extLst>
                  <a:ext uri="{0D108BD9-81ED-4DB2-BD59-A6C34878D82A}">
                    <a16:rowId xmlns:a16="http://schemas.microsoft.com/office/drawing/2014/main" val="4272303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1738874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18.777777777778</a:t>
                      </a:r>
                    </a:p>
                  </a:txBody>
                  <a:tcPr/>
                </a:tc>
                <a:extLst>
                  <a:ext uri="{0D108BD9-81ED-4DB2-BD59-A6C34878D82A}">
                    <a16:rowId xmlns:a16="http://schemas.microsoft.com/office/drawing/2014/main" val="2563812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689148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#قطاف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661974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#SummerEssentials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526437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477226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extLst>
                  <a:ext uri="{0D108BD9-81ED-4DB2-BD59-A6C34878D82A}">
                    <a16:rowId xmlns:a16="http://schemas.microsoft.com/office/drawing/2014/main" val="2897195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#الامتحانات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983700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#مسابقة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a:t>
                      </a:r>
                    </a:p>
                  </a:txBody>
                  <a:tcPr/>
                </a:tc>
                <a:extLst>
                  <a:ext uri="{0D108BD9-81ED-4DB2-BD59-A6C34878D82A}">
                    <a16:rowId xmlns:a16="http://schemas.microsoft.com/office/drawing/2014/main" val="3711786806"/>
                  </a:ext>
                </a:extLst>
              </a:tr>
            </a:tbl>
          </a:graphicData>
        </a:graphic>
      </p:graphicFrame>
      <p:sp>
        <p:nvSpPr>
          <p:cNvPr id="4" name="Text Placeholder 3">
            <a:extLst>
              <a:ext uri="{FF2B5EF4-FFF2-40B4-BE49-F238E27FC236}">
                <a16:creationId xmlns:a16="http://schemas.microsoft.com/office/drawing/2014/main" id="{BB2820DE-FF25-4382-9239-C07927209D26}"/>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1591530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2222E-D797-4537-85DF-7D21E40929CC}"/>
              </a:ext>
            </a:extLst>
          </p:cNvPr>
          <p:cNvSpPr>
            <a:spLocks noGrp="1"/>
          </p:cNvSpPr>
          <p:nvPr>
            <p:ph type="title"/>
          </p:nvPr>
        </p:nvSpPr>
        <p:spPr/>
        <p:txBody>
          <a:bodyPr/>
          <a:lstStyle/>
          <a:p>
            <a:r>
              <a:rPr lang="en-US"/>
              <a:t>Facebook Hashtag Detection | AlDawaa - 2 of 3</a:t>
            </a:r>
          </a:p>
        </p:txBody>
      </p:sp>
      <p:graphicFrame>
        <p:nvGraphicFramePr>
          <p:cNvPr id="5" name="Table Placeholder 4">
            <a:extLst>
              <a:ext uri="{FF2B5EF4-FFF2-40B4-BE49-F238E27FC236}">
                <a16:creationId xmlns:a16="http://schemas.microsoft.com/office/drawing/2014/main" id="{EC628E83-340E-439E-B719-2B4A8D8B0F70}"/>
              </a:ext>
            </a:extLst>
          </p:cNvPr>
          <p:cNvGraphicFramePr>
            <a:graphicFrameLocks noGrp="1"/>
          </p:cNvGraphicFramePr>
          <p:nvPr>
            <p:ph type="tbl" sz="quarter" idx="13"/>
            <p:extLst>
              <p:ext uri="{D42A27DB-BD31-4B8C-83A1-F6EECF244321}">
                <p14:modId xmlns:p14="http://schemas.microsoft.com/office/powerpoint/2010/main" val="345929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53826063"/>
                    </a:ext>
                  </a:extLst>
                </a:gridCol>
                <a:gridCol w="1234440">
                  <a:extLst>
                    <a:ext uri="{9D8B030D-6E8A-4147-A177-3AD203B41FA5}">
                      <a16:colId xmlns:a16="http://schemas.microsoft.com/office/drawing/2014/main" val="808857161"/>
                    </a:ext>
                  </a:extLst>
                </a:gridCol>
                <a:gridCol w="1234440">
                  <a:extLst>
                    <a:ext uri="{9D8B030D-6E8A-4147-A177-3AD203B41FA5}">
                      <a16:colId xmlns:a16="http://schemas.microsoft.com/office/drawing/2014/main" val="69378836"/>
                    </a:ext>
                  </a:extLst>
                </a:gridCol>
                <a:gridCol w="1234440">
                  <a:extLst>
                    <a:ext uri="{9D8B030D-6E8A-4147-A177-3AD203B41FA5}">
                      <a16:colId xmlns:a16="http://schemas.microsoft.com/office/drawing/2014/main" val="3985756469"/>
                    </a:ext>
                  </a:extLst>
                </a:gridCol>
                <a:gridCol w="1234440">
                  <a:extLst>
                    <a:ext uri="{9D8B030D-6E8A-4147-A177-3AD203B41FA5}">
                      <a16:colId xmlns:a16="http://schemas.microsoft.com/office/drawing/2014/main" val="2945242032"/>
                    </a:ext>
                  </a:extLst>
                </a:gridCol>
                <a:gridCol w="1234440">
                  <a:extLst>
                    <a:ext uri="{9D8B030D-6E8A-4147-A177-3AD203B41FA5}">
                      <a16:colId xmlns:a16="http://schemas.microsoft.com/office/drawing/2014/main" val="417357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124666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#السحب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a:t>
                      </a:r>
                    </a:p>
                  </a:txBody>
                  <a:tcPr/>
                </a:tc>
                <a:extLst>
                  <a:ext uri="{0D108BD9-81ED-4DB2-BD59-A6C34878D82A}">
                    <a16:rowId xmlns:a16="http://schemas.microsoft.com/office/drawing/2014/main" val="4192271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#غسل_اليدين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139663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#شاركها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666673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#أساسيات_الصيف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extLst>
                  <a:ext uri="{0D108BD9-81ED-4DB2-BD59-A6C34878D82A}">
                    <a16:rowId xmlns:a16="http://schemas.microsoft.com/office/drawing/2014/main" val="3286187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#رمضان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439913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9.3333333333333</a:t>
                      </a:r>
                    </a:p>
                  </a:txBody>
                  <a:tcPr/>
                </a:tc>
                <a:extLst>
                  <a:ext uri="{0D108BD9-81ED-4DB2-BD59-A6C34878D82A}">
                    <a16:rowId xmlns:a16="http://schemas.microsoft.com/office/drawing/2014/main" val="2814120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022266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#حقيقة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657975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#الحمل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823674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447995650"/>
                  </a:ext>
                </a:extLst>
              </a:tr>
            </a:tbl>
          </a:graphicData>
        </a:graphic>
      </p:graphicFrame>
      <p:sp>
        <p:nvSpPr>
          <p:cNvPr id="4" name="Text Placeholder 3">
            <a:extLst>
              <a:ext uri="{FF2B5EF4-FFF2-40B4-BE49-F238E27FC236}">
                <a16:creationId xmlns:a16="http://schemas.microsoft.com/office/drawing/2014/main" id="{D98E14BE-E120-4511-B7EB-0A41BB643BBD}"/>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9995217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1666-1387-4C4A-9A10-9877C5B701CE}"/>
              </a:ext>
            </a:extLst>
          </p:cNvPr>
          <p:cNvSpPr>
            <a:spLocks noGrp="1"/>
          </p:cNvSpPr>
          <p:nvPr>
            <p:ph type="title"/>
          </p:nvPr>
        </p:nvSpPr>
        <p:spPr/>
        <p:txBody>
          <a:bodyPr/>
          <a:lstStyle/>
          <a:p>
            <a:r>
              <a:rPr lang="en-US"/>
              <a:t>Facebook Hashtag Detection | AlDawaa - 3 of 3</a:t>
            </a:r>
          </a:p>
        </p:txBody>
      </p:sp>
      <p:graphicFrame>
        <p:nvGraphicFramePr>
          <p:cNvPr id="5" name="Table Placeholder 4">
            <a:extLst>
              <a:ext uri="{FF2B5EF4-FFF2-40B4-BE49-F238E27FC236}">
                <a16:creationId xmlns:a16="http://schemas.microsoft.com/office/drawing/2014/main" id="{C9307AFC-00BB-4560-AF53-89F6A2B4173D}"/>
              </a:ext>
            </a:extLst>
          </p:cNvPr>
          <p:cNvGraphicFramePr>
            <a:graphicFrameLocks noGrp="1"/>
          </p:cNvGraphicFramePr>
          <p:nvPr>
            <p:ph type="tbl" sz="quarter" idx="13"/>
            <p:extLst>
              <p:ext uri="{D42A27DB-BD31-4B8C-83A1-F6EECF244321}">
                <p14:modId xmlns:p14="http://schemas.microsoft.com/office/powerpoint/2010/main" val="2129818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55835974"/>
                    </a:ext>
                  </a:extLst>
                </a:gridCol>
                <a:gridCol w="1234440">
                  <a:extLst>
                    <a:ext uri="{9D8B030D-6E8A-4147-A177-3AD203B41FA5}">
                      <a16:colId xmlns:a16="http://schemas.microsoft.com/office/drawing/2014/main" val="2954547629"/>
                    </a:ext>
                  </a:extLst>
                </a:gridCol>
                <a:gridCol w="1234440">
                  <a:extLst>
                    <a:ext uri="{9D8B030D-6E8A-4147-A177-3AD203B41FA5}">
                      <a16:colId xmlns:a16="http://schemas.microsoft.com/office/drawing/2014/main" val="2549763960"/>
                    </a:ext>
                  </a:extLst>
                </a:gridCol>
                <a:gridCol w="1234440">
                  <a:extLst>
                    <a:ext uri="{9D8B030D-6E8A-4147-A177-3AD203B41FA5}">
                      <a16:colId xmlns:a16="http://schemas.microsoft.com/office/drawing/2014/main" val="835742220"/>
                    </a:ext>
                  </a:extLst>
                </a:gridCol>
                <a:gridCol w="1234440">
                  <a:extLst>
                    <a:ext uri="{9D8B030D-6E8A-4147-A177-3AD203B41FA5}">
                      <a16:colId xmlns:a16="http://schemas.microsoft.com/office/drawing/2014/main" val="2807302926"/>
                    </a:ext>
                  </a:extLst>
                </a:gridCol>
                <a:gridCol w="1234440">
                  <a:extLst>
                    <a:ext uri="{9D8B030D-6E8A-4147-A177-3AD203B41FA5}">
                      <a16:colId xmlns:a16="http://schemas.microsoft.com/office/drawing/2014/main" val="3206262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168480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328407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#كنف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894570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4210512690"/>
                  </a:ext>
                </a:extLst>
              </a:tr>
            </a:tbl>
          </a:graphicData>
        </a:graphic>
      </p:graphicFrame>
      <p:sp>
        <p:nvSpPr>
          <p:cNvPr id="4" name="Text Placeholder 3">
            <a:extLst>
              <a:ext uri="{FF2B5EF4-FFF2-40B4-BE49-F238E27FC236}">
                <a16:creationId xmlns:a16="http://schemas.microsoft.com/office/drawing/2014/main" id="{2EB0F613-12EA-4951-A20B-95F6F2CAF590}"/>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4396177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AD6A2-2724-4334-88E2-F210716B6A05}"/>
              </a:ext>
            </a:extLst>
          </p:cNvPr>
          <p:cNvSpPr>
            <a:spLocks noGrp="1"/>
          </p:cNvSpPr>
          <p:nvPr>
            <p:ph type="title"/>
          </p:nvPr>
        </p:nvSpPr>
        <p:spPr/>
        <p:txBody>
          <a:bodyPr/>
          <a:lstStyle/>
          <a:p>
            <a:r>
              <a:rPr lang="en-US"/>
              <a:t>Instagram Key Metrics Table | AlDawaa</a:t>
            </a:r>
          </a:p>
        </p:txBody>
      </p:sp>
      <p:graphicFrame>
        <p:nvGraphicFramePr>
          <p:cNvPr id="5" name="Table Placeholder 4">
            <a:extLst>
              <a:ext uri="{FF2B5EF4-FFF2-40B4-BE49-F238E27FC236}">
                <a16:creationId xmlns:a16="http://schemas.microsoft.com/office/drawing/2014/main" id="{AB601280-DC5D-4E4F-AA7C-B1DDBD3D09C2}"/>
              </a:ext>
            </a:extLst>
          </p:cNvPr>
          <p:cNvGraphicFramePr>
            <a:graphicFrameLocks noGrp="1"/>
          </p:cNvGraphicFramePr>
          <p:nvPr>
            <p:ph type="tbl" sz="quarter" idx="13"/>
            <p:extLst>
              <p:ext uri="{D42A27DB-BD31-4B8C-83A1-F6EECF244321}">
                <p14:modId xmlns:p14="http://schemas.microsoft.com/office/powerpoint/2010/main" val="940669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88328911"/>
                    </a:ext>
                  </a:extLst>
                </a:gridCol>
                <a:gridCol w="699516">
                  <a:extLst>
                    <a:ext uri="{9D8B030D-6E8A-4147-A177-3AD203B41FA5}">
                      <a16:colId xmlns:a16="http://schemas.microsoft.com/office/drawing/2014/main" val="2834993818"/>
                    </a:ext>
                  </a:extLst>
                </a:gridCol>
                <a:gridCol w="699516">
                  <a:extLst>
                    <a:ext uri="{9D8B030D-6E8A-4147-A177-3AD203B41FA5}">
                      <a16:colId xmlns:a16="http://schemas.microsoft.com/office/drawing/2014/main" val="3132325062"/>
                    </a:ext>
                  </a:extLst>
                </a:gridCol>
                <a:gridCol w="658368">
                  <a:extLst>
                    <a:ext uri="{9D8B030D-6E8A-4147-A177-3AD203B41FA5}">
                      <a16:colId xmlns:a16="http://schemas.microsoft.com/office/drawing/2014/main" val="1092408288"/>
                    </a:ext>
                  </a:extLst>
                </a:gridCol>
                <a:gridCol w="658368">
                  <a:extLst>
                    <a:ext uri="{9D8B030D-6E8A-4147-A177-3AD203B41FA5}">
                      <a16:colId xmlns:a16="http://schemas.microsoft.com/office/drawing/2014/main" val="850399851"/>
                    </a:ext>
                  </a:extLst>
                </a:gridCol>
                <a:gridCol w="658368">
                  <a:extLst>
                    <a:ext uri="{9D8B030D-6E8A-4147-A177-3AD203B41FA5}">
                      <a16:colId xmlns:a16="http://schemas.microsoft.com/office/drawing/2014/main" val="2320060995"/>
                    </a:ext>
                  </a:extLst>
                </a:gridCol>
                <a:gridCol w="699516">
                  <a:extLst>
                    <a:ext uri="{9D8B030D-6E8A-4147-A177-3AD203B41FA5}">
                      <a16:colId xmlns:a16="http://schemas.microsoft.com/office/drawing/2014/main" val="1542792994"/>
                    </a:ext>
                  </a:extLst>
                </a:gridCol>
                <a:gridCol w="699516">
                  <a:extLst>
                    <a:ext uri="{9D8B030D-6E8A-4147-A177-3AD203B41FA5}">
                      <a16:colId xmlns:a16="http://schemas.microsoft.com/office/drawing/2014/main" val="1486952481"/>
                    </a:ext>
                  </a:extLst>
                </a:gridCol>
                <a:gridCol w="699516">
                  <a:extLst>
                    <a:ext uri="{9D8B030D-6E8A-4147-A177-3AD203B41FA5}">
                      <a16:colId xmlns:a16="http://schemas.microsoft.com/office/drawing/2014/main" val="376145301"/>
                    </a:ext>
                  </a:extLst>
                </a:gridCol>
                <a:gridCol w="658368">
                  <a:extLst>
                    <a:ext uri="{9D8B030D-6E8A-4147-A177-3AD203B41FA5}">
                      <a16:colId xmlns:a16="http://schemas.microsoft.com/office/drawing/2014/main" val="76306322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840640118"/>
                  </a:ext>
                </a:extLst>
              </a:tr>
              <a:tr h="370840">
                <a:tc>
                  <a:txBody>
                    <a:bodyPr/>
                    <a:lstStyle/>
                    <a:p>
                      <a:r>
                        <a:rPr lang="en-US" sz="1000"/>
                        <a:t>aldawaacare</a:t>
                      </a:r>
                    </a:p>
                  </a:txBody>
                  <a:tcPr/>
                </a:tc>
                <a:tc>
                  <a:txBody>
                    <a:bodyPr/>
                    <a:lstStyle/>
                    <a:p>
                      <a:r>
                        <a:rPr lang="en-US" sz="1000"/>
                        <a:t>98600</a:t>
                      </a:r>
                    </a:p>
                  </a:txBody>
                  <a:tcPr/>
                </a:tc>
                <a:tc>
                  <a:txBody>
                    <a:bodyPr/>
                    <a:lstStyle/>
                    <a:p>
                      <a:r>
                        <a:rPr lang="en-US" sz="1000"/>
                        <a:t>5859</a:t>
                      </a:r>
                    </a:p>
                  </a:txBody>
                  <a:tcPr/>
                </a:tc>
                <a:tc>
                  <a:txBody>
                    <a:bodyPr/>
                    <a:lstStyle/>
                    <a:p>
                      <a:r>
                        <a:rPr lang="en-US" sz="1000"/>
                        <a:t>33</a:t>
                      </a:r>
                    </a:p>
                  </a:txBody>
                  <a:tcPr/>
                </a:tc>
                <a:tc>
                  <a:txBody>
                    <a:bodyPr/>
                    <a:lstStyle/>
                    <a:p>
                      <a:r>
                        <a:rPr lang="en-US" sz="1000"/>
                        <a:t>14</a:t>
                      </a:r>
                    </a:p>
                  </a:txBody>
                  <a:tcPr/>
                </a:tc>
                <a:tc>
                  <a:txBody>
                    <a:bodyPr/>
                    <a:lstStyle/>
                    <a:p>
                      <a:r>
                        <a:rPr lang="en-US" sz="1000"/>
                        <a:t>10</a:t>
                      </a:r>
                    </a:p>
                  </a:txBody>
                  <a:tcPr/>
                </a:tc>
                <a:tc>
                  <a:txBody>
                    <a:bodyPr/>
                    <a:lstStyle/>
                    <a:p>
                      <a:r>
                        <a:rPr lang="en-US" sz="1000"/>
                        <a:t>57</a:t>
                      </a:r>
                    </a:p>
                  </a:txBody>
                  <a:tcPr/>
                </a:tc>
                <a:tc>
                  <a:txBody>
                    <a:bodyPr/>
                    <a:lstStyle/>
                    <a:p>
                      <a:r>
                        <a:rPr lang="en-US" sz="1000"/>
                        <a:t>33811</a:t>
                      </a:r>
                    </a:p>
                  </a:txBody>
                  <a:tcPr/>
                </a:tc>
                <a:tc>
                  <a:txBody>
                    <a:bodyPr/>
                    <a:lstStyle/>
                    <a:p>
                      <a:r>
                        <a:rPr lang="en-US" sz="1000"/>
                        <a:t>8505</a:t>
                      </a:r>
                    </a:p>
                  </a:txBody>
                  <a:tcPr/>
                </a:tc>
                <a:tc>
                  <a:txBody>
                    <a:bodyPr/>
                    <a:lstStyle/>
                    <a:p>
                      <a:r>
                        <a:rPr lang="en-US" sz="1000"/>
                        <a:t>0.7760 %</a:t>
                      </a:r>
                    </a:p>
                  </a:txBody>
                  <a:tcPr/>
                </a:tc>
                <a:extLst>
                  <a:ext uri="{0D108BD9-81ED-4DB2-BD59-A6C34878D82A}">
                    <a16:rowId xmlns:a16="http://schemas.microsoft.com/office/drawing/2014/main" val="1647147390"/>
                  </a:ext>
                </a:extLst>
              </a:tr>
            </a:tbl>
          </a:graphicData>
        </a:graphic>
      </p:graphicFrame>
      <p:sp>
        <p:nvSpPr>
          <p:cNvPr id="4" name="Text Placeholder 3">
            <a:extLst>
              <a:ext uri="{FF2B5EF4-FFF2-40B4-BE49-F238E27FC236}">
                <a16:creationId xmlns:a16="http://schemas.microsoft.com/office/drawing/2014/main" id="{B5D290CE-0918-4F76-B7FD-1859EB60D9BA}"/>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32268898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43B01-8211-4512-8A5B-6D18908BA0A4}"/>
              </a:ext>
            </a:extLst>
          </p:cNvPr>
          <p:cNvSpPr>
            <a:spLocks noGrp="1"/>
          </p:cNvSpPr>
          <p:nvPr>
            <p:ph type="title"/>
          </p:nvPr>
        </p:nvSpPr>
        <p:spPr/>
        <p:txBody>
          <a:bodyPr/>
          <a:lstStyle/>
          <a:p>
            <a:r>
              <a:rPr lang="en-US"/>
              <a:t>Instagram Followers Total | AlDawaa</a:t>
            </a:r>
          </a:p>
        </p:txBody>
      </p:sp>
      <p:graphicFrame>
        <p:nvGraphicFramePr>
          <p:cNvPr id="6" name="Chart Placeholder 5">
            <a:extLst>
              <a:ext uri="{FF2B5EF4-FFF2-40B4-BE49-F238E27FC236}">
                <a16:creationId xmlns:a16="http://schemas.microsoft.com/office/drawing/2014/main" id="{8CB0A509-64BE-48F7-B934-986738750540}"/>
              </a:ext>
            </a:extLst>
          </p:cNvPr>
          <p:cNvGraphicFramePr>
            <a:graphicFrameLocks noGrp="1"/>
          </p:cNvGraphicFramePr>
          <p:nvPr>
            <p:ph type="chart" sz="quarter" idx="13"/>
            <p:extLst>
              <p:ext uri="{D42A27DB-BD31-4B8C-83A1-F6EECF244321}">
                <p14:modId xmlns:p14="http://schemas.microsoft.com/office/powerpoint/2010/main" val="10325296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64336B-A0AA-4B39-ABF1-82AEF4DC25CA}"/>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6E17783D-6714-4036-9471-2A28E31109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15910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67F74-82BA-4014-B3E0-1F135C2CDAA9}"/>
              </a:ext>
            </a:extLst>
          </p:cNvPr>
          <p:cNvSpPr>
            <a:spLocks noGrp="1"/>
          </p:cNvSpPr>
          <p:nvPr>
            <p:ph type="title"/>
          </p:nvPr>
        </p:nvSpPr>
        <p:spPr/>
        <p:txBody>
          <a:bodyPr/>
          <a:lstStyle/>
          <a:p>
            <a:r>
              <a:rPr lang="en-US"/>
              <a:t>Instagram Posts Table | AlDawaa - 1 of 6</a:t>
            </a:r>
          </a:p>
        </p:txBody>
      </p:sp>
      <p:graphicFrame>
        <p:nvGraphicFramePr>
          <p:cNvPr id="5" name="Table Placeholder 4">
            <a:extLst>
              <a:ext uri="{FF2B5EF4-FFF2-40B4-BE49-F238E27FC236}">
                <a16:creationId xmlns:a16="http://schemas.microsoft.com/office/drawing/2014/main" id="{A031D18B-C77D-4391-9D75-1EDD02D6C7F5}"/>
              </a:ext>
            </a:extLst>
          </p:cNvPr>
          <p:cNvGraphicFramePr>
            <a:graphicFrameLocks noGrp="1"/>
          </p:cNvGraphicFramePr>
          <p:nvPr>
            <p:ph type="tbl" sz="quarter" idx="13"/>
            <p:extLst>
              <p:ext uri="{D42A27DB-BD31-4B8C-83A1-F6EECF244321}">
                <p14:modId xmlns:p14="http://schemas.microsoft.com/office/powerpoint/2010/main" val="1238325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56236645"/>
                    </a:ext>
                  </a:extLst>
                </a:gridCol>
                <a:gridCol w="987552">
                  <a:extLst>
                    <a:ext uri="{9D8B030D-6E8A-4147-A177-3AD203B41FA5}">
                      <a16:colId xmlns:a16="http://schemas.microsoft.com/office/drawing/2014/main" val="493062638"/>
                    </a:ext>
                  </a:extLst>
                </a:gridCol>
                <a:gridCol w="987552">
                  <a:extLst>
                    <a:ext uri="{9D8B030D-6E8A-4147-A177-3AD203B41FA5}">
                      <a16:colId xmlns:a16="http://schemas.microsoft.com/office/drawing/2014/main" val="2876009018"/>
                    </a:ext>
                  </a:extLst>
                </a:gridCol>
                <a:gridCol w="987552">
                  <a:extLst>
                    <a:ext uri="{9D8B030D-6E8A-4147-A177-3AD203B41FA5}">
                      <a16:colId xmlns:a16="http://schemas.microsoft.com/office/drawing/2014/main" val="399877295"/>
                    </a:ext>
                  </a:extLst>
                </a:gridCol>
                <a:gridCol w="987552">
                  <a:extLst>
                    <a:ext uri="{9D8B030D-6E8A-4147-A177-3AD203B41FA5}">
                      <a16:colId xmlns:a16="http://schemas.microsoft.com/office/drawing/2014/main" val="2658515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7275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- 2018-05-29 14:21:27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زورينا في صيدليات الدواء #الدمام (فرع رقم 88, 130 و104) وتعرفي على مشاكل بشرتك مجاناَ... الموقع في الانستا ستوري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8707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- 2018-05-29 12:17:51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تعرفي على ما هو جديدنا من منتجات للعناية بالشعر, الجسم والبشرة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80170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- 2018-05-28 19:59:15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صحتك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متوفر الآن على #عروض_الدواء *العرض ساري الى ٣ يونيو</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47328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- 2018-05-28 19:37:40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 الخير يدوم ... عند شرائك اي من عبوة بامبرز الميجا او الميجا المميّز سنتبرع بريال الى جمعية #كنف التي تقوم بتوفير التأمين الصحي للأيتام والارامل وأسر شهداء الواجب
#شاركها 
#شجع_غيرك_يكثر_خيرك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2000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- 2018-05-28 17:30:13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المشروبات الرمضانية لها نكهة خاصة في #رمضان لكن اختر صح وتناول العصائر الطبيعية كبديل</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فوائد عصير التوت كثيرة ومن أهمها أنه يسيطر على نسبة السكر في الدم ويحتوي على العديد من الفيتامينات مثل فيتامين سي, ه و أ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31072611"/>
                  </a:ext>
                </a:extLst>
              </a:tr>
            </a:tbl>
          </a:graphicData>
        </a:graphic>
      </p:graphicFrame>
      <p:sp>
        <p:nvSpPr>
          <p:cNvPr id="4" name="Text Placeholder 3">
            <a:extLst>
              <a:ext uri="{FF2B5EF4-FFF2-40B4-BE49-F238E27FC236}">
                <a16:creationId xmlns:a16="http://schemas.microsoft.com/office/drawing/2014/main" id="{380A8915-8F64-496C-BBED-BEAC8580AA86}"/>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9186748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DF1AF-9950-452F-8947-88FCE4DA789E}"/>
              </a:ext>
            </a:extLst>
          </p:cNvPr>
          <p:cNvSpPr>
            <a:spLocks noGrp="1"/>
          </p:cNvSpPr>
          <p:nvPr>
            <p:ph type="title"/>
          </p:nvPr>
        </p:nvSpPr>
        <p:spPr/>
        <p:txBody>
          <a:bodyPr/>
          <a:lstStyle/>
          <a:p>
            <a:r>
              <a:rPr lang="en-US"/>
              <a:t>Instagram Posts Table | AlDawaa - 2 of 6</a:t>
            </a:r>
          </a:p>
        </p:txBody>
      </p:sp>
      <p:graphicFrame>
        <p:nvGraphicFramePr>
          <p:cNvPr id="5" name="Table Placeholder 4">
            <a:extLst>
              <a:ext uri="{FF2B5EF4-FFF2-40B4-BE49-F238E27FC236}">
                <a16:creationId xmlns:a16="http://schemas.microsoft.com/office/drawing/2014/main" id="{AC5F6003-1C0E-4D7A-80BF-BA69F26C9939}"/>
              </a:ext>
            </a:extLst>
          </p:cNvPr>
          <p:cNvGraphicFramePr>
            <a:graphicFrameLocks noGrp="1"/>
          </p:cNvGraphicFramePr>
          <p:nvPr>
            <p:ph type="tbl" sz="quarter" idx="13"/>
            <p:extLst>
              <p:ext uri="{D42A27DB-BD31-4B8C-83A1-F6EECF244321}">
                <p14:modId xmlns:p14="http://schemas.microsoft.com/office/powerpoint/2010/main" val="1764469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34073950"/>
                    </a:ext>
                  </a:extLst>
                </a:gridCol>
                <a:gridCol w="987552">
                  <a:extLst>
                    <a:ext uri="{9D8B030D-6E8A-4147-A177-3AD203B41FA5}">
                      <a16:colId xmlns:a16="http://schemas.microsoft.com/office/drawing/2014/main" val="1080595400"/>
                    </a:ext>
                  </a:extLst>
                </a:gridCol>
                <a:gridCol w="987552">
                  <a:extLst>
                    <a:ext uri="{9D8B030D-6E8A-4147-A177-3AD203B41FA5}">
                      <a16:colId xmlns:a16="http://schemas.microsoft.com/office/drawing/2014/main" val="837778320"/>
                    </a:ext>
                  </a:extLst>
                </a:gridCol>
                <a:gridCol w="987552">
                  <a:extLst>
                    <a:ext uri="{9D8B030D-6E8A-4147-A177-3AD203B41FA5}">
                      <a16:colId xmlns:a16="http://schemas.microsoft.com/office/drawing/2014/main" val="2539087086"/>
                    </a:ext>
                  </a:extLst>
                </a:gridCol>
                <a:gridCol w="987552">
                  <a:extLst>
                    <a:ext uri="{9D8B030D-6E8A-4147-A177-3AD203B41FA5}">
                      <a16:colId xmlns:a16="http://schemas.microsoft.com/office/drawing/2014/main" val="1191537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9264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19:30:07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يصعب على الصائم مقاومة الرغبة بتناول الحلويات بعد الإفطار, لكن اختر الأفضل وجرب حلويات خالية من السكر. تفضل بزيارة أحد فروعنا واكتشف منتجات متنوعة خالية من السكر متوفرة على#عروض_الدواء  العرض ساري الى 3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27834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17:51:19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لعناية فائقة وتألق دائم</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وفرنا لك الأفضل على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82347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17:39:35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العديد من المنتجات للعناية ببشرتك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ساري الى 3 يونيو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79192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12:53:38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اصرف وصفة طبيبك من #الدواء على التأمين وتمتّع ب ٥٪؜ مكافآة من قيمة فاتورتك! 
العرض سارٍ حتى 20 يوليو. 
#اصرفها_بالعافية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9940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11:00:16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استمتعي بشعر صحي ولامع مع عرض بريكسيونا، اشتري عبوتين بريكسيونا واحصلي على الثالثة مجانًا، العرض ساري من ٢٥ مايو وحتى ٥ يونيو، العرض متوفر في جميع صيدليات الدواء
#الشعر_الجميل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73504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- 2018-05-27 08:54:00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لشعر صحي خلال شهر #رمضان, تأكدي من اتباع النصائح التالية من بريكسيونا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26936966"/>
                  </a:ext>
                </a:extLst>
              </a:tr>
            </a:tbl>
          </a:graphicData>
        </a:graphic>
      </p:graphicFrame>
      <p:sp>
        <p:nvSpPr>
          <p:cNvPr id="4" name="Text Placeholder 3">
            <a:extLst>
              <a:ext uri="{FF2B5EF4-FFF2-40B4-BE49-F238E27FC236}">
                <a16:creationId xmlns:a16="http://schemas.microsoft.com/office/drawing/2014/main" id="{7F8059D5-1E8C-4E5D-9041-89FF652770CA}"/>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5437173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87910-C0B3-4F2E-AA6D-498E06AA0E89}"/>
              </a:ext>
            </a:extLst>
          </p:cNvPr>
          <p:cNvSpPr>
            <a:spLocks noGrp="1"/>
          </p:cNvSpPr>
          <p:nvPr>
            <p:ph type="title"/>
          </p:nvPr>
        </p:nvSpPr>
        <p:spPr/>
        <p:txBody>
          <a:bodyPr/>
          <a:lstStyle/>
          <a:p>
            <a:r>
              <a:rPr lang="en-US"/>
              <a:t>Instagram Posts Table | AlDawaa - 3 of 6</a:t>
            </a:r>
          </a:p>
        </p:txBody>
      </p:sp>
      <p:graphicFrame>
        <p:nvGraphicFramePr>
          <p:cNvPr id="5" name="Table Placeholder 4">
            <a:extLst>
              <a:ext uri="{FF2B5EF4-FFF2-40B4-BE49-F238E27FC236}">
                <a16:creationId xmlns:a16="http://schemas.microsoft.com/office/drawing/2014/main" id="{3E96D3A5-2DC1-4D3A-B0D1-799B76F57B7B}"/>
              </a:ext>
            </a:extLst>
          </p:cNvPr>
          <p:cNvGraphicFramePr>
            <a:graphicFrameLocks noGrp="1"/>
          </p:cNvGraphicFramePr>
          <p:nvPr>
            <p:ph type="tbl" sz="quarter" idx="13"/>
            <p:extLst>
              <p:ext uri="{D42A27DB-BD31-4B8C-83A1-F6EECF244321}">
                <p14:modId xmlns:p14="http://schemas.microsoft.com/office/powerpoint/2010/main" val="1375418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0302789"/>
                    </a:ext>
                  </a:extLst>
                </a:gridCol>
                <a:gridCol w="987552">
                  <a:extLst>
                    <a:ext uri="{9D8B030D-6E8A-4147-A177-3AD203B41FA5}">
                      <a16:colId xmlns:a16="http://schemas.microsoft.com/office/drawing/2014/main" val="3985309015"/>
                    </a:ext>
                  </a:extLst>
                </a:gridCol>
                <a:gridCol w="987552">
                  <a:extLst>
                    <a:ext uri="{9D8B030D-6E8A-4147-A177-3AD203B41FA5}">
                      <a16:colId xmlns:a16="http://schemas.microsoft.com/office/drawing/2014/main" val="633138406"/>
                    </a:ext>
                  </a:extLst>
                </a:gridCol>
                <a:gridCol w="987552">
                  <a:extLst>
                    <a:ext uri="{9D8B030D-6E8A-4147-A177-3AD203B41FA5}">
                      <a16:colId xmlns:a16="http://schemas.microsoft.com/office/drawing/2014/main" val="1907286367"/>
                    </a:ext>
                  </a:extLst>
                </a:gridCol>
                <a:gridCol w="987552">
                  <a:extLst>
                    <a:ext uri="{9D8B030D-6E8A-4147-A177-3AD203B41FA5}">
                      <a16:colId xmlns:a16="http://schemas.microsoft.com/office/drawing/2014/main" val="1369360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7567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- 2018-05-26 18:47:12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وقت الاستحمام هو بكل تأكيد فرصة مثالية خلال يومك لتحفّزي حواس طفلك وتزيدي الارتباط بينكما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 تقدم الأفضل لكِ ولطفلك
العروض سارية لغاية ٣ يونيو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93668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- 2018-05-26 17:00:47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تذكر أن تشرب الكثير من الماء قبل صلاة التراويح لتتجنب الشعور بالجفاف أثناء الصلاة.. وفي حال الشعور بالجفاف, إتجه إلى الطوارئ أو استشر طبيبك .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23943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- 2018-05-25 19:39:31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ما يحتاجه طفلك.. لدينا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37776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- 2018-05-25 19:37:38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لنمو وتطور مستمر يحتاج طفلك إلى الأطعمة المليئة بالكالسيوم والحديد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تفقدي #عروض_الدواء على منتجات الحليب الأساسية لطفلك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3605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- 2018-05-25 10:20:04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جمعة مضت وآخري أتت فــ يارب أغفر لنا ما بينهما ويسر أمورنا وأرضنا عنا يا كريم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95980614"/>
                  </a:ext>
                </a:extLst>
              </a:tr>
            </a:tbl>
          </a:graphicData>
        </a:graphic>
      </p:graphicFrame>
      <p:sp>
        <p:nvSpPr>
          <p:cNvPr id="4" name="Text Placeholder 3">
            <a:extLst>
              <a:ext uri="{FF2B5EF4-FFF2-40B4-BE49-F238E27FC236}">
                <a16:creationId xmlns:a16="http://schemas.microsoft.com/office/drawing/2014/main" id="{A2B6BB84-BDF8-4DD5-9598-AFCFF321876A}"/>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7614947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8D663-9718-401B-BECE-307F39C586C9}"/>
              </a:ext>
            </a:extLst>
          </p:cNvPr>
          <p:cNvSpPr>
            <a:spLocks noGrp="1"/>
          </p:cNvSpPr>
          <p:nvPr>
            <p:ph type="title"/>
          </p:nvPr>
        </p:nvSpPr>
        <p:spPr/>
        <p:txBody>
          <a:bodyPr/>
          <a:lstStyle/>
          <a:p>
            <a:r>
              <a:rPr lang="en-US"/>
              <a:t>Instagram Posts Table | AlDawaa - 4 of 6</a:t>
            </a:r>
          </a:p>
        </p:txBody>
      </p:sp>
      <p:graphicFrame>
        <p:nvGraphicFramePr>
          <p:cNvPr id="5" name="Table Placeholder 4">
            <a:extLst>
              <a:ext uri="{FF2B5EF4-FFF2-40B4-BE49-F238E27FC236}">
                <a16:creationId xmlns:a16="http://schemas.microsoft.com/office/drawing/2014/main" id="{88451D99-C21F-4A62-96AE-CF6F8FA47687}"/>
              </a:ext>
            </a:extLst>
          </p:cNvPr>
          <p:cNvGraphicFramePr>
            <a:graphicFrameLocks noGrp="1"/>
          </p:cNvGraphicFramePr>
          <p:nvPr>
            <p:ph type="tbl" sz="quarter" idx="13"/>
            <p:extLst>
              <p:ext uri="{D42A27DB-BD31-4B8C-83A1-F6EECF244321}">
                <p14:modId xmlns:p14="http://schemas.microsoft.com/office/powerpoint/2010/main" val="1528238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82531322"/>
                    </a:ext>
                  </a:extLst>
                </a:gridCol>
                <a:gridCol w="987552">
                  <a:extLst>
                    <a:ext uri="{9D8B030D-6E8A-4147-A177-3AD203B41FA5}">
                      <a16:colId xmlns:a16="http://schemas.microsoft.com/office/drawing/2014/main" val="1645815550"/>
                    </a:ext>
                  </a:extLst>
                </a:gridCol>
                <a:gridCol w="987552">
                  <a:extLst>
                    <a:ext uri="{9D8B030D-6E8A-4147-A177-3AD203B41FA5}">
                      <a16:colId xmlns:a16="http://schemas.microsoft.com/office/drawing/2014/main" val="2348710766"/>
                    </a:ext>
                  </a:extLst>
                </a:gridCol>
                <a:gridCol w="987552">
                  <a:extLst>
                    <a:ext uri="{9D8B030D-6E8A-4147-A177-3AD203B41FA5}">
                      <a16:colId xmlns:a16="http://schemas.microsoft.com/office/drawing/2014/main" val="1960998561"/>
                    </a:ext>
                  </a:extLst>
                </a:gridCol>
                <a:gridCol w="987552">
                  <a:extLst>
                    <a:ext uri="{9D8B030D-6E8A-4147-A177-3AD203B41FA5}">
                      <a16:colId xmlns:a16="http://schemas.microsoft.com/office/drawing/2014/main" val="3877349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468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- 2018-05-24 17:49:43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لأجمل جملة فازت معنا من </a:t>
                      </a:r>
                      <a:r>
                        <a:rPr kumimoji="0" lang="en-US" sz="1000" b="0" i="0" u="none" strike="noStrike" kern="1200" cap="none" spc="0" normalizeH="0" baseline="0" noProof="0">
                          <a:ln>
                            <a:noFill/>
                          </a:ln>
                          <a:solidFill>
                            <a:prstClr val="black"/>
                          </a:solidFill>
                          <a:effectLst/>
                          <a:uLnTx/>
                          <a:uFillTx/>
                          <a:latin typeface="+mn-lt"/>
                          <a:ea typeface="+mn-ea"/>
                          <a:cs typeface="+mn-cs"/>
                        </a:rPr>
                        <a:t>⁦‪@manal_gha‬⁩ 📝‬
‫</a:t>
                      </a:r>
                      <a:r>
                        <a:rPr kumimoji="0" lang="ar-AE" sz="1000" b="0" i="0" u="none" strike="noStrike" kern="1200" cap="none" spc="0" normalizeH="0" baseline="0" noProof="0">
                          <a:ln>
                            <a:noFill/>
                          </a:ln>
                          <a:solidFill>
                            <a:prstClr val="black"/>
                          </a:solidFill>
                          <a:effectLst/>
                          <a:uLnTx/>
                          <a:uFillTx/>
                          <a:latin typeface="+mn-lt"/>
                          <a:ea typeface="+mn-ea"/>
                          <a:cs typeface="+mn-cs"/>
                        </a:rPr>
                        <a:t>وشكرا لجميع مشاركاتكم المبدعة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ترقبونا في مسابقاتنا القادمة‬ ‫ومبارك عليكم الشهر‬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رمضان_كريم‬</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367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- 2018-05-24 09:48:03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العناية بالأسنان في شهر #رمضان من الأمور المهمة, لذلك نقدم لكم #عروض_الدواء على منتجات منوعة للحفاظ على ابتسامتكم المشرقة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82363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- 2018-05-23 19:00:20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معجنات السمبوسة أساسية في كل سفرة في #رمضان, استمتعي فيها أكثر بسعرات حرارية أقل عند الشوي بدلاَ من القلي واحرصي على عدم الإكثار منها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96471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- 2018-05-22 18:06:25 </a:t>
                      </a:r>
                      <a:r>
                        <a:rPr kumimoji="0" lang="en-US" sz="1000" b="0" i="0" u="none" strike="noStrike" kern="1200" cap="none" spc="0" normalizeH="0" baseline="0" noProof="0">
                          <a:ln>
                            <a:noFill/>
                          </a:ln>
                          <a:solidFill>
                            <a:prstClr val="black"/>
                          </a:solidFill>
                          <a:effectLst/>
                          <a:uLnTx/>
                          <a:uFillTx/>
                          <a:latin typeface="+mn-lt"/>
                          <a:ea typeface="+mn-ea"/>
                          <a:cs typeface="+mn-cs"/>
                        </a:rPr>
                        <a:t>
 Fotoprotector ISDIN 50+ </a:t>
                      </a:r>
                      <a:r>
                        <a:rPr kumimoji="0" lang="ar-AE" sz="1000" b="0" i="0" u="none" strike="noStrike" kern="1200" cap="none" spc="0" normalizeH="0" baseline="0" noProof="0">
                          <a:ln>
                            <a:noFill/>
                          </a:ln>
                          <a:solidFill>
                            <a:prstClr val="black"/>
                          </a:solidFill>
                          <a:effectLst/>
                          <a:uLnTx/>
                          <a:uFillTx/>
                          <a:latin typeface="+mn-lt"/>
                          <a:ea typeface="+mn-ea"/>
                          <a:cs typeface="+mn-cs"/>
                        </a:rPr>
                        <a:t>هي بودرة مضغوطة متوفرة بلونين البرونزي والرملي...
اسحبي لليسار وتعرفي أكثر على هذا المنتج ➡ 
#أساسيات_الصيف
#الدواء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05929568"/>
                  </a:ext>
                </a:extLst>
              </a:tr>
            </a:tbl>
          </a:graphicData>
        </a:graphic>
      </p:graphicFrame>
      <p:sp>
        <p:nvSpPr>
          <p:cNvPr id="4" name="Text Placeholder 3">
            <a:extLst>
              <a:ext uri="{FF2B5EF4-FFF2-40B4-BE49-F238E27FC236}">
                <a16:creationId xmlns:a16="http://schemas.microsoft.com/office/drawing/2014/main" id="{711D7F2D-BE66-4A5A-8A3E-847E444D6309}"/>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2502926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1502D-9AFF-4BBB-B69C-CE53E0C59619}"/>
              </a:ext>
            </a:extLst>
          </p:cNvPr>
          <p:cNvSpPr>
            <a:spLocks noGrp="1"/>
          </p:cNvSpPr>
          <p:nvPr>
            <p:ph type="title"/>
          </p:nvPr>
        </p:nvSpPr>
        <p:spPr/>
        <p:txBody>
          <a:bodyPr/>
          <a:lstStyle/>
          <a:p>
            <a:r>
              <a:rPr lang="en-US"/>
              <a:t>Instagram Posts Table | AlDawaa - 5 of 6</a:t>
            </a:r>
          </a:p>
        </p:txBody>
      </p:sp>
      <p:graphicFrame>
        <p:nvGraphicFramePr>
          <p:cNvPr id="5" name="Table Placeholder 4">
            <a:extLst>
              <a:ext uri="{FF2B5EF4-FFF2-40B4-BE49-F238E27FC236}">
                <a16:creationId xmlns:a16="http://schemas.microsoft.com/office/drawing/2014/main" id="{3F752E0E-97D4-43BE-9976-87CAD2604120}"/>
              </a:ext>
            </a:extLst>
          </p:cNvPr>
          <p:cNvGraphicFramePr>
            <a:graphicFrameLocks noGrp="1"/>
          </p:cNvGraphicFramePr>
          <p:nvPr>
            <p:ph type="tbl" sz="quarter" idx="13"/>
            <p:extLst>
              <p:ext uri="{D42A27DB-BD31-4B8C-83A1-F6EECF244321}">
                <p14:modId xmlns:p14="http://schemas.microsoft.com/office/powerpoint/2010/main" val="1277539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43030554"/>
                    </a:ext>
                  </a:extLst>
                </a:gridCol>
                <a:gridCol w="987552">
                  <a:extLst>
                    <a:ext uri="{9D8B030D-6E8A-4147-A177-3AD203B41FA5}">
                      <a16:colId xmlns:a16="http://schemas.microsoft.com/office/drawing/2014/main" val="2130513267"/>
                    </a:ext>
                  </a:extLst>
                </a:gridCol>
                <a:gridCol w="987552">
                  <a:extLst>
                    <a:ext uri="{9D8B030D-6E8A-4147-A177-3AD203B41FA5}">
                      <a16:colId xmlns:a16="http://schemas.microsoft.com/office/drawing/2014/main" val="965162530"/>
                    </a:ext>
                  </a:extLst>
                </a:gridCol>
                <a:gridCol w="987552">
                  <a:extLst>
                    <a:ext uri="{9D8B030D-6E8A-4147-A177-3AD203B41FA5}">
                      <a16:colId xmlns:a16="http://schemas.microsoft.com/office/drawing/2014/main" val="3862814047"/>
                    </a:ext>
                  </a:extLst>
                </a:gridCol>
                <a:gridCol w="987552">
                  <a:extLst>
                    <a:ext uri="{9D8B030D-6E8A-4147-A177-3AD203B41FA5}">
                      <a16:colId xmlns:a16="http://schemas.microsoft.com/office/drawing/2014/main" val="3246752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853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- 2018-05-21 19:34:38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نقدم لك شوكولاتة الجمال ايستيشوك </a:t>
                      </a:r>
                      <a:r>
                        <a:rPr kumimoji="0" lang="en-US" sz="1000" b="0" i="0" u="none" strike="noStrike" kern="1200" cap="none" spc="0" normalizeH="0" baseline="0" noProof="0">
                          <a:ln>
                            <a:noFill/>
                          </a:ln>
                          <a:solidFill>
                            <a:prstClr val="black"/>
                          </a:solidFill>
                          <a:effectLst/>
                          <a:uLnTx/>
                          <a:uFillTx/>
                          <a:latin typeface="+mn-lt"/>
                          <a:ea typeface="+mn-ea"/>
                          <a:cs typeface="+mn-cs"/>
                        </a:rPr>
                        <a:t>Esthechoc 💎
</a:t>
                      </a:r>
                      <a:r>
                        <a:rPr kumimoji="0" lang="ar-AE" sz="1000" b="0" i="0" u="none" strike="noStrike" kern="1200" cap="none" spc="0" normalizeH="0" baseline="0" noProof="0">
                          <a:ln>
                            <a:noFill/>
                          </a:ln>
                          <a:solidFill>
                            <a:prstClr val="black"/>
                          </a:solidFill>
                          <a:effectLst/>
                          <a:uLnTx/>
                          <a:uFillTx/>
                          <a:latin typeface="+mn-lt"/>
                          <a:ea typeface="+mn-ea"/>
                          <a:cs typeface="+mn-cs"/>
                        </a:rPr>
                        <a:t>أقراص الشوكولاتة
‎تجعل بشرتك نضرة وحيوية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باحتوائها
‎على مضادات الأكسدة ونسبة ٥٩٪؜ أوكسجين و أيضا تساعد على انتاج الكولاجين ‎تنصح به @</a:t>
                      </a:r>
                      <a:r>
                        <a:rPr kumimoji="0" lang="en-US" sz="1000" b="0" i="0" u="none" strike="noStrike" kern="1200" cap="none" spc="0" normalizeH="0" baseline="0" noProof="0">
                          <a:ln>
                            <a:noFill/>
                          </a:ln>
                          <a:solidFill>
                            <a:prstClr val="black"/>
                          </a:solidFill>
                          <a:effectLst/>
                          <a:uLnTx/>
                          <a:uFillTx/>
                          <a:latin typeface="+mn-lt"/>
                          <a:ea typeface="+mn-ea"/>
                          <a:cs typeface="+mn-cs"/>
                        </a:rPr>
                        <a:t>Waadmakeupartist
‎</a:t>
                      </a:r>
                      <a:r>
                        <a:rPr kumimoji="0" lang="ar-AE" sz="1000" b="0" i="0" u="none" strike="noStrike" kern="1200" cap="none" spc="0" normalizeH="0" baseline="0" noProof="0">
                          <a:ln>
                            <a:noFill/>
                          </a:ln>
                          <a:solidFill>
                            <a:prstClr val="black"/>
                          </a:solidFill>
                          <a:effectLst/>
                          <a:uLnTx/>
                          <a:uFillTx/>
                          <a:latin typeface="+mn-lt"/>
                          <a:ea typeface="+mn-ea"/>
                          <a:cs typeface="+mn-cs"/>
                        </a:rPr>
                        <a:t>متوفر في #الدواء وعليه خصم حصري ٤٠ ريال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95112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- 2018-05-21 12:37:04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يساعد حمض الفوليك على تجديد الخلايا و تجنب التشوهات الخلقية لدى الجنين لذا ينصح به الأطباء أثناء #الحمل
#نصيحة_الدواء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6865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- 2018-05-20 10:00:13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 لمرضى السكري، يفضل تأخير السحور قدر الإمكان أثناء #رمضان لتجنب انخفاض نسبة السكر في الدم .
جهاز قياس السكر "ون تاتش </a:t>
                      </a:r>
                      <a:r>
                        <a:rPr kumimoji="0" lang="en-US" sz="1000" b="0" i="0" u="none" strike="noStrike" kern="1200" cap="none" spc="0" normalizeH="0" baseline="0" noProof="0">
                          <a:ln>
                            <a:noFill/>
                          </a:ln>
                          <a:solidFill>
                            <a:prstClr val="black"/>
                          </a:solidFill>
                          <a:effectLst/>
                          <a:uLnTx/>
                          <a:uFillTx/>
                          <a:latin typeface="+mn-lt"/>
                          <a:ea typeface="+mn-ea"/>
                          <a:cs typeface="+mn-cs"/>
                        </a:rPr>
                        <a:t>Verio" </a:t>
                      </a:r>
                      <a:r>
                        <a:rPr kumimoji="0" lang="ar-AE" sz="1000" b="0" i="0" u="none" strike="noStrike" kern="1200" cap="none" spc="0" normalizeH="0" baseline="0" noProof="0">
                          <a:ln>
                            <a:noFill/>
                          </a:ln>
                          <a:solidFill>
                            <a:prstClr val="black"/>
                          </a:solidFill>
                          <a:effectLst/>
                          <a:uLnTx/>
                          <a:uFillTx/>
                          <a:latin typeface="+mn-lt"/>
                          <a:ea typeface="+mn-ea"/>
                          <a:cs typeface="+mn-cs"/>
                        </a:rPr>
                        <a:t>مع تقنية </a:t>
                      </a:r>
                      <a:r>
                        <a:rPr kumimoji="0" lang="en-US" sz="1000" b="0" i="0" u="none" strike="noStrike" kern="1200" cap="none" spc="0" normalizeH="0" baseline="0" noProof="0">
                          <a:ln>
                            <a:noFill/>
                          </a:ln>
                          <a:solidFill>
                            <a:prstClr val="black"/>
                          </a:solidFill>
                          <a:effectLst/>
                          <a:uLnTx/>
                          <a:uFillTx/>
                          <a:latin typeface="+mn-lt"/>
                          <a:ea typeface="+mn-ea"/>
                          <a:cs typeface="+mn-cs"/>
                        </a:rPr>
                        <a:t>Color Sure </a:t>
                      </a:r>
                      <a:r>
                        <a:rPr kumimoji="0" lang="ar-AE" sz="1000" b="0" i="0" u="none" strike="noStrike" kern="1200" cap="none" spc="0" normalizeH="0" baseline="0" noProof="0">
                          <a:ln>
                            <a:noFill/>
                          </a:ln>
                          <a:solidFill>
                            <a:prstClr val="black"/>
                          </a:solidFill>
                          <a:effectLst/>
                          <a:uLnTx/>
                          <a:uFillTx/>
                          <a:latin typeface="+mn-lt"/>
                          <a:ea typeface="+mn-ea"/>
                          <a:cs typeface="+mn-cs"/>
                        </a:rPr>
                        <a:t>يبسط لك قراءة نتيجة الاختبار.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62419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- 2018-05-19 10:00:23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لتتجنب ارتفاع مستوى السكر في الدم بعد الإفطار، حاول تجنب الحلويات المليئة بالسكر. يسمح بكمية معتدلة من الحلوى الصحية مثل قطعة من الفاكهة.
#رمضان
#الدواء_والسكري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0595166"/>
                  </a:ext>
                </a:extLst>
              </a:tr>
            </a:tbl>
          </a:graphicData>
        </a:graphic>
      </p:graphicFrame>
      <p:sp>
        <p:nvSpPr>
          <p:cNvPr id="4" name="Text Placeholder 3">
            <a:extLst>
              <a:ext uri="{FF2B5EF4-FFF2-40B4-BE49-F238E27FC236}">
                <a16:creationId xmlns:a16="http://schemas.microsoft.com/office/drawing/2014/main" id="{0A31FA46-8759-41EE-B270-FCBEB487A177}"/>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5452092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A2339-FE4C-4E8F-8EFA-7044A7F1E641}"/>
              </a:ext>
            </a:extLst>
          </p:cNvPr>
          <p:cNvSpPr>
            <a:spLocks noGrp="1"/>
          </p:cNvSpPr>
          <p:nvPr>
            <p:ph type="title"/>
          </p:nvPr>
        </p:nvSpPr>
        <p:spPr/>
        <p:txBody>
          <a:bodyPr/>
          <a:lstStyle/>
          <a:p>
            <a:r>
              <a:rPr lang="en-US"/>
              <a:t>Instagram Posts Table | AlDawaa - 6 of 6</a:t>
            </a:r>
          </a:p>
        </p:txBody>
      </p:sp>
      <p:graphicFrame>
        <p:nvGraphicFramePr>
          <p:cNvPr id="5" name="Table Placeholder 4">
            <a:extLst>
              <a:ext uri="{FF2B5EF4-FFF2-40B4-BE49-F238E27FC236}">
                <a16:creationId xmlns:a16="http://schemas.microsoft.com/office/drawing/2014/main" id="{8BBEED7C-6CD2-4574-9028-1852ACFE2192}"/>
              </a:ext>
            </a:extLst>
          </p:cNvPr>
          <p:cNvGraphicFramePr>
            <a:graphicFrameLocks noGrp="1"/>
          </p:cNvGraphicFramePr>
          <p:nvPr>
            <p:ph type="tbl" sz="quarter" idx="13"/>
            <p:extLst>
              <p:ext uri="{D42A27DB-BD31-4B8C-83A1-F6EECF244321}">
                <p14:modId xmlns:p14="http://schemas.microsoft.com/office/powerpoint/2010/main" val="3250174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02915054"/>
                    </a:ext>
                  </a:extLst>
                </a:gridCol>
                <a:gridCol w="987552">
                  <a:extLst>
                    <a:ext uri="{9D8B030D-6E8A-4147-A177-3AD203B41FA5}">
                      <a16:colId xmlns:a16="http://schemas.microsoft.com/office/drawing/2014/main" val="2416065734"/>
                    </a:ext>
                  </a:extLst>
                </a:gridCol>
                <a:gridCol w="987552">
                  <a:extLst>
                    <a:ext uri="{9D8B030D-6E8A-4147-A177-3AD203B41FA5}">
                      <a16:colId xmlns:a16="http://schemas.microsoft.com/office/drawing/2014/main" val="1470989944"/>
                    </a:ext>
                  </a:extLst>
                </a:gridCol>
                <a:gridCol w="987552">
                  <a:extLst>
                    <a:ext uri="{9D8B030D-6E8A-4147-A177-3AD203B41FA5}">
                      <a16:colId xmlns:a16="http://schemas.microsoft.com/office/drawing/2014/main" val="2677806640"/>
                    </a:ext>
                  </a:extLst>
                </a:gridCol>
                <a:gridCol w="987552">
                  <a:extLst>
                    <a:ext uri="{9D8B030D-6E8A-4147-A177-3AD203B41FA5}">
                      <a16:colId xmlns:a16="http://schemas.microsoft.com/office/drawing/2014/main" val="2662429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7722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- 2018-05-18 11:29:15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جمعية_كنف‬</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الخيرية المختصة بتوفير التأمين الصحي للأيتام, الأرامل وأسر شهداء الواجب.‬ ‫تستطيع دعمهم عن طريق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⁦‪http://donation.kanaf.org.sa/index.php‬⁩‬ ‫</a:t>
                      </a:r>
                      <a:r>
                        <a:rPr kumimoji="0" lang="ar-AE" sz="1000" b="0" i="0" u="none" strike="noStrike" kern="1200" cap="none" spc="0" normalizeH="0" baseline="0" noProof="0">
                          <a:ln>
                            <a:noFill/>
                          </a:ln>
                          <a:solidFill>
                            <a:prstClr val="black"/>
                          </a:solidFill>
                          <a:effectLst/>
                          <a:uLnTx/>
                          <a:uFillTx/>
                          <a:latin typeface="+mn-lt"/>
                          <a:ea typeface="+mn-ea"/>
                          <a:cs typeface="+mn-cs"/>
                        </a:rPr>
                        <a:t>او زيارة احدى صيدليتنا. ‬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شجع_غيرك_يكثر_خيرك‬</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16311705"/>
                  </a:ext>
                </a:extLst>
              </a:tr>
            </a:tbl>
          </a:graphicData>
        </a:graphic>
      </p:graphicFrame>
      <p:sp>
        <p:nvSpPr>
          <p:cNvPr id="4" name="Text Placeholder 3">
            <a:extLst>
              <a:ext uri="{FF2B5EF4-FFF2-40B4-BE49-F238E27FC236}">
                <a16:creationId xmlns:a16="http://schemas.microsoft.com/office/drawing/2014/main" id="{F29F5125-2CC7-430B-853D-9DA1B7A2E44B}"/>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7915279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01FC9-459B-400B-BCBD-57311BB7FFBF}"/>
              </a:ext>
            </a:extLst>
          </p:cNvPr>
          <p:cNvSpPr>
            <a:spLocks noGrp="1"/>
          </p:cNvSpPr>
          <p:nvPr>
            <p:ph type="title"/>
          </p:nvPr>
        </p:nvSpPr>
        <p:spPr/>
        <p:txBody>
          <a:bodyPr/>
          <a:lstStyle/>
          <a:p>
            <a:r>
              <a:rPr lang="en-US"/>
              <a:t>Instagram Posts | AlDawaa</a:t>
            </a:r>
          </a:p>
        </p:txBody>
      </p:sp>
      <p:graphicFrame>
        <p:nvGraphicFramePr>
          <p:cNvPr id="6" name="Chart Placeholder 5">
            <a:extLst>
              <a:ext uri="{FF2B5EF4-FFF2-40B4-BE49-F238E27FC236}">
                <a16:creationId xmlns:a16="http://schemas.microsoft.com/office/drawing/2014/main" id="{30790E66-6FC6-4954-9398-94676F8E613C}"/>
              </a:ext>
            </a:extLst>
          </p:cNvPr>
          <p:cNvGraphicFramePr>
            <a:graphicFrameLocks noGrp="1"/>
          </p:cNvGraphicFramePr>
          <p:nvPr>
            <p:ph type="chart" sz="quarter" idx="13"/>
            <p:extLst>
              <p:ext uri="{D42A27DB-BD31-4B8C-83A1-F6EECF244321}">
                <p14:modId xmlns:p14="http://schemas.microsoft.com/office/powerpoint/2010/main" val="615853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ED4107-FA99-47B9-8903-EDFAA4B85AF7}"/>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5C1AA0CF-51A0-49FC-B4C2-F66EA607F7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9810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3DE37-B5A6-4A73-9E5E-FAB4B4E2BDA2}"/>
              </a:ext>
            </a:extLst>
          </p:cNvPr>
          <p:cNvSpPr>
            <a:spLocks noGrp="1"/>
          </p:cNvSpPr>
          <p:nvPr>
            <p:ph type="title"/>
          </p:nvPr>
        </p:nvSpPr>
        <p:spPr/>
        <p:txBody>
          <a:bodyPr/>
          <a:lstStyle/>
          <a:p>
            <a:r>
              <a:rPr lang="en-US"/>
              <a:t>Instagram Average Interactions Per Post | AlDawaa</a:t>
            </a:r>
          </a:p>
        </p:txBody>
      </p:sp>
      <p:graphicFrame>
        <p:nvGraphicFramePr>
          <p:cNvPr id="6" name="Chart Placeholder 5">
            <a:extLst>
              <a:ext uri="{FF2B5EF4-FFF2-40B4-BE49-F238E27FC236}">
                <a16:creationId xmlns:a16="http://schemas.microsoft.com/office/drawing/2014/main" id="{068D8F9D-1E1F-42DE-A105-DD944CB26943}"/>
              </a:ext>
            </a:extLst>
          </p:cNvPr>
          <p:cNvGraphicFramePr>
            <a:graphicFrameLocks noGrp="1"/>
          </p:cNvGraphicFramePr>
          <p:nvPr>
            <p:ph type="chart" sz="quarter" idx="13"/>
            <p:extLst>
              <p:ext uri="{D42A27DB-BD31-4B8C-83A1-F6EECF244321}">
                <p14:modId xmlns:p14="http://schemas.microsoft.com/office/powerpoint/2010/main" val="4137313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E65CC8-4A0B-4E33-A49F-8C50996FC61D}"/>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AD4F9982-17DB-4BBD-A1FF-A8E9550B9C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3842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96A19-A799-4765-9D6A-53552E032C17}"/>
              </a:ext>
            </a:extLst>
          </p:cNvPr>
          <p:cNvSpPr>
            <a:spLocks noGrp="1"/>
          </p:cNvSpPr>
          <p:nvPr>
            <p:ph type="title"/>
          </p:nvPr>
        </p:nvSpPr>
        <p:spPr/>
        <p:txBody>
          <a:bodyPr/>
          <a:lstStyle/>
          <a:p>
            <a:r>
              <a:rPr lang="en-US"/>
              <a:t>Instagram Hashtag Detection | AlDawaa - 1 of 3</a:t>
            </a:r>
          </a:p>
        </p:txBody>
      </p:sp>
      <p:graphicFrame>
        <p:nvGraphicFramePr>
          <p:cNvPr id="5" name="Table Placeholder 4">
            <a:extLst>
              <a:ext uri="{FF2B5EF4-FFF2-40B4-BE49-F238E27FC236}">
                <a16:creationId xmlns:a16="http://schemas.microsoft.com/office/drawing/2014/main" id="{61B30B70-B8E2-4767-B62F-DE1AD83D6CAC}"/>
              </a:ext>
            </a:extLst>
          </p:cNvPr>
          <p:cNvGraphicFramePr>
            <a:graphicFrameLocks noGrp="1"/>
          </p:cNvGraphicFramePr>
          <p:nvPr>
            <p:ph type="tbl" sz="quarter" idx="13"/>
            <p:extLst>
              <p:ext uri="{D42A27DB-BD31-4B8C-83A1-F6EECF244321}">
                <p14:modId xmlns:p14="http://schemas.microsoft.com/office/powerpoint/2010/main" val="4077756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44787344"/>
                    </a:ext>
                  </a:extLst>
                </a:gridCol>
                <a:gridCol w="1481328">
                  <a:extLst>
                    <a:ext uri="{9D8B030D-6E8A-4147-A177-3AD203B41FA5}">
                      <a16:colId xmlns:a16="http://schemas.microsoft.com/office/drawing/2014/main" val="425571652"/>
                    </a:ext>
                  </a:extLst>
                </a:gridCol>
                <a:gridCol w="1481328">
                  <a:extLst>
                    <a:ext uri="{9D8B030D-6E8A-4147-A177-3AD203B41FA5}">
                      <a16:colId xmlns:a16="http://schemas.microsoft.com/office/drawing/2014/main" val="1383152232"/>
                    </a:ext>
                  </a:extLst>
                </a:gridCol>
                <a:gridCol w="1481328">
                  <a:extLst>
                    <a:ext uri="{9D8B030D-6E8A-4147-A177-3AD203B41FA5}">
                      <a16:colId xmlns:a16="http://schemas.microsoft.com/office/drawing/2014/main" val="3027062554"/>
                    </a:ext>
                  </a:extLst>
                </a:gridCol>
                <a:gridCol w="1481328">
                  <a:extLst>
                    <a:ext uri="{9D8B030D-6E8A-4147-A177-3AD203B41FA5}">
                      <a16:colId xmlns:a16="http://schemas.microsoft.com/office/drawing/2014/main" val="2439304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152093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extLst>
                  <a:ext uri="{0D108BD9-81ED-4DB2-BD59-A6C34878D82A}">
                    <a16:rowId xmlns:a16="http://schemas.microsoft.com/office/drawing/2014/main" val="590499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#وظيفة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extLst>
                  <a:ext uri="{0D108BD9-81ED-4DB2-BD59-A6C34878D82A}">
                    <a16:rowId xmlns:a16="http://schemas.microsoft.com/office/drawing/2014/main" val="4254931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#نصيحة_الدواء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127.375</a:t>
                      </a:r>
                    </a:p>
                  </a:txBody>
                  <a:tcPr/>
                </a:tc>
                <a:extLst>
                  <a:ext uri="{0D108BD9-81ED-4DB2-BD59-A6C34878D82A}">
                    <a16:rowId xmlns:a16="http://schemas.microsoft.com/office/drawing/2014/main" val="2468765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2072292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#قطاف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4062214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#SummerEssentials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3569612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#مسابقة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7098</a:t>
                      </a:r>
                    </a:p>
                  </a:txBody>
                  <a:tcPr/>
                </a:tc>
                <a:extLst>
                  <a:ext uri="{0D108BD9-81ED-4DB2-BD59-A6C34878D82A}">
                    <a16:rowId xmlns:a16="http://schemas.microsoft.com/office/drawing/2014/main" val="2191330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#السحب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7098</a:t>
                      </a:r>
                    </a:p>
                  </a:txBody>
                  <a:tcPr/>
                </a:tc>
                <a:extLst>
                  <a:ext uri="{0D108BD9-81ED-4DB2-BD59-A6C34878D82A}">
                    <a16:rowId xmlns:a16="http://schemas.microsoft.com/office/drawing/2014/main" val="838830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109.22222222222</a:t>
                      </a:r>
                    </a:p>
                  </a:txBody>
                  <a:tcPr/>
                </a:tc>
                <a:extLst>
                  <a:ext uri="{0D108BD9-81ED-4DB2-BD59-A6C34878D82A}">
                    <a16:rowId xmlns:a16="http://schemas.microsoft.com/office/drawing/2014/main" val="1783693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#الطبيعي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extLst>
                  <a:ext uri="{0D108BD9-81ED-4DB2-BD59-A6C34878D82A}">
                    <a16:rowId xmlns:a16="http://schemas.microsoft.com/office/drawing/2014/main" val="2640291355"/>
                  </a:ext>
                </a:extLst>
              </a:tr>
            </a:tbl>
          </a:graphicData>
        </a:graphic>
      </p:graphicFrame>
      <p:sp>
        <p:nvSpPr>
          <p:cNvPr id="4" name="Text Placeholder 3">
            <a:extLst>
              <a:ext uri="{FF2B5EF4-FFF2-40B4-BE49-F238E27FC236}">
                <a16:creationId xmlns:a16="http://schemas.microsoft.com/office/drawing/2014/main" id="{10764D48-8358-4A6A-B3E0-CD9B11CF8A7B}"/>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633092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5CCB9-C098-49B5-B1FD-363111E9E90E}"/>
              </a:ext>
            </a:extLst>
          </p:cNvPr>
          <p:cNvSpPr>
            <a:spLocks noGrp="1"/>
          </p:cNvSpPr>
          <p:nvPr>
            <p:ph type="title"/>
          </p:nvPr>
        </p:nvSpPr>
        <p:spPr/>
        <p:txBody>
          <a:bodyPr/>
          <a:lstStyle/>
          <a:p>
            <a:r>
              <a:rPr lang="en-US"/>
              <a:t>Instagram Hashtag Detection | AlDawaa - 2 of 3</a:t>
            </a:r>
          </a:p>
        </p:txBody>
      </p:sp>
      <p:graphicFrame>
        <p:nvGraphicFramePr>
          <p:cNvPr id="5" name="Table Placeholder 4">
            <a:extLst>
              <a:ext uri="{FF2B5EF4-FFF2-40B4-BE49-F238E27FC236}">
                <a16:creationId xmlns:a16="http://schemas.microsoft.com/office/drawing/2014/main" id="{EAD85265-786D-4B5C-9DA9-B387EC84FE5B}"/>
              </a:ext>
            </a:extLst>
          </p:cNvPr>
          <p:cNvGraphicFramePr>
            <a:graphicFrameLocks noGrp="1"/>
          </p:cNvGraphicFramePr>
          <p:nvPr>
            <p:ph type="tbl" sz="quarter" idx="13"/>
            <p:extLst>
              <p:ext uri="{D42A27DB-BD31-4B8C-83A1-F6EECF244321}">
                <p14:modId xmlns:p14="http://schemas.microsoft.com/office/powerpoint/2010/main" val="4136388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52710940"/>
                    </a:ext>
                  </a:extLst>
                </a:gridCol>
                <a:gridCol w="1481328">
                  <a:extLst>
                    <a:ext uri="{9D8B030D-6E8A-4147-A177-3AD203B41FA5}">
                      <a16:colId xmlns:a16="http://schemas.microsoft.com/office/drawing/2014/main" val="3611689537"/>
                    </a:ext>
                  </a:extLst>
                </a:gridCol>
                <a:gridCol w="1481328">
                  <a:extLst>
                    <a:ext uri="{9D8B030D-6E8A-4147-A177-3AD203B41FA5}">
                      <a16:colId xmlns:a16="http://schemas.microsoft.com/office/drawing/2014/main" val="1421523578"/>
                    </a:ext>
                  </a:extLst>
                </a:gridCol>
                <a:gridCol w="1481328">
                  <a:extLst>
                    <a:ext uri="{9D8B030D-6E8A-4147-A177-3AD203B41FA5}">
                      <a16:colId xmlns:a16="http://schemas.microsoft.com/office/drawing/2014/main" val="4117633502"/>
                    </a:ext>
                  </a:extLst>
                </a:gridCol>
                <a:gridCol w="1481328">
                  <a:extLst>
                    <a:ext uri="{9D8B030D-6E8A-4147-A177-3AD203B41FA5}">
                      <a16:colId xmlns:a16="http://schemas.microsoft.com/office/drawing/2014/main" val="2607959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390450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extLst>
                  <a:ext uri="{0D108BD9-81ED-4DB2-BD59-A6C34878D82A}">
                    <a16:rowId xmlns:a16="http://schemas.microsoft.com/office/drawing/2014/main" val="3873284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#الدواء_والسكري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118.55555555556</a:t>
                      </a:r>
                    </a:p>
                  </a:txBody>
                  <a:tcPr/>
                </a:tc>
                <a:extLst>
                  <a:ext uri="{0D108BD9-81ED-4DB2-BD59-A6C34878D82A}">
                    <a16:rowId xmlns:a16="http://schemas.microsoft.com/office/drawing/2014/main" val="976858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#رمضان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291.4375</a:t>
                      </a:r>
                    </a:p>
                  </a:txBody>
                  <a:tcPr/>
                </a:tc>
                <a:extLst>
                  <a:ext uri="{0D108BD9-81ED-4DB2-BD59-A6C34878D82A}">
                    <a16:rowId xmlns:a16="http://schemas.microsoft.com/office/drawing/2014/main" val="123400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#السكري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2564288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#حقيقة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extLst>
                  <a:ext uri="{0D108BD9-81ED-4DB2-BD59-A6C34878D82A}">
                    <a16:rowId xmlns:a16="http://schemas.microsoft.com/office/drawing/2014/main" val="1662775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#الحمل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3327701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#أساسيات_الصيف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4280558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#الشعر_الجميل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1376491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#اصرفها_بالعافية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2943733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#كنف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3143717415"/>
                  </a:ext>
                </a:extLst>
              </a:tr>
            </a:tbl>
          </a:graphicData>
        </a:graphic>
      </p:graphicFrame>
      <p:sp>
        <p:nvSpPr>
          <p:cNvPr id="4" name="Text Placeholder 3">
            <a:extLst>
              <a:ext uri="{FF2B5EF4-FFF2-40B4-BE49-F238E27FC236}">
                <a16:creationId xmlns:a16="http://schemas.microsoft.com/office/drawing/2014/main" id="{EE2CB165-0A07-483A-85A9-C68C93F81045}"/>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23795831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8BB60-96C0-4D78-810C-CB62828455F9}"/>
              </a:ext>
            </a:extLst>
          </p:cNvPr>
          <p:cNvSpPr>
            <a:spLocks noGrp="1"/>
          </p:cNvSpPr>
          <p:nvPr>
            <p:ph type="title"/>
          </p:nvPr>
        </p:nvSpPr>
        <p:spPr/>
        <p:txBody>
          <a:bodyPr/>
          <a:lstStyle/>
          <a:p>
            <a:r>
              <a:rPr lang="en-US"/>
              <a:t>Instagram Hashtag Detection | AlDawaa - 3 of 3</a:t>
            </a:r>
          </a:p>
        </p:txBody>
      </p:sp>
      <p:graphicFrame>
        <p:nvGraphicFramePr>
          <p:cNvPr id="5" name="Table Placeholder 4">
            <a:extLst>
              <a:ext uri="{FF2B5EF4-FFF2-40B4-BE49-F238E27FC236}">
                <a16:creationId xmlns:a16="http://schemas.microsoft.com/office/drawing/2014/main" id="{6697AEA8-2838-44DB-A322-BDFAC72ADD99}"/>
              </a:ext>
            </a:extLst>
          </p:cNvPr>
          <p:cNvGraphicFramePr>
            <a:graphicFrameLocks noGrp="1"/>
          </p:cNvGraphicFramePr>
          <p:nvPr>
            <p:ph type="tbl" sz="quarter" idx="13"/>
            <p:extLst>
              <p:ext uri="{D42A27DB-BD31-4B8C-83A1-F6EECF244321}">
                <p14:modId xmlns:p14="http://schemas.microsoft.com/office/powerpoint/2010/main" val="107524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46943951"/>
                    </a:ext>
                  </a:extLst>
                </a:gridCol>
                <a:gridCol w="1481328">
                  <a:extLst>
                    <a:ext uri="{9D8B030D-6E8A-4147-A177-3AD203B41FA5}">
                      <a16:colId xmlns:a16="http://schemas.microsoft.com/office/drawing/2014/main" val="748261358"/>
                    </a:ext>
                  </a:extLst>
                </a:gridCol>
                <a:gridCol w="1481328">
                  <a:extLst>
                    <a:ext uri="{9D8B030D-6E8A-4147-A177-3AD203B41FA5}">
                      <a16:colId xmlns:a16="http://schemas.microsoft.com/office/drawing/2014/main" val="763445010"/>
                    </a:ext>
                  </a:extLst>
                </a:gridCol>
                <a:gridCol w="1481328">
                  <a:extLst>
                    <a:ext uri="{9D8B030D-6E8A-4147-A177-3AD203B41FA5}">
                      <a16:colId xmlns:a16="http://schemas.microsoft.com/office/drawing/2014/main" val="2314899791"/>
                    </a:ext>
                  </a:extLst>
                </a:gridCol>
                <a:gridCol w="1481328">
                  <a:extLst>
                    <a:ext uri="{9D8B030D-6E8A-4147-A177-3AD203B41FA5}">
                      <a16:colId xmlns:a16="http://schemas.microsoft.com/office/drawing/2014/main" val="3213554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184727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#شاركها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3689336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#شجع_غيرك_يكثر_خيرك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980917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#جديد_الدواء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289146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#الدمام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2379433866"/>
                  </a:ext>
                </a:extLst>
              </a:tr>
            </a:tbl>
          </a:graphicData>
        </a:graphic>
      </p:graphicFrame>
      <p:sp>
        <p:nvSpPr>
          <p:cNvPr id="4" name="Text Placeholder 3">
            <a:extLst>
              <a:ext uri="{FF2B5EF4-FFF2-40B4-BE49-F238E27FC236}">
                <a16:creationId xmlns:a16="http://schemas.microsoft.com/office/drawing/2014/main" id="{2E4575E2-2410-43A8-BD1B-1C0F612DAA70}"/>
              </a:ext>
            </a:extLst>
          </p:cNvPr>
          <p:cNvSpPr>
            <a:spLocks noGrp="1"/>
          </p:cNvSpPr>
          <p:nvPr>
            <p:ph type="body" sz="quarter" idx="14"/>
          </p:nvPr>
        </p:nvSpPr>
        <p:spPr/>
        <p:txBody>
          <a:bodyPr/>
          <a:lstStyle/>
          <a:p>
            <a:r>
              <a:rPr lang="en-US"/>
              <a:t>05/01/2018 - 05/30/2018</a:t>
            </a:r>
          </a:p>
        </p:txBody>
      </p:sp>
    </p:spTree>
    <p:extLst>
      <p:ext uri="{BB962C8B-B14F-4D97-AF65-F5344CB8AC3E}">
        <p14:creationId xmlns:p14="http://schemas.microsoft.com/office/powerpoint/2010/main" val="4065258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C2856-47BE-4BAE-BBA5-90F93B87C994}"/>
              </a:ext>
            </a:extLst>
          </p:cNvPr>
          <p:cNvSpPr>
            <a:spLocks noGrp="1"/>
          </p:cNvSpPr>
          <p:nvPr>
            <p:ph type="title"/>
          </p:nvPr>
        </p:nvSpPr>
        <p:spPr/>
        <p:txBody>
          <a:bodyPr/>
          <a:lstStyle/>
          <a:p>
            <a:r>
              <a:rPr lang="en-US"/>
              <a:t>Instagram Posts Type Distribution | AlDawaa</a:t>
            </a:r>
          </a:p>
        </p:txBody>
      </p:sp>
      <p:graphicFrame>
        <p:nvGraphicFramePr>
          <p:cNvPr id="6" name="Chart Placeholder 5">
            <a:extLst>
              <a:ext uri="{FF2B5EF4-FFF2-40B4-BE49-F238E27FC236}">
                <a16:creationId xmlns:a16="http://schemas.microsoft.com/office/drawing/2014/main" id="{E838A5DC-4297-4F38-92F2-AC35C5BA7A5A}"/>
              </a:ext>
            </a:extLst>
          </p:cNvPr>
          <p:cNvGraphicFramePr>
            <a:graphicFrameLocks noGrp="1"/>
          </p:cNvGraphicFramePr>
          <p:nvPr>
            <p:ph type="chart" sz="quarter" idx="13"/>
            <p:extLst>
              <p:ext uri="{D42A27DB-BD31-4B8C-83A1-F6EECF244321}">
                <p14:modId xmlns:p14="http://schemas.microsoft.com/office/powerpoint/2010/main" val="712461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CE3462-7164-42E4-8C89-4413D2377620}"/>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AEE7522A-EADA-4E8E-B962-AABF444D56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63949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DBE83-9531-41D8-961C-D7A7E646BF0E}"/>
              </a:ext>
            </a:extLst>
          </p:cNvPr>
          <p:cNvSpPr>
            <a:spLocks noGrp="1"/>
          </p:cNvSpPr>
          <p:nvPr>
            <p:ph type="title"/>
          </p:nvPr>
        </p:nvSpPr>
        <p:spPr/>
        <p:txBody>
          <a:bodyPr/>
          <a:lstStyle/>
          <a:p>
            <a:r>
              <a:rPr lang="en-US"/>
              <a:t>Instagram Followers Change | AlDawaa</a:t>
            </a:r>
          </a:p>
        </p:txBody>
      </p:sp>
      <p:graphicFrame>
        <p:nvGraphicFramePr>
          <p:cNvPr id="6" name="Chart Placeholder 5">
            <a:extLst>
              <a:ext uri="{FF2B5EF4-FFF2-40B4-BE49-F238E27FC236}">
                <a16:creationId xmlns:a16="http://schemas.microsoft.com/office/drawing/2014/main" id="{EF9C1A7E-8E5B-4505-933F-9BE086F8EF39}"/>
              </a:ext>
            </a:extLst>
          </p:cNvPr>
          <p:cNvGraphicFramePr>
            <a:graphicFrameLocks noGrp="1"/>
          </p:cNvGraphicFramePr>
          <p:nvPr>
            <p:ph type="chart" sz="quarter" idx="13"/>
            <p:extLst>
              <p:ext uri="{D42A27DB-BD31-4B8C-83A1-F6EECF244321}">
                <p14:modId xmlns:p14="http://schemas.microsoft.com/office/powerpoint/2010/main" val="2536544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E70D29-9B7B-4778-A891-1F24091A98E7}"/>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38E86D0A-82A9-4AC3-9DFA-B094211497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79940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54FAC-9F1D-4E1C-8748-4262536F7491}"/>
              </a:ext>
            </a:extLst>
          </p:cNvPr>
          <p:cNvSpPr>
            <a:spLocks noGrp="1"/>
          </p:cNvSpPr>
          <p:nvPr>
            <p:ph type="title"/>
          </p:nvPr>
        </p:nvSpPr>
        <p:spPr/>
        <p:txBody>
          <a:bodyPr/>
          <a:lstStyle/>
          <a:p>
            <a:r>
              <a:rPr lang="en-US"/>
              <a:t>Instagram Interactions Distribution | AlDawaa</a:t>
            </a:r>
          </a:p>
        </p:txBody>
      </p:sp>
      <p:graphicFrame>
        <p:nvGraphicFramePr>
          <p:cNvPr id="6" name="Chart Placeholder 5">
            <a:extLst>
              <a:ext uri="{FF2B5EF4-FFF2-40B4-BE49-F238E27FC236}">
                <a16:creationId xmlns:a16="http://schemas.microsoft.com/office/drawing/2014/main" id="{F9804379-D20C-44CC-9B4E-CCE97D3CEBE9}"/>
              </a:ext>
            </a:extLst>
          </p:cNvPr>
          <p:cNvGraphicFramePr>
            <a:graphicFrameLocks noGrp="1"/>
          </p:cNvGraphicFramePr>
          <p:nvPr>
            <p:ph type="chart" sz="quarter" idx="13"/>
            <p:extLst>
              <p:ext uri="{D42A27DB-BD31-4B8C-83A1-F6EECF244321}">
                <p14:modId xmlns:p14="http://schemas.microsoft.com/office/powerpoint/2010/main" val="1234877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BD6900-9957-4C21-80B3-9CF56CA1F5CE}"/>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7A565244-5256-44BE-BBB9-AC2B31C5A4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15731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D3A16-06F1-4B4D-AC09-10DDE34B3537}"/>
              </a:ext>
            </a:extLst>
          </p:cNvPr>
          <p:cNvSpPr>
            <a:spLocks noGrp="1"/>
          </p:cNvSpPr>
          <p:nvPr>
            <p:ph type="title"/>
          </p:nvPr>
        </p:nvSpPr>
        <p:spPr/>
        <p:txBody>
          <a:bodyPr/>
          <a:lstStyle/>
          <a:p>
            <a:r>
              <a:rPr lang="en-US"/>
              <a:t>Instagram Followers Table | AlDawaa</a:t>
            </a:r>
          </a:p>
        </p:txBody>
      </p:sp>
      <p:graphicFrame>
        <p:nvGraphicFramePr>
          <p:cNvPr id="5" name="Table Placeholder 4">
            <a:extLst>
              <a:ext uri="{FF2B5EF4-FFF2-40B4-BE49-F238E27FC236}">
                <a16:creationId xmlns:a16="http://schemas.microsoft.com/office/drawing/2014/main" id="{27F694AA-71C8-435F-98D9-DC5B18CF3589}"/>
              </a:ext>
            </a:extLst>
          </p:cNvPr>
          <p:cNvGraphicFramePr>
            <a:graphicFrameLocks noGrp="1"/>
          </p:cNvGraphicFramePr>
          <p:nvPr>
            <p:ph type="tbl" sz="quarter" idx="13"/>
            <p:extLst>
              <p:ext uri="{D42A27DB-BD31-4B8C-83A1-F6EECF244321}">
                <p14:modId xmlns:p14="http://schemas.microsoft.com/office/powerpoint/2010/main" val="2745254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67856519"/>
                    </a:ext>
                  </a:extLst>
                </a:gridCol>
                <a:gridCol w="1234440">
                  <a:extLst>
                    <a:ext uri="{9D8B030D-6E8A-4147-A177-3AD203B41FA5}">
                      <a16:colId xmlns:a16="http://schemas.microsoft.com/office/drawing/2014/main" val="3040990273"/>
                    </a:ext>
                  </a:extLst>
                </a:gridCol>
                <a:gridCol w="822960">
                  <a:extLst>
                    <a:ext uri="{9D8B030D-6E8A-4147-A177-3AD203B41FA5}">
                      <a16:colId xmlns:a16="http://schemas.microsoft.com/office/drawing/2014/main" val="2994471564"/>
                    </a:ext>
                  </a:extLst>
                </a:gridCol>
                <a:gridCol w="822960">
                  <a:extLst>
                    <a:ext uri="{9D8B030D-6E8A-4147-A177-3AD203B41FA5}">
                      <a16:colId xmlns:a16="http://schemas.microsoft.com/office/drawing/2014/main" val="803989387"/>
                    </a:ext>
                  </a:extLst>
                </a:gridCol>
                <a:gridCol w="822960">
                  <a:extLst>
                    <a:ext uri="{9D8B030D-6E8A-4147-A177-3AD203B41FA5}">
                      <a16:colId xmlns:a16="http://schemas.microsoft.com/office/drawing/2014/main" val="1272259745"/>
                    </a:ext>
                  </a:extLst>
                </a:gridCol>
                <a:gridCol w="822960">
                  <a:extLst>
                    <a:ext uri="{9D8B030D-6E8A-4147-A177-3AD203B41FA5}">
                      <a16:colId xmlns:a16="http://schemas.microsoft.com/office/drawing/2014/main" val="2851187113"/>
                    </a:ext>
                  </a:extLst>
                </a:gridCol>
                <a:gridCol w="822960">
                  <a:extLst>
                    <a:ext uri="{9D8B030D-6E8A-4147-A177-3AD203B41FA5}">
                      <a16:colId xmlns:a16="http://schemas.microsoft.com/office/drawing/2014/main" val="2019596230"/>
                    </a:ext>
                  </a:extLst>
                </a:gridCol>
                <a:gridCol w="822960">
                  <a:extLst>
                    <a:ext uri="{9D8B030D-6E8A-4147-A177-3AD203B41FA5}">
                      <a16:colId xmlns:a16="http://schemas.microsoft.com/office/drawing/2014/main" val="36032545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232596640"/>
                  </a:ext>
                </a:extLst>
              </a:tr>
              <a:tr h="370840">
                <a:tc>
                  <a:txBody>
                    <a:bodyPr/>
                    <a:lstStyle/>
                    <a:p>
                      <a:r>
                        <a:rPr lang="en-US" sz="1000"/>
                        <a:t>aldawaacare</a:t>
                      </a:r>
                    </a:p>
                  </a:txBody>
                  <a:tcPr/>
                </a:tc>
                <a:tc>
                  <a:txBody>
                    <a:bodyPr/>
                    <a:lstStyle/>
                    <a:p>
                      <a:r>
                        <a:rPr lang="en-US" sz="1000"/>
                        <a:t>98600</a:t>
                      </a:r>
                    </a:p>
                  </a:txBody>
                  <a:tcPr/>
                </a:tc>
                <a:tc>
                  <a:txBody>
                    <a:bodyPr/>
                    <a:lstStyle/>
                    <a:p>
                      <a:r>
                        <a:rPr lang="en-US" sz="1000"/>
                        <a:t>394</a:t>
                      </a:r>
                    </a:p>
                  </a:txBody>
                  <a:tcPr/>
                </a:tc>
                <a:tc>
                  <a:txBody>
                    <a:bodyPr/>
                    <a:lstStyle/>
                    <a:p>
                      <a:r>
                        <a:rPr lang="en-US" sz="1000"/>
                        <a:t>0.4 %</a:t>
                      </a:r>
                    </a:p>
                  </a:txBody>
                  <a:tcPr/>
                </a:tc>
                <a:tc>
                  <a:txBody>
                    <a:bodyPr/>
                    <a:lstStyle/>
                    <a:p>
                      <a:r>
                        <a:rPr lang="en-US" sz="1000"/>
                        <a:t>1100</a:t>
                      </a:r>
                    </a:p>
                  </a:txBody>
                  <a:tcPr/>
                </a:tc>
                <a:tc>
                  <a:txBody>
                    <a:bodyPr/>
                    <a:lstStyle/>
                    <a:p>
                      <a:r>
                        <a:rPr lang="en-US" sz="1000"/>
                        <a:t>1.1 %</a:t>
                      </a:r>
                    </a:p>
                  </a:txBody>
                  <a:tcPr/>
                </a:tc>
                <a:tc>
                  <a:txBody>
                    <a:bodyPr/>
                    <a:lstStyle/>
                    <a:p>
                      <a:r>
                        <a:rPr lang="en-US" sz="1000"/>
                        <a:t>5859</a:t>
                      </a:r>
                    </a:p>
                  </a:txBody>
                  <a:tcPr/>
                </a:tc>
                <a:tc>
                  <a:txBody>
                    <a:bodyPr/>
                    <a:lstStyle/>
                    <a:p>
                      <a:r>
                        <a:rPr lang="en-US" sz="1000"/>
                        <a:t>6.3 %</a:t>
                      </a:r>
                    </a:p>
                  </a:txBody>
                  <a:tcPr/>
                </a:tc>
                <a:extLst>
                  <a:ext uri="{0D108BD9-81ED-4DB2-BD59-A6C34878D82A}">
                    <a16:rowId xmlns:a16="http://schemas.microsoft.com/office/drawing/2014/main" val="1788808795"/>
                  </a:ext>
                </a:extLst>
              </a:tr>
            </a:tbl>
          </a:graphicData>
        </a:graphic>
      </p:graphicFrame>
      <p:sp>
        <p:nvSpPr>
          <p:cNvPr id="4" name="Text Placeholder 3">
            <a:extLst>
              <a:ext uri="{FF2B5EF4-FFF2-40B4-BE49-F238E27FC236}">
                <a16:creationId xmlns:a16="http://schemas.microsoft.com/office/drawing/2014/main" id="{8680F636-DE05-4ADD-8E71-E49B1307F853}"/>
              </a:ext>
            </a:extLst>
          </p:cNvPr>
          <p:cNvSpPr>
            <a:spLocks noGrp="1"/>
          </p:cNvSpPr>
          <p:nvPr>
            <p:ph type="body" sz="quarter" idx="14"/>
          </p:nvPr>
        </p:nvSpPr>
        <p:spPr/>
        <p:txBody>
          <a:bodyPr/>
          <a:lstStyle/>
          <a:p>
            <a:r>
              <a:rPr lang="en-US"/>
              <a:t>04/30/2018 - 05/30/2018</a:t>
            </a:r>
          </a:p>
        </p:txBody>
      </p:sp>
    </p:spTree>
    <p:extLst>
      <p:ext uri="{BB962C8B-B14F-4D97-AF65-F5344CB8AC3E}">
        <p14:creationId xmlns:p14="http://schemas.microsoft.com/office/powerpoint/2010/main" val="17119366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4A414-3BC8-46C8-B121-8E92C0AFD749}"/>
              </a:ext>
            </a:extLst>
          </p:cNvPr>
          <p:cNvSpPr>
            <a:spLocks noGrp="1"/>
          </p:cNvSpPr>
          <p:nvPr>
            <p:ph type="title"/>
          </p:nvPr>
        </p:nvSpPr>
        <p:spPr/>
        <p:txBody>
          <a:bodyPr/>
          <a:lstStyle/>
          <a:p>
            <a:r>
              <a:rPr lang="en-US"/>
              <a:t>Instagram Total Interactions | AlDawaa</a:t>
            </a:r>
          </a:p>
        </p:txBody>
      </p:sp>
      <p:graphicFrame>
        <p:nvGraphicFramePr>
          <p:cNvPr id="6" name="Chart Placeholder 5">
            <a:extLst>
              <a:ext uri="{FF2B5EF4-FFF2-40B4-BE49-F238E27FC236}">
                <a16:creationId xmlns:a16="http://schemas.microsoft.com/office/drawing/2014/main" id="{C3EBB9B9-E8A9-4984-ACD1-ACB82A740255}"/>
              </a:ext>
            </a:extLst>
          </p:cNvPr>
          <p:cNvGraphicFramePr>
            <a:graphicFrameLocks noGrp="1"/>
          </p:cNvGraphicFramePr>
          <p:nvPr>
            <p:ph type="chart" sz="quarter" idx="13"/>
            <p:extLst>
              <p:ext uri="{D42A27DB-BD31-4B8C-83A1-F6EECF244321}">
                <p14:modId xmlns:p14="http://schemas.microsoft.com/office/powerpoint/2010/main" val="1801701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B99BB0-B6B5-4571-9C07-6A5592ECA561}"/>
              </a:ext>
            </a:extLst>
          </p:cNvPr>
          <p:cNvSpPr>
            <a:spLocks noGrp="1"/>
          </p:cNvSpPr>
          <p:nvPr>
            <p:ph type="body" sz="quarter" idx="14"/>
          </p:nvPr>
        </p:nvSpPr>
        <p:spPr/>
        <p:txBody>
          <a:bodyPr/>
          <a:lstStyle/>
          <a:p>
            <a:r>
              <a:rPr lang="en-US"/>
              <a:t>05/01/2018 - 05/30/2018</a:t>
            </a:r>
          </a:p>
        </p:txBody>
      </p:sp>
      <p:sp>
        <p:nvSpPr>
          <p:cNvPr id="5" name="Footer Placeholder 4">
            <a:extLst>
              <a:ext uri="{FF2B5EF4-FFF2-40B4-BE49-F238E27FC236}">
                <a16:creationId xmlns:a16="http://schemas.microsoft.com/office/drawing/2014/main" id="{EBEA7C2F-0333-4525-BA6E-50DF5E7524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37255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2706</Words>
  <Application>Microsoft Office PowerPoint</Application>
  <PresentationFormat>On-screen Show (4:3)</PresentationFormat>
  <Paragraphs>1514</Paragraphs>
  <Slides>53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Calibri</vt:lpstr>
      <vt:lpstr>Arial</vt:lpstr>
      <vt:lpstr>quintly_template</vt:lpstr>
      <vt:lpstr>AlDawaa Care</vt:lpstr>
      <vt:lpstr>Twitter Key Metrics Table | AlDawaa</vt:lpstr>
      <vt:lpstr>Twitter Followers Total | AlDawaa</vt:lpstr>
      <vt:lpstr>Twitter Own and Retweeted Tweets Table | AlDawaa - 1 of 5</vt:lpstr>
      <vt:lpstr>Twitter Own and Retweeted Tweets Table | AlDawaa - 2 of 5</vt:lpstr>
      <vt:lpstr>Twitter Own and Retweeted Tweets Table | AlDawaa - 3 of 5</vt:lpstr>
      <vt:lpstr>Twitter Own and Retweeted Tweets Table | AlDawaa - 4 of 5</vt:lpstr>
      <vt:lpstr>Twitter Own and Retweeted Tweets Table | AlDawaa - 5 of 5</vt:lpstr>
      <vt:lpstr>Twitter Interaction Rate | AlDawaa</vt:lpstr>
      <vt:lpstr>Twitter Followers Change | AlDawaa</vt:lpstr>
      <vt:lpstr>Twitter Own Tweets | AlDawaa</vt:lpstr>
      <vt:lpstr>Twitter Interactions Distribution | AlDawaa</vt:lpstr>
      <vt:lpstr>Twitter Tweets Total | AlDawaa</vt:lpstr>
      <vt:lpstr>Twitter Total Interactions | AlDawaa</vt:lpstr>
      <vt:lpstr>Twitter Retweets | AlDawaa</vt:lpstr>
      <vt:lpstr>Twitter Interaction Rate By Hour | AlDawaa</vt:lpstr>
      <vt:lpstr>Facebook Fans Total | AlDawaa</vt:lpstr>
      <vt:lpstr>Facebook Own Posts | AlDawaa</vt:lpstr>
      <vt:lpstr>Facebook Interaction Rate | AlDawaa</vt:lpstr>
      <vt:lpstr>Facebook Own Posts Table | AlDawaa - 1 of 11</vt:lpstr>
      <vt:lpstr>Facebook Own Posts Table | AlDawaa - 2 of 11</vt:lpstr>
      <vt:lpstr>Facebook Own Posts Table | AlDawaa - 3 of 11</vt:lpstr>
      <vt:lpstr>Facebook Own Posts Table | AlDawaa - 4 of 11</vt:lpstr>
      <vt:lpstr>Facebook Own Posts Table | AlDawaa - 5 of 11</vt:lpstr>
      <vt:lpstr>Facebook Own Posts Table | AlDawaa - 6 of 11</vt:lpstr>
      <vt:lpstr>Facebook Own Posts Table | AlDawaa - 7 of 11</vt:lpstr>
      <vt:lpstr>Facebook Own Posts Table | AlDawaa - 8 of 11</vt:lpstr>
      <vt:lpstr>Facebook Own Posts Table | AlDawaa - 9 of 11</vt:lpstr>
      <vt:lpstr>Facebook Own Posts Table | AlDawaa - 10 of 11</vt:lpstr>
      <vt:lpstr>Facebook Own Posts Table | AlDawaa - 11 of 11</vt:lpstr>
      <vt:lpstr>Facebook Interactions Distribution | AlDawaa</vt:lpstr>
      <vt:lpstr>Facebook Key Metrics Table | AlDawaa</vt:lpstr>
      <vt:lpstr>Facebook Hashtag Detection | AlDawaa - 1 of 3</vt:lpstr>
      <vt:lpstr>Facebook Hashtag Detection | AlDawaa - 2 of 3</vt:lpstr>
      <vt:lpstr>Facebook Hashtag Detection | AlDawaa - 3 of 3</vt:lpstr>
      <vt:lpstr>Instagram Key Metrics Table | AlDawaa</vt:lpstr>
      <vt:lpstr>Instagram Followers Total | AlDawaa</vt:lpstr>
      <vt:lpstr>Instagram Posts Table | AlDawaa - 1 of 6</vt:lpstr>
      <vt:lpstr>Instagram Posts Table | AlDawaa - 2 of 6</vt:lpstr>
      <vt:lpstr>Instagram Posts Table | AlDawaa - 3 of 6</vt:lpstr>
      <vt:lpstr>Instagram Posts Table | AlDawaa - 4 of 6</vt:lpstr>
      <vt:lpstr>Instagram Posts Table | AlDawaa - 5 of 6</vt:lpstr>
      <vt:lpstr>Instagram Posts Table | AlDawaa - 6 of 6</vt:lpstr>
      <vt:lpstr>Instagram Posts | AlDawaa</vt:lpstr>
      <vt:lpstr>Instagram Average Interactions Per Post | AlDawaa</vt:lpstr>
      <vt:lpstr>Instagram Hashtag Detection | AlDawaa - 1 of 3</vt:lpstr>
      <vt:lpstr>Instagram Hashtag Detection | AlDawaa - 2 of 3</vt:lpstr>
      <vt:lpstr>Instagram Hashtag Detection | AlDawaa - 3 of 3</vt:lpstr>
      <vt:lpstr>Instagram Posts Type Distribution | AlDawaa</vt:lpstr>
      <vt:lpstr>Instagram Followers Change | AlDawaa</vt:lpstr>
      <vt:lpstr>Instagram Interactions Distribution | AlDawaa</vt:lpstr>
      <vt:lpstr>Instagram Followers Table | AlDawaa</vt:lpstr>
      <vt:lpstr>Instagram Total Interactions | AlDawaa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AlDawaa Care</dc:title>
  <dc:creator>Administrator</dc:creator>
  <cp:lastModifiedBy>Administrator</cp:lastModifiedBy>
  <cp:revision>1</cp:revision>
  <dcterms:created xsi:type="dcterms:W3CDTF">2018-05-30T12:17:42Z</dcterms:created>
  <dcterms:modified xsi:type="dcterms:W3CDTF">2018-05-30T12:19:48Z</dcterms:modified>
</cp:coreProperties>
</file>