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@Cbahi_SA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8318</c:v>
                </c:pt>
                <c:pt idx="1">
                  <c:v>8338</c:v>
                </c:pt>
                <c:pt idx="2">
                  <c:v>8362</c:v>
                </c:pt>
                <c:pt idx="3">
                  <c:v>8392</c:v>
                </c:pt>
                <c:pt idx="4">
                  <c:v>8417</c:v>
                </c:pt>
                <c:pt idx="5">
                  <c:v>8438</c:v>
                </c:pt>
                <c:pt idx="6">
                  <c:v>8458</c:v>
                </c:pt>
                <c:pt idx="7">
                  <c:v>8479</c:v>
                </c:pt>
                <c:pt idx="8">
                  <c:v>8512</c:v>
                </c:pt>
                <c:pt idx="9">
                  <c:v>8538</c:v>
                </c:pt>
                <c:pt idx="10">
                  <c:v>8552</c:v>
                </c:pt>
                <c:pt idx="11">
                  <c:v>8573</c:v>
                </c:pt>
                <c:pt idx="12">
                  <c:v>8593</c:v>
                </c:pt>
                <c:pt idx="13">
                  <c:v>8612</c:v>
                </c:pt>
                <c:pt idx="14">
                  <c:v>8623</c:v>
                </c:pt>
                <c:pt idx="15">
                  <c:v>8638</c:v>
                </c:pt>
                <c:pt idx="16">
                  <c:v>8662</c:v>
                </c:pt>
                <c:pt idx="17">
                  <c:v>8683</c:v>
                </c:pt>
                <c:pt idx="18">
                  <c:v>8698</c:v>
                </c:pt>
                <c:pt idx="19">
                  <c:v>8731</c:v>
                </c:pt>
                <c:pt idx="20">
                  <c:v>8762</c:v>
                </c:pt>
                <c:pt idx="21">
                  <c:v>8773</c:v>
                </c:pt>
                <c:pt idx="22">
                  <c:v>8793</c:v>
                </c:pt>
                <c:pt idx="23">
                  <c:v>8804</c:v>
                </c:pt>
                <c:pt idx="24">
                  <c:v>8819</c:v>
                </c:pt>
                <c:pt idx="25">
                  <c:v>8829</c:v>
                </c:pt>
                <c:pt idx="26">
                  <c:v>8844</c:v>
                </c:pt>
                <c:pt idx="27">
                  <c:v>8858</c:v>
                </c:pt>
                <c:pt idx="28">
                  <c:v>8874</c:v>
                </c:pt>
                <c:pt idx="29">
                  <c:v>8897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92-4B49-9ACB-D6836C2949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258824"/>
        <c:axId val="349259480"/>
      </c:lineChart>
      <c:dateAx>
        <c:axId val="349258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259480"/>
        <c:crosses val="autoZero"/>
        <c:auto val="1"/>
        <c:lblOffset val="100"/>
        <c:baseTimeUnit val="days"/>
      </c:dateAx>
      <c:valAx>
        <c:axId val="349259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258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58-454E-9017-F8D55E8E52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58-454E-9017-F8D55E8E52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058-454E-9017-F8D55E8E52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4737968"/>
        <c:axId val="394744200"/>
      </c:barChart>
      <c:catAx>
        <c:axId val="394737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44200"/>
        <c:crosses val="autoZero"/>
        <c:auto val="1"/>
        <c:lblAlgn val="ctr"/>
        <c:lblOffset val="100"/>
        <c:noMultiLvlLbl val="0"/>
      </c:catAx>
      <c:valAx>
        <c:axId val="394744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37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@Cbahi_SA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B8-467E-9A9F-058ED1C9D9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736656"/>
        <c:axId val="394737312"/>
      </c:lineChart>
      <c:dateAx>
        <c:axId val="394736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37312"/>
        <c:crosses val="autoZero"/>
        <c:auto val="1"/>
        <c:lblOffset val="100"/>
        <c:baseTimeUnit val="days"/>
      </c:dateAx>
      <c:valAx>
        <c:axId val="394737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36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25-4D3A-878E-5D22768CF6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747152"/>
        <c:axId val="394750760"/>
      </c:barChart>
      <c:catAx>
        <c:axId val="394747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50760"/>
        <c:crosses val="autoZero"/>
        <c:auto val="1"/>
        <c:lblAlgn val="ctr"/>
        <c:lblOffset val="100"/>
        <c:noMultiLvlLbl val="0"/>
      </c:catAx>
      <c:valAx>
        <c:axId val="394750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47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C9-4833-A695-D0D344768A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C9-4833-A695-D0D344768A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C9-4833-A695-D0D344768A2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9C9-4833-A695-D0D344768A2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9C9-4833-A695-D0D344768A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5075792"/>
        <c:axId val="395077432"/>
      </c:barChart>
      <c:catAx>
        <c:axId val="395075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077432"/>
        <c:crosses val="autoZero"/>
        <c:auto val="1"/>
        <c:lblAlgn val="ctr"/>
        <c:lblOffset val="100"/>
        <c:noMultiLvlLbl val="0"/>
      </c:catAx>
      <c:valAx>
        <c:axId val="395077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075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CBAHI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3616</c:v>
                </c:pt>
                <c:pt idx="1">
                  <c:v>3618</c:v>
                </c:pt>
                <c:pt idx="2">
                  <c:v>3620</c:v>
                </c:pt>
                <c:pt idx="3">
                  <c:v>3620</c:v>
                </c:pt>
                <c:pt idx="4">
                  <c:v>3619</c:v>
                </c:pt>
                <c:pt idx="5">
                  <c:v>3621</c:v>
                </c:pt>
                <c:pt idx="6">
                  <c:v>3623</c:v>
                </c:pt>
                <c:pt idx="7">
                  <c:v>3626</c:v>
                </c:pt>
                <c:pt idx="8">
                  <c:v>3629</c:v>
                </c:pt>
                <c:pt idx="9">
                  <c:v>3631</c:v>
                </c:pt>
                <c:pt idx="10">
                  <c:v>3636</c:v>
                </c:pt>
                <c:pt idx="11">
                  <c:v>3638</c:v>
                </c:pt>
                <c:pt idx="12">
                  <c:v>3641</c:v>
                </c:pt>
                <c:pt idx="13">
                  <c:v>3642</c:v>
                </c:pt>
                <c:pt idx="14">
                  <c:v>3643</c:v>
                </c:pt>
                <c:pt idx="15">
                  <c:v>3644</c:v>
                </c:pt>
                <c:pt idx="16">
                  <c:v>3646</c:v>
                </c:pt>
                <c:pt idx="17">
                  <c:v>3648</c:v>
                </c:pt>
                <c:pt idx="18">
                  <c:v>3649</c:v>
                </c:pt>
                <c:pt idx="19">
                  <c:v>3651</c:v>
                </c:pt>
                <c:pt idx="20">
                  <c:v>3652</c:v>
                </c:pt>
                <c:pt idx="21">
                  <c:v>3651</c:v>
                </c:pt>
                <c:pt idx="22">
                  <c:v>3651</c:v>
                </c:pt>
                <c:pt idx="23">
                  <c:v>3651</c:v>
                </c:pt>
                <c:pt idx="24">
                  <c:v>3652</c:v>
                </c:pt>
                <c:pt idx="25">
                  <c:v>3651</c:v>
                </c:pt>
                <c:pt idx="26">
                  <c:v>3654</c:v>
                </c:pt>
                <c:pt idx="27">
                  <c:v>3655</c:v>
                </c:pt>
                <c:pt idx="28">
                  <c:v>3655</c:v>
                </c:pt>
                <c:pt idx="29">
                  <c:v>3656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50-4CCF-822D-A7602E4373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800920"/>
        <c:axId val="399798296"/>
      </c:lineChart>
      <c:dateAx>
        <c:axId val="399800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798296"/>
        <c:crosses val="autoZero"/>
        <c:auto val="1"/>
        <c:lblOffset val="100"/>
        <c:baseTimeUnit val="days"/>
      </c:dateAx>
      <c:valAx>
        <c:axId val="399798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800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41-41CE-8844-769DAE0980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41-41CE-8844-769DAE09809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941-41CE-8844-769DAE09809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941-41CE-8844-769DAE09809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941-41CE-8844-769DAE09809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941-41CE-8844-769DAE09809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941-41CE-8844-769DAE09809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941-41CE-8844-769DAE0980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9773368"/>
        <c:axId val="399779928"/>
      </c:barChart>
      <c:catAx>
        <c:axId val="399773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779928"/>
        <c:crosses val="autoZero"/>
        <c:auto val="1"/>
        <c:lblAlgn val="ctr"/>
        <c:lblOffset val="100"/>
        <c:noMultiLvlLbl val="0"/>
      </c:catAx>
      <c:valAx>
        <c:axId val="399779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773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6A-4CCF-904A-18B323953E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9775336"/>
        <c:axId val="399778944"/>
      </c:barChart>
      <c:catAx>
        <c:axId val="399775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778944"/>
        <c:crosses val="autoZero"/>
        <c:auto val="1"/>
        <c:lblAlgn val="ctr"/>
        <c:lblOffset val="100"/>
        <c:noMultiLvlLbl val="0"/>
      </c:catAx>
      <c:valAx>
        <c:axId val="399778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775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CBAHI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81-481B-BCB0-C4C7518EA7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081040"/>
        <c:axId val="395072840"/>
      </c:lineChart>
      <c:dateAx>
        <c:axId val="395081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072840"/>
        <c:crosses val="autoZero"/>
        <c:auto val="1"/>
        <c:lblOffset val="100"/>
        <c:baseTimeUnit val="days"/>
      </c:dateAx>
      <c:valAx>
        <c:axId val="395072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081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CBAHI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525</c:v>
                </c:pt>
                <c:pt idx="1">
                  <c:v>86</c:v>
                </c:pt>
                <c:pt idx="2">
                  <c:v>361</c:v>
                </c:pt>
                <c:pt idx="3">
                  <c:v>129</c:v>
                </c:pt>
                <c:pt idx="4">
                  <c:v>64</c:v>
                </c:pt>
                <c:pt idx="5">
                  <c:v>26</c:v>
                </c:pt>
                <c:pt idx="6">
                  <c:v>1205</c:v>
                </c:pt>
                <c:pt idx="7">
                  <c:v>764</c:v>
                </c:pt>
                <c:pt idx="8">
                  <c:v>461</c:v>
                </c:pt>
                <c:pt idx="9">
                  <c:v>412</c:v>
                </c:pt>
                <c:pt idx="10">
                  <c:v>591</c:v>
                </c:pt>
                <c:pt idx="11">
                  <c:v>707</c:v>
                </c:pt>
                <c:pt idx="12">
                  <c:v>252</c:v>
                </c:pt>
                <c:pt idx="13">
                  <c:v>147</c:v>
                </c:pt>
                <c:pt idx="14">
                  <c:v>69</c:v>
                </c:pt>
                <c:pt idx="15">
                  <c:v>37</c:v>
                </c:pt>
                <c:pt idx="16">
                  <c:v>19</c:v>
                </c:pt>
                <c:pt idx="17">
                  <c:v>21</c:v>
                </c:pt>
                <c:pt idx="18">
                  <c:v>634</c:v>
                </c:pt>
                <c:pt idx="19">
                  <c:v>188</c:v>
                </c:pt>
                <c:pt idx="20">
                  <c:v>61</c:v>
                </c:pt>
                <c:pt idx="21">
                  <c:v>34</c:v>
                </c:pt>
                <c:pt idx="22">
                  <c:v>13</c:v>
                </c:pt>
                <c:pt idx="23">
                  <c:v>15</c:v>
                </c:pt>
                <c:pt idx="24">
                  <c:v>12</c:v>
                </c:pt>
                <c:pt idx="25">
                  <c:v>10</c:v>
                </c:pt>
                <c:pt idx="26">
                  <c:v>13</c:v>
                </c:pt>
                <c:pt idx="27">
                  <c:v>17</c:v>
                </c:pt>
                <c:pt idx="28">
                  <c:v>5</c:v>
                </c:pt>
                <c:pt idx="29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2C-4F86-A9F0-E584F2A041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791312"/>
        <c:axId val="242796560"/>
      </c:lineChart>
      <c:dateAx>
        <c:axId val="242791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796560"/>
        <c:crosses val="autoZero"/>
        <c:auto val="1"/>
        <c:lblOffset val="100"/>
        <c:baseTimeUnit val="days"/>
      </c:dateAx>
      <c:valAx>
        <c:axId val="242796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791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CBAHI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839</c:v>
                </c:pt>
                <c:pt idx="1">
                  <c:v>182</c:v>
                </c:pt>
                <c:pt idx="2">
                  <c:v>668</c:v>
                </c:pt>
                <c:pt idx="3">
                  <c:v>226</c:v>
                </c:pt>
                <c:pt idx="4">
                  <c:v>337</c:v>
                </c:pt>
                <c:pt idx="5">
                  <c:v>52</c:v>
                </c:pt>
                <c:pt idx="6">
                  <c:v>2395</c:v>
                </c:pt>
                <c:pt idx="7">
                  <c:v>1581</c:v>
                </c:pt>
                <c:pt idx="8">
                  <c:v>938</c:v>
                </c:pt>
                <c:pt idx="9">
                  <c:v>975</c:v>
                </c:pt>
                <c:pt idx="10">
                  <c:v>1020</c:v>
                </c:pt>
                <c:pt idx="11">
                  <c:v>2198</c:v>
                </c:pt>
                <c:pt idx="12">
                  <c:v>625</c:v>
                </c:pt>
                <c:pt idx="13">
                  <c:v>524</c:v>
                </c:pt>
                <c:pt idx="14">
                  <c:v>726</c:v>
                </c:pt>
                <c:pt idx="15">
                  <c:v>155</c:v>
                </c:pt>
                <c:pt idx="16">
                  <c:v>127</c:v>
                </c:pt>
                <c:pt idx="17">
                  <c:v>174</c:v>
                </c:pt>
                <c:pt idx="18">
                  <c:v>964</c:v>
                </c:pt>
                <c:pt idx="19">
                  <c:v>607</c:v>
                </c:pt>
                <c:pt idx="20">
                  <c:v>209</c:v>
                </c:pt>
                <c:pt idx="21">
                  <c:v>116</c:v>
                </c:pt>
                <c:pt idx="22">
                  <c:v>38</c:v>
                </c:pt>
                <c:pt idx="23">
                  <c:v>31</c:v>
                </c:pt>
                <c:pt idx="24">
                  <c:v>26</c:v>
                </c:pt>
                <c:pt idx="25">
                  <c:v>76</c:v>
                </c:pt>
                <c:pt idx="26">
                  <c:v>114</c:v>
                </c:pt>
                <c:pt idx="27">
                  <c:v>95</c:v>
                </c:pt>
                <c:pt idx="28">
                  <c:v>37</c:v>
                </c:pt>
                <c:pt idx="29">
                  <c:v>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47-466C-AF47-12E287E10D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797216"/>
        <c:axId val="242795576"/>
      </c:lineChart>
      <c:dateAx>
        <c:axId val="242797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795576"/>
        <c:crosses val="autoZero"/>
        <c:auto val="1"/>
        <c:lblOffset val="100"/>
        <c:baseTimeUnit val="days"/>
      </c:dateAx>
      <c:valAx>
        <c:axId val="242795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797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42</c:v>
                </c:pt>
                <c:pt idx="2">
                  <c:v>699</c:v>
                </c:pt>
                <c:pt idx="3">
                  <c:v>500</c:v>
                </c:pt>
                <c:pt idx="4">
                  <c:v>147</c:v>
                </c:pt>
                <c:pt idx="5">
                  <c:v>37</c:v>
                </c:pt>
                <c:pt idx="6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AD-4DE6-8A86-DCBB436199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</c:v>
                </c:pt>
                <c:pt idx="1">
                  <c:v>96</c:v>
                </c:pt>
                <c:pt idx="2">
                  <c:v>963</c:v>
                </c:pt>
                <c:pt idx="3">
                  <c:v>821</c:v>
                </c:pt>
                <c:pt idx="4">
                  <c:v>194</c:v>
                </c:pt>
                <c:pt idx="5">
                  <c:v>71</c:v>
                </c:pt>
                <c:pt idx="6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AD-4DE6-8A86-DCBB436199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811320"/>
        <c:axId val="242803776"/>
      </c:barChart>
      <c:catAx>
        <c:axId val="242811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803776"/>
        <c:crosses val="autoZero"/>
        <c:auto val="1"/>
        <c:lblAlgn val="ctr"/>
        <c:lblOffset val="100"/>
        <c:noMultiLvlLbl val="0"/>
      </c:catAx>
      <c:valAx>
        <c:axId val="242803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811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CBAHI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21</c:v>
                </c:pt>
                <c:pt idx="1">
                  <c:v>0</c:v>
                </c:pt>
                <c:pt idx="2">
                  <c:v>21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28</c:v>
                </c:pt>
                <c:pt idx="7">
                  <c:v>26</c:v>
                </c:pt>
                <c:pt idx="8">
                  <c:v>19</c:v>
                </c:pt>
                <c:pt idx="9">
                  <c:v>11</c:v>
                </c:pt>
                <c:pt idx="10">
                  <c:v>26</c:v>
                </c:pt>
                <c:pt idx="11">
                  <c:v>21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69-4814-8574-E6CFFA5CF9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810336"/>
        <c:axId val="242811648"/>
      </c:lineChart>
      <c:dateAx>
        <c:axId val="242810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811648"/>
        <c:crosses val="autoZero"/>
        <c:auto val="1"/>
        <c:lblOffset val="100"/>
        <c:baseTimeUnit val="days"/>
      </c:dateAx>
      <c:valAx>
        <c:axId val="242811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810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8B-47AE-BC42-D3AB5F021F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806400"/>
        <c:axId val="242806728"/>
      </c:barChart>
      <c:catAx>
        <c:axId val="242806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806728"/>
        <c:crosses val="autoZero"/>
        <c:auto val="1"/>
        <c:lblAlgn val="ctr"/>
        <c:lblOffset val="100"/>
        <c:noMultiLvlLbl val="0"/>
      </c:catAx>
      <c:valAx>
        <c:axId val="242806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806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CBAHI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11</c:v>
                </c:pt>
                <c:pt idx="1">
                  <c:v>7</c:v>
                </c:pt>
                <c:pt idx="2">
                  <c:v>9</c:v>
                </c:pt>
                <c:pt idx="3">
                  <c:v>10</c:v>
                </c:pt>
                <c:pt idx="4">
                  <c:v>11</c:v>
                </c:pt>
                <c:pt idx="5">
                  <c:v>3</c:v>
                </c:pt>
                <c:pt idx="6">
                  <c:v>27</c:v>
                </c:pt>
                <c:pt idx="7">
                  <c:v>24</c:v>
                </c:pt>
                <c:pt idx="8">
                  <c:v>21</c:v>
                </c:pt>
                <c:pt idx="9">
                  <c:v>20</c:v>
                </c:pt>
                <c:pt idx="10">
                  <c:v>13</c:v>
                </c:pt>
                <c:pt idx="11">
                  <c:v>39</c:v>
                </c:pt>
                <c:pt idx="12">
                  <c:v>8</c:v>
                </c:pt>
                <c:pt idx="13">
                  <c:v>13</c:v>
                </c:pt>
                <c:pt idx="14">
                  <c:v>14</c:v>
                </c:pt>
                <c:pt idx="15">
                  <c:v>12</c:v>
                </c:pt>
                <c:pt idx="16">
                  <c:v>5</c:v>
                </c:pt>
                <c:pt idx="17">
                  <c:v>13</c:v>
                </c:pt>
                <c:pt idx="18">
                  <c:v>16</c:v>
                </c:pt>
                <c:pt idx="19">
                  <c:v>9</c:v>
                </c:pt>
                <c:pt idx="20">
                  <c:v>14</c:v>
                </c:pt>
                <c:pt idx="21">
                  <c:v>7</c:v>
                </c:pt>
                <c:pt idx="22">
                  <c:v>5</c:v>
                </c:pt>
                <c:pt idx="23">
                  <c:v>6</c:v>
                </c:pt>
                <c:pt idx="24">
                  <c:v>5</c:v>
                </c:pt>
                <c:pt idx="25">
                  <c:v>5</c:v>
                </c:pt>
                <c:pt idx="26">
                  <c:v>8</c:v>
                </c:pt>
                <c:pt idx="27">
                  <c:v>5</c:v>
                </c:pt>
                <c:pt idx="28">
                  <c:v>8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A0-4890-92EB-9382152271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818864"/>
        <c:axId val="242815256"/>
      </c:lineChart>
      <c:dateAx>
        <c:axId val="242818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815256"/>
        <c:crosses val="autoZero"/>
        <c:auto val="1"/>
        <c:lblOffset val="100"/>
        <c:baseTimeUnit val="days"/>
      </c:dateAx>
      <c:valAx>
        <c:axId val="242815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818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@Cbahi_SA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69-4563-A740-FAF3CB24B8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818208"/>
        <c:axId val="242820832"/>
      </c:barChart>
      <c:catAx>
        <c:axId val="242818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820832"/>
        <c:crosses val="autoZero"/>
        <c:auto val="1"/>
        <c:lblAlgn val="ctr"/>
        <c:lblOffset val="100"/>
        <c:noMultiLvlLbl val="0"/>
      </c:catAx>
      <c:valAx>
        <c:axId val="242820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818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8897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29-4755-9F08-ED4BA8209A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23489-33D1-4A84-A6F4-C64E2B19FE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CBAHI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851F3E-996F-46B1-AEF8-524F4245BD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2672729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D9F64-5034-4FB6-8BCF-F418215F6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CBAHI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4AFC61-62B6-4106-B831-A3FF2FAB25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4359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444332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76005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789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250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93071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5589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77658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35200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971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69470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3007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3632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0050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1620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113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@Cbahi_SA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086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7BB05-C613-47A7-9CA2-84BA5502D5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752369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ED05E-C09D-40D0-9794-43EAB3C9F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B46C2D-8477-4CAA-BEDD-57DC12446E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37100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A6D9FE-DFCF-4A9D-BDF8-BB7DD4C503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69128-9650-4830-A81D-6D2EF6029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955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81EF3-1371-4F03-80DB-93F53FF75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CBAHI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34248D-2281-45C0-908C-600393B2B3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33691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99462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6874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0654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5690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19989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5570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090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@Cbahi_SA - 2018-04-29 12:04:13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معلومات مهمة يجب ابلاغها الطبيب قبل أخذ #دواء جديد.
#سباهي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https://t.co/VqX0vTTOSa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728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@Cbahi_SA - 2018-04-19 14:23:19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#Hospitals should maintain a record of all inspections and examinations such as date and frequency of testing and should take appropriate measures to correct the problems identified.
#CBAHI_Standards #ESR https://t.co/iiBIPnk42L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882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@Cbahi_SA - 2018-04-19 14:21:52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ينبغي على #المستشفيات الاحتفاظ بسجل لجميع عمليات الفحص والاختبار بما في ذلك مواعيد الاختبارات ومعدلاتها، ثم اتخاذ الإجراءات المناسبة لحل المشاكل التي يتم العثور عليها. #معايير_السباهي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CBAHI_Standards https://t.co/zYsrRYFolN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414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@Cbahi_SA - 2018-04-11 08:10:06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Hospitals should develop interdisciplinary processes to avoid "never events" such as #surgeries on wrong patients, on wrong sites and use of wrong procedures
#CBAHI #Hospitals https://t.co/WSTfHj8MjP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7514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766323-AB8C-4A46-8E68-9FF2455E0E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805457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F44F0-A5C1-4D6F-9D44-1AA01956E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CBAHI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C18CDD-4F2F-4BF4-BEC1-82D7174E0B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1902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16278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6813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20723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27206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205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9448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985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@Cbahi_SA - 2018-04-11 08:10:06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يجب على #المستشفيات إيجاد وإتباع آليات متعددة التخصصات لتفادي الأخطاء التي يمكن تجنبها، مثل إجراء عمليات خاطئة أو إجراء #عملية في موضع خاطىء
#معايير_سباهي  #سباهي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https://t.co/waFSZKXpro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732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@Cbahi_SA - 2018-04-10 08:10:06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موظفي #المختبرات الإحاطة التامة بالخدمات والمواد ذات الأهمية لإنتاج عمل وخدمة بجودة عالية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Laboratory staff should be aware of critical materials and services to produce the perfect quality products and services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معايير_سباهي 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CBAHI https://t.co/jJ0gsPnj5x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811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@Cbahi_SA - 2018-04-09 07:57:37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يفخر #سباهي بتحسين جودة وأمان جميع المرافق الصحية المعتمدة بالتواصل مع العملاء ومزودي الخدمة والموظفين والوكالات الحكومية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https://t.co/lnoryNZUAz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221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@Cbahi_SA - 2018-04-08 12:53:13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يجب أن يكون للمريض خصوصية خلال جميع المقابلات والفحوصات والجلسات العلاجية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Patient's privacy is maintained during all interviews, checkups and treatments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معايير_سباهي 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CBAHI https://t.co/cPsHg1jOLR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0307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93A123-CFB4-451D-A9DC-5E0DAD20D4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977559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D2210-0D42-4BDB-83B3-D4A0FE73A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CBAHI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C8BC81-CE67-41CC-ACEA-3351ECE4E4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7145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024305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9109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8457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72746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65739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10381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775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@Cbahi_SA - 2018-04-07 10:49:58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Everyone should have an access to safe and quality #health care
#CBAHI
#WorldHealthDay https://t.co/gKMczQ5tDP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309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@Cbahi_SA - 2018-04-07 10:48:12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يحق للجميع الحصول على خدمة صحية آمنة وذات جودة عالية 
#سباهي 
#يوم_الصحة_العالمي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https://t.co/dFcaGIokBL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471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@Cbahi_SA - 2018-04-03 07:00:34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تستقطب المختبرات المختصين وتحرص على ابقائهم على اطلاع بالمستجدات الوطنية والمهنية
#سباهي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https://t.co/ALGRvIbRzi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578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@Cbahi_SA - 2018-04-01 08:00:37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وفقًا ل #معايير_سباهي الوطنية، يجب أن توفر المختبرات مرافق آمنة وظروف عمل ملائمة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https://t.co/Lh3fdhmuaq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6398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15BB85-78F6-4487-9FE4-89C19D1233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564700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3D486-2D35-40B6-AD95-F1A1B83DD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E617FE-2C12-4829-B8E9-2FEB2B5F08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97652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7B180D-B96C-4AA7-B428-2ABFA86AFC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687FE-912B-46E2-9937-5379348A9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541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3BFC3-ADFF-4B9C-9F71-C53A8D95E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367186-433A-4FCD-B8F3-1C8B72C7CD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02725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F8814-6450-475D-A095-B6E805E620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B98904-43A7-4652-BDBF-57C8C9F69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647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88A5B-B07E-45BE-8706-CCA71BBB4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8920BF-7FE7-4493-892D-C5C8A67207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24776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3A9D36-61AA-4E4A-A38F-A6E62CA00D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53427-F46D-4A97-8D4E-6A4BB7E6B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28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A0D58-96EA-44C1-8E91-011D57DD8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 Distribution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910271-6EA7-4209-8F70-F5E5B9E5D4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59691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5848F4-AC97-4A33-B99E-5D550BC9D8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63BA2-3588-47EA-BEFE-A8779BF72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8264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FE00E-D8D2-4F06-B59E-C64CB7165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CBAHI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0DA0E0-229F-43C0-93BB-39D6F221DA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742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14674970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256290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351095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324869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727646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760647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508850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588644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768491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675364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195765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040551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99710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629065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692359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582352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942208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614359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750565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032548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719910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670746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693015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157277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31845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753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CBAHI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0.6302 %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4148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66BE7F-3022-4C5B-AD52-CA6620A69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380478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E8995-DD51-420F-A9CD-7CB81FED1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03D8FC-C279-43B7-93E2-001CCCA0F8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64260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E11F38-D4DC-4820-A0BA-B84788B01E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F4B11-2D89-4C71-9960-16A65D12F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9349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64C66-12AD-47D6-8D3B-5FCB79DA2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6D2F6A-809F-4FE1-9B39-8837A253C7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462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8FF95C-0F87-418D-B097-4099BC63DA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39ED8E-3128-4A72-ACDD-BD9F59296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0530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F0718-3BDD-4B55-9181-5921D4125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1AE45A-7AF4-41DF-A461-DCC16353B5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09828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0476FF-64E2-4436-80EB-3C735EA6CC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29CA32-2969-433F-B9EF-19BE9F28C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2262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0A7F4-F0C2-4E5D-823B-78CA42267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EB75FE-22A5-49C3-B942-99F188DB36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00503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9F01EA-35E8-4AFE-83FA-BF422A9BBB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41E83F-290C-4818-B770-4FE4ABF51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8409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34E58-9F67-4FFC-B248-D6FF5ADDC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CBAHI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6BFDBC-29BC-4F74-9E7C-DAF545F3E4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36026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9073350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019527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383537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88640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3080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636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1272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3722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8529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5898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6978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9568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70837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732055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68065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6035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16730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82070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019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CBAHI - 2018-04-19 14:23:47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ينبغي على #المستشفيات الاحتفاظ بسجل لجميع عمليات الفحص والاختبار بما في ذلك مواعيد الاختبارات ومعدلاتها، ثم اتخاذ الإجراءات المناسبة لحل المشاكل التي يتم العثور عليها. #معايير_سباهي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Hospitals should maintain a record of all inspections and examinations such as date and frequency of testing and should take appropriate measures to correct the problems identified.
#CBAHI_Standards #ESR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811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CBAHI - 2018-04-12 08:10:04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ينبغي على #المستشفيات الاحتفاظ بسجل لجميع عمليات الفحص والاختبار بما في ذلك مواعيد الاختبارات ومعدلاتها، ثم اتخاذ الإجراءات المناسبة لحل المشاكل التي يتم العثور عليها
#سباهي  #معايير_سباهي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5218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FD7BB2-7841-4E60-A45F-A1FE8B88D9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7361417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2736A-0B74-4CEE-B4A1-39115AEB2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CBAHI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EF52E5-9F05-429F-B8F0-C080B9DCDA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9967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2613936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081590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565684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50165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4246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1928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7119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6596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7649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1200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3039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2355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48817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092843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92645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1136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8530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8786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231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CBAHI - 2018-04-12 08:00:29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Hospitals should maintain a record of all inspections and examinations such as date and frequency of testing and should take appropriate measures to correct the problems identified
#CBAHI #Hospitals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935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CBAHI - 2018-04-11 08:20:06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يجب على #المستشفيات إيجاد وإتباع آليات متعددة التخصصات لتفادي الأخطاء التي يمكن تجنبها، مثل إجراء عمليات خاطئة أو إجراء عملية في موضع خاطىء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Hospitals should develop interdisciplinary processes to avoid "never events" such as surgeries on wrong patients, on wrong sites and use of wrong procedures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معايير_سباهي 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CBAHI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6931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99CB29-AD7E-47C1-AE05-131BB924D2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486774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D9992-2AEF-443F-A061-B1D2AAF70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CBAHI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4C9376-31D4-4497-AF84-38064C75BD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3970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2687576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828167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148251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08796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9663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5219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4602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2245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6382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0302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7036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436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37658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256757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60871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8349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1880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32237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075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CBAHI - 2018-04-10 08:10:05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موظفي #المختبرات الإحاطة التامة بالخدمات والمواد ذات الأهمية لإنتاج عمل وخدمة بجودة عالية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Laboratory staff should be aware of critical materials and services to produce the perfect quality products and services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معايير_سباهي 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CBAHI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15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CBAHI - 2018-04-09 07:56:33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يفخر #سباهي بتحسين جودة وأمان جميع المرافق الصحية المعتمدة بالتواصل مع العملاء ومزودي الخدمة والموظفين والوكالات الحكومية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CBAHI is proud to improve the quality and safety in all accredited healthcare facilities by communicating with customers, suppliers, staff and government agencies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071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EC7FF7-1E71-4FB4-A7F4-1CC1CAB817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2297838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24DE5-A3C0-43EA-923A-44AF871C2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CBAHI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8B6915-E623-461D-BC9A-67E9AA8817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5873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020625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722346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657942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9557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2835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2394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0955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4402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9946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599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048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1332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72322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635633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22802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5043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09653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4072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82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CBAHI - 2018-04-08 08:00:15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يجب أن يكون للمريض خصوصية خلال جميع المقابلات والفحوصات والجلسات العلاجية
#سباهي  #معايير_سباهي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Patient's privacy is maintained during all interviews, checkups and treatments
#CBAHI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472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CBAHI - 2018-04-07 10:51:59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Everyone should have an access to safe and quality health care
#CBAHI
#WorldHealthDay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1071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F47E58-3445-42CE-9867-05075D5970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02235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7D971-9985-482E-AEC2-D43DDC331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CBAHI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50CA56-8196-4916-A6F9-8622D32AD2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2573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0939299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460809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325911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86357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4823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507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7682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8998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1628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4692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0625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7650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54484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089235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1609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0988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52503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25746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501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CBAHI - 2018-04-07 10:50:52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يحق للجميع الحصول على خدمة صحية آمنة وذات جودة عالية 
#سباهي
#يوم_الصحة_العالمي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253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CBAHI - 2018-04-03 07:00:32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تستقطب المختبرات المختصين وتحرص على ابقائهم على اطلاع بالمستجدات الوطنية والمهنية
#سباهي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030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CBAHI - 2018-04-01 08:00:36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وفقًا ل #معايير_سباهي الوطنية، يجب أن توفر المختبرات مرافق آمنة وظروف عمل ملائمة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1126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0362A2-BA90-4021-A05A-04204E73D8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6882862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00E83-88DF-4D29-8688-5BA5098F5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8877D3-8BAD-4454-A6C8-5B098991AD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11072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E4E24A-701A-42BB-82A2-5DC7646E5C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A8B4D-1EDF-4122-A08E-93E86555D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4232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50ABF-7C72-4764-B284-19AE83FF1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F8F9E2-FD65-4DE8-85BA-28C8436B65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60617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C266D2-50FA-4DD3-9916-74B540A9F1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34DD3B-9401-4FE7-AD46-7CA6C9DA6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8609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35DBF-E3A4-47BE-A864-06D9ABC98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691FDA-ACB8-4E3F-A729-EB75DEB7B7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50536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1C3A6A-2FAD-41CD-8396-B62E7C9DAB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31984C-3583-4135-8E8E-F3F2AD763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8625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1E7CE-DCFB-4041-B523-8CA58E902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F584E5-E650-4EAE-AA78-C4231DD671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01991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D0773F-E21E-472F-95DF-65FCE6597D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D9DEF-2459-46D1-A655-E9FC80E8B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1870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717C8-E762-4A61-9E89-11F77C416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2A1351-692B-44DF-A028-767AC4A445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93231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FBD8D6-EE08-4D3C-8027-653C4815CF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CB226E-B25F-4767-B601-55879015D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4907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010A9-5748-4DE9-AC1E-F6E5D9BF3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0F3728-3F27-4F55-9257-E394D10608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03150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7E9107-BE8E-404D-BD3A-7A917A5289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13F41F-582B-4017-9B02-83F9E1C83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0842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BE8D3-0953-4428-8782-14C517CCD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5B03AD-701E-4F76-A73F-917B725971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28025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6E6059-1619-4DF6-A585-54AB36D3C6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3DF83-D0DA-48AF-B3CC-EBAEFA48C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1622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315E7-91D7-450C-B215-851A80725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 Distribution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782B67-7B0C-4A0B-8B68-4883F4E736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68241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B67568-E891-4410-A890-31B82F2050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600B7-B412-4E3F-B93A-CD9979E4D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5846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1013</Words>
  <Application>Microsoft Office PowerPoint</Application>
  <PresentationFormat>On-screen Show (4:3)</PresentationFormat>
  <Paragraphs>529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Calibri</vt:lpstr>
      <vt:lpstr>Arial</vt:lpstr>
      <vt:lpstr>quintly_template</vt:lpstr>
      <vt:lpstr>CBAHI</vt:lpstr>
      <vt:lpstr>Twitter Key Metrics Table | CBAHI</vt:lpstr>
      <vt:lpstr>Twitter Followers Total | CBAHI</vt:lpstr>
      <vt:lpstr>Twitter Own and Retweeted Tweets Table | CBAHI - 1 of 3</vt:lpstr>
      <vt:lpstr>Twitter Own and Retweeted Tweets Table | CBAHI - 2 of 3</vt:lpstr>
      <vt:lpstr>Twitter Own and Retweeted Tweets Table | CBAHI - 3 of 3</vt:lpstr>
      <vt:lpstr>Twitter Interactions Distribution | CBAHI</vt:lpstr>
      <vt:lpstr>Twitter Own Tweets | CBAHI</vt:lpstr>
      <vt:lpstr>Twitter Total Interactions | CBAHI</vt:lpstr>
      <vt:lpstr>Twitter Response Times Distribution | CBAHI</vt:lpstr>
      <vt:lpstr>Facebook Key Metrics Table | CBAHI</vt:lpstr>
      <vt:lpstr>Facebook Fans Total | CBAHI</vt:lpstr>
      <vt:lpstr>Facebook Interactions Distribution | CBAHI</vt:lpstr>
      <vt:lpstr>Facebook Post Type Distribution Per Profile | CBAHI</vt:lpstr>
      <vt:lpstr>Facebook Own Posts | CBAHI</vt:lpstr>
      <vt:lpstr>Facebook Own Posts Table | CBAHI - 1 of 5</vt:lpstr>
      <vt:lpstr>Facebook Own Posts Table | CBAHI - 2 of 5</vt:lpstr>
      <vt:lpstr>Facebook Own Posts Table | CBAHI - 3 of 5</vt:lpstr>
      <vt:lpstr>Facebook Own Posts Table | CBAHI - 4 of 5</vt:lpstr>
      <vt:lpstr>Facebook Own Posts Table | CBAHI - 5 of 5</vt:lpstr>
      <vt:lpstr>Facebook Reach | CBAHI</vt:lpstr>
      <vt:lpstr>Facebook Impressions | CBAHI</vt:lpstr>
      <vt:lpstr>Facebook Fan Demographics | CBAHI</vt:lpstr>
      <vt:lpstr>Facebook Average Interactions Per Post | CBAHI</vt:lpstr>
      <vt:lpstr>Facebook Total Interactions | CBAHI</vt:lpstr>
      <vt:lpstr>Facebook Page Views | CBAHI</vt:lpstr>
      <vt:lpstr>Twitter Response Times | CBAHI</vt:lpstr>
      <vt:lpstr>Twitter Follower Distribution | CBAHI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CBAHI</dc:title>
  <dc:creator>Administrator</dc:creator>
  <cp:lastModifiedBy>Administrator</cp:lastModifiedBy>
  <cp:revision>1</cp:revision>
  <dcterms:created xsi:type="dcterms:W3CDTF">2018-05-08T10:25:49Z</dcterms:created>
  <dcterms:modified xsi:type="dcterms:W3CDTF">2018-05-08T10:26:50Z</dcterms:modified>
</cp:coreProperties>
</file>