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7" r:id="rId48"/>
    <p:sldId id="308" r:id="rId49"/>
    <p:sldId id="309" r:id="rId50"/>
    <p:sldId id="310" r:id="rId51"/>
    <p:sldId id="311" r:id="rId52"/>
    <p:sldId id="312" r:id="rId53"/>
    <p:sldId id="314" r:id="rId54"/>
    <p:sldId id="315" r:id="rId55"/>
    <p:sldId id="316" r:id="rId56"/>
    <p:sldId id="317" r:id="rId57"/>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@spsc_sa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6288</c:v>
                </c:pt>
                <c:pt idx="1">
                  <c:v>6384</c:v>
                </c:pt>
                <c:pt idx="2">
                  <c:v>6459</c:v>
                </c:pt>
                <c:pt idx="3">
                  <c:v>6537</c:v>
                </c:pt>
                <c:pt idx="4">
                  <c:v>6590</c:v>
                </c:pt>
                <c:pt idx="5">
                  <c:v>6652</c:v>
                </c:pt>
                <c:pt idx="6">
                  <c:v>6713</c:v>
                </c:pt>
                <c:pt idx="7">
                  <c:v>6771</c:v>
                </c:pt>
                <c:pt idx="8">
                  <c:v>6838</c:v>
                </c:pt>
                <c:pt idx="9">
                  <c:v>6887</c:v>
                </c:pt>
                <c:pt idx="10">
                  <c:v>6940</c:v>
                </c:pt>
                <c:pt idx="11">
                  <c:v>7004</c:v>
                </c:pt>
                <c:pt idx="12">
                  <c:v>7062</c:v>
                </c:pt>
                <c:pt idx="13">
                  <c:v>7142</c:v>
                </c:pt>
                <c:pt idx="14">
                  <c:v>7181</c:v>
                </c:pt>
                <c:pt idx="15">
                  <c:v>7242</c:v>
                </c:pt>
                <c:pt idx="16">
                  <c:v>7327</c:v>
                </c:pt>
                <c:pt idx="17">
                  <c:v>7377</c:v>
                </c:pt>
                <c:pt idx="18">
                  <c:v>7442</c:v>
                </c:pt>
                <c:pt idx="19">
                  <c:v>7497</c:v>
                </c:pt>
                <c:pt idx="20">
                  <c:v>7565</c:v>
                </c:pt>
                <c:pt idx="21">
                  <c:v>7605</c:v>
                </c:pt>
                <c:pt idx="22">
                  <c:v>7644</c:v>
                </c:pt>
                <c:pt idx="23">
                  <c:v>7688</c:v>
                </c:pt>
                <c:pt idx="24">
                  <c:v>7724</c:v>
                </c:pt>
                <c:pt idx="25">
                  <c:v>7760</c:v>
                </c:pt>
                <c:pt idx="26">
                  <c:v>7770</c:v>
                </c:pt>
                <c:pt idx="27">
                  <c:v>7795</c:v>
                </c:pt>
                <c:pt idx="28">
                  <c:v>7807</c:v>
                </c:pt>
                <c:pt idx="29">
                  <c:v>7830</c:v>
                </c:pt>
              </c:numCache>
            </c:numRef>
          </c:val>
          <c:smooth val="0"/>
          <c:extLst>
            <c:ext xmlns:c16="http://schemas.microsoft.com/office/drawing/2014/chart" uri="{C3380CC4-5D6E-409C-BE32-E72D297353CC}">
              <c16:uniqueId val="{00000000-1238-4778-BAB4-2B570B8E6549}"/>
            </c:ext>
          </c:extLst>
        </c:ser>
        <c:dLbls>
          <c:showLegendKey val="0"/>
          <c:showVal val="0"/>
          <c:showCatName val="0"/>
          <c:showSerName val="0"/>
          <c:showPercent val="0"/>
          <c:showBubbleSize val="0"/>
        </c:dLbls>
        <c:smooth val="0"/>
        <c:axId val="330357232"/>
        <c:axId val="330356904"/>
      </c:lineChart>
      <c:dateAx>
        <c:axId val="33035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56904"/>
        <c:crosses val="autoZero"/>
        <c:auto val="1"/>
        <c:lblOffset val="100"/>
        <c:baseTimeUnit val="days"/>
      </c:dateAx>
      <c:valAx>
        <c:axId val="33035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5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@spsc_sa</c:v>
                </c:pt>
              </c:strCache>
            </c:strRef>
          </c:cat>
          <c:val>
            <c:numRef>
              <c:f>Sheet1!$B$2</c:f>
              <c:numCache>
                <c:formatCode>General</c:formatCode>
                <c:ptCount val="1"/>
                <c:pt idx="0">
                  <c:v>1048</c:v>
                </c:pt>
              </c:numCache>
            </c:numRef>
          </c:val>
          <c:extLst>
            <c:ext xmlns:c16="http://schemas.microsoft.com/office/drawing/2014/chart" uri="{C3380CC4-5D6E-409C-BE32-E72D297353CC}">
              <c16:uniqueId val="{00000000-78ED-43B3-8F5A-67CD53B6294A}"/>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@spsc_sa</c:v>
                </c:pt>
              </c:strCache>
            </c:strRef>
          </c:cat>
          <c:val>
            <c:numRef>
              <c:f>Sheet1!$C$2</c:f>
              <c:numCache>
                <c:formatCode>General</c:formatCode>
                <c:ptCount val="1"/>
                <c:pt idx="0">
                  <c:v>1413</c:v>
                </c:pt>
              </c:numCache>
            </c:numRef>
          </c:val>
          <c:extLst>
            <c:ext xmlns:c16="http://schemas.microsoft.com/office/drawing/2014/chart" uri="{C3380CC4-5D6E-409C-BE32-E72D297353CC}">
              <c16:uniqueId val="{00000001-78ED-43B3-8F5A-67CD53B6294A}"/>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@spsc_sa</c:v>
                </c:pt>
              </c:strCache>
            </c:strRef>
          </c:cat>
          <c:val>
            <c:numRef>
              <c:f>Sheet1!$D$2</c:f>
              <c:numCache>
                <c:formatCode>General</c:formatCode>
                <c:ptCount val="1"/>
                <c:pt idx="0">
                  <c:v>69</c:v>
                </c:pt>
              </c:numCache>
            </c:numRef>
          </c:val>
          <c:extLst>
            <c:ext xmlns:c16="http://schemas.microsoft.com/office/drawing/2014/chart" uri="{C3380CC4-5D6E-409C-BE32-E72D297353CC}">
              <c16:uniqueId val="{00000002-78ED-43B3-8F5A-67CD53B6294A}"/>
            </c:ext>
          </c:extLst>
        </c:ser>
        <c:dLbls>
          <c:showLegendKey val="0"/>
          <c:showVal val="0"/>
          <c:showCatName val="0"/>
          <c:showSerName val="0"/>
          <c:showPercent val="0"/>
          <c:showBubbleSize val="0"/>
        </c:dLbls>
        <c:gapWidth val="150"/>
        <c:overlap val="100"/>
        <c:axId val="391754472"/>
        <c:axId val="391757752"/>
      </c:barChart>
      <c:catAx>
        <c:axId val="391754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57752"/>
        <c:crosses val="autoZero"/>
        <c:auto val="1"/>
        <c:lblAlgn val="ctr"/>
        <c:lblOffset val="100"/>
        <c:noMultiLvlLbl val="0"/>
      </c:catAx>
      <c:valAx>
        <c:axId val="391757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5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@spsc_sa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5</c:v>
                </c:pt>
                <c:pt idx="1">
                  <c:v>3</c:v>
                </c:pt>
                <c:pt idx="2">
                  <c:v>5</c:v>
                </c:pt>
                <c:pt idx="3">
                  <c:v>2</c:v>
                </c:pt>
                <c:pt idx="4">
                  <c:v>3</c:v>
                </c:pt>
                <c:pt idx="5">
                  <c:v>0</c:v>
                </c:pt>
                <c:pt idx="6">
                  <c:v>4</c:v>
                </c:pt>
                <c:pt idx="7">
                  <c:v>4</c:v>
                </c:pt>
                <c:pt idx="8">
                  <c:v>2</c:v>
                </c:pt>
                <c:pt idx="9">
                  <c:v>1</c:v>
                </c:pt>
                <c:pt idx="10">
                  <c:v>0</c:v>
                </c:pt>
                <c:pt idx="11">
                  <c:v>3</c:v>
                </c:pt>
                <c:pt idx="12">
                  <c:v>0</c:v>
                </c:pt>
                <c:pt idx="13">
                  <c:v>0</c:v>
                </c:pt>
                <c:pt idx="14">
                  <c:v>2</c:v>
                </c:pt>
                <c:pt idx="15">
                  <c:v>2</c:v>
                </c:pt>
                <c:pt idx="16">
                  <c:v>0</c:v>
                </c:pt>
                <c:pt idx="17">
                  <c:v>0</c:v>
                </c:pt>
                <c:pt idx="18">
                  <c:v>5</c:v>
                </c:pt>
                <c:pt idx="19">
                  <c:v>3</c:v>
                </c:pt>
                <c:pt idx="20">
                  <c:v>4</c:v>
                </c:pt>
                <c:pt idx="21">
                  <c:v>1</c:v>
                </c:pt>
                <c:pt idx="22">
                  <c:v>5</c:v>
                </c:pt>
                <c:pt idx="23">
                  <c:v>8</c:v>
                </c:pt>
                <c:pt idx="24">
                  <c:v>2</c:v>
                </c:pt>
                <c:pt idx="25">
                  <c:v>5</c:v>
                </c:pt>
                <c:pt idx="26">
                  <c:v>2</c:v>
                </c:pt>
                <c:pt idx="27">
                  <c:v>6</c:v>
                </c:pt>
                <c:pt idx="28">
                  <c:v>6</c:v>
                </c:pt>
                <c:pt idx="29">
                  <c:v>1</c:v>
                </c:pt>
              </c:numCache>
            </c:numRef>
          </c:val>
          <c:smooth val="0"/>
          <c:extLst>
            <c:ext xmlns:c16="http://schemas.microsoft.com/office/drawing/2014/chart" uri="{C3380CC4-5D6E-409C-BE32-E72D297353CC}">
              <c16:uniqueId val="{00000000-9181-49B7-8CDB-B6F46A29ED15}"/>
            </c:ext>
          </c:extLst>
        </c:ser>
        <c:dLbls>
          <c:showLegendKey val="0"/>
          <c:showVal val="0"/>
          <c:showCatName val="0"/>
          <c:showSerName val="0"/>
          <c:showPercent val="0"/>
          <c:showBubbleSize val="0"/>
        </c:dLbls>
        <c:smooth val="0"/>
        <c:axId val="391738072"/>
        <c:axId val="391732824"/>
      </c:lineChart>
      <c:dateAx>
        <c:axId val="391738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32824"/>
        <c:crosses val="autoZero"/>
        <c:auto val="1"/>
        <c:lblOffset val="100"/>
        <c:baseTimeUnit val="days"/>
      </c:dateAx>
      <c:valAx>
        <c:axId val="39173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3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@spsc_sa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10</c:v>
                </c:pt>
                <c:pt idx="1">
                  <c:v>15</c:v>
                </c:pt>
                <c:pt idx="2">
                  <c:v>21</c:v>
                </c:pt>
                <c:pt idx="3">
                  <c:v>9</c:v>
                </c:pt>
                <c:pt idx="4">
                  <c:v>16</c:v>
                </c:pt>
                <c:pt idx="5">
                  <c:v>6</c:v>
                </c:pt>
                <c:pt idx="6">
                  <c:v>3</c:v>
                </c:pt>
                <c:pt idx="7">
                  <c:v>7</c:v>
                </c:pt>
                <c:pt idx="8">
                  <c:v>9</c:v>
                </c:pt>
                <c:pt idx="9">
                  <c:v>11</c:v>
                </c:pt>
                <c:pt idx="10">
                  <c:v>7</c:v>
                </c:pt>
                <c:pt idx="11">
                  <c:v>7</c:v>
                </c:pt>
                <c:pt idx="12">
                  <c:v>5</c:v>
                </c:pt>
                <c:pt idx="13">
                  <c:v>7</c:v>
                </c:pt>
                <c:pt idx="14">
                  <c:v>8</c:v>
                </c:pt>
                <c:pt idx="15">
                  <c:v>5</c:v>
                </c:pt>
                <c:pt idx="16">
                  <c:v>10</c:v>
                </c:pt>
                <c:pt idx="17">
                  <c:v>5</c:v>
                </c:pt>
                <c:pt idx="18">
                  <c:v>4</c:v>
                </c:pt>
                <c:pt idx="19">
                  <c:v>13</c:v>
                </c:pt>
                <c:pt idx="20">
                  <c:v>9</c:v>
                </c:pt>
                <c:pt idx="21">
                  <c:v>11</c:v>
                </c:pt>
                <c:pt idx="22">
                  <c:v>16</c:v>
                </c:pt>
                <c:pt idx="23">
                  <c:v>14</c:v>
                </c:pt>
                <c:pt idx="24">
                  <c:v>36</c:v>
                </c:pt>
                <c:pt idx="25">
                  <c:v>10</c:v>
                </c:pt>
                <c:pt idx="26">
                  <c:v>8</c:v>
                </c:pt>
                <c:pt idx="27">
                  <c:v>33</c:v>
                </c:pt>
                <c:pt idx="28">
                  <c:v>27</c:v>
                </c:pt>
                <c:pt idx="29">
                  <c:v>20</c:v>
                </c:pt>
              </c:numCache>
            </c:numRef>
          </c:val>
          <c:smooth val="0"/>
          <c:extLst>
            <c:ext xmlns:c16="http://schemas.microsoft.com/office/drawing/2014/chart" uri="{C3380CC4-5D6E-409C-BE32-E72D297353CC}">
              <c16:uniqueId val="{00000000-5A99-4712-934B-36A97A9EED32}"/>
            </c:ext>
          </c:extLst>
        </c:ser>
        <c:dLbls>
          <c:showLegendKey val="0"/>
          <c:showVal val="0"/>
          <c:showCatName val="0"/>
          <c:showSerName val="0"/>
          <c:showPercent val="0"/>
          <c:showBubbleSize val="0"/>
        </c:dLbls>
        <c:smooth val="0"/>
        <c:axId val="402894592"/>
        <c:axId val="402889016"/>
      </c:lineChart>
      <c:dateAx>
        <c:axId val="402894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89016"/>
        <c:crosses val="autoZero"/>
        <c:auto val="1"/>
        <c:lblOffset val="100"/>
        <c:baseTimeUnit val="days"/>
      </c:dateAx>
      <c:valAx>
        <c:axId val="40288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9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@spsc_sa</c:v>
                </c:pt>
              </c:strCache>
            </c:strRef>
          </c:cat>
          <c:val>
            <c:numRef>
              <c:f>Sheet1!$B$2</c:f>
              <c:numCache>
                <c:formatCode>General</c:formatCode>
                <c:ptCount val="1"/>
                <c:pt idx="0">
                  <c:v>84</c:v>
                </c:pt>
              </c:numCache>
            </c:numRef>
          </c:val>
          <c:extLst>
            <c:ext xmlns:c16="http://schemas.microsoft.com/office/drawing/2014/chart" uri="{C3380CC4-5D6E-409C-BE32-E72D297353CC}">
              <c16:uniqueId val="{00000000-94D5-40F8-9BBA-16E0610FEFFD}"/>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@spsc_sa</c:v>
                </c:pt>
              </c:strCache>
            </c:strRef>
          </c:cat>
          <c:val>
            <c:numRef>
              <c:f>Sheet1!$C$2</c:f>
              <c:numCache>
                <c:formatCode>General</c:formatCode>
                <c:ptCount val="1"/>
                <c:pt idx="0">
                  <c:v>84</c:v>
                </c:pt>
              </c:numCache>
            </c:numRef>
          </c:val>
          <c:extLst>
            <c:ext xmlns:c16="http://schemas.microsoft.com/office/drawing/2014/chart" uri="{C3380CC4-5D6E-409C-BE32-E72D297353CC}">
              <c16:uniqueId val="{00000001-94D5-40F8-9BBA-16E0610FEFFD}"/>
            </c:ext>
          </c:extLst>
        </c:ser>
        <c:dLbls>
          <c:showLegendKey val="0"/>
          <c:showVal val="0"/>
          <c:showCatName val="0"/>
          <c:showSerName val="0"/>
          <c:showPercent val="0"/>
          <c:showBubbleSize val="0"/>
        </c:dLbls>
        <c:gapWidth val="150"/>
        <c:overlap val="100"/>
        <c:axId val="402892952"/>
        <c:axId val="402896888"/>
      </c:barChart>
      <c:catAx>
        <c:axId val="402892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96888"/>
        <c:crosses val="autoZero"/>
        <c:auto val="1"/>
        <c:lblAlgn val="ctr"/>
        <c:lblOffset val="100"/>
        <c:noMultiLvlLbl val="0"/>
      </c:catAx>
      <c:valAx>
        <c:axId val="402896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9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@spsc_sa</c:v>
                </c:pt>
              </c:strCache>
            </c:strRef>
          </c:cat>
          <c:val>
            <c:numRef>
              <c:f>Sheet1!$B$2</c:f>
              <c:numCache>
                <c:formatCode>General</c:formatCode>
                <c:ptCount val="1"/>
                <c:pt idx="0">
                  <c:v>2530</c:v>
                </c:pt>
              </c:numCache>
            </c:numRef>
          </c:val>
          <c:extLst>
            <c:ext xmlns:c16="http://schemas.microsoft.com/office/drawing/2014/chart" uri="{C3380CC4-5D6E-409C-BE32-E72D297353CC}">
              <c16:uniqueId val="{00000000-7506-4FFD-96B8-4F38F9E5F4B6}"/>
            </c:ext>
          </c:extLst>
        </c:ser>
        <c:dLbls>
          <c:showLegendKey val="0"/>
          <c:showVal val="0"/>
          <c:showCatName val="0"/>
          <c:showSerName val="0"/>
          <c:showPercent val="0"/>
          <c:showBubbleSize val="0"/>
        </c:dLbls>
        <c:gapWidth val="219"/>
        <c:overlap val="-27"/>
        <c:axId val="431204976"/>
        <c:axId val="427083976"/>
      </c:barChart>
      <c:catAx>
        <c:axId val="43120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83976"/>
        <c:crosses val="autoZero"/>
        <c:auto val="1"/>
        <c:lblAlgn val="ctr"/>
        <c:lblOffset val="100"/>
        <c:noMultiLvlLbl val="0"/>
      </c:catAx>
      <c:valAx>
        <c:axId val="42708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0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Spsc -المركز السعودي لسلامة المرضى</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231</c:v>
                </c:pt>
                <c:pt idx="1">
                  <c:v>232</c:v>
                </c:pt>
                <c:pt idx="2">
                  <c:v>233</c:v>
                </c:pt>
                <c:pt idx="3">
                  <c:v>234</c:v>
                </c:pt>
                <c:pt idx="4">
                  <c:v>236</c:v>
                </c:pt>
                <c:pt idx="5">
                  <c:v>237</c:v>
                </c:pt>
                <c:pt idx="6">
                  <c:v>238</c:v>
                </c:pt>
                <c:pt idx="7">
                  <c:v>240</c:v>
                </c:pt>
                <c:pt idx="8">
                  <c:v>241</c:v>
                </c:pt>
                <c:pt idx="9">
                  <c:v>241</c:v>
                </c:pt>
                <c:pt idx="10">
                  <c:v>242</c:v>
                </c:pt>
                <c:pt idx="11">
                  <c:v>243</c:v>
                </c:pt>
                <c:pt idx="12">
                  <c:v>247</c:v>
                </c:pt>
                <c:pt idx="13">
                  <c:v>256</c:v>
                </c:pt>
                <c:pt idx="14">
                  <c:v>260</c:v>
                </c:pt>
                <c:pt idx="15">
                  <c:v>272</c:v>
                </c:pt>
                <c:pt idx="16">
                  <c:v>280</c:v>
                </c:pt>
                <c:pt idx="17">
                  <c:v>284</c:v>
                </c:pt>
                <c:pt idx="18">
                  <c:v>288</c:v>
                </c:pt>
                <c:pt idx="19">
                  <c:v>298</c:v>
                </c:pt>
                <c:pt idx="20">
                  <c:v>304</c:v>
                </c:pt>
                <c:pt idx="21">
                  <c:v>306</c:v>
                </c:pt>
                <c:pt idx="22">
                  <c:v>307</c:v>
                </c:pt>
                <c:pt idx="23">
                  <c:v>308</c:v>
                </c:pt>
                <c:pt idx="24">
                  <c:v>309</c:v>
                </c:pt>
                <c:pt idx="25">
                  <c:v>310</c:v>
                </c:pt>
                <c:pt idx="26">
                  <c:v>310</c:v>
                </c:pt>
                <c:pt idx="27">
                  <c:v>310</c:v>
                </c:pt>
                <c:pt idx="28">
                  <c:v>311</c:v>
                </c:pt>
                <c:pt idx="29">
                  <c:v>312</c:v>
                </c:pt>
              </c:numCache>
            </c:numRef>
          </c:val>
          <c:smooth val="0"/>
          <c:extLst>
            <c:ext xmlns:c16="http://schemas.microsoft.com/office/drawing/2014/chart" uri="{C3380CC4-5D6E-409C-BE32-E72D297353CC}">
              <c16:uniqueId val="{00000000-FE8F-4E56-A83B-0BFCA49637C1}"/>
            </c:ext>
          </c:extLst>
        </c:ser>
        <c:dLbls>
          <c:showLegendKey val="0"/>
          <c:showVal val="0"/>
          <c:showCatName val="0"/>
          <c:showSerName val="0"/>
          <c:showPercent val="0"/>
          <c:showBubbleSize val="0"/>
        </c:dLbls>
        <c:smooth val="0"/>
        <c:axId val="428395696"/>
        <c:axId val="428394384"/>
      </c:lineChart>
      <c:dateAx>
        <c:axId val="428395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94384"/>
        <c:crosses val="autoZero"/>
        <c:auto val="1"/>
        <c:lblOffset val="100"/>
        <c:baseTimeUnit val="days"/>
      </c:dateAx>
      <c:valAx>
        <c:axId val="42839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9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Spsc -المركز السعودي لسلامة المرضى</c:v>
                </c:pt>
              </c:strCache>
            </c:strRef>
          </c:cat>
          <c:val>
            <c:numRef>
              <c:f>Sheet1!$B$2</c:f>
              <c:numCache>
                <c:formatCode>General</c:formatCode>
                <c:ptCount val="1"/>
                <c:pt idx="0">
                  <c:v>171</c:v>
                </c:pt>
              </c:numCache>
            </c:numRef>
          </c:val>
          <c:extLst>
            <c:ext xmlns:c16="http://schemas.microsoft.com/office/drawing/2014/chart" uri="{C3380CC4-5D6E-409C-BE32-E72D297353CC}">
              <c16:uniqueId val="{00000000-2E61-46B0-AF3D-3972D2B68A4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Spsc -المركز السعودي لسلامة المرضى</c:v>
                </c:pt>
              </c:strCache>
            </c:strRef>
          </c:cat>
          <c:val>
            <c:numRef>
              <c:f>Sheet1!$C$2</c:f>
              <c:numCache>
                <c:formatCode>General</c:formatCode>
                <c:ptCount val="1"/>
                <c:pt idx="0">
                  <c:v>2</c:v>
                </c:pt>
              </c:numCache>
            </c:numRef>
          </c:val>
          <c:extLst>
            <c:ext xmlns:c16="http://schemas.microsoft.com/office/drawing/2014/chart" uri="{C3380CC4-5D6E-409C-BE32-E72D297353CC}">
              <c16:uniqueId val="{00000001-2E61-46B0-AF3D-3972D2B68A4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Spsc -المركز السعودي لسلامة المرضى</c:v>
                </c:pt>
              </c:strCache>
            </c:strRef>
          </c:cat>
          <c:val>
            <c:numRef>
              <c:f>Sheet1!$D$2</c:f>
              <c:numCache>
                <c:formatCode>General</c:formatCode>
                <c:ptCount val="1"/>
                <c:pt idx="0">
                  <c:v>0</c:v>
                </c:pt>
              </c:numCache>
            </c:numRef>
          </c:val>
          <c:extLst>
            <c:ext xmlns:c16="http://schemas.microsoft.com/office/drawing/2014/chart" uri="{C3380CC4-5D6E-409C-BE32-E72D297353CC}">
              <c16:uniqueId val="{00000002-2E61-46B0-AF3D-3972D2B68A4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Spsc -المركز السعودي لسلامة المرضى</c:v>
                </c:pt>
              </c:strCache>
            </c:strRef>
          </c:cat>
          <c:val>
            <c:numRef>
              <c:f>Sheet1!$E$2</c:f>
              <c:numCache>
                <c:formatCode>General</c:formatCode>
                <c:ptCount val="1"/>
                <c:pt idx="0">
                  <c:v>2</c:v>
                </c:pt>
              </c:numCache>
            </c:numRef>
          </c:val>
          <c:extLst>
            <c:ext xmlns:c16="http://schemas.microsoft.com/office/drawing/2014/chart" uri="{C3380CC4-5D6E-409C-BE32-E72D297353CC}">
              <c16:uniqueId val="{00000003-2E61-46B0-AF3D-3972D2B68A4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Spsc -المركز السعودي لسلامة المرضى</c:v>
                </c:pt>
              </c:strCache>
            </c:strRef>
          </c:cat>
          <c:val>
            <c:numRef>
              <c:f>Sheet1!$F$2</c:f>
              <c:numCache>
                <c:formatCode>General</c:formatCode>
                <c:ptCount val="1"/>
                <c:pt idx="0">
                  <c:v>0</c:v>
                </c:pt>
              </c:numCache>
            </c:numRef>
          </c:val>
          <c:extLst>
            <c:ext xmlns:c16="http://schemas.microsoft.com/office/drawing/2014/chart" uri="{C3380CC4-5D6E-409C-BE32-E72D297353CC}">
              <c16:uniqueId val="{00000004-2E61-46B0-AF3D-3972D2B68A4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Spsc -المركز السعودي لسلامة المرضى</c:v>
                </c:pt>
              </c:strCache>
            </c:strRef>
          </c:cat>
          <c:val>
            <c:numRef>
              <c:f>Sheet1!$G$2</c:f>
              <c:numCache>
                <c:formatCode>General</c:formatCode>
                <c:ptCount val="1"/>
                <c:pt idx="0">
                  <c:v>0</c:v>
                </c:pt>
              </c:numCache>
            </c:numRef>
          </c:val>
          <c:extLst>
            <c:ext xmlns:c16="http://schemas.microsoft.com/office/drawing/2014/chart" uri="{C3380CC4-5D6E-409C-BE32-E72D297353CC}">
              <c16:uniqueId val="{00000005-2E61-46B0-AF3D-3972D2B68A4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Spsc -المركز السعودي لسلامة المرضى</c:v>
                </c:pt>
              </c:strCache>
            </c:strRef>
          </c:cat>
          <c:val>
            <c:numRef>
              <c:f>Sheet1!$H$2</c:f>
              <c:numCache>
                <c:formatCode>General</c:formatCode>
                <c:ptCount val="1"/>
                <c:pt idx="0">
                  <c:v>1</c:v>
                </c:pt>
              </c:numCache>
            </c:numRef>
          </c:val>
          <c:extLst>
            <c:ext xmlns:c16="http://schemas.microsoft.com/office/drawing/2014/chart" uri="{C3380CC4-5D6E-409C-BE32-E72D297353CC}">
              <c16:uniqueId val="{00000006-2E61-46B0-AF3D-3972D2B68A4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Spsc -المركز السعودي لسلامة المرضى</c:v>
                </c:pt>
              </c:strCache>
            </c:strRef>
          </c:cat>
          <c:val>
            <c:numRef>
              <c:f>Sheet1!$I$2</c:f>
              <c:numCache>
                <c:formatCode>General</c:formatCode>
                <c:ptCount val="1"/>
                <c:pt idx="0">
                  <c:v>31</c:v>
                </c:pt>
              </c:numCache>
            </c:numRef>
          </c:val>
          <c:extLst>
            <c:ext xmlns:c16="http://schemas.microsoft.com/office/drawing/2014/chart" uri="{C3380CC4-5D6E-409C-BE32-E72D297353CC}">
              <c16:uniqueId val="{00000007-2E61-46B0-AF3D-3972D2B68A4B}"/>
            </c:ext>
          </c:extLst>
        </c:ser>
        <c:dLbls>
          <c:showLegendKey val="0"/>
          <c:showVal val="0"/>
          <c:showCatName val="0"/>
          <c:showSerName val="0"/>
          <c:showPercent val="0"/>
          <c:showBubbleSize val="0"/>
        </c:dLbls>
        <c:gapWidth val="150"/>
        <c:overlap val="100"/>
        <c:axId val="427080616"/>
        <c:axId val="427080944"/>
      </c:barChart>
      <c:catAx>
        <c:axId val="427080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80944"/>
        <c:crosses val="autoZero"/>
        <c:auto val="1"/>
        <c:lblAlgn val="ctr"/>
        <c:lblOffset val="100"/>
        <c:noMultiLvlLbl val="0"/>
      </c:catAx>
      <c:valAx>
        <c:axId val="427080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8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Spsc -المركز السعودي لسلامة المرضى</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2591</c:v>
                </c:pt>
                <c:pt idx="1">
                  <c:v>2772</c:v>
                </c:pt>
                <c:pt idx="2">
                  <c:v>2507</c:v>
                </c:pt>
                <c:pt idx="3">
                  <c:v>2382</c:v>
                </c:pt>
                <c:pt idx="4">
                  <c:v>2325</c:v>
                </c:pt>
                <c:pt idx="5">
                  <c:v>2282</c:v>
                </c:pt>
                <c:pt idx="6">
                  <c:v>2504</c:v>
                </c:pt>
                <c:pt idx="7">
                  <c:v>2304</c:v>
                </c:pt>
                <c:pt idx="8">
                  <c:v>2480</c:v>
                </c:pt>
                <c:pt idx="9">
                  <c:v>2474</c:v>
                </c:pt>
                <c:pt idx="10">
                  <c:v>2427</c:v>
                </c:pt>
                <c:pt idx="11">
                  <c:v>34737</c:v>
                </c:pt>
                <c:pt idx="12">
                  <c:v>51881</c:v>
                </c:pt>
                <c:pt idx="13">
                  <c:v>47984</c:v>
                </c:pt>
                <c:pt idx="14">
                  <c:v>48830</c:v>
                </c:pt>
                <c:pt idx="15">
                  <c:v>50145</c:v>
                </c:pt>
                <c:pt idx="16">
                  <c:v>41284</c:v>
                </c:pt>
                <c:pt idx="17">
                  <c:v>41928</c:v>
                </c:pt>
                <c:pt idx="18">
                  <c:v>115697</c:v>
                </c:pt>
                <c:pt idx="19">
                  <c:v>56086</c:v>
                </c:pt>
                <c:pt idx="20">
                  <c:v>31769</c:v>
                </c:pt>
                <c:pt idx="21">
                  <c:v>2738</c:v>
                </c:pt>
                <c:pt idx="22">
                  <c:v>2279</c:v>
                </c:pt>
                <c:pt idx="23">
                  <c:v>68</c:v>
                </c:pt>
                <c:pt idx="24">
                  <c:v>96</c:v>
                </c:pt>
                <c:pt idx="25">
                  <c:v>54</c:v>
                </c:pt>
                <c:pt idx="26">
                  <c:v>17</c:v>
                </c:pt>
                <c:pt idx="27">
                  <c:v>65</c:v>
                </c:pt>
                <c:pt idx="28">
                  <c:v>89</c:v>
                </c:pt>
                <c:pt idx="29">
                  <c:v>27</c:v>
                </c:pt>
              </c:numCache>
            </c:numRef>
          </c:val>
          <c:smooth val="0"/>
          <c:extLst>
            <c:ext xmlns:c16="http://schemas.microsoft.com/office/drawing/2014/chart" uri="{C3380CC4-5D6E-409C-BE32-E72D297353CC}">
              <c16:uniqueId val="{00000000-87B5-4E7C-89D3-73CCCD1CA362}"/>
            </c:ext>
          </c:extLst>
        </c:ser>
        <c:dLbls>
          <c:showLegendKey val="0"/>
          <c:showVal val="0"/>
          <c:showCatName val="0"/>
          <c:showSerName val="0"/>
          <c:showPercent val="0"/>
          <c:showBubbleSize val="0"/>
        </c:dLbls>
        <c:smooth val="0"/>
        <c:axId val="345500960"/>
        <c:axId val="345499976"/>
      </c:lineChart>
      <c:dateAx>
        <c:axId val="34550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99976"/>
        <c:crosses val="autoZero"/>
        <c:auto val="1"/>
        <c:lblOffset val="100"/>
        <c:baseTimeUnit val="days"/>
      </c:dateAx>
      <c:valAx>
        <c:axId val="34549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0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Spsc -المركز السعودي لسلامة المرضى</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6</c:v>
                </c:pt>
                <c:pt idx="1">
                  <c:v>4</c:v>
                </c:pt>
                <c:pt idx="2">
                  <c:v>0</c:v>
                </c:pt>
                <c:pt idx="3">
                  <c:v>3</c:v>
                </c:pt>
                <c:pt idx="4">
                  <c:v>0</c:v>
                </c:pt>
                <c:pt idx="5">
                  <c:v>0</c:v>
                </c:pt>
                <c:pt idx="6">
                  <c:v>7</c:v>
                </c:pt>
                <c:pt idx="7">
                  <c:v>3</c:v>
                </c:pt>
                <c:pt idx="8">
                  <c:v>5</c:v>
                </c:pt>
                <c:pt idx="9">
                  <c:v>4</c:v>
                </c:pt>
                <c:pt idx="10">
                  <c:v>0</c:v>
                </c:pt>
                <c:pt idx="11">
                  <c:v>43</c:v>
                </c:pt>
                <c:pt idx="12">
                  <c:v>0</c:v>
                </c:pt>
                <c:pt idx="13">
                  <c:v>0</c:v>
                </c:pt>
                <c:pt idx="14">
                  <c:v>5</c:v>
                </c:pt>
                <c:pt idx="15">
                  <c:v>6</c:v>
                </c:pt>
                <c:pt idx="16">
                  <c:v>0</c:v>
                </c:pt>
                <c:pt idx="17">
                  <c:v>0</c:v>
                </c:pt>
                <c:pt idx="18">
                  <c:v>2</c:v>
                </c:pt>
                <c:pt idx="19">
                  <c:v>4</c:v>
                </c:pt>
                <c:pt idx="20">
                  <c:v>9</c:v>
                </c:pt>
                <c:pt idx="21">
                  <c:v>0</c:v>
                </c:pt>
                <c:pt idx="22">
                  <c:v>4</c:v>
                </c:pt>
                <c:pt idx="23">
                  <c:v>2</c:v>
                </c:pt>
                <c:pt idx="24">
                  <c:v>5</c:v>
                </c:pt>
                <c:pt idx="25">
                  <c:v>0</c:v>
                </c:pt>
                <c:pt idx="26">
                  <c:v>0</c:v>
                </c:pt>
                <c:pt idx="27">
                  <c:v>4</c:v>
                </c:pt>
                <c:pt idx="28">
                  <c:v>3</c:v>
                </c:pt>
                <c:pt idx="29">
                  <c:v>0</c:v>
                </c:pt>
              </c:numCache>
            </c:numRef>
          </c:val>
          <c:smooth val="0"/>
          <c:extLst>
            <c:ext xmlns:c16="http://schemas.microsoft.com/office/drawing/2014/chart" uri="{C3380CC4-5D6E-409C-BE32-E72D297353CC}">
              <c16:uniqueId val="{00000000-7A49-4934-88B9-2FFA0433FE1F}"/>
            </c:ext>
          </c:extLst>
        </c:ser>
        <c:dLbls>
          <c:showLegendKey val="0"/>
          <c:showVal val="0"/>
          <c:showCatName val="0"/>
          <c:showSerName val="0"/>
          <c:showPercent val="0"/>
          <c:showBubbleSize val="0"/>
        </c:dLbls>
        <c:smooth val="0"/>
        <c:axId val="548349488"/>
        <c:axId val="548349816"/>
      </c:lineChart>
      <c:dateAx>
        <c:axId val="548349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49816"/>
        <c:crosses val="autoZero"/>
        <c:auto val="1"/>
        <c:lblOffset val="100"/>
        <c:baseTimeUnit val="days"/>
      </c:dateAx>
      <c:valAx>
        <c:axId val="54834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4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Spsc -المركز السعودي لسلامة المرضى</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3501</c:v>
                </c:pt>
                <c:pt idx="1">
                  <c:v>3651</c:v>
                </c:pt>
                <c:pt idx="2">
                  <c:v>3485</c:v>
                </c:pt>
                <c:pt idx="3">
                  <c:v>3294</c:v>
                </c:pt>
                <c:pt idx="4">
                  <c:v>3003</c:v>
                </c:pt>
                <c:pt idx="5">
                  <c:v>3167</c:v>
                </c:pt>
                <c:pt idx="6">
                  <c:v>3384</c:v>
                </c:pt>
                <c:pt idx="7">
                  <c:v>3122</c:v>
                </c:pt>
                <c:pt idx="8">
                  <c:v>3494</c:v>
                </c:pt>
                <c:pt idx="9">
                  <c:v>3479</c:v>
                </c:pt>
                <c:pt idx="10">
                  <c:v>3302</c:v>
                </c:pt>
                <c:pt idx="11">
                  <c:v>38498</c:v>
                </c:pt>
                <c:pt idx="12">
                  <c:v>58198</c:v>
                </c:pt>
                <c:pt idx="13">
                  <c:v>54556</c:v>
                </c:pt>
                <c:pt idx="14">
                  <c:v>56021</c:v>
                </c:pt>
                <c:pt idx="15">
                  <c:v>54657</c:v>
                </c:pt>
                <c:pt idx="16">
                  <c:v>47238</c:v>
                </c:pt>
                <c:pt idx="17">
                  <c:v>47640</c:v>
                </c:pt>
                <c:pt idx="18">
                  <c:v>121373</c:v>
                </c:pt>
                <c:pt idx="19">
                  <c:v>64359</c:v>
                </c:pt>
                <c:pt idx="20">
                  <c:v>35777</c:v>
                </c:pt>
                <c:pt idx="21">
                  <c:v>3543</c:v>
                </c:pt>
                <c:pt idx="22">
                  <c:v>2810</c:v>
                </c:pt>
                <c:pt idx="23">
                  <c:v>153</c:v>
                </c:pt>
                <c:pt idx="24">
                  <c:v>174</c:v>
                </c:pt>
                <c:pt idx="25">
                  <c:v>84</c:v>
                </c:pt>
                <c:pt idx="26">
                  <c:v>28</c:v>
                </c:pt>
                <c:pt idx="27">
                  <c:v>113</c:v>
                </c:pt>
                <c:pt idx="28">
                  <c:v>330</c:v>
                </c:pt>
                <c:pt idx="29">
                  <c:v>89</c:v>
                </c:pt>
              </c:numCache>
            </c:numRef>
          </c:val>
          <c:smooth val="0"/>
          <c:extLst>
            <c:ext xmlns:c16="http://schemas.microsoft.com/office/drawing/2014/chart" uri="{C3380CC4-5D6E-409C-BE32-E72D297353CC}">
              <c16:uniqueId val="{00000000-32A6-4500-AA0C-72BE4B2B7C4D}"/>
            </c:ext>
          </c:extLst>
        </c:ser>
        <c:dLbls>
          <c:showLegendKey val="0"/>
          <c:showVal val="0"/>
          <c:showCatName val="0"/>
          <c:showSerName val="0"/>
          <c:showPercent val="0"/>
          <c:showBubbleSize val="0"/>
        </c:dLbls>
        <c:smooth val="0"/>
        <c:axId val="548350144"/>
        <c:axId val="548350472"/>
      </c:lineChart>
      <c:dateAx>
        <c:axId val="54835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50472"/>
        <c:crosses val="autoZero"/>
        <c:auto val="1"/>
        <c:lblOffset val="100"/>
        <c:baseTimeUnit val="days"/>
      </c:dateAx>
      <c:valAx>
        <c:axId val="54835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5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Spsc -المركز السعودي لسلامة المرضى</c:v>
                </c:pt>
              </c:strCache>
            </c:strRef>
          </c:cat>
          <c:val>
            <c:numRef>
              <c:f>Sheet1!$B$2</c:f>
              <c:numCache>
                <c:formatCode>General</c:formatCode>
                <c:ptCount val="1"/>
                <c:pt idx="0">
                  <c:v>211</c:v>
                </c:pt>
              </c:numCache>
            </c:numRef>
          </c:val>
          <c:extLst>
            <c:ext xmlns:c16="http://schemas.microsoft.com/office/drawing/2014/chart" uri="{C3380CC4-5D6E-409C-BE32-E72D297353CC}">
              <c16:uniqueId val="{00000000-DDF9-4E19-B656-5D0E6567479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Spsc -المركز السعودي لسلامة المرضى</c:v>
                </c:pt>
              </c:strCache>
            </c:strRef>
          </c:cat>
          <c:val>
            <c:numRef>
              <c:f>Sheet1!$C$2</c:f>
              <c:numCache>
                <c:formatCode>General</c:formatCode>
                <c:ptCount val="1"/>
                <c:pt idx="0">
                  <c:v>0</c:v>
                </c:pt>
              </c:numCache>
            </c:numRef>
          </c:val>
          <c:extLst>
            <c:ext xmlns:c16="http://schemas.microsoft.com/office/drawing/2014/chart" uri="{C3380CC4-5D6E-409C-BE32-E72D297353CC}">
              <c16:uniqueId val="{00000001-DDF9-4E19-B656-5D0E65674794}"/>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Spsc -المركز السعودي لسلامة المرضى</c:v>
                </c:pt>
              </c:strCache>
            </c:strRef>
          </c:cat>
          <c:val>
            <c:numRef>
              <c:f>Sheet1!$D$2</c:f>
              <c:numCache>
                <c:formatCode>General</c:formatCode>
                <c:ptCount val="1"/>
                <c:pt idx="0">
                  <c:v>0</c:v>
                </c:pt>
              </c:numCache>
            </c:numRef>
          </c:val>
          <c:extLst>
            <c:ext xmlns:c16="http://schemas.microsoft.com/office/drawing/2014/chart" uri="{C3380CC4-5D6E-409C-BE32-E72D297353CC}">
              <c16:uniqueId val="{00000002-DDF9-4E19-B656-5D0E65674794}"/>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Spsc -المركز السعودي لسلامة المرضى</c:v>
                </c:pt>
              </c:strCache>
            </c:strRef>
          </c:cat>
          <c:val>
            <c:numRef>
              <c:f>Sheet1!$E$2</c:f>
              <c:numCache>
                <c:formatCode>General</c:formatCode>
                <c:ptCount val="1"/>
                <c:pt idx="0">
                  <c:v>0</c:v>
                </c:pt>
              </c:numCache>
            </c:numRef>
          </c:val>
          <c:extLst>
            <c:ext xmlns:c16="http://schemas.microsoft.com/office/drawing/2014/chart" uri="{C3380CC4-5D6E-409C-BE32-E72D297353CC}">
              <c16:uniqueId val="{00000003-DDF9-4E19-B656-5D0E6567479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Spsc -المركز السعودي لسلامة المرضى</c:v>
                </c:pt>
              </c:strCache>
            </c:strRef>
          </c:cat>
          <c:val>
            <c:numRef>
              <c:f>Sheet1!$F$2</c:f>
              <c:numCache>
                <c:formatCode>General</c:formatCode>
                <c:ptCount val="1"/>
                <c:pt idx="0">
                  <c:v>0</c:v>
                </c:pt>
              </c:numCache>
            </c:numRef>
          </c:val>
          <c:extLst>
            <c:ext xmlns:c16="http://schemas.microsoft.com/office/drawing/2014/chart" uri="{C3380CC4-5D6E-409C-BE32-E72D297353CC}">
              <c16:uniqueId val="{00000004-DDF9-4E19-B656-5D0E6567479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Spsc -المركز السعودي لسلامة المرضى</c:v>
                </c:pt>
              </c:strCache>
            </c:strRef>
          </c:cat>
          <c:val>
            <c:numRef>
              <c:f>Sheet1!$G$2</c:f>
              <c:numCache>
                <c:formatCode>General</c:formatCode>
                <c:ptCount val="1"/>
                <c:pt idx="0">
                  <c:v>0</c:v>
                </c:pt>
              </c:numCache>
            </c:numRef>
          </c:val>
          <c:extLst>
            <c:ext xmlns:c16="http://schemas.microsoft.com/office/drawing/2014/chart" uri="{C3380CC4-5D6E-409C-BE32-E72D297353CC}">
              <c16:uniqueId val="{00000005-DDF9-4E19-B656-5D0E65674794}"/>
            </c:ext>
          </c:extLst>
        </c:ser>
        <c:dLbls>
          <c:showLegendKey val="0"/>
          <c:showVal val="0"/>
          <c:showCatName val="0"/>
          <c:showSerName val="0"/>
          <c:showPercent val="0"/>
          <c:showBubbleSize val="0"/>
        </c:dLbls>
        <c:gapWidth val="150"/>
        <c:overlap val="100"/>
        <c:axId val="548324888"/>
        <c:axId val="548327512"/>
      </c:barChart>
      <c:catAx>
        <c:axId val="548324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27512"/>
        <c:crosses val="autoZero"/>
        <c:auto val="1"/>
        <c:lblAlgn val="ctr"/>
        <c:lblOffset val="100"/>
        <c:noMultiLvlLbl val="0"/>
      </c:catAx>
      <c:valAx>
        <c:axId val="548327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2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Spsc -المركز السعودي لسلامة المرضى</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c:v>
                </c:pt>
                <c:pt idx="1">
                  <c:v>4</c:v>
                </c:pt>
                <c:pt idx="2">
                  <c:v>3</c:v>
                </c:pt>
                <c:pt idx="3">
                  <c:v>5</c:v>
                </c:pt>
                <c:pt idx="4">
                  <c:v>3</c:v>
                </c:pt>
                <c:pt idx="5">
                  <c:v>1</c:v>
                </c:pt>
                <c:pt idx="6">
                  <c:v>3</c:v>
                </c:pt>
                <c:pt idx="7">
                  <c:v>5</c:v>
                </c:pt>
                <c:pt idx="8">
                  <c:v>8</c:v>
                </c:pt>
                <c:pt idx="9">
                  <c:v>3</c:v>
                </c:pt>
                <c:pt idx="10">
                  <c:v>3</c:v>
                </c:pt>
                <c:pt idx="11">
                  <c:v>13</c:v>
                </c:pt>
                <c:pt idx="12">
                  <c:v>7</c:v>
                </c:pt>
                <c:pt idx="13">
                  <c:v>4</c:v>
                </c:pt>
                <c:pt idx="14">
                  <c:v>8</c:v>
                </c:pt>
                <c:pt idx="15">
                  <c:v>8</c:v>
                </c:pt>
                <c:pt idx="16">
                  <c:v>12</c:v>
                </c:pt>
                <c:pt idx="17">
                  <c:v>9</c:v>
                </c:pt>
                <c:pt idx="18">
                  <c:v>2</c:v>
                </c:pt>
                <c:pt idx="19">
                  <c:v>2</c:v>
                </c:pt>
                <c:pt idx="20">
                  <c:v>1</c:v>
                </c:pt>
                <c:pt idx="21">
                  <c:v>5</c:v>
                </c:pt>
                <c:pt idx="22">
                  <c:v>7</c:v>
                </c:pt>
                <c:pt idx="23">
                  <c:v>7</c:v>
                </c:pt>
                <c:pt idx="24">
                  <c:v>6</c:v>
                </c:pt>
                <c:pt idx="25">
                  <c:v>2</c:v>
                </c:pt>
                <c:pt idx="26">
                  <c:v>0</c:v>
                </c:pt>
                <c:pt idx="27">
                  <c:v>0</c:v>
                </c:pt>
                <c:pt idx="28">
                  <c:v>2</c:v>
                </c:pt>
                <c:pt idx="29">
                  <c:v>4</c:v>
                </c:pt>
              </c:numCache>
            </c:numRef>
          </c:val>
          <c:smooth val="0"/>
          <c:extLst>
            <c:ext xmlns:c16="http://schemas.microsoft.com/office/drawing/2014/chart" uri="{C3380CC4-5D6E-409C-BE32-E72D297353CC}">
              <c16:uniqueId val="{00000000-079B-4036-854D-0107575830CB}"/>
            </c:ext>
          </c:extLst>
        </c:ser>
        <c:dLbls>
          <c:showLegendKey val="0"/>
          <c:showVal val="0"/>
          <c:showCatName val="0"/>
          <c:showSerName val="0"/>
          <c:showPercent val="0"/>
          <c:showBubbleSize val="0"/>
        </c:dLbls>
        <c:smooth val="0"/>
        <c:axId val="556037344"/>
        <c:axId val="556035376"/>
      </c:lineChart>
      <c:dateAx>
        <c:axId val="556037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6035376"/>
        <c:crosses val="autoZero"/>
        <c:auto val="1"/>
        <c:lblOffset val="100"/>
        <c:baseTimeUnit val="days"/>
      </c:dateAx>
      <c:valAx>
        <c:axId val="55603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603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spsc.sa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131</c:v>
                </c:pt>
                <c:pt idx="1">
                  <c:v>133</c:v>
                </c:pt>
                <c:pt idx="2">
                  <c:v>132</c:v>
                </c:pt>
                <c:pt idx="3">
                  <c:v>134</c:v>
                </c:pt>
                <c:pt idx="4">
                  <c:v>134</c:v>
                </c:pt>
                <c:pt idx="5">
                  <c:v>135</c:v>
                </c:pt>
                <c:pt idx="6">
                  <c:v>136</c:v>
                </c:pt>
                <c:pt idx="7">
                  <c:v>136</c:v>
                </c:pt>
                <c:pt idx="8">
                  <c:v>135</c:v>
                </c:pt>
                <c:pt idx="9">
                  <c:v>136</c:v>
                </c:pt>
                <c:pt idx="10">
                  <c:v>138</c:v>
                </c:pt>
                <c:pt idx="11">
                  <c:v>144</c:v>
                </c:pt>
                <c:pt idx="12">
                  <c:v>156</c:v>
                </c:pt>
                <c:pt idx="13">
                  <c:v>175</c:v>
                </c:pt>
                <c:pt idx="14">
                  <c:v>189</c:v>
                </c:pt>
                <c:pt idx="15">
                  <c:v>207</c:v>
                </c:pt>
                <c:pt idx="16">
                  <c:v>217</c:v>
                </c:pt>
                <c:pt idx="17">
                  <c:v>228</c:v>
                </c:pt>
                <c:pt idx="18">
                  <c:v>241</c:v>
                </c:pt>
                <c:pt idx="19">
                  <c:v>253</c:v>
                </c:pt>
                <c:pt idx="20">
                  <c:v>271</c:v>
                </c:pt>
                <c:pt idx="21">
                  <c:v>274</c:v>
                </c:pt>
                <c:pt idx="22">
                  <c:v>273</c:v>
                </c:pt>
                <c:pt idx="23">
                  <c:v>273</c:v>
                </c:pt>
                <c:pt idx="24">
                  <c:v>273</c:v>
                </c:pt>
                <c:pt idx="25">
                  <c:v>276</c:v>
                </c:pt>
                <c:pt idx="26">
                  <c:v>278</c:v>
                </c:pt>
                <c:pt idx="27">
                  <c:v>281</c:v>
                </c:pt>
                <c:pt idx="28">
                  <c:v>280</c:v>
                </c:pt>
                <c:pt idx="29">
                  <c:v>281</c:v>
                </c:pt>
              </c:numCache>
            </c:numRef>
          </c:val>
          <c:smooth val="0"/>
          <c:extLst>
            <c:ext xmlns:c16="http://schemas.microsoft.com/office/drawing/2014/chart" uri="{C3380CC4-5D6E-409C-BE32-E72D297353CC}">
              <c16:uniqueId val="{00000000-CAED-4DE2-A5FF-5A9A7EC475D7}"/>
            </c:ext>
          </c:extLst>
        </c:ser>
        <c:dLbls>
          <c:showLegendKey val="0"/>
          <c:showVal val="0"/>
          <c:showCatName val="0"/>
          <c:showSerName val="0"/>
          <c:showPercent val="0"/>
          <c:showBubbleSize val="0"/>
        </c:dLbls>
        <c:smooth val="0"/>
        <c:axId val="543219600"/>
        <c:axId val="543216976"/>
      </c:lineChart>
      <c:dateAx>
        <c:axId val="543219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16976"/>
        <c:crosses val="autoZero"/>
        <c:auto val="1"/>
        <c:lblOffset val="100"/>
        <c:baseTimeUnit val="days"/>
      </c:dateAx>
      <c:valAx>
        <c:axId val="54321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1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spsc.sa</c:v>
                </c:pt>
              </c:strCache>
            </c:strRef>
          </c:cat>
          <c:val>
            <c:numRef>
              <c:f>Sheet1!$B$2</c:f>
              <c:numCache>
                <c:formatCode>General</c:formatCode>
                <c:ptCount val="1"/>
                <c:pt idx="0">
                  <c:v>206</c:v>
                </c:pt>
              </c:numCache>
            </c:numRef>
          </c:val>
          <c:extLst>
            <c:ext xmlns:c16="http://schemas.microsoft.com/office/drawing/2014/chart" uri="{C3380CC4-5D6E-409C-BE32-E72D297353CC}">
              <c16:uniqueId val="{00000000-F67A-4821-829A-98AB369F3B09}"/>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spsc.sa</c:v>
                </c:pt>
              </c:strCache>
            </c:strRef>
          </c:cat>
          <c:val>
            <c:numRef>
              <c:f>Sheet1!$C$2</c:f>
              <c:numCache>
                <c:formatCode>General</c:formatCode>
                <c:ptCount val="1"/>
                <c:pt idx="0">
                  <c:v>16</c:v>
                </c:pt>
              </c:numCache>
            </c:numRef>
          </c:val>
          <c:extLst>
            <c:ext xmlns:c16="http://schemas.microsoft.com/office/drawing/2014/chart" uri="{C3380CC4-5D6E-409C-BE32-E72D297353CC}">
              <c16:uniqueId val="{00000001-F67A-4821-829A-98AB369F3B09}"/>
            </c:ext>
          </c:extLst>
        </c:ser>
        <c:dLbls>
          <c:showLegendKey val="0"/>
          <c:showVal val="0"/>
          <c:showCatName val="0"/>
          <c:showSerName val="0"/>
          <c:showPercent val="0"/>
          <c:showBubbleSize val="0"/>
        </c:dLbls>
        <c:gapWidth val="150"/>
        <c:overlap val="100"/>
        <c:axId val="627682248"/>
        <c:axId val="627681920"/>
      </c:barChart>
      <c:catAx>
        <c:axId val="627682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681920"/>
        <c:crosses val="autoZero"/>
        <c:auto val="1"/>
        <c:lblAlgn val="ctr"/>
        <c:lblOffset val="100"/>
        <c:noMultiLvlLbl val="0"/>
      </c:catAx>
      <c:valAx>
        <c:axId val="62768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68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DB939-86E1-4804-ACD8-AB2F64050C75}"/>
              </a:ext>
            </a:extLst>
          </p:cNvPr>
          <p:cNvSpPr>
            <a:spLocks noGrp="1"/>
          </p:cNvSpPr>
          <p:nvPr>
            <p:ph type="ctrTitle"/>
          </p:nvPr>
        </p:nvSpPr>
        <p:spPr/>
        <p:txBody>
          <a:bodyPr/>
          <a:lstStyle/>
          <a:p>
            <a:r>
              <a:rPr lang="en-US"/>
              <a:t>Dashboard - TW ,FB, IG</a:t>
            </a:r>
          </a:p>
        </p:txBody>
      </p:sp>
      <p:sp>
        <p:nvSpPr>
          <p:cNvPr id="3" name="Subtitle 2">
            <a:extLst>
              <a:ext uri="{FF2B5EF4-FFF2-40B4-BE49-F238E27FC236}">
                <a16:creationId xmlns:a16="http://schemas.microsoft.com/office/drawing/2014/main" id="{D40ADAD8-131F-48E0-8481-042BF3533788}"/>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1868572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B0095-F9BC-47CA-AB20-0D8A307D284E}"/>
              </a:ext>
            </a:extLst>
          </p:cNvPr>
          <p:cNvSpPr>
            <a:spLocks noGrp="1"/>
          </p:cNvSpPr>
          <p:nvPr>
            <p:ph type="title"/>
          </p:nvPr>
        </p:nvSpPr>
        <p:spPr/>
        <p:txBody>
          <a:bodyPr/>
          <a:lstStyle/>
          <a:p>
            <a:r>
              <a:rPr lang="en-US"/>
              <a:t>Twitter Key Metrics Table | SPSC</a:t>
            </a:r>
          </a:p>
        </p:txBody>
      </p:sp>
      <p:graphicFrame>
        <p:nvGraphicFramePr>
          <p:cNvPr id="5" name="Table Placeholder 4">
            <a:extLst>
              <a:ext uri="{FF2B5EF4-FFF2-40B4-BE49-F238E27FC236}">
                <a16:creationId xmlns:a16="http://schemas.microsoft.com/office/drawing/2014/main" id="{16EA6E80-1913-40BA-AD88-172D4EB165FC}"/>
              </a:ext>
            </a:extLst>
          </p:cNvPr>
          <p:cNvGraphicFramePr>
            <a:graphicFrameLocks noGrp="1"/>
          </p:cNvGraphicFramePr>
          <p:nvPr>
            <p:ph type="tbl" sz="quarter" idx="13"/>
            <p:extLst>
              <p:ext uri="{D42A27DB-BD31-4B8C-83A1-F6EECF244321}">
                <p14:modId xmlns:p14="http://schemas.microsoft.com/office/powerpoint/2010/main" val="1866657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27021115"/>
                    </a:ext>
                  </a:extLst>
                </a:gridCol>
                <a:gridCol w="493776">
                  <a:extLst>
                    <a:ext uri="{9D8B030D-6E8A-4147-A177-3AD203B41FA5}">
                      <a16:colId xmlns:a16="http://schemas.microsoft.com/office/drawing/2014/main" val="1984828120"/>
                    </a:ext>
                  </a:extLst>
                </a:gridCol>
                <a:gridCol w="493776">
                  <a:extLst>
                    <a:ext uri="{9D8B030D-6E8A-4147-A177-3AD203B41FA5}">
                      <a16:colId xmlns:a16="http://schemas.microsoft.com/office/drawing/2014/main" val="624820251"/>
                    </a:ext>
                  </a:extLst>
                </a:gridCol>
                <a:gridCol w="493776">
                  <a:extLst>
                    <a:ext uri="{9D8B030D-6E8A-4147-A177-3AD203B41FA5}">
                      <a16:colId xmlns:a16="http://schemas.microsoft.com/office/drawing/2014/main" val="196801527"/>
                    </a:ext>
                  </a:extLst>
                </a:gridCol>
                <a:gridCol w="493776">
                  <a:extLst>
                    <a:ext uri="{9D8B030D-6E8A-4147-A177-3AD203B41FA5}">
                      <a16:colId xmlns:a16="http://schemas.microsoft.com/office/drawing/2014/main" val="2610827200"/>
                    </a:ext>
                  </a:extLst>
                </a:gridCol>
                <a:gridCol w="493776">
                  <a:extLst>
                    <a:ext uri="{9D8B030D-6E8A-4147-A177-3AD203B41FA5}">
                      <a16:colId xmlns:a16="http://schemas.microsoft.com/office/drawing/2014/main" val="2311268066"/>
                    </a:ext>
                  </a:extLst>
                </a:gridCol>
                <a:gridCol w="493776">
                  <a:extLst>
                    <a:ext uri="{9D8B030D-6E8A-4147-A177-3AD203B41FA5}">
                      <a16:colId xmlns:a16="http://schemas.microsoft.com/office/drawing/2014/main" val="2374023343"/>
                    </a:ext>
                  </a:extLst>
                </a:gridCol>
                <a:gridCol w="493776">
                  <a:extLst>
                    <a:ext uri="{9D8B030D-6E8A-4147-A177-3AD203B41FA5}">
                      <a16:colId xmlns:a16="http://schemas.microsoft.com/office/drawing/2014/main" val="1237239823"/>
                    </a:ext>
                  </a:extLst>
                </a:gridCol>
                <a:gridCol w="493776">
                  <a:extLst>
                    <a:ext uri="{9D8B030D-6E8A-4147-A177-3AD203B41FA5}">
                      <a16:colId xmlns:a16="http://schemas.microsoft.com/office/drawing/2014/main" val="1805150823"/>
                    </a:ext>
                  </a:extLst>
                </a:gridCol>
                <a:gridCol w="493776">
                  <a:extLst>
                    <a:ext uri="{9D8B030D-6E8A-4147-A177-3AD203B41FA5}">
                      <a16:colId xmlns:a16="http://schemas.microsoft.com/office/drawing/2014/main" val="2351985071"/>
                    </a:ext>
                  </a:extLst>
                </a:gridCol>
                <a:gridCol w="493776">
                  <a:extLst>
                    <a:ext uri="{9D8B030D-6E8A-4147-A177-3AD203B41FA5}">
                      <a16:colId xmlns:a16="http://schemas.microsoft.com/office/drawing/2014/main" val="1373721537"/>
                    </a:ext>
                  </a:extLst>
                </a:gridCol>
                <a:gridCol w="493776">
                  <a:extLst>
                    <a:ext uri="{9D8B030D-6E8A-4147-A177-3AD203B41FA5}">
                      <a16:colId xmlns:a16="http://schemas.microsoft.com/office/drawing/2014/main" val="243103273"/>
                    </a:ext>
                  </a:extLst>
                </a:gridCol>
                <a:gridCol w="493776">
                  <a:extLst>
                    <a:ext uri="{9D8B030D-6E8A-4147-A177-3AD203B41FA5}">
                      <a16:colId xmlns:a16="http://schemas.microsoft.com/office/drawing/2014/main" val="2311420253"/>
                    </a:ext>
                  </a:extLst>
                </a:gridCol>
                <a:gridCol w="493776">
                  <a:extLst>
                    <a:ext uri="{9D8B030D-6E8A-4147-A177-3AD203B41FA5}">
                      <a16:colId xmlns:a16="http://schemas.microsoft.com/office/drawing/2014/main" val="1223428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28531060"/>
                  </a:ext>
                </a:extLst>
              </a:tr>
              <a:tr h="370840">
                <a:tc>
                  <a:txBody>
                    <a:bodyPr/>
                    <a:lstStyle/>
                    <a:p>
                      <a:r>
                        <a:rPr lang="en-US" sz="1000"/>
                        <a:t>@spsc_sa</a:t>
                      </a:r>
                    </a:p>
                  </a:txBody>
                  <a:tcPr/>
                </a:tc>
                <a:tc>
                  <a:txBody>
                    <a:bodyPr/>
                    <a:lstStyle/>
                    <a:p>
                      <a:r>
                        <a:rPr lang="en-US" sz="1000"/>
                        <a:t>7830</a:t>
                      </a:r>
                    </a:p>
                  </a:txBody>
                  <a:tcPr/>
                </a:tc>
                <a:tc>
                  <a:txBody>
                    <a:bodyPr/>
                    <a:lstStyle/>
                    <a:p>
                      <a:r>
                        <a:rPr lang="en-US" sz="1000"/>
                        <a:t>1603</a:t>
                      </a:r>
                    </a:p>
                  </a:txBody>
                  <a:tcPr/>
                </a:tc>
                <a:tc>
                  <a:txBody>
                    <a:bodyPr/>
                    <a:lstStyle/>
                    <a:p>
                      <a:r>
                        <a:rPr lang="en-US" sz="1000"/>
                        <a:t>211</a:t>
                      </a:r>
                    </a:p>
                  </a:txBody>
                  <a:tcPr/>
                </a:tc>
                <a:tc>
                  <a:txBody>
                    <a:bodyPr/>
                    <a:lstStyle/>
                    <a:p>
                      <a:r>
                        <a:rPr lang="en-US" sz="1000"/>
                        <a:t>84</a:t>
                      </a:r>
                    </a:p>
                  </a:txBody>
                  <a:tcPr/>
                </a:tc>
                <a:tc>
                  <a:txBody>
                    <a:bodyPr/>
                    <a:lstStyle/>
                    <a:p>
                      <a:r>
                        <a:rPr lang="en-US" sz="1000"/>
                        <a:t>84</a:t>
                      </a:r>
                    </a:p>
                  </a:txBody>
                  <a:tcPr/>
                </a:tc>
                <a:tc>
                  <a:txBody>
                    <a:bodyPr/>
                    <a:lstStyle/>
                    <a:p>
                      <a:r>
                        <a:rPr lang="en-US" sz="1000"/>
                        <a:t>43</a:t>
                      </a:r>
                    </a:p>
                  </a:txBody>
                  <a:tcPr/>
                </a:tc>
                <a:tc>
                  <a:txBody>
                    <a:bodyPr/>
                    <a:lstStyle/>
                    <a:p>
                      <a:r>
                        <a:rPr lang="en-US" sz="1000"/>
                        <a:t>1067</a:t>
                      </a:r>
                    </a:p>
                  </a:txBody>
                  <a:tcPr/>
                </a:tc>
                <a:tc>
                  <a:txBody>
                    <a:bodyPr/>
                    <a:lstStyle/>
                    <a:p>
                      <a:r>
                        <a:rPr lang="en-US" sz="1000"/>
                        <a:t>1048</a:t>
                      </a:r>
                    </a:p>
                  </a:txBody>
                  <a:tcPr/>
                </a:tc>
                <a:tc>
                  <a:txBody>
                    <a:bodyPr/>
                    <a:lstStyle/>
                    <a:p>
                      <a:r>
                        <a:rPr lang="en-US" sz="1000"/>
                        <a:t>1413</a:t>
                      </a:r>
                    </a:p>
                  </a:txBody>
                  <a:tcPr/>
                </a:tc>
                <a:tc>
                  <a:txBody>
                    <a:bodyPr/>
                    <a:lstStyle/>
                    <a:p>
                      <a:r>
                        <a:rPr lang="en-US" sz="1000"/>
                        <a:t>69</a:t>
                      </a:r>
                    </a:p>
                  </a:txBody>
                  <a:tcPr/>
                </a:tc>
                <a:tc>
                  <a:txBody>
                    <a:bodyPr/>
                    <a:lstStyle/>
                    <a:p>
                      <a:r>
                        <a:rPr lang="en-US" sz="1000"/>
                        <a:t>362</a:t>
                      </a:r>
                    </a:p>
                  </a:txBody>
                  <a:tcPr/>
                </a:tc>
                <a:tc>
                  <a:txBody>
                    <a:bodyPr/>
                    <a:lstStyle/>
                    <a:p>
                      <a:r>
                        <a:rPr lang="en-US" sz="1000"/>
                        <a:t>0.4286 %</a:t>
                      </a:r>
                    </a:p>
                  </a:txBody>
                  <a:tcPr/>
                </a:tc>
                <a:tc>
                  <a:txBody>
                    <a:bodyPr/>
                    <a:lstStyle/>
                    <a:p>
                      <a:r>
                        <a:rPr lang="en-US" sz="1000"/>
                        <a:t>57.1 %</a:t>
                      </a:r>
                    </a:p>
                  </a:txBody>
                  <a:tcPr/>
                </a:tc>
                <a:extLst>
                  <a:ext uri="{0D108BD9-81ED-4DB2-BD59-A6C34878D82A}">
                    <a16:rowId xmlns:a16="http://schemas.microsoft.com/office/drawing/2014/main" val="1237475190"/>
                  </a:ext>
                </a:extLst>
              </a:tr>
            </a:tbl>
          </a:graphicData>
        </a:graphic>
      </p:graphicFrame>
      <p:sp>
        <p:nvSpPr>
          <p:cNvPr id="4" name="Text Placeholder 3">
            <a:extLst>
              <a:ext uri="{FF2B5EF4-FFF2-40B4-BE49-F238E27FC236}">
                <a16:creationId xmlns:a16="http://schemas.microsoft.com/office/drawing/2014/main" id="{C3556E97-1963-4169-BC95-BBD445FB73C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35788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FEE67-4FF6-4C16-B76B-ACD78682DFFC}"/>
              </a:ext>
            </a:extLst>
          </p:cNvPr>
          <p:cNvSpPr>
            <a:spLocks noGrp="1"/>
          </p:cNvSpPr>
          <p:nvPr>
            <p:ph type="title"/>
          </p:nvPr>
        </p:nvSpPr>
        <p:spPr/>
        <p:txBody>
          <a:bodyPr/>
          <a:lstStyle/>
          <a:p>
            <a:r>
              <a:rPr lang="en-US"/>
              <a:t>Twitter Followers Total | SPSC</a:t>
            </a:r>
          </a:p>
        </p:txBody>
      </p:sp>
      <p:graphicFrame>
        <p:nvGraphicFramePr>
          <p:cNvPr id="6" name="Chart Placeholder 5">
            <a:extLst>
              <a:ext uri="{FF2B5EF4-FFF2-40B4-BE49-F238E27FC236}">
                <a16:creationId xmlns:a16="http://schemas.microsoft.com/office/drawing/2014/main" id="{D4C5996F-22C8-4B26-B072-0C4779BF6C14}"/>
              </a:ext>
            </a:extLst>
          </p:cNvPr>
          <p:cNvGraphicFramePr>
            <a:graphicFrameLocks noGrp="1"/>
          </p:cNvGraphicFramePr>
          <p:nvPr>
            <p:ph type="chart" sz="quarter" idx="13"/>
            <p:extLst>
              <p:ext uri="{D42A27DB-BD31-4B8C-83A1-F6EECF244321}">
                <p14:modId xmlns:p14="http://schemas.microsoft.com/office/powerpoint/2010/main" val="3010044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EE5F25-6F00-496E-B598-5544AD12CF3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8AF1465-6C36-4A65-ADD5-7046CDB094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8101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BD7C2-A269-4436-A5EA-4FE276A5C2ED}"/>
              </a:ext>
            </a:extLst>
          </p:cNvPr>
          <p:cNvSpPr>
            <a:spLocks noGrp="1"/>
          </p:cNvSpPr>
          <p:nvPr>
            <p:ph type="title"/>
          </p:nvPr>
        </p:nvSpPr>
        <p:spPr/>
        <p:txBody>
          <a:bodyPr/>
          <a:lstStyle/>
          <a:p>
            <a:r>
              <a:rPr lang="en-US"/>
              <a:t>Twitter Own and Retweeted Tweets Table | SPSC - 1 of 6</a:t>
            </a:r>
          </a:p>
        </p:txBody>
      </p:sp>
      <p:graphicFrame>
        <p:nvGraphicFramePr>
          <p:cNvPr id="5" name="Table Placeholder 4">
            <a:extLst>
              <a:ext uri="{FF2B5EF4-FFF2-40B4-BE49-F238E27FC236}">
                <a16:creationId xmlns:a16="http://schemas.microsoft.com/office/drawing/2014/main" id="{0371ACC2-F8EB-4DA7-9AB8-E2101ACAF99A}"/>
              </a:ext>
            </a:extLst>
          </p:cNvPr>
          <p:cNvGraphicFramePr>
            <a:graphicFrameLocks noGrp="1"/>
          </p:cNvGraphicFramePr>
          <p:nvPr>
            <p:ph type="tbl" sz="quarter" idx="13"/>
            <p:extLst>
              <p:ext uri="{D42A27DB-BD31-4B8C-83A1-F6EECF244321}">
                <p14:modId xmlns:p14="http://schemas.microsoft.com/office/powerpoint/2010/main" val="1231308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17895218"/>
                    </a:ext>
                  </a:extLst>
                </a:gridCol>
                <a:gridCol w="822960">
                  <a:extLst>
                    <a:ext uri="{9D8B030D-6E8A-4147-A177-3AD203B41FA5}">
                      <a16:colId xmlns:a16="http://schemas.microsoft.com/office/drawing/2014/main" val="3787979196"/>
                    </a:ext>
                  </a:extLst>
                </a:gridCol>
                <a:gridCol w="822960">
                  <a:extLst>
                    <a:ext uri="{9D8B030D-6E8A-4147-A177-3AD203B41FA5}">
                      <a16:colId xmlns:a16="http://schemas.microsoft.com/office/drawing/2014/main" val="3292637799"/>
                    </a:ext>
                  </a:extLst>
                </a:gridCol>
                <a:gridCol w="822960">
                  <a:extLst>
                    <a:ext uri="{9D8B030D-6E8A-4147-A177-3AD203B41FA5}">
                      <a16:colId xmlns:a16="http://schemas.microsoft.com/office/drawing/2014/main" val="2053721415"/>
                    </a:ext>
                  </a:extLst>
                </a:gridCol>
                <a:gridCol w="822960">
                  <a:extLst>
                    <a:ext uri="{9D8B030D-6E8A-4147-A177-3AD203B41FA5}">
                      <a16:colId xmlns:a16="http://schemas.microsoft.com/office/drawing/2014/main" val="2273912751"/>
                    </a:ext>
                  </a:extLst>
                </a:gridCol>
                <a:gridCol w="822960">
                  <a:extLst>
                    <a:ext uri="{9D8B030D-6E8A-4147-A177-3AD203B41FA5}">
                      <a16:colId xmlns:a16="http://schemas.microsoft.com/office/drawing/2014/main" val="2401384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2344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- 2018-04-30 17:59:54 </a:t>
                      </a:r>
                      <a:r>
                        <a:rPr kumimoji="0" lang="en-US" sz="1000" b="0" i="0" u="none" strike="noStrike" kern="1200" cap="none" spc="0" normalizeH="0" baseline="0" noProof="0">
                          <a:ln>
                            <a:noFill/>
                          </a:ln>
                          <a:solidFill>
                            <a:prstClr val="black"/>
                          </a:solidFill>
                          <a:effectLst/>
                          <a:uLnTx/>
                          <a:uFillTx/>
                          <a:latin typeface="+mn-lt"/>
                          <a:ea typeface="+mn-ea"/>
                          <a:cs typeface="+mn-cs"/>
                        </a:rPr>
                        <a:t>
  RT @hayatmajrashi: @spsc_sa Great Effort by @spsc_sa team 
.
.
</a:t>
                      </a:r>
                      <a:r>
                        <a:rPr kumimoji="0" lang="ar-AE" sz="1000" b="0" i="0" u="none" strike="noStrike" kern="1200" cap="none" spc="0" normalizeH="0" baseline="0" noProof="0">
                          <a:ln>
                            <a:noFill/>
                          </a:ln>
                          <a:solidFill>
                            <a:prstClr val="black"/>
                          </a:solidFill>
                          <a:effectLst/>
                          <a:uLnTx/>
                          <a:uFillTx/>
                          <a:latin typeface="+mn-lt"/>
                          <a:ea typeface="+mn-ea"/>
                          <a:cs typeface="+mn-cs"/>
                        </a:rPr>
                        <a:t>مجهود جبار يقوم به #المركز_السعودي_لسلامة_المرضى 
.
.
#سلامة_المرضى 
#وزارة_…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192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- 2018-04-30 17:59:20 </a:t>
                      </a:r>
                      <a:r>
                        <a:rPr kumimoji="0" lang="en-US" sz="1000" b="0" i="0" u="none" strike="noStrike" kern="1200" cap="none" spc="0" normalizeH="0" baseline="0" noProof="0">
                          <a:ln>
                            <a:noFill/>
                          </a:ln>
                          <a:solidFill>
                            <a:prstClr val="black"/>
                          </a:solidFill>
                          <a:effectLst/>
                          <a:uLnTx/>
                          <a:uFillTx/>
                          <a:latin typeface="+mn-lt"/>
                          <a:ea typeface="+mn-ea"/>
                          <a:cs typeface="+mn-cs"/>
                        </a:rPr>
                        <a:t>
  RT @DrAlhawsawi: #</a:t>
                      </a:r>
                      <a:r>
                        <a:rPr kumimoji="0" lang="ar-AE" sz="1000" b="0" i="0" u="none" strike="noStrike" kern="1200" cap="none" spc="0" normalizeH="0" baseline="0" noProof="0">
                          <a:ln>
                            <a:noFill/>
                          </a:ln>
                          <a:solidFill>
                            <a:prstClr val="black"/>
                          </a:solidFill>
                          <a:effectLst/>
                          <a:uLnTx/>
                          <a:uFillTx/>
                          <a:latin typeface="+mn-lt"/>
                          <a:ea typeface="+mn-ea"/>
                          <a:cs typeface="+mn-cs"/>
                        </a:rPr>
                        <a:t>هيئة_التخصصات_الصحية 
#رؤية_السعودية_2030 
@</a:t>
                      </a:r>
                      <a:r>
                        <a:rPr kumimoji="0" lang="en-US" sz="1000" b="0" i="0" u="none" strike="noStrike" kern="1200" cap="none" spc="0" normalizeH="0" baseline="0" noProof="0">
                          <a:ln>
                            <a:noFill/>
                          </a:ln>
                          <a:solidFill>
                            <a:prstClr val="black"/>
                          </a:solidFill>
                          <a:effectLst/>
                          <a:uLnTx/>
                          <a:uFillTx/>
                          <a:latin typeface="+mn-lt"/>
                          <a:ea typeface="+mn-ea"/>
                          <a:cs typeface="+mn-cs"/>
                        </a:rPr>
                        <a:t>spsc_sa @SchsOrg 
</a:t>
                      </a:r>
                      <a:r>
                        <a:rPr kumimoji="0" lang="ar-AE" sz="1000" b="0" i="0" u="none" strike="noStrike" kern="1200" cap="none" spc="0" normalizeH="0" baseline="0" noProof="0">
                          <a:ln>
                            <a:noFill/>
                          </a:ln>
                          <a:solidFill>
                            <a:prstClr val="black"/>
                          </a:solidFill>
                          <a:effectLst/>
                          <a:uLnTx/>
                          <a:uFillTx/>
                          <a:latin typeface="+mn-lt"/>
                          <a:ea typeface="+mn-ea"/>
                          <a:cs typeface="+mn-cs"/>
                        </a:rPr>
                        <a:t>تشرفت اليوم بإلقاء كلمة للخريجين من الدفعة (٢١) لهيئة التخص…</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44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- 2018-04-30 14:07:36 </a:t>
                      </a:r>
                      <a:r>
                        <a:rPr kumimoji="0" lang="en-US" sz="1000" b="0" i="0" u="none" strike="noStrike" kern="1200" cap="none" spc="0" normalizeH="0" baseline="0" noProof="0">
                          <a:ln>
                            <a:noFill/>
                          </a:ln>
                          <a:solidFill>
                            <a:prstClr val="black"/>
                          </a:solidFill>
                          <a:effectLst/>
                          <a:uLnTx/>
                          <a:uFillTx/>
                          <a:latin typeface="+mn-lt"/>
                          <a:ea typeface="+mn-ea"/>
                          <a:cs typeface="+mn-cs"/>
                        </a:rPr>
                        <a:t>
  RT @DrAlhawsawi: #</a:t>
                      </a:r>
                      <a:r>
                        <a:rPr kumimoji="0" lang="ar-AE" sz="1000" b="0" i="0" u="none" strike="noStrike" kern="1200" cap="none" spc="0" normalizeH="0" baseline="0" noProof="0">
                          <a:ln>
                            <a:noFill/>
                          </a:ln>
                          <a:solidFill>
                            <a:prstClr val="black"/>
                          </a:solidFill>
                          <a:effectLst/>
                          <a:uLnTx/>
                          <a:uFillTx/>
                          <a:latin typeface="+mn-lt"/>
                          <a:ea typeface="+mn-ea"/>
                          <a:cs typeface="+mn-cs"/>
                        </a:rPr>
                        <a:t>هيئة_التخصصات_الصحية 
#سلامة_المرضى
#رؤية_السعودية_2030 
اجواء جميلة نعيشها قبل انطلاق حفل خريجي الدفعة ال (٢١) للهيئة 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9077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- 2018-04-30 09:26:57 </a:t>
                      </a:r>
                      <a:r>
                        <a:rPr kumimoji="0" lang="en-US" sz="1000" b="0" i="0" u="none" strike="noStrike" kern="1200" cap="none" spc="0" normalizeH="0" baseline="0" noProof="0">
                          <a:ln>
                            <a:noFill/>
                          </a:ln>
                          <a:solidFill>
                            <a:prstClr val="black"/>
                          </a:solidFill>
                          <a:effectLst/>
                          <a:uLnTx/>
                          <a:uFillTx/>
                          <a:latin typeface="+mn-lt"/>
                          <a:ea typeface="+mn-ea"/>
                          <a:cs typeface="+mn-cs"/>
                        </a:rPr>
                        <a:t>
  RT @mjabudayyah: </a:t>
                      </a:r>
                      <a:r>
                        <a:rPr kumimoji="0" lang="ar-AE" sz="1000" b="0" i="0" u="none" strike="noStrike" kern="1200" cap="none" spc="0" normalizeH="0" baseline="0" noProof="0">
                          <a:ln>
                            <a:noFill/>
                          </a:ln>
                          <a:solidFill>
                            <a:prstClr val="black"/>
                          </a:solidFill>
                          <a:effectLst/>
                          <a:uLnTx/>
                          <a:uFillTx/>
                          <a:latin typeface="+mn-lt"/>
                          <a:ea typeface="+mn-ea"/>
                          <a:cs typeface="+mn-cs"/>
                        </a:rPr>
                        <a:t>لقد كانت ورشة التفكير التصميمي الجماعي لإنتاج حلول #سلامة_المرضى التي كنت ضيفاً فيها بالأمس مدارة بمنتهى الإبداع والاحتراف…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4111283"/>
                  </a:ext>
                </a:extLst>
              </a:tr>
            </a:tbl>
          </a:graphicData>
        </a:graphic>
      </p:graphicFrame>
      <p:sp>
        <p:nvSpPr>
          <p:cNvPr id="4" name="Text Placeholder 3">
            <a:extLst>
              <a:ext uri="{FF2B5EF4-FFF2-40B4-BE49-F238E27FC236}">
                <a16:creationId xmlns:a16="http://schemas.microsoft.com/office/drawing/2014/main" id="{5F15628B-3D59-45F3-811F-23325BF0304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38730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FBFA-25CF-48A0-BD02-7173333E3BBC}"/>
              </a:ext>
            </a:extLst>
          </p:cNvPr>
          <p:cNvSpPr>
            <a:spLocks noGrp="1"/>
          </p:cNvSpPr>
          <p:nvPr>
            <p:ph type="title"/>
          </p:nvPr>
        </p:nvSpPr>
        <p:spPr/>
        <p:txBody>
          <a:bodyPr/>
          <a:lstStyle/>
          <a:p>
            <a:r>
              <a:rPr lang="en-US"/>
              <a:t>Twitter Own and Retweeted Tweets Table | SPSC - 2 of 6</a:t>
            </a:r>
          </a:p>
        </p:txBody>
      </p:sp>
      <p:graphicFrame>
        <p:nvGraphicFramePr>
          <p:cNvPr id="5" name="Table Placeholder 4">
            <a:extLst>
              <a:ext uri="{FF2B5EF4-FFF2-40B4-BE49-F238E27FC236}">
                <a16:creationId xmlns:a16="http://schemas.microsoft.com/office/drawing/2014/main" id="{6907DA37-D23F-4F5F-B884-72D099EE3485}"/>
              </a:ext>
            </a:extLst>
          </p:cNvPr>
          <p:cNvGraphicFramePr>
            <a:graphicFrameLocks noGrp="1"/>
          </p:cNvGraphicFramePr>
          <p:nvPr>
            <p:ph type="tbl" sz="quarter" idx="13"/>
            <p:extLst>
              <p:ext uri="{D42A27DB-BD31-4B8C-83A1-F6EECF244321}">
                <p14:modId xmlns:p14="http://schemas.microsoft.com/office/powerpoint/2010/main" val="3761558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11397378"/>
                    </a:ext>
                  </a:extLst>
                </a:gridCol>
                <a:gridCol w="822960">
                  <a:extLst>
                    <a:ext uri="{9D8B030D-6E8A-4147-A177-3AD203B41FA5}">
                      <a16:colId xmlns:a16="http://schemas.microsoft.com/office/drawing/2014/main" val="4182387271"/>
                    </a:ext>
                  </a:extLst>
                </a:gridCol>
                <a:gridCol w="822960">
                  <a:extLst>
                    <a:ext uri="{9D8B030D-6E8A-4147-A177-3AD203B41FA5}">
                      <a16:colId xmlns:a16="http://schemas.microsoft.com/office/drawing/2014/main" val="2825224663"/>
                    </a:ext>
                  </a:extLst>
                </a:gridCol>
                <a:gridCol w="822960">
                  <a:extLst>
                    <a:ext uri="{9D8B030D-6E8A-4147-A177-3AD203B41FA5}">
                      <a16:colId xmlns:a16="http://schemas.microsoft.com/office/drawing/2014/main" val="3217031681"/>
                    </a:ext>
                  </a:extLst>
                </a:gridCol>
                <a:gridCol w="822960">
                  <a:extLst>
                    <a:ext uri="{9D8B030D-6E8A-4147-A177-3AD203B41FA5}">
                      <a16:colId xmlns:a16="http://schemas.microsoft.com/office/drawing/2014/main" val="3411538222"/>
                    </a:ext>
                  </a:extLst>
                </a:gridCol>
                <a:gridCol w="822960">
                  <a:extLst>
                    <a:ext uri="{9D8B030D-6E8A-4147-A177-3AD203B41FA5}">
                      <a16:colId xmlns:a16="http://schemas.microsoft.com/office/drawing/2014/main" val="2719154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8987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- 2018-04-30 08:48:35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اليوم سنكون على موعد مع أول محاضرة تعليمية عن بعد في مجال سلامة المرضى في المملكة العربية السعودية .المحاضرة بعنوان 
</a:t>
                      </a:r>
                      <a:r>
                        <a:rPr kumimoji="0" lang="en-US" sz="1000" b="0" i="0" u="none" strike="noStrike" kern="1200" cap="none" spc="0" normalizeH="0" baseline="0" noProof="0">
                          <a:ln>
                            <a:noFill/>
                          </a:ln>
                          <a:solidFill>
                            <a:prstClr val="black"/>
                          </a:solidFill>
                          <a:effectLst/>
                          <a:uLnTx/>
                          <a:uFillTx/>
                          <a:latin typeface="+mn-lt"/>
                          <a:ea typeface="+mn-ea"/>
                          <a:cs typeface="+mn-cs"/>
                        </a:rPr>
                        <a:t>I Pass this Patient to you 
</a:t>
                      </a:r>
                      <a:r>
                        <a:rPr kumimoji="0" lang="ar-AE" sz="1000" b="0" i="0" u="none" strike="noStrike" kern="1200" cap="none" spc="0" normalizeH="0" baseline="0" noProof="0">
                          <a:ln>
                            <a:noFill/>
                          </a:ln>
                          <a:solidFill>
                            <a:prstClr val="black"/>
                          </a:solidFill>
                          <a:effectLst/>
                          <a:uLnTx/>
                          <a:uFillTx/>
                          <a:latin typeface="+mn-lt"/>
                          <a:ea typeface="+mn-ea"/>
                          <a:cs typeface="+mn-cs"/>
                        </a:rPr>
                        <a:t>تلقيها ا.شروق زكريا 
من الساعة ٨ _١٠ مساء ً.
سارعوا بالتسجيل فالفرصة لازالت متاحة عبر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https://t.co/nQvUFXcNTJ
#</a:t>
                      </a:r>
                      <a:r>
                        <a:rPr kumimoji="0" lang="ar-AE" sz="1000" b="0" i="0" u="none" strike="noStrike" kern="1200" cap="none" spc="0" normalizeH="0" baseline="0" noProof="0">
                          <a:ln>
                            <a:noFill/>
                          </a:ln>
                          <a:solidFill>
                            <a:prstClr val="black"/>
                          </a:solidFill>
                          <a:effectLst/>
                          <a:uLnTx/>
                          <a:uFillTx/>
                          <a:latin typeface="+mn-lt"/>
                          <a:ea typeface="+mn-ea"/>
                          <a:cs typeface="+mn-cs"/>
                        </a:rPr>
                        <a:t>لسلامتكم </a:t>
                      </a:r>
                      <a:r>
                        <a:rPr kumimoji="0" lang="en-US" sz="1000" b="0" i="0" u="none" strike="noStrike" kern="1200" cap="none" spc="0" normalizeH="0" baseline="0" noProof="0">
                          <a:ln>
                            <a:noFill/>
                          </a:ln>
                          <a:solidFill>
                            <a:prstClr val="black"/>
                          </a:solidFill>
                          <a:effectLst/>
                          <a:uLnTx/>
                          <a:uFillTx/>
                          <a:latin typeface="+mn-lt"/>
                          <a:ea typeface="+mn-ea"/>
                          <a:cs typeface="+mn-cs"/>
                        </a:rPr>
                        <a:t>https://t.co/BxaxN1beiT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0.4342 %</a:t>
                      </a:r>
                    </a:p>
                  </a:txBody>
                  <a:tcPr/>
                </a:tc>
                <a:extLst>
                  <a:ext uri="{0D108BD9-81ED-4DB2-BD59-A6C34878D82A}">
                    <a16:rowId xmlns:a16="http://schemas.microsoft.com/office/drawing/2014/main" val="1435123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19:14:19 </a:t>
                      </a:r>
                      <a:r>
                        <a:rPr kumimoji="0" lang="en-US" sz="1000" b="0" i="0" u="none" strike="noStrike" kern="1200" cap="none" spc="0" normalizeH="0" baseline="0" noProof="0">
                          <a:ln>
                            <a:noFill/>
                          </a:ln>
                          <a:solidFill>
                            <a:prstClr val="black"/>
                          </a:solidFill>
                          <a:effectLst/>
                          <a:uLnTx/>
                          <a:uFillTx/>
                          <a:latin typeface="+mn-lt"/>
                          <a:ea typeface="+mn-ea"/>
                          <a:cs typeface="+mn-cs"/>
                        </a:rPr>
                        <a:t>
  RT @Ghdo_T: </a:t>
                      </a:r>
                      <a:r>
                        <a:rPr kumimoji="0" lang="ar-AE" sz="1000" b="0" i="0" u="none" strike="noStrike" kern="1200" cap="none" spc="0" normalizeH="0" baseline="0" noProof="0">
                          <a:ln>
                            <a:noFill/>
                          </a:ln>
                          <a:solidFill>
                            <a:prstClr val="black"/>
                          </a:solidFill>
                          <a:effectLst/>
                          <a:uLnTx/>
                          <a:uFillTx/>
                          <a:latin typeface="+mn-lt"/>
                          <a:ea typeface="+mn-ea"/>
                          <a:cs typeface="+mn-cs"/>
                        </a:rPr>
                        <a:t>حقيقي تجربة ممتعه جداً.. ممتنه</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الشكر للقائمين على ورشة العمل هذه</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spsc_sa @ </a:t>
                      </a:r>
                      <a:r>
                        <a:rPr kumimoji="0" lang="ar-AE" sz="1000" b="0" i="0" u="none" strike="noStrike" kern="1200" cap="none" spc="0" normalizeH="0" baseline="0" noProof="0">
                          <a:ln>
                            <a:noFill/>
                          </a:ln>
                          <a:solidFill>
                            <a:prstClr val="black"/>
                          </a:solidFill>
                          <a:effectLst/>
                          <a:uLnTx/>
                          <a:uFillTx/>
                          <a:latin typeface="+mn-lt"/>
                          <a:ea typeface="+mn-ea"/>
                          <a:cs typeface="+mn-cs"/>
                        </a:rPr>
                        <a:t>وشكراً @</a:t>
                      </a:r>
                      <a:r>
                        <a:rPr kumimoji="0" lang="en-US" sz="1000" b="0" i="0" u="none" strike="noStrike" kern="1200" cap="none" spc="0" normalizeH="0" baseline="0" noProof="0">
                          <a:ln>
                            <a:noFill/>
                          </a:ln>
                          <a:solidFill>
                            <a:prstClr val="black"/>
                          </a:solidFill>
                          <a:effectLst/>
                          <a:uLnTx/>
                          <a:uFillTx/>
                          <a:latin typeface="+mn-lt"/>
                          <a:ea typeface="+mn-ea"/>
                          <a:cs typeface="+mn-cs"/>
                        </a:rPr>
                        <a:t>AmalNamangani  </a:t>
                      </a:r>
                      <a:r>
                        <a:rPr kumimoji="0" lang="ar-AE" sz="1000" b="0" i="0" u="none" strike="noStrike" kern="1200" cap="none" spc="0" normalizeH="0" baseline="0" noProof="0">
                          <a:ln>
                            <a:noFill/>
                          </a:ln>
                          <a:solidFill>
                            <a:prstClr val="black"/>
                          </a:solidFill>
                          <a:effectLst/>
                          <a:uLnTx/>
                          <a:uFillTx/>
                          <a:latin typeface="+mn-lt"/>
                          <a:ea typeface="+mn-ea"/>
                          <a:cs typeface="+mn-cs"/>
                        </a:rPr>
                        <a:t>على الدعوة…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957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18:48:08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شكراً لكم أنتم جمهورنا الرائع .. </a:t>
                      </a:r>
                      <a:r>
                        <a:rPr kumimoji="0" lang="en-US" sz="1000" b="0" i="0" u="none" strike="noStrike" kern="1200" cap="none" spc="0" normalizeH="0" baseline="0" noProof="0">
                          <a:ln>
                            <a:noFill/>
                          </a:ln>
                          <a:solidFill>
                            <a:prstClr val="black"/>
                          </a:solidFill>
                          <a:effectLst/>
                          <a:uLnTx/>
                          <a:uFillTx/>
                          <a:latin typeface="+mn-lt"/>
                          <a:ea typeface="+mn-ea"/>
                          <a:cs typeface="+mn-cs"/>
                        </a:rPr>
                        <a:t>https://t.co/sOundxcwVL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0.0640 %</a:t>
                      </a:r>
                    </a:p>
                  </a:txBody>
                  <a:tcPr/>
                </a:tc>
                <a:extLst>
                  <a:ext uri="{0D108BD9-81ED-4DB2-BD59-A6C34878D82A}">
                    <a16:rowId xmlns:a16="http://schemas.microsoft.com/office/drawing/2014/main" val="3357975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18:44:30 </a:t>
                      </a:r>
                      <a:r>
                        <a:rPr kumimoji="0" lang="en-US" sz="1000" b="0" i="0" u="none" strike="noStrike" kern="1200" cap="none" spc="0" normalizeH="0" baseline="0" noProof="0">
                          <a:ln>
                            <a:noFill/>
                          </a:ln>
                          <a:solidFill>
                            <a:prstClr val="black"/>
                          </a:solidFill>
                          <a:effectLst/>
                          <a:uLnTx/>
                          <a:uFillTx/>
                          <a:latin typeface="+mn-lt"/>
                          <a:ea typeface="+mn-ea"/>
                          <a:cs typeface="+mn-cs"/>
                        </a:rPr>
                        <a:t>
  RT @Moustafaawahab: We won 1rst.. thank you my great team .. love you all , ur the best #</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 https://t.co/Hx8z8pQc3I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0520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18:43:40 </a:t>
                      </a:r>
                      <a:r>
                        <a:rPr kumimoji="0" lang="en-US" sz="1000" b="0" i="0" u="none" strike="noStrike" kern="1200" cap="none" spc="0" normalizeH="0" baseline="0" noProof="0">
                          <a:ln>
                            <a:noFill/>
                          </a:ln>
                          <a:solidFill>
                            <a:prstClr val="black"/>
                          </a:solidFill>
                          <a:effectLst/>
                          <a:uLnTx/>
                          <a:uFillTx/>
                          <a:latin typeface="+mn-lt"/>
                          <a:ea typeface="+mn-ea"/>
                          <a:cs typeface="+mn-cs"/>
                        </a:rPr>
                        <a:t>
  RT @Alanoudqhtani: #</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spsc_sa 
#U_Safe  
</a:t>
                      </a:r>
                      <a:r>
                        <a:rPr kumimoji="0" lang="ar-AE" sz="1000" b="0" i="0" u="none" strike="noStrike" kern="1200" cap="none" spc="0" normalizeH="0" baseline="0" noProof="0">
                          <a:ln>
                            <a:noFill/>
                          </a:ln>
                          <a:solidFill>
                            <a:prstClr val="black"/>
                          </a:solidFill>
                          <a:effectLst/>
                          <a:uLnTx/>
                          <a:uFillTx/>
                          <a:latin typeface="+mn-lt"/>
                          <a:ea typeface="+mn-ea"/>
                          <a:cs typeface="+mn-cs"/>
                        </a:rPr>
                        <a:t>في ورشة العمل #التفكير_التصميمي ، لايوجد للتفكير حدود فأطلق العنان ✈️ </a:t>
                      </a:r>
                      <a:r>
                        <a:rPr kumimoji="0" lang="en-US" sz="1000" b="0" i="0" u="none" strike="noStrike" kern="1200" cap="none" spc="0" normalizeH="0" baseline="0" noProof="0">
                          <a:ln>
                            <a:noFill/>
                          </a:ln>
                          <a:solidFill>
                            <a:prstClr val="black"/>
                          </a:solidFill>
                          <a:effectLst/>
                          <a:uLnTx/>
                          <a:uFillTx/>
                          <a:latin typeface="+mn-lt"/>
                          <a:ea typeface="+mn-ea"/>
                          <a:cs typeface="+mn-cs"/>
                        </a:rPr>
                        <a:t>https://t.co/8lXU…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2348709"/>
                  </a:ext>
                </a:extLst>
              </a:tr>
            </a:tbl>
          </a:graphicData>
        </a:graphic>
      </p:graphicFrame>
      <p:sp>
        <p:nvSpPr>
          <p:cNvPr id="4" name="Text Placeholder 3">
            <a:extLst>
              <a:ext uri="{FF2B5EF4-FFF2-40B4-BE49-F238E27FC236}">
                <a16:creationId xmlns:a16="http://schemas.microsoft.com/office/drawing/2014/main" id="{FA342B93-6BE1-4D87-865B-7F03BDFD870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87634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59FE1-A39C-43B7-A32B-101C8F1DDF33}"/>
              </a:ext>
            </a:extLst>
          </p:cNvPr>
          <p:cNvSpPr>
            <a:spLocks noGrp="1"/>
          </p:cNvSpPr>
          <p:nvPr>
            <p:ph type="title"/>
          </p:nvPr>
        </p:nvSpPr>
        <p:spPr/>
        <p:txBody>
          <a:bodyPr/>
          <a:lstStyle/>
          <a:p>
            <a:r>
              <a:rPr lang="en-US"/>
              <a:t>Twitter Own and Retweeted Tweets Table | SPSC - 3 of 6</a:t>
            </a:r>
          </a:p>
        </p:txBody>
      </p:sp>
      <p:graphicFrame>
        <p:nvGraphicFramePr>
          <p:cNvPr id="5" name="Table Placeholder 4">
            <a:extLst>
              <a:ext uri="{FF2B5EF4-FFF2-40B4-BE49-F238E27FC236}">
                <a16:creationId xmlns:a16="http://schemas.microsoft.com/office/drawing/2014/main" id="{D26C213D-8348-4144-98E6-1B860BE31F25}"/>
              </a:ext>
            </a:extLst>
          </p:cNvPr>
          <p:cNvGraphicFramePr>
            <a:graphicFrameLocks noGrp="1"/>
          </p:cNvGraphicFramePr>
          <p:nvPr>
            <p:ph type="tbl" sz="quarter" idx="13"/>
            <p:extLst>
              <p:ext uri="{D42A27DB-BD31-4B8C-83A1-F6EECF244321}">
                <p14:modId xmlns:p14="http://schemas.microsoft.com/office/powerpoint/2010/main" val="3991310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56916825"/>
                    </a:ext>
                  </a:extLst>
                </a:gridCol>
                <a:gridCol w="822960">
                  <a:extLst>
                    <a:ext uri="{9D8B030D-6E8A-4147-A177-3AD203B41FA5}">
                      <a16:colId xmlns:a16="http://schemas.microsoft.com/office/drawing/2014/main" val="2490572000"/>
                    </a:ext>
                  </a:extLst>
                </a:gridCol>
                <a:gridCol w="822960">
                  <a:extLst>
                    <a:ext uri="{9D8B030D-6E8A-4147-A177-3AD203B41FA5}">
                      <a16:colId xmlns:a16="http://schemas.microsoft.com/office/drawing/2014/main" val="3306168457"/>
                    </a:ext>
                  </a:extLst>
                </a:gridCol>
                <a:gridCol w="822960">
                  <a:extLst>
                    <a:ext uri="{9D8B030D-6E8A-4147-A177-3AD203B41FA5}">
                      <a16:colId xmlns:a16="http://schemas.microsoft.com/office/drawing/2014/main" val="2219456896"/>
                    </a:ext>
                  </a:extLst>
                </a:gridCol>
                <a:gridCol w="822960">
                  <a:extLst>
                    <a:ext uri="{9D8B030D-6E8A-4147-A177-3AD203B41FA5}">
                      <a16:colId xmlns:a16="http://schemas.microsoft.com/office/drawing/2014/main" val="4221259009"/>
                    </a:ext>
                  </a:extLst>
                </a:gridCol>
                <a:gridCol w="822960">
                  <a:extLst>
                    <a:ext uri="{9D8B030D-6E8A-4147-A177-3AD203B41FA5}">
                      <a16:colId xmlns:a16="http://schemas.microsoft.com/office/drawing/2014/main" val="653556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33177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18:43:26 </a:t>
                      </a:r>
                      <a:r>
                        <a:rPr kumimoji="0" lang="en-US" sz="1000" b="0" i="0" u="none" strike="noStrike" kern="1200" cap="none" spc="0" normalizeH="0" baseline="0" noProof="0">
                          <a:ln>
                            <a:noFill/>
                          </a:ln>
                          <a:solidFill>
                            <a:prstClr val="black"/>
                          </a:solidFill>
                          <a:effectLst/>
                          <a:uLnTx/>
                          <a:uFillTx/>
                          <a:latin typeface="+mn-lt"/>
                          <a:ea typeface="+mn-ea"/>
                          <a:cs typeface="+mn-cs"/>
                        </a:rPr>
                        <a:t>
  RT @Moustafaawahab: What an amazing lecture ... thank you so much @مهند @spsc_sa https://t.co/TVoVfKItrV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2387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17:19:17 </a:t>
                      </a:r>
                      <a:r>
                        <a:rPr kumimoji="0" lang="en-US" sz="1000" b="0" i="0" u="none" strike="noStrike" kern="1200" cap="none" spc="0" normalizeH="0" baseline="0" noProof="0">
                          <a:ln>
                            <a:noFill/>
                          </a:ln>
                          <a:solidFill>
                            <a:prstClr val="black"/>
                          </a:solidFill>
                          <a:effectLst/>
                          <a:uLnTx/>
                          <a:uFillTx/>
                          <a:latin typeface="+mn-lt"/>
                          <a:ea typeface="+mn-ea"/>
                          <a:cs typeface="+mn-cs"/>
                        </a:rPr>
                        <a:t>
  RT @pixel0000: #</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 ،،
اليوم الثاني لورشة عمل التفكير التصميمي + الصحة ... بمشاركة عدد كبير من المبدعين في مختلف التخصصات والثقافات…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91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17:19:05 </a:t>
                      </a:r>
                      <a:r>
                        <a:rPr kumimoji="0" lang="en-US" sz="1000" b="0" i="0" u="none" strike="noStrike" kern="1200" cap="none" spc="0" normalizeH="0" baseline="0" noProof="0">
                          <a:ln>
                            <a:noFill/>
                          </a:ln>
                          <a:solidFill>
                            <a:prstClr val="black"/>
                          </a:solidFill>
                          <a:effectLst/>
                          <a:uLnTx/>
                          <a:uFillTx/>
                          <a:latin typeface="+mn-lt"/>
                          <a:ea typeface="+mn-ea"/>
                          <a:cs typeface="+mn-cs"/>
                        </a:rPr>
                        <a:t>
  RT @MyAlmohimeed: @spsc_sa 
</a:t>
                      </a:r>
                      <a:r>
                        <a:rPr kumimoji="0" lang="ar-AE" sz="1000" b="0" i="0" u="none" strike="noStrike" kern="1200" cap="none" spc="0" normalizeH="0" baseline="0" noProof="0">
                          <a:ln>
                            <a:noFill/>
                          </a:ln>
                          <a:solidFill>
                            <a:prstClr val="black"/>
                          </a:solidFill>
                          <a:effectLst/>
                          <a:uLnTx/>
                          <a:uFillTx/>
                          <a:latin typeface="+mn-lt"/>
                          <a:ea typeface="+mn-ea"/>
                          <a:cs typeface="+mn-cs"/>
                        </a:rPr>
                        <a:t>سعيدة جدا لمشاركتي في ورشة عمل #أنت_السلامه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 " 
</a:t>
                      </a:r>
                      <a:r>
                        <a:rPr kumimoji="0" lang="ar-AE" sz="1000" b="0" i="0" u="none" strike="noStrike" kern="1200" cap="none" spc="0" normalizeH="0" baseline="0" noProof="0">
                          <a:ln>
                            <a:noFill/>
                          </a:ln>
                          <a:solidFill>
                            <a:prstClr val="black"/>
                          </a:solidFill>
                          <a:effectLst/>
                          <a:uLnTx/>
                          <a:uFillTx/>
                          <a:latin typeface="+mn-lt"/>
                          <a:ea typeface="+mn-ea"/>
                          <a:cs typeface="+mn-cs"/>
                        </a:rPr>
                        <a:t>تخللها العديد من العصف الذهني لتجميع الافكار  والكثير…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409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17:18:43 </a:t>
                      </a:r>
                      <a:r>
                        <a:rPr kumimoji="0" lang="en-US" sz="1000" b="0" i="0" u="none" strike="noStrike" kern="1200" cap="none" spc="0" normalizeH="0" baseline="0" noProof="0">
                          <a:ln>
                            <a:noFill/>
                          </a:ln>
                          <a:solidFill>
                            <a:prstClr val="black"/>
                          </a:solidFill>
                          <a:effectLst/>
                          <a:uLnTx/>
                          <a:uFillTx/>
                          <a:latin typeface="+mn-lt"/>
                          <a:ea typeface="+mn-ea"/>
                          <a:cs typeface="+mn-cs"/>
                        </a:rPr>
                        <a:t>
  RT @Halwhaibi: #</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 
احد الافكار المبتكره في ورشة العمل @</a:t>
                      </a:r>
                      <a:r>
                        <a:rPr kumimoji="0" lang="en-US" sz="1000" b="0" i="0" u="none" strike="noStrike" kern="1200" cap="none" spc="0" normalizeH="0" baseline="0" noProof="0">
                          <a:ln>
                            <a:noFill/>
                          </a:ln>
                          <a:solidFill>
                            <a:prstClr val="black"/>
                          </a:solidFill>
                          <a:effectLst/>
                          <a:uLnTx/>
                          <a:uFillTx/>
                          <a:latin typeface="+mn-lt"/>
                          <a:ea typeface="+mn-ea"/>
                          <a:cs typeface="+mn-cs"/>
                        </a:rPr>
                        <a:t>spsc_sa 
@pixel0000 https://t.co/2XWjfWhOA9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550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 @spsc_sa - 2018-04-29 17:18:27 </a:t>
                      </a:r>
                      <a:r>
                        <a:rPr kumimoji="0" lang="nn-NO" sz="1000" b="0" i="0" u="none" strike="noStrike" kern="1200" cap="none" spc="0" normalizeH="0" baseline="0" noProof="0">
                          <a:ln>
                            <a:noFill/>
                          </a:ln>
                          <a:solidFill>
                            <a:prstClr val="black"/>
                          </a:solidFill>
                          <a:effectLst/>
                          <a:uLnTx/>
                          <a:uFillTx/>
                          <a:latin typeface="+mn-lt"/>
                          <a:ea typeface="+mn-ea"/>
                          <a:cs typeface="+mn-cs"/>
                        </a:rPr>
                        <a:t>
  RT @albadr_95: #أنت_السلامه
#U_safe
@spsc_sa
@DrAlhawsawi https://t.co/FhmutmUF0a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76068214"/>
                  </a:ext>
                </a:extLst>
              </a:tr>
            </a:tbl>
          </a:graphicData>
        </a:graphic>
      </p:graphicFrame>
      <p:sp>
        <p:nvSpPr>
          <p:cNvPr id="4" name="Text Placeholder 3">
            <a:extLst>
              <a:ext uri="{FF2B5EF4-FFF2-40B4-BE49-F238E27FC236}">
                <a16:creationId xmlns:a16="http://schemas.microsoft.com/office/drawing/2014/main" id="{0A9EE75F-CDFB-42E0-BDE2-1C2172FD423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0055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3F2E5-140F-4CE0-A0F6-0E437DA94DF7}"/>
              </a:ext>
            </a:extLst>
          </p:cNvPr>
          <p:cNvSpPr>
            <a:spLocks noGrp="1"/>
          </p:cNvSpPr>
          <p:nvPr>
            <p:ph type="title"/>
          </p:nvPr>
        </p:nvSpPr>
        <p:spPr/>
        <p:txBody>
          <a:bodyPr/>
          <a:lstStyle/>
          <a:p>
            <a:r>
              <a:rPr lang="en-US"/>
              <a:t>Twitter Own and Retweeted Tweets Table | SPSC - 4 of 6</a:t>
            </a:r>
          </a:p>
        </p:txBody>
      </p:sp>
      <p:graphicFrame>
        <p:nvGraphicFramePr>
          <p:cNvPr id="5" name="Table Placeholder 4">
            <a:extLst>
              <a:ext uri="{FF2B5EF4-FFF2-40B4-BE49-F238E27FC236}">
                <a16:creationId xmlns:a16="http://schemas.microsoft.com/office/drawing/2014/main" id="{6BF6376A-F867-43DA-A567-E0770A0CD738}"/>
              </a:ext>
            </a:extLst>
          </p:cNvPr>
          <p:cNvGraphicFramePr>
            <a:graphicFrameLocks noGrp="1"/>
          </p:cNvGraphicFramePr>
          <p:nvPr>
            <p:ph type="tbl" sz="quarter" idx="13"/>
            <p:extLst>
              <p:ext uri="{D42A27DB-BD31-4B8C-83A1-F6EECF244321}">
                <p14:modId xmlns:p14="http://schemas.microsoft.com/office/powerpoint/2010/main" val="3177019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27240584"/>
                    </a:ext>
                  </a:extLst>
                </a:gridCol>
                <a:gridCol w="822960">
                  <a:extLst>
                    <a:ext uri="{9D8B030D-6E8A-4147-A177-3AD203B41FA5}">
                      <a16:colId xmlns:a16="http://schemas.microsoft.com/office/drawing/2014/main" val="2616662404"/>
                    </a:ext>
                  </a:extLst>
                </a:gridCol>
                <a:gridCol w="822960">
                  <a:extLst>
                    <a:ext uri="{9D8B030D-6E8A-4147-A177-3AD203B41FA5}">
                      <a16:colId xmlns:a16="http://schemas.microsoft.com/office/drawing/2014/main" val="4116192903"/>
                    </a:ext>
                  </a:extLst>
                </a:gridCol>
                <a:gridCol w="822960">
                  <a:extLst>
                    <a:ext uri="{9D8B030D-6E8A-4147-A177-3AD203B41FA5}">
                      <a16:colId xmlns:a16="http://schemas.microsoft.com/office/drawing/2014/main" val="2349395662"/>
                    </a:ext>
                  </a:extLst>
                </a:gridCol>
                <a:gridCol w="822960">
                  <a:extLst>
                    <a:ext uri="{9D8B030D-6E8A-4147-A177-3AD203B41FA5}">
                      <a16:colId xmlns:a16="http://schemas.microsoft.com/office/drawing/2014/main" val="2471488423"/>
                    </a:ext>
                  </a:extLst>
                </a:gridCol>
                <a:gridCol w="822960">
                  <a:extLst>
                    <a:ext uri="{9D8B030D-6E8A-4147-A177-3AD203B41FA5}">
                      <a16:colId xmlns:a16="http://schemas.microsoft.com/office/drawing/2014/main" val="3058884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33617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11:51:24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ضيفنا المهندس مهند أبو دية </a:t>
                      </a:r>
                      <a:r>
                        <a:rPr kumimoji="0" lang="en-US" sz="1000" b="0" i="0" u="none" strike="noStrike" kern="1200" cap="none" spc="0" normalizeH="0" baseline="0" noProof="0">
                          <a:ln>
                            <a:noFill/>
                          </a:ln>
                          <a:solidFill>
                            <a:prstClr val="black"/>
                          </a:solidFill>
                          <a:effectLst/>
                          <a:uLnTx/>
                          <a:uFillTx/>
                          <a:latin typeface="+mn-lt"/>
                          <a:ea typeface="+mn-ea"/>
                          <a:cs typeface="+mn-cs"/>
                        </a:rPr>
                        <a:t>mjabudayyah@ </a:t>
                      </a:r>
                      <a:r>
                        <a:rPr kumimoji="0" lang="ar-AE" sz="1000" b="0" i="0" u="none" strike="noStrike" kern="1200" cap="none" spc="0" normalizeH="0" baseline="0" noProof="0">
                          <a:ln>
                            <a:noFill/>
                          </a:ln>
                          <a:solidFill>
                            <a:prstClr val="black"/>
                          </a:solidFill>
                          <a:effectLst/>
                          <a:uLnTx/>
                          <a:uFillTx/>
                          <a:latin typeface="+mn-lt"/>
                          <a:ea typeface="+mn-ea"/>
                          <a:cs typeface="+mn-cs"/>
                        </a:rPr>
                        <a:t>يتحدث عن الريادة الإجتماعية الإبداعية 
 #أنت_السلامه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 
 #</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
#عام_الابتكار_الاجتماعي_السعودي </a:t>
                      </a:r>
                      <a:r>
                        <a:rPr kumimoji="0" lang="en-US" sz="1000" b="0" i="0" u="none" strike="noStrike" kern="1200" cap="none" spc="0" normalizeH="0" baseline="0" noProof="0">
                          <a:ln>
                            <a:noFill/>
                          </a:ln>
                          <a:solidFill>
                            <a:prstClr val="black"/>
                          </a:solidFill>
                          <a:effectLst/>
                          <a:uLnTx/>
                          <a:uFillTx/>
                          <a:latin typeface="+mn-lt"/>
                          <a:ea typeface="+mn-ea"/>
                          <a:cs typeface="+mn-cs"/>
                        </a:rPr>
                        <a:t>https://t.co/a3HVqBxxSb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0.2178 %</a:t>
                      </a:r>
                    </a:p>
                  </a:txBody>
                  <a:tcPr/>
                </a:tc>
                <a:extLst>
                  <a:ext uri="{0D108BD9-81ED-4DB2-BD59-A6C34878D82A}">
                    <a16:rowId xmlns:a16="http://schemas.microsoft.com/office/drawing/2014/main" val="3105715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11:44:47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عرض ومناقشة نتائج الأفكار للمجموعات المشاركة في ورشة #أنت_السلامه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 
 #</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 </a:t>
                      </a:r>
                      <a:r>
                        <a:rPr kumimoji="0" lang="en-US" sz="1000" b="0" i="0" u="none" strike="noStrike" kern="1200" cap="none" spc="0" normalizeH="0" baseline="0" noProof="0">
                          <a:ln>
                            <a:noFill/>
                          </a:ln>
                          <a:solidFill>
                            <a:prstClr val="black"/>
                          </a:solidFill>
                          <a:effectLst/>
                          <a:uLnTx/>
                          <a:uFillTx/>
                          <a:latin typeface="+mn-lt"/>
                          <a:ea typeface="+mn-ea"/>
                          <a:cs typeface="+mn-cs"/>
                        </a:rPr>
                        <a:t>https://t.co/DLcg9bxAkY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0.2306 %</a:t>
                      </a:r>
                    </a:p>
                  </a:txBody>
                  <a:tcPr/>
                </a:tc>
                <a:extLst>
                  <a:ext uri="{0D108BD9-81ED-4DB2-BD59-A6C34878D82A}">
                    <a16:rowId xmlns:a16="http://schemas.microsoft.com/office/drawing/2014/main" val="185096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07:44:35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مرحلة العصف الذهني. 
 #أنت_السلامه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 
 #</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 </a:t>
                      </a:r>
                      <a:r>
                        <a:rPr kumimoji="0" lang="en-US" sz="1000" b="0" i="0" u="none" strike="noStrike" kern="1200" cap="none" spc="0" normalizeH="0" baseline="0" noProof="0">
                          <a:ln>
                            <a:noFill/>
                          </a:ln>
                          <a:solidFill>
                            <a:prstClr val="black"/>
                          </a:solidFill>
                          <a:effectLst/>
                          <a:uLnTx/>
                          <a:uFillTx/>
                          <a:latin typeface="+mn-lt"/>
                          <a:ea typeface="+mn-ea"/>
                          <a:cs typeface="+mn-cs"/>
                        </a:rPr>
                        <a:t>https://t.co/NnzebWKBX4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0.0897 %</a:t>
                      </a:r>
                    </a:p>
                  </a:txBody>
                  <a:tcPr/>
                </a:tc>
                <a:extLst>
                  <a:ext uri="{0D108BD9-81ED-4DB2-BD59-A6C34878D82A}">
                    <a16:rowId xmlns:a16="http://schemas.microsoft.com/office/drawing/2014/main" val="2897161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07:36:05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البدء في الجلسة الثانية لليوم الثاني ، المرحلة الثانية من التفكير التصميمي " الابتكار "
 #أنت_السلامه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 
 #</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 </a:t>
                      </a:r>
                      <a:r>
                        <a:rPr kumimoji="0" lang="en-US" sz="1000" b="0" i="0" u="none" strike="noStrike" kern="1200" cap="none" spc="0" normalizeH="0" baseline="0" noProof="0">
                          <a:ln>
                            <a:noFill/>
                          </a:ln>
                          <a:solidFill>
                            <a:prstClr val="black"/>
                          </a:solidFill>
                          <a:effectLst/>
                          <a:uLnTx/>
                          <a:uFillTx/>
                          <a:latin typeface="+mn-lt"/>
                          <a:ea typeface="+mn-ea"/>
                          <a:cs typeface="+mn-cs"/>
                        </a:rPr>
                        <a:t>https://t.co/5XwCTacZuL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0.1025 %</a:t>
                      </a:r>
                    </a:p>
                  </a:txBody>
                  <a:tcPr/>
                </a:tc>
                <a:extLst>
                  <a:ext uri="{0D108BD9-81ED-4DB2-BD59-A6C34878D82A}">
                    <a16:rowId xmlns:a16="http://schemas.microsoft.com/office/drawing/2014/main" val="590171933"/>
                  </a:ext>
                </a:extLst>
              </a:tr>
            </a:tbl>
          </a:graphicData>
        </a:graphic>
      </p:graphicFrame>
      <p:sp>
        <p:nvSpPr>
          <p:cNvPr id="4" name="Text Placeholder 3">
            <a:extLst>
              <a:ext uri="{FF2B5EF4-FFF2-40B4-BE49-F238E27FC236}">
                <a16:creationId xmlns:a16="http://schemas.microsoft.com/office/drawing/2014/main" id="{0AE43769-1CFD-42A4-84AC-30F542EC83F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27090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3D10D-0265-4962-B9C6-5014B4172550}"/>
              </a:ext>
            </a:extLst>
          </p:cNvPr>
          <p:cNvSpPr>
            <a:spLocks noGrp="1"/>
          </p:cNvSpPr>
          <p:nvPr>
            <p:ph type="title"/>
          </p:nvPr>
        </p:nvSpPr>
        <p:spPr/>
        <p:txBody>
          <a:bodyPr/>
          <a:lstStyle/>
          <a:p>
            <a:r>
              <a:rPr lang="en-US"/>
              <a:t>Twitter Own and Retweeted Tweets Table | SPSC - 5 of 6</a:t>
            </a:r>
          </a:p>
        </p:txBody>
      </p:sp>
      <p:graphicFrame>
        <p:nvGraphicFramePr>
          <p:cNvPr id="5" name="Table Placeholder 4">
            <a:extLst>
              <a:ext uri="{FF2B5EF4-FFF2-40B4-BE49-F238E27FC236}">
                <a16:creationId xmlns:a16="http://schemas.microsoft.com/office/drawing/2014/main" id="{2D5234E0-2D25-497B-929D-8507B8F4261E}"/>
              </a:ext>
            </a:extLst>
          </p:cNvPr>
          <p:cNvGraphicFramePr>
            <a:graphicFrameLocks noGrp="1"/>
          </p:cNvGraphicFramePr>
          <p:nvPr>
            <p:ph type="tbl" sz="quarter" idx="13"/>
            <p:extLst>
              <p:ext uri="{D42A27DB-BD31-4B8C-83A1-F6EECF244321}">
                <p14:modId xmlns:p14="http://schemas.microsoft.com/office/powerpoint/2010/main" val="1608871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04066610"/>
                    </a:ext>
                  </a:extLst>
                </a:gridCol>
                <a:gridCol w="822960">
                  <a:extLst>
                    <a:ext uri="{9D8B030D-6E8A-4147-A177-3AD203B41FA5}">
                      <a16:colId xmlns:a16="http://schemas.microsoft.com/office/drawing/2014/main" val="2593963121"/>
                    </a:ext>
                  </a:extLst>
                </a:gridCol>
                <a:gridCol w="822960">
                  <a:extLst>
                    <a:ext uri="{9D8B030D-6E8A-4147-A177-3AD203B41FA5}">
                      <a16:colId xmlns:a16="http://schemas.microsoft.com/office/drawing/2014/main" val="1651704744"/>
                    </a:ext>
                  </a:extLst>
                </a:gridCol>
                <a:gridCol w="822960">
                  <a:extLst>
                    <a:ext uri="{9D8B030D-6E8A-4147-A177-3AD203B41FA5}">
                      <a16:colId xmlns:a16="http://schemas.microsoft.com/office/drawing/2014/main" val="87714067"/>
                    </a:ext>
                  </a:extLst>
                </a:gridCol>
                <a:gridCol w="822960">
                  <a:extLst>
                    <a:ext uri="{9D8B030D-6E8A-4147-A177-3AD203B41FA5}">
                      <a16:colId xmlns:a16="http://schemas.microsoft.com/office/drawing/2014/main" val="3067984868"/>
                    </a:ext>
                  </a:extLst>
                </a:gridCol>
                <a:gridCol w="822960">
                  <a:extLst>
                    <a:ext uri="{9D8B030D-6E8A-4147-A177-3AD203B41FA5}">
                      <a16:colId xmlns:a16="http://schemas.microsoft.com/office/drawing/2014/main" val="1250838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4805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06:47:25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إستمرار محاضرات  ورشة عمل #أنت_السلامه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 </a:t>
                      </a:r>
                      <a:r>
                        <a:rPr kumimoji="0" lang="ar-AE" sz="1000" b="0" i="0" u="none" strike="noStrike" kern="1200" cap="none" spc="0" normalizeH="0" baseline="0" noProof="0">
                          <a:ln>
                            <a:noFill/>
                          </a:ln>
                          <a:solidFill>
                            <a:prstClr val="black"/>
                          </a:solidFill>
                          <a:effectLst/>
                          <a:uLnTx/>
                          <a:uFillTx/>
                          <a:latin typeface="+mn-lt"/>
                          <a:ea typeface="+mn-ea"/>
                          <a:cs typeface="+mn-cs"/>
                        </a:rPr>
                        <a:t>في يومها الثاني بمشاركة أ.مي الباز و أ.إبراهيم المبارك من شركة @</a:t>
                      </a:r>
                      <a:r>
                        <a:rPr kumimoji="0" lang="en-US" sz="1000" b="0" i="0" u="none" strike="noStrike" kern="1200" cap="none" spc="0" normalizeH="0" baseline="0" noProof="0">
                          <a:ln>
                            <a:noFill/>
                          </a:ln>
                          <a:solidFill>
                            <a:prstClr val="black"/>
                          </a:solidFill>
                          <a:effectLst/>
                          <a:uLnTx/>
                          <a:uFillTx/>
                          <a:latin typeface="+mn-lt"/>
                          <a:ea typeface="+mn-ea"/>
                          <a:cs typeface="+mn-cs"/>
                        </a:rPr>
                        <a:t>hawaz_sa </a:t>
                      </a:r>
                      <a:r>
                        <a:rPr kumimoji="0" lang="ar-AE" sz="1000" b="0" i="0" u="none" strike="noStrike" kern="1200" cap="none" spc="0" normalizeH="0" baseline="0" noProof="0">
                          <a:ln>
                            <a:noFill/>
                          </a:ln>
                          <a:solidFill>
                            <a:prstClr val="black"/>
                          </a:solidFill>
                          <a:effectLst/>
                          <a:uLnTx/>
                          <a:uFillTx/>
                          <a:latin typeface="+mn-lt"/>
                          <a:ea typeface="+mn-ea"/>
                          <a:cs typeface="+mn-cs"/>
                        </a:rPr>
                        <a:t>للحديث عن علم السلوك و أثره  في تغيير #سلامة_المرضى </a:t>
                      </a:r>
                      <a:r>
                        <a:rPr kumimoji="0" lang="en-US" sz="1000" b="0" i="0" u="none" strike="noStrike" kern="1200" cap="none" spc="0" normalizeH="0" baseline="0" noProof="0">
                          <a:ln>
                            <a:noFill/>
                          </a:ln>
                          <a:solidFill>
                            <a:prstClr val="black"/>
                          </a:solidFill>
                          <a:effectLst/>
                          <a:uLnTx/>
                          <a:uFillTx/>
                          <a:latin typeface="+mn-lt"/>
                          <a:ea typeface="+mn-ea"/>
                          <a:cs typeface="+mn-cs"/>
                        </a:rPr>
                        <a:t>https://t.co/pS5IGLhF5s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0.1793 %</a:t>
                      </a:r>
                    </a:p>
                  </a:txBody>
                  <a:tcPr/>
                </a:tc>
                <a:extLst>
                  <a:ext uri="{0D108BD9-81ED-4DB2-BD59-A6C34878D82A}">
                    <a16:rowId xmlns:a16="http://schemas.microsoft.com/office/drawing/2014/main" val="123417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- 2018-04-29 04:28:08 </a:t>
                      </a:r>
                      <a:r>
                        <a:rPr kumimoji="0" lang="en-US" sz="1000" b="0" i="0" u="none" strike="noStrike" kern="1200" cap="none" spc="0" normalizeH="0" baseline="0" noProof="0">
                          <a:ln>
                            <a:noFill/>
                          </a:ln>
                          <a:solidFill>
                            <a:prstClr val="black"/>
                          </a:solidFill>
                          <a:effectLst/>
                          <a:uLnTx/>
                          <a:uFillTx/>
                          <a:latin typeface="+mn-lt"/>
                          <a:ea typeface="+mn-ea"/>
                          <a:cs typeface="+mn-cs"/>
                        </a:rPr>
                        <a:t>
  RT @spsc_sa: </a:t>
                      </a:r>
                      <a:r>
                        <a:rPr kumimoji="0" lang="ar-AE" sz="1000" b="0" i="0" u="none" strike="noStrike" kern="1200" cap="none" spc="0" normalizeH="0" baseline="0" noProof="0">
                          <a:ln>
                            <a:noFill/>
                          </a:ln>
                          <a:solidFill>
                            <a:prstClr val="black"/>
                          </a:solidFill>
                          <a:effectLst/>
                          <a:uLnTx/>
                          <a:uFillTx/>
                          <a:latin typeface="+mn-lt"/>
                          <a:ea typeface="+mn-ea"/>
                          <a:cs typeface="+mn-cs"/>
                        </a:rPr>
                        <a:t>العمل الجماعي يساعد على تبادل الأفكار والخبرات لإيجاد حلول للتحديات التي يواجهها المختصين في مجال الصحة.. من خلال ورشة عمل #ان…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9749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- 2018-04-28 20:40:34 </a:t>
                      </a:r>
                      <a:r>
                        <a:rPr kumimoji="0" lang="en-US" sz="1000" b="0" i="0" u="none" strike="noStrike" kern="1200" cap="none" spc="0" normalizeH="0" baseline="0" noProof="0">
                          <a:ln>
                            <a:noFill/>
                          </a:ln>
                          <a:solidFill>
                            <a:prstClr val="black"/>
                          </a:solidFill>
                          <a:effectLst/>
                          <a:uLnTx/>
                          <a:uFillTx/>
                          <a:latin typeface="+mn-lt"/>
                          <a:ea typeface="+mn-ea"/>
                          <a:cs typeface="+mn-cs"/>
                        </a:rPr>
                        <a:t>
  RT @Moustafaawahab: @spsc_sa one of the best workshop ever .. thank you so much for this great opportunity #U_Safe  #</a:t>
                      </a:r>
                      <a:r>
                        <a:rPr kumimoji="0" lang="ar-AE" sz="1000" b="0" i="0" u="none" strike="noStrike" kern="1200" cap="none" spc="0" normalizeH="0" baseline="0" noProof="0">
                          <a:ln>
                            <a:noFill/>
                          </a:ln>
                          <a:solidFill>
                            <a:prstClr val="black"/>
                          </a:solidFill>
                          <a:effectLst/>
                          <a:uLnTx/>
                          <a:uFillTx/>
                          <a:latin typeface="+mn-lt"/>
                          <a:ea typeface="+mn-ea"/>
                          <a:cs typeface="+mn-cs"/>
                        </a:rPr>
                        <a:t>انت_السلامه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323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- 2018-04-28 16:07:57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شكراً لإقتراحكم و سيتم أخذه بالإعتبار </a:t>
                      </a:r>
                      <a:r>
                        <a:rPr kumimoji="0" lang="en-US" sz="1000" b="0" i="0" u="none" strike="noStrike" kern="1200" cap="none" spc="0" normalizeH="0" baseline="0" noProof="0">
                          <a:ln>
                            <a:noFill/>
                          </a:ln>
                          <a:solidFill>
                            <a:prstClr val="black"/>
                          </a:solidFill>
                          <a:effectLst/>
                          <a:uLnTx/>
                          <a:uFillTx/>
                          <a:latin typeface="+mn-lt"/>
                          <a:ea typeface="+mn-ea"/>
                          <a:cs typeface="+mn-cs"/>
                        </a:rPr>
                        <a:t>https://t.co/gvOqPtyvQd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extLst>
                  <a:ext uri="{0D108BD9-81ED-4DB2-BD59-A6C34878D82A}">
                    <a16:rowId xmlns:a16="http://schemas.microsoft.com/office/drawing/2014/main" val="1420266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- 2018-04-28 16:03:55 </a:t>
                      </a:r>
                      <a:r>
                        <a:rPr kumimoji="0" lang="en-US" sz="1000" b="0" i="0" u="none" strike="noStrike" kern="1200" cap="none" spc="0" normalizeH="0" baseline="0" noProof="0">
                          <a:ln>
                            <a:noFill/>
                          </a:ln>
                          <a:solidFill>
                            <a:prstClr val="black"/>
                          </a:solidFill>
                          <a:effectLst/>
                          <a:uLnTx/>
                          <a:uFillTx/>
                          <a:latin typeface="+mn-lt"/>
                          <a:ea typeface="+mn-ea"/>
                          <a:cs typeface="+mn-cs"/>
                        </a:rPr>
                        <a:t>
  RT @pixel0000: #</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 ،
في ورش العمل المقامة من قبل المركز السعودي لسلامة المرضى إهتمام جميل وواضح لإيجاد حلول عملية لتجنب بعض الأخطا…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074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- 2018-04-28 15:54:42 </a:t>
                      </a:r>
                      <a:r>
                        <a:rPr kumimoji="0" lang="en-US" sz="1000" b="0" i="0" u="none" strike="noStrike" kern="1200" cap="none" spc="0" normalizeH="0" baseline="0" noProof="0">
                          <a:ln>
                            <a:noFill/>
                          </a:ln>
                          <a:solidFill>
                            <a:prstClr val="black"/>
                          </a:solidFill>
                          <a:effectLst/>
                          <a:uLnTx/>
                          <a:uFillTx/>
                          <a:latin typeface="+mn-lt"/>
                          <a:ea typeface="+mn-ea"/>
                          <a:cs typeface="+mn-cs"/>
                        </a:rPr>
                        <a:t>
  RT @DrAlhawsawi: </a:t>
                      </a:r>
                      <a:r>
                        <a:rPr kumimoji="0" lang="ar-AE" sz="1000" b="0" i="0" u="none" strike="noStrike" kern="1200" cap="none" spc="0" normalizeH="0" baseline="0" noProof="0">
                          <a:ln>
                            <a:noFill/>
                          </a:ln>
                          <a:solidFill>
                            <a:prstClr val="black"/>
                          </a:solidFill>
                          <a:effectLst/>
                          <a:uLnTx/>
                          <a:uFillTx/>
                          <a:latin typeface="+mn-lt"/>
                          <a:ea typeface="+mn-ea"/>
                          <a:cs typeface="+mn-cs"/>
                        </a:rPr>
                        <a:t>ابهرني مستوى الحماس الذي لامسناه و المشاركة الفعّالة من الحضور. 
الحقيقة لم نشعر بمرور الوقت. 
نتطلّع الى التوصيات و الحلو…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9576777"/>
                  </a:ext>
                </a:extLst>
              </a:tr>
            </a:tbl>
          </a:graphicData>
        </a:graphic>
      </p:graphicFrame>
      <p:sp>
        <p:nvSpPr>
          <p:cNvPr id="4" name="Text Placeholder 3">
            <a:extLst>
              <a:ext uri="{FF2B5EF4-FFF2-40B4-BE49-F238E27FC236}">
                <a16:creationId xmlns:a16="http://schemas.microsoft.com/office/drawing/2014/main" id="{53E53DDA-5150-40D6-9BD4-896DB348666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17123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99177-06FE-4206-892E-4DD93F844A32}"/>
              </a:ext>
            </a:extLst>
          </p:cNvPr>
          <p:cNvSpPr>
            <a:spLocks noGrp="1"/>
          </p:cNvSpPr>
          <p:nvPr>
            <p:ph type="title"/>
          </p:nvPr>
        </p:nvSpPr>
        <p:spPr/>
        <p:txBody>
          <a:bodyPr/>
          <a:lstStyle/>
          <a:p>
            <a:r>
              <a:rPr lang="en-US"/>
              <a:t>Twitter Own and Retweeted Tweets Table | SPSC - 6 of 6</a:t>
            </a:r>
          </a:p>
        </p:txBody>
      </p:sp>
      <p:graphicFrame>
        <p:nvGraphicFramePr>
          <p:cNvPr id="5" name="Table Placeholder 4">
            <a:extLst>
              <a:ext uri="{FF2B5EF4-FFF2-40B4-BE49-F238E27FC236}">
                <a16:creationId xmlns:a16="http://schemas.microsoft.com/office/drawing/2014/main" id="{492B11A3-D043-4617-B3D3-B1BC7221AE4B}"/>
              </a:ext>
            </a:extLst>
          </p:cNvPr>
          <p:cNvGraphicFramePr>
            <a:graphicFrameLocks noGrp="1"/>
          </p:cNvGraphicFramePr>
          <p:nvPr>
            <p:ph type="tbl" sz="quarter" idx="13"/>
            <p:extLst>
              <p:ext uri="{D42A27DB-BD31-4B8C-83A1-F6EECF244321}">
                <p14:modId xmlns:p14="http://schemas.microsoft.com/office/powerpoint/2010/main" val="2605682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90300218"/>
                    </a:ext>
                  </a:extLst>
                </a:gridCol>
                <a:gridCol w="822960">
                  <a:extLst>
                    <a:ext uri="{9D8B030D-6E8A-4147-A177-3AD203B41FA5}">
                      <a16:colId xmlns:a16="http://schemas.microsoft.com/office/drawing/2014/main" val="1063265757"/>
                    </a:ext>
                  </a:extLst>
                </a:gridCol>
                <a:gridCol w="822960">
                  <a:extLst>
                    <a:ext uri="{9D8B030D-6E8A-4147-A177-3AD203B41FA5}">
                      <a16:colId xmlns:a16="http://schemas.microsoft.com/office/drawing/2014/main" val="3677264209"/>
                    </a:ext>
                  </a:extLst>
                </a:gridCol>
                <a:gridCol w="822960">
                  <a:extLst>
                    <a:ext uri="{9D8B030D-6E8A-4147-A177-3AD203B41FA5}">
                      <a16:colId xmlns:a16="http://schemas.microsoft.com/office/drawing/2014/main" val="1823099360"/>
                    </a:ext>
                  </a:extLst>
                </a:gridCol>
                <a:gridCol w="822960">
                  <a:extLst>
                    <a:ext uri="{9D8B030D-6E8A-4147-A177-3AD203B41FA5}">
                      <a16:colId xmlns:a16="http://schemas.microsoft.com/office/drawing/2014/main" val="1701785011"/>
                    </a:ext>
                  </a:extLst>
                </a:gridCol>
                <a:gridCol w="822960">
                  <a:extLst>
                    <a:ext uri="{9D8B030D-6E8A-4147-A177-3AD203B41FA5}">
                      <a16:colId xmlns:a16="http://schemas.microsoft.com/office/drawing/2014/main" val="2851341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8170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- 2018-04-28 15:44:09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إستمرار حماس المشاركين في ورشة عمل #أنت_السلامه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 </a:t>
                      </a:r>
                      <a:r>
                        <a:rPr kumimoji="0" lang="ar-AE" sz="1000" b="0" i="0" u="none" strike="noStrike" kern="1200" cap="none" spc="0" normalizeH="0" baseline="0" noProof="0">
                          <a:ln>
                            <a:noFill/>
                          </a:ln>
                          <a:solidFill>
                            <a:prstClr val="black"/>
                          </a:solidFill>
                          <a:effectLst/>
                          <a:uLnTx/>
                          <a:uFillTx/>
                          <a:latin typeface="+mn-lt"/>
                          <a:ea typeface="+mn-ea"/>
                          <a:cs typeface="+mn-cs"/>
                        </a:rPr>
                        <a:t>منذ التاسعة صباحاً وحتى ٠٦:٢٥ مساء </a:t>
                      </a:r>
                      <a:r>
                        <a:rPr kumimoji="0" lang="en-US" sz="1000" b="0" i="0" u="none" strike="noStrike" kern="1200" cap="none" spc="0" normalizeH="0" baseline="0" noProof="0">
                          <a:ln>
                            <a:noFill/>
                          </a:ln>
                          <a:solidFill>
                            <a:prstClr val="black"/>
                          </a:solidFill>
                          <a:effectLst/>
                          <a:uLnTx/>
                          <a:uFillTx/>
                          <a:latin typeface="+mn-lt"/>
                          <a:ea typeface="+mn-ea"/>
                          <a:cs typeface="+mn-cs"/>
                        </a:rPr>
                        <a:t>https://t.co/ubjViY4UNM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0.3207 %</a:t>
                      </a:r>
                    </a:p>
                  </a:txBody>
                  <a:tcPr/>
                </a:tc>
                <a:extLst>
                  <a:ext uri="{0D108BD9-81ED-4DB2-BD59-A6C34878D82A}">
                    <a16:rowId xmlns:a16="http://schemas.microsoft.com/office/drawing/2014/main" val="799169381"/>
                  </a:ext>
                </a:extLst>
              </a:tr>
            </a:tbl>
          </a:graphicData>
        </a:graphic>
      </p:graphicFrame>
      <p:sp>
        <p:nvSpPr>
          <p:cNvPr id="4" name="Text Placeholder 3">
            <a:extLst>
              <a:ext uri="{FF2B5EF4-FFF2-40B4-BE49-F238E27FC236}">
                <a16:creationId xmlns:a16="http://schemas.microsoft.com/office/drawing/2014/main" id="{C7153A7E-1B32-442C-91DC-669F66E5551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70847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1CD5F-8458-4CEB-BE24-11FF74A021E2}"/>
              </a:ext>
            </a:extLst>
          </p:cNvPr>
          <p:cNvSpPr>
            <a:spLocks noGrp="1"/>
          </p:cNvSpPr>
          <p:nvPr>
            <p:ph type="title"/>
          </p:nvPr>
        </p:nvSpPr>
        <p:spPr/>
        <p:txBody>
          <a:bodyPr/>
          <a:lstStyle/>
          <a:p>
            <a:r>
              <a:rPr lang="en-US"/>
              <a:t>Twitter Interactions Distribution | SPSC</a:t>
            </a:r>
          </a:p>
        </p:txBody>
      </p:sp>
      <p:graphicFrame>
        <p:nvGraphicFramePr>
          <p:cNvPr id="6" name="Chart Placeholder 5">
            <a:extLst>
              <a:ext uri="{FF2B5EF4-FFF2-40B4-BE49-F238E27FC236}">
                <a16:creationId xmlns:a16="http://schemas.microsoft.com/office/drawing/2014/main" id="{BC07637B-6367-4D58-8CBE-08CF0A0B2031}"/>
              </a:ext>
            </a:extLst>
          </p:cNvPr>
          <p:cNvGraphicFramePr>
            <a:graphicFrameLocks noGrp="1"/>
          </p:cNvGraphicFramePr>
          <p:nvPr>
            <p:ph type="chart" sz="quarter" idx="13"/>
            <p:extLst>
              <p:ext uri="{D42A27DB-BD31-4B8C-83A1-F6EECF244321}">
                <p14:modId xmlns:p14="http://schemas.microsoft.com/office/powerpoint/2010/main" val="881444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CBD54C-C607-4879-8B44-A93FC3B9F26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5650E56-7C54-48B2-9402-8DB55DB459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5041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C8833-BFB9-4484-8423-6369B58D8205}"/>
              </a:ext>
            </a:extLst>
          </p:cNvPr>
          <p:cNvSpPr>
            <a:spLocks noGrp="1"/>
          </p:cNvSpPr>
          <p:nvPr>
            <p:ph type="title"/>
          </p:nvPr>
        </p:nvSpPr>
        <p:spPr/>
        <p:txBody>
          <a:bodyPr/>
          <a:lstStyle/>
          <a:p>
            <a:r>
              <a:rPr lang="en-US"/>
              <a:t>Twitter Own Tweets | SPSC</a:t>
            </a:r>
          </a:p>
        </p:txBody>
      </p:sp>
      <p:graphicFrame>
        <p:nvGraphicFramePr>
          <p:cNvPr id="6" name="Chart Placeholder 5">
            <a:extLst>
              <a:ext uri="{FF2B5EF4-FFF2-40B4-BE49-F238E27FC236}">
                <a16:creationId xmlns:a16="http://schemas.microsoft.com/office/drawing/2014/main" id="{E41CD618-4BB3-40BE-8D72-12FFF1BCB2EB}"/>
              </a:ext>
            </a:extLst>
          </p:cNvPr>
          <p:cNvGraphicFramePr>
            <a:graphicFrameLocks noGrp="1"/>
          </p:cNvGraphicFramePr>
          <p:nvPr>
            <p:ph type="chart" sz="quarter" idx="13"/>
            <p:extLst>
              <p:ext uri="{D42A27DB-BD31-4B8C-83A1-F6EECF244321}">
                <p14:modId xmlns:p14="http://schemas.microsoft.com/office/powerpoint/2010/main" val="28340638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BAD64-B67B-48CE-A637-F970F4CC71F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DEC3764-4185-4D65-B532-866CB304F8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0986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06ACE-18C5-495B-A99D-140351E5E487}"/>
              </a:ext>
            </a:extLst>
          </p:cNvPr>
          <p:cNvSpPr>
            <a:spLocks noGrp="1"/>
          </p:cNvSpPr>
          <p:nvPr>
            <p:ph type="title"/>
          </p:nvPr>
        </p:nvSpPr>
        <p:spPr/>
        <p:txBody>
          <a:bodyPr/>
          <a:lstStyle/>
          <a:p>
            <a:r>
              <a:rPr lang="en-US"/>
              <a:t>Twitter Mentions | SPSC</a:t>
            </a:r>
          </a:p>
        </p:txBody>
      </p:sp>
      <p:graphicFrame>
        <p:nvGraphicFramePr>
          <p:cNvPr id="6" name="Chart Placeholder 5">
            <a:extLst>
              <a:ext uri="{FF2B5EF4-FFF2-40B4-BE49-F238E27FC236}">
                <a16:creationId xmlns:a16="http://schemas.microsoft.com/office/drawing/2014/main" id="{C31C17B6-F7C7-4842-9365-93C5056DF4AC}"/>
              </a:ext>
            </a:extLst>
          </p:cNvPr>
          <p:cNvGraphicFramePr>
            <a:graphicFrameLocks noGrp="1"/>
          </p:cNvGraphicFramePr>
          <p:nvPr>
            <p:ph type="chart" sz="quarter" idx="13"/>
            <p:extLst>
              <p:ext uri="{D42A27DB-BD31-4B8C-83A1-F6EECF244321}">
                <p14:modId xmlns:p14="http://schemas.microsoft.com/office/powerpoint/2010/main" val="1680601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950FE9-4CB7-40E8-8CCE-71206E194C9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423BD5A-70A6-479B-8A74-8E657F62F1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8167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E2EB5-7470-4D08-9F12-CE2B91526886}"/>
              </a:ext>
            </a:extLst>
          </p:cNvPr>
          <p:cNvSpPr>
            <a:spLocks noGrp="1"/>
          </p:cNvSpPr>
          <p:nvPr>
            <p:ph type="title"/>
          </p:nvPr>
        </p:nvSpPr>
        <p:spPr/>
        <p:txBody>
          <a:bodyPr/>
          <a:lstStyle/>
          <a:p>
            <a:r>
              <a:rPr lang="en-US"/>
              <a:t>Twitter Tweet Type Distribution | SPSC</a:t>
            </a:r>
          </a:p>
        </p:txBody>
      </p:sp>
      <p:graphicFrame>
        <p:nvGraphicFramePr>
          <p:cNvPr id="6" name="Chart Placeholder 5">
            <a:extLst>
              <a:ext uri="{FF2B5EF4-FFF2-40B4-BE49-F238E27FC236}">
                <a16:creationId xmlns:a16="http://schemas.microsoft.com/office/drawing/2014/main" id="{8BF68E1A-A2AC-45AF-A6BF-EFE1E04C4190}"/>
              </a:ext>
            </a:extLst>
          </p:cNvPr>
          <p:cNvGraphicFramePr>
            <a:graphicFrameLocks noGrp="1"/>
          </p:cNvGraphicFramePr>
          <p:nvPr>
            <p:ph type="chart" sz="quarter" idx="13"/>
            <p:extLst>
              <p:ext uri="{D42A27DB-BD31-4B8C-83A1-F6EECF244321}">
                <p14:modId xmlns:p14="http://schemas.microsoft.com/office/powerpoint/2010/main" val="2931125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588256-2B4B-437E-83E4-78A10ECF603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180C565-658F-4513-AB73-6068061058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4695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8F3CF-1029-424D-BA13-7B125CB3212B}"/>
              </a:ext>
            </a:extLst>
          </p:cNvPr>
          <p:cNvSpPr>
            <a:spLocks noGrp="1"/>
          </p:cNvSpPr>
          <p:nvPr>
            <p:ph type="title"/>
          </p:nvPr>
        </p:nvSpPr>
        <p:spPr/>
        <p:txBody>
          <a:bodyPr/>
          <a:lstStyle/>
          <a:p>
            <a:r>
              <a:rPr lang="en-US"/>
              <a:t>Twitter Mentions Table | SPSC - 1 of 4</a:t>
            </a:r>
          </a:p>
        </p:txBody>
      </p:sp>
      <p:graphicFrame>
        <p:nvGraphicFramePr>
          <p:cNvPr id="5" name="Table Placeholder 4">
            <a:extLst>
              <a:ext uri="{FF2B5EF4-FFF2-40B4-BE49-F238E27FC236}">
                <a16:creationId xmlns:a16="http://schemas.microsoft.com/office/drawing/2014/main" id="{129E450C-4EA8-4A8A-9A64-568D2EE21AFE}"/>
              </a:ext>
            </a:extLst>
          </p:cNvPr>
          <p:cNvGraphicFramePr>
            <a:graphicFrameLocks noGrp="1"/>
          </p:cNvGraphicFramePr>
          <p:nvPr>
            <p:ph type="tbl" sz="quarter" idx="13"/>
            <p:extLst>
              <p:ext uri="{D42A27DB-BD31-4B8C-83A1-F6EECF244321}">
                <p14:modId xmlns:p14="http://schemas.microsoft.com/office/powerpoint/2010/main" val="3938132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3232788"/>
                    </a:ext>
                  </a:extLst>
                </a:gridCol>
                <a:gridCol w="1645920">
                  <a:extLst>
                    <a:ext uri="{9D8B030D-6E8A-4147-A177-3AD203B41FA5}">
                      <a16:colId xmlns:a16="http://schemas.microsoft.com/office/drawing/2014/main" val="470018670"/>
                    </a:ext>
                  </a:extLst>
                </a:gridCol>
                <a:gridCol w="822960">
                  <a:extLst>
                    <a:ext uri="{9D8B030D-6E8A-4147-A177-3AD203B41FA5}">
                      <a16:colId xmlns:a16="http://schemas.microsoft.com/office/drawing/2014/main" val="2390737119"/>
                    </a:ext>
                  </a:extLst>
                </a:gridCol>
                <a:gridCol w="822960">
                  <a:extLst>
                    <a:ext uri="{9D8B030D-6E8A-4147-A177-3AD203B41FA5}">
                      <a16:colId xmlns:a16="http://schemas.microsoft.com/office/drawing/2014/main" val="2259346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739633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@sr_333 - 2018-04-30 22:41:21 </a:t>
                      </a:r>
                      <a:r>
                        <a:rPr kumimoji="0" lang="en-US" sz="1000" b="0" i="0" u="none" strike="noStrike" kern="1200" cap="none" spc="0" normalizeH="0" baseline="0" noProof="0">
                          <a:ln>
                            <a:noFill/>
                          </a:ln>
                          <a:solidFill>
                            <a:prstClr val="black"/>
                          </a:solidFill>
                          <a:effectLst/>
                          <a:uLnTx/>
                          <a:uFillTx/>
                          <a:latin typeface="+mn-lt"/>
                          <a:ea typeface="+mn-ea"/>
                          <a:cs typeface="+mn-cs"/>
                        </a:rPr>
                        <a:t>
 @brh_3 @spsc_sa @tfrabiah @ksau_events @mohenews </a:t>
                      </a:r>
                      <a:r>
                        <a:rPr kumimoji="0" lang="ar-AE" sz="1000" b="0" i="0" u="none" strike="noStrike" kern="1200" cap="none" spc="0" normalizeH="0" baseline="0" noProof="0">
                          <a:ln>
                            <a:noFill/>
                          </a:ln>
                          <a:solidFill>
                            <a:prstClr val="black"/>
                          </a:solidFill>
                          <a:effectLst/>
                          <a:uLnTx/>
                          <a:uFillTx/>
                          <a:latin typeface="+mn-lt"/>
                          <a:ea typeface="+mn-ea"/>
                          <a:cs typeface="+mn-cs"/>
                        </a:rPr>
                        <a:t>ما شاء الله تبارك الله    الله يوفقك  وعقبال الوظيفه يالغالي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1804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@Talmees - 2018-04-30 21:57:35 </a:t>
                      </a:r>
                      <a:r>
                        <a:rPr kumimoji="0" lang="en-US" sz="1000" b="0" i="0" u="none" strike="noStrike" kern="1200" cap="none" spc="0" normalizeH="0" baseline="0" noProof="0">
                          <a:ln>
                            <a:noFill/>
                          </a:ln>
                          <a:solidFill>
                            <a:prstClr val="black"/>
                          </a:solidFill>
                          <a:effectLst/>
                          <a:uLnTx/>
                          <a:uFillTx/>
                          <a:latin typeface="+mn-lt"/>
                          <a:ea typeface="+mn-ea"/>
                          <a:cs typeface="+mn-cs"/>
                        </a:rPr>
                        <a:t>
 @DrAlhawsawi @spsc_sa @SchsOrg </a:t>
                      </a:r>
                      <a:r>
                        <a:rPr kumimoji="0" lang="ar-AE" sz="1000" b="0" i="0" u="none" strike="noStrike" kern="1200" cap="none" spc="0" normalizeH="0" baseline="0" noProof="0">
                          <a:ln>
                            <a:noFill/>
                          </a:ln>
                          <a:solidFill>
                            <a:prstClr val="black"/>
                          </a:solidFill>
                          <a:effectLst/>
                          <a:uLnTx/>
                          <a:uFillTx/>
                          <a:latin typeface="+mn-lt"/>
                          <a:ea typeface="+mn-ea"/>
                          <a:cs typeface="+mn-cs"/>
                        </a:rPr>
                        <a:t>مشاءالله تبارك الله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8354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@yhgtrf - 2018-04-30 20:57:37 </a:t>
                      </a:r>
                      <a:r>
                        <a:rPr kumimoji="0" lang="en-US" sz="1000" b="0" i="0" u="none" strike="noStrike" kern="1200" cap="none" spc="0" normalizeH="0" baseline="0" noProof="0">
                          <a:ln>
                            <a:noFill/>
                          </a:ln>
                          <a:solidFill>
                            <a:prstClr val="black"/>
                          </a:solidFill>
                          <a:effectLst/>
                          <a:uLnTx/>
                          <a:uFillTx/>
                          <a:latin typeface="+mn-lt"/>
                          <a:ea typeface="+mn-ea"/>
                          <a:cs typeface="+mn-cs"/>
                        </a:rPr>
                        <a:t>
 @spsc_sa </a:t>
                      </a:r>
                      <a:r>
                        <a:rPr kumimoji="0" lang="ar-AE" sz="1000" b="0" i="0" u="none" strike="noStrike" kern="1200" cap="none" spc="0" normalizeH="0" baseline="0" noProof="0">
                          <a:ln>
                            <a:noFill/>
                          </a:ln>
                          <a:solidFill>
                            <a:prstClr val="black"/>
                          </a:solidFill>
                          <a:effectLst/>
                          <a:uLnTx/>
                          <a:uFillTx/>
                          <a:latin typeface="+mn-lt"/>
                          <a:ea typeface="+mn-ea"/>
                          <a:cs typeface="+mn-cs"/>
                        </a:rPr>
                        <a:t>ماشاء الله الحقيقة عمل تشكرون عليه وانا من عندي لكم ورشة مجانية عن التفكير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0441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@Nunalaluna - 2018-04-30 20:55:22 </a:t>
                      </a:r>
                      <a:r>
                        <a:rPr kumimoji="0" lang="en-US" sz="1000" b="0" i="0" u="none" strike="noStrike" kern="1200" cap="none" spc="0" normalizeH="0" baseline="0" noProof="0">
                          <a:ln>
                            <a:noFill/>
                          </a:ln>
                          <a:solidFill>
                            <a:prstClr val="black"/>
                          </a:solidFill>
                          <a:effectLst/>
                          <a:uLnTx/>
                          <a:uFillTx/>
                          <a:latin typeface="+mn-lt"/>
                          <a:ea typeface="+mn-ea"/>
                          <a:cs typeface="+mn-cs"/>
                        </a:rPr>
                        <a:t>
 @spsc_sa I have paid the fee but didn't receive an email with the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529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@Umfarhan4 - 2018-04-30 18:54:01 </a:t>
                      </a:r>
                      <a:r>
                        <a:rPr kumimoji="0" lang="en-US" sz="1000" b="0" i="0" u="none" strike="noStrike" kern="1200" cap="none" spc="0" normalizeH="0" baseline="0" noProof="0">
                          <a:ln>
                            <a:noFill/>
                          </a:ln>
                          <a:solidFill>
                            <a:prstClr val="black"/>
                          </a:solidFill>
                          <a:effectLst/>
                          <a:uLnTx/>
                          <a:uFillTx/>
                          <a:latin typeface="+mn-lt"/>
                          <a:ea typeface="+mn-ea"/>
                          <a:cs typeface="+mn-cs"/>
                        </a:rPr>
                        <a:t>
 @DrAlhawsawi @Dr_dede88 @spsc_sa @SchsOrg </a:t>
                      </a:r>
                      <a:r>
                        <a:rPr kumimoji="0" lang="ar-AE" sz="1000" b="0" i="0" u="none" strike="noStrike" kern="1200" cap="none" spc="0" normalizeH="0" baseline="0" noProof="0">
                          <a:ln>
                            <a:noFill/>
                          </a:ln>
                          <a:solidFill>
                            <a:prstClr val="black"/>
                          </a:solidFill>
                          <a:effectLst/>
                          <a:uLnTx/>
                          <a:uFillTx/>
                          <a:latin typeface="+mn-lt"/>
                          <a:ea typeface="+mn-ea"/>
                          <a:cs typeface="+mn-cs"/>
                        </a:rPr>
                        <a:t>الحفل في الرياض و لا جده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0416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@angel16818 - 2018-04-30 18:43:56 </a:t>
                      </a:r>
                      <a:r>
                        <a:rPr kumimoji="0" lang="en-US" sz="1000" b="0" i="0" u="none" strike="noStrike" kern="1200" cap="none" spc="0" normalizeH="0" baseline="0" noProof="0">
                          <a:ln>
                            <a:noFill/>
                          </a:ln>
                          <a:solidFill>
                            <a:prstClr val="black"/>
                          </a:solidFill>
                          <a:effectLst/>
                          <a:uLnTx/>
                          <a:uFillTx/>
                          <a:latin typeface="+mn-lt"/>
                          <a:ea typeface="+mn-ea"/>
                          <a:cs typeface="+mn-cs"/>
                        </a:rPr>
                        <a:t>
 @DrAlhawsawi @spsc_sa @SchsOrg </a:t>
                      </a:r>
                      <a:r>
                        <a:rPr kumimoji="0" lang="ar-AE" sz="1000" b="0" i="0" u="none" strike="noStrike" kern="1200" cap="none" spc="0" normalizeH="0" baseline="0" noProof="0">
                          <a:ln>
                            <a:noFill/>
                          </a:ln>
                          <a:solidFill>
                            <a:prstClr val="black"/>
                          </a:solidFill>
                          <a:effectLst/>
                          <a:uLnTx/>
                          <a:uFillTx/>
                          <a:latin typeface="+mn-lt"/>
                          <a:ea typeface="+mn-ea"/>
                          <a:cs typeface="+mn-cs"/>
                        </a:rPr>
                        <a:t>لنا كل الفخر والشرف وجودك في حفلنا .. لك منا كل التقدير والاحترام والشكر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60721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@habeebullahalaa - 2018-04-30 18:39:57 </a:t>
                      </a:r>
                      <a:r>
                        <a:rPr kumimoji="0" lang="en-US" sz="1000" b="0" i="0" u="none" strike="noStrike" kern="1200" cap="none" spc="0" normalizeH="0" baseline="0" noProof="0">
                          <a:ln>
                            <a:noFill/>
                          </a:ln>
                          <a:solidFill>
                            <a:prstClr val="black"/>
                          </a:solidFill>
                          <a:effectLst/>
                          <a:uLnTx/>
                          <a:uFillTx/>
                          <a:latin typeface="+mn-lt"/>
                          <a:ea typeface="+mn-ea"/>
                          <a:cs typeface="+mn-cs"/>
                        </a:rPr>
                        <a:t>
 @DrAlhawsawi @angel16818 @spsc_sa @SchsOrg </a:t>
                      </a:r>
                      <a:r>
                        <a:rPr kumimoji="0" lang="ar-AE" sz="1000" b="0" i="0" u="none" strike="noStrike" kern="1200" cap="none" spc="0" normalizeH="0" baseline="0" noProof="0">
                          <a:ln>
                            <a:noFill/>
                          </a:ln>
                          <a:solidFill>
                            <a:prstClr val="black"/>
                          </a:solidFill>
                          <a:effectLst/>
                          <a:uLnTx/>
                          <a:uFillTx/>
                          <a:latin typeface="+mn-lt"/>
                          <a:ea typeface="+mn-ea"/>
                          <a:cs typeface="+mn-cs"/>
                        </a:rPr>
                        <a:t>والله لنا الفخر ان نكون من ضمن طلابك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06284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@LamyaMiss - 2018-04-30 18:22:02 </a:t>
                      </a:r>
                      <a:r>
                        <a:rPr kumimoji="0" lang="en-US" sz="1000" b="0" i="0" u="none" strike="noStrike" kern="1200" cap="none" spc="0" normalizeH="0" baseline="0" noProof="0">
                          <a:ln>
                            <a:noFill/>
                          </a:ln>
                          <a:solidFill>
                            <a:prstClr val="black"/>
                          </a:solidFill>
                          <a:effectLst/>
                          <a:uLnTx/>
                          <a:uFillTx/>
                          <a:latin typeface="+mn-lt"/>
                          <a:ea typeface="+mn-ea"/>
                          <a:cs typeface="+mn-cs"/>
                        </a:rPr>
                        <a:t>
 @spsc_sa </a:t>
                      </a:r>
                      <a:r>
                        <a:rPr kumimoji="0" lang="ar-AE" sz="1000" b="0" i="0" u="none" strike="noStrike" kern="1200" cap="none" spc="0" normalizeH="0" baseline="0" noProof="0">
                          <a:ln>
                            <a:noFill/>
                          </a:ln>
                          <a:solidFill>
                            <a:prstClr val="black"/>
                          </a:solidFill>
                          <a:effectLst/>
                          <a:uLnTx/>
                          <a:uFillTx/>
                          <a:latin typeface="+mn-lt"/>
                          <a:ea typeface="+mn-ea"/>
                          <a:cs typeface="+mn-cs"/>
                        </a:rPr>
                        <a:t>هل عليها ساعات من هيئة التخصصات الصحيه؟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42749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@Dr_dede88 - 2018-04-30 17:03:35 </a:t>
                      </a:r>
                      <a:r>
                        <a:rPr kumimoji="0" lang="en-US" sz="1000" b="0" i="0" u="none" strike="noStrike" kern="1200" cap="none" spc="0" normalizeH="0" baseline="0" noProof="0">
                          <a:ln>
                            <a:noFill/>
                          </a:ln>
                          <a:solidFill>
                            <a:prstClr val="black"/>
                          </a:solidFill>
                          <a:effectLst/>
                          <a:uLnTx/>
                          <a:uFillTx/>
                          <a:latin typeface="+mn-lt"/>
                          <a:ea typeface="+mn-ea"/>
                          <a:cs typeface="+mn-cs"/>
                        </a:rPr>
                        <a:t>
 @DrAlhawsawi @spsc_sa @SchsOrg </a:t>
                      </a:r>
                      <a:r>
                        <a:rPr kumimoji="0" lang="ar-AE" sz="1000" b="0" i="0" u="none" strike="noStrike" kern="1200" cap="none" spc="0" normalizeH="0" baseline="0" noProof="0">
                          <a:ln>
                            <a:noFill/>
                          </a:ln>
                          <a:solidFill>
                            <a:prstClr val="black"/>
                          </a:solidFill>
                          <a:effectLst/>
                          <a:uLnTx/>
                          <a:uFillTx/>
                          <a:latin typeface="+mn-lt"/>
                          <a:ea typeface="+mn-ea"/>
                          <a:cs typeface="+mn-cs"/>
                        </a:rPr>
                        <a:t>لنا الشرف الكبير بلقائك دكتور عبد الاله قدوة الاطباء الجراحين.. لك منا كل الشكر والا… </a:t>
                      </a:r>
                      <a:r>
                        <a:rPr kumimoji="0" lang="en-US" sz="1000" b="0" i="0" u="none" strike="noStrike" kern="1200" cap="none" spc="0" normalizeH="0" baseline="0" noProof="0">
                          <a:ln>
                            <a:noFill/>
                          </a:ln>
                          <a:solidFill>
                            <a:prstClr val="black"/>
                          </a:solidFill>
                          <a:effectLst/>
                          <a:uLnTx/>
                          <a:uFillTx/>
                          <a:latin typeface="+mn-lt"/>
                          <a:ea typeface="+mn-ea"/>
                          <a:cs typeface="+mn-cs"/>
                        </a:rPr>
                        <a:t>https://t.co/5nzGnX25EV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70139054"/>
                  </a:ext>
                </a:extLst>
              </a:tr>
            </a:tbl>
          </a:graphicData>
        </a:graphic>
      </p:graphicFrame>
      <p:sp>
        <p:nvSpPr>
          <p:cNvPr id="4" name="Text Placeholder 3">
            <a:extLst>
              <a:ext uri="{FF2B5EF4-FFF2-40B4-BE49-F238E27FC236}">
                <a16:creationId xmlns:a16="http://schemas.microsoft.com/office/drawing/2014/main" id="{C1ABE109-091D-46DB-AD33-5B51DFC2BF2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86773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96B16-3125-4438-9421-A12E8E9AC63D}"/>
              </a:ext>
            </a:extLst>
          </p:cNvPr>
          <p:cNvSpPr>
            <a:spLocks noGrp="1"/>
          </p:cNvSpPr>
          <p:nvPr>
            <p:ph type="title"/>
          </p:nvPr>
        </p:nvSpPr>
        <p:spPr/>
        <p:txBody>
          <a:bodyPr/>
          <a:lstStyle/>
          <a:p>
            <a:r>
              <a:rPr lang="en-US"/>
              <a:t>Twitter Mentions Table | SPSC - 2 of 4</a:t>
            </a:r>
          </a:p>
        </p:txBody>
      </p:sp>
      <p:graphicFrame>
        <p:nvGraphicFramePr>
          <p:cNvPr id="5" name="Table Placeholder 4">
            <a:extLst>
              <a:ext uri="{FF2B5EF4-FFF2-40B4-BE49-F238E27FC236}">
                <a16:creationId xmlns:a16="http://schemas.microsoft.com/office/drawing/2014/main" id="{28073652-1CBE-4BE5-9ACB-88A13820567C}"/>
              </a:ext>
            </a:extLst>
          </p:cNvPr>
          <p:cNvGraphicFramePr>
            <a:graphicFrameLocks noGrp="1"/>
          </p:cNvGraphicFramePr>
          <p:nvPr>
            <p:ph type="tbl" sz="quarter" idx="13"/>
            <p:extLst>
              <p:ext uri="{D42A27DB-BD31-4B8C-83A1-F6EECF244321}">
                <p14:modId xmlns:p14="http://schemas.microsoft.com/office/powerpoint/2010/main" val="3702573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27088453"/>
                    </a:ext>
                  </a:extLst>
                </a:gridCol>
                <a:gridCol w="1645920">
                  <a:extLst>
                    <a:ext uri="{9D8B030D-6E8A-4147-A177-3AD203B41FA5}">
                      <a16:colId xmlns:a16="http://schemas.microsoft.com/office/drawing/2014/main" val="3513783629"/>
                    </a:ext>
                  </a:extLst>
                </a:gridCol>
                <a:gridCol w="822960">
                  <a:extLst>
                    <a:ext uri="{9D8B030D-6E8A-4147-A177-3AD203B41FA5}">
                      <a16:colId xmlns:a16="http://schemas.microsoft.com/office/drawing/2014/main" val="2455718126"/>
                    </a:ext>
                  </a:extLst>
                </a:gridCol>
                <a:gridCol w="822960">
                  <a:extLst>
                    <a:ext uri="{9D8B030D-6E8A-4147-A177-3AD203B41FA5}">
                      <a16:colId xmlns:a16="http://schemas.microsoft.com/office/drawing/2014/main" val="3777943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058744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@NAG2222111M - 2018-04-30 17:02:53 </a:t>
                      </a:r>
                      <a:r>
                        <a:rPr kumimoji="0" lang="en-US" sz="1000" b="0" i="0" u="none" strike="noStrike" kern="1200" cap="none" spc="0" normalizeH="0" baseline="0" noProof="0">
                          <a:ln>
                            <a:noFill/>
                          </a:ln>
                          <a:solidFill>
                            <a:prstClr val="black"/>
                          </a:solidFill>
                          <a:effectLst/>
                          <a:uLnTx/>
                          <a:uFillTx/>
                          <a:latin typeface="+mn-lt"/>
                          <a:ea typeface="+mn-ea"/>
                          <a:cs typeface="+mn-cs"/>
                        </a:rPr>
                        <a:t>
 @spsc_sa </a:t>
                      </a:r>
                      <a:r>
                        <a:rPr kumimoji="0" lang="ar-AE" sz="1000" b="0" i="0" u="none" strike="noStrike" kern="1200" cap="none" spc="0" normalizeH="0" baseline="0" noProof="0">
                          <a:ln>
                            <a:noFill/>
                          </a:ln>
                          <a:solidFill>
                            <a:prstClr val="black"/>
                          </a:solidFill>
                          <a:effectLst/>
                          <a:uLnTx/>
                          <a:uFillTx/>
                          <a:latin typeface="+mn-lt"/>
                          <a:ea typeface="+mn-ea"/>
                          <a:cs typeface="+mn-cs"/>
                        </a:rPr>
                        <a:t>كيف احضرها انا مسجله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43876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@aymanaabdo - 2018-04-30 16:41:49 </a:t>
                      </a:r>
                      <a:r>
                        <a:rPr kumimoji="0" lang="en-US" sz="1000" b="0" i="0" u="none" strike="noStrike" kern="1200" cap="none" spc="0" normalizeH="0" baseline="0" noProof="0">
                          <a:ln>
                            <a:noFill/>
                          </a:ln>
                          <a:solidFill>
                            <a:prstClr val="black"/>
                          </a:solidFill>
                          <a:effectLst/>
                          <a:uLnTx/>
                          <a:uFillTx/>
                          <a:latin typeface="+mn-lt"/>
                          <a:ea typeface="+mn-ea"/>
                          <a:cs typeface="+mn-cs"/>
                        </a:rPr>
                        <a:t>
 @DrAlhawsawi @spsc_sa @SchsOrg </a:t>
                      </a:r>
                      <a:r>
                        <a:rPr kumimoji="0" lang="ar-AE" sz="1000" b="0" i="0" u="none" strike="noStrike" kern="1200" cap="none" spc="0" normalizeH="0" baseline="0" noProof="0">
                          <a:ln>
                            <a:noFill/>
                          </a:ln>
                          <a:solidFill>
                            <a:prstClr val="black"/>
                          </a:solidFill>
                          <a:effectLst/>
                          <a:uLnTx/>
                          <a:uFillTx/>
                          <a:latin typeface="+mn-lt"/>
                          <a:ea typeface="+mn-ea"/>
                          <a:cs typeface="+mn-cs"/>
                        </a:rPr>
                        <a:t>شكرا دكتور عبد الإله.. كانت كلمات معبرة ومفيدة جدا.. وقد لامست القلوب فعلا.. نفع الل… </a:t>
                      </a:r>
                      <a:r>
                        <a:rPr kumimoji="0" lang="en-US" sz="1000" b="0" i="0" u="none" strike="noStrike" kern="1200" cap="none" spc="0" normalizeH="0" baseline="0" noProof="0">
                          <a:ln>
                            <a:noFill/>
                          </a:ln>
                          <a:solidFill>
                            <a:prstClr val="black"/>
                          </a:solidFill>
                          <a:effectLst/>
                          <a:uLnTx/>
                          <a:uFillTx/>
                          <a:latin typeface="+mn-lt"/>
                          <a:ea typeface="+mn-ea"/>
                          <a:cs typeface="+mn-cs"/>
                        </a:rPr>
                        <a:t>https://t.co/tPRmPeZ4bh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60288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@2hakami - 2018-04-30 16:39:05 </a:t>
                      </a:r>
                      <a:r>
                        <a:rPr kumimoji="0" lang="en-US" sz="1000" b="0" i="0" u="none" strike="noStrike" kern="1200" cap="none" spc="0" normalizeH="0" baseline="0" noProof="0">
                          <a:ln>
                            <a:noFill/>
                          </a:ln>
                          <a:solidFill>
                            <a:prstClr val="black"/>
                          </a:solidFill>
                          <a:effectLst/>
                          <a:uLnTx/>
                          <a:uFillTx/>
                          <a:latin typeface="+mn-lt"/>
                          <a:ea typeface="+mn-ea"/>
                          <a:cs typeface="+mn-cs"/>
                        </a:rPr>
                        <a:t>
 @DrAlhawsawi @Dr_Abu_saleh @spsc_sa @SchsOrg </a:t>
                      </a:r>
                      <a:r>
                        <a:rPr kumimoji="0" lang="ar-AE" sz="1000" b="0" i="0" u="none" strike="noStrike" kern="1200" cap="none" spc="0" normalizeH="0" baseline="0" noProof="0">
                          <a:ln>
                            <a:noFill/>
                          </a:ln>
                          <a:solidFill>
                            <a:prstClr val="black"/>
                          </a:solidFill>
                          <a:effectLst/>
                          <a:uLnTx/>
                          <a:uFillTx/>
                          <a:latin typeface="+mn-lt"/>
                          <a:ea typeface="+mn-ea"/>
                          <a:cs typeface="+mn-cs"/>
                        </a:rPr>
                        <a:t>بيطلعون عاطلين وش ع بالك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48976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@DrAlhawsawi - 2018-04-30 16:08:10 </a:t>
                      </a:r>
                      <a:r>
                        <a:rPr kumimoji="0" lang="en-US" sz="1000" b="0" i="0" u="none" strike="noStrike" kern="1200" cap="none" spc="0" normalizeH="0" baseline="0" noProof="0">
                          <a:ln>
                            <a:noFill/>
                          </a:ln>
                          <a:solidFill>
                            <a:prstClr val="black"/>
                          </a:solidFill>
                          <a:effectLst/>
                          <a:uLnTx/>
                          <a:uFillTx/>
                          <a:latin typeface="+mn-lt"/>
                          <a:ea typeface="+mn-ea"/>
                          <a:cs typeface="+mn-cs"/>
                        </a:rPr>
                        <a:t>
 @Moustafaawahab @Bonita22x @spsc_sa @___zez90 @Anfas_s @Rana_Makki @brh_3 @AmalNamangani Many congratulations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70027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@k2003alid - 2018-04-30 15:11:31 </a:t>
                      </a:r>
                      <a:r>
                        <a:rPr kumimoji="0" lang="en-US" sz="1000" b="0" i="0" u="none" strike="noStrike" kern="1200" cap="none" spc="0" normalizeH="0" baseline="0" noProof="0">
                          <a:ln>
                            <a:noFill/>
                          </a:ln>
                          <a:solidFill>
                            <a:prstClr val="black"/>
                          </a:solidFill>
                          <a:effectLst/>
                          <a:uLnTx/>
                          <a:uFillTx/>
                          <a:latin typeface="+mn-lt"/>
                          <a:ea typeface="+mn-ea"/>
                          <a:cs typeface="+mn-cs"/>
                        </a:rPr>
                        <a:t>
 @AmalNamangani @DrAlhawsawi @spsc_sa @MOH_Staff </a:t>
                      </a:r>
                      <a:r>
                        <a:rPr kumimoji="0" lang="ar-AE" sz="1000" b="0" i="0" u="none" strike="noStrike" kern="1200" cap="none" spc="0" normalizeH="0" baseline="0" noProof="0">
                          <a:ln>
                            <a:noFill/>
                          </a:ln>
                          <a:solidFill>
                            <a:prstClr val="black"/>
                          </a:solidFill>
                          <a:effectLst/>
                          <a:uLnTx/>
                          <a:uFillTx/>
                          <a:latin typeface="+mn-lt"/>
                          <a:ea typeface="+mn-ea"/>
                          <a:cs typeface="+mn-cs"/>
                        </a:rPr>
                        <a:t>كيف يوقعون وماخلص المستشفى بعد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101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@k2003alid - 2018-04-30 15:10:37 </a:t>
                      </a:r>
                      <a:r>
                        <a:rPr kumimoji="0" lang="en-US" sz="1000" b="0" i="0" u="none" strike="noStrike" kern="1200" cap="none" spc="0" normalizeH="0" baseline="0" noProof="0">
                          <a:ln>
                            <a:noFill/>
                          </a:ln>
                          <a:solidFill>
                            <a:prstClr val="black"/>
                          </a:solidFill>
                          <a:effectLst/>
                          <a:uLnTx/>
                          <a:uFillTx/>
                          <a:latin typeface="+mn-lt"/>
                          <a:ea typeface="+mn-ea"/>
                          <a:cs typeface="+mn-cs"/>
                        </a:rPr>
                        <a:t>
 @AmalNamangani @DrAlhawsawi @spsc_sa @MOH_Staff </a:t>
                      </a:r>
                      <a:r>
                        <a:rPr kumimoji="0" lang="ar-AE" sz="1000" b="0" i="0" u="none" strike="noStrike" kern="1200" cap="none" spc="0" normalizeH="0" baseline="0" noProof="0">
                          <a:ln>
                            <a:noFill/>
                          </a:ln>
                          <a:solidFill>
                            <a:prstClr val="black"/>
                          </a:solidFill>
                          <a:effectLst/>
                          <a:uLnTx/>
                          <a:uFillTx/>
                          <a:latin typeface="+mn-lt"/>
                          <a:ea typeface="+mn-ea"/>
                          <a:cs typeface="+mn-cs"/>
                        </a:rPr>
                        <a:t>من يمثل مستشفى الدارة بالتوفيع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5820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@Anfas_s - 2018-04-30 14:51:05 </a:t>
                      </a:r>
                      <a:r>
                        <a:rPr kumimoji="0" lang="en-US" sz="1000" b="0" i="0" u="none" strike="noStrike" kern="1200" cap="none" spc="0" normalizeH="0" baseline="0" noProof="0">
                          <a:ln>
                            <a:noFill/>
                          </a:ln>
                          <a:solidFill>
                            <a:prstClr val="black"/>
                          </a:solidFill>
                          <a:effectLst/>
                          <a:uLnTx/>
                          <a:uFillTx/>
                          <a:latin typeface="+mn-lt"/>
                          <a:ea typeface="+mn-ea"/>
                          <a:cs typeface="+mn-cs"/>
                        </a:rPr>
                        <a:t>
 @askhashmi @Moustafaawahab @Bonita22x @spsc_sa @Rana_Makki @brh_3 </a:t>
                      </a:r>
                      <a:r>
                        <a:rPr kumimoji="0" lang="ar-AE" sz="1000" b="0" i="0" u="none" strike="noStrike" kern="1200" cap="none" spc="0" normalizeH="0" baseline="0" noProof="0">
                          <a:ln>
                            <a:noFill/>
                          </a:ln>
                          <a:solidFill>
                            <a:prstClr val="black"/>
                          </a:solidFill>
                          <a:effectLst/>
                          <a:uLnTx/>
                          <a:uFillTx/>
                          <a:latin typeface="+mn-lt"/>
                          <a:ea typeface="+mn-ea"/>
                          <a:cs typeface="+mn-cs"/>
                        </a:rPr>
                        <a:t>يبارك فيك استاذ محمد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48903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@Moustafaawahab - 2018-04-30 12:26:23 </a:t>
                      </a:r>
                      <a:r>
                        <a:rPr kumimoji="0" lang="en-US" sz="1000" b="0" i="0" u="none" strike="noStrike" kern="1200" cap="none" spc="0" normalizeH="0" baseline="0" noProof="0">
                          <a:ln>
                            <a:noFill/>
                          </a:ln>
                          <a:solidFill>
                            <a:prstClr val="black"/>
                          </a:solidFill>
                          <a:effectLst/>
                          <a:uLnTx/>
                          <a:uFillTx/>
                          <a:latin typeface="+mn-lt"/>
                          <a:ea typeface="+mn-ea"/>
                          <a:cs typeface="+mn-cs"/>
                        </a:rPr>
                        <a:t>
 @brh_3 @spsc_sa @tfrabiah @ksau_events @mohenews </a:t>
                      </a:r>
                      <a:r>
                        <a:rPr kumimoji="0" lang="ar-AE" sz="1000" b="0" i="0" u="none" strike="noStrike" kern="1200" cap="none" spc="0" normalizeH="0" baseline="0" noProof="0">
                          <a:ln>
                            <a:noFill/>
                          </a:ln>
                          <a:solidFill>
                            <a:prstClr val="black"/>
                          </a:solidFill>
                          <a:effectLst/>
                          <a:uLnTx/>
                          <a:uFillTx/>
                          <a:latin typeface="+mn-lt"/>
                          <a:ea typeface="+mn-ea"/>
                          <a:cs typeface="+mn-cs"/>
                        </a:rPr>
                        <a:t>ده بفضل الله ثم مجهودكم ... الحمد لله رب العالمين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96245598"/>
                  </a:ext>
                </a:extLst>
              </a:tr>
            </a:tbl>
          </a:graphicData>
        </a:graphic>
      </p:graphicFrame>
      <p:sp>
        <p:nvSpPr>
          <p:cNvPr id="4" name="Text Placeholder 3">
            <a:extLst>
              <a:ext uri="{FF2B5EF4-FFF2-40B4-BE49-F238E27FC236}">
                <a16:creationId xmlns:a16="http://schemas.microsoft.com/office/drawing/2014/main" id="{07B9C86F-FB0E-480B-9A81-65C5CEB2A85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77858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735F6-72E6-4325-8187-5389892751EC}"/>
              </a:ext>
            </a:extLst>
          </p:cNvPr>
          <p:cNvSpPr>
            <a:spLocks noGrp="1"/>
          </p:cNvSpPr>
          <p:nvPr>
            <p:ph type="title"/>
          </p:nvPr>
        </p:nvSpPr>
        <p:spPr/>
        <p:txBody>
          <a:bodyPr/>
          <a:lstStyle/>
          <a:p>
            <a:r>
              <a:rPr lang="en-US"/>
              <a:t>Twitter Mentions Table | SPSC - 3 of 4</a:t>
            </a:r>
          </a:p>
        </p:txBody>
      </p:sp>
      <p:graphicFrame>
        <p:nvGraphicFramePr>
          <p:cNvPr id="5" name="Table Placeholder 4">
            <a:extLst>
              <a:ext uri="{FF2B5EF4-FFF2-40B4-BE49-F238E27FC236}">
                <a16:creationId xmlns:a16="http://schemas.microsoft.com/office/drawing/2014/main" id="{158958AB-1909-4FC7-AE06-C8913FA6B2B8}"/>
              </a:ext>
            </a:extLst>
          </p:cNvPr>
          <p:cNvGraphicFramePr>
            <a:graphicFrameLocks noGrp="1"/>
          </p:cNvGraphicFramePr>
          <p:nvPr>
            <p:ph type="tbl" sz="quarter" idx="13"/>
            <p:extLst>
              <p:ext uri="{D42A27DB-BD31-4B8C-83A1-F6EECF244321}">
                <p14:modId xmlns:p14="http://schemas.microsoft.com/office/powerpoint/2010/main" val="869502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51945319"/>
                    </a:ext>
                  </a:extLst>
                </a:gridCol>
                <a:gridCol w="1645920">
                  <a:extLst>
                    <a:ext uri="{9D8B030D-6E8A-4147-A177-3AD203B41FA5}">
                      <a16:colId xmlns:a16="http://schemas.microsoft.com/office/drawing/2014/main" val="44420033"/>
                    </a:ext>
                  </a:extLst>
                </a:gridCol>
                <a:gridCol w="822960">
                  <a:extLst>
                    <a:ext uri="{9D8B030D-6E8A-4147-A177-3AD203B41FA5}">
                      <a16:colId xmlns:a16="http://schemas.microsoft.com/office/drawing/2014/main" val="2343715307"/>
                    </a:ext>
                  </a:extLst>
                </a:gridCol>
                <a:gridCol w="822960">
                  <a:extLst>
                    <a:ext uri="{9D8B030D-6E8A-4147-A177-3AD203B41FA5}">
                      <a16:colId xmlns:a16="http://schemas.microsoft.com/office/drawing/2014/main" val="973790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13489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@Moustafaawahab - 2018-04-30 12:22:55 </a:t>
                      </a:r>
                      <a:r>
                        <a:rPr kumimoji="0" lang="en-US" sz="1000" b="0" i="0" u="none" strike="noStrike" kern="1200" cap="none" spc="0" normalizeH="0" baseline="0" noProof="0">
                          <a:ln>
                            <a:noFill/>
                          </a:ln>
                          <a:solidFill>
                            <a:prstClr val="black"/>
                          </a:solidFill>
                          <a:effectLst/>
                          <a:uLnTx/>
                          <a:uFillTx/>
                          <a:latin typeface="+mn-lt"/>
                          <a:ea typeface="+mn-ea"/>
                          <a:cs typeface="+mn-cs"/>
                        </a:rPr>
                        <a:t>
 @askhashmi @Bonita22x @spsc_sa @Rana_Makki @Anfas_s @brh_3 </a:t>
                      </a:r>
                      <a:r>
                        <a:rPr kumimoji="0" lang="ar-AE" sz="1000" b="0" i="0" u="none" strike="noStrike" kern="1200" cap="none" spc="0" normalizeH="0" baseline="0" noProof="0">
                          <a:ln>
                            <a:noFill/>
                          </a:ln>
                          <a:solidFill>
                            <a:prstClr val="black"/>
                          </a:solidFill>
                          <a:effectLst/>
                          <a:uLnTx/>
                          <a:uFillTx/>
                          <a:latin typeface="+mn-lt"/>
                          <a:ea typeface="+mn-ea"/>
                          <a:cs typeface="+mn-cs"/>
                        </a:rPr>
                        <a:t>الله يبارك فيك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48409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@askhashmi - 2018-04-30 12:22:00 </a:t>
                      </a:r>
                      <a:r>
                        <a:rPr kumimoji="0" lang="en-US" sz="1000" b="0" i="0" u="none" strike="noStrike" kern="1200" cap="none" spc="0" normalizeH="0" baseline="0" noProof="0">
                          <a:ln>
                            <a:noFill/>
                          </a:ln>
                          <a:solidFill>
                            <a:prstClr val="black"/>
                          </a:solidFill>
                          <a:effectLst/>
                          <a:uLnTx/>
                          <a:uFillTx/>
                          <a:latin typeface="+mn-lt"/>
                          <a:ea typeface="+mn-ea"/>
                          <a:cs typeface="+mn-cs"/>
                        </a:rPr>
                        <a:t>
 @Moustafaawahab @Bonita22x @spsc_sa @Rana_Makki @Anfas_s @brh_3 </a:t>
                      </a:r>
                      <a:r>
                        <a:rPr kumimoji="0" lang="ar-AE" sz="1000" b="0" i="0" u="none" strike="noStrike" kern="1200" cap="none" spc="0" normalizeH="0" baseline="0" noProof="0">
                          <a:ln>
                            <a:noFill/>
                          </a:ln>
                          <a:solidFill>
                            <a:prstClr val="black"/>
                          </a:solidFill>
                          <a:effectLst/>
                          <a:uLnTx/>
                          <a:uFillTx/>
                          <a:latin typeface="+mn-lt"/>
                          <a:ea typeface="+mn-ea"/>
                          <a:cs typeface="+mn-cs"/>
                        </a:rPr>
                        <a:t>مبروووووووك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9502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@artist_ayat - 2018-04-30 11:52:21 </a:t>
                      </a:r>
                      <a:r>
                        <a:rPr kumimoji="0" lang="en-US" sz="1000" b="0" i="0" u="none" strike="noStrike" kern="1200" cap="none" spc="0" normalizeH="0" baseline="0" noProof="0">
                          <a:ln>
                            <a:noFill/>
                          </a:ln>
                          <a:solidFill>
                            <a:prstClr val="black"/>
                          </a:solidFill>
                          <a:effectLst/>
                          <a:uLnTx/>
                          <a:uFillTx/>
                          <a:latin typeface="+mn-lt"/>
                          <a:ea typeface="+mn-ea"/>
                          <a:cs typeface="+mn-cs"/>
                        </a:rPr>
                        <a:t>
 Very beautiful workshop .. thanks to Saudi patient safety center for their efforts   @spsc_sa #U_Safe https://t.co/Oe0s0UYWv3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7255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@brh_3 - 2018-04-29 23:57:44 </a:t>
                      </a:r>
                      <a:r>
                        <a:rPr kumimoji="0" lang="en-US" sz="1000" b="0" i="0" u="none" strike="noStrike" kern="1200" cap="none" spc="0" normalizeH="0" baseline="0" noProof="0">
                          <a:ln>
                            <a:noFill/>
                          </a:ln>
                          <a:solidFill>
                            <a:prstClr val="black"/>
                          </a:solidFill>
                          <a:effectLst/>
                          <a:uLnTx/>
                          <a:uFillTx/>
                          <a:latin typeface="+mn-lt"/>
                          <a:ea typeface="+mn-ea"/>
                          <a:cs typeface="+mn-cs"/>
                        </a:rPr>
                        <a:t>
 @kalduraibi @spsc_sa @DrAlhawsawi @e_mohcom @tfrabiah @fahadcs </a:t>
                      </a:r>
                      <a:r>
                        <a:rPr kumimoji="0" lang="ar-AE" sz="1000" b="0" i="0" u="none" strike="noStrike" kern="1200" cap="none" spc="0" normalizeH="0" baseline="0" noProof="0">
                          <a:ln>
                            <a:noFill/>
                          </a:ln>
                          <a:solidFill>
                            <a:prstClr val="black"/>
                          </a:solidFill>
                          <a:effectLst/>
                          <a:uLnTx/>
                          <a:uFillTx/>
                          <a:latin typeface="+mn-lt"/>
                          <a:ea typeface="+mn-ea"/>
                          <a:cs typeface="+mn-cs"/>
                        </a:rPr>
                        <a:t>كل الشكر لك اخي خالد</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وهذا اقل القليل لسعيي خلف تطو… </a:t>
                      </a:r>
                      <a:r>
                        <a:rPr kumimoji="0" lang="en-US" sz="1000" b="0" i="0" u="none" strike="noStrike" kern="1200" cap="none" spc="0" normalizeH="0" baseline="0" noProof="0">
                          <a:ln>
                            <a:noFill/>
                          </a:ln>
                          <a:solidFill>
                            <a:prstClr val="black"/>
                          </a:solidFill>
                          <a:effectLst/>
                          <a:uLnTx/>
                          <a:uFillTx/>
                          <a:latin typeface="+mn-lt"/>
                          <a:ea typeface="+mn-ea"/>
                          <a:cs typeface="+mn-cs"/>
                        </a:rPr>
                        <a:t>https://t.co/0JVQdo3uA3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00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@sens_roses - 2018-04-29 23:55:18 </a:t>
                      </a:r>
                      <a:r>
                        <a:rPr kumimoji="0" lang="en-US" sz="1000" b="0" i="0" u="none" strike="noStrike" kern="1200" cap="none" spc="0" normalizeH="0" baseline="0" noProof="0">
                          <a:ln>
                            <a:noFill/>
                          </a:ln>
                          <a:solidFill>
                            <a:prstClr val="black"/>
                          </a:solidFill>
                          <a:effectLst/>
                          <a:uLnTx/>
                          <a:uFillTx/>
                          <a:latin typeface="+mn-lt"/>
                          <a:ea typeface="+mn-ea"/>
                          <a:cs typeface="+mn-cs"/>
                        </a:rPr>
                        <a:t>
 @scientist05 @spsc_sa @SaudiQPS @SPSCampaign </a:t>
                      </a:r>
                      <a:r>
                        <a:rPr kumimoji="0" lang="ar-AE" sz="1000" b="0" i="0" u="none" strike="noStrike" kern="1200" cap="none" spc="0" normalizeH="0" baseline="0" noProof="0">
                          <a:ln>
                            <a:noFill/>
                          </a:ln>
                          <a:solidFill>
                            <a:prstClr val="black"/>
                          </a:solidFill>
                          <a:effectLst/>
                          <a:uLnTx/>
                          <a:uFillTx/>
                          <a:latin typeface="+mn-lt"/>
                          <a:ea typeface="+mn-ea"/>
                          <a:cs typeface="+mn-cs"/>
                        </a:rPr>
                        <a:t>نسأل الله السلامة والعافية لمرضانا ولجميع مرضى المسلمين</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8235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@kalduraibi - 2018-04-29 23:46:47 </a:t>
                      </a:r>
                      <a:r>
                        <a:rPr kumimoji="0" lang="en-US" sz="1000" b="0" i="0" u="none" strike="noStrike" kern="1200" cap="none" spc="0" normalizeH="0" baseline="0" noProof="0">
                          <a:ln>
                            <a:noFill/>
                          </a:ln>
                          <a:solidFill>
                            <a:prstClr val="black"/>
                          </a:solidFill>
                          <a:effectLst/>
                          <a:uLnTx/>
                          <a:uFillTx/>
                          <a:latin typeface="+mn-lt"/>
                          <a:ea typeface="+mn-ea"/>
                          <a:cs typeface="+mn-cs"/>
                        </a:rPr>
                        <a:t>
 @brh_3 @spsc_sa @DrAlhawsawi @e_mohcom @tfrabiah @fahadcs </a:t>
                      </a:r>
                      <a:r>
                        <a:rPr kumimoji="0" lang="ar-AE" sz="1000" b="0" i="0" u="none" strike="noStrike" kern="1200" cap="none" spc="0" normalizeH="0" baseline="0" noProof="0">
                          <a:ln>
                            <a:noFill/>
                          </a:ln>
                          <a:solidFill>
                            <a:prstClr val="black"/>
                          </a:solidFill>
                          <a:effectLst/>
                          <a:uLnTx/>
                          <a:uFillTx/>
                          <a:latin typeface="+mn-lt"/>
                          <a:ea typeface="+mn-ea"/>
                          <a:cs typeface="+mn-cs"/>
                        </a:rPr>
                        <a:t>عزيزي ابراهيم
فخور جداً بك وبصنعك لسيرتك الذاتيه وسعيك لي… </a:t>
                      </a:r>
                      <a:r>
                        <a:rPr kumimoji="0" lang="en-US" sz="1000" b="0" i="0" u="none" strike="noStrike" kern="1200" cap="none" spc="0" normalizeH="0" baseline="0" noProof="0">
                          <a:ln>
                            <a:noFill/>
                          </a:ln>
                          <a:solidFill>
                            <a:prstClr val="black"/>
                          </a:solidFill>
                          <a:effectLst/>
                          <a:uLnTx/>
                          <a:uFillTx/>
                          <a:latin typeface="+mn-lt"/>
                          <a:ea typeface="+mn-ea"/>
                          <a:cs typeface="+mn-cs"/>
                        </a:rPr>
                        <a:t>https://t.co/i5BBNIp1J4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2484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@brh_3 - 2018-04-29 23:41:34 </a:t>
                      </a:r>
                      <a:r>
                        <a:rPr kumimoji="0" lang="en-US" sz="1000" b="0" i="0" u="none" strike="noStrike" kern="1200" cap="none" spc="0" normalizeH="0" baseline="0" noProof="0">
                          <a:ln>
                            <a:noFill/>
                          </a:ln>
                          <a:solidFill>
                            <a:prstClr val="black"/>
                          </a:solidFill>
                          <a:effectLst/>
                          <a:uLnTx/>
                          <a:uFillTx/>
                          <a:latin typeface="+mn-lt"/>
                          <a:ea typeface="+mn-ea"/>
                          <a:cs typeface="+mn-cs"/>
                        </a:rPr>
                        <a:t>
 @kalduraibi @spsc_sa @DrAlhawsawi @e_mohcom @tfrabiah @fahadcs </a:t>
                      </a:r>
                      <a:r>
                        <a:rPr kumimoji="0" lang="ar-AE" sz="1000" b="0" i="0" u="none" strike="noStrike" kern="1200" cap="none" spc="0" normalizeH="0" baseline="0" noProof="0">
                          <a:ln>
                            <a:noFill/>
                          </a:ln>
                          <a:solidFill>
                            <a:prstClr val="black"/>
                          </a:solidFill>
                          <a:effectLst/>
                          <a:uLnTx/>
                          <a:uFillTx/>
                          <a:latin typeface="+mn-lt"/>
                          <a:ea typeface="+mn-ea"/>
                          <a:cs typeface="+mn-cs"/>
                        </a:rPr>
                        <a:t>بحمد الله ومنته اخذ التيم حقي افضل فكرة ابداعية في و… </a:t>
                      </a:r>
                      <a:r>
                        <a:rPr kumimoji="0" lang="en-US" sz="1000" b="0" i="0" u="none" strike="noStrike" kern="1200" cap="none" spc="0" normalizeH="0" baseline="0" noProof="0">
                          <a:ln>
                            <a:noFill/>
                          </a:ln>
                          <a:solidFill>
                            <a:prstClr val="black"/>
                          </a:solidFill>
                          <a:effectLst/>
                          <a:uLnTx/>
                          <a:uFillTx/>
                          <a:latin typeface="+mn-lt"/>
                          <a:ea typeface="+mn-ea"/>
                          <a:cs typeface="+mn-cs"/>
                        </a:rPr>
                        <a:t>https://t.co/emeuwIqRKM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84435407"/>
                  </a:ext>
                </a:extLst>
              </a:tr>
            </a:tbl>
          </a:graphicData>
        </a:graphic>
      </p:graphicFrame>
      <p:sp>
        <p:nvSpPr>
          <p:cNvPr id="4" name="Text Placeholder 3">
            <a:extLst>
              <a:ext uri="{FF2B5EF4-FFF2-40B4-BE49-F238E27FC236}">
                <a16:creationId xmlns:a16="http://schemas.microsoft.com/office/drawing/2014/main" id="{99E4FB7C-3F84-467D-96C3-60FEBF08AAE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98292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E1BB8-83D7-4702-999F-CC0969321C9F}"/>
              </a:ext>
            </a:extLst>
          </p:cNvPr>
          <p:cNvSpPr>
            <a:spLocks noGrp="1"/>
          </p:cNvSpPr>
          <p:nvPr>
            <p:ph type="title"/>
          </p:nvPr>
        </p:nvSpPr>
        <p:spPr/>
        <p:txBody>
          <a:bodyPr/>
          <a:lstStyle/>
          <a:p>
            <a:r>
              <a:rPr lang="en-US"/>
              <a:t>Twitter Mentions Table | SPSC - 4 of 4</a:t>
            </a:r>
          </a:p>
        </p:txBody>
      </p:sp>
      <p:graphicFrame>
        <p:nvGraphicFramePr>
          <p:cNvPr id="5" name="Table Placeholder 4">
            <a:extLst>
              <a:ext uri="{FF2B5EF4-FFF2-40B4-BE49-F238E27FC236}">
                <a16:creationId xmlns:a16="http://schemas.microsoft.com/office/drawing/2014/main" id="{CA96E6C0-D545-440D-8CDA-D65E3896871D}"/>
              </a:ext>
            </a:extLst>
          </p:cNvPr>
          <p:cNvGraphicFramePr>
            <a:graphicFrameLocks noGrp="1"/>
          </p:cNvGraphicFramePr>
          <p:nvPr>
            <p:ph type="tbl" sz="quarter" idx="13"/>
            <p:extLst>
              <p:ext uri="{D42A27DB-BD31-4B8C-83A1-F6EECF244321}">
                <p14:modId xmlns:p14="http://schemas.microsoft.com/office/powerpoint/2010/main" val="299717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20913340"/>
                    </a:ext>
                  </a:extLst>
                </a:gridCol>
                <a:gridCol w="1645920">
                  <a:extLst>
                    <a:ext uri="{9D8B030D-6E8A-4147-A177-3AD203B41FA5}">
                      <a16:colId xmlns:a16="http://schemas.microsoft.com/office/drawing/2014/main" val="2707409000"/>
                    </a:ext>
                  </a:extLst>
                </a:gridCol>
                <a:gridCol w="822960">
                  <a:extLst>
                    <a:ext uri="{9D8B030D-6E8A-4147-A177-3AD203B41FA5}">
                      <a16:colId xmlns:a16="http://schemas.microsoft.com/office/drawing/2014/main" val="170519452"/>
                    </a:ext>
                  </a:extLst>
                </a:gridCol>
                <a:gridCol w="822960">
                  <a:extLst>
                    <a:ext uri="{9D8B030D-6E8A-4147-A177-3AD203B41FA5}">
                      <a16:colId xmlns:a16="http://schemas.microsoft.com/office/drawing/2014/main" val="938026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746161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@spsc_sa </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 @kw1331 - 2018-04-29 23:02:55 </a:t>
                      </a:r>
                      <a:r>
                        <a:rPr kumimoji="0" lang="en-US" sz="1000" b="0" i="0" u="none" strike="noStrike" kern="1200" cap="none" spc="0" normalizeH="0" baseline="0" noProof="0">
                          <a:ln>
                            <a:noFill/>
                          </a:ln>
                          <a:solidFill>
                            <a:prstClr val="black"/>
                          </a:solidFill>
                          <a:effectLst/>
                          <a:uLnTx/>
                          <a:uFillTx/>
                          <a:latin typeface="+mn-lt"/>
                          <a:ea typeface="+mn-ea"/>
                          <a:cs typeface="+mn-cs"/>
                        </a:rPr>
                        <a:t>
 @iyasser_sh @spsc_sa </a:t>
                      </a:r>
                      <a:r>
                        <a:rPr kumimoji="0" lang="ar-AE" sz="1000" b="0" i="0" u="none" strike="noStrike" kern="1200" cap="none" spc="0" normalizeH="0" baseline="0" noProof="0">
                          <a:ln>
                            <a:noFill/>
                          </a:ln>
                          <a:solidFill>
                            <a:prstClr val="black"/>
                          </a:solidFill>
                          <a:effectLst/>
                          <a:uLnTx/>
                          <a:uFillTx/>
                          <a:latin typeface="+mn-lt"/>
                          <a:ea typeface="+mn-ea"/>
                          <a:cs typeface="+mn-cs"/>
                        </a:rPr>
                        <a:t>يعطيك الف عافيه استاذ ياسر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04126681"/>
                  </a:ext>
                </a:extLst>
              </a:tr>
            </a:tbl>
          </a:graphicData>
        </a:graphic>
      </p:graphicFrame>
      <p:sp>
        <p:nvSpPr>
          <p:cNvPr id="4" name="Text Placeholder 3">
            <a:extLst>
              <a:ext uri="{FF2B5EF4-FFF2-40B4-BE49-F238E27FC236}">
                <a16:creationId xmlns:a16="http://schemas.microsoft.com/office/drawing/2014/main" id="{4C07D642-C5A9-462B-9EE1-C19E174959B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42171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3855A-1A0A-4C04-9ABE-DD337A57B75F}"/>
              </a:ext>
            </a:extLst>
          </p:cNvPr>
          <p:cNvSpPr>
            <a:spLocks noGrp="1"/>
          </p:cNvSpPr>
          <p:nvPr>
            <p:ph type="title"/>
          </p:nvPr>
        </p:nvSpPr>
        <p:spPr/>
        <p:txBody>
          <a:bodyPr/>
          <a:lstStyle/>
          <a:p>
            <a:r>
              <a:rPr lang="en-US"/>
              <a:t>Twitter Total Interactions | SPSC</a:t>
            </a:r>
          </a:p>
        </p:txBody>
      </p:sp>
      <p:graphicFrame>
        <p:nvGraphicFramePr>
          <p:cNvPr id="6" name="Chart Placeholder 5">
            <a:extLst>
              <a:ext uri="{FF2B5EF4-FFF2-40B4-BE49-F238E27FC236}">
                <a16:creationId xmlns:a16="http://schemas.microsoft.com/office/drawing/2014/main" id="{8E1E233A-199E-499F-9658-57FA15847F6A}"/>
              </a:ext>
            </a:extLst>
          </p:cNvPr>
          <p:cNvGraphicFramePr>
            <a:graphicFrameLocks noGrp="1"/>
          </p:cNvGraphicFramePr>
          <p:nvPr>
            <p:ph type="chart" sz="quarter" idx="13"/>
            <p:extLst>
              <p:ext uri="{D42A27DB-BD31-4B8C-83A1-F6EECF244321}">
                <p14:modId xmlns:p14="http://schemas.microsoft.com/office/powerpoint/2010/main" val="3904528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32A98D-2780-4996-B9C8-FB55CE11ACC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9D8FBBE-071C-4C88-955C-CABC8C3A4E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2957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24A17-F8AD-48A2-A4F9-F45C70393D9E}"/>
              </a:ext>
            </a:extLst>
          </p:cNvPr>
          <p:cNvSpPr>
            <a:spLocks noGrp="1"/>
          </p:cNvSpPr>
          <p:nvPr>
            <p:ph type="title"/>
          </p:nvPr>
        </p:nvSpPr>
        <p:spPr/>
        <p:txBody>
          <a:bodyPr/>
          <a:lstStyle/>
          <a:p>
            <a:r>
              <a:rPr lang="en-US"/>
              <a:t>Facebook Fans Total | SPSC</a:t>
            </a:r>
          </a:p>
        </p:txBody>
      </p:sp>
      <p:graphicFrame>
        <p:nvGraphicFramePr>
          <p:cNvPr id="6" name="Chart Placeholder 5">
            <a:extLst>
              <a:ext uri="{FF2B5EF4-FFF2-40B4-BE49-F238E27FC236}">
                <a16:creationId xmlns:a16="http://schemas.microsoft.com/office/drawing/2014/main" id="{AF750194-C5C5-4856-A732-F01F958CCE01}"/>
              </a:ext>
            </a:extLst>
          </p:cNvPr>
          <p:cNvGraphicFramePr>
            <a:graphicFrameLocks noGrp="1"/>
          </p:cNvGraphicFramePr>
          <p:nvPr>
            <p:ph type="chart" sz="quarter" idx="13"/>
            <p:extLst>
              <p:ext uri="{D42A27DB-BD31-4B8C-83A1-F6EECF244321}">
                <p14:modId xmlns:p14="http://schemas.microsoft.com/office/powerpoint/2010/main" val="3541709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3E8D39-65D4-4728-AF0D-81F9422A68D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90850B4-2ABC-4048-A979-ED1E020883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954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BA991-99EE-4FBF-9744-ABBB3A47FABB}"/>
              </a:ext>
            </a:extLst>
          </p:cNvPr>
          <p:cNvSpPr>
            <a:spLocks noGrp="1"/>
          </p:cNvSpPr>
          <p:nvPr>
            <p:ph type="title"/>
          </p:nvPr>
        </p:nvSpPr>
        <p:spPr/>
        <p:txBody>
          <a:bodyPr/>
          <a:lstStyle/>
          <a:p>
            <a:r>
              <a:rPr lang="en-US"/>
              <a:t>Facebook Interactions Distribution | SPSC</a:t>
            </a:r>
          </a:p>
        </p:txBody>
      </p:sp>
      <p:graphicFrame>
        <p:nvGraphicFramePr>
          <p:cNvPr id="6" name="Chart Placeholder 5">
            <a:extLst>
              <a:ext uri="{FF2B5EF4-FFF2-40B4-BE49-F238E27FC236}">
                <a16:creationId xmlns:a16="http://schemas.microsoft.com/office/drawing/2014/main" id="{8B332D74-D085-4CE0-B3B8-57AB68DF8A0B}"/>
              </a:ext>
            </a:extLst>
          </p:cNvPr>
          <p:cNvGraphicFramePr>
            <a:graphicFrameLocks noGrp="1"/>
          </p:cNvGraphicFramePr>
          <p:nvPr>
            <p:ph type="chart" sz="quarter" idx="13"/>
            <p:extLst>
              <p:ext uri="{D42A27DB-BD31-4B8C-83A1-F6EECF244321}">
                <p14:modId xmlns:p14="http://schemas.microsoft.com/office/powerpoint/2010/main" val="3656117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26BC89-A957-4468-A2AF-3A671E94E73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C2B38FA-1166-467C-8269-0D90077F83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8983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77CF7-DE06-4CBD-9CA4-4F90A0927911}"/>
              </a:ext>
            </a:extLst>
          </p:cNvPr>
          <p:cNvSpPr>
            <a:spLocks noGrp="1"/>
          </p:cNvSpPr>
          <p:nvPr>
            <p:ph type="title"/>
          </p:nvPr>
        </p:nvSpPr>
        <p:spPr/>
        <p:txBody>
          <a:bodyPr/>
          <a:lstStyle/>
          <a:p>
            <a:r>
              <a:rPr lang="en-US"/>
              <a:t>Facebook Reach | SPSC</a:t>
            </a:r>
          </a:p>
        </p:txBody>
      </p:sp>
      <p:graphicFrame>
        <p:nvGraphicFramePr>
          <p:cNvPr id="6" name="Chart Placeholder 5">
            <a:extLst>
              <a:ext uri="{FF2B5EF4-FFF2-40B4-BE49-F238E27FC236}">
                <a16:creationId xmlns:a16="http://schemas.microsoft.com/office/drawing/2014/main" id="{503E3C1A-CAD0-4EE6-A1DA-EC1E67B8F363}"/>
              </a:ext>
            </a:extLst>
          </p:cNvPr>
          <p:cNvGraphicFramePr>
            <a:graphicFrameLocks noGrp="1"/>
          </p:cNvGraphicFramePr>
          <p:nvPr>
            <p:ph type="chart" sz="quarter" idx="13"/>
            <p:extLst>
              <p:ext uri="{D42A27DB-BD31-4B8C-83A1-F6EECF244321}">
                <p14:modId xmlns:p14="http://schemas.microsoft.com/office/powerpoint/2010/main" val="281274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577167-C17F-496C-AEEA-9C26916C2C9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14B46C7-B12C-4BBD-917A-08919672BF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2881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65834-AFBD-47CD-8116-0C4B1446D87A}"/>
              </a:ext>
            </a:extLst>
          </p:cNvPr>
          <p:cNvSpPr>
            <a:spLocks noGrp="1"/>
          </p:cNvSpPr>
          <p:nvPr>
            <p:ph type="title"/>
          </p:nvPr>
        </p:nvSpPr>
        <p:spPr/>
        <p:txBody>
          <a:bodyPr/>
          <a:lstStyle/>
          <a:p>
            <a:r>
              <a:rPr lang="en-US"/>
              <a:t>Facebook Own Posts Table | SPSC - 1 of 16</a:t>
            </a:r>
          </a:p>
        </p:txBody>
      </p:sp>
      <p:graphicFrame>
        <p:nvGraphicFramePr>
          <p:cNvPr id="5" name="Table Placeholder 4">
            <a:extLst>
              <a:ext uri="{FF2B5EF4-FFF2-40B4-BE49-F238E27FC236}">
                <a16:creationId xmlns:a16="http://schemas.microsoft.com/office/drawing/2014/main" id="{31D5786D-ACF9-4857-9636-C4EA77A743D7}"/>
              </a:ext>
            </a:extLst>
          </p:cNvPr>
          <p:cNvGraphicFramePr>
            <a:graphicFrameLocks noGrp="1"/>
          </p:cNvGraphicFramePr>
          <p:nvPr>
            <p:ph type="tbl" sz="quarter" idx="13"/>
            <p:extLst>
              <p:ext uri="{D42A27DB-BD31-4B8C-83A1-F6EECF244321}">
                <p14:modId xmlns:p14="http://schemas.microsoft.com/office/powerpoint/2010/main" val="1306110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6963660"/>
                    </a:ext>
                  </a:extLst>
                </a:gridCol>
                <a:gridCol w="370332">
                  <a:extLst>
                    <a:ext uri="{9D8B030D-6E8A-4147-A177-3AD203B41FA5}">
                      <a16:colId xmlns:a16="http://schemas.microsoft.com/office/drawing/2014/main" val="3898212529"/>
                    </a:ext>
                  </a:extLst>
                </a:gridCol>
                <a:gridCol w="370332">
                  <a:extLst>
                    <a:ext uri="{9D8B030D-6E8A-4147-A177-3AD203B41FA5}">
                      <a16:colId xmlns:a16="http://schemas.microsoft.com/office/drawing/2014/main" val="2614396642"/>
                    </a:ext>
                  </a:extLst>
                </a:gridCol>
                <a:gridCol w="370332">
                  <a:extLst>
                    <a:ext uri="{9D8B030D-6E8A-4147-A177-3AD203B41FA5}">
                      <a16:colId xmlns:a16="http://schemas.microsoft.com/office/drawing/2014/main" val="208435729"/>
                    </a:ext>
                  </a:extLst>
                </a:gridCol>
                <a:gridCol w="329184">
                  <a:extLst>
                    <a:ext uri="{9D8B030D-6E8A-4147-A177-3AD203B41FA5}">
                      <a16:colId xmlns:a16="http://schemas.microsoft.com/office/drawing/2014/main" val="1379551524"/>
                    </a:ext>
                  </a:extLst>
                </a:gridCol>
                <a:gridCol w="329184">
                  <a:extLst>
                    <a:ext uri="{9D8B030D-6E8A-4147-A177-3AD203B41FA5}">
                      <a16:colId xmlns:a16="http://schemas.microsoft.com/office/drawing/2014/main" val="2257942019"/>
                    </a:ext>
                  </a:extLst>
                </a:gridCol>
                <a:gridCol w="329184">
                  <a:extLst>
                    <a:ext uri="{9D8B030D-6E8A-4147-A177-3AD203B41FA5}">
                      <a16:colId xmlns:a16="http://schemas.microsoft.com/office/drawing/2014/main" val="618945432"/>
                    </a:ext>
                  </a:extLst>
                </a:gridCol>
                <a:gridCol w="329184">
                  <a:extLst>
                    <a:ext uri="{9D8B030D-6E8A-4147-A177-3AD203B41FA5}">
                      <a16:colId xmlns:a16="http://schemas.microsoft.com/office/drawing/2014/main" val="2414847126"/>
                    </a:ext>
                  </a:extLst>
                </a:gridCol>
                <a:gridCol w="329184">
                  <a:extLst>
                    <a:ext uri="{9D8B030D-6E8A-4147-A177-3AD203B41FA5}">
                      <a16:colId xmlns:a16="http://schemas.microsoft.com/office/drawing/2014/main" val="3197235060"/>
                    </a:ext>
                  </a:extLst>
                </a:gridCol>
                <a:gridCol w="329184">
                  <a:extLst>
                    <a:ext uri="{9D8B030D-6E8A-4147-A177-3AD203B41FA5}">
                      <a16:colId xmlns:a16="http://schemas.microsoft.com/office/drawing/2014/main" val="471499005"/>
                    </a:ext>
                  </a:extLst>
                </a:gridCol>
                <a:gridCol w="329184">
                  <a:extLst>
                    <a:ext uri="{9D8B030D-6E8A-4147-A177-3AD203B41FA5}">
                      <a16:colId xmlns:a16="http://schemas.microsoft.com/office/drawing/2014/main" val="867494723"/>
                    </a:ext>
                  </a:extLst>
                </a:gridCol>
                <a:gridCol w="329184">
                  <a:extLst>
                    <a:ext uri="{9D8B030D-6E8A-4147-A177-3AD203B41FA5}">
                      <a16:colId xmlns:a16="http://schemas.microsoft.com/office/drawing/2014/main" val="3998151585"/>
                    </a:ext>
                  </a:extLst>
                </a:gridCol>
                <a:gridCol w="329184">
                  <a:extLst>
                    <a:ext uri="{9D8B030D-6E8A-4147-A177-3AD203B41FA5}">
                      <a16:colId xmlns:a16="http://schemas.microsoft.com/office/drawing/2014/main" val="3892233257"/>
                    </a:ext>
                  </a:extLst>
                </a:gridCol>
                <a:gridCol w="370332">
                  <a:extLst>
                    <a:ext uri="{9D8B030D-6E8A-4147-A177-3AD203B41FA5}">
                      <a16:colId xmlns:a16="http://schemas.microsoft.com/office/drawing/2014/main" val="3547121571"/>
                    </a:ext>
                  </a:extLst>
                </a:gridCol>
                <a:gridCol w="370332">
                  <a:extLst>
                    <a:ext uri="{9D8B030D-6E8A-4147-A177-3AD203B41FA5}">
                      <a16:colId xmlns:a16="http://schemas.microsoft.com/office/drawing/2014/main" val="1380078839"/>
                    </a:ext>
                  </a:extLst>
                </a:gridCol>
                <a:gridCol w="329184">
                  <a:extLst>
                    <a:ext uri="{9D8B030D-6E8A-4147-A177-3AD203B41FA5}">
                      <a16:colId xmlns:a16="http://schemas.microsoft.com/office/drawing/2014/main" val="2943698996"/>
                    </a:ext>
                  </a:extLst>
                </a:gridCol>
                <a:gridCol w="329184">
                  <a:extLst>
                    <a:ext uri="{9D8B030D-6E8A-4147-A177-3AD203B41FA5}">
                      <a16:colId xmlns:a16="http://schemas.microsoft.com/office/drawing/2014/main" val="2872645294"/>
                    </a:ext>
                  </a:extLst>
                </a:gridCol>
                <a:gridCol w="370332">
                  <a:extLst>
                    <a:ext uri="{9D8B030D-6E8A-4147-A177-3AD203B41FA5}">
                      <a16:colId xmlns:a16="http://schemas.microsoft.com/office/drawing/2014/main" val="4093008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35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- 2018-04-29 10:02:39 </a:t>
                      </a:r>
                      <a:r>
                        <a:rPr kumimoji="0" lang="ar-AE" sz="1000" b="0" i="0" u="none" strike="noStrike" kern="1200" cap="none" spc="0" normalizeH="0" baseline="0" noProof="0">
                          <a:ln>
                            <a:noFill/>
                          </a:ln>
                          <a:solidFill>
                            <a:prstClr val="black"/>
                          </a:solidFill>
                          <a:effectLst/>
                          <a:uLnTx/>
                          <a:uFillTx/>
                          <a:latin typeface="+mn-lt"/>
                          <a:ea typeface="+mn-ea"/>
                          <a:cs typeface="+mn-cs"/>
                        </a:rPr>
                        <a:t> 
 ‏مرحلة العصف الذهني.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a:t>
                      </a:r>
                      <a:r>
                        <a:rPr kumimoji="0" lang="en-US" sz="1000" b="0" i="0" u="none" strike="noStrike" kern="1200" cap="none" spc="0" normalizeH="0" baseline="0" noProof="0">
                          <a:ln>
                            <a:noFill/>
                          </a:ln>
                          <a:solidFill>
                            <a:prstClr val="black"/>
                          </a:solidFill>
                          <a:effectLst/>
                          <a:uLnTx/>
                          <a:uFillTx/>
                          <a:latin typeface="+mn-lt"/>
                          <a:ea typeface="+mn-ea"/>
                          <a:cs typeface="+mn-cs"/>
                        </a:rPr>
                        <a:t>⁩
‏ ⁦‪#U_safe‬⁩ 
‏ ⁧‫#</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49991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- 2018-04-29 09:58:54 </a:t>
                      </a:r>
                      <a:r>
                        <a:rPr kumimoji="0" lang="ar-AE" sz="1000" b="0" i="0" u="none" strike="noStrike" kern="1200" cap="none" spc="0" normalizeH="0" baseline="0" noProof="0">
                          <a:ln>
                            <a:noFill/>
                          </a:ln>
                          <a:solidFill>
                            <a:prstClr val="black"/>
                          </a:solidFill>
                          <a:effectLst/>
                          <a:uLnTx/>
                          <a:uFillTx/>
                          <a:latin typeface="+mn-lt"/>
                          <a:ea typeface="+mn-ea"/>
                          <a:cs typeface="+mn-cs"/>
                        </a:rPr>
                        <a:t> 
 ‏البدء في الجلسة الثانية لليوم الثاني ، المرحلة الثانية من التفكير التصميمي " الابتكار "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a:t>
                      </a:r>
                      <a:r>
                        <a:rPr kumimoji="0" lang="en-US" sz="1000" b="0" i="0" u="none" strike="noStrike" kern="1200" cap="none" spc="0" normalizeH="0" baseline="0" noProof="0">
                          <a:ln>
                            <a:noFill/>
                          </a:ln>
                          <a:solidFill>
                            <a:prstClr val="black"/>
                          </a:solidFill>
                          <a:effectLst/>
                          <a:uLnTx/>
                          <a:uFillTx/>
                          <a:latin typeface="+mn-lt"/>
                          <a:ea typeface="+mn-ea"/>
                          <a:cs typeface="+mn-cs"/>
                        </a:rPr>
                        <a:t>⁩
‏ ⁦‪#U_safe‬⁩ 
‏ ⁧‫#</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55881319"/>
                  </a:ext>
                </a:extLst>
              </a:tr>
            </a:tbl>
          </a:graphicData>
        </a:graphic>
      </p:graphicFrame>
      <p:sp>
        <p:nvSpPr>
          <p:cNvPr id="4" name="Text Placeholder 3">
            <a:extLst>
              <a:ext uri="{FF2B5EF4-FFF2-40B4-BE49-F238E27FC236}">
                <a16:creationId xmlns:a16="http://schemas.microsoft.com/office/drawing/2014/main" id="{7A0D2A38-0DA2-4926-ABF6-80248B50EA6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8988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2A055-E9C8-461C-8A28-0F4A69633C91}"/>
              </a:ext>
            </a:extLst>
          </p:cNvPr>
          <p:cNvSpPr>
            <a:spLocks noGrp="1"/>
          </p:cNvSpPr>
          <p:nvPr>
            <p:ph type="title"/>
          </p:nvPr>
        </p:nvSpPr>
        <p:spPr/>
        <p:txBody>
          <a:bodyPr/>
          <a:lstStyle/>
          <a:p>
            <a:r>
              <a:rPr lang="en-US"/>
              <a:t>Facebook Own Posts Table | SPSC - 2 of 16</a:t>
            </a:r>
          </a:p>
        </p:txBody>
      </p:sp>
      <p:graphicFrame>
        <p:nvGraphicFramePr>
          <p:cNvPr id="5" name="Table Placeholder 4">
            <a:extLst>
              <a:ext uri="{FF2B5EF4-FFF2-40B4-BE49-F238E27FC236}">
                <a16:creationId xmlns:a16="http://schemas.microsoft.com/office/drawing/2014/main" id="{BEA104F5-D696-4F24-AA3E-E2E985D1F140}"/>
              </a:ext>
            </a:extLst>
          </p:cNvPr>
          <p:cNvGraphicFramePr>
            <a:graphicFrameLocks noGrp="1"/>
          </p:cNvGraphicFramePr>
          <p:nvPr>
            <p:ph type="tbl" sz="quarter" idx="13"/>
            <p:extLst>
              <p:ext uri="{D42A27DB-BD31-4B8C-83A1-F6EECF244321}">
                <p14:modId xmlns:p14="http://schemas.microsoft.com/office/powerpoint/2010/main" val="1798761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23525377"/>
                    </a:ext>
                  </a:extLst>
                </a:gridCol>
                <a:gridCol w="370332">
                  <a:extLst>
                    <a:ext uri="{9D8B030D-6E8A-4147-A177-3AD203B41FA5}">
                      <a16:colId xmlns:a16="http://schemas.microsoft.com/office/drawing/2014/main" val="3078195607"/>
                    </a:ext>
                  </a:extLst>
                </a:gridCol>
                <a:gridCol w="370332">
                  <a:extLst>
                    <a:ext uri="{9D8B030D-6E8A-4147-A177-3AD203B41FA5}">
                      <a16:colId xmlns:a16="http://schemas.microsoft.com/office/drawing/2014/main" val="1125600791"/>
                    </a:ext>
                  </a:extLst>
                </a:gridCol>
                <a:gridCol w="370332">
                  <a:extLst>
                    <a:ext uri="{9D8B030D-6E8A-4147-A177-3AD203B41FA5}">
                      <a16:colId xmlns:a16="http://schemas.microsoft.com/office/drawing/2014/main" val="554736473"/>
                    </a:ext>
                  </a:extLst>
                </a:gridCol>
                <a:gridCol w="329184">
                  <a:extLst>
                    <a:ext uri="{9D8B030D-6E8A-4147-A177-3AD203B41FA5}">
                      <a16:colId xmlns:a16="http://schemas.microsoft.com/office/drawing/2014/main" val="3590689270"/>
                    </a:ext>
                  </a:extLst>
                </a:gridCol>
                <a:gridCol w="329184">
                  <a:extLst>
                    <a:ext uri="{9D8B030D-6E8A-4147-A177-3AD203B41FA5}">
                      <a16:colId xmlns:a16="http://schemas.microsoft.com/office/drawing/2014/main" val="2225563206"/>
                    </a:ext>
                  </a:extLst>
                </a:gridCol>
                <a:gridCol w="329184">
                  <a:extLst>
                    <a:ext uri="{9D8B030D-6E8A-4147-A177-3AD203B41FA5}">
                      <a16:colId xmlns:a16="http://schemas.microsoft.com/office/drawing/2014/main" val="1074474310"/>
                    </a:ext>
                  </a:extLst>
                </a:gridCol>
                <a:gridCol w="329184">
                  <a:extLst>
                    <a:ext uri="{9D8B030D-6E8A-4147-A177-3AD203B41FA5}">
                      <a16:colId xmlns:a16="http://schemas.microsoft.com/office/drawing/2014/main" val="1567647262"/>
                    </a:ext>
                  </a:extLst>
                </a:gridCol>
                <a:gridCol w="329184">
                  <a:extLst>
                    <a:ext uri="{9D8B030D-6E8A-4147-A177-3AD203B41FA5}">
                      <a16:colId xmlns:a16="http://schemas.microsoft.com/office/drawing/2014/main" val="152135063"/>
                    </a:ext>
                  </a:extLst>
                </a:gridCol>
                <a:gridCol w="329184">
                  <a:extLst>
                    <a:ext uri="{9D8B030D-6E8A-4147-A177-3AD203B41FA5}">
                      <a16:colId xmlns:a16="http://schemas.microsoft.com/office/drawing/2014/main" val="697476019"/>
                    </a:ext>
                  </a:extLst>
                </a:gridCol>
                <a:gridCol w="329184">
                  <a:extLst>
                    <a:ext uri="{9D8B030D-6E8A-4147-A177-3AD203B41FA5}">
                      <a16:colId xmlns:a16="http://schemas.microsoft.com/office/drawing/2014/main" val="3279532114"/>
                    </a:ext>
                  </a:extLst>
                </a:gridCol>
                <a:gridCol w="329184">
                  <a:extLst>
                    <a:ext uri="{9D8B030D-6E8A-4147-A177-3AD203B41FA5}">
                      <a16:colId xmlns:a16="http://schemas.microsoft.com/office/drawing/2014/main" val="2789818550"/>
                    </a:ext>
                  </a:extLst>
                </a:gridCol>
                <a:gridCol w="329184">
                  <a:extLst>
                    <a:ext uri="{9D8B030D-6E8A-4147-A177-3AD203B41FA5}">
                      <a16:colId xmlns:a16="http://schemas.microsoft.com/office/drawing/2014/main" val="880939675"/>
                    </a:ext>
                  </a:extLst>
                </a:gridCol>
                <a:gridCol w="370332">
                  <a:extLst>
                    <a:ext uri="{9D8B030D-6E8A-4147-A177-3AD203B41FA5}">
                      <a16:colId xmlns:a16="http://schemas.microsoft.com/office/drawing/2014/main" val="3456864461"/>
                    </a:ext>
                  </a:extLst>
                </a:gridCol>
                <a:gridCol w="370332">
                  <a:extLst>
                    <a:ext uri="{9D8B030D-6E8A-4147-A177-3AD203B41FA5}">
                      <a16:colId xmlns:a16="http://schemas.microsoft.com/office/drawing/2014/main" val="3152275715"/>
                    </a:ext>
                  </a:extLst>
                </a:gridCol>
                <a:gridCol w="329184">
                  <a:extLst>
                    <a:ext uri="{9D8B030D-6E8A-4147-A177-3AD203B41FA5}">
                      <a16:colId xmlns:a16="http://schemas.microsoft.com/office/drawing/2014/main" val="3147223202"/>
                    </a:ext>
                  </a:extLst>
                </a:gridCol>
                <a:gridCol w="329184">
                  <a:extLst>
                    <a:ext uri="{9D8B030D-6E8A-4147-A177-3AD203B41FA5}">
                      <a16:colId xmlns:a16="http://schemas.microsoft.com/office/drawing/2014/main" val="2676024525"/>
                    </a:ext>
                  </a:extLst>
                </a:gridCol>
                <a:gridCol w="370332">
                  <a:extLst>
                    <a:ext uri="{9D8B030D-6E8A-4147-A177-3AD203B41FA5}">
                      <a16:colId xmlns:a16="http://schemas.microsoft.com/office/drawing/2014/main" val="992626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2889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- 2018-04-29 09:58:09 </a:t>
                      </a:r>
                      <a:r>
                        <a:rPr kumimoji="0" lang="ar-AE" sz="1000" b="0" i="0" u="none" strike="noStrike" kern="1200" cap="none" spc="0" normalizeH="0" baseline="0" noProof="0">
                          <a:ln>
                            <a:noFill/>
                          </a:ln>
                          <a:solidFill>
                            <a:prstClr val="black"/>
                          </a:solidFill>
                          <a:effectLst/>
                          <a:uLnTx/>
                          <a:uFillTx/>
                          <a:latin typeface="+mn-lt"/>
                          <a:ea typeface="+mn-ea"/>
                          <a:cs typeface="+mn-cs"/>
                        </a:rPr>
                        <a:t> 
 ‏إستمرار محاضرات  ورشة عمل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a:t>
                      </a:r>
                      <a:r>
                        <a:rPr kumimoji="0" lang="en-US" sz="1000" b="0" i="0" u="none" strike="noStrike" kern="1200" cap="none" spc="0" normalizeH="0" baseline="0" noProof="0">
                          <a:ln>
                            <a:noFill/>
                          </a:ln>
                          <a:solidFill>
                            <a:prstClr val="black"/>
                          </a:solidFill>
                          <a:effectLst/>
                          <a:uLnTx/>
                          <a:uFillTx/>
                          <a:latin typeface="+mn-lt"/>
                          <a:ea typeface="+mn-ea"/>
                          <a:cs typeface="+mn-cs"/>
                        </a:rPr>
                        <a:t>⁩ ⁦‪#U_safe‬⁩ </a:t>
                      </a:r>
                      <a:r>
                        <a:rPr kumimoji="0" lang="ar-AE" sz="1000" b="0" i="0" u="none" strike="noStrike" kern="1200" cap="none" spc="0" normalizeH="0" baseline="0" noProof="0">
                          <a:ln>
                            <a:noFill/>
                          </a:ln>
                          <a:solidFill>
                            <a:prstClr val="black"/>
                          </a:solidFill>
                          <a:effectLst/>
                          <a:uLnTx/>
                          <a:uFillTx/>
                          <a:latin typeface="+mn-lt"/>
                          <a:ea typeface="+mn-ea"/>
                          <a:cs typeface="+mn-cs"/>
                        </a:rPr>
                        <a:t>في يومها الثاني بمشاركة أ.مي الباز و أ.إبراهيم المبارك من شركة </a:t>
                      </a:r>
                      <a:r>
                        <a:rPr kumimoji="0" lang="en-US" sz="1000" b="0" i="0" u="none" strike="noStrike" kern="1200" cap="none" spc="0" normalizeH="0" baseline="0" noProof="0">
                          <a:ln>
                            <a:noFill/>
                          </a:ln>
                          <a:solidFill>
                            <a:prstClr val="black"/>
                          </a:solidFill>
                          <a:effectLst/>
                          <a:uLnTx/>
                          <a:uFillTx/>
                          <a:latin typeface="+mn-lt"/>
                          <a:ea typeface="+mn-ea"/>
                          <a:cs typeface="+mn-cs"/>
                        </a:rPr>
                        <a:t>⁦‪@hawaz_sa‬⁩ </a:t>
                      </a:r>
                      <a:r>
                        <a:rPr kumimoji="0" lang="ar-AE" sz="1000" b="0" i="0" u="none" strike="noStrike" kern="1200" cap="none" spc="0" normalizeH="0" baseline="0" noProof="0">
                          <a:ln>
                            <a:noFill/>
                          </a:ln>
                          <a:solidFill>
                            <a:prstClr val="black"/>
                          </a:solidFill>
                          <a:effectLst/>
                          <a:uLnTx/>
                          <a:uFillTx/>
                          <a:latin typeface="+mn-lt"/>
                          <a:ea typeface="+mn-ea"/>
                          <a:cs typeface="+mn-cs"/>
                        </a:rPr>
                        <a:t>للحديث عن علم السلوك و أثره  في تغيير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75119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- 2018-04-28 20:31:36 </a:t>
                      </a:r>
                      <a:r>
                        <a:rPr kumimoji="0" lang="ar-AE" sz="1000" b="0" i="0" u="none" strike="noStrike" kern="1200" cap="none" spc="0" normalizeH="0" baseline="0" noProof="0">
                          <a:ln>
                            <a:noFill/>
                          </a:ln>
                          <a:solidFill>
                            <a:prstClr val="black"/>
                          </a:solidFill>
                          <a:effectLst/>
                          <a:uLnTx/>
                          <a:uFillTx/>
                          <a:latin typeface="+mn-lt"/>
                          <a:ea typeface="+mn-ea"/>
                          <a:cs typeface="+mn-cs"/>
                        </a:rPr>
                        <a:t> 
 ‏انطلقت اليوم ورشة عمل ومسابقة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a:t>
                      </a:r>
                      <a:r>
                        <a:rPr kumimoji="0" lang="en-US" sz="1000" b="0" i="0" u="none" strike="noStrike" kern="1200" cap="none" spc="0" normalizeH="0" baseline="0" noProof="0">
                          <a:ln>
                            <a:noFill/>
                          </a:ln>
                          <a:solidFill>
                            <a:prstClr val="black"/>
                          </a:solidFill>
                          <a:effectLst/>
                          <a:uLnTx/>
                          <a:uFillTx/>
                          <a:latin typeface="+mn-lt"/>
                          <a:ea typeface="+mn-ea"/>
                          <a:cs typeface="+mn-cs"/>
                        </a:rPr>
                        <a:t>⁩ ⁦‪#u_safe‬⁩ </a:t>
                      </a:r>
                      <a:r>
                        <a:rPr kumimoji="0" lang="ar-AE" sz="1000" b="0" i="0" u="none" strike="noStrike" kern="1200" cap="none" spc="0" normalizeH="0" baseline="0" noProof="0">
                          <a:ln>
                            <a:noFill/>
                          </a:ln>
                          <a:solidFill>
                            <a:prstClr val="black"/>
                          </a:solidFill>
                          <a:effectLst/>
                          <a:uLnTx/>
                          <a:uFillTx/>
                          <a:latin typeface="+mn-lt"/>
                          <a:ea typeface="+mn-ea"/>
                          <a:cs typeface="+mn-cs"/>
                        </a:rPr>
                        <a:t>والتي ستقام على يومين في </a:t>
                      </a:r>
                      <a:r>
                        <a:rPr kumimoji="0" lang="en-US" sz="1000" b="0" i="0" u="none" strike="noStrike" kern="1200" cap="none" spc="0" normalizeH="0" baseline="0" noProof="0">
                          <a:ln>
                            <a:noFill/>
                          </a:ln>
                          <a:solidFill>
                            <a:prstClr val="black"/>
                          </a:solidFill>
                          <a:effectLst/>
                          <a:uLnTx/>
                          <a:uFillTx/>
                          <a:latin typeface="+mn-lt"/>
                          <a:ea typeface="+mn-ea"/>
                          <a:cs typeface="+mn-cs"/>
                        </a:rPr>
                        <a:t>⁦‪@alfresort‬⁩ </a:t>
                      </a:r>
                      <a:r>
                        <a:rPr kumimoji="0" lang="ar-AE" sz="1000" b="0" i="0" u="none" strike="noStrike" kern="1200" cap="none" spc="0" normalizeH="0" baseline="0" noProof="0">
                          <a:ln>
                            <a:noFill/>
                          </a:ln>
                          <a:solidFill>
                            <a:prstClr val="black"/>
                          </a:solidFill>
                          <a:effectLst/>
                          <a:uLnTx/>
                          <a:uFillTx/>
                          <a:latin typeface="+mn-lt"/>
                          <a:ea typeface="+mn-ea"/>
                          <a:cs typeface="+mn-cs"/>
                        </a:rPr>
                        <a:t>والهدف منها هو ايجاد حلول لتحديات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9092110"/>
                  </a:ext>
                </a:extLst>
              </a:tr>
            </a:tbl>
          </a:graphicData>
        </a:graphic>
      </p:graphicFrame>
      <p:sp>
        <p:nvSpPr>
          <p:cNvPr id="4" name="Text Placeholder 3">
            <a:extLst>
              <a:ext uri="{FF2B5EF4-FFF2-40B4-BE49-F238E27FC236}">
                <a16:creationId xmlns:a16="http://schemas.microsoft.com/office/drawing/2014/main" id="{C51D4A0E-D8D3-41DD-BB8A-7B17AB450C7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70401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5A8AE-3D8C-4A72-AB52-7FD83A82056E}"/>
              </a:ext>
            </a:extLst>
          </p:cNvPr>
          <p:cNvSpPr>
            <a:spLocks noGrp="1"/>
          </p:cNvSpPr>
          <p:nvPr>
            <p:ph type="title"/>
          </p:nvPr>
        </p:nvSpPr>
        <p:spPr/>
        <p:txBody>
          <a:bodyPr/>
          <a:lstStyle/>
          <a:p>
            <a:r>
              <a:rPr lang="en-US"/>
              <a:t>Facebook Own Posts Table | SPSC - 3 of 16</a:t>
            </a:r>
          </a:p>
        </p:txBody>
      </p:sp>
      <p:graphicFrame>
        <p:nvGraphicFramePr>
          <p:cNvPr id="5" name="Table Placeholder 4">
            <a:extLst>
              <a:ext uri="{FF2B5EF4-FFF2-40B4-BE49-F238E27FC236}">
                <a16:creationId xmlns:a16="http://schemas.microsoft.com/office/drawing/2014/main" id="{7EC3F3D3-004C-4C82-B092-B92C4599430C}"/>
              </a:ext>
            </a:extLst>
          </p:cNvPr>
          <p:cNvGraphicFramePr>
            <a:graphicFrameLocks noGrp="1"/>
          </p:cNvGraphicFramePr>
          <p:nvPr>
            <p:ph type="tbl" sz="quarter" idx="13"/>
            <p:extLst>
              <p:ext uri="{D42A27DB-BD31-4B8C-83A1-F6EECF244321}">
                <p14:modId xmlns:p14="http://schemas.microsoft.com/office/powerpoint/2010/main" val="1791028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42945644"/>
                    </a:ext>
                  </a:extLst>
                </a:gridCol>
                <a:gridCol w="370332">
                  <a:extLst>
                    <a:ext uri="{9D8B030D-6E8A-4147-A177-3AD203B41FA5}">
                      <a16:colId xmlns:a16="http://schemas.microsoft.com/office/drawing/2014/main" val="1169290512"/>
                    </a:ext>
                  </a:extLst>
                </a:gridCol>
                <a:gridCol w="370332">
                  <a:extLst>
                    <a:ext uri="{9D8B030D-6E8A-4147-A177-3AD203B41FA5}">
                      <a16:colId xmlns:a16="http://schemas.microsoft.com/office/drawing/2014/main" val="1582450785"/>
                    </a:ext>
                  </a:extLst>
                </a:gridCol>
                <a:gridCol w="370332">
                  <a:extLst>
                    <a:ext uri="{9D8B030D-6E8A-4147-A177-3AD203B41FA5}">
                      <a16:colId xmlns:a16="http://schemas.microsoft.com/office/drawing/2014/main" val="2566349517"/>
                    </a:ext>
                  </a:extLst>
                </a:gridCol>
                <a:gridCol w="329184">
                  <a:extLst>
                    <a:ext uri="{9D8B030D-6E8A-4147-A177-3AD203B41FA5}">
                      <a16:colId xmlns:a16="http://schemas.microsoft.com/office/drawing/2014/main" val="44842420"/>
                    </a:ext>
                  </a:extLst>
                </a:gridCol>
                <a:gridCol w="329184">
                  <a:extLst>
                    <a:ext uri="{9D8B030D-6E8A-4147-A177-3AD203B41FA5}">
                      <a16:colId xmlns:a16="http://schemas.microsoft.com/office/drawing/2014/main" val="3538183820"/>
                    </a:ext>
                  </a:extLst>
                </a:gridCol>
                <a:gridCol w="329184">
                  <a:extLst>
                    <a:ext uri="{9D8B030D-6E8A-4147-A177-3AD203B41FA5}">
                      <a16:colId xmlns:a16="http://schemas.microsoft.com/office/drawing/2014/main" val="2273627485"/>
                    </a:ext>
                  </a:extLst>
                </a:gridCol>
                <a:gridCol w="329184">
                  <a:extLst>
                    <a:ext uri="{9D8B030D-6E8A-4147-A177-3AD203B41FA5}">
                      <a16:colId xmlns:a16="http://schemas.microsoft.com/office/drawing/2014/main" val="3851808579"/>
                    </a:ext>
                  </a:extLst>
                </a:gridCol>
                <a:gridCol w="329184">
                  <a:extLst>
                    <a:ext uri="{9D8B030D-6E8A-4147-A177-3AD203B41FA5}">
                      <a16:colId xmlns:a16="http://schemas.microsoft.com/office/drawing/2014/main" val="3900601827"/>
                    </a:ext>
                  </a:extLst>
                </a:gridCol>
                <a:gridCol w="329184">
                  <a:extLst>
                    <a:ext uri="{9D8B030D-6E8A-4147-A177-3AD203B41FA5}">
                      <a16:colId xmlns:a16="http://schemas.microsoft.com/office/drawing/2014/main" val="784386870"/>
                    </a:ext>
                  </a:extLst>
                </a:gridCol>
                <a:gridCol w="329184">
                  <a:extLst>
                    <a:ext uri="{9D8B030D-6E8A-4147-A177-3AD203B41FA5}">
                      <a16:colId xmlns:a16="http://schemas.microsoft.com/office/drawing/2014/main" val="355661615"/>
                    </a:ext>
                  </a:extLst>
                </a:gridCol>
                <a:gridCol w="329184">
                  <a:extLst>
                    <a:ext uri="{9D8B030D-6E8A-4147-A177-3AD203B41FA5}">
                      <a16:colId xmlns:a16="http://schemas.microsoft.com/office/drawing/2014/main" val="3989524870"/>
                    </a:ext>
                  </a:extLst>
                </a:gridCol>
                <a:gridCol w="329184">
                  <a:extLst>
                    <a:ext uri="{9D8B030D-6E8A-4147-A177-3AD203B41FA5}">
                      <a16:colId xmlns:a16="http://schemas.microsoft.com/office/drawing/2014/main" val="2904305376"/>
                    </a:ext>
                  </a:extLst>
                </a:gridCol>
                <a:gridCol w="370332">
                  <a:extLst>
                    <a:ext uri="{9D8B030D-6E8A-4147-A177-3AD203B41FA5}">
                      <a16:colId xmlns:a16="http://schemas.microsoft.com/office/drawing/2014/main" val="166069473"/>
                    </a:ext>
                  </a:extLst>
                </a:gridCol>
                <a:gridCol w="370332">
                  <a:extLst>
                    <a:ext uri="{9D8B030D-6E8A-4147-A177-3AD203B41FA5}">
                      <a16:colId xmlns:a16="http://schemas.microsoft.com/office/drawing/2014/main" val="4223542847"/>
                    </a:ext>
                  </a:extLst>
                </a:gridCol>
                <a:gridCol w="329184">
                  <a:extLst>
                    <a:ext uri="{9D8B030D-6E8A-4147-A177-3AD203B41FA5}">
                      <a16:colId xmlns:a16="http://schemas.microsoft.com/office/drawing/2014/main" val="1533945969"/>
                    </a:ext>
                  </a:extLst>
                </a:gridCol>
                <a:gridCol w="329184">
                  <a:extLst>
                    <a:ext uri="{9D8B030D-6E8A-4147-A177-3AD203B41FA5}">
                      <a16:colId xmlns:a16="http://schemas.microsoft.com/office/drawing/2014/main" val="1159842325"/>
                    </a:ext>
                  </a:extLst>
                </a:gridCol>
                <a:gridCol w="370332">
                  <a:extLst>
                    <a:ext uri="{9D8B030D-6E8A-4147-A177-3AD203B41FA5}">
                      <a16:colId xmlns:a16="http://schemas.microsoft.com/office/drawing/2014/main" val="1789060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1250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- 2018-04-25 18:02:34 </a:t>
                      </a:r>
                      <a:r>
                        <a:rPr kumimoji="0" lang="ar-AE" sz="1000" b="0" i="0" u="none" strike="noStrike" kern="1200" cap="none" spc="0" normalizeH="0" baseline="0" noProof="0">
                          <a:ln>
                            <a:noFill/>
                          </a:ln>
                          <a:solidFill>
                            <a:prstClr val="black"/>
                          </a:solidFill>
                          <a:effectLst/>
                          <a:uLnTx/>
                          <a:uFillTx/>
                          <a:latin typeface="+mn-lt"/>
                          <a:ea typeface="+mn-ea"/>
                          <a:cs typeface="+mn-cs"/>
                        </a:rPr>
                        <a:t> 
 عُقد اليوم الأربعاء الاجتماع التحضيري لمدربين السلامه الدوائية في الحج بالتعاون بين المركز السعودي لسلامة المرضى و الرعاية الصيدلية بوزارة الصحه. الهدف من الاجتماع هو التحضير لدورات السلامة الدوائية في للأطباء و الصيادلة و الممرضين لموسم الحج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1233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- 2018-04-24 05:22:19 </a:t>
                      </a:r>
                      <a:r>
                        <a:rPr kumimoji="0" lang="ar-AE" sz="1000" b="0" i="0" u="none" strike="noStrike" kern="1200" cap="none" spc="0" normalizeH="0" baseline="0" noProof="0">
                          <a:ln>
                            <a:noFill/>
                          </a:ln>
                          <a:solidFill>
                            <a:prstClr val="black"/>
                          </a:solidFill>
                          <a:effectLst/>
                          <a:uLnTx/>
                          <a:uFillTx/>
                          <a:latin typeface="+mn-lt"/>
                          <a:ea typeface="+mn-ea"/>
                          <a:cs typeface="+mn-cs"/>
                        </a:rPr>
                        <a:t> 
 #لسلامتكم.. لا تتردد في أخذ التطعيم المناسب لوضعك الصحي ، فهو آمن ومهم لصحتك 
#سلامة_المرضى
#أسبوع_التحصين_العالمي
</a:t>
                      </a:r>
                      <a:r>
                        <a:rPr kumimoji="0" lang="en-US" sz="1000" b="0" i="0" u="none" strike="noStrike" kern="1200" cap="none" spc="0" normalizeH="0" baseline="0" noProof="0">
                          <a:ln>
                            <a:noFill/>
                          </a:ln>
                          <a:solidFill>
                            <a:prstClr val="black"/>
                          </a:solidFill>
                          <a:effectLst/>
                          <a:uLnTx/>
                          <a:uFillTx/>
                          <a:latin typeface="+mn-lt"/>
                          <a:ea typeface="+mn-ea"/>
                          <a:cs typeface="+mn-cs"/>
                        </a:rPr>
                        <a:t>Don't hesitate to take vaccines.. they are #safe and very important for you and your #children #health
#Vaccination #WorldImmunizationWeek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1371929"/>
                  </a:ext>
                </a:extLst>
              </a:tr>
            </a:tbl>
          </a:graphicData>
        </a:graphic>
      </p:graphicFrame>
      <p:sp>
        <p:nvSpPr>
          <p:cNvPr id="4" name="Text Placeholder 3">
            <a:extLst>
              <a:ext uri="{FF2B5EF4-FFF2-40B4-BE49-F238E27FC236}">
                <a16:creationId xmlns:a16="http://schemas.microsoft.com/office/drawing/2014/main" id="{6BB420BC-F2C1-47BC-9107-7B1AF463737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47872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3AAA2-7BFF-4EEB-8B61-063BE0009BC4}"/>
              </a:ext>
            </a:extLst>
          </p:cNvPr>
          <p:cNvSpPr>
            <a:spLocks noGrp="1"/>
          </p:cNvSpPr>
          <p:nvPr>
            <p:ph type="title"/>
          </p:nvPr>
        </p:nvSpPr>
        <p:spPr/>
        <p:txBody>
          <a:bodyPr/>
          <a:lstStyle/>
          <a:p>
            <a:r>
              <a:rPr lang="en-US"/>
              <a:t>Facebook Own Posts Table | SPSC - 4 of 16</a:t>
            </a:r>
          </a:p>
        </p:txBody>
      </p:sp>
      <p:graphicFrame>
        <p:nvGraphicFramePr>
          <p:cNvPr id="5" name="Table Placeholder 4">
            <a:extLst>
              <a:ext uri="{FF2B5EF4-FFF2-40B4-BE49-F238E27FC236}">
                <a16:creationId xmlns:a16="http://schemas.microsoft.com/office/drawing/2014/main" id="{1C7B3B6C-6E08-42E7-8592-1F0C1DAA39AA}"/>
              </a:ext>
            </a:extLst>
          </p:cNvPr>
          <p:cNvGraphicFramePr>
            <a:graphicFrameLocks noGrp="1"/>
          </p:cNvGraphicFramePr>
          <p:nvPr>
            <p:ph type="tbl" sz="quarter" idx="13"/>
            <p:extLst>
              <p:ext uri="{D42A27DB-BD31-4B8C-83A1-F6EECF244321}">
                <p14:modId xmlns:p14="http://schemas.microsoft.com/office/powerpoint/2010/main" val="225561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3998882"/>
                    </a:ext>
                  </a:extLst>
                </a:gridCol>
                <a:gridCol w="370332">
                  <a:extLst>
                    <a:ext uri="{9D8B030D-6E8A-4147-A177-3AD203B41FA5}">
                      <a16:colId xmlns:a16="http://schemas.microsoft.com/office/drawing/2014/main" val="4047510091"/>
                    </a:ext>
                  </a:extLst>
                </a:gridCol>
                <a:gridCol w="370332">
                  <a:extLst>
                    <a:ext uri="{9D8B030D-6E8A-4147-A177-3AD203B41FA5}">
                      <a16:colId xmlns:a16="http://schemas.microsoft.com/office/drawing/2014/main" val="4163169832"/>
                    </a:ext>
                  </a:extLst>
                </a:gridCol>
                <a:gridCol w="370332">
                  <a:extLst>
                    <a:ext uri="{9D8B030D-6E8A-4147-A177-3AD203B41FA5}">
                      <a16:colId xmlns:a16="http://schemas.microsoft.com/office/drawing/2014/main" val="99227711"/>
                    </a:ext>
                  </a:extLst>
                </a:gridCol>
                <a:gridCol w="329184">
                  <a:extLst>
                    <a:ext uri="{9D8B030D-6E8A-4147-A177-3AD203B41FA5}">
                      <a16:colId xmlns:a16="http://schemas.microsoft.com/office/drawing/2014/main" val="3397694921"/>
                    </a:ext>
                  </a:extLst>
                </a:gridCol>
                <a:gridCol w="329184">
                  <a:extLst>
                    <a:ext uri="{9D8B030D-6E8A-4147-A177-3AD203B41FA5}">
                      <a16:colId xmlns:a16="http://schemas.microsoft.com/office/drawing/2014/main" val="3457430584"/>
                    </a:ext>
                  </a:extLst>
                </a:gridCol>
                <a:gridCol w="329184">
                  <a:extLst>
                    <a:ext uri="{9D8B030D-6E8A-4147-A177-3AD203B41FA5}">
                      <a16:colId xmlns:a16="http://schemas.microsoft.com/office/drawing/2014/main" val="2998542218"/>
                    </a:ext>
                  </a:extLst>
                </a:gridCol>
                <a:gridCol w="329184">
                  <a:extLst>
                    <a:ext uri="{9D8B030D-6E8A-4147-A177-3AD203B41FA5}">
                      <a16:colId xmlns:a16="http://schemas.microsoft.com/office/drawing/2014/main" val="4205503204"/>
                    </a:ext>
                  </a:extLst>
                </a:gridCol>
                <a:gridCol w="329184">
                  <a:extLst>
                    <a:ext uri="{9D8B030D-6E8A-4147-A177-3AD203B41FA5}">
                      <a16:colId xmlns:a16="http://schemas.microsoft.com/office/drawing/2014/main" val="3873104762"/>
                    </a:ext>
                  </a:extLst>
                </a:gridCol>
                <a:gridCol w="329184">
                  <a:extLst>
                    <a:ext uri="{9D8B030D-6E8A-4147-A177-3AD203B41FA5}">
                      <a16:colId xmlns:a16="http://schemas.microsoft.com/office/drawing/2014/main" val="2434233571"/>
                    </a:ext>
                  </a:extLst>
                </a:gridCol>
                <a:gridCol w="329184">
                  <a:extLst>
                    <a:ext uri="{9D8B030D-6E8A-4147-A177-3AD203B41FA5}">
                      <a16:colId xmlns:a16="http://schemas.microsoft.com/office/drawing/2014/main" val="1713834969"/>
                    </a:ext>
                  </a:extLst>
                </a:gridCol>
                <a:gridCol w="329184">
                  <a:extLst>
                    <a:ext uri="{9D8B030D-6E8A-4147-A177-3AD203B41FA5}">
                      <a16:colId xmlns:a16="http://schemas.microsoft.com/office/drawing/2014/main" val="4024473512"/>
                    </a:ext>
                  </a:extLst>
                </a:gridCol>
                <a:gridCol w="329184">
                  <a:extLst>
                    <a:ext uri="{9D8B030D-6E8A-4147-A177-3AD203B41FA5}">
                      <a16:colId xmlns:a16="http://schemas.microsoft.com/office/drawing/2014/main" val="2544481778"/>
                    </a:ext>
                  </a:extLst>
                </a:gridCol>
                <a:gridCol w="370332">
                  <a:extLst>
                    <a:ext uri="{9D8B030D-6E8A-4147-A177-3AD203B41FA5}">
                      <a16:colId xmlns:a16="http://schemas.microsoft.com/office/drawing/2014/main" val="1163098911"/>
                    </a:ext>
                  </a:extLst>
                </a:gridCol>
                <a:gridCol w="370332">
                  <a:extLst>
                    <a:ext uri="{9D8B030D-6E8A-4147-A177-3AD203B41FA5}">
                      <a16:colId xmlns:a16="http://schemas.microsoft.com/office/drawing/2014/main" val="658813196"/>
                    </a:ext>
                  </a:extLst>
                </a:gridCol>
                <a:gridCol w="329184">
                  <a:extLst>
                    <a:ext uri="{9D8B030D-6E8A-4147-A177-3AD203B41FA5}">
                      <a16:colId xmlns:a16="http://schemas.microsoft.com/office/drawing/2014/main" val="3501777270"/>
                    </a:ext>
                  </a:extLst>
                </a:gridCol>
                <a:gridCol w="329184">
                  <a:extLst>
                    <a:ext uri="{9D8B030D-6E8A-4147-A177-3AD203B41FA5}">
                      <a16:colId xmlns:a16="http://schemas.microsoft.com/office/drawing/2014/main" val="3547528943"/>
                    </a:ext>
                  </a:extLst>
                </a:gridCol>
                <a:gridCol w="370332">
                  <a:extLst>
                    <a:ext uri="{9D8B030D-6E8A-4147-A177-3AD203B41FA5}">
                      <a16:colId xmlns:a16="http://schemas.microsoft.com/office/drawing/2014/main" val="1838824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789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- 2018-04-23 13:32:52 </a:t>
                      </a:r>
                      <a:r>
                        <a:rPr kumimoji="0" lang="ar-AE" sz="1000" b="0" i="0" u="none" strike="noStrike" kern="1200" cap="none" spc="0" normalizeH="0" baseline="0" noProof="0">
                          <a:ln>
                            <a:noFill/>
                          </a:ln>
                          <a:solidFill>
                            <a:prstClr val="black"/>
                          </a:solidFill>
                          <a:effectLst/>
                          <a:uLnTx/>
                          <a:uFillTx/>
                          <a:latin typeface="+mn-lt"/>
                          <a:ea typeface="+mn-ea"/>
                          <a:cs typeface="+mn-cs"/>
                        </a:rPr>
                        <a:t> 
 ‏زيارة نائب وزير الصحة للتخطيط والتطوير </a:t>
                      </a:r>
                      <a:r>
                        <a:rPr kumimoji="0" lang="en-US" sz="1000" b="0" i="0" u="none" strike="noStrike" kern="1200" cap="none" spc="0" normalizeH="0" baseline="0" noProof="0">
                          <a:ln>
                            <a:noFill/>
                          </a:ln>
                          <a:solidFill>
                            <a:prstClr val="black"/>
                          </a:solidFill>
                          <a:effectLst/>
                          <a:uLnTx/>
                          <a:uFillTx/>
                          <a:latin typeface="+mn-lt"/>
                          <a:ea typeface="+mn-ea"/>
                          <a:cs typeface="+mn-cs"/>
                        </a:rPr>
                        <a:t>⁦‪@fahadcs‬⁩ </a:t>
                      </a:r>
                      <a:r>
                        <a:rPr kumimoji="0" lang="ar-AE" sz="1000" b="0" i="0" u="none" strike="noStrike" kern="1200" cap="none" spc="0" normalizeH="0" baseline="0" noProof="0">
                          <a:ln>
                            <a:noFill/>
                          </a:ln>
                          <a:solidFill>
                            <a:prstClr val="black"/>
                          </a:solidFill>
                          <a:effectLst/>
                          <a:uLnTx/>
                          <a:uFillTx/>
                          <a:latin typeface="+mn-lt"/>
                          <a:ea typeface="+mn-ea"/>
                          <a:cs typeface="+mn-cs"/>
                        </a:rPr>
                        <a:t>لمعرض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المركز_السعودي_لسلامة_المرضى‬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مؤتمر_المحاكاة_2018‬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لسلامتكم‬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077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- 2018-04-23 10:38:52 </a:t>
                      </a:r>
                      <a:r>
                        <a:rPr kumimoji="0" lang="ar-AE" sz="1000" b="0" i="0" u="none" strike="noStrike" kern="1200" cap="none" spc="0" normalizeH="0" baseline="0" noProof="0">
                          <a:ln>
                            <a:noFill/>
                          </a:ln>
                          <a:solidFill>
                            <a:prstClr val="black"/>
                          </a:solidFill>
                          <a:effectLst/>
                          <a:uLnTx/>
                          <a:uFillTx/>
                          <a:latin typeface="+mn-lt"/>
                          <a:ea typeface="+mn-ea"/>
                          <a:cs typeface="+mn-cs"/>
                        </a:rPr>
                        <a:t> 
 حفاظاَ على سلامتكم.. اليكم بعض الطرق للوقاية من موجة #الغبار:
#لسلامتكم #سلامة_المرضى 
#غبار_الرياض</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1543329"/>
                  </a:ext>
                </a:extLst>
              </a:tr>
            </a:tbl>
          </a:graphicData>
        </a:graphic>
      </p:graphicFrame>
      <p:sp>
        <p:nvSpPr>
          <p:cNvPr id="4" name="Text Placeholder 3">
            <a:extLst>
              <a:ext uri="{FF2B5EF4-FFF2-40B4-BE49-F238E27FC236}">
                <a16:creationId xmlns:a16="http://schemas.microsoft.com/office/drawing/2014/main" id="{F9B988E2-2CE5-4FB3-9CA8-73C666854DB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0008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85C2A-5898-4D0D-B78B-2B634E1B9088}"/>
              </a:ext>
            </a:extLst>
          </p:cNvPr>
          <p:cNvSpPr>
            <a:spLocks noGrp="1"/>
          </p:cNvSpPr>
          <p:nvPr>
            <p:ph type="title"/>
          </p:nvPr>
        </p:nvSpPr>
        <p:spPr/>
        <p:txBody>
          <a:bodyPr/>
          <a:lstStyle/>
          <a:p>
            <a:r>
              <a:rPr lang="en-US"/>
              <a:t>Facebook Own Posts Table | SPSC - 5 of 16</a:t>
            </a:r>
          </a:p>
        </p:txBody>
      </p:sp>
      <p:graphicFrame>
        <p:nvGraphicFramePr>
          <p:cNvPr id="5" name="Table Placeholder 4">
            <a:extLst>
              <a:ext uri="{FF2B5EF4-FFF2-40B4-BE49-F238E27FC236}">
                <a16:creationId xmlns:a16="http://schemas.microsoft.com/office/drawing/2014/main" id="{01E0BB10-C87A-45FF-9AF8-E5F746DAE3EB}"/>
              </a:ext>
            </a:extLst>
          </p:cNvPr>
          <p:cNvGraphicFramePr>
            <a:graphicFrameLocks noGrp="1"/>
          </p:cNvGraphicFramePr>
          <p:nvPr>
            <p:ph type="tbl" sz="quarter" idx="13"/>
            <p:extLst>
              <p:ext uri="{D42A27DB-BD31-4B8C-83A1-F6EECF244321}">
                <p14:modId xmlns:p14="http://schemas.microsoft.com/office/powerpoint/2010/main" val="221360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14825105"/>
                    </a:ext>
                  </a:extLst>
                </a:gridCol>
                <a:gridCol w="370332">
                  <a:extLst>
                    <a:ext uri="{9D8B030D-6E8A-4147-A177-3AD203B41FA5}">
                      <a16:colId xmlns:a16="http://schemas.microsoft.com/office/drawing/2014/main" val="1386152354"/>
                    </a:ext>
                  </a:extLst>
                </a:gridCol>
                <a:gridCol w="370332">
                  <a:extLst>
                    <a:ext uri="{9D8B030D-6E8A-4147-A177-3AD203B41FA5}">
                      <a16:colId xmlns:a16="http://schemas.microsoft.com/office/drawing/2014/main" val="292160792"/>
                    </a:ext>
                  </a:extLst>
                </a:gridCol>
                <a:gridCol w="370332">
                  <a:extLst>
                    <a:ext uri="{9D8B030D-6E8A-4147-A177-3AD203B41FA5}">
                      <a16:colId xmlns:a16="http://schemas.microsoft.com/office/drawing/2014/main" val="3547687045"/>
                    </a:ext>
                  </a:extLst>
                </a:gridCol>
                <a:gridCol w="329184">
                  <a:extLst>
                    <a:ext uri="{9D8B030D-6E8A-4147-A177-3AD203B41FA5}">
                      <a16:colId xmlns:a16="http://schemas.microsoft.com/office/drawing/2014/main" val="3771129362"/>
                    </a:ext>
                  </a:extLst>
                </a:gridCol>
                <a:gridCol w="329184">
                  <a:extLst>
                    <a:ext uri="{9D8B030D-6E8A-4147-A177-3AD203B41FA5}">
                      <a16:colId xmlns:a16="http://schemas.microsoft.com/office/drawing/2014/main" val="3790906810"/>
                    </a:ext>
                  </a:extLst>
                </a:gridCol>
                <a:gridCol w="329184">
                  <a:extLst>
                    <a:ext uri="{9D8B030D-6E8A-4147-A177-3AD203B41FA5}">
                      <a16:colId xmlns:a16="http://schemas.microsoft.com/office/drawing/2014/main" val="2430626571"/>
                    </a:ext>
                  </a:extLst>
                </a:gridCol>
                <a:gridCol w="329184">
                  <a:extLst>
                    <a:ext uri="{9D8B030D-6E8A-4147-A177-3AD203B41FA5}">
                      <a16:colId xmlns:a16="http://schemas.microsoft.com/office/drawing/2014/main" val="1171694396"/>
                    </a:ext>
                  </a:extLst>
                </a:gridCol>
                <a:gridCol w="329184">
                  <a:extLst>
                    <a:ext uri="{9D8B030D-6E8A-4147-A177-3AD203B41FA5}">
                      <a16:colId xmlns:a16="http://schemas.microsoft.com/office/drawing/2014/main" val="2270760822"/>
                    </a:ext>
                  </a:extLst>
                </a:gridCol>
                <a:gridCol w="329184">
                  <a:extLst>
                    <a:ext uri="{9D8B030D-6E8A-4147-A177-3AD203B41FA5}">
                      <a16:colId xmlns:a16="http://schemas.microsoft.com/office/drawing/2014/main" val="3273007426"/>
                    </a:ext>
                  </a:extLst>
                </a:gridCol>
                <a:gridCol w="329184">
                  <a:extLst>
                    <a:ext uri="{9D8B030D-6E8A-4147-A177-3AD203B41FA5}">
                      <a16:colId xmlns:a16="http://schemas.microsoft.com/office/drawing/2014/main" val="2098585578"/>
                    </a:ext>
                  </a:extLst>
                </a:gridCol>
                <a:gridCol w="329184">
                  <a:extLst>
                    <a:ext uri="{9D8B030D-6E8A-4147-A177-3AD203B41FA5}">
                      <a16:colId xmlns:a16="http://schemas.microsoft.com/office/drawing/2014/main" val="3918040553"/>
                    </a:ext>
                  </a:extLst>
                </a:gridCol>
                <a:gridCol w="329184">
                  <a:extLst>
                    <a:ext uri="{9D8B030D-6E8A-4147-A177-3AD203B41FA5}">
                      <a16:colId xmlns:a16="http://schemas.microsoft.com/office/drawing/2014/main" val="2603864612"/>
                    </a:ext>
                  </a:extLst>
                </a:gridCol>
                <a:gridCol w="370332">
                  <a:extLst>
                    <a:ext uri="{9D8B030D-6E8A-4147-A177-3AD203B41FA5}">
                      <a16:colId xmlns:a16="http://schemas.microsoft.com/office/drawing/2014/main" val="917161035"/>
                    </a:ext>
                  </a:extLst>
                </a:gridCol>
                <a:gridCol w="370332">
                  <a:extLst>
                    <a:ext uri="{9D8B030D-6E8A-4147-A177-3AD203B41FA5}">
                      <a16:colId xmlns:a16="http://schemas.microsoft.com/office/drawing/2014/main" val="4094445310"/>
                    </a:ext>
                  </a:extLst>
                </a:gridCol>
                <a:gridCol w="329184">
                  <a:extLst>
                    <a:ext uri="{9D8B030D-6E8A-4147-A177-3AD203B41FA5}">
                      <a16:colId xmlns:a16="http://schemas.microsoft.com/office/drawing/2014/main" val="124561664"/>
                    </a:ext>
                  </a:extLst>
                </a:gridCol>
                <a:gridCol w="329184">
                  <a:extLst>
                    <a:ext uri="{9D8B030D-6E8A-4147-A177-3AD203B41FA5}">
                      <a16:colId xmlns:a16="http://schemas.microsoft.com/office/drawing/2014/main" val="2770602669"/>
                    </a:ext>
                  </a:extLst>
                </a:gridCol>
                <a:gridCol w="370332">
                  <a:extLst>
                    <a:ext uri="{9D8B030D-6E8A-4147-A177-3AD203B41FA5}">
                      <a16:colId xmlns:a16="http://schemas.microsoft.com/office/drawing/2014/main" val="2119603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903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- 2018-04-21 11:36:56 </a:t>
                      </a:r>
                      <a:r>
                        <a:rPr kumimoji="0" lang="ar-AE" sz="1000" b="0" i="0" u="none" strike="noStrike" kern="1200" cap="none" spc="0" normalizeH="0" baseline="0" noProof="0">
                          <a:ln>
                            <a:noFill/>
                          </a:ln>
                          <a:solidFill>
                            <a:prstClr val="black"/>
                          </a:solidFill>
                          <a:effectLst/>
                          <a:uLnTx/>
                          <a:uFillTx/>
                          <a:latin typeface="+mn-lt"/>
                          <a:ea typeface="+mn-ea"/>
                          <a:cs typeface="+mn-cs"/>
                        </a:rPr>
                        <a:t> 
 في انتظاركم للتسجيل في أول محاضرة عن بعد في مجال سلامة المرضى في المملكة العربية السعودية .المحاضرة بعنوان 
</a:t>
                      </a:r>
                      <a:r>
                        <a:rPr kumimoji="0" lang="en-US" sz="1000" b="0" i="0" u="none" strike="noStrike" kern="1200" cap="none" spc="0" normalizeH="0" baseline="0" noProof="0">
                          <a:ln>
                            <a:noFill/>
                          </a:ln>
                          <a:solidFill>
                            <a:prstClr val="black"/>
                          </a:solidFill>
                          <a:effectLst/>
                          <a:uLnTx/>
                          <a:uFillTx/>
                          <a:latin typeface="+mn-lt"/>
                          <a:ea typeface="+mn-ea"/>
                          <a:cs typeface="+mn-cs"/>
                        </a:rPr>
                        <a:t>I Pass this Patient to you 
</a:t>
                      </a:r>
                      <a:r>
                        <a:rPr kumimoji="0" lang="ar-AE" sz="1000" b="0" i="0" u="none" strike="noStrike" kern="1200" cap="none" spc="0" normalizeH="0" baseline="0" noProof="0">
                          <a:ln>
                            <a:noFill/>
                          </a:ln>
                          <a:solidFill>
                            <a:prstClr val="black"/>
                          </a:solidFill>
                          <a:effectLst/>
                          <a:uLnTx/>
                          <a:uFillTx/>
                          <a:latin typeface="+mn-lt"/>
                          <a:ea typeface="+mn-ea"/>
                          <a:cs typeface="+mn-cs"/>
                        </a:rPr>
                        <a:t>تلقيها ا.شروق زكريا 
وذلك في ٣٠ من ابريل ٢٠١٨م من الساعة ٨ _١٠ مساء ً 
سارعوا بالتسجيل عبر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https://spsc.gov.sa/webinar/
#</a:t>
                      </a:r>
                      <a:r>
                        <a:rPr kumimoji="0" lang="ar-AE" sz="1000" b="0" i="0" u="none" strike="noStrike" kern="1200" cap="none" spc="0" normalizeH="0" baseline="0" noProof="0">
                          <a:ln>
                            <a:noFill/>
                          </a:ln>
                          <a:solidFill>
                            <a:prstClr val="black"/>
                          </a:solidFill>
                          <a:effectLst/>
                          <a:uLnTx/>
                          <a:uFillTx/>
                          <a:latin typeface="+mn-lt"/>
                          <a:ea typeface="+mn-ea"/>
                          <a:cs typeface="+mn-cs"/>
                        </a:rPr>
                        <a:t>لسلامتكم 
#سلامة_المرضى  
</a:t>
                      </a:r>
                      <a:r>
                        <a:rPr kumimoji="0" lang="en-US" sz="1000" b="0" i="0" u="none" strike="noStrike" kern="1200" cap="none" spc="0" normalizeH="0" baseline="0" noProof="0">
                          <a:ln>
                            <a:noFill/>
                          </a:ln>
                          <a:solidFill>
                            <a:prstClr val="black"/>
                          </a:solidFill>
                          <a:effectLst/>
                          <a:uLnTx/>
                          <a:uFillTx/>
                          <a:latin typeface="+mn-lt"/>
                          <a:ea typeface="+mn-ea"/>
                          <a:cs typeface="+mn-cs"/>
                        </a:rPr>
                        <a:t>Be ready to register for first webinar lecture in the Patient Safety in Saudi Arabia, 
Webinar entitled
I Pass this Patient to you
by Ms. Shoroug Zakarya
On 30 April 2018 from 8 - 10 pm 
For registration 
https://spsc.gov.sa/webinar/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2240026"/>
                  </a:ext>
                </a:extLst>
              </a:tr>
            </a:tbl>
          </a:graphicData>
        </a:graphic>
      </p:graphicFrame>
      <p:sp>
        <p:nvSpPr>
          <p:cNvPr id="4" name="Text Placeholder 3">
            <a:extLst>
              <a:ext uri="{FF2B5EF4-FFF2-40B4-BE49-F238E27FC236}">
                <a16:creationId xmlns:a16="http://schemas.microsoft.com/office/drawing/2014/main" id="{A310E6CC-7B81-4AE4-900A-4ADB7F8D26E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51513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D8BF1-2A73-4113-8AF4-3FECCB169119}"/>
              </a:ext>
            </a:extLst>
          </p:cNvPr>
          <p:cNvSpPr>
            <a:spLocks noGrp="1"/>
          </p:cNvSpPr>
          <p:nvPr>
            <p:ph type="title"/>
          </p:nvPr>
        </p:nvSpPr>
        <p:spPr/>
        <p:txBody>
          <a:bodyPr/>
          <a:lstStyle/>
          <a:p>
            <a:r>
              <a:rPr lang="en-US"/>
              <a:t>Facebook Own Posts Table | SPSC - 6 of 16</a:t>
            </a:r>
          </a:p>
        </p:txBody>
      </p:sp>
      <p:graphicFrame>
        <p:nvGraphicFramePr>
          <p:cNvPr id="5" name="Table Placeholder 4">
            <a:extLst>
              <a:ext uri="{FF2B5EF4-FFF2-40B4-BE49-F238E27FC236}">
                <a16:creationId xmlns:a16="http://schemas.microsoft.com/office/drawing/2014/main" id="{F8CBD3C6-AA52-4D75-BC8C-F34177F27D9E}"/>
              </a:ext>
            </a:extLst>
          </p:cNvPr>
          <p:cNvGraphicFramePr>
            <a:graphicFrameLocks noGrp="1"/>
          </p:cNvGraphicFramePr>
          <p:nvPr>
            <p:ph type="tbl" sz="quarter" idx="13"/>
            <p:extLst>
              <p:ext uri="{D42A27DB-BD31-4B8C-83A1-F6EECF244321}">
                <p14:modId xmlns:p14="http://schemas.microsoft.com/office/powerpoint/2010/main" val="2133323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70452304"/>
                    </a:ext>
                  </a:extLst>
                </a:gridCol>
                <a:gridCol w="370332">
                  <a:extLst>
                    <a:ext uri="{9D8B030D-6E8A-4147-A177-3AD203B41FA5}">
                      <a16:colId xmlns:a16="http://schemas.microsoft.com/office/drawing/2014/main" val="2910620603"/>
                    </a:ext>
                  </a:extLst>
                </a:gridCol>
                <a:gridCol w="370332">
                  <a:extLst>
                    <a:ext uri="{9D8B030D-6E8A-4147-A177-3AD203B41FA5}">
                      <a16:colId xmlns:a16="http://schemas.microsoft.com/office/drawing/2014/main" val="885313233"/>
                    </a:ext>
                  </a:extLst>
                </a:gridCol>
                <a:gridCol w="370332">
                  <a:extLst>
                    <a:ext uri="{9D8B030D-6E8A-4147-A177-3AD203B41FA5}">
                      <a16:colId xmlns:a16="http://schemas.microsoft.com/office/drawing/2014/main" val="1430525187"/>
                    </a:ext>
                  </a:extLst>
                </a:gridCol>
                <a:gridCol w="329184">
                  <a:extLst>
                    <a:ext uri="{9D8B030D-6E8A-4147-A177-3AD203B41FA5}">
                      <a16:colId xmlns:a16="http://schemas.microsoft.com/office/drawing/2014/main" val="4158196631"/>
                    </a:ext>
                  </a:extLst>
                </a:gridCol>
                <a:gridCol w="329184">
                  <a:extLst>
                    <a:ext uri="{9D8B030D-6E8A-4147-A177-3AD203B41FA5}">
                      <a16:colId xmlns:a16="http://schemas.microsoft.com/office/drawing/2014/main" val="3538299838"/>
                    </a:ext>
                  </a:extLst>
                </a:gridCol>
                <a:gridCol w="329184">
                  <a:extLst>
                    <a:ext uri="{9D8B030D-6E8A-4147-A177-3AD203B41FA5}">
                      <a16:colId xmlns:a16="http://schemas.microsoft.com/office/drawing/2014/main" val="3099370836"/>
                    </a:ext>
                  </a:extLst>
                </a:gridCol>
                <a:gridCol w="329184">
                  <a:extLst>
                    <a:ext uri="{9D8B030D-6E8A-4147-A177-3AD203B41FA5}">
                      <a16:colId xmlns:a16="http://schemas.microsoft.com/office/drawing/2014/main" val="3000692863"/>
                    </a:ext>
                  </a:extLst>
                </a:gridCol>
                <a:gridCol w="329184">
                  <a:extLst>
                    <a:ext uri="{9D8B030D-6E8A-4147-A177-3AD203B41FA5}">
                      <a16:colId xmlns:a16="http://schemas.microsoft.com/office/drawing/2014/main" val="2413120332"/>
                    </a:ext>
                  </a:extLst>
                </a:gridCol>
                <a:gridCol w="329184">
                  <a:extLst>
                    <a:ext uri="{9D8B030D-6E8A-4147-A177-3AD203B41FA5}">
                      <a16:colId xmlns:a16="http://schemas.microsoft.com/office/drawing/2014/main" val="2239046954"/>
                    </a:ext>
                  </a:extLst>
                </a:gridCol>
                <a:gridCol w="329184">
                  <a:extLst>
                    <a:ext uri="{9D8B030D-6E8A-4147-A177-3AD203B41FA5}">
                      <a16:colId xmlns:a16="http://schemas.microsoft.com/office/drawing/2014/main" val="2369180361"/>
                    </a:ext>
                  </a:extLst>
                </a:gridCol>
                <a:gridCol w="329184">
                  <a:extLst>
                    <a:ext uri="{9D8B030D-6E8A-4147-A177-3AD203B41FA5}">
                      <a16:colId xmlns:a16="http://schemas.microsoft.com/office/drawing/2014/main" val="1070110610"/>
                    </a:ext>
                  </a:extLst>
                </a:gridCol>
                <a:gridCol w="329184">
                  <a:extLst>
                    <a:ext uri="{9D8B030D-6E8A-4147-A177-3AD203B41FA5}">
                      <a16:colId xmlns:a16="http://schemas.microsoft.com/office/drawing/2014/main" val="3313773154"/>
                    </a:ext>
                  </a:extLst>
                </a:gridCol>
                <a:gridCol w="370332">
                  <a:extLst>
                    <a:ext uri="{9D8B030D-6E8A-4147-A177-3AD203B41FA5}">
                      <a16:colId xmlns:a16="http://schemas.microsoft.com/office/drawing/2014/main" val="3845208477"/>
                    </a:ext>
                  </a:extLst>
                </a:gridCol>
                <a:gridCol w="370332">
                  <a:extLst>
                    <a:ext uri="{9D8B030D-6E8A-4147-A177-3AD203B41FA5}">
                      <a16:colId xmlns:a16="http://schemas.microsoft.com/office/drawing/2014/main" val="956757830"/>
                    </a:ext>
                  </a:extLst>
                </a:gridCol>
                <a:gridCol w="329184">
                  <a:extLst>
                    <a:ext uri="{9D8B030D-6E8A-4147-A177-3AD203B41FA5}">
                      <a16:colId xmlns:a16="http://schemas.microsoft.com/office/drawing/2014/main" val="2492494001"/>
                    </a:ext>
                  </a:extLst>
                </a:gridCol>
                <a:gridCol w="329184">
                  <a:extLst>
                    <a:ext uri="{9D8B030D-6E8A-4147-A177-3AD203B41FA5}">
                      <a16:colId xmlns:a16="http://schemas.microsoft.com/office/drawing/2014/main" val="2988939504"/>
                    </a:ext>
                  </a:extLst>
                </a:gridCol>
                <a:gridCol w="370332">
                  <a:extLst>
                    <a:ext uri="{9D8B030D-6E8A-4147-A177-3AD203B41FA5}">
                      <a16:colId xmlns:a16="http://schemas.microsoft.com/office/drawing/2014/main" val="2086736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8137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- 2018-04-21 10:44:28 </a:t>
                      </a:r>
                      <a:r>
                        <a:rPr kumimoji="0" lang="ar-AE" sz="1000" b="0" i="0" u="none" strike="noStrike" kern="1200" cap="none" spc="0" normalizeH="0" baseline="0" noProof="0">
                          <a:ln>
                            <a:noFill/>
                          </a:ln>
                          <a:solidFill>
                            <a:prstClr val="black"/>
                          </a:solidFill>
                          <a:effectLst/>
                          <a:uLnTx/>
                          <a:uFillTx/>
                          <a:latin typeface="+mn-lt"/>
                          <a:ea typeface="+mn-ea"/>
                          <a:cs typeface="+mn-cs"/>
                        </a:rPr>
                        <a:t> 
 جامعة الملك سعود تدشن مشروع الشراكة البحثية مع المركز السعودى لسلامة المرضى وكالة الأنباء السعودية
الرياض 04 شعبان 1439 هـ الموافق 20 أبريل 2018 م واس
دشنت المدينة الجامعية للطالبات بجامعة الملك سعود أمس مشروع" شراكة بحثية تعليمية لتعزيز سلامة المرضى" بين المركز السعودي لسلامة المرضى وجامعة الملك سعود ممثلة بمعهد الملك عبدالله للبحوث والدراسات الاستشارية.
ويهدف المشروع إلى تطوير الاستراتيجية الوطنية لتحسين سلامة المرضى والحد من الأخطاء الطبية.
وأوضحت مستشارة وكيلة الجامعة لشؤون الطالبات الدكتورة فاتن الزامل أن دور الجامعة يكمن في تقديم خدمات استشارية وأكاديمية وتدريبة وبحثية لتعزيز مفاهيم سلامة المرضى من خلال دور الجامعة الأكاديمي والبحثي والمجتمعي ، وذلك من خلال تطبيق المعايير العالمية في هذا المجال , مشيرة الى التطلع والعمل على أن تحقيق هذه الشراكة لأهدافها المرجوة تماشياً مع الاهتمام المتزايد الذي توليه المملكة العربية السعودية لصحة المواطن وسلامته.
كما صرح مدير عام المركز السعودي لسلامة المرضى الدكتور عبدالاله هوساوي أن من أولويات المركز تمكين المرضى وعوائلهم ورفع الوعي والمعرفة 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9872785"/>
                  </a:ext>
                </a:extLst>
              </a:tr>
            </a:tbl>
          </a:graphicData>
        </a:graphic>
      </p:graphicFrame>
      <p:sp>
        <p:nvSpPr>
          <p:cNvPr id="4" name="Text Placeholder 3">
            <a:extLst>
              <a:ext uri="{FF2B5EF4-FFF2-40B4-BE49-F238E27FC236}">
                <a16:creationId xmlns:a16="http://schemas.microsoft.com/office/drawing/2014/main" id="{BD17A23B-3CC5-4510-86FB-628C168B8ED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4843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9FA28-45DD-49DF-9D57-C7CB93BB4AD6}"/>
              </a:ext>
            </a:extLst>
          </p:cNvPr>
          <p:cNvSpPr>
            <a:spLocks noGrp="1"/>
          </p:cNvSpPr>
          <p:nvPr>
            <p:ph type="title"/>
          </p:nvPr>
        </p:nvSpPr>
        <p:spPr/>
        <p:txBody>
          <a:bodyPr/>
          <a:lstStyle/>
          <a:p>
            <a:r>
              <a:rPr lang="en-US"/>
              <a:t>Facebook Own Posts Table | SPSC - 7 of 16</a:t>
            </a:r>
          </a:p>
        </p:txBody>
      </p:sp>
      <p:graphicFrame>
        <p:nvGraphicFramePr>
          <p:cNvPr id="5" name="Table Placeholder 4">
            <a:extLst>
              <a:ext uri="{FF2B5EF4-FFF2-40B4-BE49-F238E27FC236}">
                <a16:creationId xmlns:a16="http://schemas.microsoft.com/office/drawing/2014/main" id="{8959904D-EF03-471F-BBC4-C07A5BD3F28F}"/>
              </a:ext>
            </a:extLst>
          </p:cNvPr>
          <p:cNvGraphicFramePr>
            <a:graphicFrameLocks noGrp="1"/>
          </p:cNvGraphicFramePr>
          <p:nvPr>
            <p:ph type="tbl" sz="quarter" idx="13"/>
            <p:extLst>
              <p:ext uri="{D42A27DB-BD31-4B8C-83A1-F6EECF244321}">
                <p14:modId xmlns:p14="http://schemas.microsoft.com/office/powerpoint/2010/main" val="1799854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2195789"/>
                    </a:ext>
                  </a:extLst>
                </a:gridCol>
                <a:gridCol w="370332">
                  <a:extLst>
                    <a:ext uri="{9D8B030D-6E8A-4147-A177-3AD203B41FA5}">
                      <a16:colId xmlns:a16="http://schemas.microsoft.com/office/drawing/2014/main" val="3417179946"/>
                    </a:ext>
                  </a:extLst>
                </a:gridCol>
                <a:gridCol w="370332">
                  <a:extLst>
                    <a:ext uri="{9D8B030D-6E8A-4147-A177-3AD203B41FA5}">
                      <a16:colId xmlns:a16="http://schemas.microsoft.com/office/drawing/2014/main" val="2519980875"/>
                    </a:ext>
                  </a:extLst>
                </a:gridCol>
                <a:gridCol w="370332">
                  <a:extLst>
                    <a:ext uri="{9D8B030D-6E8A-4147-A177-3AD203B41FA5}">
                      <a16:colId xmlns:a16="http://schemas.microsoft.com/office/drawing/2014/main" val="2981639166"/>
                    </a:ext>
                  </a:extLst>
                </a:gridCol>
                <a:gridCol w="329184">
                  <a:extLst>
                    <a:ext uri="{9D8B030D-6E8A-4147-A177-3AD203B41FA5}">
                      <a16:colId xmlns:a16="http://schemas.microsoft.com/office/drawing/2014/main" val="3480775906"/>
                    </a:ext>
                  </a:extLst>
                </a:gridCol>
                <a:gridCol w="329184">
                  <a:extLst>
                    <a:ext uri="{9D8B030D-6E8A-4147-A177-3AD203B41FA5}">
                      <a16:colId xmlns:a16="http://schemas.microsoft.com/office/drawing/2014/main" val="2607977010"/>
                    </a:ext>
                  </a:extLst>
                </a:gridCol>
                <a:gridCol w="329184">
                  <a:extLst>
                    <a:ext uri="{9D8B030D-6E8A-4147-A177-3AD203B41FA5}">
                      <a16:colId xmlns:a16="http://schemas.microsoft.com/office/drawing/2014/main" val="1156361722"/>
                    </a:ext>
                  </a:extLst>
                </a:gridCol>
                <a:gridCol w="329184">
                  <a:extLst>
                    <a:ext uri="{9D8B030D-6E8A-4147-A177-3AD203B41FA5}">
                      <a16:colId xmlns:a16="http://schemas.microsoft.com/office/drawing/2014/main" val="3944268726"/>
                    </a:ext>
                  </a:extLst>
                </a:gridCol>
                <a:gridCol w="329184">
                  <a:extLst>
                    <a:ext uri="{9D8B030D-6E8A-4147-A177-3AD203B41FA5}">
                      <a16:colId xmlns:a16="http://schemas.microsoft.com/office/drawing/2014/main" val="3695907424"/>
                    </a:ext>
                  </a:extLst>
                </a:gridCol>
                <a:gridCol w="329184">
                  <a:extLst>
                    <a:ext uri="{9D8B030D-6E8A-4147-A177-3AD203B41FA5}">
                      <a16:colId xmlns:a16="http://schemas.microsoft.com/office/drawing/2014/main" val="992302888"/>
                    </a:ext>
                  </a:extLst>
                </a:gridCol>
                <a:gridCol w="329184">
                  <a:extLst>
                    <a:ext uri="{9D8B030D-6E8A-4147-A177-3AD203B41FA5}">
                      <a16:colId xmlns:a16="http://schemas.microsoft.com/office/drawing/2014/main" val="2355090158"/>
                    </a:ext>
                  </a:extLst>
                </a:gridCol>
                <a:gridCol w="329184">
                  <a:extLst>
                    <a:ext uri="{9D8B030D-6E8A-4147-A177-3AD203B41FA5}">
                      <a16:colId xmlns:a16="http://schemas.microsoft.com/office/drawing/2014/main" val="2213332630"/>
                    </a:ext>
                  </a:extLst>
                </a:gridCol>
                <a:gridCol w="329184">
                  <a:extLst>
                    <a:ext uri="{9D8B030D-6E8A-4147-A177-3AD203B41FA5}">
                      <a16:colId xmlns:a16="http://schemas.microsoft.com/office/drawing/2014/main" val="3697109205"/>
                    </a:ext>
                  </a:extLst>
                </a:gridCol>
                <a:gridCol w="370332">
                  <a:extLst>
                    <a:ext uri="{9D8B030D-6E8A-4147-A177-3AD203B41FA5}">
                      <a16:colId xmlns:a16="http://schemas.microsoft.com/office/drawing/2014/main" val="3594596901"/>
                    </a:ext>
                  </a:extLst>
                </a:gridCol>
                <a:gridCol w="370332">
                  <a:extLst>
                    <a:ext uri="{9D8B030D-6E8A-4147-A177-3AD203B41FA5}">
                      <a16:colId xmlns:a16="http://schemas.microsoft.com/office/drawing/2014/main" val="2174947696"/>
                    </a:ext>
                  </a:extLst>
                </a:gridCol>
                <a:gridCol w="329184">
                  <a:extLst>
                    <a:ext uri="{9D8B030D-6E8A-4147-A177-3AD203B41FA5}">
                      <a16:colId xmlns:a16="http://schemas.microsoft.com/office/drawing/2014/main" val="294433432"/>
                    </a:ext>
                  </a:extLst>
                </a:gridCol>
                <a:gridCol w="329184">
                  <a:extLst>
                    <a:ext uri="{9D8B030D-6E8A-4147-A177-3AD203B41FA5}">
                      <a16:colId xmlns:a16="http://schemas.microsoft.com/office/drawing/2014/main" val="3566057753"/>
                    </a:ext>
                  </a:extLst>
                </a:gridCol>
                <a:gridCol w="370332">
                  <a:extLst>
                    <a:ext uri="{9D8B030D-6E8A-4147-A177-3AD203B41FA5}">
                      <a16:colId xmlns:a16="http://schemas.microsoft.com/office/drawing/2014/main" val="1911202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0902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- 2018-04-20 17:10:15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Stay tuned for the first time in the field of patient safety in the Kingdom,
#SPSC launches a series of webinars for health practitioners by #national and #international experts on #patient_safety 
It is a new educational method to improve patient safety culture throughout #KSA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9608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- 2018-04-20 17:09:29 </a:t>
                      </a:r>
                      <a:r>
                        <a:rPr kumimoji="0" lang="ar-AE" sz="1000" b="0" i="0" u="none" strike="noStrike" kern="1200" cap="none" spc="0" normalizeH="0" baseline="0" noProof="0">
                          <a:ln>
                            <a:noFill/>
                          </a:ln>
                          <a:solidFill>
                            <a:prstClr val="black"/>
                          </a:solidFill>
                          <a:effectLst/>
                          <a:uLnTx/>
                          <a:uFillTx/>
                          <a:latin typeface="+mn-lt"/>
                          <a:ea typeface="+mn-ea"/>
                          <a:cs typeface="+mn-cs"/>
                        </a:rPr>
                        <a:t> 
 ترقبوا ولأول مرة في مجال سلامة المرضى في المملكة، 
يطلق المركز السعودي لسلامة المرضى: سلسلة محاضرات تعليمية عن بعد (</a:t>
                      </a:r>
                      <a:r>
                        <a:rPr kumimoji="0" lang="en-US" sz="1000" b="0" i="0" u="none" strike="noStrike" kern="1200" cap="none" spc="0" normalizeH="0" baseline="0" noProof="0">
                          <a:ln>
                            <a:noFill/>
                          </a:ln>
                          <a:solidFill>
                            <a:prstClr val="black"/>
                          </a:solidFill>
                          <a:effectLst/>
                          <a:uLnTx/>
                          <a:uFillTx/>
                          <a:latin typeface="+mn-lt"/>
                          <a:ea typeface="+mn-ea"/>
                          <a:cs typeface="+mn-cs"/>
                        </a:rPr>
                        <a:t>Webinars) </a:t>
                      </a:r>
                      <a:r>
                        <a:rPr kumimoji="0" lang="ar-AE" sz="1000" b="0" i="0" u="none" strike="noStrike" kern="1200" cap="none" spc="0" normalizeH="0" baseline="0" noProof="0">
                          <a:ln>
                            <a:noFill/>
                          </a:ln>
                          <a:solidFill>
                            <a:prstClr val="black"/>
                          </a:solidFill>
                          <a:effectLst/>
                          <a:uLnTx/>
                          <a:uFillTx/>
                          <a:latin typeface="+mn-lt"/>
                          <a:ea typeface="+mn-ea"/>
                          <a:cs typeface="+mn-cs"/>
                        </a:rPr>
                        <a:t>للممارسين الصحيين يلقيها خبراء محليين و دوليين في مجال سلامة المرضى
و هي طريقة تعليمية جديدة لتحسين و زيادة ثقافة سلامة المرضى في جميع أنحاء المملكة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3918044"/>
                  </a:ext>
                </a:extLst>
              </a:tr>
            </a:tbl>
          </a:graphicData>
        </a:graphic>
      </p:graphicFrame>
      <p:sp>
        <p:nvSpPr>
          <p:cNvPr id="4" name="Text Placeholder 3">
            <a:extLst>
              <a:ext uri="{FF2B5EF4-FFF2-40B4-BE49-F238E27FC236}">
                <a16:creationId xmlns:a16="http://schemas.microsoft.com/office/drawing/2014/main" id="{C7EDB709-AB6D-4F95-A286-34BF1FB0A8A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648191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EEF17-5CF2-4AC9-B134-3056A98F89F7}"/>
              </a:ext>
            </a:extLst>
          </p:cNvPr>
          <p:cNvSpPr>
            <a:spLocks noGrp="1"/>
          </p:cNvSpPr>
          <p:nvPr>
            <p:ph type="title"/>
          </p:nvPr>
        </p:nvSpPr>
        <p:spPr/>
        <p:txBody>
          <a:bodyPr/>
          <a:lstStyle/>
          <a:p>
            <a:r>
              <a:rPr lang="en-US"/>
              <a:t>Facebook Own Posts Table | SPSC - 8 of 16</a:t>
            </a:r>
          </a:p>
        </p:txBody>
      </p:sp>
      <p:graphicFrame>
        <p:nvGraphicFramePr>
          <p:cNvPr id="5" name="Table Placeholder 4">
            <a:extLst>
              <a:ext uri="{FF2B5EF4-FFF2-40B4-BE49-F238E27FC236}">
                <a16:creationId xmlns:a16="http://schemas.microsoft.com/office/drawing/2014/main" id="{C8264997-364C-4855-9118-68B838C13691}"/>
              </a:ext>
            </a:extLst>
          </p:cNvPr>
          <p:cNvGraphicFramePr>
            <a:graphicFrameLocks noGrp="1"/>
          </p:cNvGraphicFramePr>
          <p:nvPr>
            <p:ph type="tbl" sz="quarter" idx="13"/>
            <p:extLst>
              <p:ext uri="{D42A27DB-BD31-4B8C-83A1-F6EECF244321}">
                <p14:modId xmlns:p14="http://schemas.microsoft.com/office/powerpoint/2010/main" val="3422805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42624273"/>
                    </a:ext>
                  </a:extLst>
                </a:gridCol>
                <a:gridCol w="370332">
                  <a:extLst>
                    <a:ext uri="{9D8B030D-6E8A-4147-A177-3AD203B41FA5}">
                      <a16:colId xmlns:a16="http://schemas.microsoft.com/office/drawing/2014/main" val="2813115676"/>
                    </a:ext>
                  </a:extLst>
                </a:gridCol>
                <a:gridCol w="370332">
                  <a:extLst>
                    <a:ext uri="{9D8B030D-6E8A-4147-A177-3AD203B41FA5}">
                      <a16:colId xmlns:a16="http://schemas.microsoft.com/office/drawing/2014/main" val="1100975571"/>
                    </a:ext>
                  </a:extLst>
                </a:gridCol>
                <a:gridCol w="370332">
                  <a:extLst>
                    <a:ext uri="{9D8B030D-6E8A-4147-A177-3AD203B41FA5}">
                      <a16:colId xmlns:a16="http://schemas.microsoft.com/office/drawing/2014/main" val="315147589"/>
                    </a:ext>
                  </a:extLst>
                </a:gridCol>
                <a:gridCol w="329184">
                  <a:extLst>
                    <a:ext uri="{9D8B030D-6E8A-4147-A177-3AD203B41FA5}">
                      <a16:colId xmlns:a16="http://schemas.microsoft.com/office/drawing/2014/main" val="4041363996"/>
                    </a:ext>
                  </a:extLst>
                </a:gridCol>
                <a:gridCol w="329184">
                  <a:extLst>
                    <a:ext uri="{9D8B030D-6E8A-4147-A177-3AD203B41FA5}">
                      <a16:colId xmlns:a16="http://schemas.microsoft.com/office/drawing/2014/main" val="3068880956"/>
                    </a:ext>
                  </a:extLst>
                </a:gridCol>
                <a:gridCol w="329184">
                  <a:extLst>
                    <a:ext uri="{9D8B030D-6E8A-4147-A177-3AD203B41FA5}">
                      <a16:colId xmlns:a16="http://schemas.microsoft.com/office/drawing/2014/main" val="72311688"/>
                    </a:ext>
                  </a:extLst>
                </a:gridCol>
                <a:gridCol w="329184">
                  <a:extLst>
                    <a:ext uri="{9D8B030D-6E8A-4147-A177-3AD203B41FA5}">
                      <a16:colId xmlns:a16="http://schemas.microsoft.com/office/drawing/2014/main" val="1934682511"/>
                    </a:ext>
                  </a:extLst>
                </a:gridCol>
                <a:gridCol w="329184">
                  <a:extLst>
                    <a:ext uri="{9D8B030D-6E8A-4147-A177-3AD203B41FA5}">
                      <a16:colId xmlns:a16="http://schemas.microsoft.com/office/drawing/2014/main" val="615102414"/>
                    </a:ext>
                  </a:extLst>
                </a:gridCol>
                <a:gridCol w="329184">
                  <a:extLst>
                    <a:ext uri="{9D8B030D-6E8A-4147-A177-3AD203B41FA5}">
                      <a16:colId xmlns:a16="http://schemas.microsoft.com/office/drawing/2014/main" val="3223331683"/>
                    </a:ext>
                  </a:extLst>
                </a:gridCol>
                <a:gridCol w="329184">
                  <a:extLst>
                    <a:ext uri="{9D8B030D-6E8A-4147-A177-3AD203B41FA5}">
                      <a16:colId xmlns:a16="http://schemas.microsoft.com/office/drawing/2014/main" val="3497605620"/>
                    </a:ext>
                  </a:extLst>
                </a:gridCol>
                <a:gridCol w="329184">
                  <a:extLst>
                    <a:ext uri="{9D8B030D-6E8A-4147-A177-3AD203B41FA5}">
                      <a16:colId xmlns:a16="http://schemas.microsoft.com/office/drawing/2014/main" val="2984481636"/>
                    </a:ext>
                  </a:extLst>
                </a:gridCol>
                <a:gridCol w="329184">
                  <a:extLst>
                    <a:ext uri="{9D8B030D-6E8A-4147-A177-3AD203B41FA5}">
                      <a16:colId xmlns:a16="http://schemas.microsoft.com/office/drawing/2014/main" val="4120584368"/>
                    </a:ext>
                  </a:extLst>
                </a:gridCol>
                <a:gridCol w="370332">
                  <a:extLst>
                    <a:ext uri="{9D8B030D-6E8A-4147-A177-3AD203B41FA5}">
                      <a16:colId xmlns:a16="http://schemas.microsoft.com/office/drawing/2014/main" val="1258876613"/>
                    </a:ext>
                  </a:extLst>
                </a:gridCol>
                <a:gridCol w="370332">
                  <a:extLst>
                    <a:ext uri="{9D8B030D-6E8A-4147-A177-3AD203B41FA5}">
                      <a16:colId xmlns:a16="http://schemas.microsoft.com/office/drawing/2014/main" val="2735290244"/>
                    </a:ext>
                  </a:extLst>
                </a:gridCol>
                <a:gridCol w="329184">
                  <a:extLst>
                    <a:ext uri="{9D8B030D-6E8A-4147-A177-3AD203B41FA5}">
                      <a16:colId xmlns:a16="http://schemas.microsoft.com/office/drawing/2014/main" val="3014780088"/>
                    </a:ext>
                  </a:extLst>
                </a:gridCol>
                <a:gridCol w="329184">
                  <a:extLst>
                    <a:ext uri="{9D8B030D-6E8A-4147-A177-3AD203B41FA5}">
                      <a16:colId xmlns:a16="http://schemas.microsoft.com/office/drawing/2014/main" val="3755965482"/>
                    </a:ext>
                  </a:extLst>
                </a:gridCol>
                <a:gridCol w="370332">
                  <a:extLst>
                    <a:ext uri="{9D8B030D-6E8A-4147-A177-3AD203B41FA5}">
                      <a16:colId xmlns:a16="http://schemas.microsoft.com/office/drawing/2014/main" val="1845016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8794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- 2018-04-19 12:05:47 </a:t>
                      </a:r>
                      <a:r>
                        <a:rPr kumimoji="0" lang="ar-AE" sz="1000" b="0" i="0" u="none" strike="noStrike" kern="1200" cap="none" spc="0" normalizeH="0" baseline="0" noProof="0">
                          <a:ln>
                            <a:noFill/>
                          </a:ln>
                          <a:solidFill>
                            <a:prstClr val="black"/>
                          </a:solidFill>
                          <a:effectLst/>
                          <a:uLnTx/>
                          <a:uFillTx/>
                          <a:latin typeface="+mn-lt"/>
                          <a:ea typeface="+mn-ea"/>
                          <a:cs typeface="+mn-cs"/>
                        </a:rPr>
                        <a:t> 
 #دورك_فعّال في التحسين من #سلامة_المرضى .. يمكنك الآن تقييم كل زيارة لك عن طريق تعبئة استبيان #مقياس_سلامة_المرضى
</a:t>
                      </a:r>
                      <a:r>
                        <a:rPr kumimoji="0" lang="en-US" sz="1000" b="0" i="0" u="none" strike="noStrike" kern="1200" cap="none" spc="0" normalizeH="0" baseline="0" noProof="0">
                          <a:ln>
                            <a:noFill/>
                          </a:ln>
                          <a:solidFill>
                            <a:prstClr val="black"/>
                          </a:solidFill>
                          <a:effectLst/>
                          <a:uLnTx/>
                          <a:uFillTx/>
                          <a:latin typeface="+mn-lt"/>
                          <a:ea typeface="+mn-ea"/>
                          <a:cs typeface="+mn-cs"/>
                        </a:rPr>
                        <a:t>http://thermometer.spsc.gov.sa
Your role is effective in improving #Patient_Safety .. You can now evaluate each visit by filling out the #Patient_Safety_Thermometer Survey
http://thermometer.spsc.gov.sa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1814303"/>
                  </a:ext>
                </a:extLst>
              </a:tr>
            </a:tbl>
          </a:graphicData>
        </a:graphic>
      </p:graphicFrame>
      <p:sp>
        <p:nvSpPr>
          <p:cNvPr id="4" name="Text Placeholder 3">
            <a:extLst>
              <a:ext uri="{FF2B5EF4-FFF2-40B4-BE49-F238E27FC236}">
                <a16:creationId xmlns:a16="http://schemas.microsoft.com/office/drawing/2014/main" id="{299D2A2E-82AE-4B96-B2EE-E9DEECFD54A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53203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E1B56-84C4-4A31-9057-733C42BF60BF}"/>
              </a:ext>
            </a:extLst>
          </p:cNvPr>
          <p:cNvSpPr>
            <a:spLocks noGrp="1"/>
          </p:cNvSpPr>
          <p:nvPr>
            <p:ph type="title"/>
          </p:nvPr>
        </p:nvSpPr>
        <p:spPr/>
        <p:txBody>
          <a:bodyPr/>
          <a:lstStyle/>
          <a:p>
            <a:r>
              <a:rPr lang="en-US"/>
              <a:t>Facebook Own Posts Table | SPSC - 9 of 16</a:t>
            </a:r>
          </a:p>
        </p:txBody>
      </p:sp>
      <p:graphicFrame>
        <p:nvGraphicFramePr>
          <p:cNvPr id="5" name="Table Placeholder 4">
            <a:extLst>
              <a:ext uri="{FF2B5EF4-FFF2-40B4-BE49-F238E27FC236}">
                <a16:creationId xmlns:a16="http://schemas.microsoft.com/office/drawing/2014/main" id="{C5990A92-DF49-4F91-8221-7DD6B12C3C62}"/>
              </a:ext>
            </a:extLst>
          </p:cNvPr>
          <p:cNvGraphicFramePr>
            <a:graphicFrameLocks noGrp="1"/>
          </p:cNvGraphicFramePr>
          <p:nvPr>
            <p:ph type="tbl" sz="quarter" idx="13"/>
            <p:extLst>
              <p:ext uri="{D42A27DB-BD31-4B8C-83A1-F6EECF244321}">
                <p14:modId xmlns:p14="http://schemas.microsoft.com/office/powerpoint/2010/main" val="2640504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21795034"/>
                    </a:ext>
                  </a:extLst>
                </a:gridCol>
                <a:gridCol w="370332">
                  <a:extLst>
                    <a:ext uri="{9D8B030D-6E8A-4147-A177-3AD203B41FA5}">
                      <a16:colId xmlns:a16="http://schemas.microsoft.com/office/drawing/2014/main" val="3520609767"/>
                    </a:ext>
                  </a:extLst>
                </a:gridCol>
                <a:gridCol w="370332">
                  <a:extLst>
                    <a:ext uri="{9D8B030D-6E8A-4147-A177-3AD203B41FA5}">
                      <a16:colId xmlns:a16="http://schemas.microsoft.com/office/drawing/2014/main" val="176181553"/>
                    </a:ext>
                  </a:extLst>
                </a:gridCol>
                <a:gridCol w="370332">
                  <a:extLst>
                    <a:ext uri="{9D8B030D-6E8A-4147-A177-3AD203B41FA5}">
                      <a16:colId xmlns:a16="http://schemas.microsoft.com/office/drawing/2014/main" val="680242971"/>
                    </a:ext>
                  </a:extLst>
                </a:gridCol>
                <a:gridCol w="329184">
                  <a:extLst>
                    <a:ext uri="{9D8B030D-6E8A-4147-A177-3AD203B41FA5}">
                      <a16:colId xmlns:a16="http://schemas.microsoft.com/office/drawing/2014/main" val="3704635859"/>
                    </a:ext>
                  </a:extLst>
                </a:gridCol>
                <a:gridCol w="329184">
                  <a:extLst>
                    <a:ext uri="{9D8B030D-6E8A-4147-A177-3AD203B41FA5}">
                      <a16:colId xmlns:a16="http://schemas.microsoft.com/office/drawing/2014/main" val="1586673487"/>
                    </a:ext>
                  </a:extLst>
                </a:gridCol>
                <a:gridCol w="329184">
                  <a:extLst>
                    <a:ext uri="{9D8B030D-6E8A-4147-A177-3AD203B41FA5}">
                      <a16:colId xmlns:a16="http://schemas.microsoft.com/office/drawing/2014/main" val="852162255"/>
                    </a:ext>
                  </a:extLst>
                </a:gridCol>
                <a:gridCol w="329184">
                  <a:extLst>
                    <a:ext uri="{9D8B030D-6E8A-4147-A177-3AD203B41FA5}">
                      <a16:colId xmlns:a16="http://schemas.microsoft.com/office/drawing/2014/main" val="4007521240"/>
                    </a:ext>
                  </a:extLst>
                </a:gridCol>
                <a:gridCol w="329184">
                  <a:extLst>
                    <a:ext uri="{9D8B030D-6E8A-4147-A177-3AD203B41FA5}">
                      <a16:colId xmlns:a16="http://schemas.microsoft.com/office/drawing/2014/main" val="817314456"/>
                    </a:ext>
                  </a:extLst>
                </a:gridCol>
                <a:gridCol w="329184">
                  <a:extLst>
                    <a:ext uri="{9D8B030D-6E8A-4147-A177-3AD203B41FA5}">
                      <a16:colId xmlns:a16="http://schemas.microsoft.com/office/drawing/2014/main" val="71789324"/>
                    </a:ext>
                  </a:extLst>
                </a:gridCol>
                <a:gridCol w="329184">
                  <a:extLst>
                    <a:ext uri="{9D8B030D-6E8A-4147-A177-3AD203B41FA5}">
                      <a16:colId xmlns:a16="http://schemas.microsoft.com/office/drawing/2014/main" val="2674109904"/>
                    </a:ext>
                  </a:extLst>
                </a:gridCol>
                <a:gridCol w="329184">
                  <a:extLst>
                    <a:ext uri="{9D8B030D-6E8A-4147-A177-3AD203B41FA5}">
                      <a16:colId xmlns:a16="http://schemas.microsoft.com/office/drawing/2014/main" val="4200669389"/>
                    </a:ext>
                  </a:extLst>
                </a:gridCol>
                <a:gridCol w="329184">
                  <a:extLst>
                    <a:ext uri="{9D8B030D-6E8A-4147-A177-3AD203B41FA5}">
                      <a16:colId xmlns:a16="http://schemas.microsoft.com/office/drawing/2014/main" val="690003097"/>
                    </a:ext>
                  </a:extLst>
                </a:gridCol>
                <a:gridCol w="370332">
                  <a:extLst>
                    <a:ext uri="{9D8B030D-6E8A-4147-A177-3AD203B41FA5}">
                      <a16:colId xmlns:a16="http://schemas.microsoft.com/office/drawing/2014/main" val="1281719191"/>
                    </a:ext>
                  </a:extLst>
                </a:gridCol>
                <a:gridCol w="370332">
                  <a:extLst>
                    <a:ext uri="{9D8B030D-6E8A-4147-A177-3AD203B41FA5}">
                      <a16:colId xmlns:a16="http://schemas.microsoft.com/office/drawing/2014/main" val="2158536504"/>
                    </a:ext>
                  </a:extLst>
                </a:gridCol>
                <a:gridCol w="329184">
                  <a:extLst>
                    <a:ext uri="{9D8B030D-6E8A-4147-A177-3AD203B41FA5}">
                      <a16:colId xmlns:a16="http://schemas.microsoft.com/office/drawing/2014/main" val="1145416336"/>
                    </a:ext>
                  </a:extLst>
                </a:gridCol>
                <a:gridCol w="329184">
                  <a:extLst>
                    <a:ext uri="{9D8B030D-6E8A-4147-A177-3AD203B41FA5}">
                      <a16:colId xmlns:a16="http://schemas.microsoft.com/office/drawing/2014/main" val="3634603267"/>
                    </a:ext>
                  </a:extLst>
                </a:gridCol>
                <a:gridCol w="370332">
                  <a:extLst>
                    <a:ext uri="{9D8B030D-6E8A-4147-A177-3AD203B41FA5}">
                      <a16:colId xmlns:a16="http://schemas.microsoft.com/office/drawing/2014/main" val="1651775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493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- 2018-04-16 13:32:24 </a:t>
                      </a:r>
                      <a:r>
                        <a:rPr kumimoji="0" lang="ar-AE" sz="1000" b="0" i="0" u="none" strike="noStrike" kern="1200" cap="none" spc="0" normalizeH="0" baseline="0" noProof="0">
                          <a:ln>
                            <a:noFill/>
                          </a:ln>
                          <a:solidFill>
                            <a:prstClr val="black"/>
                          </a:solidFill>
                          <a:effectLst/>
                          <a:uLnTx/>
                          <a:uFillTx/>
                          <a:latin typeface="+mn-lt"/>
                          <a:ea typeface="+mn-ea"/>
                          <a:cs typeface="+mn-cs"/>
                        </a:rPr>
                        <a:t> 
 شارك في التحسين من #سلامة_المرضى في #السعودية عن طريق تعبئة استبيان #مقياس_سلامة_المرضى
</a:t>
                      </a:r>
                      <a:r>
                        <a:rPr kumimoji="0" lang="en-US" sz="1000" b="0" i="0" u="none" strike="noStrike" kern="1200" cap="none" spc="0" normalizeH="0" baseline="0" noProof="0">
                          <a:ln>
                            <a:noFill/>
                          </a:ln>
                          <a:solidFill>
                            <a:prstClr val="black"/>
                          </a:solidFill>
                          <a:effectLst/>
                          <a:uLnTx/>
                          <a:uFillTx/>
                          <a:latin typeface="+mn-lt"/>
                          <a:ea typeface="+mn-ea"/>
                          <a:cs typeface="+mn-cs"/>
                        </a:rPr>
                        <a:t>http://thermometer.spsc.gov.sa
Improve the #PatientSafety in Saudi Arabia by filling out the #Patient_Safety_Thermometer survey
http://thermometer.spsc.gov.sa
#</a:t>
                      </a:r>
                      <a:r>
                        <a:rPr kumimoji="0" lang="ar-AE" sz="1000" b="0" i="0" u="none" strike="noStrike" kern="1200" cap="none" spc="0" normalizeH="0" baseline="0" noProof="0">
                          <a:ln>
                            <a:noFill/>
                          </a:ln>
                          <a:solidFill>
                            <a:prstClr val="black"/>
                          </a:solidFill>
                          <a:effectLst/>
                          <a:uLnTx/>
                          <a:uFillTx/>
                          <a:latin typeface="+mn-lt"/>
                          <a:ea typeface="+mn-ea"/>
                          <a:cs typeface="+mn-cs"/>
                        </a:rPr>
                        <a:t>لسلامتكم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6598340"/>
                  </a:ext>
                </a:extLst>
              </a:tr>
            </a:tbl>
          </a:graphicData>
        </a:graphic>
      </p:graphicFrame>
      <p:sp>
        <p:nvSpPr>
          <p:cNvPr id="4" name="Text Placeholder 3">
            <a:extLst>
              <a:ext uri="{FF2B5EF4-FFF2-40B4-BE49-F238E27FC236}">
                <a16:creationId xmlns:a16="http://schemas.microsoft.com/office/drawing/2014/main" id="{F18AA668-BF43-4F2F-BE64-20FFF1DB908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086705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65D87-75A5-45E2-8350-D73A8376B7B7}"/>
              </a:ext>
            </a:extLst>
          </p:cNvPr>
          <p:cNvSpPr>
            <a:spLocks noGrp="1"/>
          </p:cNvSpPr>
          <p:nvPr>
            <p:ph type="title"/>
          </p:nvPr>
        </p:nvSpPr>
        <p:spPr/>
        <p:txBody>
          <a:bodyPr/>
          <a:lstStyle/>
          <a:p>
            <a:r>
              <a:rPr lang="en-US"/>
              <a:t>Facebook Own Posts Table | SPSC - 10 of 16</a:t>
            </a:r>
          </a:p>
        </p:txBody>
      </p:sp>
      <p:graphicFrame>
        <p:nvGraphicFramePr>
          <p:cNvPr id="5" name="Table Placeholder 4">
            <a:extLst>
              <a:ext uri="{FF2B5EF4-FFF2-40B4-BE49-F238E27FC236}">
                <a16:creationId xmlns:a16="http://schemas.microsoft.com/office/drawing/2014/main" id="{17F6B08B-7322-49E1-AB5E-C3570B7F67AD}"/>
              </a:ext>
            </a:extLst>
          </p:cNvPr>
          <p:cNvGraphicFramePr>
            <a:graphicFrameLocks noGrp="1"/>
          </p:cNvGraphicFramePr>
          <p:nvPr>
            <p:ph type="tbl" sz="quarter" idx="13"/>
            <p:extLst>
              <p:ext uri="{D42A27DB-BD31-4B8C-83A1-F6EECF244321}">
                <p14:modId xmlns:p14="http://schemas.microsoft.com/office/powerpoint/2010/main" val="406279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08709057"/>
                    </a:ext>
                  </a:extLst>
                </a:gridCol>
                <a:gridCol w="370332">
                  <a:extLst>
                    <a:ext uri="{9D8B030D-6E8A-4147-A177-3AD203B41FA5}">
                      <a16:colId xmlns:a16="http://schemas.microsoft.com/office/drawing/2014/main" val="286360511"/>
                    </a:ext>
                  </a:extLst>
                </a:gridCol>
                <a:gridCol w="370332">
                  <a:extLst>
                    <a:ext uri="{9D8B030D-6E8A-4147-A177-3AD203B41FA5}">
                      <a16:colId xmlns:a16="http://schemas.microsoft.com/office/drawing/2014/main" val="1203954483"/>
                    </a:ext>
                  </a:extLst>
                </a:gridCol>
                <a:gridCol w="370332">
                  <a:extLst>
                    <a:ext uri="{9D8B030D-6E8A-4147-A177-3AD203B41FA5}">
                      <a16:colId xmlns:a16="http://schemas.microsoft.com/office/drawing/2014/main" val="1991645488"/>
                    </a:ext>
                  </a:extLst>
                </a:gridCol>
                <a:gridCol w="329184">
                  <a:extLst>
                    <a:ext uri="{9D8B030D-6E8A-4147-A177-3AD203B41FA5}">
                      <a16:colId xmlns:a16="http://schemas.microsoft.com/office/drawing/2014/main" val="1608671853"/>
                    </a:ext>
                  </a:extLst>
                </a:gridCol>
                <a:gridCol w="329184">
                  <a:extLst>
                    <a:ext uri="{9D8B030D-6E8A-4147-A177-3AD203B41FA5}">
                      <a16:colId xmlns:a16="http://schemas.microsoft.com/office/drawing/2014/main" val="2708146686"/>
                    </a:ext>
                  </a:extLst>
                </a:gridCol>
                <a:gridCol w="329184">
                  <a:extLst>
                    <a:ext uri="{9D8B030D-6E8A-4147-A177-3AD203B41FA5}">
                      <a16:colId xmlns:a16="http://schemas.microsoft.com/office/drawing/2014/main" val="2119291540"/>
                    </a:ext>
                  </a:extLst>
                </a:gridCol>
                <a:gridCol w="329184">
                  <a:extLst>
                    <a:ext uri="{9D8B030D-6E8A-4147-A177-3AD203B41FA5}">
                      <a16:colId xmlns:a16="http://schemas.microsoft.com/office/drawing/2014/main" val="985507312"/>
                    </a:ext>
                  </a:extLst>
                </a:gridCol>
                <a:gridCol w="329184">
                  <a:extLst>
                    <a:ext uri="{9D8B030D-6E8A-4147-A177-3AD203B41FA5}">
                      <a16:colId xmlns:a16="http://schemas.microsoft.com/office/drawing/2014/main" val="2211290668"/>
                    </a:ext>
                  </a:extLst>
                </a:gridCol>
                <a:gridCol w="329184">
                  <a:extLst>
                    <a:ext uri="{9D8B030D-6E8A-4147-A177-3AD203B41FA5}">
                      <a16:colId xmlns:a16="http://schemas.microsoft.com/office/drawing/2014/main" val="892470481"/>
                    </a:ext>
                  </a:extLst>
                </a:gridCol>
                <a:gridCol w="329184">
                  <a:extLst>
                    <a:ext uri="{9D8B030D-6E8A-4147-A177-3AD203B41FA5}">
                      <a16:colId xmlns:a16="http://schemas.microsoft.com/office/drawing/2014/main" val="1969258987"/>
                    </a:ext>
                  </a:extLst>
                </a:gridCol>
                <a:gridCol w="329184">
                  <a:extLst>
                    <a:ext uri="{9D8B030D-6E8A-4147-A177-3AD203B41FA5}">
                      <a16:colId xmlns:a16="http://schemas.microsoft.com/office/drawing/2014/main" val="3403092978"/>
                    </a:ext>
                  </a:extLst>
                </a:gridCol>
                <a:gridCol w="329184">
                  <a:extLst>
                    <a:ext uri="{9D8B030D-6E8A-4147-A177-3AD203B41FA5}">
                      <a16:colId xmlns:a16="http://schemas.microsoft.com/office/drawing/2014/main" val="576777493"/>
                    </a:ext>
                  </a:extLst>
                </a:gridCol>
                <a:gridCol w="370332">
                  <a:extLst>
                    <a:ext uri="{9D8B030D-6E8A-4147-A177-3AD203B41FA5}">
                      <a16:colId xmlns:a16="http://schemas.microsoft.com/office/drawing/2014/main" val="1034659890"/>
                    </a:ext>
                  </a:extLst>
                </a:gridCol>
                <a:gridCol w="370332">
                  <a:extLst>
                    <a:ext uri="{9D8B030D-6E8A-4147-A177-3AD203B41FA5}">
                      <a16:colId xmlns:a16="http://schemas.microsoft.com/office/drawing/2014/main" val="3546600732"/>
                    </a:ext>
                  </a:extLst>
                </a:gridCol>
                <a:gridCol w="329184">
                  <a:extLst>
                    <a:ext uri="{9D8B030D-6E8A-4147-A177-3AD203B41FA5}">
                      <a16:colId xmlns:a16="http://schemas.microsoft.com/office/drawing/2014/main" val="372288284"/>
                    </a:ext>
                  </a:extLst>
                </a:gridCol>
                <a:gridCol w="329184">
                  <a:extLst>
                    <a:ext uri="{9D8B030D-6E8A-4147-A177-3AD203B41FA5}">
                      <a16:colId xmlns:a16="http://schemas.microsoft.com/office/drawing/2014/main" val="3373700211"/>
                    </a:ext>
                  </a:extLst>
                </a:gridCol>
                <a:gridCol w="370332">
                  <a:extLst>
                    <a:ext uri="{9D8B030D-6E8A-4147-A177-3AD203B41FA5}">
                      <a16:colId xmlns:a16="http://schemas.microsoft.com/office/drawing/2014/main" val="888324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185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- 2018-04-15 17:50:39 </a:t>
                      </a:r>
                      <a:r>
                        <a:rPr kumimoji="0" lang="ar-AE" sz="1000" b="0" i="0" u="none" strike="noStrike" kern="1200" cap="none" spc="0" normalizeH="0" baseline="0" noProof="0">
                          <a:ln>
                            <a:noFill/>
                          </a:ln>
                          <a:solidFill>
                            <a:prstClr val="black"/>
                          </a:solidFill>
                          <a:effectLst/>
                          <a:uLnTx/>
                          <a:uFillTx/>
                          <a:latin typeface="+mn-lt"/>
                          <a:ea typeface="+mn-ea"/>
                          <a:cs typeface="+mn-cs"/>
                        </a:rPr>
                        <a:t> 
 ‏أقام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المركز_السعودي_لسلامة_المرضى‬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ورشة العمل اشتراطات مكافحة العدوى في وحدة التعقيم المركزي  </a:t>
                      </a:r>
                      <a:r>
                        <a:rPr kumimoji="0" lang="en-US" sz="1000" b="0" i="0" u="none" strike="noStrike" kern="1200" cap="none" spc="0" normalizeH="0" baseline="0" noProof="0">
                          <a:ln>
                            <a:noFill/>
                          </a:ln>
                          <a:solidFill>
                            <a:prstClr val="black"/>
                          </a:solidFill>
                          <a:effectLst/>
                          <a:uLnTx/>
                          <a:uFillTx/>
                          <a:latin typeface="+mn-lt"/>
                          <a:ea typeface="+mn-ea"/>
                          <a:cs typeface="+mn-cs"/>
                        </a:rPr>
                        <a:t>CSSD </a:t>
                      </a:r>
                      <a:r>
                        <a:rPr kumimoji="0" lang="ar-AE" sz="1000" b="0" i="0" u="none" strike="noStrike" kern="1200" cap="none" spc="0" normalizeH="0" baseline="0" noProof="0">
                          <a:ln>
                            <a:noFill/>
                          </a:ln>
                          <a:solidFill>
                            <a:prstClr val="black"/>
                          </a:solidFill>
                          <a:effectLst/>
                          <a:uLnTx/>
                          <a:uFillTx/>
                          <a:latin typeface="+mn-lt"/>
                          <a:ea typeface="+mn-ea"/>
                          <a:cs typeface="+mn-cs"/>
                        </a:rPr>
                        <a:t>بمستشفى المواساة في مدينة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الجبيل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تهدف هذه الورشة الى تدريب فنيي وحدة التعقيم المركزي على مستوى المملكة.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لسلامتكم‬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6329964"/>
                  </a:ext>
                </a:extLst>
              </a:tr>
            </a:tbl>
          </a:graphicData>
        </a:graphic>
      </p:graphicFrame>
      <p:sp>
        <p:nvSpPr>
          <p:cNvPr id="4" name="Text Placeholder 3">
            <a:extLst>
              <a:ext uri="{FF2B5EF4-FFF2-40B4-BE49-F238E27FC236}">
                <a16:creationId xmlns:a16="http://schemas.microsoft.com/office/drawing/2014/main" id="{D42AFA07-6D61-4195-8A67-225486255EB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828540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5F7FE-C4AB-42F3-AC86-27A07EBC923D}"/>
              </a:ext>
            </a:extLst>
          </p:cNvPr>
          <p:cNvSpPr>
            <a:spLocks noGrp="1"/>
          </p:cNvSpPr>
          <p:nvPr>
            <p:ph type="title"/>
          </p:nvPr>
        </p:nvSpPr>
        <p:spPr/>
        <p:txBody>
          <a:bodyPr/>
          <a:lstStyle/>
          <a:p>
            <a:r>
              <a:rPr lang="en-US"/>
              <a:t>Facebook Own Posts Table | SPSC - 11 of 16</a:t>
            </a:r>
          </a:p>
        </p:txBody>
      </p:sp>
      <p:graphicFrame>
        <p:nvGraphicFramePr>
          <p:cNvPr id="5" name="Table Placeholder 4">
            <a:extLst>
              <a:ext uri="{FF2B5EF4-FFF2-40B4-BE49-F238E27FC236}">
                <a16:creationId xmlns:a16="http://schemas.microsoft.com/office/drawing/2014/main" id="{2882BE74-3A27-4EB5-9630-2A3CC336E9F9}"/>
              </a:ext>
            </a:extLst>
          </p:cNvPr>
          <p:cNvGraphicFramePr>
            <a:graphicFrameLocks noGrp="1"/>
          </p:cNvGraphicFramePr>
          <p:nvPr>
            <p:ph type="tbl" sz="quarter" idx="13"/>
            <p:extLst>
              <p:ext uri="{D42A27DB-BD31-4B8C-83A1-F6EECF244321}">
                <p14:modId xmlns:p14="http://schemas.microsoft.com/office/powerpoint/2010/main" val="2823512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21400932"/>
                    </a:ext>
                  </a:extLst>
                </a:gridCol>
                <a:gridCol w="370332">
                  <a:extLst>
                    <a:ext uri="{9D8B030D-6E8A-4147-A177-3AD203B41FA5}">
                      <a16:colId xmlns:a16="http://schemas.microsoft.com/office/drawing/2014/main" val="1662942814"/>
                    </a:ext>
                  </a:extLst>
                </a:gridCol>
                <a:gridCol w="370332">
                  <a:extLst>
                    <a:ext uri="{9D8B030D-6E8A-4147-A177-3AD203B41FA5}">
                      <a16:colId xmlns:a16="http://schemas.microsoft.com/office/drawing/2014/main" val="3498743196"/>
                    </a:ext>
                  </a:extLst>
                </a:gridCol>
                <a:gridCol w="370332">
                  <a:extLst>
                    <a:ext uri="{9D8B030D-6E8A-4147-A177-3AD203B41FA5}">
                      <a16:colId xmlns:a16="http://schemas.microsoft.com/office/drawing/2014/main" val="930445099"/>
                    </a:ext>
                  </a:extLst>
                </a:gridCol>
                <a:gridCol w="329184">
                  <a:extLst>
                    <a:ext uri="{9D8B030D-6E8A-4147-A177-3AD203B41FA5}">
                      <a16:colId xmlns:a16="http://schemas.microsoft.com/office/drawing/2014/main" val="435336348"/>
                    </a:ext>
                  </a:extLst>
                </a:gridCol>
                <a:gridCol w="329184">
                  <a:extLst>
                    <a:ext uri="{9D8B030D-6E8A-4147-A177-3AD203B41FA5}">
                      <a16:colId xmlns:a16="http://schemas.microsoft.com/office/drawing/2014/main" val="460821203"/>
                    </a:ext>
                  </a:extLst>
                </a:gridCol>
                <a:gridCol w="329184">
                  <a:extLst>
                    <a:ext uri="{9D8B030D-6E8A-4147-A177-3AD203B41FA5}">
                      <a16:colId xmlns:a16="http://schemas.microsoft.com/office/drawing/2014/main" val="341251198"/>
                    </a:ext>
                  </a:extLst>
                </a:gridCol>
                <a:gridCol w="329184">
                  <a:extLst>
                    <a:ext uri="{9D8B030D-6E8A-4147-A177-3AD203B41FA5}">
                      <a16:colId xmlns:a16="http://schemas.microsoft.com/office/drawing/2014/main" val="378945742"/>
                    </a:ext>
                  </a:extLst>
                </a:gridCol>
                <a:gridCol w="329184">
                  <a:extLst>
                    <a:ext uri="{9D8B030D-6E8A-4147-A177-3AD203B41FA5}">
                      <a16:colId xmlns:a16="http://schemas.microsoft.com/office/drawing/2014/main" val="3150131869"/>
                    </a:ext>
                  </a:extLst>
                </a:gridCol>
                <a:gridCol w="329184">
                  <a:extLst>
                    <a:ext uri="{9D8B030D-6E8A-4147-A177-3AD203B41FA5}">
                      <a16:colId xmlns:a16="http://schemas.microsoft.com/office/drawing/2014/main" val="3047992430"/>
                    </a:ext>
                  </a:extLst>
                </a:gridCol>
                <a:gridCol w="329184">
                  <a:extLst>
                    <a:ext uri="{9D8B030D-6E8A-4147-A177-3AD203B41FA5}">
                      <a16:colId xmlns:a16="http://schemas.microsoft.com/office/drawing/2014/main" val="1995459312"/>
                    </a:ext>
                  </a:extLst>
                </a:gridCol>
                <a:gridCol w="329184">
                  <a:extLst>
                    <a:ext uri="{9D8B030D-6E8A-4147-A177-3AD203B41FA5}">
                      <a16:colId xmlns:a16="http://schemas.microsoft.com/office/drawing/2014/main" val="1168725231"/>
                    </a:ext>
                  </a:extLst>
                </a:gridCol>
                <a:gridCol w="329184">
                  <a:extLst>
                    <a:ext uri="{9D8B030D-6E8A-4147-A177-3AD203B41FA5}">
                      <a16:colId xmlns:a16="http://schemas.microsoft.com/office/drawing/2014/main" val="4240124555"/>
                    </a:ext>
                  </a:extLst>
                </a:gridCol>
                <a:gridCol w="370332">
                  <a:extLst>
                    <a:ext uri="{9D8B030D-6E8A-4147-A177-3AD203B41FA5}">
                      <a16:colId xmlns:a16="http://schemas.microsoft.com/office/drawing/2014/main" val="3279826874"/>
                    </a:ext>
                  </a:extLst>
                </a:gridCol>
                <a:gridCol w="370332">
                  <a:extLst>
                    <a:ext uri="{9D8B030D-6E8A-4147-A177-3AD203B41FA5}">
                      <a16:colId xmlns:a16="http://schemas.microsoft.com/office/drawing/2014/main" val="627710628"/>
                    </a:ext>
                  </a:extLst>
                </a:gridCol>
                <a:gridCol w="329184">
                  <a:extLst>
                    <a:ext uri="{9D8B030D-6E8A-4147-A177-3AD203B41FA5}">
                      <a16:colId xmlns:a16="http://schemas.microsoft.com/office/drawing/2014/main" val="2120771831"/>
                    </a:ext>
                  </a:extLst>
                </a:gridCol>
                <a:gridCol w="329184">
                  <a:extLst>
                    <a:ext uri="{9D8B030D-6E8A-4147-A177-3AD203B41FA5}">
                      <a16:colId xmlns:a16="http://schemas.microsoft.com/office/drawing/2014/main" val="3443426055"/>
                    </a:ext>
                  </a:extLst>
                </a:gridCol>
                <a:gridCol w="370332">
                  <a:extLst>
                    <a:ext uri="{9D8B030D-6E8A-4147-A177-3AD203B41FA5}">
                      <a16:colId xmlns:a16="http://schemas.microsoft.com/office/drawing/2014/main" val="566429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9942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- 2018-04-15 17:32:02 </a:t>
                      </a:r>
                      <a:r>
                        <a:rPr kumimoji="0" lang="ar-AE" sz="1000" b="0" i="0" u="none" strike="noStrike" kern="1200" cap="none" spc="0" normalizeH="0" baseline="0" noProof="0">
                          <a:ln>
                            <a:noFill/>
                          </a:ln>
                          <a:solidFill>
                            <a:prstClr val="black"/>
                          </a:solidFill>
                          <a:effectLst/>
                          <a:uLnTx/>
                          <a:uFillTx/>
                          <a:latin typeface="+mn-lt"/>
                          <a:ea typeface="+mn-ea"/>
                          <a:cs typeface="+mn-cs"/>
                        </a:rPr>
                        <a:t> 
 ‏أقام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المركز_السعودي_لسلامة_المرضى‬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ورشة العمل اشتراطات مكافحة العدوى في وحدة التعقيم المركزي  </a:t>
                      </a:r>
                      <a:r>
                        <a:rPr kumimoji="0" lang="en-US" sz="1000" b="0" i="0" u="none" strike="noStrike" kern="1200" cap="none" spc="0" normalizeH="0" baseline="0" noProof="0">
                          <a:ln>
                            <a:noFill/>
                          </a:ln>
                          <a:solidFill>
                            <a:prstClr val="black"/>
                          </a:solidFill>
                          <a:effectLst/>
                          <a:uLnTx/>
                          <a:uFillTx/>
                          <a:latin typeface="+mn-lt"/>
                          <a:ea typeface="+mn-ea"/>
                          <a:cs typeface="+mn-cs"/>
                        </a:rPr>
                        <a:t>CSSD </a:t>
                      </a:r>
                      <a:r>
                        <a:rPr kumimoji="0" lang="ar-AE" sz="1000" b="0" i="0" u="none" strike="noStrike" kern="1200" cap="none" spc="0" normalizeH="0" baseline="0" noProof="0">
                          <a:ln>
                            <a:noFill/>
                          </a:ln>
                          <a:solidFill>
                            <a:prstClr val="black"/>
                          </a:solidFill>
                          <a:effectLst/>
                          <a:uLnTx/>
                          <a:uFillTx/>
                          <a:latin typeface="+mn-lt"/>
                          <a:ea typeface="+mn-ea"/>
                          <a:cs typeface="+mn-cs"/>
                        </a:rPr>
                        <a:t>بالمركز الطبي الدولي في مدينة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جدة 
.تهدف هذه الورشة الى تدريب فنيي وحدة التعقيم المركزي على مستوى المملكة.
@</a:t>
                      </a:r>
                      <a:r>
                        <a:rPr kumimoji="0" lang="en-US" sz="1000" b="0" i="0" u="none" strike="noStrike" kern="1200" cap="none" spc="0" normalizeH="0" baseline="0" noProof="0">
                          <a:ln>
                            <a:noFill/>
                          </a:ln>
                          <a:solidFill>
                            <a:prstClr val="black"/>
                          </a:solidFill>
                          <a:effectLst/>
                          <a:uLnTx/>
                          <a:uFillTx/>
                          <a:latin typeface="+mn-lt"/>
                          <a:ea typeface="+mn-ea"/>
                          <a:cs typeface="+mn-cs"/>
                        </a:rPr>
                        <a:t>TheIMCjeddah  @IenasKamar
‏⁧‫#</a:t>
                      </a:r>
                      <a:r>
                        <a:rPr kumimoji="0" lang="ar-AE" sz="1000" b="0" i="0" u="none" strike="noStrike" kern="1200" cap="none" spc="0" normalizeH="0" baseline="0" noProof="0">
                          <a:ln>
                            <a:noFill/>
                          </a:ln>
                          <a:solidFill>
                            <a:prstClr val="black"/>
                          </a:solidFill>
                          <a:effectLst/>
                          <a:uLnTx/>
                          <a:uFillTx/>
                          <a:latin typeface="+mn-lt"/>
                          <a:ea typeface="+mn-ea"/>
                          <a:cs typeface="+mn-cs"/>
                        </a:rPr>
                        <a:t>لسلامتكم‬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938935"/>
                  </a:ext>
                </a:extLst>
              </a:tr>
            </a:tbl>
          </a:graphicData>
        </a:graphic>
      </p:graphicFrame>
      <p:sp>
        <p:nvSpPr>
          <p:cNvPr id="4" name="Text Placeholder 3">
            <a:extLst>
              <a:ext uri="{FF2B5EF4-FFF2-40B4-BE49-F238E27FC236}">
                <a16:creationId xmlns:a16="http://schemas.microsoft.com/office/drawing/2014/main" id="{DED5580F-7744-4F46-A123-0D235ED1485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680897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70695-61B0-4E0E-ACFB-38A99933BCF3}"/>
              </a:ext>
            </a:extLst>
          </p:cNvPr>
          <p:cNvSpPr>
            <a:spLocks noGrp="1"/>
          </p:cNvSpPr>
          <p:nvPr>
            <p:ph type="title"/>
          </p:nvPr>
        </p:nvSpPr>
        <p:spPr/>
        <p:txBody>
          <a:bodyPr/>
          <a:lstStyle/>
          <a:p>
            <a:r>
              <a:rPr lang="en-US"/>
              <a:t>Facebook Own Posts Table | SPSC - 12 of 16</a:t>
            </a:r>
          </a:p>
        </p:txBody>
      </p:sp>
      <p:graphicFrame>
        <p:nvGraphicFramePr>
          <p:cNvPr id="5" name="Table Placeholder 4">
            <a:extLst>
              <a:ext uri="{FF2B5EF4-FFF2-40B4-BE49-F238E27FC236}">
                <a16:creationId xmlns:a16="http://schemas.microsoft.com/office/drawing/2014/main" id="{54651029-678A-49A2-81FB-DCA8F577F37B}"/>
              </a:ext>
            </a:extLst>
          </p:cNvPr>
          <p:cNvGraphicFramePr>
            <a:graphicFrameLocks noGrp="1"/>
          </p:cNvGraphicFramePr>
          <p:nvPr>
            <p:ph type="tbl" sz="quarter" idx="13"/>
            <p:extLst>
              <p:ext uri="{D42A27DB-BD31-4B8C-83A1-F6EECF244321}">
                <p14:modId xmlns:p14="http://schemas.microsoft.com/office/powerpoint/2010/main" val="982139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76232248"/>
                    </a:ext>
                  </a:extLst>
                </a:gridCol>
                <a:gridCol w="370332">
                  <a:extLst>
                    <a:ext uri="{9D8B030D-6E8A-4147-A177-3AD203B41FA5}">
                      <a16:colId xmlns:a16="http://schemas.microsoft.com/office/drawing/2014/main" val="339689832"/>
                    </a:ext>
                  </a:extLst>
                </a:gridCol>
                <a:gridCol w="370332">
                  <a:extLst>
                    <a:ext uri="{9D8B030D-6E8A-4147-A177-3AD203B41FA5}">
                      <a16:colId xmlns:a16="http://schemas.microsoft.com/office/drawing/2014/main" val="1445625582"/>
                    </a:ext>
                  </a:extLst>
                </a:gridCol>
                <a:gridCol w="370332">
                  <a:extLst>
                    <a:ext uri="{9D8B030D-6E8A-4147-A177-3AD203B41FA5}">
                      <a16:colId xmlns:a16="http://schemas.microsoft.com/office/drawing/2014/main" val="646910809"/>
                    </a:ext>
                  </a:extLst>
                </a:gridCol>
                <a:gridCol w="329184">
                  <a:extLst>
                    <a:ext uri="{9D8B030D-6E8A-4147-A177-3AD203B41FA5}">
                      <a16:colId xmlns:a16="http://schemas.microsoft.com/office/drawing/2014/main" val="425523053"/>
                    </a:ext>
                  </a:extLst>
                </a:gridCol>
                <a:gridCol w="329184">
                  <a:extLst>
                    <a:ext uri="{9D8B030D-6E8A-4147-A177-3AD203B41FA5}">
                      <a16:colId xmlns:a16="http://schemas.microsoft.com/office/drawing/2014/main" val="3583335023"/>
                    </a:ext>
                  </a:extLst>
                </a:gridCol>
                <a:gridCol w="329184">
                  <a:extLst>
                    <a:ext uri="{9D8B030D-6E8A-4147-A177-3AD203B41FA5}">
                      <a16:colId xmlns:a16="http://schemas.microsoft.com/office/drawing/2014/main" val="383552856"/>
                    </a:ext>
                  </a:extLst>
                </a:gridCol>
                <a:gridCol w="329184">
                  <a:extLst>
                    <a:ext uri="{9D8B030D-6E8A-4147-A177-3AD203B41FA5}">
                      <a16:colId xmlns:a16="http://schemas.microsoft.com/office/drawing/2014/main" val="555345647"/>
                    </a:ext>
                  </a:extLst>
                </a:gridCol>
                <a:gridCol w="329184">
                  <a:extLst>
                    <a:ext uri="{9D8B030D-6E8A-4147-A177-3AD203B41FA5}">
                      <a16:colId xmlns:a16="http://schemas.microsoft.com/office/drawing/2014/main" val="3548676685"/>
                    </a:ext>
                  </a:extLst>
                </a:gridCol>
                <a:gridCol w="329184">
                  <a:extLst>
                    <a:ext uri="{9D8B030D-6E8A-4147-A177-3AD203B41FA5}">
                      <a16:colId xmlns:a16="http://schemas.microsoft.com/office/drawing/2014/main" val="3648496043"/>
                    </a:ext>
                  </a:extLst>
                </a:gridCol>
                <a:gridCol w="329184">
                  <a:extLst>
                    <a:ext uri="{9D8B030D-6E8A-4147-A177-3AD203B41FA5}">
                      <a16:colId xmlns:a16="http://schemas.microsoft.com/office/drawing/2014/main" val="1662850594"/>
                    </a:ext>
                  </a:extLst>
                </a:gridCol>
                <a:gridCol w="329184">
                  <a:extLst>
                    <a:ext uri="{9D8B030D-6E8A-4147-A177-3AD203B41FA5}">
                      <a16:colId xmlns:a16="http://schemas.microsoft.com/office/drawing/2014/main" val="3152436150"/>
                    </a:ext>
                  </a:extLst>
                </a:gridCol>
                <a:gridCol w="329184">
                  <a:extLst>
                    <a:ext uri="{9D8B030D-6E8A-4147-A177-3AD203B41FA5}">
                      <a16:colId xmlns:a16="http://schemas.microsoft.com/office/drawing/2014/main" val="1470356284"/>
                    </a:ext>
                  </a:extLst>
                </a:gridCol>
                <a:gridCol w="370332">
                  <a:extLst>
                    <a:ext uri="{9D8B030D-6E8A-4147-A177-3AD203B41FA5}">
                      <a16:colId xmlns:a16="http://schemas.microsoft.com/office/drawing/2014/main" val="2463004719"/>
                    </a:ext>
                  </a:extLst>
                </a:gridCol>
                <a:gridCol w="370332">
                  <a:extLst>
                    <a:ext uri="{9D8B030D-6E8A-4147-A177-3AD203B41FA5}">
                      <a16:colId xmlns:a16="http://schemas.microsoft.com/office/drawing/2014/main" val="2125667439"/>
                    </a:ext>
                  </a:extLst>
                </a:gridCol>
                <a:gridCol w="329184">
                  <a:extLst>
                    <a:ext uri="{9D8B030D-6E8A-4147-A177-3AD203B41FA5}">
                      <a16:colId xmlns:a16="http://schemas.microsoft.com/office/drawing/2014/main" val="575210807"/>
                    </a:ext>
                  </a:extLst>
                </a:gridCol>
                <a:gridCol w="329184">
                  <a:extLst>
                    <a:ext uri="{9D8B030D-6E8A-4147-A177-3AD203B41FA5}">
                      <a16:colId xmlns:a16="http://schemas.microsoft.com/office/drawing/2014/main" val="937215358"/>
                    </a:ext>
                  </a:extLst>
                </a:gridCol>
                <a:gridCol w="370332">
                  <a:extLst>
                    <a:ext uri="{9D8B030D-6E8A-4147-A177-3AD203B41FA5}">
                      <a16:colId xmlns:a16="http://schemas.microsoft.com/office/drawing/2014/main" val="230710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1011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- 2018-04-12 14:17:58 </a:t>
                      </a:r>
                      <a:r>
                        <a:rPr kumimoji="0" lang="ar-AE" sz="1000" b="0" i="0" u="none" strike="noStrike" kern="1200" cap="none" spc="0" normalizeH="0" baseline="0" noProof="0">
                          <a:ln>
                            <a:noFill/>
                          </a:ln>
                          <a:solidFill>
                            <a:prstClr val="black"/>
                          </a:solidFill>
                          <a:effectLst/>
                          <a:uLnTx/>
                          <a:uFillTx/>
                          <a:latin typeface="+mn-lt"/>
                          <a:ea typeface="+mn-ea"/>
                          <a:cs typeface="+mn-cs"/>
                        </a:rPr>
                        <a:t> 
 زرت الطبيب اليوم؟..
بإمكانك الآن تقييم المنشأة الصحية بعد كل زيارة لك عن طريق تعبئة استبيان #مقياس_سلامة_المرضى :
</a:t>
                      </a:r>
                      <a:r>
                        <a:rPr kumimoji="0" lang="en-US" sz="1000" b="0" i="0" u="none" strike="noStrike" kern="1200" cap="none" spc="0" normalizeH="0" baseline="0" noProof="0">
                          <a:ln>
                            <a:noFill/>
                          </a:ln>
                          <a:solidFill>
                            <a:prstClr val="black"/>
                          </a:solidFill>
                          <a:effectLst/>
                          <a:uLnTx/>
                          <a:uFillTx/>
                          <a:latin typeface="+mn-lt"/>
                          <a:ea typeface="+mn-ea"/>
                          <a:cs typeface="+mn-cs"/>
                        </a:rPr>
                        <a:t>http://thermometer.spsc.gov.sa
#</a:t>
                      </a:r>
                      <a:r>
                        <a:rPr kumimoji="0" lang="ar-AE" sz="1000" b="0" i="0" u="none" strike="noStrike" kern="1200" cap="none" spc="0" normalizeH="0" baseline="0" noProof="0">
                          <a:ln>
                            <a:noFill/>
                          </a:ln>
                          <a:solidFill>
                            <a:prstClr val="black"/>
                          </a:solidFill>
                          <a:effectLst/>
                          <a:uLnTx/>
                          <a:uFillTx/>
                          <a:latin typeface="+mn-lt"/>
                          <a:ea typeface="+mn-ea"/>
                          <a:cs typeface="+mn-cs"/>
                        </a:rPr>
                        <a:t>دورك_فعّال #لسلامتكم 
</a:t>
                      </a:r>
                      <a:r>
                        <a:rPr kumimoji="0" lang="en-US" sz="1000" b="0" i="0" u="none" strike="noStrike" kern="1200" cap="none" spc="0" normalizeH="0" baseline="0" noProof="0">
                          <a:ln>
                            <a:noFill/>
                          </a:ln>
                          <a:solidFill>
                            <a:prstClr val="black"/>
                          </a:solidFill>
                          <a:effectLst/>
                          <a:uLnTx/>
                          <a:uFillTx/>
                          <a:latin typeface="+mn-lt"/>
                          <a:ea typeface="+mn-ea"/>
                          <a:cs typeface="+mn-cs"/>
                        </a:rPr>
                        <a:t>Did you visit your doctor Today?
You can  now evaluate any healthcare facility after each visit by filling out the #PatientSafetyThermometer survey:
http://thermometer.spsc.gov.sa
#YourRoleIsEffective #PatientSafety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3211636"/>
                  </a:ext>
                </a:extLst>
              </a:tr>
            </a:tbl>
          </a:graphicData>
        </a:graphic>
      </p:graphicFrame>
      <p:sp>
        <p:nvSpPr>
          <p:cNvPr id="4" name="Text Placeholder 3">
            <a:extLst>
              <a:ext uri="{FF2B5EF4-FFF2-40B4-BE49-F238E27FC236}">
                <a16:creationId xmlns:a16="http://schemas.microsoft.com/office/drawing/2014/main" id="{61333461-F11B-4AB8-9BC1-FA53DCFBACF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767861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CD7A1-4E73-4337-A284-E2BE94914A98}"/>
              </a:ext>
            </a:extLst>
          </p:cNvPr>
          <p:cNvSpPr>
            <a:spLocks noGrp="1"/>
          </p:cNvSpPr>
          <p:nvPr>
            <p:ph type="title"/>
          </p:nvPr>
        </p:nvSpPr>
        <p:spPr/>
        <p:txBody>
          <a:bodyPr/>
          <a:lstStyle/>
          <a:p>
            <a:r>
              <a:rPr lang="en-US"/>
              <a:t>Facebook Own Posts Table | SPSC - 13 of 16</a:t>
            </a:r>
          </a:p>
        </p:txBody>
      </p:sp>
      <p:graphicFrame>
        <p:nvGraphicFramePr>
          <p:cNvPr id="5" name="Table Placeholder 4">
            <a:extLst>
              <a:ext uri="{FF2B5EF4-FFF2-40B4-BE49-F238E27FC236}">
                <a16:creationId xmlns:a16="http://schemas.microsoft.com/office/drawing/2014/main" id="{246B44A7-173A-4EC5-B9E6-5204E5BEF28E}"/>
              </a:ext>
            </a:extLst>
          </p:cNvPr>
          <p:cNvGraphicFramePr>
            <a:graphicFrameLocks noGrp="1"/>
          </p:cNvGraphicFramePr>
          <p:nvPr>
            <p:ph type="tbl" sz="quarter" idx="13"/>
            <p:extLst>
              <p:ext uri="{D42A27DB-BD31-4B8C-83A1-F6EECF244321}">
                <p14:modId xmlns:p14="http://schemas.microsoft.com/office/powerpoint/2010/main" val="559742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93560446"/>
                    </a:ext>
                  </a:extLst>
                </a:gridCol>
                <a:gridCol w="370332">
                  <a:extLst>
                    <a:ext uri="{9D8B030D-6E8A-4147-A177-3AD203B41FA5}">
                      <a16:colId xmlns:a16="http://schemas.microsoft.com/office/drawing/2014/main" val="1717856101"/>
                    </a:ext>
                  </a:extLst>
                </a:gridCol>
                <a:gridCol w="370332">
                  <a:extLst>
                    <a:ext uri="{9D8B030D-6E8A-4147-A177-3AD203B41FA5}">
                      <a16:colId xmlns:a16="http://schemas.microsoft.com/office/drawing/2014/main" val="2431027354"/>
                    </a:ext>
                  </a:extLst>
                </a:gridCol>
                <a:gridCol w="370332">
                  <a:extLst>
                    <a:ext uri="{9D8B030D-6E8A-4147-A177-3AD203B41FA5}">
                      <a16:colId xmlns:a16="http://schemas.microsoft.com/office/drawing/2014/main" val="3976577860"/>
                    </a:ext>
                  </a:extLst>
                </a:gridCol>
                <a:gridCol w="329184">
                  <a:extLst>
                    <a:ext uri="{9D8B030D-6E8A-4147-A177-3AD203B41FA5}">
                      <a16:colId xmlns:a16="http://schemas.microsoft.com/office/drawing/2014/main" val="3804880052"/>
                    </a:ext>
                  </a:extLst>
                </a:gridCol>
                <a:gridCol w="329184">
                  <a:extLst>
                    <a:ext uri="{9D8B030D-6E8A-4147-A177-3AD203B41FA5}">
                      <a16:colId xmlns:a16="http://schemas.microsoft.com/office/drawing/2014/main" val="1712708460"/>
                    </a:ext>
                  </a:extLst>
                </a:gridCol>
                <a:gridCol w="329184">
                  <a:extLst>
                    <a:ext uri="{9D8B030D-6E8A-4147-A177-3AD203B41FA5}">
                      <a16:colId xmlns:a16="http://schemas.microsoft.com/office/drawing/2014/main" val="670518240"/>
                    </a:ext>
                  </a:extLst>
                </a:gridCol>
                <a:gridCol w="329184">
                  <a:extLst>
                    <a:ext uri="{9D8B030D-6E8A-4147-A177-3AD203B41FA5}">
                      <a16:colId xmlns:a16="http://schemas.microsoft.com/office/drawing/2014/main" val="3583116500"/>
                    </a:ext>
                  </a:extLst>
                </a:gridCol>
                <a:gridCol w="329184">
                  <a:extLst>
                    <a:ext uri="{9D8B030D-6E8A-4147-A177-3AD203B41FA5}">
                      <a16:colId xmlns:a16="http://schemas.microsoft.com/office/drawing/2014/main" val="990108129"/>
                    </a:ext>
                  </a:extLst>
                </a:gridCol>
                <a:gridCol w="329184">
                  <a:extLst>
                    <a:ext uri="{9D8B030D-6E8A-4147-A177-3AD203B41FA5}">
                      <a16:colId xmlns:a16="http://schemas.microsoft.com/office/drawing/2014/main" val="765998054"/>
                    </a:ext>
                  </a:extLst>
                </a:gridCol>
                <a:gridCol w="329184">
                  <a:extLst>
                    <a:ext uri="{9D8B030D-6E8A-4147-A177-3AD203B41FA5}">
                      <a16:colId xmlns:a16="http://schemas.microsoft.com/office/drawing/2014/main" val="3734222241"/>
                    </a:ext>
                  </a:extLst>
                </a:gridCol>
                <a:gridCol w="329184">
                  <a:extLst>
                    <a:ext uri="{9D8B030D-6E8A-4147-A177-3AD203B41FA5}">
                      <a16:colId xmlns:a16="http://schemas.microsoft.com/office/drawing/2014/main" val="3832606329"/>
                    </a:ext>
                  </a:extLst>
                </a:gridCol>
                <a:gridCol w="329184">
                  <a:extLst>
                    <a:ext uri="{9D8B030D-6E8A-4147-A177-3AD203B41FA5}">
                      <a16:colId xmlns:a16="http://schemas.microsoft.com/office/drawing/2014/main" val="2299987712"/>
                    </a:ext>
                  </a:extLst>
                </a:gridCol>
                <a:gridCol w="370332">
                  <a:extLst>
                    <a:ext uri="{9D8B030D-6E8A-4147-A177-3AD203B41FA5}">
                      <a16:colId xmlns:a16="http://schemas.microsoft.com/office/drawing/2014/main" val="1953015907"/>
                    </a:ext>
                  </a:extLst>
                </a:gridCol>
                <a:gridCol w="370332">
                  <a:extLst>
                    <a:ext uri="{9D8B030D-6E8A-4147-A177-3AD203B41FA5}">
                      <a16:colId xmlns:a16="http://schemas.microsoft.com/office/drawing/2014/main" val="1860048348"/>
                    </a:ext>
                  </a:extLst>
                </a:gridCol>
                <a:gridCol w="329184">
                  <a:extLst>
                    <a:ext uri="{9D8B030D-6E8A-4147-A177-3AD203B41FA5}">
                      <a16:colId xmlns:a16="http://schemas.microsoft.com/office/drawing/2014/main" val="2327104649"/>
                    </a:ext>
                  </a:extLst>
                </a:gridCol>
                <a:gridCol w="329184">
                  <a:extLst>
                    <a:ext uri="{9D8B030D-6E8A-4147-A177-3AD203B41FA5}">
                      <a16:colId xmlns:a16="http://schemas.microsoft.com/office/drawing/2014/main" val="1010342302"/>
                    </a:ext>
                  </a:extLst>
                </a:gridCol>
                <a:gridCol w="370332">
                  <a:extLst>
                    <a:ext uri="{9D8B030D-6E8A-4147-A177-3AD203B41FA5}">
                      <a16:colId xmlns:a16="http://schemas.microsoft.com/office/drawing/2014/main" val="2648336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9258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- 2018-04-12 13:32:16 </a:t>
                      </a:r>
                      <a:r>
                        <a:rPr kumimoji="0" lang="ar-AE" sz="1000" b="0" i="0" u="none" strike="noStrike" kern="1200" cap="none" spc="0" normalizeH="0" baseline="0" noProof="0">
                          <a:ln>
                            <a:noFill/>
                          </a:ln>
                          <a:solidFill>
                            <a:prstClr val="black"/>
                          </a:solidFill>
                          <a:effectLst/>
                          <a:uLnTx/>
                          <a:uFillTx/>
                          <a:latin typeface="+mn-lt"/>
                          <a:ea typeface="+mn-ea"/>
                          <a:cs typeface="+mn-cs"/>
                        </a:rPr>
                        <a:t> 
 #بألسنتهم يروون قصصهم و معاناة فقدانهم أحبابهم نتيجة #الأخطاء_الطبية  لمشاهدة حلقة وليد : </a:t>
                      </a:r>
                      <a:r>
                        <a:rPr kumimoji="0" lang="en-US" sz="1000" b="0" i="0" u="none" strike="noStrike" kern="1200" cap="none" spc="0" normalizeH="0" baseline="0" noProof="0">
                          <a:ln>
                            <a:noFill/>
                          </a:ln>
                          <a:solidFill>
                            <a:prstClr val="black"/>
                          </a:solidFill>
                          <a:effectLst/>
                          <a:uLnTx/>
                          <a:uFillTx/>
                          <a:latin typeface="+mn-lt"/>
                          <a:ea typeface="+mn-ea"/>
                          <a:cs typeface="+mn-cs"/>
                        </a:rPr>
                        <a:t>https://www.youtube.com/watch?v=kvUW3_tALOQ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9136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- 2018-04-10 12:44:56 </a:t>
                      </a:r>
                      <a:r>
                        <a:rPr kumimoji="0" lang="ar-AE" sz="1000" b="0" i="0" u="none" strike="noStrike" kern="1200" cap="none" spc="0" normalizeH="0" baseline="0" noProof="0">
                          <a:ln>
                            <a:noFill/>
                          </a:ln>
                          <a:solidFill>
                            <a:prstClr val="black"/>
                          </a:solidFill>
                          <a:effectLst/>
                          <a:uLnTx/>
                          <a:uFillTx/>
                          <a:latin typeface="+mn-lt"/>
                          <a:ea typeface="+mn-ea"/>
                          <a:cs typeface="+mn-cs"/>
                        </a:rPr>
                        <a:t> 
 نحن هنا لتوجيهك وهدفنا هو الحد من #الأخطاء_الطبية والأضرار الناتجة عنها في النظام الصحي السعودي
#سلامة_المرضى  #لسلامتكم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6523420"/>
                  </a:ext>
                </a:extLst>
              </a:tr>
            </a:tbl>
          </a:graphicData>
        </a:graphic>
      </p:graphicFrame>
      <p:sp>
        <p:nvSpPr>
          <p:cNvPr id="4" name="Text Placeholder 3">
            <a:extLst>
              <a:ext uri="{FF2B5EF4-FFF2-40B4-BE49-F238E27FC236}">
                <a16:creationId xmlns:a16="http://schemas.microsoft.com/office/drawing/2014/main" id="{8A52F1B6-F2D5-4D16-8A32-BFFAA19BB4C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060437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74D7D-5F61-4EB7-9C96-7AC5382FD897}"/>
              </a:ext>
            </a:extLst>
          </p:cNvPr>
          <p:cNvSpPr>
            <a:spLocks noGrp="1"/>
          </p:cNvSpPr>
          <p:nvPr>
            <p:ph type="title"/>
          </p:nvPr>
        </p:nvSpPr>
        <p:spPr/>
        <p:txBody>
          <a:bodyPr/>
          <a:lstStyle/>
          <a:p>
            <a:r>
              <a:rPr lang="en-US"/>
              <a:t>Facebook Own Posts Table | SPSC - 14 of 16</a:t>
            </a:r>
          </a:p>
        </p:txBody>
      </p:sp>
      <p:graphicFrame>
        <p:nvGraphicFramePr>
          <p:cNvPr id="5" name="Table Placeholder 4">
            <a:extLst>
              <a:ext uri="{FF2B5EF4-FFF2-40B4-BE49-F238E27FC236}">
                <a16:creationId xmlns:a16="http://schemas.microsoft.com/office/drawing/2014/main" id="{3437A800-94CB-4AC8-9B8A-5435ADB4F9AE}"/>
              </a:ext>
            </a:extLst>
          </p:cNvPr>
          <p:cNvGraphicFramePr>
            <a:graphicFrameLocks noGrp="1"/>
          </p:cNvGraphicFramePr>
          <p:nvPr>
            <p:ph type="tbl" sz="quarter" idx="13"/>
            <p:extLst>
              <p:ext uri="{D42A27DB-BD31-4B8C-83A1-F6EECF244321}">
                <p14:modId xmlns:p14="http://schemas.microsoft.com/office/powerpoint/2010/main" val="2035220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64725173"/>
                    </a:ext>
                  </a:extLst>
                </a:gridCol>
                <a:gridCol w="370332">
                  <a:extLst>
                    <a:ext uri="{9D8B030D-6E8A-4147-A177-3AD203B41FA5}">
                      <a16:colId xmlns:a16="http://schemas.microsoft.com/office/drawing/2014/main" val="1480993787"/>
                    </a:ext>
                  </a:extLst>
                </a:gridCol>
                <a:gridCol w="370332">
                  <a:extLst>
                    <a:ext uri="{9D8B030D-6E8A-4147-A177-3AD203B41FA5}">
                      <a16:colId xmlns:a16="http://schemas.microsoft.com/office/drawing/2014/main" val="1689096116"/>
                    </a:ext>
                  </a:extLst>
                </a:gridCol>
                <a:gridCol w="370332">
                  <a:extLst>
                    <a:ext uri="{9D8B030D-6E8A-4147-A177-3AD203B41FA5}">
                      <a16:colId xmlns:a16="http://schemas.microsoft.com/office/drawing/2014/main" val="886435567"/>
                    </a:ext>
                  </a:extLst>
                </a:gridCol>
                <a:gridCol w="329184">
                  <a:extLst>
                    <a:ext uri="{9D8B030D-6E8A-4147-A177-3AD203B41FA5}">
                      <a16:colId xmlns:a16="http://schemas.microsoft.com/office/drawing/2014/main" val="445674845"/>
                    </a:ext>
                  </a:extLst>
                </a:gridCol>
                <a:gridCol w="329184">
                  <a:extLst>
                    <a:ext uri="{9D8B030D-6E8A-4147-A177-3AD203B41FA5}">
                      <a16:colId xmlns:a16="http://schemas.microsoft.com/office/drawing/2014/main" val="2113485889"/>
                    </a:ext>
                  </a:extLst>
                </a:gridCol>
                <a:gridCol w="329184">
                  <a:extLst>
                    <a:ext uri="{9D8B030D-6E8A-4147-A177-3AD203B41FA5}">
                      <a16:colId xmlns:a16="http://schemas.microsoft.com/office/drawing/2014/main" val="1359200687"/>
                    </a:ext>
                  </a:extLst>
                </a:gridCol>
                <a:gridCol w="329184">
                  <a:extLst>
                    <a:ext uri="{9D8B030D-6E8A-4147-A177-3AD203B41FA5}">
                      <a16:colId xmlns:a16="http://schemas.microsoft.com/office/drawing/2014/main" val="3078156521"/>
                    </a:ext>
                  </a:extLst>
                </a:gridCol>
                <a:gridCol w="329184">
                  <a:extLst>
                    <a:ext uri="{9D8B030D-6E8A-4147-A177-3AD203B41FA5}">
                      <a16:colId xmlns:a16="http://schemas.microsoft.com/office/drawing/2014/main" val="613232610"/>
                    </a:ext>
                  </a:extLst>
                </a:gridCol>
                <a:gridCol w="329184">
                  <a:extLst>
                    <a:ext uri="{9D8B030D-6E8A-4147-A177-3AD203B41FA5}">
                      <a16:colId xmlns:a16="http://schemas.microsoft.com/office/drawing/2014/main" val="3962100950"/>
                    </a:ext>
                  </a:extLst>
                </a:gridCol>
                <a:gridCol w="329184">
                  <a:extLst>
                    <a:ext uri="{9D8B030D-6E8A-4147-A177-3AD203B41FA5}">
                      <a16:colId xmlns:a16="http://schemas.microsoft.com/office/drawing/2014/main" val="3283472603"/>
                    </a:ext>
                  </a:extLst>
                </a:gridCol>
                <a:gridCol w="329184">
                  <a:extLst>
                    <a:ext uri="{9D8B030D-6E8A-4147-A177-3AD203B41FA5}">
                      <a16:colId xmlns:a16="http://schemas.microsoft.com/office/drawing/2014/main" val="3673182892"/>
                    </a:ext>
                  </a:extLst>
                </a:gridCol>
                <a:gridCol w="329184">
                  <a:extLst>
                    <a:ext uri="{9D8B030D-6E8A-4147-A177-3AD203B41FA5}">
                      <a16:colId xmlns:a16="http://schemas.microsoft.com/office/drawing/2014/main" val="2258963047"/>
                    </a:ext>
                  </a:extLst>
                </a:gridCol>
                <a:gridCol w="370332">
                  <a:extLst>
                    <a:ext uri="{9D8B030D-6E8A-4147-A177-3AD203B41FA5}">
                      <a16:colId xmlns:a16="http://schemas.microsoft.com/office/drawing/2014/main" val="3592180605"/>
                    </a:ext>
                  </a:extLst>
                </a:gridCol>
                <a:gridCol w="370332">
                  <a:extLst>
                    <a:ext uri="{9D8B030D-6E8A-4147-A177-3AD203B41FA5}">
                      <a16:colId xmlns:a16="http://schemas.microsoft.com/office/drawing/2014/main" val="2074077292"/>
                    </a:ext>
                  </a:extLst>
                </a:gridCol>
                <a:gridCol w="329184">
                  <a:extLst>
                    <a:ext uri="{9D8B030D-6E8A-4147-A177-3AD203B41FA5}">
                      <a16:colId xmlns:a16="http://schemas.microsoft.com/office/drawing/2014/main" val="4214488267"/>
                    </a:ext>
                  </a:extLst>
                </a:gridCol>
                <a:gridCol w="329184">
                  <a:extLst>
                    <a:ext uri="{9D8B030D-6E8A-4147-A177-3AD203B41FA5}">
                      <a16:colId xmlns:a16="http://schemas.microsoft.com/office/drawing/2014/main" val="2123703231"/>
                    </a:ext>
                  </a:extLst>
                </a:gridCol>
                <a:gridCol w="370332">
                  <a:extLst>
                    <a:ext uri="{9D8B030D-6E8A-4147-A177-3AD203B41FA5}">
                      <a16:colId xmlns:a16="http://schemas.microsoft.com/office/drawing/2014/main" val="2187801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7929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- 2018-04-09 13:29:10 </a:t>
                      </a:r>
                      <a:r>
                        <a:rPr kumimoji="0" lang="ar-AE" sz="1000" b="0" i="0" u="none" strike="noStrike" kern="1200" cap="none" spc="0" normalizeH="0" baseline="0" noProof="0">
                          <a:ln>
                            <a:noFill/>
                          </a:ln>
                          <a:solidFill>
                            <a:prstClr val="black"/>
                          </a:solidFill>
                          <a:effectLst/>
                          <a:uLnTx/>
                          <a:uFillTx/>
                          <a:latin typeface="+mn-lt"/>
                          <a:ea typeface="+mn-ea"/>
                          <a:cs typeface="+mn-cs"/>
                        </a:rPr>
                        <a:t> 
 #لسلامتكم 
 انعقد اليوم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مؤتمر_سلامة_المرضى_الثامن‬</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برعاية سمو الأمير خالد بن عبدالعزيز بن عياف وزير الحرس الوطني و الذي تنظمة الشؤون الصحية بوزارة الحرس الوطني و جامعة الملك سعود بن عبدالعزيز للعلوم الصحية
 </a:t>
                      </a:r>
                      <a:r>
                        <a:rPr kumimoji="0" lang="en-US" sz="1000" b="0" i="0" u="none" strike="noStrike" kern="1200" cap="none" spc="0" normalizeH="0" baseline="0" noProof="0">
                          <a:ln>
                            <a:noFill/>
                          </a:ln>
                          <a:solidFill>
                            <a:prstClr val="black"/>
                          </a:solidFill>
                          <a:effectLst/>
                          <a:uLnTx/>
                          <a:uFillTx/>
                          <a:latin typeface="+mn-lt"/>
                          <a:ea typeface="+mn-ea"/>
                          <a:cs typeface="+mn-cs"/>
                        </a:rPr>
                        <a:t>⁦‪@KSAUHS  National Guard Health Affairs - NGHA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7969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- 2018-04-09 11:22:51 </a:t>
                      </a:r>
                      <a:r>
                        <a:rPr kumimoji="0" lang="ar-AE" sz="1000" b="0" i="0" u="none" strike="noStrike" kern="1200" cap="none" spc="0" normalizeH="0" baseline="0" noProof="0">
                          <a:ln>
                            <a:noFill/>
                          </a:ln>
                          <a:solidFill>
                            <a:prstClr val="black"/>
                          </a:solidFill>
                          <a:effectLst/>
                          <a:uLnTx/>
                          <a:uFillTx/>
                          <a:latin typeface="+mn-lt"/>
                          <a:ea typeface="+mn-ea"/>
                          <a:cs typeface="+mn-cs"/>
                        </a:rPr>
                        <a:t> 
 انطلقت امس الحملة السعودية الوطنية الاولى للتقليل من العدوى البكتيرية 
#</a:t>
                      </a:r>
                      <a:r>
                        <a:rPr kumimoji="0" lang="en-US" sz="1000" b="0" i="0" u="none" strike="noStrike" kern="1200" cap="none" spc="0" normalizeH="0" baseline="0" noProof="0">
                          <a:ln>
                            <a:noFill/>
                          </a:ln>
                          <a:solidFill>
                            <a:prstClr val="black"/>
                          </a:solidFill>
                          <a:effectLst/>
                          <a:uLnTx/>
                          <a:uFillTx/>
                          <a:latin typeface="+mn-lt"/>
                          <a:ea typeface="+mn-ea"/>
                          <a:cs typeface="+mn-cs"/>
                        </a:rPr>
                        <a:t>sepsis "</a:t>
                      </a:r>
                      <a:r>
                        <a:rPr kumimoji="0" lang="ar-AE" sz="1000" b="0" i="0" u="none" strike="noStrike" kern="1200" cap="none" spc="0" normalizeH="0" baseline="0" noProof="0">
                          <a:ln>
                            <a:noFill/>
                          </a:ln>
                          <a:solidFill>
                            <a:prstClr val="black"/>
                          </a:solidFill>
                          <a:effectLst/>
                          <a:uLnTx/>
                          <a:uFillTx/>
                          <a:latin typeface="+mn-lt"/>
                          <a:ea typeface="+mn-ea"/>
                          <a:cs typeface="+mn-cs"/>
                        </a:rPr>
                        <a:t>انقذوا الأرواح، خفضوا التكاليف" 
برعاية وزير الصحة د. توفيق الربيعة و بالتعاون مع </a:t>
                      </a:r>
                      <a:r>
                        <a:rPr kumimoji="0" lang="en-US" sz="1000" b="0" i="0" u="none" strike="noStrike" kern="1200" cap="none" spc="0" normalizeH="0" baseline="0" noProof="0">
                          <a:ln>
                            <a:noFill/>
                          </a:ln>
                          <a:solidFill>
                            <a:prstClr val="black"/>
                          </a:solidFill>
                          <a:effectLst/>
                          <a:uLnTx/>
                          <a:uFillTx/>
                          <a:latin typeface="+mn-lt"/>
                          <a:ea typeface="+mn-ea"/>
                          <a:cs typeface="+mn-cs"/>
                        </a:rPr>
                        <a:t>SPSC </a:t>
                      </a:r>
                      <a:r>
                        <a:rPr kumimoji="0" lang="ar-AE" sz="1000" b="0" i="0" u="none" strike="noStrike" kern="1200" cap="none" spc="0" normalizeH="0" baseline="0" noProof="0">
                          <a:ln>
                            <a:noFill/>
                          </a:ln>
                          <a:solidFill>
                            <a:prstClr val="black"/>
                          </a:solidFill>
                          <a:effectLst/>
                          <a:uLnTx/>
                          <a:uFillTx/>
                          <a:latin typeface="+mn-lt"/>
                          <a:ea typeface="+mn-ea"/>
                          <a:cs typeface="+mn-cs"/>
                        </a:rPr>
                        <a:t>و هيوستن ميثودست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606427"/>
                  </a:ext>
                </a:extLst>
              </a:tr>
            </a:tbl>
          </a:graphicData>
        </a:graphic>
      </p:graphicFrame>
      <p:sp>
        <p:nvSpPr>
          <p:cNvPr id="4" name="Text Placeholder 3">
            <a:extLst>
              <a:ext uri="{FF2B5EF4-FFF2-40B4-BE49-F238E27FC236}">
                <a16:creationId xmlns:a16="http://schemas.microsoft.com/office/drawing/2014/main" id="{55BF45CB-4657-4BDE-A25F-C9F6CAF8DBD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070963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DBB77-B510-48FE-9741-D1BD8506C7F9}"/>
              </a:ext>
            </a:extLst>
          </p:cNvPr>
          <p:cNvSpPr>
            <a:spLocks noGrp="1"/>
          </p:cNvSpPr>
          <p:nvPr>
            <p:ph type="title"/>
          </p:nvPr>
        </p:nvSpPr>
        <p:spPr/>
        <p:txBody>
          <a:bodyPr/>
          <a:lstStyle/>
          <a:p>
            <a:r>
              <a:rPr lang="en-US"/>
              <a:t>Facebook Own Posts Table | SPSC - 15 of 16</a:t>
            </a:r>
          </a:p>
        </p:txBody>
      </p:sp>
      <p:graphicFrame>
        <p:nvGraphicFramePr>
          <p:cNvPr id="5" name="Table Placeholder 4">
            <a:extLst>
              <a:ext uri="{FF2B5EF4-FFF2-40B4-BE49-F238E27FC236}">
                <a16:creationId xmlns:a16="http://schemas.microsoft.com/office/drawing/2014/main" id="{DCAF1845-B7E1-4455-B74C-098E26033380}"/>
              </a:ext>
            </a:extLst>
          </p:cNvPr>
          <p:cNvGraphicFramePr>
            <a:graphicFrameLocks noGrp="1"/>
          </p:cNvGraphicFramePr>
          <p:nvPr>
            <p:ph type="tbl" sz="quarter" idx="13"/>
            <p:extLst>
              <p:ext uri="{D42A27DB-BD31-4B8C-83A1-F6EECF244321}">
                <p14:modId xmlns:p14="http://schemas.microsoft.com/office/powerpoint/2010/main" val="1165227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4352022"/>
                    </a:ext>
                  </a:extLst>
                </a:gridCol>
                <a:gridCol w="370332">
                  <a:extLst>
                    <a:ext uri="{9D8B030D-6E8A-4147-A177-3AD203B41FA5}">
                      <a16:colId xmlns:a16="http://schemas.microsoft.com/office/drawing/2014/main" val="224068490"/>
                    </a:ext>
                  </a:extLst>
                </a:gridCol>
                <a:gridCol w="370332">
                  <a:extLst>
                    <a:ext uri="{9D8B030D-6E8A-4147-A177-3AD203B41FA5}">
                      <a16:colId xmlns:a16="http://schemas.microsoft.com/office/drawing/2014/main" val="1927614275"/>
                    </a:ext>
                  </a:extLst>
                </a:gridCol>
                <a:gridCol w="370332">
                  <a:extLst>
                    <a:ext uri="{9D8B030D-6E8A-4147-A177-3AD203B41FA5}">
                      <a16:colId xmlns:a16="http://schemas.microsoft.com/office/drawing/2014/main" val="108482351"/>
                    </a:ext>
                  </a:extLst>
                </a:gridCol>
                <a:gridCol w="329184">
                  <a:extLst>
                    <a:ext uri="{9D8B030D-6E8A-4147-A177-3AD203B41FA5}">
                      <a16:colId xmlns:a16="http://schemas.microsoft.com/office/drawing/2014/main" val="3443269517"/>
                    </a:ext>
                  </a:extLst>
                </a:gridCol>
                <a:gridCol w="329184">
                  <a:extLst>
                    <a:ext uri="{9D8B030D-6E8A-4147-A177-3AD203B41FA5}">
                      <a16:colId xmlns:a16="http://schemas.microsoft.com/office/drawing/2014/main" val="2846901726"/>
                    </a:ext>
                  </a:extLst>
                </a:gridCol>
                <a:gridCol w="329184">
                  <a:extLst>
                    <a:ext uri="{9D8B030D-6E8A-4147-A177-3AD203B41FA5}">
                      <a16:colId xmlns:a16="http://schemas.microsoft.com/office/drawing/2014/main" val="1229847774"/>
                    </a:ext>
                  </a:extLst>
                </a:gridCol>
                <a:gridCol w="329184">
                  <a:extLst>
                    <a:ext uri="{9D8B030D-6E8A-4147-A177-3AD203B41FA5}">
                      <a16:colId xmlns:a16="http://schemas.microsoft.com/office/drawing/2014/main" val="2502814505"/>
                    </a:ext>
                  </a:extLst>
                </a:gridCol>
                <a:gridCol w="329184">
                  <a:extLst>
                    <a:ext uri="{9D8B030D-6E8A-4147-A177-3AD203B41FA5}">
                      <a16:colId xmlns:a16="http://schemas.microsoft.com/office/drawing/2014/main" val="2603296401"/>
                    </a:ext>
                  </a:extLst>
                </a:gridCol>
                <a:gridCol w="329184">
                  <a:extLst>
                    <a:ext uri="{9D8B030D-6E8A-4147-A177-3AD203B41FA5}">
                      <a16:colId xmlns:a16="http://schemas.microsoft.com/office/drawing/2014/main" val="944735915"/>
                    </a:ext>
                  </a:extLst>
                </a:gridCol>
                <a:gridCol w="329184">
                  <a:extLst>
                    <a:ext uri="{9D8B030D-6E8A-4147-A177-3AD203B41FA5}">
                      <a16:colId xmlns:a16="http://schemas.microsoft.com/office/drawing/2014/main" val="3077241035"/>
                    </a:ext>
                  </a:extLst>
                </a:gridCol>
                <a:gridCol w="329184">
                  <a:extLst>
                    <a:ext uri="{9D8B030D-6E8A-4147-A177-3AD203B41FA5}">
                      <a16:colId xmlns:a16="http://schemas.microsoft.com/office/drawing/2014/main" val="3410015436"/>
                    </a:ext>
                  </a:extLst>
                </a:gridCol>
                <a:gridCol w="329184">
                  <a:extLst>
                    <a:ext uri="{9D8B030D-6E8A-4147-A177-3AD203B41FA5}">
                      <a16:colId xmlns:a16="http://schemas.microsoft.com/office/drawing/2014/main" val="1780433899"/>
                    </a:ext>
                  </a:extLst>
                </a:gridCol>
                <a:gridCol w="370332">
                  <a:extLst>
                    <a:ext uri="{9D8B030D-6E8A-4147-A177-3AD203B41FA5}">
                      <a16:colId xmlns:a16="http://schemas.microsoft.com/office/drawing/2014/main" val="4157230987"/>
                    </a:ext>
                  </a:extLst>
                </a:gridCol>
                <a:gridCol w="370332">
                  <a:extLst>
                    <a:ext uri="{9D8B030D-6E8A-4147-A177-3AD203B41FA5}">
                      <a16:colId xmlns:a16="http://schemas.microsoft.com/office/drawing/2014/main" val="2633243042"/>
                    </a:ext>
                  </a:extLst>
                </a:gridCol>
                <a:gridCol w="329184">
                  <a:extLst>
                    <a:ext uri="{9D8B030D-6E8A-4147-A177-3AD203B41FA5}">
                      <a16:colId xmlns:a16="http://schemas.microsoft.com/office/drawing/2014/main" val="3700781749"/>
                    </a:ext>
                  </a:extLst>
                </a:gridCol>
                <a:gridCol w="329184">
                  <a:extLst>
                    <a:ext uri="{9D8B030D-6E8A-4147-A177-3AD203B41FA5}">
                      <a16:colId xmlns:a16="http://schemas.microsoft.com/office/drawing/2014/main" val="4140087705"/>
                    </a:ext>
                  </a:extLst>
                </a:gridCol>
                <a:gridCol w="370332">
                  <a:extLst>
                    <a:ext uri="{9D8B030D-6E8A-4147-A177-3AD203B41FA5}">
                      <a16:colId xmlns:a16="http://schemas.microsoft.com/office/drawing/2014/main" val="713459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7029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- 2018-04-08 13:17:32 </a:t>
                      </a:r>
                      <a:r>
                        <a:rPr kumimoji="0" lang="ar-AE" sz="1000" b="0" i="0" u="none" strike="noStrike" kern="1200" cap="none" spc="0" normalizeH="0" baseline="0" noProof="0">
                          <a:ln>
                            <a:noFill/>
                          </a:ln>
                          <a:solidFill>
                            <a:prstClr val="black"/>
                          </a:solidFill>
                          <a:effectLst/>
                          <a:uLnTx/>
                          <a:uFillTx/>
                          <a:latin typeface="+mn-lt"/>
                          <a:ea typeface="+mn-ea"/>
                          <a:cs typeface="+mn-cs"/>
                        </a:rPr>
                        <a:t> 
 #لسلامتكم #سلامة_المرضى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9000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- 2018-04-08 13:15:32 </a:t>
                      </a:r>
                      <a:r>
                        <a:rPr kumimoji="0" lang="ar-AE" sz="1000" b="0" i="0" u="none" strike="noStrike" kern="1200" cap="none" spc="0" normalizeH="0" baseline="0" noProof="0">
                          <a:ln>
                            <a:noFill/>
                          </a:ln>
                          <a:solidFill>
                            <a:prstClr val="black"/>
                          </a:solidFill>
                          <a:effectLst/>
                          <a:uLnTx/>
                          <a:uFillTx/>
                          <a:latin typeface="+mn-lt"/>
                          <a:ea typeface="+mn-ea"/>
                          <a:cs typeface="+mn-cs"/>
                        </a:rPr>
                        <a:t> 
 هل يمكن صرف #المضادـالحيوي من الصيدلية الخارجية بدون وصفة طبية ؟
#لسلامتكم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1004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- 2018-04-07 09:24:57 </a:t>
                      </a:r>
                      <a:r>
                        <a:rPr kumimoji="0" lang="ar-AE" sz="1000" b="0" i="0" u="none" strike="noStrike" kern="1200" cap="none" spc="0" normalizeH="0" baseline="0" noProof="0">
                          <a:ln>
                            <a:noFill/>
                          </a:ln>
                          <a:solidFill>
                            <a:prstClr val="black"/>
                          </a:solidFill>
                          <a:effectLst/>
                          <a:uLnTx/>
                          <a:uFillTx/>
                          <a:latin typeface="+mn-lt"/>
                          <a:ea typeface="+mn-ea"/>
                          <a:cs typeface="+mn-cs"/>
                        </a:rPr>
                        <a:t> 
 نتمنى للجميع يوم وحياة صحية..                    #يوم_الصحة_العالمي   #صحة  #لسلامتكم    #سلامة_المرضى
</a:t>
                      </a:r>
                      <a:r>
                        <a:rPr kumimoji="0" lang="en-US" sz="1000" b="0" i="0" u="none" strike="noStrike" kern="1200" cap="none" spc="0" normalizeH="0" baseline="0" noProof="0">
                          <a:ln>
                            <a:noFill/>
                          </a:ln>
                          <a:solidFill>
                            <a:prstClr val="black"/>
                          </a:solidFill>
                          <a:effectLst/>
                          <a:uLnTx/>
                          <a:uFillTx/>
                          <a:latin typeface="+mn-lt"/>
                          <a:ea typeface="+mn-ea"/>
                          <a:cs typeface="+mn-cs"/>
                        </a:rPr>
                        <a:t>SPSC wishes you a #healthy day and life.. 
#WorldHealthDay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610726"/>
                  </a:ext>
                </a:extLst>
              </a:tr>
            </a:tbl>
          </a:graphicData>
        </a:graphic>
      </p:graphicFrame>
      <p:sp>
        <p:nvSpPr>
          <p:cNvPr id="4" name="Text Placeholder 3">
            <a:extLst>
              <a:ext uri="{FF2B5EF4-FFF2-40B4-BE49-F238E27FC236}">
                <a16:creationId xmlns:a16="http://schemas.microsoft.com/office/drawing/2014/main" id="{A732369F-25D5-40B5-9DB7-BD5C28C9AC7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469275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80A8F-964B-4952-87A1-C12AC003E305}"/>
              </a:ext>
            </a:extLst>
          </p:cNvPr>
          <p:cNvSpPr>
            <a:spLocks noGrp="1"/>
          </p:cNvSpPr>
          <p:nvPr>
            <p:ph type="title"/>
          </p:nvPr>
        </p:nvSpPr>
        <p:spPr/>
        <p:txBody>
          <a:bodyPr/>
          <a:lstStyle/>
          <a:p>
            <a:r>
              <a:rPr lang="en-US"/>
              <a:t>Facebook Own Posts Table | SPSC - 16 of 16</a:t>
            </a:r>
          </a:p>
        </p:txBody>
      </p:sp>
      <p:graphicFrame>
        <p:nvGraphicFramePr>
          <p:cNvPr id="5" name="Table Placeholder 4">
            <a:extLst>
              <a:ext uri="{FF2B5EF4-FFF2-40B4-BE49-F238E27FC236}">
                <a16:creationId xmlns:a16="http://schemas.microsoft.com/office/drawing/2014/main" id="{EEE23205-DEE8-4450-BAAB-212D50AE7E1A}"/>
              </a:ext>
            </a:extLst>
          </p:cNvPr>
          <p:cNvGraphicFramePr>
            <a:graphicFrameLocks noGrp="1"/>
          </p:cNvGraphicFramePr>
          <p:nvPr>
            <p:ph type="tbl" sz="quarter" idx="13"/>
            <p:extLst>
              <p:ext uri="{D42A27DB-BD31-4B8C-83A1-F6EECF244321}">
                <p14:modId xmlns:p14="http://schemas.microsoft.com/office/powerpoint/2010/main" val="211909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6495058"/>
                    </a:ext>
                  </a:extLst>
                </a:gridCol>
                <a:gridCol w="370332">
                  <a:extLst>
                    <a:ext uri="{9D8B030D-6E8A-4147-A177-3AD203B41FA5}">
                      <a16:colId xmlns:a16="http://schemas.microsoft.com/office/drawing/2014/main" val="3991593856"/>
                    </a:ext>
                  </a:extLst>
                </a:gridCol>
                <a:gridCol w="370332">
                  <a:extLst>
                    <a:ext uri="{9D8B030D-6E8A-4147-A177-3AD203B41FA5}">
                      <a16:colId xmlns:a16="http://schemas.microsoft.com/office/drawing/2014/main" val="2078816568"/>
                    </a:ext>
                  </a:extLst>
                </a:gridCol>
                <a:gridCol w="370332">
                  <a:extLst>
                    <a:ext uri="{9D8B030D-6E8A-4147-A177-3AD203B41FA5}">
                      <a16:colId xmlns:a16="http://schemas.microsoft.com/office/drawing/2014/main" val="226323833"/>
                    </a:ext>
                  </a:extLst>
                </a:gridCol>
                <a:gridCol w="329184">
                  <a:extLst>
                    <a:ext uri="{9D8B030D-6E8A-4147-A177-3AD203B41FA5}">
                      <a16:colId xmlns:a16="http://schemas.microsoft.com/office/drawing/2014/main" val="2883859544"/>
                    </a:ext>
                  </a:extLst>
                </a:gridCol>
                <a:gridCol w="329184">
                  <a:extLst>
                    <a:ext uri="{9D8B030D-6E8A-4147-A177-3AD203B41FA5}">
                      <a16:colId xmlns:a16="http://schemas.microsoft.com/office/drawing/2014/main" val="1391828286"/>
                    </a:ext>
                  </a:extLst>
                </a:gridCol>
                <a:gridCol w="329184">
                  <a:extLst>
                    <a:ext uri="{9D8B030D-6E8A-4147-A177-3AD203B41FA5}">
                      <a16:colId xmlns:a16="http://schemas.microsoft.com/office/drawing/2014/main" val="3470121019"/>
                    </a:ext>
                  </a:extLst>
                </a:gridCol>
                <a:gridCol w="329184">
                  <a:extLst>
                    <a:ext uri="{9D8B030D-6E8A-4147-A177-3AD203B41FA5}">
                      <a16:colId xmlns:a16="http://schemas.microsoft.com/office/drawing/2014/main" val="3432419917"/>
                    </a:ext>
                  </a:extLst>
                </a:gridCol>
                <a:gridCol w="329184">
                  <a:extLst>
                    <a:ext uri="{9D8B030D-6E8A-4147-A177-3AD203B41FA5}">
                      <a16:colId xmlns:a16="http://schemas.microsoft.com/office/drawing/2014/main" val="369402007"/>
                    </a:ext>
                  </a:extLst>
                </a:gridCol>
                <a:gridCol w="329184">
                  <a:extLst>
                    <a:ext uri="{9D8B030D-6E8A-4147-A177-3AD203B41FA5}">
                      <a16:colId xmlns:a16="http://schemas.microsoft.com/office/drawing/2014/main" val="789699874"/>
                    </a:ext>
                  </a:extLst>
                </a:gridCol>
                <a:gridCol w="329184">
                  <a:extLst>
                    <a:ext uri="{9D8B030D-6E8A-4147-A177-3AD203B41FA5}">
                      <a16:colId xmlns:a16="http://schemas.microsoft.com/office/drawing/2014/main" val="4121608319"/>
                    </a:ext>
                  </a:extLst>
                </a:gridCol>
                <a:gridCol w="329184">
                  <a:extLst>
                    <a:ext uri="{9D8B030D-6E8A-4147-A177-3AD203B41FA5}">
                      <a16:colId xmlns:a16="http://schemas.microsoft.com/office/drawing/2014/main" val="3072408634"/>
                    </a:ext>
                  </a:extLst>
                </a:gridCol>
                <a:gridCol w="329184">
                  <a:extLst>
                    <a:ext uri="{9D8B030D-6E8A-4147-A177-3AD203B41FA5}">
                      <a16:colId xmlns:a16="http://schemas.microsoft.com/office/drawing/2014/main" val="36544111"/>
                    </a:ext>
                  </a:extLst>
                </a:gridCol>
                <a:gridCol w="370332">
                  <a:extLst>
                    <a:ext uri="{9D8B030D-6E8A-4147-A177-3AD203B41FA5}">
                      <a16:colId xmlns:a16="http://schemas.microsoft.com/office/drawing/2014/main" val="3478319061"/>
                    </a:ext>
                  </a:extLst>
                </a:gridCol>
                <a:gridCol w="370332">
                  <a:extLst>
                    <a:ext uri="{9D8B030D-6E8A-4147-A177-3AD203B41FA5}">
                      <a16:colId xmlns:a16="http://schemas.microsoft.com/office/drawing/2014/main" val="1422471120"/>
                    </a:ext>
                  </a:extLst>
                </a:gridCol>
                <a:gridCol w="329184">
                  <a:extLst>
                    <a:ext uri="{9D8B030D-6E8A-4147-A177-3AD203B41FA5}">
                      <a16:colId xmlns:a16="http://schemas.microsoft.com/office/drawing/2014/main" val="3622934057"/>
                    </a:ext>
                  </a:extLst>
                </a:gridCol>
                <a:gridCol w="329184">
                  <a:extLst>
                    <a:ext uri="{9D8B030D-6E8A-4147-A177-3AD203B41FA5}">
                      <a16:colId xmlns:a16="http://schemas.microsoft.com/office/drawing/2014/main" val="171614587"/>
                    </a:ext>
                  </a:extLst>
                </a:gridCol>
                <a:gridCol w="370332">
                  <a:extLst>
                    <a:ext uri="{9D8B030D-6E8A-4147-A177-3AD203B41FA5}">
                      <a16:colId xmlns:a16="http://schemas.microsoft.com/office/drawing/2014/main" val="3114106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1860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Spsc -</a:t>
                      </a:r>
                      <a:r>
                        <a:rPr kumimoji="0" lang="ar-AE" sz="1000" b="1" i="0" u="none" strike="noStrike" kern="1200" cap="none" spc="0" normalizeH="0" baseline="0" noProof="0">
                          <a:ln>
                            <a:noFill/>
                          </a:ln>
                          <a:solidFill>
                            <a:prstClr val="black"/>
                          </a:solidFill>
                          <a:effectLst/>
                          <a:uLnTx/>
                          <a:uFillTx/>
                          <a:latin typeface="+mn-lt"/>
                          <a:ea typeface="+mn-ea"/>
                          <a:cs typeface="+mn-cs"/>
                        </a:rPr>
                        <a:t>المركز السعودي لسلامة المرضى - 2018-04-04 14:20:21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في_إنتظاركم‬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غداً لزيارة معرض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المركز_السعودي_لسلامة_المرضى‬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فعالية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فخر_واعتزاز_2‬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المقامة بمدينة جازان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لسلامتكم‬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أبطال_الحد_فخر_واعتزاز‬</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جندي_السلا‬مة 
‏‪@</a:t>
                      </a:r>
                      <a:r>
                        <a:rPr kumimoji="0" lang="en-US" sz="1000" b="0" i="0" u="none" strike="noStrike" kern="1200" cap="none" spc="0" normalizeH="0" baseline="0" noProof="0">
                          <a:ln>
                            <a:noFill/>
                          </a:ln>
                          <a:solidFill>
                            <a:prstClr val="black"/>
                          </a:solidFill>
                          <a:effectLst/>
                          <a:uLnTx/>
                          <a:uFillTx/>
                          <a:latin typeface="+mn-lt"/>
                          <a:ea typeface="+mn-ea"/>
                          <a:cs typeface="+mn-cs"/>
                        </a:rPr>
                        <a:t>jazan_health @SaudiMOH‬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4673462"/>
                  </a:ext>
                </a:extLst>
              </a:tr>
            </a:tbl>
          </a:graphicData>
        </a:graphic>
      </p:graphicFrame>
      <p:sp>
        <p:nvSpPr>
          <p:cNvPr id="4" name="Text Placeholder 3">
            <a:extLst>
              <a:ext uri="{FF2B5EF4-FFF2-40B4-BE49-F238E27FC236}">
                <a16:creationId xmlns:a16="http://schemas.microsoft.com/office/drawing/2014/main" id="{E494DB18-165F-46C5-9D98-8D299F28BC8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97884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A19D5-D8BA-41A8-B485-4AB6D70FE57B}"/>
              </a:ext>
            </a:extLst>
          </p:cNvPr>
          <p:cNvSpPr>
            <a:spLocks noGrp="1"/>
          </p:cNvSpPr>
          <p:nvPr>
            <p:ph type="title"/>
          </p:nvPr>
        </p:nvSpPr>
        <p:spPr/>
        <p:txBody>
          <a:bodyPr/>
          <a:lstStyle/>
          <a:p>
            <a:r>
              <a:rPr lang="en-US"/>
              <a:t>Facebook Average Interactions Per Post | SPSC</a:t>
            </a:r>
          </a:p>
        </p:txBody>
      </p:sp>
      <p:graphicFrame>
        <p:nvGraphicFramePr>
          <p:cNvPr id="6" name="Chart Placeholder 5">
            <a:extLst>
              <a:ext uri="{FF2B5EF4-FFF2-40B4-BE49-F238E27FC236}">
                <a16:creationId xmlns:a16="http://schemas.microsoft.com/office/drawing/2014/main" id="{ABB08555-7977-4C1A-B8C9-218145EF997C}"/>
              </a:ext>
            </a:extLst>
          </p:cNvPr>
          <p:cNvGraphicFramePr>
            <a:graphicFrameLocks noGrp="1"/>
          </p:cNvGraphicFramePr>
          <p:nvPr>
            <p:ph type="chart" sz="quarter" idx="13"/>
            <p:extLst>
              <p:ext uri="{D42A27DB-BD31-4B8C-83A1-F6EECF244321}">
                <p14:modId xmlns:p14="http://schemas.microsoft.com/office/powerpoint/2010/main" val="3626077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B019EC-94F6-4F5A-A3A2-2986541AB1D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388EF3D-4BEC-4C62-A9AD-134D5F8085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9686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D9539-E2F5-47A7-A77F-223E97DF4072}"/>
              </a:ext>
            </a:extLst>
          </p:cNvPr>
          <p:cNvSpPr>
            <a:spLocks noGrp="1"/>
          </p:cNvSpPr>
          <p:nvPr>
            <p:ph type="title"/>
          </p:nvPr>
        </p:nvSpPr>
        <p:spPr/>
        <p:txBody>
          <a:bodyPr/>
          <a:lstStyle/>
          <a:p>
            <a:r>
              <a:rPr lang="en-US"/>
              <a:t>Facebook Impressions | SPSC</a:t>
            </a:r>
          </a:p>
        </p:txBody>
      </p:sp>
      <p:graphicFrame>
        <p:nvGraphicFramePr>
          <p:cNvPr id="6" name="Chart Placeholder 5">
            <a:extLst>
              <a:ext uri="{FF2B5EF4-FFF2-40B4-BE49-F238E27FC236}">
                <a16:creationId xmlns:a16="http://schemas.microsoft.com/office/drawing/2014/main" id="{11D74259-FBFE-4110-9847-A92A1A14A5C1}"/>
              </a:ext>
            </a:extLst>
          </p:cNvPr>
          <p:cNvGraphicFramePr>
            <a:graphicFrameLocks noGrp="1"/>
          </p:cNvGraphicFramePr>
          <p:nvPr>
            <p:ph type="chart" sz="quarter" idx="13"/>
            <p:extLst>
              <p:ext uri="{D42A27DB-BD31-4B8C-83A1-F6EECF244321}">
                <p14:modId xmlns:p14="http://schemas.microsoft.com/office/powerpoint/2010/main" val="1237803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1ED29C-2538-48F2-BEB7-E6EFC4ADEC9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68B2216-4303-446D-B416-91CD4ADA54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2195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3D444-AC26-4BCD-B1DB-36121E2E225E}"/>
              </a:ext>
            </a:extLst>
          </p:cNvPr>
          <p:cNvSpPr>
            <a:spLocks noGrp="1"/>
          </p:cNvSpPr>
          <p:nvPr>
            <p:ph type="title"/>
          </p:nvPr>
        </p:nvSpPr>
        <p:spPr/>
        <p:txBody>
          <a:bodyPr/>
          <a:lstStyle/>
          <a:p>
            <a:r>
              <a:rPr lang="en-US"/>
              <a:t>Facebook Reactions Distribution | SPSC</a:t>
            </a:r>
          </a:p>
        </p:txBody>
      </p:sp>
      <p:graphicFrame>
        <p:nvGraphicFramePr>
          <p:cNvPr id="6" name="Chart Placeholder 5">
            <a:extLst>
              <a:ext uri="{FF2B5EF4-FFF2-40B4-BE49-F238E27FC236}">
                <a16:creationId xmlns:a16="http://schemas.microsoft.com/office/drawing/2014/main" id="{B5216516-87BD-4CB0-9A24-7B77E1C89D23}"/>
              </a:ext>
            </a:extLst>
          </p:cNvPr>
          <p:cNvGraphicFramePr>
            <a:graphicFrameLocks noGrp="1"/>
          </p:cNvGraphicFramePr>
          <p:nvPr>
            <p:ph type="chart" sz="quarter" idx="13"/>
            <p:extLst>
              <p:ext uri="{D42A27DB-BD31-4B8C-83A1-F6EECF244321}">
                <p14:modId xmlns:p14="http://schemas.microsoft.com/office/powerpoint/2010/main" val="1414055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CB67D0-4A5E-4F64-9494-5A61A04CB63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050B274-87A5-4168-A34E-FBA7DC2610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25047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EB2B2-AB92-4327-9254-A9C48165D749}"/>
              </a:ext>
            </a:extLst>
          </p:cNvPr>
          <p:cNvSpPr>
            <a:spLocks noGrp="1"/>
          </p:cNvSpPr>
          <p:nvPr>
            <p:ph type="title"/>
          </p:nvPr>
        </p:nvSpPr>
        <p:spPr/>
        <p:txBody>
          <a:bodyPr/>
          <a:lstStyle/>
          <a:p>
            <a:r>
              <a:rPr lang="en-US"/>
              <a:t>Facebook Page Views | SPSC</a:t>
            </a:r>
          </a:p>
        </p:txBody>
      </p:sp>
      <p:graphicFrame>
        <p:nvGraphicFramePr>
          <p:cNvPr id="6" name="Chart Placeholder 5">
            <a:extLst>
              <a:ext uri="{FF2B5EF4-FFF2-40B4-BE49-F238E27FC236}">
                <a16:creationId xmlns:a16="http://schemas.microsoft.com/office/drawing/2014/main" id="{A62B5835-A1C4-4F23-B7B3-FDD733317DB6}"/>
              </a:ext>
            </a:extLst>
          </p:cNvPr>
          <p:cNvGraphicFramePr>
            <a:graphicFrameLocks noGrp="1"/>
          </p:cNvGraphicFramePr>
          <p:nvPr>
            <p:ph type="chart" sz="quarter" idx="13"/>
            <p:extLst>
              <p:ext uri="{D42A27DB-BD31-4B8C-83A1-F6EECF244321}">
                <p14:modId xmlns:p14="http://schemas.microsoft.com/office/powerpoint/2010/main" val="804585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F55CA2-AB16-4696-A3B6-D8A121E9BE0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8E6F21A-483A-4C70-901D-12E8F6FF43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2779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48D2-A3D5-4AA8-81CD-10FC34F3116C}"/>
              </a:ext>
            </a:extLst>
          </p:cNvPr>
          <p:cNvSpPr>
            <a:spLocks noGrp="1"/>
          </p:cNvSpPr>
          <p:nvPr>
            <p:ph type="title"/>
          </p:nvPr>
        </p:nvSpPr>
        <p:spPr/>
        <p:txBody>
          <a:bodyPr/>
          <a:lstStyle/>
          <a:p>
            <a:r>
              <a:rPr lang="en-US"/>
              <a:t>Facebook Hashtag Detection | SPSC - 1 of 3</a:t>
            </a:r>
          </a:p>
        </p:txBody>
      </p:sp>
      <p:graphicFrame>
        <p:nvGraphicFramePr>
          <p:cNvPr id="5" name="Table Placeholder 4">
            <a:extLst>
              <a:ext uri="{FF2B5EF4-FFF2-40B4-BE49-F238E27FC236}">
                <a16:creationId xmlns:a16="http://schemas.microsoft.com/office/drawing/2014/main" id="{907FA3AB-283F-41C4-979F-42BCC95AD877}"/>
              </a:ext>
            </a:extLst>
          </p:cNvPr>
          <p:cNvGraphicFramePr>
            <a:graphicFrameLocks noGrp="1"/>
          </p:cNvGraphicFramePr>
          <p:nvPr>
            <p:ph type="tbl" sz="quarter" idx="13"/>
            <p:extLst>
              <p:ext uri="{D42A27DB-BD31-4B8C-83A1-F6EECF244321}">
                <p14:modId xmlns:p14="http://schemas.microsoft.com/office/powerpoint/2010/main" val="127992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0447532"/>
                    </a:ext>
                  </a:extLst>
                </a:gridCol>
                <a:gridCol w="1234440">
                  <a:extLst>
                    <a:ext uri="{9D8B030D-6E8A-4147-A177-3AD203B41FA5}">
                      <a16:colId xmlns:a16="http://schemas.microsoft.com/office/drawing/2014/main" val="1266282989"/>
                    </a:ext>
                  </a:extLst>
                </a:gridCol>
                <a:gridCol w="1234440">
                  <a:extLst>
                    <a:ext uri="{9D8B030D-6E8A-4147-A177-3AD203B41FA5}">
                      <a16:colId xmlns:a16="http://schemas.microsoft.com/office/drawing/2014/main" val="838261563"/>
                    </a:ext>
                  </a:extLst>
                </a:gridCol>
                <a:gridCol w="1234440">
                  <a:extLst>
                    <a:ext uri="{9D8B030D-6E8A-4147-A177-3AD203B41FA5}">
                      <a16:colId xmlns:a16="http://schemas.microsoft.com/office/drawing/2014/main" val="1134239152"/>
                    </a:ext>
                  </a:extLst>
                </a:gridCol>
                <a:gridCol w="1234440">
                  <a:extLst>
                    <a:ext uri="{9D8B030D-6E8A-4147-A177-3AD203B41FA5}">
                      <a16:colId xmlns:a16="http://schemas.microsoft.com/office/drawing/2014/main" val="177695027"/>
                    </a:ext>
                  </a:extLst>
                </a:gridCol>
                <a:gridCol w="1234440">
                  <a:extLst>
                    <a:ext uri="{9D8B030D-6E8A-4147-A177-3AD203B41FA5}">
                      <a16:colId xmlns:a16="http://schemas.microsoft.com/office/drawing/2014/main" val="3766644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79316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#الصحي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37806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#لسلامتكم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11.909090909091</a:t>
                      </a:r>
                    </a:p>
                  </a:txBody>
                  <a:tcPr/>
                </a:tc>
                <a:extLst>
                  <a:ext uri="{0D108BD9-81ED-4DB2-BD59-A6C34878D82A}">
                    <a16:rowId xmlns:a16="http://schemas.microsoft.com/office/drawing/2014/main" val="2276259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5.1111111111111</a:t>
                      </a:r>
                    </a:p>
                  </a:txBody>
                  <a:tcPr/>
                </a:tc>
                <a:extLst>
                  <a:ext uri="{0D108BD9-81ED-4DB2-BD59-A6C34878D82A}">
                    <a16:rowId xmlns:a16="http://schemas.microsoft.com/office/drawing/2014/main" val="92568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#يوم_الصحة_العالمي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662596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20905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2930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#WorldHealthDay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496748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#المضادـالحيوي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016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#sepsis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394484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#الأخطاء_الطبية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784067551"/>
                  </a:ext>
                </a:extLst>
              </a:tr>
            </a:tbl>
          </a:graphicData>
        </a:graphic>
      </p:graphicFrame>
      <p:sp>
        <p:nvSpPr>
          <p:cNvPr id="4" name="Text Placeholder 3">
            <a:extLst>
              <a:ext uri="{FF2B5EF4-FFF2-40B4-BE49-F238E27FC236}">
                <a16:creationId xmlns:a16="http://schemas.microsoft.com/office/drawing/2014/main" id="{22538D09-6BA3-4B27-B037-D7D9CEC0326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202092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BDD09-85B4-4733-9E1F-317081442DBA}"/>
              </a:ext>
            </a:extLst>
          </p:cNvPr>
          <p:cNvSpPr>
            <a:spLocks noGrp="1"/>
          </p:cNvSpPr>
          <p:nvPr>
            <p:ph type="title"/>
          </p:nvPr>
        </p:nvSpPr>
        <p:spPr/>
        <p:txBody>
          <a:bodyPr/>
          <a:lstStyle/>
          <a:p>
            <a:r>
              <a:rPr lang="en-US"/>
              <a:t>Facebook Hashtag Detection | SPSC - 2 of 3</a:t>
            </a:r>
          </a:p>
        </p:txBody>
      </p:sp>
      <p:graphicFrame>
        <p:nvGraphicFramePr>
          <p:cNvPr id="5" name="Table Placeholder 4">
            <a:extLst>
              <a:ext uri="{FF2B5EF4-FFF2-40B4-BE49-F238E27FC236}">
                <a16:creationId xmlns:a16="http://schemas.microsoft.com/office/drawing/2014/main" id="{029E2A72-2CBA-4E88-8D00-5A580A4E74DA}"/>
              </a:ext>
            </a:extLst>
          </p:cNvPr>
          <p:cNvGraphicFramePr>
            <a:graphicFrameLocks noGrp="1"/>
          </p:cNvGraphicFramePr>
          <p:nvPr>
            <p:ph type="tbl" sz="quarter" idx="13"/>
            <p:extLst>
              <p:ext uri="{D42A27DB-BD31-4B8C-83A1-F6EECF244321}">
                <p14:modId xmlns:p14="http://schemas.microsoft.com/office/powerpoint/2010/main" val="917395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3718867"/>
                    </a:ext>
                  </a:extLst>
                </a:gridCol>
                <a:gridCol w="1234440">
                  <a:extLst>
                    <a:ext uri="{9D8B030D-6E8A-4147-A177-3AD203B41FA5}">
                      <a16:colId xmlns:a16="http://schemas.microsoft.com/office/drawing/2014/main" val="209580544"/>
                    </a:ext>
                  </a:extLst>
                </a:gridCol>
                <a:gridCol w="1234440">
                  <a:extLst>
                    <a:ext uri="{9D8B030D-6E8A-4147-A177-3AD203B41FA5}">
                      <a16:colId xmlns:a16="http://schemas.microsoft.com/office/drawing/2014/main" val="3122702462"/>
                    </a:ext>
                  </a:extLst>
                </a:gridCol>
                <a:gridCol w="1234440">
                  <a:extLst>
                    <a:ext uri="{9D8B030D-6E8A-4147-A177-3AD203B41FA5}">
                      <a16:colId xmlns:a16="http://schemas.microsoft.com/office/drawing/2014/main" val="1721316018"/>
                    </a:ext>
                  </a:extLst>
                </a:gridCol>
                <a:gridCol w="1234440">
                  <a:extLst>
                    <a:ext uri="{9D8B030D-6E8A-4147-A177-3AD203B41FA5}">
                      <a16:colId xmlns:a16="http://schemas.microsoft.com/office/drawing/2014/main" val="3060724597"/>
                    </a:ext>
                  </a:extLst>
                </a:gridCol>
                <a:gridCol w="1234440">
                  <a:extLst>
                    <a:ext uri="{9D8B030D-6E8A-4147-A177-3AD203B41FA5}">
                      <a16:colId xmlns:a16="http://schemas.microsoft.com/office/drawing/2014/main" val="1138077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70834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#بألسنتهم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100037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#مقياس_سلامة_المرضى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57481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#دورك_فع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396415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#PatientSafetyThermometer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401542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#YourRoleIsEffective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284317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#PatientSafety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994837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84305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#Patient_Safety_Thermometer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3538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#Patient_Safety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8959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#SPSC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4181595"/>
                  </a:ext>
                </a:extLst>
              </a:tr>
            </a:tbl>
          </a:graphicData>
        </a:graphic>
      </p:graphicFrame>
      <p:sp>
        <p:nvSpPr>
          <p:cNvPr id="4" name="Text Placeholder 3">
            <a:extLst>
              <a:ext uri="{FF2B5EF4-FFF2-40B4-BE49-F238E27FC236}">
                <a16:creationId xmlns:a16="http://schemas.microsoft.com/office/drawing/2014/main" id="{421F3408-5BE3-4C0C-85B6-69A7203AA68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069725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5C71E-3234-45F6-B561-6EE1394705EC}"/>
              </a:ext>
            </a:extLst>
          </p:cNvPr>
          <p:cNvSpPr>
            <a:spLocks noGrp="1"/>
          </p:cNvSpPr>
          <p:nvPr>
            <p:ph type="title"/>
          </p:nvPr>
        </p:nvSpPr>
        <p:spPr/>
        <p:txBody>
          <a:bodyPr/>
          <a:lstStyle/>
          <a:p>
            <a:r>
              <a:rPr lang="en-US"/>
              <a:t>Facebook Hashtag Detection | SPSC - 3 of 3</a:t>
            </a:r>
          </a:p>
        </p:txBody>
      </p:sp>
      <p:graphicFrame>
        <p:nvGraphicFramePr>
          <p:cNvPr id="5" name="Table Placeholder 4">
            <a:extLst>
              <a:ext uri="{FF2B5EF4-FFF2-40B4-BE49-F238E27FC236}">
                <a16:creationId xmlns:a16="http://schemas.microsoft.com/office/drawing/2014/main" id="{7896D3A0-0B7F-48EF-A868-BE60813012FC}"/>
              </a:ext>
            </a:extLst>
          </p:cNvPr>
          <p:cNvGraphicFramePr>
            <a:graphicFrameLocks noGrp="1"/>
          </p:cNvGraphicFramePr>
          <p:nvPr>
            <p:ph type="tbl" sz="quarter" idx="13"/>
            <p:extLst>
              <p:ext uri="{D42A27DB-BD31-4B8C-83A1-F6EECF244321}">
                <p14:modId xmlns:p14="http://schemas.microsoft.com/office/powerpoint/2010/main" val="3743940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11226114"/>
                    </a:ext>
                  </a:extLst>
                </a:gridCol>
                <a:gridCol w="1234440">
                  <a:extLst>
                    <a:ext uri="{9D8B030D-6E8A-4147-A177-3AD203B41FA5}">
                      <a16:colId xmlns:a16="http://schemas.microsoft.com/office/drawing/2014/main" val="1074348328"/>
                    </a:ext>
                  </a:extLst>
                </a:gridCol>
                <a:gridCol w="1234440">
                  <a:extLst>
                    <a:ext uri="{9D8B030D-6E8A-4147-A177-3AD203B41FA5}">
                      <a16:colId xmlns:a16="http://schemas.microsoft.com/office/drawing/2014/main" val="485828582"/>
                    </a:ext>
                  </a:extLst>
                </a:gridCol>
                <a:gridCol w="1234440">
                  <a:extLst>
                    <a:ext uri="{9D8B030D-6E8A-4147-A177-3AD203B41FA5}">
                      <a16:colId xmlns:a16="http://schemas.microsoft.com/office/drawing/2014/main" val="19899336"/>
                    </a:ext>
                  </a:extLst>
                </a:gridCol>
                <a:gridCol w="1234440">
                  <a:extLst>
                    <a:ext uri="{9D8B030D-6E8A-4147-A177-3AD203B41FA5}">
                      <a16:colId xmlns:a16="http://schemas.microsoft.com/office/drawing/2014/main" val="3669548159"/>
                    </a:ext>
                  </a:extLst>
                </a:gridCol>
                <a:gridCol w="1234440">
                  <a:extLst>
                    <a:ext uri="{9D8B030D-6E8A-4147-A177-3AD203B41FA5}">
                      <a16:colId xmlns:a16="http://schemas.microsoft.com/office/drawing/2014/main" val="2748880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43412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56405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29461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#patient_safety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3106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8136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#الغبار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537451063"/>
                  </a:ext>
                </a:extLst>
              </a:tr>
            </a:tbl>
          </a:graphicData>
        </a:graphic>
      </p:graphicFrame>
      <p:sp>
        <p:nvSpPr>
          <p:cNvPr id="4" name="Text Placeholder 3">
            <a:extLst>
              <a:ext uri="{FF2B5EF4-FFF2-40B4-BE49-F238E27FC236}">
                <a16:creationId xmlns:a16="http://schemas.microsoft.com/office/drawing/2014/main" id="{825DFCEB-3A5C-41E6-BCC9-C6FADA97852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512073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D4759-9908-4D05-ADE4-914E35FBA2C2}"/>
              </a:ext>
            </a:extLst>
          </p:cNvPr>
          <p:cNvSpPr>
            <a:spLocks noGrp="1"/>
          </p:cNvSpPr>
          <p:nvPr>
            <p:ph type="title"/>
          </p:nvPr>
        </p:nvSpPr>
        <p:spPr/>
        <p:txBody>
          <a:bodyPr/>
          <a:lstStyle/>
          <a:p>
            <a:r>
              <a:rPr lang="en-US"/>
              <a:t>Instagram Key Metrics Table | SPSC</a:t>
            </a:r>
          </a:p>
        </p:txBody>
      </p:sp>
      <p:graphicFrame>
        <p:nvGraphicFramePr>
          <p:cNvPr id="5" name="Table Placeholder 4">
            <a:extLst>
              <a:ext uri="{FF2B5EF4-FFF2-40B4-BE49-F238E27FC236}">
                <a16:creationId xmlns:a16="http://schemas.microsoft.com/office/drawing/2014/main" id="{58D76D1B-9D1A-4254-96D0-B8CB823908E9}"/>
              </a:ext>
            </a:extLst>
          </p:cNvPr>
          <p:cNvGraphicFramePr>
            <a:graphicFrameLocks noGrp="1"/>
          </p:cNvGraphicFramePr>
          <p:nvPr>
            <p:ph type="tbl" sz="quarter" idx="13"/>
            <p:extLst>
              <p:ext uri="{D42A27DB-BD31-4B8C-83A1-F6EECF244321}">
                <p14:modId xmlns:p14="http://schemas.microsoft.com/office/powerpoint/2010/main" val="3823403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0728606"/>
                    </a:ext>
                  </a:extLst>
                </a:gridCol>
                <a:gridCol w="699516">
                  <a:extLst>
                    <a:ext uri="{9D8B030D-6E8A-4147-A177-3AD203B41FA5}">
                      <a16:colId xmlns:a16="http://schemas.microsoft.com/office/drawing/2014/main" val="761820477"/>
                    </a:ext>
                  </a:extLst>
                </a:gridCol>
                <a:gridCol w="699516">
                  <a:extLst>
                    <a:ext uri="{9D8B030D-6E8A-4147-A177-3AD203B41FA5}">
                      <a16:colId xmlns:a16="http://schemas.microsoft.com/office/drawing/2014/main" val="3175435147"/>
                    </a:ext>
                  </a:extLst>
                </a:gridCol>
                <a:gridCol w="658368">
                  <a:extLst>
                    <a:ext uri="{9D8B030D-6E8A-4147-A177-3AD203B41FA5}">
                      <a16:colId xmlns:a16="http://schemas.microsoft.com/office/drawing/2014/main" val="1460145393"/>
                    </a:ext>
                  </a:extLst>
                </a:gridCol>
                <a:gridCol w="658368">
                  <a:extLst>
                    <a:ext uri="{9D8B030D-6E8A-4147-A177-3AD203B41FA5}">
                      <a16:colId xmlns:a16="http://schemas.microsoft.com/office/drawing/2014/main" val="1890775323"/>
                    </a:ext>
                  </a:extLst>
                </a:gridCol>
                <a:gridCol w="658368">
                  <a:extLst>
                    <a:ext uri="{9D8B030D-6E8A-4147-A177-3AD203B41FA5}">
                      <a16:colId xmlns:a16="http://schemas.microsoft.com/office/drawing/2014/main" val="2455460782"/>
                    </a:ext>
                  </a:extLst>
                </a:gridCol>
                <a:gridCol w="699516">
                  <a:extLst>
                    <a:ext uri="{9D8B030D-6E8A-4147-A177-3AD203B41FA5}">
                      <a16:colId xmlns:a16="http://schemas.microsoft.com/office/drawing/2014/main" val="2578727711"/>
                    </a:ext>
                  </a:extLst>
                </a:gridCol>
                <a:gridCol w="699516">
                  <a:extLst>
                    <a:ext uri="{9D8B030D-6E8A-4147-A177-3AD203B41FA5}">
                      <a16:colId xmlns:a16="http://schemas.microsoft.com/office/drawing/2014/main" val="4282758078"/>
                    </a:ext>
                  </a:extLst>
                </a:gridCol>
                <a:gridCol w="699516">
                  <a:extLst>
                    <a:ext uri="{9D8B030D-6E8A-4147-A177-3AD203B41FA5}">
                      <a16:colId xmlns:a16="http://schemas.microsoft.com/office/drawing/2014/main" val="956295355"/>
                    </a:ext>
                  </a:extLst>
                </a:gridCol>
                <a:gridCol w="658368">
                  <a:extLst>
                    <a:ext uri="{9D8B030D-6E8A-4147-A177-3AD203B41FA5}">
                      <a16:colId xmlns:a16="http://schemas.microsoft.com/office/drawing/2014/main" val="263654225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78722166"/>
                  </a:ext>
                </a:extLst>
              </a:tr>
              <a:tr h="370840">
                <a:tc>
                  <a:txBody>
                    <a:bodyPr/>
                    <a:lstStyle/>
                    <a:p>
                      <a:r>
                        <a:rPr lang="en-US" sz="1000"/>
                        <a:t>spsc.sa</a:t>
                      </a:r>
                    </a:p>
                  </a:txBody>
                  <a:tcPr/>
                </a:tc>
                <a:tc>
                  <a:txBody>
                    <a:bodyPr/>
                    <a:lstStyle/>
                    <a:p>
                      <a:r>
                        <a:rPr lang="en-US" sz="1000"/>
                        <a:t>281</a:t>
                      </a:r>
                    </a:p>
                  </a:txBody>
                  <a:tcPr/>
                </a:tc>
                <a:tc>
                  <a:txBody>
                    <a:bodyPr/>
                    <a:lstStyle/>
                    <a:p>
                      <a:r>
                        <a:rPr lang="en-US" sz="1000"/>
                        <a:t>150</a:t>
                      </a:r>
                    </a:p>
                  </a:txBody>
                  <a:tcPr/>
                </a:tc>
                <a:tc>
                  <a:txBody>
                    <a:bodyPr/>
                    <a:lstStyle/>
                    <a:p>
                      <a:r>
                        <a:rPr lang="en-US" sz="1000"/>
                        <a:t>29</a:t>
                      </a:r>
                    </a:p>
                  </a:txBody>
                  <a:tcPr/>
                </a:tc>
                <a:tc>
                  <a:txBody>
                    <a:bodyPr/>
                    <a:lstStyle/>
                    <a:p>
                      <a:r>
                        <a:rPr lang="en-US" sz="1000"/>
                        <a:t>12</a:t>
                      </a:r>
                    </a:p>
                  </a:txBody>
                  <a:tcPr/>
                </a:tc>
                <a:tc>
                  <a:txBody>
                    <a:bodyPr/>
                    <a:lstStyle/>
                    <a:p>
                      <a:r>
                        <a:rPr lang="en-US" sz="1000"/>
                        <a:t>2</a:t>
                      </a:r>
                    </a:p>
                  </a:txBody>
                  <a:tcPr/>
                </a:tc>
                <a:tc>
                  <a:txBody>
                    <a:bodyPr/>
                    <a:lstStyle/>
                    <a:p>
                      <a:r>
                        <a:rPr lang="en-US" sz="1000"/>
                        <a:t>43</a:t>
                      </a:r>
                    </a:p>
                  </a:txBody>
                  <a:tcPr/>
                </a:tc>
                <a:tc>
                  <a:txBody>
                    <a:bodyPr/>
                    <a:lstStyle/>
                    <a:p>
                      <a:r>
                        <a:rPr lang="en-US" sz="1000"/>
                        <a:t>206</a:t>
                      </a:r>
                    </a:p>
                  </a:txBody>
                  <a:tcPr/>
                </a:tc>
                <a:tc>
                  <a:txBody>
                    <a:bodyPr/>
                    <a:lstStyle/>
                    <a:p>
                      <a:r>
                        <a:rPr lang="en-US" sz="1000"/>
                        <a:t>16</a:t>
                      </a:r>
                    </a:p>
                  </a:txBody>
                  <a:tcPr/>
                </a:tc>
                <a:tc>
                  <a:txBody>
                    <a:bodyPr/>
                    <a:lstStyle/>
                    <a:p>
                      <a:r>
                        <a:rPr lang="en-US" sz="1000"/>
                        <a:t>2.5062 %</a:t>
                      </a:r>
                    </a:p>
                  </a:txBody>
                  <a:tcPr/>
                </a:tc>
                <a:extLst>
                  <a:ext uri="{0D108BD9-81ED-4DB2-BD59-A6C34878D82A}">
                    <a16:rowId xmlns:a16="http://schemas.microsoft.com/office/drawing/2014/main" val="4123802109"/>
                  </a:ext>
                </a:extLst>
              </a:tr>
            </a:tbl>
          </a:graphicData>
        </a:graphic>
      </p:graphicFrame>
      <p:sp>
        <p:nvSpPr>
          <p:cNvPr id="4" name="Text Placeholder 3">
            <a:extLst>
              <a:ext uri="{FF2B5EF4-FFF2-40B4-BE49-F238E27FC236}">
                <a16:creationId xmlns:a16="http://schemas.microsoft.com/office/drawing/2014/main" id="{C6699A3F-9628-4FCD-93EC-797E6E1D633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090750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C5B13-AB19-433D-A4BB-9344DB8B5C84}"/>
              </a:ext>
            </a:extLst>
          </p:cNvPr>
          <p:cNvSpPr>
            <a:spLocks noGrp="1"/>
          </p:cNvSpPr>
          <p:nvPr>
            <p:ph type="title"/>
          </p:nvPr>
        </p:nvSpPr>
        <p:spPr/>
        <p:txBody>
          <a:bodyPr/>
          <a:lstStyle/>
          <a:p>
            <a:r>
              <a:rPr lang="en-US"/>
              <a:t>Instagram Followers Total | SPSC</a:t>
            </a:r>
          </a:p>
        </p:txBody>
      </p:sp>
      <p:graphicFrame>
        <p:nvGraphicFramePr>
          <p:cNvPr id="6" name="Chart Placeholder 5">
            <a:extLst>
              <a:ext uri="{FF2B5EF4-FFF2-40B4-BE49-F238E27FC236}">
                <a16:creationId xmlns:a16="http://schemas.microsoft.com/office/drawing/2014/main" id="{C1D17AC3-B10B-41FF-8C91-8AE59ADECCA8}"/>
              </a:ext>
            </a:extLst>
          </p:cNvPr>
          <p:cNvGraphicFramePr>
            <a:graphicFrameLocks noGrp="1"/>
          </p:cNvGraphicFramePr>
          <p:nvPr>
            <p:ph type="chart" sz="quarter" idx="13"/>
            <p:extLst>
              <p:ext uri="{D42A27DB-BD31-4B8C-83A1-F6EECF244321}">
                <p14:modId xmlns:p14="http://schemas.microsoft.com/office/powerpoint/2010/main" val="4066980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607CF5-7E06-43A3-9084-E5B57BE77F9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1A4B006-73E6-4C1B-98BB-5C5506036D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21419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08F84-0DF7-4423-ADE2-483C9A7E1BFA}"/>
              </a:ext>
            </a:extLst>
          </p:cNvPr>
          <p:cNvSpPr>
            <a:spLocks noGrp="1"/>
          </p:cNvSpPr>
          <p:nvPr>
            <p:ph type="title"/>
          </p:nvPr>
        </p:nvSpPr>
        <p:spPr/>
        <p:txBody>
          <a:bodyPr/>
          <a:lstStyle/>
          <a:p>
            <a:r>
              <a:rPr lang="en-US"/>
              <a:t>Instagram Posts Table | SPSC - 1 of 6</a:t>
            </a:r>
          </a:p>
        </p:txBody>
      </p:sp>
      <p:graphicFrame>
        <p:nvGraphicFramePr>
          <p:cNvPr id="5" name="Table Placeholder 4">
            <a:extLst>
              <a:ext uri="{FF2B5EF4-FFF2-40B4-BE49-F238E27FC236}">
                <a16:creationId xmlns:a16="http://schemas.microsoft.com/office/drawing/2014/main" id="{4CA67C0B-2F2B-4283-AFE7-DE793CF1DD4F}"/>
              </a:ext>
            </a:extLst>
          </p:cNvPr>
          <p:cNvGraphicFramePr>
            <a:graphicFrameLocks noGrp="1"/>
          </p:cNvGraphicFramePr>
          <p:nvPr>
            <p:ph type="tbl" sz="quarter" idx="13"/>
            <p:extLst>
              <p:ext uri="{D42A27DB-BD31-4B8C-83A1-F6EECF244321}">
                <p14:modId xmlns:p14="http://schemas.microsoft.com/office/powerpoint/2010/main" val="1598994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42655359"/>
                    </a:ext>
                  </a:extLst>
                </a:gridCol>
                <a:gridCol w="987552">
                  <a:extLst>
                    <a:ext uri="{9D8B030D-6E8A-4147-A177-3AD203B41FA5}">
                      <a16:colId xmlns:a16="http://schemas.microsoft.com/office/drawing/2014/main" val="4039392065"/>
                    </a:ext>
                  </a:extLst>
                </a:gridCol>
                <a:gridCol w="987552">
                  <a:extLst>
                    <a:ext uri="{9D8B030D-6E8A-4147-A177-3AD203B41FA5}">
                      <a16:colId xmlns:a16="http://schemas.microsoft.com/office/drawing/2014/main" val="3562193713"/>
                    </a:ext>
                  </a:extLst>
                </a:gridCol>
                <a:gridCol w="987552">
                  <a:extLst>
                    <a:ext uri="{9D8B030D-6E8A-4147-A177-3AD203B41FA5}">
                      <a16:colId xmlns:a16="http://schemas.microsoft.com/office/drawing/2014/main" val="2398480939"/>
                    </a:ext>
                  </a:extLst>
                </a:gridCol>
                <a:gridCol w="987552">
                  <a:extLst>
                    <a:ext uri="{9D8B030D-6E8A-4147-A177-3AD203B41FA5}">
                      <a16:colId xmlns:a16="http://schemas.microsoft.com/office/drawing/2014/main" val="36088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560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- 2018-04-30 10:02:57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اليوم سنكون على موعد مع أول محاضرة تعليمية عن بعد في مجال سلامة المرضى في المملكة العربية السعودية .المحاضرة بعنوان ‏</a:t>
                      </a:r>
                      <a:r>
                        <a:rPr kumimoji="0" lang="en-US" sz="1000" b="0" i="0" u="none" strike="noStrike" kern="1200" cap="none" spc="0" normalizeH="0" baseline="0" noProof="0">
                          <a:ln>
                            <a:noFill/>
                          </a:ln>
                          <a:solidFill>
                            <a:prstClr val="black"/>
                          </a:solidFill>
                          <a:effectLst/>
                          <a:uLnTx/>
                          <a:uFillTx/>
                          <a:latin typeface="+mn-lt"/>
                          <a:ea typeface="+mn-ea"/>
                          <a:cs typeface="+mn-cs"/>
                        </a:rPr>
                        <a:t>I Pass this Patient to you ‏</a:t>
                      </a:r>
                      <a:r>
                        <a:rPr kumimoji="0" lang="ar-AE" sz="1000" b="0" i="0" u="none" strike="noStrike" kern="1200" cap="none" spc="0" normalizeH="0" baseline="0" noProof="0">
                          <a:ln>
                            <a:noFill/>
                          </a:ln>
                          <a:solidFill>
                            <a:prstClr val="black"/>
                          </a:solidFill>
                          <a:effectLst/>
                          <a:uLnTx/>
                          <a:uFillTx/>
                          <a:latin typeface="+mn-lt"/>
                          <a:ea typeface="+mn-ea"/>
                          <a:cs typeface="+mn-cs"/>
                        </a:rPr>
                        <a:t>تلقيها ا.شروق زكريا ‏من الساعة ٨ _١٠ مساء ً.
‏سارعوا بالتسجيل فالفرصة لازالت متاحة عبر الرابط ‏</a:t>
                      </a:r>
                      <a:r>
                        <a:rPr kumimoji="0" lang="en-US" sz="1000" b="0" i="0" u="none" strike="noStrike" kern="1200" cap="none" spc="0" normalizeH="0" baseline="0" noProof="0">
                          <a:ln>
                            <a:noFill/>
                          </a:ln>
                          <a:solidFill>
                            <a:prstClr val="black"/>
                          </a:solidFill>
                          <a:effectLst/>
                          <a:uLnTx/>
                          <a:uFillTx/>
                          <a:latin typeface="+mn-lt"/>
                          <a:ea typeface="+mn-ea"/>
                          <a:cs typeface="+mn-cs"/>
                        </a:rPr>
                        <a:t>⁦‪spsc.gov.sa/webinar/‬⁩ ‏⁧‫ #</a:t>
                      </a:r>
                      <a:r>
                        <a:rPr kumimoji="0" lang="ar-AE" sz="1000" b="0" i="0" u="none" strike="noStrike" kern="1200" cap="none" spc="0" normalizeH="0" baseline="0" noProof="0">
                          <a:ln>
                            <a:noFill/>
                          </a:ln>
                          <a:solidFill>
                            <a:prstClr val="black"/>
                          </a:solidFill>
                          <a:effectLst/>
                          <a:uLnTx/>
                          <a:uFillTx/>
                          <a:latin typeface="+mn-lt"/>
                          <a:ea typeface="+mn-ea"/>
                          <a:cs typeface="+mn-cs"/>
                        </a:rPr>
                        <a:t>لسلامتكم‬</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036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- 2018-04-29 10:01:58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مرحلة العصف الذهني.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a:t>
                      </a:r>
                      <a:r>
                        <a:rPr kumimoji="0" lang="en-US" sz="1000" b="0" i="0" u="none" strike="noStrike" kern="1200" cap="none" spc="0" normalizeH="0" baseline="0" noProof="0">
                          <a:ln>
                            <a:noFill/>
                          </a:ln>
                          <a:solidFill>
                            <a:prstClr val="black"/>
                          </a:solidFill>
                          <a:effectLst/>
                          <a:uLnTx/>
                          <a:uFillTx/>
                          <a:latin typeface="+mn-lt"/>
                          <a:ea typeface="+mn-ea"/>
                          <a:cs typeface="+mn-cs"/>
                        </a:rPr>
                        <a:t>⁩
‏ ⁦‪#U_safe‬⁩ ‏ ⁧‫#</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56222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- 2018-04-29 09:59:29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البدء في الجلسة الثانية لليوم الثاني ، المرحلة الثانية من التفكير التصميمي " الابتكار "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a:t>
                      </a:r>
                      <a:r>
                        <a:rPr kumimoji="0" lang="en-US" sz="1000" b="0" i="0" u="none" strike="noStrike" kern="1200" cap="none" spc="0" normalizeH="0" baseline="0" noProof="0">
                          <a:ln>
                            <a:noFill/>
                          </a:ln>
                          <a:solidFill>
                            <a:prstClr val="black"/>
                          </a:solidFill>
                          <a:effectLst/>
                          <a:uLnTx/>
                          <a:uFillTx/>
                          <a:latin typeface="+mn-lt"/>
                          <a:ea typeface="+mn-ea"/>
                          <a:cs typeface="+mn-cs"/>
                        </a:rPr>
                        <a:t>⁩
‏ ⁦‪#U_safe‬⁩ ‏ ⁧‫#</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3794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- 2018-04-29 09:56:44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إستمرار محاضرات  ورشة عمل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a:t>
                      </a:r>
                      <a:r>
                        <a:rPr kumimoji="0" lang="en-US" sz="1000" b="0" i="0" u="none" strike="noStrike" kern="1200" cap="none" spc="0" normalizeH="0" baseline="0" noProof="0">
                          <a:ln>
                            <a:noFill/>
                          </a:ln>
                          <a:solidFill>
                            <a:prstClr val="black"/>
                          </a:solidFill>
                          <a:effectLst/>
                          <a:uLnTx/>
                          <a:uFillTx/>
                          <a:latin typeface="+mn-lt"/>
                          <a:ea typeface="+mn-ea"/>
                          <a:cs typeface="+mn-cs"/>
                        </a:rPr>
                        <a:t>⁩ ⁦‪#U_safe‬⁩ </a:t>
                      </a:r>
                      <a:r>
                        <a:rPr kumimoji="0" lang="ar-AE" sz="1000" b="0" i="0" u="none" strike="noStrike" kern="1200" cap="none" spc="0" normalizeH="0" baseline="0" noProof="0">
                          <a:ln>
                            <a:noFill/>
                          </a:ln>
                          <a:solidFill>
                            <a:prstClr val="black"/>
                          </a:solidFill>
                          <a:effectLst/>
                          <a:uLnTx/>
                          <a:uFillTx/>
                          <a:latin typeface="+mn-lt"/>
                          <a:ea typeface="+mn-ea"/>
                          <a:cs typeface="+mn-cs"/>
                        </a:rPr>
                        <a:t>في يومها الثاني بمشاركة أ.مي الباز و أ.إبراهيم المبارك من شركة </a:t>
                      </a:r>
                      <a:r>
                        <a:rPr kumimoji="0" lang="en-US" sz="1000" b="0" i="0" u="none" strike="noStrike" kern="1200" cap="none" spc="0" normalizeH="0" baseline="0" noProof="0">
                          <a:ln>
                            <a:noFill/>
                          </a:ln>
                          <a:solidFill>
                            <a:prstClr val="black"/>
                          </a:solidFill>
                          <a:effectLst/>
                          <a:uLnTx/>
                          <a:uFillTx/>
                          <a:latin typeface="+mn-lt"/>
                          <a:ea typeface="+mn-ea"/>
                          <a:cs typeface="+mn-cs"/>
                        </a:rPr>
                        <a:t>⁦‪@hawaz_sa‬⁩ </a:t>
                      </a:r>
                      <a:r>
                        <a:rPr kumimoji="0" lang="ar-AE" sz="1000" b="0" i="0" u="none" strike="noStrike" kern="1200" cap="none" spc="0" normalizeH="0" baseline="0" noProof="0">
                          <a:ln>
                            <a:noFill/>
                          </a:ln>
                          <a:solidFill>
                            <a:prstClr val="black"/>
                          </a:solidFill>
                          <a:effectLst/>
                          <a:uLnTx/>
                          <a:uFillTx/>
                          <a:latin typeface="+mn-lt"/>
                          <a:ea typeface="+mn-ea"/>
                          <a:cs typeface="+mn-cs"/>
                        </a:rPr>
                        <a:t>للحديث عن علم السلوك و أثره  في تغيير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175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- 2018-04-28 20:34:34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انطلقت اليوم ورشة عمل ومسابقة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a:t>
                      </a:r>
                      <a:r>
                        <a:rPr kumimoji="0" lang="en-US" sz="1000" b="0" i="0" u="none" strike="noStrike" kern="1200" cap="none" spc="0" normalizeH="0" baseline="0" noProof="0">
                          <a:ln>
                            <a:noFill/>
                          </a:ln>
                          <a:solidFill>
                            <a:prstClr val="black"/>
                          </a:solidFill>
                          <a:effectLst/>
                          <a:uLnTx/>
                          <a:uFillTx/>
                          <a:latin typeface="+mn-lt"/>
                          <a:ea typeface="+mn-ea"/>
                          <a:cs typeface="+mn-cs"/>
                        </a:rPr>
                        <a:t>⁩ ⁦‪#u_safe‬⁩ </a:t>
                      </a:r>
                      <a:r>
                        <a:rPr kumimoji="0" lang="ar-AE" sz="1000" b="0" i="0" u="none" strike="noStrike" kern="1200" cap="none" spc="0" normalizeH="0" baseline="0" noProof="0">
                          <a:ln>
                            <a:noFill/>
                          </a:ln>
                          <a:solidFill>
                            <a:prstClr val="black"/>
                          </a:solidFill>
                          <a:effectLst/>
                          <a:uLnTx/>
                          <a:uFillTx/>
                          <a:latin typeface="+mn-lt"/>
                          <a:ea typeface="+mn-ea"/>
                          <a:cs typeface="+mn-cs"/>
                        </a:rPr>
                        <a:t>والتي ستقام على يومين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والهدف منها هو ايجاد حلول لتحديات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2632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- 2018-04-27 15:36:18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تابعوا حساب المركز في السناب شات لمشاهدة فعاليات #سلامه في معرض #</a:t>
                      </a:r>
                      <a:r>
                        <a:rPr kumimoji="0" lang="en-US" sz="1000" b="0" i="0" u="none" strike="noStrike" kern="1200" cap="none" spc="0" normalizeH="0" baseline="0" noProof="0">
                          <a:ln>
                            <a:noFill/>
                          </a:ln>
                          <a:solidFill>
                            <a:prstClr val="black"/>
                          </a:solidFill>
                          <a:effectLst/>
                          <a:uLnTx/>
                          <a:uFillTx/>
                          <a:latin typeface="+mn-lt"/>
                          <a:ea typeface="+mn-ea"/>
                          <a:cs typeface="+mn-cs"/>
                        </a:rPr>
                        <a:t>IKEA </a:t>
                      </a:r>
                      <a:r>
                        <a:rPr kumimoji="0" lang="ar-AE" sz="1000" b="0" i="0" u="none" strike="noStrike" kern="1200" cap="none" spc="0" normalizeH="0" baseline="0" noProof="0">
                          <a:ln>
                            <a:noFill/>
                          </a:ln>
                          <a:solidFill>
                            <a:prstClr val="black"/>
                          </a:solidFill>
                          <a:effectLst/>
                          <a:uLnTx/>
                          <a:uFillTx/>
                          <a:latin typeface="+mn-lt"/>
                          <a:ea typeface="+mn-ea"/>
                          <a:cs typeface="+mn-cs"/>
                        </a:rPr>
                        <a:t>في مدينة #الرياض</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2617049"/>
                  </a:ext>
                </a:extLst>
              </a:tr>
            </a:tbl>
          </a:graphicData>
        </a:graphic>
      </p:graphicFrame>
      <p:sp>
        <p:nvSpPr>
          <p:cNvPr id="4" name="Text Placeholder 3">
            <a:extLst>
              <a:ext uri="{FF2B5EF4-FFF2-40B4-BE49-F238E27FC236}">
                <a16:creationId xmlns:a16="http://schemas.microsoft.com/office/drawing/2014/main" id="{3C231A3E-F3C7-473F-BF39-1CD90EA3790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849683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A914D-BA42-4F75-A10E-0627DBF84406}"/>
              </a:ext>
            </a:extLst>
          </p:cNvPr>
          <p:cNvSpPr>
            <a:spLocks noGrp="1"/>
          </p:cNvSpPr>
          <p:nvPr>
            <p:ph type="title"/>
          </p:nvPr>
        </p:nvSpPr>
        <p:spPr/>
        <p:txBody>
          <a:bodyPr/>
          <a:lstStyle/>
          <a:p>
            <a:r>
              <a:rPr lang="en-US"/>
              <a:t>Instagram Posts Table | SPSC - 2 of 6</a:t>
            </a:r>
          </a:p>
        </p:txBody>
      </p:sp>
      <p:graphicFrame>
        <p:nvGraphicFramePr>
          <p:cNvPr id="5" name="Table Placeholder 4">
            <a:extLst>
              <a:ext uri="{FF2B5EF4-FFF2-40B4-BE49-F238E27FC236}">
                <a16:creationId xmlns:a16="http://schemas.microsoft.com/office/drawing/2014/main" id="{DC76FF91-44CE-41E8-A90A-B32D4D3ADD33}"/>
              </a:ext>
            </a:extLst>
          </p:cNvPr>
          <p:cNvGraphicFramePr>
            <a:graphicFrameLocks noGrp="1"/>
          </p:cNvGraphicFramePr>
          <p:nvPr>
            <p:ph type="tbl" sz="quarter" idx="13"/>
            <p:extLst>
              <p:ext uri="{D42A27DB-BD31-4B8C-83A1-F6EECF244321}">
                <p14:modId xmlns:p14="http://schemas.microsoft.com/office/powerpoint/2010/main" val="320276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3001484"/>
                    </a:ext>
                  </a:extLst>
                </a:gridCol>
                <a:gridCol w="987552">
                  <a:extLst>
                    <a:ext uri="{9D8B030D-6E8A-4147-A177-3AD203B41FA5}">
                      <a16:colId xmlns:a16="http://schemas.microsoft.com/office/drawing/2014/main" val="4069870706"/>
                    </a:ext>
                  </a:extLst>
                </a:gridCol>
                <a:gridCol w="987552">
                  <a:extLst>
                    <a:ext uri="{9D8B030D-6E8A-4147-A177-3AD203B41FA5}">
                      <a16:colId xmlns:a16="http://schemas.microsoft.com/office/drawing/2014/main" val="752567619"/>
                    </a:ext>
                  </a:extLst>
                </a:gridCol>
                <a:gridCol w="987552">
                  <a:extLst>
                    <a:ext uri="{9D8B030D-6E8A-4147-A177-3AD203B41FA5}">
                      <a16:colId xmlns:a16="http://schemas.microsoft.com/office/drawing/2014/main" val="1496173834"/>
                    </a:ext>
                  </a:extLst>
                </a:gridCol>
                <a:gridCol w="987552">
                  <a:extLst>
                    <a:ext uri="{9D8B030D-6E8A-4147-A177-3AD203B41FA5}">
                      <a16:colId xmlns:a16="http://schemas.microsoft.com/office/drawing/2014/main" val="559962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260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- 2018-04-27 15:34:34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يداً بيد لإيجاد حلول لتحديات سلامة المرضى في ورشة عمل #أنت_السلامه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45768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- 2018-04-26 15:49:20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انتهت "لجنة اعداد مسودة الدليل الوطني للإذن الطبي (</a:t>
                      </a:r>
                      <a:r>
                        <a:rPr kumimoji="0" lang="en-US" sz="1000" b="0" i="0" u="none" strike="noStrike" kern="1200" cap="none" spc="0" normalizeH="0" baseline="0" noProof="0">
                          <a:ln>
                            <a:noFill/>
                          </a:ln>
                          <a:solidFill>
                            <a:prstClr val="black"/>
                          </a:solidFill>
                          <a:effectLst/>
                          <a:uLnTx/>
                          <a:uFillTx/>
                          <a:latin typeface="+mn-lt"/>
                          <a:ea typeface="+mn-ea"/>
                          <a:cs typeface="+mn-cs"/>
                        </a:rPr>
                        <a:t>Informed Consent)" </a:t>
                      </a:r>
                      <a:r>
                        <a:rPr kumimoji="0" lang="ar-AE" sz="1000" b="0" i="0" u="none" strike="noStrike" kern="1200" cap="none" spc="0" normalizeH="0" baseline="0" noProof="0">
                          <a:ln>
                            <a:noFill/>
                          </a:ln>
                          <a:solidFill>
                            <a:prstClr val="black"/>
                          </a:solidFill>
                          <a:effectLst/>
                          <a:uLnTx/>
                          <a:uFillTx/>
                          <a:latin typeface="+mn-lt"/>
                          <a:ea typeface="+mn-ea"/>
                          <a:cs typeface="+mn-cs"/>
                        </a:rPr>
                        <a:t>من المرحلة الاولى لهذا المشروع.  واللجنة تتكون من خبراء محليين في هذا المجال و يرأسها مدير مركز سلامة المرضى، وتهدف الى اعداد دليل استرشادي للمارسين الصحيين في هذا المجال بما يدعم تمكين المرضى و ذويهم و يزيد من سلامة المرضى.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1243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- 2018-04-26 15:12:38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انتظاركم غدا في معرض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ايكيا‬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مدينة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الرياض‬</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للاستمتاع بالفعاليات الخاصة بالأطفال.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اصدقاء_سلامة_المرضى‬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لسلامتكم‬</a:t>
                      </a:r>
                      <a:r>
                        <a:rPr kumimoji="0" lang="en-US" sz="1000" b="0" i="0" u="none" strike="noStrike" kern="1200" cap="none" spc="0" normalizeH="0" baseline="0" noProof="0">
                          <a:ln>
                            <a:noFill/>
                          </a:ln>
                          <a:solidFill>
                            <a:prstClr val="black"/>
                          </a:solidFill>
                          <a:effectLst/>
                          <a:uLnTx/>
                          <a:uFillTx/>
                          <a:latin typeface="+mn-lt"/>
                          <a:ea typeface="+mn-ea"/>
                          <a:cs typeface="+mn-cs"/>
                        </a:rPr>
                        <a:t>⁩
‏ ⁦‪@IKEAsaudiarabia‬⁩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7123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- 2018-04-26 13:15:24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اختتام ورشة عمل اشتراطات مكافحة العدوى في وحدة التعقيم المركزي </a:t>
                      </a:r>
                      <a:r>
                        <a:rPr kumimoji="0" lang="en-US" sz="1000" b="0" i="0" u="none" strike="noStrike" kern="1200" cap="none" spc="0" normalizeH="0" baseline="0" noProof="0">
                          <a:ln>
                            <a:noFill/>
                          </a:ln>
                          <a:solidFill>
                            <a:prstClr val="black"/>
                          </a:solidFill>
                          <a:effectLst/>
                          <a:uLnTx/>
                          <a:uFillTx/>
                          <a:latin typeface="+mn-lt"/>
                          <a:ea typeface="+mn-ea"/>
                          <a:cs typeface="+mn-cs"/>
                        </a:rPr>
                        <a:t>CSSD </a:t>
                      </a:r>
                      <a:r>
                        <a:rPr kumimoji="0" lang="ar-AE" sz="1000" b="0" i="0" u="none" strike="noStrike" kern="1200" cap="none" spc="0" normalizeH="0" baseline="0" noProof="0">
                          <a:ln>
                            <a:noFill/>
                          </a:ln>
                          <a:solidFill>
                            <a:prstClr val="black"/>
                          </a:solidFill>
                          <a:effectLst/>
                          <a:uLnTx/>
                          <a:uFillTx/>
                          <a:latin typeface="+mn-lt"/>
                          <a:ea typeface="+mn-ea"/>
                          <a:cs typeface="+mn-cs"/>
                        </a:rPr>
                        <a:t>يوم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الخميس‬</a:t>
                      </a:r>
                      <a:r>
                        <a:rPr kumimoji="0" lang="en-US" sz="1000" b="0" i="0" u="none" strike="noStrike" kern="1200" cap="none" spc="0" normalizeH="0" baseline="0" noProof="0">
                          <a:ln>
                            <a:noFill/>
                          </a:ln>
                          <a:solidFill>
                            <a:prstClr val="black"/>
                          </a:solidFill>
                          <a:effectLst/>
                          <a:uLnTx/>
                          <a:uFillTx/>
                          <a:latin typeface="+mn-lt"/>
                          <a:ea typeface="+mn-ea"/>
                          <a:cs typeface="+mn-cs"/>
                        </a:rPr>
                        <a:t>⁩ ٢٦ </a:t>
                      </a:r>
                      <a:r>
                        <a:rPr kumimoji="0" lang="ar-AE" sz="1000" b="0" i="0" u="none" strike="noStrike" kern="1200" cap="none" spc="0" normalizeH="0" baseline="0" noProof="0">
                          <a:ln>
                            <a:noFill/>
                          </a:ln>
                          <a:solidFill>
                            <a:prstClr val="black"/>
                          </a:solidFill>
                          <a:effectLst/>
                          <a:uLnTx/>
                          <a:uFillTx/>
                          <a:latin typeface="+mn-lt"/>
                          <a:ea typeface="+mn-ea"/>
                          <a:cs typeface="+mn-cs"/>
                        </a:rPr>
                        <a:t>ابريل في مدينة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مكة_المكرمة‬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بمستشفى حراء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بحضور  20متدرب. تهدف الورشة الى تدريب فنيي وحدة التعقيم المركزي على مستوى المملكة.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34362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- 2018-04-26 08:41:52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يوم #الخميس
وباقي يوم قبل ما نشوفكم في ورشة عمل التفكير التصميمي #أنت_السلامه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 
</a:t>
                      </a:r>
                      <a:r>
                        <a:rPr kumimoji="0" lang="ar-AE" sz="1000" b="0" i="0" u="none" strike="noStrike" kern="1200" cap="none" spc="0" normalizeH="0" baseline="0" noProof="0">
                          <a:ln>
                            <a:noFill/>
                          </a:ln>
                          <a:solidFill>
                            <a:prstClr val="black"/>
                          </a:solidFill>
                          <a:effectLst/>
                          <a:uLnTx/>
                          <a:uFillTx/>
                          <a:latin typeface="+mn-lt"/>
                          <a:ea typeface="+mn-ea"/>
                          <a:cs typeface="+mn-cs"/>
                        </a:rPr>
                        <a:t>في انتظار كل المسجلين الذين تم تأكيد مشاركتهم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506691"/>
                  </a:ext>
                </a:extLst>
              </a:tr>
            </a:tbl>
          </a:graphicData>
        </a:graphic>
      </p:graphicFrame>
      <p:sp>
        <p:nvSpPr>
          <p:cNvPr id="4" name="Text Placeholder 3">
            <a:extLst>
              <a:ext uri="{FF2B5EF4-FFF2-40B4-BE49-F238E27FC236}">
                <a16:creationId xmlns:a16="http://schemas.microsoft.com/office/drawing/2014/main" id="{2417FDBC-1A79-4EF1-9B3F-5C37111E7A8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757901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70D4-AD7C-4A5C-9D82-EE899D5AD55A}"/>
              </a:ext>
            </a:extLst>
          </p:cNvPr>
          <p:cNvSpPr>
            <a:spLocks noGrp="1"/>
          </p:cNvSpPr>
          <p:nvPr>
            <p:ph type="title"/>
          </p:nvPr>
        </p:nvSpPr>
        <p:spPr/>
        <p:txBody>
          <a:bodyPr/>
          <a:lstStyle/>
          <a:p>
            <a:r>
              <a:rPr lang="en-US"/>
              <a:t>Instagram Posts Table | SPSC - 3 of 6</a:t>
            </a:r>
          </a:p>
        </p:txBody>
      </p:sp>
      <p:graphicFrame>
        <p:nvGraphicFramePr>
          <p:cNvPr id="5" name="Table Placeholder 4">
            <a:extLst>
              <a:ext uri="{FF2B5EF4-FFF2-40B4-BE49-F238E27FC236}">
                <a16:creationId xmlns:a16="http://schemas.microsoft.com/office/drawing/2014/main" id="{365F02AF-87F0-41D7-9DFA-3DF79E454099}"/>
              </a:ext>
            </a:extLst>
          </p:cNvPr>
          <p:cNvGraphicFramePr>
            <a:graphicFrameLocks noGrp="1"/>
          </p:cNvGraphicFramePr>
          <p:nvPr>
            <p:ph type="tbl" sz="quarter" idx="13"/>
            <p:extLst>
              <p:ext uri="{D42A27DB-BD31-4B8C-83A1-F6EECF244321}">
                <p14:modId xmlns:p14="http://schemas.microsoft.com/office/powerpoint/2010/main" val="1050581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72311674"/>
                    </a:ext>
                  </a:extLst>
                </a:gridCol>
                <a:gridCol w="987552">
                  <a:extLst>
                    <a:ext uri="{9D8B030D-6E8A-4147-A177-3AD203B41FA5}">
                      <a16:colId xmlns:a16="http://schemas.microsoft.com/office/drawing/2014/main" val="207670373"/>
                    </a:ext>
                  </a:extLst>
                </a:gridCol>
                <a:gridCol w="987552">
                  <a:extLst>
                    <a:ext uri="{9D8B030D-6E8A-4147-A177-3AD203B41FA5}">
                      <a16:colId xmlns:a16="http://schemas.microsoft.com/office/drawing/2014/main" val="1568282061"/>
                    </a:ext>
                  </a:extLst>
                </a:gridCol>
                <a:gridCol w="987552">
                  <a:extLst>
                    <a:ext uri="{9D8B030D-6E8A-4147-A177-3AD203B41FA5}">
                      <a16:colId xmlns:a16="http://schemas.microsoft.com/office/drawing/2014/main" val="279649134"/>
                    </a:ext>
                  </a:extLst>
                </a:gridCol>
                <a:gridCol w="987552">
                  <a:extLst>
                    <a:ext uri="{9D8B030D-6E8A-4147-A177-3AD203B41FA5}">
                      <a16:colId xmlns:a16="http://schemas.microsoft.com/office/drawing/2014/main" val="513516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209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- 2018-04-25 17:58:39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عُقد اليوم الأربعاء الاجتماع التحضيري لمدربين السلامه الدوائية في الحج بالتعاون بين المركز السعودي لسلامة المرضى والرعاية الصيدلية بوزارة الصحه. الهدف من الاجتماع هو التحضير لدورات السلامة الدوائية في للأطباء و الصيادلة و الممرضين لموسم الحج. @</a:t>
                      </a:r>
                      <a:r>
                        <a:rPr kumimoji="0" lang="en-US" sz="1000" b="0" i="0" u="none" strike="noStrike" kern="1200" cap="none" spc="0" normalizeH="0" baseline="0" noProof="0">
                          <a:ln>
                            <a:noFill/>
                          </a:ln>
                          <a:solidFill>
                            <a:prstClr val="black"/>
                          </a:solidFill>
                          <a:effectLst/>
                          <a:uLnTx/>
                          <a:uFillTx/>
                          <a:latin typeface="+mn-lt"/>
                          <a:ea typeface="+mn-ea"/>
                          <a:cs typeface="+mn-cs"/>
                        </a:rPr>
                        <a:t>saudimoh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4196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- 2018-04-24 15:27:47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 على التفكير التصميمي في ورشة عمل  #أنت_السلامه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 </a:t>
                      </a:r>
                      <a:r>
                        <a:rPr kumimoji="0" lang="ar-AE" sz="1000" b="0" i="0" u="none" strike="noStrike" kern="1200" cap="none" spc="0" normalizeH="0" baseline="0" noProof="0">
                          <a:ln>
                            <a:noFill/>
                          </a:ln>
                          <a:solidFill>
                            <a:prstClr val="black"/>
                          </a:solidFill>
                          <a:effectLst/>
                          <a:uLnTx/>
                          <a:uFillTx/>
                          <a:latin typeface="+mn-lt"/>
                          <a:ea typeface="+mn-ea"/>
                          <a:cs typeface="+mn-cs"/>
                        </a:rPr>
                        <a:t>رابط التسجيل </a:t>
                      </a:r>
                      <a:r>
                        <a:rPr kumimoji="0" lang="en-US" sz="1000" b="0" i="0" u="none" strike="noStrike" kern="1200" cap="none" spc="0" normalizeH="0" baseline="0" noProof="0">
                          <a:ln>
                            <a:noFill/>
                          </a:ln>
                          <a:solidFill>
                            <a:prstClr val="black"/>
                          </a:solidFill>
                          <a:effectLst/>
                          <a:uLnTx/>
                          <a:uFillTx/>
                          <a:latin typeface="+mn-lt"/>
                          <a:ea typeface="+mn-ea"/>
                          <a:cs typeface="+mn-cs"/>
                        </a:rPr>
                        <a:t>https://spsc.gov.sa/u-safe/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7558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- 2018-04-24 07:21:57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يحل د/عبدالإله الهوساوي مدير عام مركز سلامة المرضى على اذاعة الرياض علر برنامج #المملكة_اليوم في تمام الساعه ١٠ صباحا للحديث عن ندوة (مخرجات التعليم الصحي بالمملكة و علاقتها بسلامة المرضى ) ضمن انشطة الشراكة الاستراتيجية مع المركز الوطني للتقويم و الاعتماد الاكاديمي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55744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- 2018-04-24 07:18:43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يقام الان بالمركز الوطني للتقويم و الاعتماد الأكاديمي بالتعاون مع المركز السعودي لسلامة المرضى ندوة حول مخرجات التعليم الصحي بالمملكة العربية السعودية و علاقتها بسلامة المرضى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940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- 2018-04-24 05:22:15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لسلامتكم.. لا تتردد في أخذ التطعيم المناسب لوضعك الصحي ، فهو آمن ومهم لصحتك 
#سلامة_المرضى
#أسبوع_التحصين_العالمي
</a:t>
                      </a:r>
                      <a:r>
                        <a:rPr kumimoji="0" lang="en-US" sz="1000" b="0" i="0" u="none" strike="noStrike" kern="1200" cap="none" spc="0" normalizeH="0" baseline="0" noProof="0">
                          <a:ln>
                            <a:noFill/>
                          </a:ln>
                          <a:solidFill>
                            <a:prstClr val="black"/>
                          </a:solidFill>
                          <a:effectLst/>
                          <a:uLnTx/>
                          <a:uFillTx/>
                          <a:latin typeface="+mn-lt"/>
                          <a:ea typeface="+mn-ea"/>
                          <a:cs typeface="+mn-cs"/>
                        </a:rPr>
                        <a:t>Don't hesitate to take vaccines.. they are #safe and very important for you and your #children #health
#Vaccination #WorldImmunizationWeek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1458286"/>
                  </a:ext>
                </a:extLst>
              </a:tr>
            </a:tbl>
          </a:graphicData>
        </a:graphic>
      </p:graphicFrame>
      <p:sp>
        <p:nvSpPr>
          <p:cNvPr id="4" name="Text Placeholder 3">
            <a:extLst>
              <a:ext uri="{FF2B5EF4-FFF2-40B4-BE49-F238E27FC236}">
                <a16:creationId xmlns:a16="http://schemas.microsoft.com/office/drawing/2014/main" id="{E601579B-A605-440F-BA6C-3D9BEA4AD45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921241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8B698-B47F-4D61-B3EB-982C4536E831}"/>
              </a:ext>
            </a:extLst>
          </p:cNvPr>
          <p:cNvSpPr>
            <a:spLocks noGrp="1"/>
          </p:cNvSpPr>
          <p:nvPr>
            <p:ph type="title"/>
          </p:nvPr>
        </p:nvSpPr>
        <p:spPr/>
        <p:txBody>
          <a:bodyPr/>
          <a:lstStyle/>
          <a:p>
            <a:r>
              <a:rPr lang="en-US"/>
              <a:t>Instagram Posts Table | SPSC - 4 of 6</a:t>
            </a:r>
          </a:p>
        </p:txBody>
      </p:sp>
      <p:graphicFrame>
        <p:nvGraphicFramePr>
          <p:cNvPr id="5" name="Table Placeholder 4">
            <a:extLst>
              <a:ext uri="{FF2B5EF4-FFF2-40B4-BE49-F238E27FC236}">
                <a16:creationId xmlns:a16="http://schemas.microsoft.com/office/drawing/2014/main" id="{DC6A31CA-4379-4489-8A94-80F23630EE46}"/>
              </a:ext>
            </a:extLst>
          </p:cNvPr>
          <p:cNvGraphicFramePr>
            <a:graphicFrameLocks noGrp="1"/>
          </p:cNvGraphicFramePr>
          <p:nvPr>
            <p:ph type="tbl" sz="quarter" idx="13"/>
            <p:extLst>
              <p:ext uri="{D42A27DB-BD31-4B8C-83A1-F6EECF244321}">
                <p14:modId xmlns:p14="http://schemas.microsoft.com/office/powerpoint/2010/main" val="3833124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11491496"/>
                    </a:ext>
                  </a:extLst>
                </a:gridCol>
                <a:gridCol w="987552">
                  <a:extLst>
                    <a:ext uri="{9D8B030D-6E8A-4147-A177-3AD203B41FA5}">
                      <a16:colId xmlns:a16="http://schemas.microsoft.com/office/drawing/2014/main" val="2067657884"/>
                    </a:ext>
                  </a:extLst>
                </a:gridCol>
                <a:gridCol w="987552">
                  <a:extLst>
                    <a:ext uri="{9D8B030D-6E8A-4147-A177-3AD203B41FA5}">
                      <a16:colId xmlns:a16="http://schemas.microsoft.com/office/drawing/2014/main" val="3447784126"/>
                    </a:ext>
                  </a:extLst>
                </a:gridCol>
                <a:gridCol w="987552">
                  <a:extLst>
                    <a:ext uri="{9D8B030D-6E8A-4147-A177-3AD203B41FA5}">
                      <a16:colId xmlns:a16="http://schemas.microsoft.com/office/drawing/2014/main" val="2624435683"/>
                    </a:ext>
                  </a:extLst>
                </a:gridCol>
                <a:gridCol w="987552">
                  <a:extLst>
                    <a:ext uri="{9D8B030D-6E8A-4147-A177-3AD203B41FA5}">
                      <a16:colId xmlns:a16="http://schemas.microsoft.com/office/drawing/2014/main" val="1490071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8489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- 2018-04-23 15:24:37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ساهم في طرح أفكار من خلال تقديم حلول ذكية في ورشة عمل #أنت_السلامه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 </a:t>
                      </a:r>
                      <a:r>
                        <a:rPr kumimoji="0" lang="ar-AE" sz="1000" b="0" i="0" u="none" strike="noStrike" kern="1200" cap="none" spc="0" normalizeH="0" baseline="0" noProof="0">
                          <a:ln>
                            <a:noFill/>
                          </a:ln>
                          <a:solidFill>
                            <a:prstClr val="black"/>
                          </a:solidFill>
                          <a:effectLst/>
                          <a:uLnTx/>
                          <a:uFillTx/>
                          <a:latin typeface="+mn-lt"/>
                          <a:ea typeface="+mn-ea"/>
                          <a:cs typeface="+mn-cs"/>
                        </a:rPr>
                        <a:t>في الرياض ٢٨-٢٩ ابريل من الساعه ٩ صباحاً إلى ٨ مساءً
</a:t>
                      </a:r>
                      <a:r>
                        <a:rPr kumimoji="0" lang="en-US" sz="1000" b="0" i="0" u="none" strike="noStrike" kern="1200" cap="none" spc="0" normalizeH="0" baseline="0" noProof="0">
                          <a:ln>
                            <a:noFill/>
                          </a:ln>
                          <a:solidFill>
                            <a:prstClr val="black"/>
                          </a:solidFill>
                          <a:effectLst/>
                          <a:uLnTx/>
                          <a:uFillTx/>
                          <a:latin typeface="+mn-lt"/>
                          <a:ea typeface="+mn-ea"/>
                          <a:cs typeface="+mn-cs"/>
                        </a:rPr>
                        <a:t>https://spsc.gov.sa/u-safe/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994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- 2018-04-23 13:32:20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زيارة نائب وزير الصحة للتخطيط والتطوير </a:t>
                      </a:r>
                      <a:r>
                        <a:rPr kumimoji="0" lang="en-US" sz="1000" b="0" i="0" u="none" strike="noStrike" kern="1200" cap="none" spc="0" normalizeH="0" baseline="0" noProof="0">
                          <a:ln>
                            <a:noFill/>
                          </a:ln>
                          <a:solidFill>
                            <a:prstClr val="black"/>
                          </a:solidFill>
                          <a:effectLst/>
                          <a:uLnTx/>
                          <a:uFillTx/>
                          <a:latin typeface="+mn-lt"/>
                          <a:ea typeface="+mn-ea"/>
                          <a:cs typeface="+mn-cs"/>
                        </a:rPr>
                        <a:t>⁦‪@fahadcs‬⁩ </a:t>
                      </a:r>
                      <a:r>
                        <a:rPr kumimoji="0" lang="ar-AE" sz="1000" b="0" i="0" u="none" strike="noStrike" kern="1200" cap="none" spc="0" normalizeH="0" baseline="0" noProof="0">
                          <a:ln>
                            <a:noFill/>
                          </a:ln>
                          <a:solidFill>
                            <a:prstClr val="black"/>
                          </a:solidFill>
                          <a:effectLst/>
                          <a:uLnTx/>
                          <a:uFillTx/>
                          <a:latin typeface="+mn-lt"/>
                          <a:ea typeface="+mn-ea"/>
                          <a:cs typeface="+mn-cs"/>
                        </a:rPr>
                        <a:t>لمعرض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المركز_السعودي_لسلامة_المرضى‬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مؤتمر_المحاكاة_2018‬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لسلامتكم‬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5502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- 2018-04-23 10:38:48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حفاظاَ على سلامتكم.. اليكم بعض الطرق للوقاية من موجة #الغبار:
#لسلامتكم #سلامة_المرضى 
#غبار_الرياض</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50798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- 2018-04-22 15:01:17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يتميز التفكير التصميمي بالقدرة على الجمع بين: التعاطف مع ظروف مشكلة ما، والإبداع في توليد رؤى وحلول منطقية لها، وفي تحليل وتكييف هذه الحلول تبعا لظروف المشكلة.
#أنت_السلامه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
https://spsc.gov.sa/u-safe/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5104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- 2018-04-21 15:09:25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العمل الجماعي يساعد على تبادل الأفكار والخبرات لإيجاد حلول للتحديات التي يواجهها المختصين في مجال الصحة.. من خلال ورشة عمل #انت_السلامه #</a:t>
                      </a:r>
                      <a:r>
                        <a:rPr kumimoji="0" lang="en-US" sz="1000" b="0" i="0" u="none" strike="noStrike" kern="1200" cap="none" spc="0" normalizeH="0" baseline="0" noProof="0">
                          <a:ln>
                            <a:noFill/>
                          </a:ln>
                          <a:solidFill>
                            <a:prstClr val="black"/>
                          </a:solidFill>
                          <a:effectLst/>
                          <a:uLnTx/>
                          <a:uFillTx/>
                          <a:latin typeface="+mn-lt"/>
                          <a:ea typeface="+mn-ea"/>
                          <a:cs typeface="+mn-cs"/>
                        </a:rPr>
                        <a:t>U_Safe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1142968"/>
                  </a:ext>
                </a:extLst>
              </a:tr>
            </a:tbl>
          </a:graphicData>
        </a:graphic>
      </p:graphicFrame>
      <p:sp>
        <p:nvSpPr>
          <p:cNvPr id="4" name="Text Placeholder 3">
            <a:extLst>
              <a:ext uri="{FF2B5EF4-FFF2-40B4-BE49-F238E27FC236}">
                <a16:creationId xmlns:a16="http://schemas.microsoft.com/office/drawing/2014/main" id="{E3E2B687-6794-4509-95D5-A5A5D75C588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478391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16A71-65DE-4775-A647-B1B0FC3D604F}"/>
              </a:ext>
            </a:extLst>
          </p:cNvPr>
          <p:cNvSpPr>
            <a:spLocks noGrp="1"/>
          </p:cNvSpPr>
          <p:nvPr>
            <p:ph type="title"/>
          </p:nvPr>
        </p:nvSpPr>
        <p:spPr/>
        <p:txBody>
          <a:bodyPr/>
          <a:lstStyle/>
          <a:p>
            <a:r>
              <a:rPr lang="en-US"/>
              <a:t>Instagram Posts Table | SPSC - 5 of 6</a:t>
            </a:r>
          </a:p>
        </p:txBody>
      </p:sp>
      <p:graphicFrame>
        <p:nvGraphicFramePr>
          <p:cNvPr id="5" name="Table Placeholder 4">
            <a:extLst>
              <a:ext uri="{FF2B5EF4-FFF2-40B4-BE49-F238E27FC236}">
                <a16:creationId xmlns:a16="http://schemas.microsoft.com/office/drawing/2014/main" id="{6F2FAFCF-2446-484E-874A-2F7454CF496E}"/>
              </a:ext>
            </a:extLst>
          </p:cNvPr>
          <p:cNvGraphicFramePr>
            <a:graphicFrameLocks noGrp="1"/>
          </p:cNvGraphicFramePr>
          <p:nvPr>
            <p:ph type="tbl" sz="quarter" idx="13"/>
            <p:extLst>
              <p:ext uri="{D42A27DB-BD31-4B8C-83A1-F6EECF244321}">
                <p14:modId xmlns:p14="http://schemas.microsoft.com/office/powerpoint/2010/main" val="2720904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69989492"/>
                    </a:ext>
                  </a:extLst>
                </a:gridCol>
                <a:gridCol w="987552">
                  <a:extLst>
                    <a:ext uri="{9D8B030D-6E8A-4147-A177-3AD203B41FA5}">
                      <a16:colId xmlns:a16="http://schemas.microsoft.com/office/drawing/2014/main" val="1854398072"/>
                    </a:ext>
                  </a:extLst>
                </a:gridCol>
                <a:gridCol w="987552">
                  <a:extLst>
                    <a:ext uri="{9D8B030D-6E8A-4147-A177-3AD203B41FA5}">
                      <a16:colId xmlns:a16="http://schemas.microsoft.com/office/drawing/2014/main" val="3468781058"/>
                    </a:ext>
                  </a:extLst>
                </a:gridCol>
                <a:gridCol w="987552">
                  <a:extLst>
                    <a:ext uri="{9D8B030D-6E8A-4147-A177-3AD203B41FA5}">
                      <a16:colId xmlns:a16="http://schemas.microsoft.com/office/drawing/2014/main" val="1216878590"/>
                    </a:ext>
                  </a:extLst>
                </a:gridCol>
                <a:gridCol w="987552">
                  <a:extLst>
                    <a:ext uri="{9D8B030D-6E8A-4147-A177-3AD203B41FA5}">
                      <a16:colId xmlns:a16="http://schemas.microsoft.com/office/drawing/2014/main" val="2993004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376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- 2018-04-21 14:32:18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اختتمت ورشة عمل اشتراطات مكافحة العدوى في وحدة التعقيم المركزي </a:t>
                      </a:r>
                      <a:r>
                        <a:rPr kumimoji="0" lang="en-US" sz="1000" b="0" i="0" u="none" strike="noStrike" kern="1200" cap="none" spc="0" normalizeH="0" baseline="0" noProof="0">
                          <a:ln>
                            <a:noFill/>
                          </a:ln>
                          <a:solidFill>
                            <a:prstClr val="black"/>
                          </a:solidFill>
                          <a:effectLst/>
                          <a:uLnTx/>
                          <a:uFillTx/>
                          <a:latin typeface="+mn-lt"/>
                          <a:ea typeface="+mn-ea"/>
                          <a:cs typeface="+mn-cs"/>
                        </a:rPr>
                        <a:t>CSSD </a:t>
                      </a:r>
                      <a:r>
                        <a:rPr kumimoji="0" lang="ar-AE" sz="1000" b="0" i="0" u="none" strike="noStrike" kern="1200" cap="none" spc="0" normalizeH="0" baseline="0" noProof="0">
                          <a:ln>
                            <a:noFill/>
                          </a:ln>
                          <a:solidFill>
                            <a:prstClr val="black"/>
                          </a:solidFill>
                          <a:effectLst/>
                          <a:uLnTx/>
                          <a:uFillTx/>
                          <a:latin typeface="+mn-lt"/>
                          <a:ea typeface="+mn-ea"/>
                          <a:cs typeface="+mn-cs"/>
                        </a:rPr>
                        <a:t>في مستشفى الدكتور سليمان الحبيب التخصصي في مدينة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الرياض‬</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بحضور ٤٥ متدرب. تهدف هذه الورشة الى تدريب فنيي وحدة التعقيم في المملكة.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6061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- 2018-04-21 11:56:31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انتظاركم للتسجيل في أول محاضرة عن بعد في مجال سلامة المرضى في المملكة العربية السعودية .المحاضرة بعنوان 
</a:t>
                      </a:r>
                      <a:r>
                        <a:rPr kumimoji="0" lang="en-US" sz="1000" b="0" i="0" u="none" strike="noStrike" kern="1200" cap="none" spc="0" normalizeH="0" baseline="0" noProof="0">
                          <a:ln>
                            <a:noFill/>
                          </a:ln>
                          <a:solidFill>
                            <a:prstClr val="black"/>
                          </a:solidFill>
                          <a:effectLst/>
                          <a:uLnTx/>
                          <a:uFillTx/>
                          <a:latin typeface="+mn-lt"/>
                          <a:ea typeface="+mn-ea"/>
                          <a:cs typeface="+mn-cs"/>
                        </a:rPr>
                        <a:t>I Pass this Patient to you 
</a:t>
                      </a:r>
                      <a:r>
                        <a:rPr kumimoji="0" lang="ar-AE" sz="1000" b="0" i="0" u="none" strike="noStrike" kern="1200" cap="none" spc="0" normalizeH="0" baseline="0" noProof="0">
                          <a:ln>
                            <a:noFill/>
                          </a:ln>
                          <a:solidFill>
                            <a:prstClr val="black"/>
                          </a:solidFill>
                          <a:effectLst/>
                          <a:uLnTx/>
                          <a:uFillTx/>
                          <a:latin typeface="+mn-lt"/>
                          <a:ea typeface="+mn-ea"/>
                          <a:cs typeface="+mn-cs"/>
                        </a:rPr>
                        <a:t>تلقيها ا.شروق زكريا 
وذلك في ٣٠ من ابريل ٢٠١٨م من الساعة ٨ _١٠ مساء ً سارعوا 
بالتسجيل.عبر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https://spsc.gov.sa/webinar/
Be ready to register for first webinar lecture in the Patient Safety in Saudi Arabia, 
Webinar entitled
I Pass this Patient to you
by Ms. Shoroug Zakarya
On 30 April 2018 from 8 - 10 pm 
For registration 
https://spsc.gov.sa/webinar/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4869751"/>
                  </a:ext>
                </a:extLst>
              </a:tr>
            </a:tbl>
          </a:graphicData>
        </a:graphic>
      </p:graphicFrame>
      <p:sp>
        <p:nvSpPr>
          <p:cNvPr id="4" name="Text Placeholder 3">
            <a:extLst>
              <a:ext uri="{FF2B5EF4-FFF2-40B4-BE49-F238E27FC236}">
                <a16:creationId xmlns:a16="http://schemas.microsoft.com/office/drawing/2014/main" id="{ED6A5496-3634-4B04-91BC-794BD5C1059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819338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982A7-F7FB-49B7-8B2F-67776C9D7BC8}"/>
              </a:ext>
            </a:extLst>
          </p:cNvPr>
          <p:cNvSpPr>
            <a:spLocks noGrp="1"/>
          </p:cNvSpPr>
          <p:nvPr>
            <p:ph type="title"/>
          </p:nvPr>
        </p:nvSpPr>
        <p:spPr/>
        <p:txBody>
          <a:bodyPr/>
          <a:lstStyle/>
          <a:p>
            <a:r>
              <a:rPr lang="en-US"/>
              <a:t>Instagram Posts Table | SPSC - 6 of 6</a:t>
            </a:r>
          </a:p>
        </p:txBody>
      </p:sp>
      <p:graphicFrame>
        <p:nvGraphicFramePr>
          <p:cNvPr id="5" name="Table Placeholder 4">
            <a:extLst>
              <a:ext uri="{FF2B5EF4-FFF2-40B4-BE49-F238E27FC236}">
                <a16:creationId xmlns:a16="http://schemas.microsoft.com/office/drawing/2014/main" id="{893FD147-52EB-4B5C-BC1C-4B8CFA35236C}"/>
              </a:ext>
            </a:extLst>
          </p:cNvPr>
          <p:cNvGraphicFramePr>
            <a:graphicFrameLocks noGrp="1"/>
          </p:cNvGraphicFramePr>
          <p:nvPr>
            <p:ph type="tbl" sz="quarter" idx="13"/>
            <p:extLst>
              <p:ext uri="{D42A27DB-BD31-4B8C-83A1-F6EECF244321}">
                <p14:modId xmlns:p14="http://schemas.microsoft.com/office/powerpoint/2010/main" val="118704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50900874"/>
                    </a:ext>
                  </a:extLst>
                </a:gridCol>
                <a:gridCol w="987552">
                  <a:extLst>
                    <a:ext uri="{9D8B030D-6E8A-4147-A177-3AD203B41FA5}">
                      <a16:colId xmlns:a16="http://schemas.microsoft.com/office/drawing/2014/main" val="2406473440"/>
                    </a:ext>
                  </a:extLst>
                </a:gridCol>
                <a:gridCol w="987552">
                  <a:extLst>
                    <a:ext uri="{9D8B030D-6E8A-4147-A177-3AD203B41FA5}">
                      <a16:colId xmlns:a16="http://schemas.microsoft.com/office/drawing/2014/main" val="4193738461"/>
                    </a:ext>
                  </a:extLst>
                </a:gridCol>
                <a:gridCol w="987552">
                  <a:extLst>
                    <a:ext uri="{9D8B030D-6E8A-4147-A177-3AD203B41FA5}">
                      <a16:colId xmlns:a16="http://schemas.microsoft.com/office/drawing/2014/main" val="556968792"/>
                    </a:ext>
                  </a:extLst>
                </a:gridCol>
                <a:gridCol w="987552">
                  <a:extLst>
                    <a:ext uri="{9D8B030D-6E8A-4147-A177-3AD203B41FA5}">
                      <a16:colId xmlns:a16="http://schemas.microsoft.com/office/drawing/2014/main" val="735617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257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- 2018-04-21 09:40:03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جامعة الملك سعود تدشن مشروع الشراكة البحثية مع المركز السعودى لسلامة المرضى وكالة الأنباء السعودية
الرياض 04 شعبان 1439 هـ الموافق 20 أبريل 2018 م واس
دشنت المدينة الجامعية للطالبات بجامعة الملك سعود أمس مشروع" شراكة بحثية تعليمية لتعزيز سلامة المرضى" بين المركز السعودي لسلامة المرضى وجامعة الملك سعود ممثلة بمعهد الملك عبدالله للبحوث والدراسات الاستشارية.
ويهدف المشروع إلى تطوير الاستراتيجية الوطنية لتحسين سلامة المرضى والحد من الأخطاء الطبية.
وأوضحت مستشارة وكيلة الجامعة لشؤون الطالبات الدكتورة فاتن الزامل أن دور الجامعة يكمن في تقديم خدمات استشارية وأكاديمية وتدريبة وبحثية لتعزيز مفاهيم سلامة المرضى من خلال دور الجامعة الأكاديمي والبحثي والمجتمعي ، وذلك من خلال تطبيق المعايير العالمية في هذا المجال , مشيرة الى التطلع والعمل على أن تحقيق هذه الشراكة لأهدافها المرجوة تماشياً مع الاهتمام المتزايد الذي توليه المملكة العربية السعودية لصحة المواطن وسلامته.
كما صرح مدير عام المركز السعودي لسلامة المرضى الدكتور عبدالاله هوساوي أن من أولويات المركز تمكين المرضى وعوائلهم ورفع الوعي والمعرفة 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6677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spsc.sa - 2018-04-20 17:03:22 </a:t>
                      </a:r>
                      <a:r>
                        <a:rPr kumimoji="0" lang="en-US" sz="1000" b="0" i="0" u="none" strike="noStrike" kern="1200" cap="none" spc="0" normalizeH="0" baseline="0" noProof="0">
                          <a:ln>
                            <a:noFill/>
                          </a:ln>
                          <a:solidFill>
                            <a:prstClr val="black"/>
                          </a:solidFill>
                          <a:effectLst/>
                          <a:uLnTx/>
                          <a:uFillTx/>
                          <a:latin typeface="+mn-lt"/>
                          <a:ea typeface="+mn-ea"/>
                          <a:cs typeface="+mn-cs"/>
                        </a:rPr>
                        <a:t>
 Stay tuned for the first time in the field of patient safety in the Kingdom,
#SPSC launches a series of webinars for health practitioners by #national and #international experts on #patient_safety 
It is a new educational method to improve patient safety culture throughout #KSA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9197941"/>
                  </a:ext>
                </a:extLst>
              </a:tr>
            </a:tbl>
          </a:graphicData>
        </a:graphic>
      </p:graphicFrame>
      <p:sp>
        <p:nvSpPr>
          <p:cNvPr id="4" name="Text Placeholder 3">
            <a:extLst>
              <a:ext uri="{FF2B5EF4-FFF2-40B4-BE49-F238E27FC236}">
                <a16:creationId xmlns:a16="http://schemas.microsoft.com/office/drawing/2014/main" id="{345D5C51-0C8C-4EE2-B65A-F84E3BFF4E3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48215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5350-4E72-4295-8B2D-FAAC8A7F6105}"/>
              </a:ext>
            </a:extLst>
          </p:cNvPr>
          <p:cNvSpPr>
            <a:spLocks noGrp="1"/>
          </p:cNvSpPr>
          <p:nvPr>
            <p:ph type="title"/>
          </p:nvPr>
        </p:nvSpPr>
        <p:spPr/>
        <p:txBody>
          <a:bodyPr/>
          <a:lstStyle/>
          <a:p>
            <a:r>
              <a:rPr lang="en-US"/>
              <a:t>Instagram Hashtag Detection | SPSC - 1 of 3</a:t>
            </a:r>
          </a:p>
        </p:txBody>
      </p:sp>
      <p:graphicFrame>
        <p:nvGraphicFramePr>
          <p:cNvPr id="5" name="Table Placeholder 4">
            <a:extLst>
              <a:ext uri="{FF2B5EF4-FFF2-40B4-BE49-F238E27FC236}">
                <a16:creationId xmlns:a16="http://schemas.microsoft.com/office/drawing/2014/main" id="{338225C7-D2BF-496C-94BE-66BFE902CA30}"/>
              </a:ext>
            </a:extLst>
          </p:cNvPr>
          <p:cNvGraphicFramePr>
            <a:graphicFrameLocks noGrp="1"/>
          </p:cNvGraphicFramePr>
          <p:nvPr>
            <p:ph type="tbl" sz="quarter" idx="13"/>
            <p:extLst>
              <p:ext uri="{D42A27DB-BD31-4B8C-83A1-F6EECF244321}">
                <p14:modId xmlns:p14="http://schemas.microsoft.com/office/powerpoint/2010/main" val="1994031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19956395"/>
                    </a:ext>
                  </a:extLst>
                </a:gridCol>
                <a:gridCol w="1481328">
                  <a:extLst>
                    <a:ext uri="{9D8B030D-6E8A-4147-A177-3AD203B41FA5}">
                      <a16:colId xmlns:a16="http://schemas.microsoft.com/office/drawing/2014/main" val="4189061266"/>
                    </a:ext>
                  </a:extLst>
                </a:gridCol>
                <a:gridCol w="1481328">
                  <a:extLst>
                    <a:ext uri="{9D8B030D-6E8A-4147-A177-3AD203B41FA5}">
                      <a16:colId xmlns:a16="http://schemas.microsoft.com/office/drawing/2014/main" val="94091387"/>
                    </a:ext>
                  </a:extLst>
                </a:gridCol>
                <a:gridCol w="1481328">
                  <a:extLst>
                    <a:ext uri="{9D8B030D-6E8A-4147-A177-3AD203B41FA5}">
                      <a16:colId xmlns:a16="http://schemas.microsoft.com/office/drawing/2014/main" val="168586210"/>
                    </a:ext>
                  </a:extLst>
                </a:gridCol>
                <a:gridCol w="1481328">
                  <a:extLst>
                    <a:ext uri="{9D8B030D-6E8A-4147-A177-3AD203B41FA5}">
                      <a16:colId xmlns:a16="http://schemas.microsoft.com/office/drawing/2014/main" val="524466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798760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#الصحي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45352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#لسلامتكم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759019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#سلامة_المرضى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5.1111111111111</a:t>
                      </a:r>
                    </a:p>
                  </a:txBody>
                  <a:tcPr/>
                </a:tc>
                <a:extLst>
                  <a:ext uri="{0D108BD9-81ED-4DB2-BD59-A6C34878D82A}">
                    <a16:rowId xmlns:a16="http://schemas.microsoft.com/office/drawing/2014/main" val="111440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#يوم_الصحة_العالمي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422287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#صحة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592725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93884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#WorldHealthDay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268927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#sepsis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01806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#الأخطاء_الطبية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51431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#بألسنتهم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967738854"/>
                  </a:ext>
                </a:extLst>
              </a:tr>
            </a:tbl>
          </a:graphicData>
        </a:graphic>
      </p:graphicFrame>
      <p:sp>
        <p:nvSpPr>
          <p:cNvPr id="4" name="Text Placeholder 3">
            <a:extLst>
              <a:ext uri="{FF2B5EF4-FFF2-40B4-BE49-F238E27FC236}">
                <a16:creationId xmlns:a16="http://schemas.microsoft.com/office/drawing/2014/main" id="{8C6E47A0-2872-469E-A1C3-8CC1942483F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074631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CD8CA-A288-4B40-A92F-4EC886A8A1D4}"/>
              </a:ext>
            </a:extLst>
          </p:cNvPr>
          <p:cNvSpPr>
            <a:spLocks noGrp="1"/>
          </p:cNvSpPr>
          <p:nvPr>
            <p:ph type="title"/>
          </p:nvPr>
        </p:nvSpPr>
        <p:spPr/>
        <p:txBody>
          <a:bodyPr/>
          <a:lstStyle/>
          <a:p>
            <a:r>
              <a:rPr lang="en-US"/>
              <a:t>Instagram Hashtag Detection | SPSC - 2 of 3</a:t>
            </a:r>
          </a:p>
        </p:txBody>
      </p:sp>
      <p:graphicFrame>
        <p:nvGraphicFramePr>
          <p:cNvPr id="5" name="Table Placeholder 4">
            <a:extLst>
              <a:ext uri="{FF2B5EF4-FFF2-40B4-BE49-F238E27FC236}">
                <a16:creationId xmlns:a16="http://schemas.microsoft.com/office/drawing/2014/main" id="{120283A4-977E-4A92-8396-F472B207053F}"/>
              </a:ext>
            </a:extLst>
          </p:cNvPr>
          <p:cNvGraphicFramePr>
            <a:graphicFrameLocks noGrp="1"/>
          </p:cNvGraphicFramePr>
          <p:nvPr>
            <p:ph type="tbl" sz="quarter" idx="13"/>
            <p:extLst>
              <p:ext uri="{D42A27DB-BD31-4B8C-83A1-F6EECF244321}">
                <p14:modId xmlns:p14="http://schemas.microsoft.com/office/powerpoint/2010/main" val="2106457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86085651"/>
                    </a:ext>
                  </a:extLst>
                </a:gridCol>
                <a:gridCol w="1481328">
                  <a:extLst>
                    <a:ext uri="{9D8B030D-6E8A-4147-A177-3AD203B41FA5}">
                      <a16:colId xmlns:a16="http://schemas.microsoft.com/office/drawing/2014/main" val="2785528574"/>
                    </a:ext>
                  </a:extLst>
                </a:gridCol>
                <a:gridCol w="1481328">
                  <a:extLst>
                    <a:ext uri="{9D8B030D-6E8A-4147-A177-3AD203B41FA5}">
                      <a16:colId xmlns:a16="http://schemas.microsoft.com/office/drawing/2014/main" val="325635166"/>
                    </a:ext>
                  </a:extLst>
                </a:gridCol>
                <a:gridCol w="1481328">
                  <a:extLst>
                    <a:ext uri="{9D8B030D-6E8A-4147-A177-3AD203B41FA5}">
                      <a16:colId xmlns:a16="http://schemas.microsoft.com/office/drawing/2014/main" val="1614442971"/>
                    </a:ext>
                  </a:extLst>
                </a:gridCol>
                <a:gridCol w="1481328">
                  <a:extLst>
                    <a:ext uri="{9D8B030D-6E8A-4147-A177-3AD203B41FA5}">
                      <a16:colId xmlns:a16="http://schemas.microsoft.com/office/drawing/2014/main" val="1127156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654703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#مقياس_سلامة_المرضى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88530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#دورك_فع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134057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#PatientSafetyThermometer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703492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#YourRoleIsEffective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38026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#PatientSafety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06476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63853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#Patient_Safety_Thermometer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075191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#أنت_السلامه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extLst>
                  <a:ext uri="{0D108BD9-81ED-4DB2-BD59-A6C34878D82A}">
                    <a16:rowId xmlns:a16="http://schemas.microsoft.com/office/drawing/2014/main" val="76038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#U_Safe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extLst>
                  <a:ext uri="{0D108BD9-81ED-4DB2-BD59-A6C34878D82A}">
                    <a16:rowId xmlns:a16="http://schemas.microsoft.com/office/drawing/2014/main" val="1255161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#Patient_Safety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9428575"/>
                  </a:ext>
                </a:extLst>
              </a:tr>
            </a:tbl>
          </a:graphicData>
        </a:graphic>
      </p:graphicFrame>
      <p:sp>
        <p:nvSpPr>
          <p:cNvPr id="4" name="Text Placeholder 3">
            <a:extLst>
              <a:ext uri="{FF2B5EF4-FFF2-40B4-BE49-F238E27FC236}">
                <a16:creationId xmlns:a16="http://schemas.microsoft.com/office/drawing/2014/main" id="{B3151924-CF1D-43A3-B0C6-951581C3811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829091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C6299-6DDB-436D-911F-90845CC91EBE}"/>
              </a:ext>
            </a:extLst>
          </p:cNvPr>
          <p:cNvSpPr>
            <a:spLocks noGrp="1"/>
          </p:cNvSpPr>
          <p:nvPr>
            <p:ph type="title"/>
          </p:nvPr>
        </p:nvSpPr>
        <p:spPr/>
        <p:txBody>
          <a:bodyPr/>
          <a:lstStyle/>
          <a:p>
            <a:r>
              <a:rPr lang="en-US"/>
              <a:t>Instagram Hashtag Detection | SPSC - 3 of 3</a:t>
            </a:r>
          </a:p>
        </p:txBody>
      </p:sp>
      <p:graphicFrame>
        <p:nvGraphicFramePr>
          <p:cNvPr id="5" name="Table Placeholder 4">
            <a:extLst>
              <a:ext uri="{FF2B5EF4-FFF2-40B4-BE49-F238E27FC236}">
                <a16:creationId xmlns:a16="http://schemas.microsoft.com/office/drawing/2014/main" id="{CD0E5653-8A68-418D-8427-D049D453A64E}"/>
              </a:ext>
            </a:extLst>
          </p:cNvPr>
          <p:cNvGraphicFramePr>
            <a:graphicFrameLocks noGrp="1"/>
          </p:cNvGraphicFramePr>
          <p:nvPr>
            <p:ph type="tbl" sz="quarter" idx="13"/>
            <p:extLst>
              <p:ext uri="{D42A27DB-BD31-4B8C-83A1-F6EECF244321}">
                <p14:modId xmlns:p14="http://schemas.microsoft.com/office/powerpoint/2010/main" val="1230079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99413121"/>
                    </a:ext>
                  </a:extLst>
                </a:gridCol>
                <a:gridCol w="1481328">
                  <a:extLst>
                    <a:ext uri="{9D8B030D-6E8A-4147-A177-3AD203B41FA5}">
                      <a16:colId xmlns:a16="http://schemas.microsoft.com/office/drawing/2014/main" val="3781279615"/>
                    </a:ext>
                  </a:extLst>
                </a:gridCol>
                <a:gridCol w="1481328">
                  <a:extLst>
                    <a:ext uri="{9D8B030D-6E8A-4147-A177-3AD203B41FA5}">
                      <a16:colId xmlns:a16="http://schemas.microsoft.com/office/drawing/2014/main" val="1149432430"/>
                    </a:ext>
                  </a:extLst>
                </a:gridCol>
                <a:gridCol w="1481328">
                  <a:extLst>
                    <a:ext uri="{9D8B030D-6E8A-4147-A177-3AD203B41FA5}">
                      <a16:colId xmlns:a16="http://schemas.microsoft.com/office/drawing/2014/main" val="3114113300"/>
                    </a:ext>
                  </a:extLst>
                </a:gridCol>
                <a:gridCol w="1481328">
                  <a:extLst>
                    <a:ext uri="{9D8B030D-6E8A-4147-A177-3AD203B41FA5}">
                      <a16:colId xmlns:a16="http://schemas.microsoft.com/office/drawing/2014/main" val="639375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73670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#أنت_السلامة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85138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#انت_السلامه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127258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#SPSC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1665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943534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810025664"/>
                  </a:ext>
                </a:extLst>
              </a:tr>
            </a:tbl>
          </a:graphicData>
        </a:graphic>
      </p:graphicFrame>
      <p:sp>
        <p:nvSpPr>
          <p:cNvPr id="4" name="Text Placeholder 3">
            <a:extLst>
              <a:ext uri="{FF2B5EF4-FFF2-40B4-BE49-F238E27FC236}">
                <a16:creationId xmlns:a16="http://schemas.microsoft.com/office/drawing/2014/main" id="{EE192A48-D9FF-44B4-B5D6-18620963B81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197906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1F30B-90C8-4E22-A496-6849154CC75E}"/>
              </a:ext>
            </a:extLst>
          </p:cNvPr>
          <p:cNvSpPr>
            <a:spLocks noGrp="1"/>
          </p:cNvSpPr>
          <p:nvPr>
            <p:ph type="title"/>
          </p:nvPr>
        </p:nvSpPr>
        <p:spPr/>
        <p:txBody>
          <a:bodyPr/>
          <a:lstStyle/>
          <a:p>
            <a:r>
              <a:rPr lang="en-US"/>
              <a:t>Instagram Interactions Distribution | SPSC</a:t>
            </a:r>
          </a:p>
        </p:txBody>
      </p:sp>
      <p:graphicFrame>
        <p:nvGraphicFramePr>
          <p:cNvPr id="6" name="Chart Placeholder 5">
            <a:extLst>
              <a:ext uri="{FF2B5EF4-FFF2-40B4-BE49-F238E27FC236}">
                <a16:creationId xmlns:a16="http://schemas.microsoft.com/office/drawing/2014/main" id="{4FFBC969-DD7B-4D57-8061-EF40BF5BAB8A}"/>
              </a:ext>
            </a:extLst>
          </p:cNvPr>
          <p:cNvGraphicFramePr>
            <a:graphicFrameLocks noGrp="1"/>
          </p:cNvGraphicFramePr>
          <p:nvPr>
            <p:ph type="chart" sz="quarter" idx="13"/>
            <p:extLst>
              <p:ext uri="{D42A27DB-BD31-4B8C-83A1-F6EECF244321}">
                <p14:modId xmlns:p14="http://schemas.microsoft.com/office/powerpoint/2010/main" val="2307231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8D3B94-F519-492E-A9D4-D4C016692E2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B6B0140-131C-45D6-80F3-B518F2ACCF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95295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3540</Words>
  <Application>Microsoft Office PowerPoint</Application>
  <PresentationFormat>On-screen Show (4:3)</PresentationFormat>
  <Paragraphs>1678</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Calibri</vt:lpstr>
      <vt:lpstr>Arial</vt:lpstr>
      <vt:lpstr>quintly_template</vt:lpstr>
      <vt:lpstr>Dashboard - TW ,FB, IG</vt:lpstr>
      <vt:lpstr>Twitter Key Metrics Table | SPSC</vt:lpstr>
      <vt:lpstr>Twitter Followers Total | SPSC</vt:lpstr>
      <vt:lpstr>Twitter Own and Retweeted Tweets Table | SPSC - 1 of 6</vt:lpstr>
      <vt:lpstr>Twitter Own and Retweeted Tweets Table | SPSC - 2 of 6</vt:lpstr>
      <vt:lpstr>Twitter Own and Retweeted Tweets Table | SPSC - 3 of 6</vt:lpstr>
      <vt:lpstr>Twitter Own and Retweeted Tweets Table | SPSC - 4 of 6</vt:lpstr>
      <vt:lpstr>Twitter Own and Retweeted Tweets Table | SPSC - 5 of 6</vt:lpstr>
      <vt:lpstr>Twitter Own and Retweeted Tweets Table | SPSC - 6 of 6</vt:lpstr>
      <vt:lpstr>Twitter Interactions Distribution | SPSC</vt:lpstr>
      <vt:lpstr>Twitter Own Tweets | SPSC</vt:lpstr>
      <vt:lpstr>Twitter Mentions | SPSC</vt:lpstr>
      <vt:lpstr>Twitter Tweet Type Distribution | SPSC</vt:lpstr>
      <vt:lpstr>Twitter Mentions Table | SPSC - 1 of 4</vt:lpstr>
      <vt:lpstr>Twitter Mentions Table | SPSC - 2 of 4</vt:lpstr>
      <vt:lpstr>Twitter Mentions Table | SPSC - 3 of 4</vt:lpstr>
      <vt:lpstr>Twitter Mentions Table | SPSC - 4 of 4</vt:lpstr>
      <vt:lpstr>Twitter Total Interactions | SPSC</vt:lpstr>
      <vt:lpstr>Facebook Fans Total | SPSC</vt:lpstr>
      <vt:lpstr>Facebook Interactions Distribution | SPSC</vt:lpstr>
      <vt:lpstr>Facebook Reach | SPSC</vt:lpstr>
      <vt:lpstr>Facebook Own Posts Table | SPSC - 1 of 16</vt:lpstr>
      <vt:lpstr>Facebook Own Posts Table | SPSC - 2 of 16</vt:lpstr>
      <vt:lpstr>Facebook Own Posts Table | SPSC - 3 of 16</vt:lpstr>
      <vt:lpstr>Facebook Own Posts Table | SPSC - 4 of 16</vt:lpstr>
      <vt:lpstr>Facebook Own Posts Table | SPSC - 5 of 16</vt:lpstr>
      <vt:lpstr>Facebook Own Posts Table | SPSC - 6 of 16</vt:lpstr>
      <vt:lpstr>Facebook Own Posts Table | SPSC - 7 of 16</vt:lpstr>
      <vt:lpstr>Facebook Own Posts Table | SPSC - 8 of 16</vt:lpstr>
      <vt:lpstr>Facebook Own Posts Table | SPSC - 9 of 16</vt:lpstr>
      <vt:lpstr>Facebook Own Posts Table | SPSC - 10 of 16</vt:lpstr>
      <vt:lpstr>Facebook Own Posts Table | SPSC - 11 of 16</vt:lpstr>
      <vt:lpstr>Facebook Own Posts Table | SPSC - 12 of 16</vt:lpstr>
      <vt:lpstr>Facebook Own Posts Table | SPSC - 13 of 16</vt:lpstr>
      <vt:lpstr>Facebook Own Posts Table | SPSC - 14 of 16</vt:lpstr>
      <vt:lpstr>Facebook Own Posts Table | SPSC - 15 of 16</vt:lpstr>
      <vt:lpstr>Facebook Own Posts Table | SPSC - 16 of 16</vt:lpstr>
      <vt:lpstr>Facebook Average Interactions Per Post | SPSC</vt:lpstr>
      <vt:lpstr>Facebook Impressions | SPSC</vt:lpstr>
      <vt:lpstr>Facebook Reactions Distribution | SPSC</vt:lpstr>
      <vt:lpstr>Facebook Page Views | SPSC</vt:lpstr>
      <vt:lpstr>Facebook Hashtag Detection | SPSC - 1 of 3</vt:lpstr>
      <vt:lpstr>Facebook Hashtag Detection | SPSC - 2 of 3</vt:lpstr>
      <vt:lpstr>Facebook Hashtag Detection | SPSC - 3 of 3</vt:lpstr>
      <vt:lpstr>Instagram Key Metrics Table | SPSC</vt:lpstr>
      <vt:lpstr>Instagram Followers Total | SPSC</vt:lpstr>
      <vt:lpstr>Instagram Posts Table | SPSC - 1 of 6</vt:lpstr>
      <vt:lpstr>Instagram Posts Table | SPSC - 2 of 6</vt:lpstr>
      <vt:lpstr>Instagram Posts Table | SPSC - 3 of 6</vt:lpstr>
      <vt:lpstr>Instagram Posts Table | SPSC - 4 of 6</vt:lpstr>
      <vt:lpstr>Instagram Posts Table | SPSC - 5 of 6</vt:lpstr>
      <vt:lpstr>Instagram Posts Table | SPSC - 6 of 6</vt:lpstr>
      <vt:lpstr>Instagram Hashtag Detection | SPSC - 1 of 3</vt:lpstr>
      <vt:lpstr>Instagram Hashtag Detection | SPSC - 2 of 3</vt:lpstr>
      <vt:lpstr>Instagram Hashtag Detection | SPSC - 3 of 3</vt:lpstr>
      <vt:lpstr>Instagram Interactions Distribution | SPSC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Dashboard - TW ,FB, IG</dc:title>
  <dc:creator>Administrator</dc:creator>
  <cp:lastModifiedBy>Administrator</cp:lastModifiedBy>
  <cp:revision>1</cp:revision>
  <dcterms:created xsi:type="dcterms:W3CDTF">2018-05-01T11:12:09Z</dcterms:created>
  <dcterms:modified xsi:type="dcterms:W3CDTF">2018-05-01T11:14:31Z</dcterms:modified>
</cp:coreProperties>
</file>