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@Cbahi_SA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7763</c:v>
                </c:pt>
                <c:pt idx="1">
                  <c:v>7774</c:v>
                </c:pt>
                <c:pt idx="2">
                  <c:v>7775</c:v>
                </c:pt>
                <c:pt idx="3">
                  <c:v>7785</c:v>
                </c:pt>
                <c:pt idx="4">
                  <c:v>7797</c:v>
                </c:pt>
                <c:pt idx="5">
                  <c:v>7807</c:v>
                </c:pt>
                <c:pt idx="6">
                  <c:v>7821</c:v>
                </c:pt>
                <c:pt idx="7">
                  <c:v>7839</c:v>
                </c:pt>
                <c:pt idx="8">
                  <c:v>7855</c:v>
                </c:pt>
                <c:pt idx="9">
                  <c:v>7877</c:v>
                </c:pt>
                <c:pt idx="10">
                  <c:v>7890</c:v>
                </c:pt>
                <c:pt idx="11">
                  <c:v>7901</c:v>
                </c:pt>
                <c:pt idx="12">
                  <c:v>7935</c:v>
                </c:pt>
                <c:pt idx="13">
                  <c:v>7968</c:v>
                </c:pt>
                <c:pt idx="14">
                  <c:v>7991</c:v>
                </c:pt>
                <c:pt idx="15">
                  <c:v>8012</c:v>
                </c:pt>
                <c:pt idx="16">
                  <c:v>8026</c:v>
                </c:pt>
                <c:pt idx="17">
                  <c:v>8040</c:v>
                </c:pt>
                <c:pt idx="18">
                  <c:v>8058</c:v>
                </c:pt>
                <c:pt idx="19">
                  <c:v>8079</c:v>
                </c:pt>
                <c:pt idx="20">
                  <c:v>8089</c:v>
                </c:pt>
                <c:pt idx="21">
                  <c:v>8104</c:v>
                </c:pt>
                <c:pt idx="22">
                  <c:v>8131</c:v>
                </c:pt>
                <c:pt idx="23">
                  <c:v>8153</c:v>
                </c:pt>
                <c:pt idx="24">
                  <c:v>8163</c:v>
                </c:pt>
                <c:pt idx="25">
                  <c:v>8196</c:v>
                </c:pt>
                <c:pt idx="26">
                  <c:v>8218</c:v>
                </c:pt>
                <c:pt idx="27">
                  <c:v>8243</c:v>
                </c:pt>
                <c:pt idx="28">
                  <c:v>8256</c:v>
                </c:pt>
                <c:pt idx="29">
                  <c:v>8266</c:v>
                </c:pt>
                <c:pt idx="30">
                  <c:v>8300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8A-4959-8001-F7BB993C13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281456"/>
        <c:axId val="285286376"/>
      </c:lineChart>
      <c:dateAx>
        <c:axId val="285281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86376"/>
        <c:crosses val="autoZero"/>
        <c:auto val="1"/>
        <c:lblOffset val="100"/>
        <c:baseTimeUnit val="days"/>
      </c:dateAx>
      <c:valAx>
        <c:axId val="28528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8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9B-4670-B140-6ABAEAEA66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9B-4670-B140-6ABAEAEA66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9B-4670-B140-6ABAEAEA66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571112"/>
        <c:axId val="292395992"/>
      </c:barChart>
      <c:catAx>
        <c:axId val="327571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95992"/>
        <c:crosses val="autoZero"/>
        <c:auto val="1"/>
        <c:lblAlgn val="ctr"/>
        <c:lblOffset val="100"/>
        <c:noMultiLvlLbl val="0"/>
      </c:catAx>
      <c:valAx>
        <c:axId val="29239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7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@Cbahi_SA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32-4095-BD23-F3FA9A34A0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62704"/>
        <c:axId val="243562048"/>
      </c:lineChart>
      <c:dateAx>
        <c:axId val="243562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62048"/>
        <c:crosses val="autoZero"/>
        <c:auto val="1"/>
        <c:lblOffset val="100"/>
        <c:baseTimeUnit val="days"/>
      </c:dateAx>
      <c:valAx>
        <c:axId val="24356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6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6E-49F4-A7B4-420764A0DF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562376"/>
        <c:axId val="243567952"/>
      </c:barChart>
      <c:catAx>
        <c:axId val="243562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67952"/>
        <c:crosses val="autoZero"/>
        <c:auto val="1"/>
        <c:lblAlgn val="ctr"/>
        <c:lblOffset val="100"/>
        <c:noMultiLvlLbl val="0"/>
      </c:catAx>
      <c:valAx>
        <c:axId val="24356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6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BB-4BF6-BBA1-405393A794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BB-4BF6-BBA1-405393A794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BB-4BF6-BBA1-405393A794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BB-4BF6-BBA1-405393A7942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BB-4BF6-BBA1-405393A79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566968"/>
        <c:axId val="243573200"/>
      </c:barChart>
      <c:catAx>
        <c:axId val="243566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73200"/>
        <c:crosses val="autoZero"/>
        <c:auto val="1"/>
        <c:lblAlgn val="ctr"/>
        <c:lblOffset val="100"/>
        <c:noMultiLvlLbl val="0"/>
      </c:catAx>
      <c:valAx>
        <c:axId val="24357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6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3554</c:v>
                </c:pt>
                <c:pt idx="1">
                  <c:v>3554</c:v>
                </c:pt>
                <c:pt idx="2">
                  <c:v>3555</c:v>
                </c:pt>
                <c:pt idx="3">
                  <c:v>3555</c:v>
                </c:pt>
                <c:pt idx="4">
                  <c:v>3556</c:v>
                </c:pt>
                <c:pt idx="5">
                  <c:v>3557</c:v>
                </c:pt>
                <c:pt idx="6">
                  <c:v>3566</c:v>
                </c:pt>
                <c:pt idx="7">
                  <c:v>3574</c:v>
                </c:pt>
                <c:pt idx="8">
                  <c:v>3580</c:v>
                </c:pt>
                <c:pt idx="9">
                  <c:v>3588</c:v>
                </c:pt>
                <c:pt idx="10">
                  <c:v>3594</c:v>
                </c:pt>
                <c:pt idx="11">
                  <c:v>3595</c:v>
                </c:pt>
                <c:pt idx="12">
                  <c:v>3597</c:v>
                </c:pt>
                <c:pt idx="13">
                  <c:v>3602</c:v>
                </c:pt>
                <c:pt idx="14">
                  <c:v>3603</c:v>
                </c:pt>
                <c:pt idx="15">
                  <c:v>3605</c:v>
                </c:pt>
                <c:pt idx="16">
                  <c:v>3605</c:v>
                </c:pt>
                <c:pt idx="17">
                  <c:v>3605</c:v>
                </c:pt>
                <c:pt idx="18">
                  <c:v>3605</c:v>
                </c:pt>
                <c:pt idx="19">
                  <c:v>3606</c:v>
                </c:pt>
                <c:pt idx="20">
                  <c:v>3608</c:v>
                </c:pt>
                <c:pt idx="21">
                  <c:v>3610</c:v>
                </c:pt>
                <c:pt idx="22">
                  <c:v>3610</c:v>
                </c:pt>
                <c:pt idx="23">
                  <c:v>3613</c:v>
                </c:pt>
                <c:pt idx="24">
                  <c:v>3613</c:v>
                </c:pt>
                <c:pt idx="25">
                  <c:v>3614</c:v>
                </c:pt>
                <c:pt idx="26">
                  <c:v>3614</c:v>
                </c:pt>
                <c:pt idx="27">
                  <c:v>3615</c:v>
                </c:pt>
                <c:pt idx="28">
                  <c:v>3615</c:v>
                </c:pt>
                <c:pt idx="29">
                  <c:v>3616</c:v>
                </c:pt>
                <c:pt idx="30">
                  <c:v>3615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B0-4D1A-803F-658BCFF2C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56472"/>
        <c:axId val="243551552"/>
      </c:lineChart>
      <c:dateAx>
        <c:axId val="243556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51552"/>
        <c:crosses val="autoZero"/>
        <c:auto val="1"/>
        <c:lblOffset val="100"/>
        <c:baseTimeUnit val="days"/>
      </c:dateAx>
      <c:valAx>
        <c:axId val="24355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5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6E-49B0-A603-01C827C6B6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6E-49B0-A603-01C827C6B6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6E-49B0-A603-01C827C6B6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6E-49B0-A603-01C827C6B6A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6E-49B0-A603-01C827C6B6A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6E-49B0-A603-01C827C6B6A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46E-49B0-A603-01C827C6B6A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46E-49B0-A603-01C827C6B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337608"/>
        <c:axId val="330340232"/>
      </c:barChart>
      <c:catAx>
        <c:axId val="33033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40232"/>
        <c:crosses val="autoZero"/>
        <c:auto val="1"/>
        <c:lblAlgn val="ctr"/>
        <c:lblOffset val="100"/>
        <c:noMultiLvlLbl val="0"/>
      </c:catAx>
      <c:valAx>
        <c:axId val="33034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3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E7-4BEB-A3CE-1CD1859DF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341216"/>
        <c:axId val="330338920"/>
      </c:barChart>
      <c:catAx>
        <c:axId val="33034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38920"/>
        <c:crosses val="autoZero"/>
        <c:auto val="1"/>
        <c:lblAlgn val="ctr"/>
        <c:lblOffset val="100"/>
        <c:noMultiLvlLbl val="0"/>
      </c:catAx>
      <c:valAx>
        <c:axId val="33033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4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60-44A0-91EE-2EABA4749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335968"/>
        <c:axId val="330336296"/>
      </c:lineChart>
      <c:dateAx>
        <c:axId val="330335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36296"/>
        <c:crosses val="autoZero"/>
        <c:auto val="1"/>
        <c:lblOffset val="100"/>
        <c:baseTimeUnit val="days"/>
      </c:dateAx>
      <c:valAx>
        <c:axId val="33033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3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</c:v>
                </c:pt>
                <c:pt idx="1">
                  <c:v>11</c:v>
                </c:pt>
                <c:pt idx="2">
                  <c:v>15</c:v>
                </c:pt>
                <c:pt idx="3">
                  <c:v>24</c:v>
                </c:pt>
                <c:pt idx="4">
                  <c:v>14</c:v>
                </c:pt>
                <c:pt idx="5">
                  <c:v>921</c:v>
                </c:pt>
                <c:pt idx="6">
                  <c:v>350</c:v>
                </c:pt>
                <c:pt idx="7">
                  <c:v>1220</c:v>
                </c:pt>
                <c:pt idx="8">
                  <c:v>393</c:v>
                </c:pt>
                <c:pt idx="9">
                  <c:v>357</c:v>
                </c:pt>
                <c:pt idx="10">
                  <c:v>987</c:v>
                </c:pt>
                <c:pt idx="11">
                  <c:v>224</c:v>
                </c:pt>
                <c:pt idx="12">
                  <c:v>205</c:v>
                </c:pt>
                <c:pt idx="13">
                  <c:v>734</c:v>
                </c:pt>
                <c:pt idx="14">
                  <c:v>202</c:v>
                </c:pt>
                <c:pt idx="15">
                  <c:v>88</c:v>
                </c:pt>
                <c:pt idx="16">
                  <c:v>70</c:v>
                </c:pt>
                <c:pt idx="17">
                  <c:v>23</c:v>
                </c:pt>
                <c:pt idx="18">
                  <c:v>17</c:v>
                </c:pt>
                <c:pt idx="19">
                  <c:v>457</c:v>
                </c:pt>
                <c:pt idx="20">
                  <c:v>100</c:v>
                </c:pt>
                <c:pt idx="21">
                  <c:v>478</c:v>
                </c:pt>
                <c:pt idx="22">
                  <c:v>127</c:v>
                </c:pt>
                <c:pt idx="23">
                  <c:v>59</c:v>
                </c:pt>
                <c:pt idx="24">
                  <c:v>760</c:v>
                </c:pt>
                <c:pt idx="25">
                  <c:v>183</c:v>
                </c:pt>
                <c:pt idx="26">
                  <c:v>506</c:v>
                </c:pt>
                <c:pt idx="27">
                  <c:v>100</c:v>
                </c:pt>
                <c:pt idx="28">
                  <c:v>495</c:v>
                </c:pt>
                <c:pt idx="29">
                  <c:v>85</c:v>
                </c:pt>
                <c:pt idx="30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98-4363-AA68-3BF0130099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413152"/>
        <c:axId val="407414792"/>
      </c:lineChart>
      <c:dateAx>
        <c:axId val="407413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14792"/>
        <c:crosses val="autoZero"/>
        <c:auto val="1"/>
        <c:lblOffset val="100"/>
        <c:baseTimeUnit val="days"/>
      </c:dateAx>
      <c:valAx>
        <c:axId val="40741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1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84</c:v>
                </c:pt>
                <c:pt idx="1">
                  <c:v>18</c:v>
                </c:pt>
                <c:pt idx="2">
                  <c:v>53</c:v>
                </c:pt>
                <c:pt idx="3">
                  <c:v>64</c:v>
                </c:pt>
                <c:pt idx="4">
                  <c:v>107</c:v>
                </c:pt>
                <c:pt idx="5">
                  <c:v>1578</c:v>
                </c:pt>
                <c:pt idx="6">
                  <c:v>580</c:v>
                </c:pt>
                <c:pt idx="7">
                  <c:v>2573</c:v>
                </c:pt>
                <c:pt idx="8">
                  <c:v>823</c:v>
                </c:pt>
                <c:pt idx="9">
                  <c:v>727</c:v>
                </c:pt>
                <c:pt idx="10">
                  <c:v>1783</c:v>
                </c:pt>
                <c:pt idx="11">
                  <c:v>723</c:v>
                </c:pt>
                <c:pt idx="12">
                  <c:v>349</c:v>
                </c:pt>
                <c:pt idx="13">
                  <c:v>1860</c:v>
                </c:pt>
                <c:pt idx="14">
                  <c:v>499</c:v>
                </c:pt>
                <c:pt idx="15">
                  <c:v>177</c:v>
                </c:pt>
                <c:pt idx="16">
                  <c:v>143</c:v>
                </c:pt>
                <c:pt idx="17">
                  <c:v>118</c:v>
                </c:pt>
                <c:pt idx="18">
                  <c:v>107</c:v>
                </c:pt>
                <c:pt idx="19">
                  <c:v>804</c:v>
                </c:pt>
                <c:pt idx="20">
                  <c:v>300</c:v>
                </c:pt>
                <c:pt idx="21">
                  <c:v>753</c:v>
                </c:pt>
                <c:pt idx="22">
                  <c:v>322</c:v>
                </c:pt>
                <c:pt idx="23">
                  <c:v>216</c:v>
                </c:pt>
                <c:pt idx="24">
                  <c:v>1277</c:v>
                </c:pt>
                <c:pt idx="25">
                  <c:v>352</c:v>
                </c:pt>
                <c:pt idx="26">
                  <c:v>889</c:v>
                </c:pt>
                <c:pt idx="27">
                  <c:v>206</c:v>
                </c:pt>
                <c:pt idx="28">
                  <c:v>796</c:v>
                </c:pt>
                <c:pt idx="29">
                  <c:v>144</c:v>
                </c:pt>
                <c:pt idx="30">
                  <c:v>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0F-4DC6-B448-D3E28496E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414136"/>
        <c:axId val="407411840"/>
      </c:lineChart>
      <c:dateAx>
        <c:axId val="407414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11840"/>
        <c:crosses val="autoZero"/>
        <c:auto val="1"/>
        <c:lblOffset val="100"/>
        <c:baseTimeUnit val="days"/>
      </c:dateAx>
      <c:valAx>
        <c:axId val="40741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1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45</c:v>
                </c:pt>
                <c:pt idx="2">
                  <c:v>692</c:v>
                </c:pt>
                <c:pt idx="3">
                  <c:v>489</c:v>
                </c:pt>
                <c:pt idx="4">
                  <c:v>143</c:v>
                </c:pt>
                <c:pt idx="5">
                  <c:v>36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48-46FC-8317-141D2BD74B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</c:v>
                </c:pt>
                <c:pt idx="1">
                  <c:v>95</c:v>
                </c:pt>
                <c:pt idx="2">
                  <c:v>960</c:v>
                </c:pt>
                <c:pt idx="3">
                  <c:v>810</c:v>
                </c:pt>
                <c:pt idx="4">
                  <c:v>188</c:v>
                </c:pt>
                <c:pt idx="5">
                  <c:v>72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48-46FC-8317-141D2BD74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422336"/>
        <c:axId val="407430536"/>
      </c:barChart>
      <c:catAx>
        <c:axId val="40742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30536"/>
        <c:crosses val="autoZero"/>
        <c:auto val="1"/>
        <c:lblAlgn val="ctr"/>
        <c:lblOffset val="100"/>
        <c:noMultiLvlLbl val="0"/>
      </c:catAx>
      <c:valAx>
        <c:axId val="40743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2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39</c:v>
                </c:pt>
                <c:pt idx="6">
                  <c:v>0</c:v>
                </c:pt>
                <c:pt idx="7">
                  <c:v>54</c:v>
                </c:pt>
                <c:pt idx="8">
                  <c:v>0</c:v>
                </c:pt>
                <c:pt idx="9">
                  <c:v>0</c:v>
                </c:pt>
                <c:pt idx="10">
                  <c:v>47</c:v>
                </c:pt>
                <c:pt idx="11">
                  <c:v>0</c:v>
                </c:pt>
                <c:pt idx="12">
                  <c:v>0</c:v>
                </c:pt>
                <c:pt idx="13">
                  <c:v>19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18</c:v>
                </c:pt>
                <c:pt idx="20">
                  <c:v>0</c:v>
                </c:pt>
                <c:pt idx="21">
                  <c:v>26</c:v>
                </c:pt>
                <c:pt idx="22">
                  <c:v>0</c:v>
                </c:pt>
                <c:pt idx="23">
                  <c:v>0</c:v>
                </c:pt>
                <c:pt idx="24">
                  <c:v>32</c:v>
                </c:pt>
                <c:pt idx="25">
                  <c:v>0</c:v>
                </c:pt>
                <c:pt idx="26">
                  <c:v>24</c:v>
                </c:pt>
                <c:pt idx="27">
                  <c:v>0</c:v>
                </c:pt>
                <c:pt idx="28">
                  <c:v>22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5D-420D-9CE7-82BF3DD6F3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427912"/>
        <c:axId val="407428896"/>
      </c:lineChart>
      <c:dateAx>
        <c:axId val="407427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28896"/>
        <c:crosses val="autoZero"/>
        <c:auto val="1"/>
        <c:lblOffset val="100"/>
        <c:baseTimeUnit val="days"/>
      </c:dateAx>
      <c:valAx>
        <c:axId val="40742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2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D-4797-9967-0F2C99E4DB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430208"/>
        <c:axId val="407431520"/>
      </c:barChart>
      <c:catAx>
        <c:axId val="40743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31520"/>
        <c:crosses val="autoZero"/>
        <c:auto val="1"/>
        <c:lblAlgn val="ctr"/>
        <c:lblOffset val="100"/>
        <c:noMultiLvlLbl val="0"/>
      </c:catAx>
      <c:valAx>
        <c:axId val="40743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3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1</c:v>
                </c:pt>
                <c:pt idx="2">
                  <c:v>12</c:v>
                </c:pt>
                <c:pt idx="3">
                  <c:v>9</c:v>
                </c:pt>
                <c:pt idx="4">
                  <c:v>8</c:v>
                </c:pt>
                <c:pt idx="5">
                  <c:v>19</c:v>
                </c:pt>
                <c:pt idx="6">
                  <c:v>13</c:v>
                </c:pt>
                <c:pt idx="7">
                  <c:v>50</c:v>
                </c:pt>
                <c:pt idx="8">
                  <c:v>10</c:v>
                </c:pt>
                <c:pt idx="9">
                  <c:v>20</c:v>
                </c:pt>
                <c:pt idx="10">
                  <c:v>41</c:v>
                </c:pt>
                <c:pt idx="11">
                  <c:v>37</c:v>
                </c:pt>
                <c:pt idx="12">
                  <c:v>9</c:v>
                </c:pt>
                <c:pt idx="13">
                  <c:v>36</c:v>
                </c:pt>
                <c:pt idx="14">
                  <c:v>12</c:v>
                </c:pt>
                <c:pt idx="15">
                  <c:v>1</c:v>
                </c:pt>
                <c:pt idx="16">
                  <c:v>4</c:v>
                </c:pt>
                <c:pt idx="17">
                  <c:v>2</c:v>
                </c:pt>
                <c:pt idx="18">
                  <c:v>8</c:v>
                </c:pt>
                <c:pt idx="19">
                  <c:v>18</c:v>
                </c:pt>
                <c:pt idx="20">
                  <c:v>12</c:v>
                </c:pt>
                <c:pt idx="21">
                  <c:v>16</c:v>
                </c:pt>
                <c:pt idx="22">
                  <c:v>7</c:v>
                </c:pt>
                <c:pt idx="23">
                  <c:v>16</c:v>
                </c:pt>
                <c:pt idx="24">
                  <c:v>37</c:v>
                </c:pt>
                <c:pt idx="25">
                  <c:v>7</c:v>
                </c:pt>
                <c:pt idx="26">
                  <c:v>10</c:v>
                </c:pt>
                <c:pt idx="27">
                  <c:v>9</c:v>
                </c:pt>
                <c:pt idx="28">
                  <c:v>17</c:v>
                </c:pt>
                <c:pt idx="29">
                  <c:v>3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1A-4638-9757-DA0275EEF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440048"/>
        <c:axId val="407438736"/>
      </c:lineChart>
      <c:dateAx>
        <c:axId val="407440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38736"/>
        <c:crosses val="autoZero"/>
        <c:auto val="1"/>
        <c:lblOffset val="100"/>
        <c:baseTimeUnit val="days"/>
      </c:dateAx>
      <c:valAx>
        <c:axId val="40743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4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15C39-C763-41D4-B22B-DD5BCA30C1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CBAHI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851E28-0A80-4FF1-BDEA-461B2FBB53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2875633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6C273-6EF7-4C18-8DA6-65D0FBFE9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86443F-9E76-4148-9C39-0601FB0803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9236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41391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3534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8630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189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563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4376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1639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850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1864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4698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4991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6780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8088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3035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98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@Cbahi_SA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781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18E7B-24CA-4D91-86C4-8C86E448C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040374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71A0-3727-437A-9340-3A0B3C293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4AD30E-EC5A-4834-8971-B38B72F810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2218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8E904-CAE0-45CE-A765-C9BBD1D60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7380E-2C86-4243-BE0D-72DF099B7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268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64F68-227C-4FA7-B720-2092514DE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55A617-D391-4CBD-9AC1-12C7B44B4D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8176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99200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294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019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861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8210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9813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030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@Cbahi_SA - 2018-03-29 07:00:34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يساعد وجود المعايير على ضمان #الجودة في #المستشفيات و #المراكز_الصحية و #المختبرات عبر المملكة
#معايير_سباهي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https://t.co/Pz8P8jwcP8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25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@Cbahi_SA - 2018-03-27 13:52:47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#المستشفيات و مقدمي الخدمة التي تستخدم المواد المشعة أن تحصل على رخص سارية المفعول من مدينة الملك عبد الله للطاقة الذرية و المتجددة لضمان #سلامة_المرضى وأسرهم من الإشعاعات
#معايير_سباهي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https://t.co/z5IFpYEoRP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331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@Cbahi_SA - 2018-03-25 07:43:32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مقيّمو #سباهي هم موظفون مؤهلون ومعتمدون يخدمون نظام الرعاية الصحية في #السعودية.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https://t.co/oknAaLrOa0
.CBAHI Surveyors are qualified and certified Saudi healthcare professionals 
https://t.co/Xc7ZknohYX https://t.co/yq6INrxe9A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66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@Cbahi_SA - 2018-03-22 11:07:30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يساعد وجود المعايير على ضمان الجودة في #المستشفيات و #المراكز_الصحية و #المختبرات عبر المملكة.
#معايير_سباهي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https://t.co/I0ArsNgwHo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007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06337-579C-4914-897E-781F66489C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46194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8B0B0-89D1-4C0C-A6AB-AE940DD0A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6812A2-0290-404B-AA6C-543DDF2B47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8376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07831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5354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003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883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3379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989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603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@Cbahi_SA - 2018-03-20 07:58:45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يضمن #سباهي سلامة المرضى بتعريف عينات المانحين للدم ونتائج التحاليل بشكل صحيح.
#معايير_سباهي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https://t.co/xOHCSGv82H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01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@Cbahi_SA - 2018-03-14 07:46:26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#Hospitals should use both the brand and generic names for LASA (look-alike and sound-alike) medicines to minimize the risk of LASA medication errors.
#ESRstandards #patientsafety #CBAHI https://t.co/xjQjq2ltGA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64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@Cbahi_SA - 2018-03-14 07:36:25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#المستشفيات أن تستخدم كلا من المسمى التجاري والاسم المتعارف عليه للأدوية لتجنب خطورة الوقوع في خطأ نتيجة لتشابه #الأدوية بالشكل أو النطق.
#معايير_سباهي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ESR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المتطلبات_الوطنية_الأساسية
#سلامة_المرضى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https://t.co/JLG30xV1BL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140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@Cbahi_SA - 2018-03-13 07:05:07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هو مقيّم #سباهي 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https://t.co/mXe9If4EIL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170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CBF0D-E1E5-44D2-9DCB-95BC389595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73616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4968D-3B42-40D9-AC0A-E78C89303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7D7DF5-E530-43CC-88C3-5BD25C428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4285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30731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2848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6285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188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9733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8391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45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@Cbahi_SA - 2018-03-08 09:23:05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يجب توفر مخارج حريق في جميع المنشآت الصحية
#معايير_سباهي 
#سباهي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https://t.co/ZgvteHCI00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0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@Cbahi_SA - 2018-03-06 11:41:22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يشدد #سباهي أن يكون لدى المستشفيات عملية لرصد، تحديد، وإبلاغ عن #الاخطاء_الطبية الهامة.
#معايير_سباهي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https://t.co/APSrZ7sNs2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0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546E06-D9C0-4C22-95C9-EBFE7BBD1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211331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C42FF-E233-478A-A544-BD250B154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C9B7B9-928D-4588-BFEE-EE2D71B0DB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3469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27E12-D232-4ABA-8E1A-A6CBDBE34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DEF9B-E5B6-42F4-8193-E1A8FE4AB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970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CB07C-D745-4ED6-9FA2-51B71FD18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8F543A-41E9-49D9-AC25-C5F427250A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8498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9DA27-06CE-4765-923F-AEA4566ECC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D68F3-D1D7-48D0-B60C-47C44468C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07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A5567-C2E7-44BB-8C20-CDBF8DA20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17FAB7-B875-4DB2-8249-AD7C0F0E84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525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DB0DC-FE1B-4532-8EE3-FAF886CC9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389AE-F602-4EE7-8C2F-ED59EEFC7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61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58662-B349-4C86-9282-AFAA5481D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0244A2-0D53-4C1C-AF4D-E4C2411C9C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0562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01663-DE05-4ECB-901F-714CE9103E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72501-B9A7-4F07-B441-6D9C76091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041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10D1C-8D7F-4595-9D69-09742F79E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3BF9FB-261E-49CB-B296-CF6427F7E7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4374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8266736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25501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54876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20529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84820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11761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12367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63126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83688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948067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778206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6782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37763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78586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99579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12095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79422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894346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40826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49799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109127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78684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870776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640878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4210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666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922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4CCFF-0029-417C-9BF8-3A165A476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2877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BA7B7-C5F4-4958-A9EB-A878B341C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2CA2D7-46D9-4056-A8F7-F14AA198BB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7231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9B57E-175A-4E43-8461-A6EFC8223E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4C532-4929-4714-ABD1-A21E416E4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600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076EC-CC3E-426E-9A37-78CBCA1E9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06B85F-17EB-49BC-9D48-8D664C887D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3476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B1583-E052-41E3-99DA-7262E860C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34DFF-C5F0-4896-AE85-88AEF247C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102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BD6C5-BA00-454C-8D00-4AD96C6DB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CBAE8A-79E8-4E50-BA52-D775C09682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1518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0873B-5C64-4AEA-A72E-36C1559C3E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EC8C7-7983-4C82-9DE5-F27C8203B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877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671D3-37AB-49AF-B2B5-A43B9E3FF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8E9200-95C4-4728-8703-8CE30F18F4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7634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ED291-0586-46FB-8212-18A03E642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C6300-7925-4AC6-A1CF-1865EAEB0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251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3B19-22DB-4126-8642-45ED81080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B93AE5-0270-46F8-A58D-C7CB97F50E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2118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407885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33258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96976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4142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5700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8758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8996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892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2743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832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0377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3752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21546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66755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1051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223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93349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7767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83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- 2018-03-29 07:00:33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يساعد وجود المعايير على ضمان #الجودة في #المستشفيات و #المراكز_الصحية و #المختبرات عبر المملكة
#معايير_سباهي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20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- 2018-03-27 13:53:27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#المستشفيات و مقدمي الخدمة التي تستخدم المواد المشعة أن تحصل على رخص سارية المفعول من مدينة الملك عبد الله للطاقة الذرية و المتجددة لضمان #سلامة_المرضى وأسرهم من الإشعاعات
#معايير_سباهي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599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2859E-78E5-43FE-9168-7674D256D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20127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A56EA-4F3D-499D-AC4C-35E34E01E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D4C44D-D958-4532-BEF0-3F6D1FB45A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8823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591115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47945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47897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7937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4198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506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360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256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5553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849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0624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6022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49533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0902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4701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3002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3262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1624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173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- 2018-03-25 07:47:06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مقيّمو #سباهي هم موظفون مؤهلون ومعتمدون يخدمون نظام الرعاية الصحية في #السعودية.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https://portal.cbahi.gov.sa/arabic/surveyors-ar
CBAHI Surveyors are qualified and certified Saudi healthcare professionals.
https://portal.cbahi.gov.sa/english/surveyors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95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- 2018-03-22 11:08:12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يساعد وجود المعايير على ضمان الجودة في #المستشفيات و #المراكز_الصحية و #المختبرات عبر المملكة.
#معايير_سباهي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353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64790-A30E-4614-B0FD-9BF7896965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701606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AF30D-EC05-4062-A386-30E0B927B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D0EF95-DD4D-4F9B-851A-7B66F75ACF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1852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089596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90760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15054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3088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7724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5512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259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081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4462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413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3651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117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81323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91977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2891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5807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19972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7254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08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- 2018-03-20 07:59:31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يضمن #سباهي سلامة المرضى بتعريف عينات المانحين للدم ونتائج التحاليل بشكل صحيح.
#معايير_سباهي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8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- 2018-03-14 07:46:38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#Hospitals should use both the brand and generic names for LASA (look-alike and sound-alike) medicines to minimize the risk of LASA medication errors.
#ESRstandards #patientsafety #CBAHI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111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C1149-60B0-4CD8-A2D5-5D81E7234E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00859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C2AC3-AA8A-4788-A36F-ADBB08A63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92F714-296D-4152-9906-837C560E4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7110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323681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73790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06111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6330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668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3373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5404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3554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0799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3856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1509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5886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4948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5273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4010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139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1779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2899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12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- 2018-03-14 07:37:01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#المستشفيات أن تستخدم كلا من المسمى التجاري والاسم المتعارف عليه للأدوية لتجنب خطورة الوقوع في خطأ نتيجة لتشابه #الأدوية بالشكل أو النطق.
#معايير_سباهي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ESR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المتطلبات_الوطنية_الأساسية
#سلامة_المرضى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07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- 2018-03-11 08:30:08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هو مقيم #سباهي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363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15EA7-34AE-4638-B38D-F39C4F474A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40283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115B4-A6F2-4BF4-80FF-997C3A32A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6F4E09-A730-4E24-868C-C4FF58E495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1569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040771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84046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58977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8024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1035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6982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915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868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38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512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8695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316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555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46725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9940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2511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91073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4980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111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- 2018-03-08 09:26:02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يجب توفر مخارج حريق في جميع المنشآت الصحية
#معايير_سباهي
#سباهي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00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- 2018-03-06 11:44:07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يشدد #سباهي أن يكون لدى المستشفيات عملية لرصد، تحديد، وإبلاغ عن #الاخطاء_الطبية الهامة.
#معايير_سباهي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33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2A600-9E49-41C4-ACB3-19C8F63F0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56017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6199F-F99F-44B1-8453-DCAAC5447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5F104A-F54A-49C6-AC59-E7AB1ECB96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1600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26A5E-C27F-4E78-B993-57DD63B23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7D798-7AFC-4508-A687-25B37CF81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229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78A46-EA3A-4F94-8DD9-204DF7168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92D5A1-FC28-4370-B445-4B0AF8CBD8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518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064B0-6BD3-42F0-AE05-B4E02BD104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FE71B-EF5D-4E38-B7F6-322343140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67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CA27B-009A-4761-8C5C-2020D2F15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62B1F9-6644-4FC5-A7DC-3CA59CC881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0804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8C7CE-0581-4C7A-BA4E-06036E637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1A82F-AE6C-47AD-B163-CC6792923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688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A5608-580D-4E93-8F8F-232AA86C1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E080E4-CE38-4374-A3CB-3580A79AA5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209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A6BB1-CD55-42FB-BCA7-51449FA97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BDE57-C999-44F1-90DF-A9F8B91AE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636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902C8-5E28-43C5-92B0-0EE00C48F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1036C7-4BD4-49E2-B174-F85E4D1C28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3595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21939-CC72-4A94-AD7B-E0C2F83EA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20E73-A065-4DFD-9578-E6F7B7211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1714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10EA7-BAED-48EC-AD01-0D5C50CA8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E80959-7C2D-4C4F-AA32-2C5F2E6233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9281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79E5D-A18F-4498-8D6C-5E94EFEC38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67CE1-95AF-4165-AB2F-EC87AB606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5770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869</Words>
  <Application>Microsoft Office PowerPoint</Application>
  <PresentationFormat>On-screen Show (4:3)</PresentationFormat>
  <Paragraphs>493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CBAHI</vt:lpstr>
      <vt:lpstr>Twitter Key Metrics Table</vt:lpstr>
      <vt:lpstr>Twitter Followers Total</vt:lpstr>
      <vt:lpstr>Twitter Own and Retweeted Tweets Table - 1 of 3</vt:lpstr>
      <vt:lpstr>Twitter Own and Retweeted Tweets Table - 2 of 3</vt:lpstr>
      <vt:lpstr>Twitter Own and Retweeted Tweets Table - 3 of 3</vt:lpstr>
      <vt:lpstr>Twitter Interactions Distribution</vt:lpstr>
      <vt:lpstr>Twitter Own Tweets</vt:lpstr>
      <vt:lpstr>Twitter Total Interactions</vt:lpstr>
      <vt:lpstr>Twitter Response Times Distribution</vt:lpstr>
      <vt:lpstr>Facebook Key Metrics Table</vt:lpstr>
      <vt:lpstr>Facebook Fans Total</vt:lpstr>
      <vt:lpstr>Facebook Interactions Distribution</vt:lpstr>
      <vt:lpstr>Facebook Post Type Distribution Per Profile</vt:lpstr>
      <vt:lpstr>Facebook Own Posts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Reach</vt:lpstr>
      <vt:lpstr>Facebook Impressions</vt:lpstr>
      <vt:lpstr>Facebook Fan Demographics</vt:lpstr>
      <vt:lpstr>Facebook Average Interactions Per Post</vt:lpstr>
      <vt:lpstr>Facebook Total Interactions</vt:lpstr>
      <vt:lpstr>Facebook Page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CBAHI</dc:title>
  <dc:creator>Administrator</dc:creator>
  <cp:lastModifiedBy>Administrator</cp:lastModifiedBy>
  <cp:revision>1</cp:revision>
  <dcterms:created xsi:type="dcterms:W3CDTF">2018-04-17T08:51:34Z</dcterms:created>
  <dcterms:modified xsi:type="dcterms:W3CDTF">2018-04-17T08:52:35Z</dcterms:modified>
</cp:coreProperties>
</file>