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5" r:id="rId37"/>
    <p:sldId id="296" r:id="rId38"/>
    <p:sldId id="297" r:id="rId39"/>
    <p:sldId id="298" r:id="rId40"/>
    <p:sldId id="299" r:id="rId41"/>
    <p:sldId id="300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5099</c:v>
                </c:pt>
                <c:pt idx="1">
                  <c:v>5119</c:v>
                </c:pt>
                <c:pt idx="2">
                  <c:v>5130</c:v>
                </c:pt>
                <c:pt idx="3">
                  <c:v>5142</c:v>
                </c:pt>
                <c:pt idx="4">
                  <c:v>5148</c:v>
                </c:pt>
                <c:pt idx="5">
                  <c:v>5160</c:v>
                </c:pt>
                <c:pt idx="6">
                  <c:v>5167</c:v>
                </c:pt>
                <c:pt idx="7">
                  <c:v>5175</c:v>
                </c:pt>
                <c:pt idx="8">
                  <c:v>5219</c:v>
                </c:pt>
                <c:pt idx="9">
                  <c:v>5260</c:v>
                </c:pt>
                <c:pt idx="10">
                  <c:v>5282</c:v>
                </c:pt>
                <c:pt idx="11">
                  <c:v>5292</c:v>
                </c:pt>
                <c:pt idx="12">
                  <c:v>5307</c:v>
                </c:pt>
                <c:pt idx="13">
                  <c:v>5314</c:v>
                </c:pt>
                <c:pt idx="14">
                  <c:v>5391</c:v>
                </c:pt>
                <c:pt idx="15">
                  <c:v>5504</c:v>
                </c:pt>
                <c:pt idx="16">
                  <c:v>5618</c:v>
                </c:pt>
                <c:pt idx="17">
                  <c:v>5734</c:v>
                </c:pt>
                <c:pt idx="18">
                  <c:v>5825</c:v>
                </c:pt>
                <c:pt idx="19">
                  <c:v>5913</c:v>
                </c:pt>
                <c:pt idx="20">
                  <c:v>5935</c:v>
                </c:pt>
                <c:pt idx="21">
                  <c:v>5958</c:v>
                </c:pt>
                <c:pt idx="22">
                  <c:v>5978</c:v>
                </c:pt>
                <c:pt idx="23">
                  <c:v>5987</c:v>
                </c:pt>
                <c:pt idx="24">
                  <c:v>6002</c:v>
                </c:pt>
                <c:pt idx="25">
                  <c:v>6016</c:v>
                </c:pt>
                <c:pt idx="26">
                  <c:v>6047</c:v>
                </c:pt>
                <c:pt idx="27">
                  <c:v>6103</c:v>
                </c:pt>
                <c:pt idx="28">
                  <c:v>6141</c:v>
                </c:pt>
                <c:pt idx="29">
                  <c:v>6168</c:v>
                </c:pt>
                <c:pt idx="30">
                  <c:v>6227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5D-49F1-B512-CD889373B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45016"/>
        <c:axId val="285247968"/>
      </c:lineChart>
      <c:dateAx>
        <c:axId val="28524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7968"/>
        <c:crosses val="autoZero"/>
        <c:auto val="1"/>
        <c:lblOffset val="100"/>
        <c:baseTimeUnit val="days"/>
      </c:dateAx>
      <c:valAx>
        <c:axId val="28524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E-4779-9F93-7577114208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2E-4779-9F93-7577114208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2E-4779-9F93-757711420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932456"/>
        <c:axId val="345931800"/>
      </c:barChart>
      <c:catAx>
        <c:axId val="34593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1800"/>
        <c:crosses val="autoZero"/>
        <c:auto val="1"/>
        <c:lblAlgn val="ctr"/>
        <c:lblOffset val="100"/>
        <c:noMultiLvlLbl val="0"/>
      </c:catAx>
      <c:valAx>
        <c:axId val="34593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5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89-4821-8C66-2FA1F982E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27208"/>
        <c:axId val="345928848"/>
      </c:lineChart>
      <c:dateAx>
        <c:axId val="34592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28848"/>
        <c:crosses val="autoZero"/>
        <c:auto val="1"/>
        <c:lblOffset val="100"/>
        <c:baseTimeUnit val="days"/>
      </c:dateAx>
      <c:valAx>
        <c:axId val="34592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27</c:v>
                </c:pt>
                <c:pt idx="9">
                  <c:v>4</c:v>
                </c:pt>
                <c:pt idx="10">
                  <c:v>2</c:v>
                </c:pt>
                <c:pt idx="11">
                  <c:v>13</c:v>
                </c:pt>
                <c:pt idx="12">
                  <c:v>1</c:v>
                </c:pt>
                <c:pt idx="13">
                  <c:v>6</c:v>
                </c:pt>
                <c:pt idx="14">
                  <c:v>9</c:v>
                </c:pt>
                <c:pt idx="15">
                  <c:v>3</c:v>
                </c:pt>
                <c:pt idx="16">
                  <c:v>8</c:v>
                </c:pt>
                <c:pt idx="17">
                  <c:v>7</c:v>
                </c:pt>
                <c:pt idx="18">
                  <c:v>1</c:v>
                </c:pt>
                <c:pt idx="19">
                  <c:v>2</c:v>
                </c:pt>
                <c:pt idx="20">
                  <c:v>10</c:v>
                </c:pt>
                <c:pt idx="21">
                  <c:v>9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5</c:v>
                </c:pt>
                <c:pt idx="26">
                  <c:v>8</c:v>
                </c:pt>
                <c:pt idx="27">
                  <c:v>3</c:v>
                </c:pt>
                <c:pt idx="28">
                  <c:v>5</c:v>
                </c:pt>
                <c:pt idx="29">
                  <c:v>7</c:v>
                </c:pt>
                <c:pt idx="3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2-443C-903C-5E4B26D4A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60584"/>
        <c:axId val="351264848"/>
      </c:lineChart>
      <c:dateAx>
        <c:axId val="35126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4848"/>
        <c:crosses val="autoZero"/>
        <c:auto val="1"/>
        <c:lblOffset val="100"/>
        <c:baseTimeUnit val="days"/>
      </c:dateAx>
      <c:valAx>
        <c:axId val="35126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2-4DB7-A63D-5C3C8C3ED0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F2-4DB7-A63D-5C3C8C3ED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263864"/>
        <c:axId val="351266488"/>
      </c:barChart>
      <c:catAx>
        <c:axId val="3512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6488"/>
        <c:crosses val="autoZero"/>
        <c:auto val="1"/>
        <c:lblAlgn val="ctr"/>
        <c:lblOffset val="100"/>
        <c:noMultiLvlLbl val="0"/>
      </c:catAx>
      <c:valAx>
        <c:axId val="35126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8-4BB0-BD4F-BB917068A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19064"/>
        <c:axId val="386318408"/>
      </c:barChart>
      <c:catAx>
        <c:axId val="38631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8408"/>
        <c:crosses val="autoZero"/>
        <c:auto val="1"/>
        <c:lblAlgn val="ctr"/>
        <c:lblOffset val="100"/>
        <c:noMultiLvlLbl val="0"/>
      </c:catAx>
      <c:valAx>
        <c:axId val="38631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112</c:v>
                </c:pt>
                <c:pt idx="1">
                  <c:v>116</c:v>
                </c:pt>
                <c:pt idx="2">
                  <c:v>123</c:v>
                </c:pt>
                <c:pt idx="3">
                  <c:v>127</c:v>
                </c:pt>
                <c:pt idx="4">
                  <c:v>130</c:v>
                </c:pt>
                <c:pt idx="5">
                  <c:v>132</c:v>
                </c:pt>
                <c:pt idx="6">
                  <c:v>140</c:v>
                </c:pt>
                <c:pt idx="7">
                  <c:v>142</c:v>
                </c:pt>
                <c:pt idx="8">
                  <c:v>147</c:v>
                </c:pt>
                <c:pt idx="9">
                  <c:v>151</c:v>
                </c:pt>
                <c:pt idx="10">
                  <c:v>157</c:v>
                </c:pt>
                <c:pt idx="11">
                  <c:v>158</c:v>
                </c:pt>
                <c:pt idx="12">
                  <c:v>164</c:v>
                </c:pt>
                <c:pt idx="13">
                  <c:v>168</c:v>
                </c:pt>
                <c:pt idx="14">
                  <c:v>169</c:v>
                </c:pt>
                <c:pt idx="15">
                  <c:v>179</c:v>
                </c:pt>
                <c:pt idx="16">
                  <c:v>182</c:v>
                </c:pt>
                <c:pt idx="17">
                  <c:v>192</c:v>
                </c:pt>
                <c:pt idx="18">
                  <c:v>196</c:v>
                </c:pt>
                <c:pt idx="19">
                  <c:v>202</c:v>
                </c:pt>
                <c:pt idx="20">
                  <c:v>208</c:v>
                </c:pt>
                <c:pt idx="21">
                  <c:v>213</c:v>
                </c:pt>
                <c:pt idx="22">
                  <c:v>222</c:v>
                </c:pt>
                <c:pt idx="23">
                  <c:v>223</c:v>
                </c:pt>
                <c:pt idx="24">
                  <c:v>223</c:v>
                </c:pt>
                <c:pt idx="25">
                  <c:v>225</c:v>
                </c:pt>
                <c:pt idx="26">
                  <c:v>225</c:v>
                </c:pt>
                <c:pt idx="27">
                  <c:v>227</c:v>
                </c:pt>
                <c:pt idx="28">
                  <c:v>228</c:v>
                </c:pt>
                <c:pt idx="29">
                  <c:v>228</c:v>
                </c:pt>
                <c:pt idx="30">
                  <c:v>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96-4D63-92EE-7DEF97F46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99496"/>
        <c:axId val="285692280"/>
      </c:lineChart>
      <c:dateAx>
        <c:axId val="28569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92280"/>
        <c:crosses val="autoZero"/>
        <c:auto val="1"/>
        <c:lblOffset val="100"/>
        <c:baseTimeUnit val="days"/>
      </c:dateAx>
      <c:valAx>
        <c:axId val="28569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9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A-43D9-B025-0A652D28F2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BA-43D9-B025-0A652D28F2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BA-43D9-B025-0A652D28F2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BA-43D9-B025-0A652D28F2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BA-43D9-B025-0A652D28F2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BA-43D9-B025-0A652D28F2E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BA-43D9-B025-0A652D28F2E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BA-43D9-B025-0A652D28F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698512"/>
        <c:axId val="285695232"/>
      </c:barChart>
      <c:catAx>
        <c:axId val="28569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95232"/>
        <c:crosses val="autoZero"/>
        <c:auto val="1"/>
        <c:lblAlgn val="ctr"/>
        <c:lblOffset val="100"/>
        <c:noMultiLvlLbl val="0"/>
      </c:catAx>
      <c:valAx>
        <c:axId val="28569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9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7956</c:v>
                </c:pt>
                <c:pt idx="1">
                  <c:v>12631</c:v>
                </c:pt>
                <c:pt idx="2">
                  <c:v>12564</c:v>
                </c:pt>
                <c:pt idx="3">
                  <c:v>12612</c:v>
                </c:pt>
                <c:pt idx="4">
                  <c:v>11329</c:v>
                </c:pt>
                <c:pt idx="5">
                  <c:v>11577</c:v>
                </c:pt>
                <c:pt idx="6">
                  <c:v>10959</c:v>
                </c:pt>
                <c:pt idx="7">
                  <c:v>10913</c:v>
                </c:pt>
                <c:pt idx="8">
                  <c:v>11420</c:v>
                </c:pt>
                <c:pt idx="9">
                  <c:v>12889</c:v>
                </c:pt>
                <c:pt idx="10">
                  <c:v>13187</c:v>
                </c:pt>
                <c:pt idx="11">
                  <c:v>11393</c:v>
                </c:pt>
                <c:pt idx="12">
                  <c:v>11913</c:v>
                </c:pt>
                <c:pt idx="13">
                  <c:v>11899</c:v>
                </c:pt>
                <c:pt idx="14">
                  <c:v>13000</c:v>
                </c:pt>
                <c:pt idx="15">
                  <c:v>16987</c:v>
                </c:pt>
                <c:pt idx="16">
                  <c:v>17433</c:v>
                </c:pt>
                <c:pt idx="17">
                  <c:v>18808</c:v>
                </c:pt>
                <c:pt idx="18">
                  <c:v>15085</c:v>
                </c:pt>
                <c:pt idx="19">
                  <c:v>15584</c:v>
                </c:pt>
                <c:pt idx="20">
                  <c:v>15296</c:v>
                </c:pt>
                <c:pt idx="21">
                  <c:v>17292</c:v>
                </c:pt>
                <c:pt idx="22">
                  <c:v>11249</c:v>
                </c:pt>
                <c:pt idx="23">
                  <c:v>39</c:v>
                </c:pt>
                <c:pt idx="24">
                  <c:v>72</c:v>
                </c:pt>
                <c:pt idx="25">
                  <c:v>12</c:v>
                </c:pt>
                <c:pt idx="26">
                  <c:v>1514</c:v>
                </c:pt>
                <c:pt idx="27">
                  <c:v>1974</c:v>
                </c:pt>
                <c:pt idx="28">
                  <c:v>1951</c:v>
                </c:pt>
                <c:pt idx="29">
                  <c:v>2784</c:v>
                </c:pt>
                <c:pt idx="30">
                  <c:v>3010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7C-4168-B9DA-BE5551006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56584"/>
        <c:axId val="291258552"/>
      </c:lineChart>
      <c:dateAx>
        <c:axId val="29125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58552"/>
        <c:crosses val="autoZero"/>
        <c:auto val="1"/>
        <c:lblOffset val="100"/>
        <c:baseTimeUnit val="days"/>
      </c:dateAx>
      <c:valAx>
        <c:axId val="29125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5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15</c:v>
                </c:pt>
                <c:pt idx="2">
                  <c:v>20</c:v>
                </c:pt>
                <c:pt idx="3">
                  <c:v>8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D8-4D52-B6B5-E3BDD82971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79</c:v>
                </c:pt>
                <c:pt idx="2">
                  <c:v>53</c:v>
                </c:pt>
                <c:pt idx="3">
                  <c:v>24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D8-4D52-B6B5-E3BDD8297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300864"/>
        <c:axId val="429299224"/>
      </c:barChart>
      <c:catAx>
        <c:axId val="4293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99224"/>
        <c:crosses val="autoZero"/>
        <c:auto val="1"/>
        <c:lblAlgn val="ctr"/>
        <c:lblOffset val="100"/>
        <c:noMultiLvlLbl val="0"/>
      </c:catAx>
      <c:valAx>
        <c:axId val="42929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30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277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  <c:pt idx="13">
                  <c:v>3</c:v>
                </c:pt>
                <c:pt idx="14">
                  <c:v>54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F5-4E43-B7BC-D8DFD242F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307096"/>
        <c:axId val="429307752"/>
      </c:lineChart>
      <c:dateAx>
        <c:axId val="429307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307752"/>
        <c:crosses val="autoZero"/>
        <c:auto val="1"/>
        <c:lblOffset val="100"/>
        <c:baseTimeUnit val="days"/>
      </c:dateAx>
      <c:valAx>
        <c:axId val="42930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30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8224</c:v>
                </c:pt>
                <c:pt idx="1">
                  <c:v>12859</c:v>
                </c:pt>
                <c:pt idx="2">
                  <c:v>12643</c:v>
                </c:pt>
                <c:pt idx="3">
                  <c:v>12892</c:v>
                </c:pt>
                <c:pt idx="4">
                  <c:v>11644</c:v>
                </c:pt>
                <c:pt idx="5">
                  <c:v>11914</c:v>
                </c:pt>
                <c:pt idx="6">
                  <c:v>11484</c:v>
                </c:pt>
                <c:pt idx="7">
                  <c:v>11924</c:v>
                </c:pt>
                <c:pt idx="8">
                  <c:v>12029</c:v>
                </c:pt>
                <c:pt idx="9">
                  <c:v>13523</c:v>
                </c:pt>
                <c:pt idx="10">
                  <c:v>13228</c:v>
                </c:pt>
                <c:pt idx="11">
                  <c:v>11845</c:v>
                </c:pt>
                <c:pt idx="12">
                  <c:v>12249</c:v>
                </c:pt>
                <c:pt idx="13">
                  <c:v>12471</c:v>
                </c:pt>
                <c:pt idx="14">
                  <c:v>14496</c:v>
                </c:pt>
                <c:pt idx="15">
                  <c:v>19357</c:v>
                </c:pt>
                <c:pt idx="16">
                  <c:v>19859</c:v>
                </c:pt>
                <c:pt idx="17">
                  <c:v>21132</c:v>
                </c:pt>
                <c:pt idx="18">
                  <c:v>16877</c:v>
                </c:pt>
                <c:pt idx="19">
                  <c:v>17380</c:v>
                </c:pt>
                <c:pt idx="20">
                  <c:v>17994</c:v>
                </c:pt>
                <c:pt idx="21">
                  <c:v>19431</c:v>
                </c:pt>
                <c:pt idx="22">
                  <c:v>12604</c:v>
                </c:pt>
                <c:pt idx="23">
                  <c:v>52</c:v>
                </c:pt>
                <c:pt idx="24">
                  <c:v>91</c:v>
                </c:pt>
                <c:pt idx="25">
                  <c:v>41</c:v>
                </c:pt>
                <c:pt idx="26">
                  <c:v>1819</c:v>
                </c:pt>
                <c:pt idx="27">
                  <c:v>2622</c:v>
                </c:pt>
                <c:pt idx="28">
                  <c:v>2537</c:v>
                </c:pt>
                <c:pt idx="29">
                  <c:v>3400</c:v>
                </c:pt>
                <c:pt idx="30">
                  <c:v>3837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5C-45F8-8BD6-C7FFFFA9B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302832"/>
        <c:axId val="429304144"/>
      </c:lineChart>
      <c:dateAx>
        <c:axId val="42930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304144"/>
        <c:crosses val="autoZero"/>
        <c:auto val="1"/>
        <c:lblOffset val="100"/>
        <c:baseTimeUnit val="days"/>
      </c:dateAx>
      <c:valAx>
        <c:axId val="42930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30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F2-4BE7-A1B9-84B0131C4D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F2-4BE7-A1B9-84B0131C4D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F2-4BE7-A1B9-84B0131C4D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F2-4BE7-A1B9-84B0131C4D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F2-4BE7-A1B9-84B0131C4D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F2-4BE7-A1B9-84B0131C4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286760"/>
        <c:axId val="429287088"/>
      </c:barChart>
      <c:catAx>
        <c:axId val="42928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87088"/>
        <c:crosses val="autoZero"/>
        <c:auto val="1"/>
        <c:lblAlgn val="ctr"/>
        <c:lblOffset val="100"/>
        <c:noMultiLvlLbl val="0"/>
      </c:catAx>
      <c:valAx>
        <c:axId val="4292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8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8</c:v>
                </c:pt>
                <c:pt idx="5">
                  <c:v>3</c:v>
                </c:pt>
                <c:pt idx="6">
                  <c:v>5</c:v>
                </c:pt>
                <c:pt idx="7">
                  <c:v>7</c:v>
                </c:pt>
                <c:pt idx="8">
                  <c:v>7</c:v>
                </c:pt>
                <c:pt idx="9">
                  <c:v>11</c:v>
                </c:pt>
                <c:pt idx="10">
                  <c:v>7</c:v>
                </c:pt>
                <c:pt idx="11">
                  <c:v>3</c:v>
                </c:pt>
                <c:pt idx="12">
                  <c:v>11</c:v>
                </c:pt>
                <c:pt idx="13">
                  <c:v>10</c:v>
                </c:pt>
                <c:pt idx="14">
                  <c:v>11</c:v>
                </c:pt>
                <c:pt idx="15">
                  <c:v>7</c:v>
                </c:pt>
                <c:pt idx="16">
                  <c:v>11</c:v>
                </c:pt>
                <c:pt idx="17">
                  <c:v>4</c:v>
                </c:pt>
                <c:pt idx="18">
                  <c:v>15</c:v>
                </c:pt>
                <c:pt idx="19">
                  <c:v>5</c:v>
                </c:pt>
                <c:pt idx="20">
                  <c:v>4</c:v>
                </c:pt>
                <c:pt idx="21">
                  <c:v>7</c:v>
                </c:pt>
                <c:pt idx="22">
                  <c:v>7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5</c:v>
                </c:pt>
                <c:pt idx="28">
                  <c:v>4</c:v>
                </c:pt>
                <c:pt idx="29">
                  <c:v>2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EE-4BC6-8C29-5F83DF5E9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285448"/>
        <c:axId val="429279872"/>
      </c:lineChart>
      <c:dateAx>
        <c:axId val="42928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79872"/>
        <c:crosses val="autoZero"/>
        <c:auto val="1"/>
        <c:lblOffset val="100"/>
        <c:baseTimeUnit val="days"/>
      </c:dateAx>
      <c:valAx>
        <c:axId val="42927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8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spsc.sa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99</c:v>
                </c:pt>
                <c:pt idx="15">
                  <c:v>100</c:v>
                </c:pt>
                <c:pt idx="16">
                  <c:v>109</c:v>
                </c:pt>
                <c:pt idx="17">
                  <c:v>112</c:v>
                </c:pt>
                <c:pt idx="18">
                  <c:v>116</c:v>
                </c:pt>
                <c:pt idx="19">
                  <c:v>121</c:v>
                </c:pt>
                <c:pt idx="20">
                  <c:v>122</c:v>
                </c:pt>
                <c:pt idx="21">
                  <c:v>124</c:v>
                </c:pt>
                <c:pt idx="22">
                  <c:v>128</c:v>
                </c:pt>
                <c:pt idx="23">
                  <c:v>129</c:v>
                </c:pt>
                <c:pt idx="24">
                  <c:v>129</c:v>
                </c:pt>
                <c:pt idx="25">
                  <c:v>130</c:v>
                </c:pt>
                <c:pt idx="26">
                  <c:v>130</c:v>
                </c:pt>
                <c:pt idx="27">
                  <c:v>131</c:v>
                </c:pt>
                <c:pt idx="28">
                  <c:v>131</c:v>
                </c:pt>
                <c:pt idx="29">
                  <c:v>131</c:v>
                </c:pt>
                <c:pt idx="30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53-4E02-980F-8395947E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775376"/>
        <c:axId val="379778000"/>
      </c:lineChart>
      <c:dateAx>
        <c:axId val="37977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78000"/>
        <c:crosses val="autoZero"/>
        <c:auto val="1"/>
        <c:lblOffset val="100"/>
        <c:baseTimeUnit val="days"/>
      </c:dateAx>
      <c:valAx>
        <c:axId val="37977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7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38-4D38-96AF-9D85E632C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38-4D38-96AF-9D85E632C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566152"/>
        <c:axId val="295566480"/>
      </c:barChart>
      <c:catAx>
        <c:axId val="29556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6480"/>
        <c:crosses val="autoZero"/>
        <c:auto val="1"/>
        <c:lblAlgn val="ctr"/>
        <c:lblOffset val="100"/>
        <c:noMultiLvlLbl val="0"/>
      </c:catAx>
      <c:valAx>
        <c:axId val="29556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spsc.sa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8</c:v>
                </c:pt>
                <c:pt idx="1">
                  <c:v>36</c:v>
                </c:pt>
                <c:pt idx="2">
                  <c:v>40</c:v>
                </c:pt>
                <c:pt idx="3">
                  <c:v>51</c:v>
                </c:pt>
                <c:pt idx="4">
                  <c:v>71</c:v>
                </c:pt>
                <c:pt idx="5">
                  <c:v>49</c:v>
                </c:pt>
                <c:pt idx="6">
                  <c:v>89</c:v>
                </c:pt>
                <c:pt idx="7">
                  <c:v>34</c:v>
                </c:pt>
                <c:pt idx="8">
                  <c:v>94</c:v>
                </c:pt>
                <c:pt idx="9">
                  <c:v>41</c:v>
                </c:pt>
                <c:pt idx="10">
                  <c:v>34</c:v>
                </c:pt>
                <c:pt idx="11">
                  <c:v>30</c:v>
                </c:pt>
                <c:pt idx="12">
                  <c:v>95</c:v>
                </c:pt>
                <c:pt idx="13">
                  <c:v>43</c:v>
                </c:pt>
                <c:pt idx="14">
                  <c:v>115</c:v>
                </c:pt>
                <c:pt idx="15">
                  <c:v>112</c:v>
                </c:pt>
                <c:pt idx="16">
                  <c:v>56</c:v>
                </c:pt>
                <c:pt idx="17">
                  <c:v>49</c:v>
                </c:pt>
                <c:pt idx="18">
                  <c:v>143</c:v>
                </c:pt>
                <c:pt idx="19">
                  <c:v>51</c:v>
                </c:pt>
                <c:pt idx="20">
                  <c:v>39</c:v>
                </c:pt>
                <c:pt idx="21">
                  <c:v>28</c:v>
                </c:pt>
                <c:pt idx="22">
                  <c:v>42</c:v>
                </c:pt>
                <c:pt idx="23">
                  <c:v>28</c:v>
                </c:pt>
                <c:pt idx="24">
                  <c:v>2</c:v>
                </c:pt>
                <c:pt idx="25">
                  <c:v>3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  <c:pt idx="31">
                  <c:v>4</c:v>
                </c:pt>
                <c:pt idx="32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15-48F0-BBB9-4CD7D1FC2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83864"/>
        <c:axId val="295579928"/>
      </c:lineChart>
      <c:dateAx>
        <c:axId val="29558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79928"/>
        <c:crosses val="autoZero"/>
        <c:auto val="1"/>
        <c:lblOffset val="100"/>
        <c:baseTimeUnit val="days"/>
      </c:dateAx>
      <c:valAx>
        <c:axId val="29557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8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spsc.sa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18</c:v>
                </c:pt>
                <c:pt idx="1">
                  <c:v>76</c:v>
                </c:pt>
                <c:pt idx="2">
                  <c:v>189</c:v>
                </c:pt>
                <c:pt idx="3">
                  <c:v>115</c:v>
                </c:pt>
                <c:pt idx="4">
                  <c:v>167</c:v>
                </c:pt>
                <c:pt idx="5">
                  <c:v>145</c:v>
                </c:pt>
                <c:pt idx="6">
                  <c:v>200</c:v>
                </c:pt>
                <c:pt idx="7">
                  <c:v>43</c:v>
                </c:pt>
                <c:pt idx="8">
                  <c:v>148</c:v>
                </c:pt>
                <c:pt idx="9">
                  <c:v>64</c:v>
                </c:pt>
                <c:pt idx="10">
                  <c:v>85</c:v>
                </c:pt>
                <c:pt idx="11">
                  <c:v>109</c:v>
                </c:pt>
                <c:pt idx="12">
                  <c:v>246</c:v>
                </c:pt>
                <c:pt idx="13">
                  <c:v>91</c:v>
                </c:pt>
                <c:pt idx="14">
                  <c:v>206</c:v>
                </c:pt>
                <c:pt idx="15">
                  <c:v>226</c:v>
                </c:pt>
                <c:pt idx="16">
                  <c:v>74</c:v>
                </c:pt>
                <c:pt idx="17">
                  <c:v>99</c:v>
                </c:pt>
                <c:pt idx="18">
                  <c:v>202</c:v>
                </c:pt>
                <c:pt idx="19">
                  <c:v>94</c:v>
                </c:pt>
                <c:pt idx="20">
                  <c:v>62</c:v>
                </c:pt>
                <c:pt idx="21">
                  <c:v>42</c:v>
                </c:pt>
                <c:pt idx="22">
                  <c:v>52</c:v>
                </c:pt>
                <c:pt idx="23">
                  <c:v>46</c:v>
                </c:pt>
                <c:pt idx="24">
                  <c:v>4</c:v>
                </c:pt>
                <c:pt idx="25">
                  <c:v>8</c:v>
                </c:pt>
                <c:pt idx="26">
                  <c:v>14</c:v>
                </c:pt>
                <c:pt idx="27">
                  <c:v>3</c:v>
                </c:pt>
                <c:pt idx="28">
                  <c:v>7</c:v>
                </c:pt>
                <c:pt idx="29">
                  <c:v>1</c:v>
                </c:pt>
                <c:pt idx="30">
                  <c:v>5</c:v>
                </c:pt>
                <c:pt idx="31">
                  <c:v>5</c:v>
                </c:pt>
                <c:pt idx="32">
                  <c:v>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9-42C9-A63B-8B255740A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77632"/>
        <c:axId val="295586160"/>
      </c:lineChart>
      <c:dateAx>
        <c:axId val="295577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86160"/>
        <c:crosses val="autoZero"/>
        <c:auto val="1"/>
        <c:lblOffset val="100"/>
        <c:baseTimeUnit val="days"/>
      </c:dateAx>
      <c:valAx>
        <c:axId val="29558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7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96EFD-C9E8-4C9F-9D54-FC45AEAED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- TW ,FB,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90914-7E7F-43DD-BD29-55C1A1420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06840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88B87-9BFC-4906-AB06-F5F4857E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407BE-47EB-4CBB-BF66-DFC71CF47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255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39962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491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71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589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895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71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9624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644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475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27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513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68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320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558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9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@spsc_sa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13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3CB56-1A13-463D-9159-E26EF1791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0472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F9A9-B716-4888-BE07-1CF3C795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16C43A-46DE-4401-8C1E-002D0636B2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724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029A4-C8FA-4134-93A3-99746D7C7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82B41-D80C-4C80-8998-A8785CFE8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5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D007-A6FF-45F1-8A21-DB6CF8580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66F53-C9A8-4ED7-9F92-57CB71C53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324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8972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563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994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90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89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61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7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17:22:32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@SaudiSpine: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الشكر الجزيل لشركائنا في المركز السعودي لسلامة المرضى على إثراء ملتقى سلامة المرضى بمحتوى علمي مميز والشكر الجزيل على تغطيت…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8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14:17:44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اختتام ملتقى سلامة المرضى للممارسين الصحيين في مجال العمود الفقري بالتعاون بين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SaudiSpine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https://t.co/PNV8fNPwXH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3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13:35:49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مناقشة ورد على الأسئلة في نهاية الجلسة في ملتقى سلامة المرضى للممارسين الصحيين في مجال العمود الفقري 
#لسلامتكم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https://t.co/n6zatD6mw9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92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13:03:54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ذكرت د. هناء السبيل أستاذ مشارك واستشاري علاج طبيعي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Healthcare Professionals :Inter-professional Development &amp;amp;Maintenance of Practice "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https://t.co/cWhvT4qaOu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65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E1157-5AF4-4754-98E0-3C1B89F3B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6490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5DE4-6B43-4542-B665-CBFB89016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008C9-7F0B-44DF-889F-E38A26969C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120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5692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572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530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777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23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896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55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حضوركم و دعمكم لرسالة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سنصنع الفرق و نحقق بإذن الله رؤية السعودية    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SaudiVision2030 https://t.co/SnwoIOCojt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0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ان يتغير تعاملنا مع الممارسات الصحية للجان المختلفه داخل المنشأة الصحية حتي تركز علي الحد من الخطاء وليس مع…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9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@mohdgarout: @AmalNamangani @afnan_marg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أتفق معكم .... و كذلك أهمية معرفة الطرق الآمنة لتنظيفها و تعقيمها مع توفر آلية واضحة لم…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28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40%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المعلومات التي الصحيةً التي تعطي ينساها المريض.. ولأهمية التواصل بين الممارس الصحي والمريض.. يولي المركز…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03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أفضل الممارسات العالمية في تمكين المريض إشراكه في التوقيع على الإقرار فيما يتعلق بالإجراءات الطبيه المقدمة ل…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80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@spsc_sa: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تطوع الآن واصنع الفرق في المركز السعودي لسلامة المرضى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https://t.co/jxWkRJpejN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https://t.co/qfGSJCtVgA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4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C0E32-36B1-4402-9D0D-28D75DB64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1168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272E-0500-44B7-8004-FCC351C3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9435A-93AB-4A16-AB69-625C818D2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078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96979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51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0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5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36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211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7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12:10:07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مشاركة معرض #المركز_السعودي_لسلامة_المرضى في ملتقى "سلامة المرضى للممارسين الصحيين في مجال العمود الفقري" 
#لسلامتكم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https://t.co/wJyxA4Uw2D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9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11:17:34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@shozak33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ا.شروق  مديرة برنامج سلامة المرضى لها جهود حثيثة في الحد من الضرر من خلال الكثير من المحاضرات وتدريب…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1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11:09:43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ركز أ. يوسف حجازين في ملتقى سلامة المرضى للممارسين الصحيين في مجال العمود الفقري  على اهمية معرفة مبادئ ادارة المخاطر في المنشآت الصحية.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Mr. Yousef Hijazzen is talking about the principles of Risk Management https://t.co/mBj44MU0jO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35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المركز بتفعيل المركز الوطني للإبلاغ عن الأخطاء الطبية الكترونيا.. وسيتم تفعيله وفق خطة لكي يصبح موجودا في ك…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1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10:55:22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@afnan_marg: @AmalNamangani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اتفق معه..التدريب وإعادة التدريب على الاجهزة الطبيه لكافة مستخدمينها امر جداً مهم للغايه مما يترتب…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428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C2663-2BCC-456F-AC8D-78365B553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08126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C913-9EC4-46D5-AAE5-7DC1CED3C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4F21F2-B780-4D91-B12A-BE2463854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75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4580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260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032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28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1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555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8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10:47:25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ا.يوسف يتحدث عن المخاطر في القطاع الصحي وكيف يمكن التعرف عليها للحد من الأخطاء الطبيه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76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10:47:18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التعرف علي وجودالمشكلة يساعد علي حلها في القطاع الصحي ولذلك من المهم الإبلاغ عن الأخطاء الطبية ليس لمعاقبة المت…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36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10:41:58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 المريض مرتبطة بسلامة الممارس الصحي.. الأسئلة أدناه يجب ان نذكر العاملين بأهميتها كل 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https://t.co/gAIA…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6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@DrAlhawsawi 🤓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تشرفنا باستضافة عدد من طلبة العلاج الطبيعي في جامعة حائل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والمهتمين بسلامة المرضي.. وهي فرصة…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09:35:38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 محمد قاروت قائد فريق مكافحة العدوى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Cbahi_SA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يتحدث عن منهجية فريق العمل في  تطبيق مكافحة العدوى.
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https://t.co/FmroiBZjtG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32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84C19-1046-4AF9-A163-D987CCE54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93563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3DC44-17B4-4DAE-8EDE-D763DBCDC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36E82-5CB0-474A-94FB-18F23E6ED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8616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200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9047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74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285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15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71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1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09:07:32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جلسة حوار ونقاش مع الحضور متمحورة حول دور فريق العمل في كافة فئاته في تحقيق السلامه بشكل فعال 
#لسلامتكم 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https://t.co/4J8hBS37Ji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0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08:53:54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د.هوساوي يتسائل اذا كانت فكرة استخدام " التدريب" العملي علي سلامة المرضي ضمن مناهج التعليم الطبي..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18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08:52:05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@Oalkassabi: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 الجريسي في مؤتمر سلامة المرضى للمختصين في علاج العامود الفقري :
الدراسات اثبتت ان التواصل بين المختصين هو الوسيلة الأكث…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2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08:51:11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annual infection control plan led by a committee ensures that proper KPIs and practices are followed within the…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90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 - 2018-03-31 08:50:47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@AmalNamangani: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د.هوساوي مدير المركز السعودي لسلامة المرضي يتحدث عن السلامة في استخدام الأجهزة الطبيه واهميتها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https://t.co/fVA…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32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78FA1-477C-4203-B7D2-108A8B4A0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82621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B3CC6-EBF2-4DEC-A574-B909D473D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29394-8F88-45F7-BE0A-CA4219B5FE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970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5E851-42E3-4378-823D-42BF55A7D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A1117-0108-431A-B742-E30D5227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7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ECBA8-1080-46CC-B29F-F721DA963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24A516-C245-48AE-8A21-65B2E93E25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9156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AB83E-6058-4F88-A8C8-6C9E64EA9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BCB0B-2A2D-483A-8723-459D258E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4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8882-86AC-4869-A553-08628D076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E7E34-726E-4B26-9EB3-5B0E97EC8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029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BB323-F7E6-49EC-BF51-D84BF2E56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C8A77-3304-4FE2-BF0C-2E7D90F1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2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158A-4B06-45FE-B5C0-2E867AB4E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61A83-3E3F-4521-A368-E1CA8B7317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2599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E469B-8674-4858-B2A6-085AB4E57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65F8A-70F2-404D-8527-87C4BC44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277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936C0-4FB1-47DC-AD9D-3CB7A3A5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10733-49CE-4542-9B05-570BF5B7B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285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963824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091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033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531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58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@FeministBeaut - 2018-03-31 23:26:46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@SaudiSpine @DrAlhawsawi @AmalNamangani @bajammal @Mecciya_M @OhudRabie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نعرفه والمفروض ان النساء اولاً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9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@alyaafm - 2018-03-31 20:55:43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collaboration with @spsc_sa https://t.co/02osdaY67g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8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@HananBalkhy - 2018-03-31 19:13:43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@emro @WHO @SHEA_Epi @APIC ... happy to start our leadership course for Infecion control... @DidierPittet… https://t.co/6q3CjfcGJu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48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@_DrTurki - 2018-03-31 16:29:32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
Thank you for this great symposium, I think one of the most important points is that we need data from KS… https://t.co/21fC3LEBvV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3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@fnon10 - 2018-03-31 15:16:57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بالإمكان فتح الرسائل الخاصة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0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@Eng_Bandar9 - 2018-03-31 15:01:39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@mohdgarout @AmalNamangani @afnan_marg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نقطه جوهريه لابد ان تفعل كافة المستشفيات وهذا دور ادارة #الهندسة_الطبية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8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13:05:31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patients safe
#patientsafety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 المريض هي من اساسيات الجودة الصحية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DrAlhawsawi @SaudiSpine… https://t.co/j9AOb80hkR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47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2676F-3D8E-46FF-91D4-30CE45E51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96806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D6201-8449-4B93-8703-6279EF48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015E7-E807-44B3-B265-F32755C15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315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796292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0991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71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57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3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@Milestones2030 - 2018-03-31 12:34:33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@SaudiVision2030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كرماً، أودّ اعرف وسيلة اتصال بالدكتور عبد الله هوساوي او مقر عمله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03/31/2018 12:41:22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75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12:33:09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@bajammal @SaudiSpine @spsc_sa @MOH_Staff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د.سهيل باجمال واستعراض جميل للجهود التي تقوم بها جمعية العمود الفقري..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https://t.co/tKc7a5sfIG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7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12:26:06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@SaudiSpine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التعاون مع الجمعيه السعودية للعمود الفقري والمركز السعودي لسلامة المرضى يستهدف الجميع بما فيهم…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https://t.co/u261iSf0MN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8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12:05:44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د.هوساوي يتحدث عن الجائزة الوطنية لسلامة المرضي ويدعوا جميع الممارسين للتقديم عليها…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https://t.co/PsGAmH0R67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30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12:05:38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أفضل الممارسات العالمية في تمكين المريض إشراكه في التوقيع على الإقرار فيما يتعلق بالإجراءات الطبيه المق…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https://t.co/b0xnyT6TRg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40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11:57:30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40%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المعلومات التي الصحيةً التي تعطي ينساها المريض.. ولأهمية التواصل بين الممارس الصحي والمريض.. يولي 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https://t.co/ey5ae72qRL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8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11:14:27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@shozak33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ا.شروق  مديرة برنامج سلامة المرضى لها جهود حثيثة في الحد من الضرر من خلال الكثير من المحاضرات وت…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https://t.co/sHugrlJ9TY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45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1F15E-4315-403D-8CE3-19D5D9177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39011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3EAB-8312-4B18-8703-B83B2D3E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123AA-87D9-45FD-9260-A5D23B1A3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882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482147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4893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819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87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0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11:03:09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ادارة المخاطر الطبية تعمل علي تحليل وتقييم المخاطر المحتمله او الحاصلة بهدف تحسين سلامة 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6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@mohdgarout - 2018-03-31 11:00:47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@alreshaniwaheeb @spsc_sa @Cbahi_SA @SaudiSpine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يسعدك يا خالي و يرفع قدرك و يحفظك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4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@mohdgarout - 2018-03-31 10:59:54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@AmalNamangani @afnan_marg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أتفق معكم .... و كذلك أهمية معرفة الطرق الآمنة لتنظيفها و تعقيمها مع توفر آلية…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https://t.co/9vFrwHi9QA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59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@afnan_marg - 2018-03-31 10:51:57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@AmalNamangani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اتفق معه..التدريب وإعادة التدريب على الاجهزة الطبيه لكافة مستخدمينها امر جداً مهم للغايه 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https://t.co/GuGUqo5SGk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5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10:50:51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ان يتغير تعاملنا مع الممارسات الصحية للجان المختلفه داخل المنشأة الصحية حتي تركز علي الحد من الخطاء ول…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https://t.co/H0g1CdRu7A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99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10:47:52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المركز بتفعيل المركز الوطني للإبلاغ عن الأخطاء الطبية الكترونيا.. وسيتم تفعيله وفق خطة لكي يصبح موجودا…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https://t.co/E4DLLYwEBV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21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10:45:52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التعرف علي وجودالمشكلة يساعد علي حلها في القطاع الصحي ولذلك من المهم الإبلاغ عن الأخطاء الطبية ليس لمعاقبة…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https://t.co/4oEUNGRMPv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57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AEBA7-BBD3-4B99-A49C-D23052956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81930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3E53-0D33-4836-B01E-ECF9376FF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355B2-8638-48EC-A22D-D884C927C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418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7024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8348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47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718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1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ا.يوسف يتحدث عن المخاطر في القطاع الصحي وكيف يمكن التعرف عليها للحد من الأخطاء الطبيه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https://t.co/lx1fa5TUA3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78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10:40:54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@bajammal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شرفنا الدكتور سهيل باجمال بالمشاركة في مؤتمر سلامة المرضي. كمتحدث ومشارك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DrAlhawsawi https://t.co/Pd42rFUels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0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 المريض مرتبطة بسلامة الممارس الصحي.. الأسئلة أدناه يجب ان نذكر العاملين بأهميتها كل 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https://t.co/gAIAkwo8rb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4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@spsc_sa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@AmalNamangani - 2018-03-31 10:35:08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الأحيان نبتعد عن الممارسات والإجرائات ونجد أننا نعاقب الأشخاص برغم انهم انقذوا حياة المريض...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just… https://t.co/HU3J5YutYQ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14:38:19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85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95AB9-1F39-4F0D-A206-4D25F110B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57509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8399-8697-4582-953F-0934B570E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BE56C9-26DE-4D23-95DE-7E6BD146F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217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936E0-6FAB-434C-8CC2-4633386BB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9B02C-DAC7-4F3A-88AD-6DBBEFFF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1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F2D21-5E89-43C3-9AF7-C3E85E81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66981B-CB32-4411-BBC5-B7477992F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424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0F68C-D822-4E44-B492-9F8FCAB5F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EED24-F0A4-4F30-BE9C-6BEEADDE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26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6D060-F1EA-4CA3-A0FF-F1D3E987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8A6FE-7ECD-4B7A-B120-05AB524A9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423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F08AE-416A-4D88-8481-13E261422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7A6D5-CF9D-463D-A32C-6A2DBA3D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02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F0E3-DC64-4B72-AF5A-AC54D093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A5134B-71A8-4A91-A8C2-9D6E8D7D8F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524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998A5-2826-4A3C-943E-D390C5EC6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ECB3E-2C6E-4F09-8C55-C536CD9C0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1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E43A-10A6-483A-AAD6-F8DF28EE4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C2BAF-02B6-44FF-BC99-F4744E300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427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49111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8367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43132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579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039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23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40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400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614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60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044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86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620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03951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925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23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424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446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8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- 2018-03-18 08:59:16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تعرف على أنواع #الصداع و طرق العلاج الصحيحة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51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4A9B3-4380-4F34-835F-838454872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7489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90F63-97A8-4887-AC6B-918035D0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42E8F-626F-470D-98E1-C027BA26F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488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63022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0592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3999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795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295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769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36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960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54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40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78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99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506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9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3033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87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305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6378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8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- 2018-03-15 13:44:01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ماهي #الجائزة_الوطنية_لسلامة_المرضى؟
شاهد الفيديو لمعرفة تفاصيل الجائزة والفئات المشاركة.. شارك معنا واصنع التغيير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What is the National Patients Safety Award #NPSA ?
Watch the video and learn more about it and its categorize
Participate now and make a difference
https://spsc.gov.sa/en/npsa/
Ministry of Health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وزارة الصحة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31.9527%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0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E8A0C-E0EB-47D3-899C-34276B3EC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65849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D17A-D105-41F9-9476-8620C024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92DDE-A125-413B-B4DC-174F31284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750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38166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08805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5918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282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33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873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15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117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56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77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25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683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5831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9290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258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228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35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0301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7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- 2018-03-14 12:20:45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ما هي مسببات مرضك ؟
#لسلامتكم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76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- 2018-03-12 16:18:16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‫تُعتبر وحدة التعقيم المركزي من أحد أهم ركائز برامج مكافحة العدوى في المستشفيات لذلك 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أطلق مركز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الدورة التدريبية التي سيتم عملها بشكل دوري لفنيي وحدة التعقيم في جميع أنحاء المملكة‬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01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4FC22-B8F6-42CC-8ACC-29468D73E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10918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9D001-D5B5-4BE9-891D-614B3810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80019-0BEB-4B7C-BB46-B7AEF454E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443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8984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6205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4773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045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81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71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026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18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06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60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63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05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415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843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774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472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669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3148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3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- 2018-03-12 15:13:15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أقام المركز بالأمس ورشة عمل تدريب أخصائي سلامة المرضى التي تهدف إلى دعم #سلامة_المرضى بالمستشفيات في مستشفى قوى الأمن بالرياض  وستستمر إلى يوم الخميس 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- 2018-03-08 11:41:17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المرأة هي الأم, الأخت, الزوجة, و الصديقة.. ودعمها هو جزء من مسؤوليتنا.
#اليوم_العالمي_للمرأة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36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BEAF6-9AA1-49A5-8755-C68466215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17299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22CB-F961-4708-A3F6-6625AE6A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D9A69-EE35-4B4A-9C14-F65029607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542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05373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7351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527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233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97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88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39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166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60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34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6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775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947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7519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9160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75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817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437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4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- 2018-03-06 12:21:56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أقام المركز السعودي لسلامة المرضى اليوم وبالتعاون مع إدارة الجودة و#سلامة_المرضى في منطقة عسير ورشة عمل في أبها بعنوان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 Safety Leadership)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القادة في المجال الصحي على آلية رفع مستوى سلامة المرضى في المنظمات الصحية من منظور قيادي
وزارة الصحة السعودية صحة عسير   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9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- 2018-03-05 08:30:11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تعرف على الطرق الصحيحة لتعقيم اليدين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888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C86F4-AC41-49B9-83F6-1B2223F28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79457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91099-E9C1-4861-88A3-8F604824D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904B1-6727-4BBE-A787-7AAE6B494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783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97451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0176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6832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0901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009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47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49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402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83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94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67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38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406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458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77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522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0607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93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- 2018-03-04 12:38:06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يتشرف المركز السعودي لسلامة المرضى بالتعاون مع مجموعة #مع_بعض_نقدر النسائية في مكة المكرمة وذلك لرفع مستوى الوعي بسلامة المرضى والنشاطات الصحية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Makkah_we_Can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47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- 2018-03-04 09:27:43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يجب على الطاقم الطبي و الفرق الطبية معرفة طرق التواصل الصحيحة..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746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0CCB-1745-4C30-BCD8-4BAB1B08D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65359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7141-3447-4EDE-A5BD-D8F73D73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99028-34A4-4360-952C-28519FF3E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3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4504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8773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7276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2679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5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965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041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455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3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747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24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188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544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4785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65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101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348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559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- 2018-03-01 14:12:44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#بألسنتهم يروون قصصهم و معاناة فقدانهم أحبابهم نتيجة #الأخطاء_الطبية
لمشاهدة حلقة إبتسام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https://youtu.be/_wRgTVRD79c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247.3214%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455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B1599-8392-4E41-B651-5E6CDEA9C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5410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56F1-09F0-4BCF-BD37-CEB1D50D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3DDBFB-48D6-4DB2-BE9A-9ABC0527B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821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AED49-143D-45B7-AE8A-E15BFA666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B048D-B041-4E18-8E4C-35F70A72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89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6EC5-3BBC-4010-AEC9-8071675D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6F8446-69D3-4CD0-AA21-A85D9F16B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909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6E9F-717F-4EE2-9257-39423DF85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C8BA2-D117-483D-BD1B-950F282C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49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F8BD-FF37-4B45-99ED-E2F490E1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C5CD0C-05B2-4765-94A2-D57856305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9891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4D40E-46DF-4F69-9249-0A3BC8886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E79B9-3B2B-481E-9EAB-BB11A5D2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405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FFC0-768D-434A-963D-5ABA6203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FF9F2A-CB70-4879-B2F8-9AF6694BD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581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05DB4-0A3D-4D23-BFF5-426A38207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132F9-CE1A-49BF-9E77-5C88E53E5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33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D27F-45B6-4629-94F4-15983FDF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4074A-2DC0-400D-B2AD-7EFBF080D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243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B4D24-6631-4DFB-AE53-909BBA647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6A1F2-CC1B-42C0-AA34-16ABEF84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35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99785-8DB7-4DCE-B131-2F42134FB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A735E-3486-4050-AC91-4E506C1EF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611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03861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9227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84853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2229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0153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191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07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#بألسنتهم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5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#الأخطاء_الطبية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15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#لسلامتكم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51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#سلامة_المرضى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9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#مع_بعض_نقدر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7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#اليوم_العالمي_للمرأة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6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#الجائزة_الوطنية_لسلامة_المرضى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6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#NPSA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7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#الصداع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49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D1858-A459-4B88-958F-A374E9D95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00163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19B9-A9A4-4BBF-96B1-0142177B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94D48-9615-41EE-A1AE-A304C005F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07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51788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9916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7089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09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647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9437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36414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667768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3147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75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0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spsc.sa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218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22895-9093-45DE-9209-49713C22E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0615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C7A5F-8A22-4910-9797-2DCF858D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EFA35-579D-4B7D-A46C-A48C402C6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140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13F93-F7E9-4494-92D4-B75081EA6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B1F2B-CDD5-4FDF-A829-87A3A072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83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E875-9B7F-4F7F-ABE4-17591A7B0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79C05-BF32-4CA7-A507-B3E78457B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78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14490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5256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06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4024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369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0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- 2018-03-18 09:10:27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على أنواع #الصداع و طرق العلاج الصحيحة 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2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- 2018-03-15 13:36:46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#الجائزة_الوطنية_لسلامة_المرضى؟
شاهد الفيديو لمعرفة تفاصيل الجائزة والفئات المشاركة.. شارك معنا واصنع التغيير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 
________________________ 
What is the National Patients Safety Award #NPSA ?
Watch the video and learn more about it and its categorize
Participate now and make a difference
https://spsc.gov.sa/en/npsa/
@saudi_health_council @saudimoh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3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- 2018-03-14 12:21:14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مسببات مرضك ؟
#لسلامتكم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24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- 2018-03-12 16:17:08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تُعتبر وحدة التعقيم المركزي من أحد أهم ركائز برامج مكافحة العدوى في المستشفيات لذلك 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أطلق مركز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الدورة التدريبية التي سيتم عملها بشكل دوري لفنيي وحدة التعقيم في جميع أنحاء المملكة‬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36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95963-1B4F-4930-A74F-1E63E64FA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99881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5FA7-C28A-4DBC-9816-07CCA922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C8429-C519-4017-BE52-3DCDA43CB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78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73859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7936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698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1120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971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- 2018-03-12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أقام المركز بالأمس ورشة عمل تدريب أخصائي سلامة المرضى التي تهدف إلى دعم #سلامة_المرضى بالمستشفيات في مستشفى قوى الأمن بالرياض  وستستمر إلى يوم الخميس 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87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- 2018-03-08 11:41:14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المرأة هي الأم, الأخت, الزوجة, و الصديقة.. ودعمها هو جزء من مسؤوليتنا.
#اليوم_العالمي_للمرأة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8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- 2018-03-06 12:25:20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أقام المركز السعودي لسلامة المرضى اليوم وبالتعاون مع إدارة الجودة و#سلامة_المرضى في منطقة عسير ورشة عمل في أبها بعنوان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 Safety Leadership)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القادة في المجال الصحي على آلية رفع مستوى سلامة المرضى في المنظمات الصحية من منظور قيادي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SaudiMOH  @assirhealth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9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- 2018-03-04 09:27:41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على الطاقم الطبي و الفرق الطبية معرفة طرق التواصل الصحيحة..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0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- 2018-03-01 14:07:09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بألسنتهم يروون قصصهم و معاناة فقدانهم أحبابهم نتيجة #الأخطاء_الطبية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798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01DEE-8687-492F-9706-B23B59E21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2671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2F5F-A198-48DA-ABCE-9497EE32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830F3-5CC6-41B1-BF8D-9FADCBC1E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79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838649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29510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150217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50530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9627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0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#بألسنتهم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#الأخطاء_الطبية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#لسلامتكم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54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#سلامة_المرضى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9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#اليوم_العالمي_للمرأة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7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#الجائزة_الوطنية_لسلامة_المرضى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90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#NPSA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69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#الصداع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58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2E932-19CA-41C8-B211-6E0300272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7769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19C5-2C82-4A54-BF1F-F0807AB4F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C1773-8F5F-4B4F-864E-B880CEFF3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189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E347F-743D-458E-A70D-446D3EECA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9B60A-35A8-4768-B132-53EE7D358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688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86FD-DFCE-48B1-B073-CA7C3C8A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9FD69-A7F4-464D-95BD-97E81500D5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737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7A622-CF20-496A-BFC8-129712EEC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7F8A9-EB4C-48C6-93CD-0F77E717A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1441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67151-70B6-4A08-8B88-28106871A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F17000-E2B4-4919-8CD4-797D30B575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806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0AB98-22B9-4291-995D-39DF0C9645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176D6-B7A3-4374-BC2D-5F0B9A5A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272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2053</Words>
  <Application>Microsoft Office PowerPoint</Application>
  <PresentationFormat>On-screen Show (4:3)</PresentationFormat>
  <Paragraphs>928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Dashboard - TW ,FB, IG</vt:lpstr>
      <vt:lpstr>Twitter Key Metrics Table</vt:lpstr>
      <vt:lpstr>Twitter Followers Total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Interactions Distribution</vt:lpstr>
      <vt:lpstr>Twitter Own Tweets</vt:lpstr>
      <vt:lpstr>Twitter Mentions</vt:lpstr>
      <vt:lpstr>Twitter Tweet Type Distribution</vt:lpstr>
      <vt:lpstr>Twitter Mentions Table - 1 of 4</vt:lpstr>
      <vt:lpstr>Twitter Mentions Table - 2 of 4</vt:lpstr>
      <vt:lpstr>Twitter Mentions Table - 3 of 4</vt:lpstr>
      <vt:lpstr>Twitter Mentions Table - 4 of 4</vt:lpstr>
      <vt:lpstr>Twitter Total Interactions</vt:lpstr>
      <vt:lpstr>Facebook Fans Total</vt:lpstr>
      <vt:lpstr>Facebook Interactions Distribution</vt:lpstr>
      <vt:lpstr>Facebook Reach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Fan Demographics</vt:lpstr>
      <vt:lpstr>Facebook Average Interactions Per Post</vt:lpstr>
      <vt:lpstr>Facebook Impressions</vt:lpstr>
      <vt:lpstr>Facebook Reactions Distribution</vt:lpstr>
      <vt:lpstr>Facebook Page Views</vt:lpstr>
      <vt:lpstr>Facebook Hashtag Detection</vt:lpstr>
      <vt:lpstr>Instagram Key Metrics Table</vt:lpstr>
      <vt:lpstr>Instagram Followers Total</vt:lpstr>
      <vt:lpstr>Instagram Posts Table - 1 of 2</vt:lpstr>
      <vt:lpstr>Instagram Posts Table - 2 of 2</vt:lpstr>
      <vt:lpstr>Instagram Hashtag Detection</vt:lpstr>
      <vt:lpstr>Instagram Interactions Distribution</vt:lpstr>
      <vt:lpstr>Reach </vt:lpstr>
      <vt:lpstr>Impressions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- TW ,FB, IG</dc:title>
  <dc:creator>Administrator</dc:creator>
  <cp:lastModifiedBy>Administrator</cp:lastModifiedBy>
  <cp:revision>1</cp:revision>
  <dcterms:created xsi:type="dcterms:W3CDTF">2018-04-12T12:30:13Z</dcterms:created>
  <dcterms:modified xsi:type="dcterms:W3CDTF">2018-04-12T12:33:05Z</dcterms:modified>
</cp:coreProperties>
</file>