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3" r:id="rId26"/>
    <p:sldId id="284" r:id="rId27"/>
    <p:sldId id="285" r:id="rId28"/>
    <p:sldId id="286" r:id="rId29"/>
    <p:sldId id="287" r:id="rId30"/>
    <p:sldId id="288" r:id="rId31"/>
    <p:sldId id="289" r:id="rId32"/>
    <p:sldId id="291" r:id="rId33"/>
    <p:sldId id="292" r:id="rId34"/>
    <p:sldId id="293" r:id="rId35"/>
    <p:sldId id="294" r:id="rId36"/>
    <p:sldId id="295" r:id="rId37"/>
    <p:sldId id="296"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@diraalwatan</c:v>
                </c:pt>
              </c:strCache>
            </c:strRef>
          </c:tx>
          <c:spPr>
            <a:ln w="28575" cap="rnd">
              <a:solidFill>
                <a:schemeClr val="accent1"/>
              </a:solidFill>
              <a:round/>
            </a:ln>
            <a:effectLst/>
          </c:spPr>
          <c:marker>
            <c:symbol val="none"/>
          </c:marker>
          <c:cat>
            <c:numRef>
              <c:f>Sheet1!$A$2:$A$7</c:f>
              <c:numCache>
                <c:formatCode>m/d/yyyy</c:formatCode>
                <c:ptCount val="6"/>
                <c:pt idx="0">
                  <c:v>43195</c:v>
                </c:pt>
                <c:pt idx="1">
                  <c:v>43196</c:v>
                </c:pt>
                <c:pt idx="2">
                  <c:v>43197</c:v>
                </c:pt>
                <c:pt idx="3">
                  <c:v>43198</c:v>
                </c:pt>
                <c:pt idx="4">
                  <c:v>43199</c:v>
                </c:pt>
                <c:pt idx="5">
                  <c:v>43200</c:v>
                </c:pt>
              </c:numCache>
            </c:numRef>
          </c:cat>
          <c:val>
            <c:numRef>
              <c:f>Sheet1!$B$2:$B$7</c:f>
              <c:numCache>
                <c:formatCode>General</c:formatCode>
                <c:ptCount val="6"/>
                <c:pt idx="0">
                  <c:v>254992</c:v>
                </c:pt>
                <c:pt idx="1">
                  <c:v>255176</c:v>
                </c:pt>
                <c:pt idx="2">
                  <c:v>255201</c:v>
                </c:pt>
                <c:pt idx="3">
                  <c:v>255199</c:v>
                </c:pt>
                <c:pt idx="4">
                  <c:v>255180</c:v>
                </c:pt>
                <c:pt idx="5">
                  <c:v>255202</c:v>
                </c:pt>
              </c:numCache>
            </c:numRef>
          </c:val>
          <c:smooth val="0"/>
          <c:extLst>
            <c:ext xmlns:c16="http://schemas.microsoft.com/office/drawing/2014/chart" uri="{C3380CC4-5D6E-409C-BE32-E72D297353CC}">
              <c16:uniqueId val="{00000000-09C4-4CD3-AF38-FF1EDB155DD7}"/>
            </c:ext>
          </c:extLst>
        </c:ser>
        <c:dLbls>
          <c:showLegendKey val="0"/>
          <c:showVal val="0"/>
          <c:showCatName val="0"/>
          <c:showSerName val="0"/>
          <c:showPercent val="0"/>
          <c:showBubbleSize val="0"/>
        </c:dLbls>
        <c:smooth val="0"/>
        <c:axId val="248119440"/>
        <c:axId val="174969480"/>
      </c:lineChart>
      <c:dateAx>
        <c:axId val="248119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969480"/>
        <c:crosses val="autoZero"/>
        <c:auto val="1"/>
        <c:lblOffset val="100"/>
        <c:baseTimeUnit val="days"/>
      </c:dateAx>
      <c:valAx>
        <c:axId val="174969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119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Retweets</c:v>
                </c:pt>
              </c:strCache>
            </c:strRef>
          </c:tx>
          <c:spPr>
            <a:solidFill>
              <a:schemeClr val="accent1"/>
            </a:solidFill>
            <a:ln>
              <a:noFill/>
            </a:ln>
            <a:effectLst/>
          </c:spPr>
          <c:invertIfNegative val="0"/>
          <c:cat>
            <c:strRef>
              <c:f>Sheet1!$A$2</c:f>
              <c:strCache>
                <c:ptCount val="1"/>
                <c:pt idx="0">
                  <c:v>@diraalwatan</c:v>
                </c:pt>
              </c:strCache>
            </c:strRef>
          </c:cat>
          <c:val>
            <c:numRef>
              <c:f>Sheet1!$B$2</c:f>
              <c:numCache>
                <c:formatCode>General</c:formatCode>
                <c:ptCount val="1"/>
                <c:pt idx="0">
                  <c:v>344</c:v>
                </c:pt>
              </c:numCache>
            </c:numRef>
          </c:val>
          <c:extLst>
            <c:ext xmlns:c16="http://schemas.microsoft.com/office/drawing/2014/chart" uri="{C3380CC4-5D6E-409C-BE32-E72D297353CC}">
              <c16:uniqueId val="{00000000-98FF-4603-A322-038B799FFC80}"/>
            </c:ext>
          </c:extLst>
        </c:ser>
        <c:ser>
          <c:idx val="1"/>
          <c:order val="1"/>
          <c:tx>
            <c:strRef>
              <c:f>Sheet1!$C$1</c:f>
              <c:strCache>
                <c:ptCount val="1"/>
                <c:pt idx="0">
                  <c:v>Likes</c:v>
                </c:pt>
              </c:strCache>
            </c:strRef>
          </c:tx>
          <c:spPr>
            <a:solidFill>
              <a:schemeClr val="accent2"/>
            </a:solidFill>
            <a:ln>
              <a:noFill/>
            </a:ln>
            <a:effectLst/>
          </c:spPr>
          <c:invertIfNegative val="0"/>
          <c:cat>
            <c:strRef>
              <c:f>Sheet1!$A$2</c:f>
              <c:strCache>
                <c:ptCount val="1"/>
                <c:pt idx="0">
                  <c:v>@diraalwatan</c:v>
                </c:pt>
              </c:strCache>
            </c:strRef>
          </c:cat>
          <c:val>
            <c:numRef>
              <c:f>Sheet1!$C$2</c:f>
              <c:numCache>
                <c:formatCode>General</c:formatCode>
                <c:ptCount val="1"/>
                <c:pt idx="0">
                  <c:v>270</c:v>
                </c:pt>
              </c:numCache>
            </c:numRef>
          </c:val>
          <c:extLst>
            <c:ext xmlns:c16="http://schemas.microsoft.com/office/drawing/2014/chart" uri="{C3380CC4-5D6E-409C-BE32-E72D297353CC}">
              <c16:uniqueId val="{00000001-98FF-4603-A322-038B799FFC80}"/>
            </c:ext>
          </c:extLst>
        </c:ser>
        <c:ser>
          <c:idx val="2"/>
          <c:order val="2"/>
          <c:tx>
            <c:strRef>
              <c:f>Sheet1!$D$1</c:f>
              <c:strCache>
                <c:ptCount val="1"/>
                <c:pt idx="0">
                  <c:v>Replies</c:v>
                </c:pt>
              </c:strCache>
            </c:strRef>
          </c:tx>
          <c:spPr>
            <a:solidFill>
              <a:schemeClr val="accent3"/>
            </a:solidFill>
            <a:ln>
              <a:noFill/>
            </a:ln>
            <a:effectLst/>
          </c:spPr>
          <c:invertIfNegative val="0"/>
          <c:cat>
            <c:strRef>
              <c:f>Sheet1!$A$2</c:f>
              <c:strCache>
                <c:ptCount val="1"/>
                <c:pt idx="0">
                  <c:v>@diraalwatan</c:v>
                </c:pt>
              </c:strCache>
            </c:strRef>
          </c:cat>
          <c:val>
            <c:numRef>
              <c:f>Sheet1!$D$2</c:f>
              <c:numCache>
                <c:formatCode>General</c:formatCode>
                <c:ptCount val="1"/>
                <c:pt idx="0">
                  <c:v>13</c:v>
                </c:pt>
              </c:numCache>
            </c:numRef>
          </c:val>
          <c:extLst>
            <c:ext xmlns:c16="http://schemas.microsoft.com/office/drawing/2014/chart" uri="{C3380CC4-5D6E-409C-BE32-E72D297353CC}">
              <c16:uniqueId val="{00000002-98FF-4603-A322-038B799FFC80}"/>
            </c:ext>
          </c:extLst>
        </c:ser>
        <c:dLbls>
          <c:showLegendKey val="0"/>
          <c:showVal val="0"/>
          <c:showCatName val="0"/>
          <c:showSerName val="0"/>
          <c:showPercent val="0"/>
          <c:showBubbleSize val="0"/>
        </c:dLbls>
        <c:gapWidth val="150"/>
        <c:overlap val="100"/>
        <c:axId val="255004520"/>
        <c:axId val="255004848"/>
      </c:barChart>
      <c:catAx>
        <c:axId val="255004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004848"/>
        <c:crosses val="autoZero"/>
        <c:auto val="1"/>
        <c:lblAlgn val="ctr"/>
        <c:lblOffset val="100"/>
        <c:noMultiLvlLbl val="0"/>
      </c:catAx>
      <c:valAx>
        <c:axId val="2550048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004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@diraalwatan</c:v>
                </c:pt>
              </c:strCache>
            </c:strRef>
          </c:tx>
          <c:spPr>
            <a:ln w="28575" cap="rnd">
              <a:solidFill>
                <a:schemeClr val="accent1"/>
              </a:solidFill>
              <a:round/>
            </a:ln>
            <a:effectLst/>
          </c:spPr>
          <c:marker>
            <c:symbol val="none"/>
          </c:marker>
          <c:cat>
            <c:numRef>
              <c:f>Sheet1!$A$2:$A$7</c:f>
              <c:numCache>
                <c:formatCode>m/d/yyyy</c:formatCode>
                <c:ptCount val="6"/>
                <c:pt idx="0">
                  <c:v>43195</c:v>
                </c:pt>
                <c:pt idx="1">
                  <c:v>43196</c:v>
                </c:pt>
                <c:pt idx="2">
                  <c:v>43197</c:v>
                </c:pt>
                <c:pt idx="3">
                  <c:v>43198</c:v>
                </c:pt>
                <c:pt idx="4">
                  <c:v>43199</c:v>
                </c:pt>
                <c:pt idx="5">
                  <c:v>43200</c:v>
                </c:pt>
              </c:numCache>
            </c:numRef>
          </c:cat>
          <c:val>
            <c:numRef>
              <c:f>Sheet1!$B$2:$B$7</c:f>
              <c:numCache>
                <c:formatCode>General</c:formatCode>
                <c:ptCount val="6"/>
                <c:pt idx="0">
                  <c:v>1</c:v>
                </c:pt>
                <c:pt idx="1">
                  <c:v>0</c:v>
                </c:pt>
                <c:pt idx="2">
                  <c:v>0</c:v>
                </c:pt>
                <c:pt idx="3">
                  <c:v>0</c:v>
                </c:pt>
                <c:pt idx="4">
                  <c:v>5</c:v>
                </c:pt>
                <c:pt idx="5">
                  <c:v>2</c:v>
                </c:pt>
              </c:numCache>
            </c:numRef>
          </c:val>
          <c:smooth val="0"/>
          <c:extLst>
            <c:ext xmlns:c16="http://schemas.microsoft.com/office/drawing/2014/chart" uri="{C3380CC4-5D6E-409C-BE32-E72D297353CC}">
              <c16:uniqueId val="{00000000-B3B2-4C47-BE10-0287BEA4FE73}"/>
            </c:ext>
          </c:extLst>
        </c:ser>
        <c:dLbls>
          <c:showLegendKey val="0"/>
          <c:showVal val="0"/>
          <c:showCatName val="0"/>
          <c:showSerName val="0"/>
          <c:showPercent val="0"/>
          <c:showBubbleSize val="0"/>
        </c:dLbls>
        <c:smooth val="0"/>
        <c:axId val="252120088"/>
        <c:axId val="252121072"/>
      </c:lineChart>
      <c:dateAx>
        <c:axId val="252120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121072"/>
        <c:crosses val="autoZero"/>
        <c:auto val="1"/>
        <c:lblOffset val="100"/>
        <c:baseTimeUnit val="days"/>
      </c:dateAx>
      <c:valAx>
        <c:axId val="252121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120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@diraalwatan</c:v>
                </c:pt>
              </c:strCache>
            </c:strRef>
          </c:tx>
          <c:spPr>
            <a:ln w="28575" cap="rnd">
              <a:solidFill>
                <a:schemeClr val="accent1"/>
              </a:solidFill>
              <a:round/>
            </a:ln>
            <a:effectLst/>
          </c:spPr>
          <c:marker>
            <c:symbol val="none"/>
          </c:marker>
          <c:cat>
            <c:numRef>
              <c:f>Sheet1!$A$2:$A$7</c:f>
              <c:numCache>
                <c:formatCode>m/d/yyyy</c:formatCode>
                <c:ptCount val="6"/>
                <c:pt idx="0">
                  <c:v>43195</c:v>
                </c:pt>
                <c:pt idx="1">
                  <c:v>43196</c:v>
                </c:pt>
                <c:pt idx="2">
                  <c:v>43197</c:v>
                </c:pt>
                <c:pt idx="3">
                  <c:v>43198</c:v>
                </c:pt>
                <c:pt idx="4">
                  <c:v>43199</c:v>
                </c:pt>
                <c:pt idx="5">
                  <c:v>43200</c:v>
                </c:pt>
              </c:numCache>
            </c:numRef>
          </c:cat>
          <c:val>
            <c:numRef>
              <c:f>Sheet1!$B$2:$B$7</c:f>
              <c:numCache>
                <c:formatCode>General</c:formatCode>
                <c:ptCount val="6"/>
                <c:pt idx="0">
                  <c:v>0</c:v>
                </c:pt>
                <c:pt idx="1">
                  <c:v>3</c:v>
                </c:pt>
                <c:pt idx="2">
                  <c:v>22</c:v>
                </c:pt>
                <c:pt idx="3">
                  <c:v>2</c:v>
                </c:pt>
                <c:pt idx="4">
                  <c:v>10</c:v>
                </c:pt>
                <c:pt idx="5">
                  <c:v>10</c:v>
                </c:pt>
              </c:numCache>
            </c:numRef>
          </c:val>
          <c:smooth val="0"/>
          <c:extLst>
            <c:ext xmlns:c16="http://schemas.microsoft.com/office/drawing/2014/chart" uri="{C3380CC4-5D6E-409C-BE32-E72D297353CC}">
              <c16:uniqueId val="{00000000-CD45-4229-8322-974636C0C52D}"/>
            </c:ext>
          </c:extLst>
        </c:ser>
        <c:dLbls>
          <c:showLegendKey val="0"/>
          <c:showVal val="0"/>
          <c:showCatName val="0"/>
          <c:showSerName val="0"/>
          <c:showPercent val="0"/>
          <c:showBubbleSize val="0"/>
        </c:dLbls>
        <c:smooth val="0"/>
        <c:axId val="326689448"/>
        <c:axId val="326687480"/>
      </c:lineChart>
      <c:dateAx>
        <c:axId val="326689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87480"/>
        <c:crosses val="autoZero"/>
        <c:auto val="1"/>
        <c:lblOffset val="100"/>
        <c:baseTimeUnit val="days"/>
      </c:dateAx>
      <c:valAx>
        <c:axId val="326687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89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Own Tweets</c:v>
                </c:pt>
              </c:strCache>
            </c:strRef>
          </c:tx>
          <c:spPr>
            <a:solidFill>
              <a:schemeClr val="accent1"/>
            </a:solidFill>
            <a:ln>
              <a:noFill/>
            </a:ln>
            <a:effectLst/>
          </c:spPr>
          <c:invertIfNegative val="0"/>
          <c:cat>
            <c:strRef>
              <c:f>Sheet1!$A$2</c:f>
              <c:strCache>
                <c:ptCount val="1"/>
                <c:pt idx="0">
                  <c:v>@diraalwatan</c:v>
                </c:pt>
              </c:strCache>
            </c:strRef>
          </c:cat>
          <c:val>
            <c:numRef>
              <c:f>Sheet1!$B$2</c:f>
              <c:numCache>
                <c:formatCode>General</c:formatCode>
                <c:ptCount val="1"/>
                <c:pt idx="0">
                  <c:v>8</c:v>
                </c:pt>
              </c:numCache>
            </c:numRef>
          </c:val>
          <c:extLst>
            <c:ext xmlns:c16="http://schemas.microsoft.com/office/drawing/2014/chart" uri="{C3380CC4-5D6E-409C-BE32-E72D297353CC}">
              <c16:uniqueId val="{00000000-F042-4BB5-B03E-7BD37FC9DFF0}"/>
            </c:ext>
          </c:extLst>
        </c:ser>
        <c:ser>
          <c:idx val="1"/>
          <c:order val="1"/>
          <c:tx>
            <c:strRef>
              <c:f>Sheet1!$C$1</c:f>
              <c:strCache>
                <c:ptCount val="1"/>
                <c:pt idx="0">
                  <c:v>Retweeted Tweets</c:v>
                </c:pt>
              </c:strCache>
            </c:strRef>
          </c:tx>
          <c:spPr>
            <a:solidFill>
              <a:schemeClr val="accent2"/>
            </a:solidFill>
            <a:ln>
              <a:noFill/>
            </a:ln>
            <a:effectLst/>
          </c:spPr>
          <c:invertIfNegative val="0"/>
          <c:cat>
            <c:strRef>
              <c:f>Sheet1!$A$2</c:f>
              <c:strCache>
                <c:ptCount val="1"/>
                <c:pt idx="0">
                  <c:v>@diraalwatan</c:v>
                </c:pt>
              </c:strCache>
            </c:strRef>
          </c:cat>
          <c:val>
            <c:numRef>
              <c:f>Sheet1!$C$2</c:f>
              <c:numCache>
                <c:formatCode>General</c:formatCode>
                <c:ptCount val="1"/>
                <c:pt idx="0">
                  <c:v>0</c:v>
                </c:pt>
              </c:numCache>
            </c:numRef>
          </c:val>
          <c:extLst>
            <c:ext xmlns:c16="http://schemas.microsoft.com/office/drawing/2014/chart" uri="{C3380CC4-5D6E-409C-BE32-E72D297353CC}">
              <c16:uniqueId val="{00000001-F042-4BB5-B03E-7BD37FC9DFF0}"/>
            </c:ext>
          </c:extLst>
        </c:ser>
        <c:dLbls>
          <c:showLegendKey val="0"/>
          <c:showVal val="0"/>
          <c:showCatName val="0"/>
          <c:showSerName val="0"/>
          <c:showPercent val="0"/>
          <c:showBubbleSize val="0"/>
        </c:dLbls>
        <c:gapWidth val="150"/>
        <c:overlap val="100"/>
        <c:axId val="253897352"/>
        <c:axId val="253896040"/>
      </c:barChart>
      <c:catAx>
        <c:axId val="253897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896040"/>
        <c:crosses val="autoZero"/>
        <c:auto val="1"/>
        <c:lblAlgn val="ctr"/>
        <c:lblOffset val="100"/>
        <c:noMultiLvlLbl val="0"/>
      </c:catAx>
      <c:valAx>
        <c:axId val="2538960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897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@diraalwatan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2</c:v>
                </c:pt>
                <c:pt idx="14">
                  <c:v>1</c:v>
                </c:pt>
                <c:pt idx="15">
                  <c:v>1</c:v>
                </c:pt>
                <c:pt idx="16">
                  <c:v>0</c:v>
                </c:pt>
                <c:pt idx="17">
                  <c:v>1</c:v>
                </c:pt>
                <c:pt idx="18">
                  <c:v>2</c:v>
                </c:pt>
                <c:pt idx="19">
                  <c:v>1</c:v>
                </c:pt>
                <c:pt idx="20">
                  <c:v>0</c:v>
                </c:pt>
                <c:pt idx="21">
                  <c:v>0</c:v>
                </c:pt>
                <c:pt idx="22">
                  <c:v>0</c:v>
                </c:pt>
                <c:pt idx="23">
                  <c:v>0</c:v>
                </c:pt>
              </c:numCache>
            </c:numRef>
          </c:val>
          <c:smooth val="0"/>
          <c:extLst>
            <c:ext xmlns:c16="http://schemas.microsoft.com/office/drawing/2014/chart" uri="{C3380CC4-5D6E-409C-BE32-E72D297353CC}">
              <c16:uniqueId val="{00000000-147B-4C5D-A028-0DB95EC1CC3D}"/>
            </c:ext>
          </c:extLst>
        </c:ser>
        <c:dLbls>
          <c:showLegendKey val="0"/>
          <c:showVal val="0"/>
          <c:showCatName val="0"/>
          <c:showSerName val="0"/>
          <c:showPercent val="0"/>
          <c:showBubbleSize val="0"/>
        </c:dLbls>
        <c:smooth val="0"/>
        <c:axId val="339002312"/>
        <c:axId val="339002640"/>
      </c:lineChart>
      <c:catAx>
        <c:axId val="339002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002640"/>
        <c:crosses val="autoZero"/>
        <c:auto val="1"/>
        <c:lblAlgn val="ctr"/>
        <c:lblOffset val="100"/>
        <c:noMultiLvlLbl val="0"/>
      </c:catAx>
      <c:valAx>
        <c:axId val="339002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002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diraalwatan (درع الوطن)</c:v>
                </c:pt>
              </c:strCache>
            </c:strRef>
          </c:tx>
          <c:spPr>
            <a:ln w="28575" cap="rnd">
              <a:solidFill>
                <a:schemeClr val="accent1"/>
              </a:solidFill>
              <a:round/>
            </a:ln>
            <a:effectLst/>
          </c:spPr>
          <c:marker>
            <c:symbol val="none"/>
          </c:marker>
          <c:cat>
            <c:numRef>
              <c:f>Sheet1!$A$2:$A$7</c:f>
              <c:numCache>
                <c:formatCode>m/d/yyyy</c:formatCode>
                <c:ptCount val="6"/>
                <c:pt idx="0">
                  <c:v>43195</c:v>
                </c:pt>
                <c:pt idx="1">
                  <c:v>43196</c:v>
                </c:pt>
                <c:pt idx="2">
                  <c:v>43197</c:v>
                </c:pt>
                <c:pt idx="3">
                  <c:v>43198</c:v>
                </c:pt>
                <c:pt idx="4">
                  <c:v>43199</c:v>
                </c:pt>
                <c:pt idx="5">
                  <c:v>43200</c:v>
                </c:pt>
              </c:numCache>
            </c:numRef>
          </c:cat>
          <c:val>
            <c:numRef>
              <c:f>Sheet1!$B$2:$B$7</c:f>
              <c:numCache>
                <c:formatCode>General</c:formatCode>
                <c:ptCount val="6"/>
              </c:numCache>
            </c:numRef>
          </c:val>
          <c:smooth val="0"/>
          <c:extLst>
            <c:ext xmlns:c16="http://schemas.microsoft.com/office/drawing/2014/chart" uri="{C3380CC4-5D6E-409C-BE32-E72D297353CC}">
              <c16:uniqueId val="{00000000-6354-45B7-A7D5-9BD1F87F13A9}"/>
            </c:ext>
          </c:extLst>
        </c:ser>
        <c:dLbls>
          <c:showLegendKey val="0"/>
          <c:showVal val="0"/>
          <c:showCatName val="0"/>
          <c:showSerName val="0"/>
          <c:showPercent val="0"/>
          <c:showBubbleSize val="0"/>
        </c:dLbls>
        <c:smooth val="0"/>
        <c:axId val="340374432"/>
        <c:axId val="340375416"/>
      </c:lineChart>
      <c:dateAx>
        <c:axId val="340374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375416"/>
        <c:crosses val="autoZero"/>
        <c:auto val="1"/>
        <c:lblOffset val="100"/>
        <c:baseTimeUnit val="days"/>
      </c:dateAx>
      <c:valAx>
        <c:axId val="340375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374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diraalwatan (درع الوطن)</c:v>
                </c:pt>
              </c:strCache>
            </c:strRef>
          </c:tx>
          <c:spPr>
            <a:ln w="28575" cap="rnd">
              <a:solidFill>
                <a:schemeClr val="accent1"/>
              </a:solidFill>
              <a:round/>
            </a:ln>
            <a:effectLst/>
          </c:spPr>
          <c:marker>
            <c:symbol val="none"/>
          </c:marker>
          <c:cat>
            <c:numRef>
              <c:f>Sheet1!$A$2:$A$7</c:f>
              <c:numCache>
                <c:formatCode>m/d/yyyy</c:formatCode>
                <c:ptCount val="6"/>
                <c:pt idx="0">
                  <c:v>43195</c:v>
                </c:pt>
                <c:pt idx="1">
                  <c:v>43196</c:v>
                </c:pt>
                <c:pt idx="2">
                  <c:v>43197</c:v>
                </c:pt>
                <c:pt idx="3">
                  <c:v>43198</c:v>
                </c:pt>
                <c:pt idx="4">
                  <c:v>43199</c:v>
                </c:pt>
                <c:pt idx="5">
                  <c:v>43200</c:v>
                </c:pt>
              </c:numCache>
            </c:numRef>
          </c:cat>
          <c:val>
            <c:numRef>
              <c:f>Sheet1!$B$2:$B$7</c:f>
              <c:numCache>
                <c:formatCode>General</c:formatCode>
                <c:ptCount val="6"/>
                <c:pt idx="0">
                  <c:v>0</c:v>
                </c:pt>
                <c:pt idx="1">
                  <c:v>0</c:v>
                </c:pt>
                <c:pt idx="2">
                  <c:v>0</c:v>
                </c:pt>
                <c:pt idx="3">
                  <c:v>0</c:v>
                </c:pt>
                <c:pt idx="4">
                  <c:v>0</c:v>
                </c:pt>
                <c:pt idx="5">
                  <c:v>0</c:v>
                </c:pt>
              </c:numCache>
            </c:numRef>
          </c:val>
          <c:smooth val="0"/>
          <c:extLst>
            <c:ext xmlns:c16="http://schemas.microsoft.com/office/drawing/2014/chart" uri="{C3380CC4-5D6E-409C-BE32-E72D297353CC}">
              <c16:uniqueId val="{00000000-9CF4-426C-9165-2A3AF0EF1DCC}"/>
            </c:ext>
          </c:extLst>
        </c:ser>
        <c:dLbls>
          <c:showLegendKey val="0"/>
          <c:showVal val="0"/>
          <c:showCatName val="0"/>
          <c:showSerName val="0"/>
          <c:showPercent val="0"/>
          <c:showBubbleSize val="0"/>
        </c:dLbls>
        <c:smooth val="0"/>
        <c:axId val="361268568"/>
        <c:axId val="361271520"/>
      </c:lineChart>
      <c:dateAx>
        <c:axId val="361268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271520"/>
        <c:crosses val="autoZero"/>
        <c:auto val="1"/>
        <c:lblOffset val="100"/>
        <c:baseTimeUnit val="days"/>
      </c:dateAx>
      <c:valAx>
        <c:axId val="361271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268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diraalwatan (درع الوطن)</c:v>
                </c:pt>
              </c:strCache>
            </c:strRef>
          </c:tx>
          <c:spPr>
            <a:solidFill>
              <a:schemeClr val="accent1"/>
            </a:solidFill>
            <a:ln>
              <a:noFill/>
            </a:ln>
            <a:effectLst/>
          </c:spPr>
          <c:invertIfNegative val="0"/>
          <c:cat>
            <c:strRef>
              <c:f>Sheet1!$A$2:$A$4</c:f>
              <c:strCache>
                <c:ptCount val="3"/>
                <c:pt idx="0">
                  <c:v>Images</c:v>
                </c:pt>
                <c:pt idx="1">
                  <c:v>Videos</c:v>
                </c:pt>
                <c:pt idx="2">
                  <c:v>Carousels</c:v>
                </c:pt>
              </c:strCache>
            </c:str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B356-4406-945B-1A4C7B78F5EE}"/>
            </c:ext>
          </c:extLst>
        </c:ser>
        <c:dLbls>
          <c:showLegendKey val="0"/>
          <c:showVal val="0"/>
          <c:showCatName val="0"/>
          <c:showSerName val="0"/>
          <c:showPercent val="0"/>
          <c:showBubbleSize val="0"/>
        </c:dLbls>
        <c:gapWidth val="219"/>
        <c:overlap val="-27"/>
        <c:axId val="361267912"/>
        <c:axId val="361268240"/>
      </c:barChart>
      <c:catAx>
        <c:axId val="361267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268240"/>
        <c:crosses val="autoZero"/>
        <c:auto val="1"/>
        <c:lblAlgn val="ctr"/>
        <c:lblOffset val="100"/>
        <c:noMultiLvlLbl val="0"/>
      </c:catAx>
      <c:valAx>
        <c:axId val="361268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267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diraalwatan (درع الوطن)</c:v>
                </c:pt>
              </c:strCache>
            </c:strRef>
          </c:cat>
          <c:val>
            <c:numRef>
              <c:f>Sheet1!$B$2</c:f>
              <c:numCache>
                <c:formatCode>General</c:formatCode>
                <c:ptCount val="1"/>
              </c:numCache>
            </c:numRef>
          </c:val>
          <c:extLst>
            <c:ext xmlns:c16="http://schemas.microsoft.com/office/drawing/2014/chart" uri="{C3380CC4-5D6E-409C-BE32-E72D297353CC}">
              <c16:uniqueId val="{00000000-A7E4-40AB-9A68-FF95653CCE1F}"/>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diraalwatan (درع الوطن)</c:v>
                </c:pt>
              </c:strCache>
            </c:strRef>
          </c:cat>
          <c:val>
            <c:numRef>
              <c:f>Sheet1!$C$2</c:f>
              <c:numCache>
                <c:formatCode>General</c:formatCode>
                <c:ptCount val="1"/>
              </c:numCache>
            </c:numRef>
          </c:val>
          <c:extLst>
            <c:ext xmlns:c16="http://schemas.microsoft.com/office/drawing/2014/chart" uri="{C3380CC4-5D6E-409C-BE32-E72D297353CC}">
              <c16:uniqueId val="{00000001-A7E4-40AB-9A68-FF95653CCE1F}"/>
            </c:ext>
          </c:extLst>
        </c:ser>
        <c:dLbls>
          <c:showLegendKey val="0"/>
          <c:showVal val="0"/>
          <c:showCatName val="0"/>
          <c:showSerName val="0"/>
          <c:showPercent val="0"/>
          <c:showBubbleSize val="0"/>
        </c:dLbls>
        <c:gapWidth val="150"/>
        <c:overlap val="100"/>
        <c:axId val="361275784"/>
        <c:axId val="361278080"/>
      </c:barChart>
      <c:catAx>
        <c:axId val="3612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278080"/>
        <c:crosses val="autoZero"/>
        <c:auto val="1"/>
        <c:lblAlgn val="ctr"/>
        <c:lblOffset val="100"/>
        <c:noMultiLvlLbl val="0"/>
      </c:catAx>
      <c:valAx>
        <c:axId val="361278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275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Dira Alwatan</c:v>
                </c:pt>
              </c:strCache>
            </c:strRef>
          </c:tx>
          <c:spPr>
            <a:ln w="28575" cap="rnd">
              <a:solidFill>
                <a:schemeClr val="accent1"/>
              </a:solidFill>
              <a:round/>
            </a:ln>
            <a:effectLst/>
          </c:spPr>
          <c:marker>
            <c:symbol val="none"/>
          </c:marker>
          <c:cat>
            <c:numRef>
              <c:f>Sheet1!$A$2:$A$7</c:f>
              <c:numCache>
                <c:formatCode>m/d/yyyy</c:formatCode>
                <c:ptCount val="6"/>
                <c:pt idx="0">
                  <c:v>43195</c:v>
                </c:pt>
                <c:pt idx="1">
                  <c:v>43196</c:v>
                </c:pt>
                <c:pt idx="2">
                  <c:v>43197</c:v>
                </c:pt>
                <c:pt idx="3">
                  <c:v>43198</c:v>
                </c:pt>
                <c:pt idx="4">
                  <c:v>43199</c:v>
                </c:pt>
                <c:pt idx="5">
                  <c:v>43200</c:v>
                </c:pt>
              </c:numCache>
            </c:numRef>
          </c:cat>
          <c:val>
            <c:numRef>
              <c:f>Sheet1!$B$2:$B$7</c:f>
              <c:numCache>
                <c:formatCode>General</c:formatCode>
                <c:ptCount val="6"/>
                <c:pt idx="0">
                  <c:v>4529</c:v>
                </c:pt>
                <c:pt idx="1">
                  <c:v>4535</c:v>
                </c:pt>
                <c:pt idx="2">
                  <c:v>4544</c:v>
                </c:pt>
                <c:pt idx="3">
                  <c:v>4551</c:v>
                </c:pt>
                <c:pt idx="4">
                  <c:v>4555</c:v>
                </c:pt>
                <c:pt idx="5">
                  <c:v>4556</c:v>
                </c:pt>
              </c:numCache>
            </c:numRef>
          </c:val>
          <c:smooth val="0"/>
          <c:extLst>
            <c:ext xmlns:c16="http://schemas.microsoft.com/office/drawing/2014/chart" uri="{C3380CC4-5D6E-409C-BE32-E72D297353CC}">
              <c16:uniqueId val="{00000000-2CA1-416E-8620-8BFBD997B055}"/>
            </c:ext>
          </c:extLst>
        </c:ser>
        <c:dLbls>
          <c:showLegendKey val="0"/>
          <c:showVal val="0"/>
          <c:showCatName val="0"/>
          <c:showSerName val="0"/>
          <c:showPercent val="0"/>
          <c:showBubbleSize val="0"/>
        </c:dLbls>
        <c:smooth val="0"/>
        <c:axId val="361761352"/>
        <c:axId val="361755776"/>
      </c:lineChart>
      <c:dateAx>
        <c:axId val="361761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755776"/>
        <c:crosses val="autoZero"/>
        <c:auto val="1"/>
        <c:lblOffset val="100"/>
        <c:baseTimeUnit val="days"/>
      </c:dateAx>
      <c:valAx>
        <c:axId val="361755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761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Dira Alwatan</c:v>
                </c:pt>
              </c:strCache>
            </c:strRef>
          </c:tx>
          <c:spPr>
            <a:ln w="28575" cap="rnd">
              <a:solidFill>
                <a:schemeClr val="accent1"/>
              </a:solidFill>
              <a:round/>
            </a:ln>
            <a:effectLst/>
          </c:spPr>
          <c:marker>
            <c:symbol val="none"/>
          </c:marker>
          <c:cat>
            <c:numRef>
              <c:f>Sheet1!$A$2:$A$7</c:f>
              <c:numCache>
                <c:formatCode>m/d/yyyy</c:formatCode>
                <c:ptCount val="6"/>
                <c:pt idx="0">
                  <c:v>43195</c:v>
                </c:pt>
                <c:pt idx="1">
                  <c:v>43196</c:v>
                </c:pt>
                <c:pt idx="2">
                  <c:v>43197</c:v>
                </c:pt>
                <c:pt idx="3">
                  <c:v>43198</c:v>
                </c:pt>
                <c:pt idx="4">
                  <c:v>43199</c:v>
                </c:pt>
                <c:pt idx="5">
                  <c:v>43200</c:v>
                </c:pt>
              </c:numCache>
            </c:numRef>
          </c:cat>
          <c:val>
            <c:numRef>
              <c:f>Sheet1!$B$2:$B$7</c:f>
              <c:numCache>
                <c:formatCode>General</c:formatCode>
                <c:ptCount val="6"/>
                <c:pt idx="0">
                  <c:v>530556</c:v>
                </c:pt>
                <c:pt idx="1">
                  <c:v>532064</c:v>
                </c:pt>
                <c:pt idx="2">
                  <c:v>533213</c:v>
                </c:pt>
                <c:pt idx="3">
                  <c:v>534450</c:v>
                </c:pt>
                <c:pt idx="4">
                  <c:v>535333</c:v>
                </c:pt>
                <c:pt idx="5">
                  <c:v>537554</c:v>
                </c:pt>
              </c:numCache>
            </c:numRef>
          </c:val>
          <c:smooth val="0"/>
          <c:extLst>
            <c:ext xmlns:c16="http://schemas.microsoft.com/office/drawing/2014/chart" uri="{C3380CC4-5D6E-409C-BE32-E72D297353CC}">
              <c16:uniqueId val="{00000000-F243-4BA1-A7A0-10ACDE2E02AD}"/>
            </c:ext>
          </c:extLst>
        </c:ser>
        <c:dLbls>
          <c:showLegendKey val="0"/>
          <c:showVal val="0"/>
          <c:showCatName val="0"/>
          <c:showSerName val="0"/>
          <c:showPercent val="0"/>
          <c:showBubbleSize val="0"/>
        </c:dLbls>
        <c:smooth val="0"/>
        <c:axId val="361769224"/>
        <c:axId val="361764304"/>
      </c:lineChart>
      <c:dateAx>
        <c:axId val="361769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764304"/>
        <c:crosses val="autoZero"/>
        <c:auto val="1"/>
        <c:lblOffset val="100"/>
        <c:baseTimeUnit val="days"/>
      </c:dateAx>
      <c:valAx>
        <c:axId val="361764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769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Dira Alwatan</c:v>
                </c:pt>
              </c:strCache>
            </c:strRef>
          </c:tx>
          <c:spPr>
            <a:ln w="28575" cap="rnd">
              <a:solidFill>
                <a:schemeClr val="accent1"/>
              </a:solidFill>
              <a:round/>
            </a:ln>
            <a:effectLst/>
          </c:spPr>
          <c:marker>
            <c:symbol val="none"/>
          </c:marker>
          <c:cat>
            <c:numRef>
              <c:f>Sheet1!$A$2:$A$7</c:f>
              <c:numCache>
                <c:formatCode>m/d/yyyy</c:formatCode>
                <c:ptCount val="6"/>
                <c:pt idx="0">
                  <c:v>43195</c:v>
                </c:pt>
                <c:pt idx="1">
                  <c:v>43196</c:v>
                </c:pt>
                <c:pt idx="2">
                  <c:v>43197</c:v>
                </c:pt>
                <c:pt idx="3">
                  <c:v>43198</c:v>
                </c:pt>
                <c:pt idx="4">
                  <c:v>43199</c:v>
                </c:pt>
                <c:pt idx="5">
                  <c:v>43200</c:v>
                </c:pt>
              </c:numCache>
            </c:numRef>
          </c:cat>
          <c:val>
            <c:numRef>
              <c:f>Sheet1!$B$2:$B$7</c:f>
              <c:numCache>
                <c:formatCode>General</c:formatCode>
                <c:ptCount val="6"/>
                <c:pt idx="0">
                  <c:v>78</c:v>
                </c:pt>
                <c:pt idx="1">
                  <c:v>78</c:v>
                </c:pt>
                <c:pt idx="2">
                  <c:v>78</c:v>
                </c:pt>
                <c:pt idx="3">
                  <c:v>78</c:v>
                </c:pt>
                <c:pt idx="4">
                  <c:v>79</c:v>
                </c:pt>
                <c:pt idx="5">
                  <c:v>79</c:v>
                </c:pt>
              </c:numCache>
            </c:numRef>
          </c:val>
          <c:smooth val="0"/>
          <c:extLst>
            <c:ext xmlns:c16="http://schemas.microsoft.com/office/drawing/2014/chart" uri="{C3380CC4-5D6E-409C-BE32-E72D297353CC}">
              <c16:uniqueId val="{00000000-353B-4F37-983E-CF6A6946DBD1}"/>
            </c:ext>
          </c:extLst>
        </c:ser>
        <c:dLbls>
          <c:showLegendKey val="0"/>
          <c:showVal val="0"/>
          <c:showCatName val="0"/>
          <c:showSerName val="0"/>
          <c:showPercent val="0"/>
          <c:showBubbleSize val="0"/>
        </c:dLbls>
        <c:smooth val="0"/>
        <c:axId val="253886528"/>
        <c:axId val="253890136"/>
      </c:lineChart>
      <c:dateAx>
        <c:axId val="253886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890136"/>
        <c:crosses val="autoZero"/>
        <c:auto val="1"/>
        <c:lblOffset val="100"/>
        <c:baseTimeUnit val="days"/>
      </c:dateAx>
      <c:valAx>
        <c:axId val="253890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886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Dira Alwatan</c:v>
                </c:pt>
              </c:strCache>
            </c:strRef>
          </c:cat>
          <c:val>
            <c:numRef>
              <c:f>Sheet1!$B$2</c:f>
              <c:numCache>
                <c:formatCode>General</c:formatCode>
                <c:ptCount val="1"/>
                <c:pt idx="0">
                  <c:v>174</c:v>
                </c:pt>
              </c:numCache>
            </c:numRef>
          </c:val>
          <c:extLst>
            <c:ext xmlns:c16="http://schemas.microsoft.com/office/drawing/2014/chart" uri="{C3380CC4-5D6E-409C-BE32-E72D297353CC}">
              <c16:uniqueId val="{00000000-040E-465F-B4EF-C3A7357229EE}"/>
            </c:ext>
          </c:extLst>
        </c:ser>
        <c:dLbls>
          <c:showLegendKey val="0"/>
          <c:showVal val="0"/>
          <c:showCatName val="0"/>
          <c:showSerName val="0"/>
          <c:showPercent val="0"/>
          <c:showBubbleSize val="0"/>
        </c:dLbls>
        <c:gapWidth val="219"/>
        <c:overlap val="-27"/>
        <c:axId val="253883248"/>
        <c:axId val="253888496"/>
      </c:barChart>
      <c:catAx>
        <c:axId val="253883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888496"/>
        <c:crosses val="autoZero"/>
        <c:auto val="1"/>
        <c:lblAlgn val="ctr"/>
        <c:lblOffset val="100"/>
        <c:noMultiLvlLbl val="0"/>
      </c:catAx>
      <c:valAx>
        <c:axId val="253888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883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Dira Alwatan</c:v>
                </c:pt>
              </c:strCache>
            </c:strRef>
          </c:cat>
          <c:val>
            <c:numRef>
              <c:f>Sheet1!$B$2</c:f>
              <c:numCache>
                <c:formatCode>General</c:formatCode>
                <c:ptCount val="1"/>
                <c:pt idx="0">
                  <c:v>174</c:v>
                </c:pt>
              </c:numCache>
            </c:numRef>
          </c:val>
          <c:extLst>
            <c:ext xmlns:c16="http://schemas.microsoft.com/office/drawing/2014/chart" uri="{C3380CC4-5D6E-409C-BE32-E72D297353CC}">
              <c16:uniqueId val="{00000000-6FFE-46A7-9E6B-7F7956E124DB}"/>
            </c:ext>
          </c:extLst>
        </c:ser>
        <c:dLbls>
          <c:showLegendKey val="0"/>
          <c:showVal val="0"/>
          <c:showCatName val="0"/>
          <c:showSerName val="0"/>
          <c:showPercent val="0"/>
          <c:showBubbleSize val="0"/>
        </c:dLbls>
        <c:gapWidth val="219"/>
        <c:overlap val="-27"/>
        <c:axId val="437172272"/>
        <c:axId val="437165712"/>
      </c:barChart>
      <c:catAx>
        <c:axId val="437172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165712"/>
        <c:crosses val="autoZero"/>
        <c:auto val="1"/>
        <c:lblAlgn val="ctr"/>
        <c:lblOffset val="100"/>
        <c:noMultiLvlLbl val="0"/>
      </c:catAx>
      <c:valAx>
        <c:axId val="437165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172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Dira AlWatan درع الوطن</c:v>
                </c:pt>
              </c:strCache>
            </c:strRef>
          </c:tx>
          <c:spPr>
            <a:ln w="28575" cap="rnd">
              <a:solidFill>
                <a:schemeClr val="accent1"/>
              </a:solidFill>
              <a:round/>
            </a:ln>
            <a:effectLst/>
          </c:spPr>
          <c:marker>
            <c:symbol val="none"/>
          </c:marker>
          <c:cat>
            <c:numRef>
              <c:f>Sheet1!$A$2:$A$7</c:f>
              <c:numCache>
                <c:formatCode>m/d/yyyy</c:formatCode>
                <c:ptCount val="6"/>
                <c:pt idx="0">
                  <c:v>43195</c:v>
                </c:pt>
                <c:pt idx="1">
                  <c:v>43196</c:v>
                </c:pt>
                <c:pt idx="2">
                  <c:v>43197</c:v>
                </c:pt>
                <c:pt idx="3">
                  <c:v>43198</c:v>
                </c:pt>
                <c:pt idx="4">
                  <c:v>43199</c:v>
                </c:pt>
                <c:pt idx="5">
                  <c:v>43200</c:v>
                </c:pt>
              </c:numCache>
            </c:numRef>
          </c:cat>
          <c:val>
            <c:numRef>
              <c:f>Sheet1!$B$2:$B$7</c:f>
              <c:numCache>
                <c:formatCode>General</c:formatCode>
                <c:ptCount val="6"/>
                <c:pt idx="0">
                  <c:v>1</c:v>
                </c:pt>
                <c:pt idx="1">
                  <c:v>0</c:v>
                </c:pt>
                <c:pt idx="2">
                  <c:v>0</c:v>
                </c:pt>
                <c:pt idx="3">
                  <c:v>0</c:v>
                </c:pt>
                <c:pt idx="4">
                  <c:v>4</c:v>
                </c:pt>
                <c:pt idx="5">
                  <c:v>2</c:v>
                </c:pt>
              </c:numCache>
            </c:numRef>
          </c:val>
          <c:smooth val="0"/>
          <c:extLst>
            <c:ext xmlns:c16="http://schemas.microsoft.com/office/drawing/2014/chart" uri="{C3380CC4-5D6E-409C-BE32-E72D297353CC}">
              <c16:uniqueId val="{00000000-78EE-4BAC-B2EB-D1CFAEBC8E3D}"/>
            </c:ext>
          </c:extLst>
        </c:ser>
        <c:dLbls>
          <c:showLegendKey val="0"/>
          <c:showVal val="0"/>
          <c:showCatName val="0"/>
          <c:showSerName val="0"/>
          <c:showPercent val="0"/>
          <c:showBubbleSize val="0"/>
        </c:dLbls>
        <c:smooth val="0"/>
        <c:axId val="437120448"/>
        <c:axId val="437121432"/>
      </c:lineChart>
      <c:dateAx>
        <c:axId val="437120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121432"/>
        <c:crosses val="autoZero"/>
        <c:auto val="1"/>
        <c:lblOffset val="100"/>
        <c:baseTimeUnit val="days"/>
      </c:dateAx>
      <c:valAx>
        <c:axId val="437121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120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Dira AlWatan درع الوطن</c:v>
                </c:pt>
              </c:strCache>
            </c:strRef>
          </c:cat>
          <c:val>
            <c:numRef>
              <c:f>Sheet1!$B$2</c:f>
              <c:numCache>
                <c:formatCode>General</c:formatCode>
                <c:ptCount val="1"/>
                <c:pt idx="0">
                  <c:v>61</c:v>
                </c:pt>
              </c:numCache>
            </c:numRef>
          </c:val>
          <c:extLst>
            <c:ext xmlns:c16="http://schemas.microsoft.com/office/drawing/2014/chart" uri="{C3380CC4-5D6E-409C-BE32-E72D297353CC}">
              <c16:uniqueId val="{00000000-64E8-44EB-A29C-E0FED3CDE47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Dira AlWatan درع الوطن</c:v>
                </c:pt>
              </c:strCache>
            </c:strRef>
          </c:cat>
          <c:val>
            <c:numRef>
              <c:f>Sheet1!$C$2</c:f>
              <c:numCache>
                <c:formatCode>General</c:formatCode>
                <c:ptCount val="1"/>
                <c:pt idx="0">
                  <c:v>0</c:v>
                </c:pt>
              </c:numCache>
            </c:numRef>
          </c:val>
          <c:extLst>
            <c:ext xmlns:c16="http://schemas.microsoft.com/office/drawing/2014/chart" uri="{C3380CC4-5D6E-409C-BE32-E72D297353CC}">
              <c16:uniqueId val="{00000001-64E8-44EB-A29C-E0FED3CDE471}"/>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Dira AlWatan درع الوطن</c:v>
                </c:pt>
              </c:strCache>
            </c:strRef>
          </c:cat>
          <c:val>
            <c:numRef>
              <c:f>Sheet1!$D$2</c:f>
              <c:numCache>
                <c:formatCode>General</c:formatCode>
                <c:ptCount val="1"/>
                <c:pt idx="0">
                  <c:v>2</c:v>
                </c:pt>
              </c:numCache>
            </c:numRef>
          </c:val>
          <c:extLst>
            <c:ext xmlns:c16="http://schemas.microsoft.com/office/drawing/2014/chart" uri="{C3380CC4-5D6E-409C-BE32-E72D297353CC}">
              <c16:uniqueId val="{00000002-64E8-44EB-A29C-E0FED3CDE471}"/>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Dira AlWatan درع الوطن</c:v>
                </c:pt>
              </c:strCache>
            </c:strRef>
          </c:cat>
          <c:val>
            <c:numRef>
              <c:f>Sheet1!$E$2</c:f>
              <c:numCache>
                <c:formatCode>General</c:formatCode>
                <c:ptCount val="1"/>
                <c:pt idx="0">
                  <c:v>0</c:v>
                </c:pt>
              </c:numCache>
            </c:numRef>
          </c:val>
          <c:extLst>
            <c:ext xmlns:c16="http://schemas.microsoft.com/office/drawing/2014/chart" uri="{C3380CC4-5D6E-409C-BE32-E72D297353CC}">
              <c16:uniqueId val="{00000003-64E8-44EB-A29C-E0FED3CDE47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Dira AlWatan درع الوطن</c:v>
                </c:pt>
              </c:strCache>
            </c:strRef>
          </c:cat>
          <c:val>
            <c:numRef>
              <c:f>Sheet1!$F$2</c:f>
              <c:numCache>
                <c:formatCode>General</c:formatCode>
                <c:ptCount val="1"/>
                <c:pt idx="0">
                  <c:v>0</c:v>
                </c:pt>
              </c:numCache>
            </c:numRef>
          </c:val>
          <c:extLst>
            <c:ext xmlns:c16="http://schemas.microsoft.com/office/drawing/2014/chart" uri="{C3380CC4-5D6E-409C-BE32-E72D297353CC}">
              <c16:uniqueId val="{00000004-64E8-44EB-A29C-E0FED3CDE47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Dira AlWatan درع الوطن</c:v>
                </c:pt>
              </c:strCache>
            </c:strRef>
          </c:cat>
          <c:val>
            <c:numRef>
              <c:f>Sheet1!$G$2</c:f>
              <c:numCache>
                <c:formatCode>General</c:formatCode>
                <c:ptCount val="1"/>
                <c:pt idx="0">
                  <c:v>0</c:v>
                </c:pt>
              </c:numCache>
            </c:numRef>
          </c:val>
          <c:extLst>
            <c:ext xmlns:c16="http://schemas.microsoft.com/office/drawing/2014/chart" uri="{C3380CC4-5D6E-409C-BE32-E72D297353CC}">
              <c16:uniqueId val="{00000005-64E8-44EB-A29C-E0FED3CDE47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Dira AlWatan درع الوطن</c:v>
                </c:pt>
              </c:strCache>
            </c:strRef>
          </c:cat>
          <c:val>
            <c:numRef>
              <c:f>Sheet1!$H$2</c:f>
              <c:numCache>
                <c:formatCode>General</c:formatCode>
                <c:ptCount val="1"/>
                <c:pt idx="0">
                  <c:v>9</c:v>
                </c:pt>
              </c:numCache>
            </c:numRef>
          </c:val>
          <c:extLst>
            <c:ext xmlns:c16="http://schemas.microsoft.com/office/drawing/2014/chart" uri="{C3380CC4-5D6E-409C-BE32-E72D297353CC}">
              <c16:uniqueId val="{00000006-64E8-44EB-A29C-E0FED3CDE47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Dira AlWatan درع الوطن</c:v>
                </c:pt>
              </c:strCache>
            </c:strRef>
          </c:cat>
          <c:val>
            <c:numRef>
              <c:f>Sheet1!$I$2</c:f>
              <c:numCache>
                <c:formatCode>General</c:formatCode>
                <c:ptCount val="1"/>
                <c:pt idx="0">
                  <c:v>4</c:v>
                </c:pt>
              </c:numCache>
            </c:numRef>
          </c:val>
          <c:extLst>
            <c:ext xmlns:c16="http://schemas.microsoft.com/office/drawing/2014/chart" uri="{C3380CC4-5D6E-409C-BE32-E72D297353CC}">
              <c16:uniqueId val="{00000007-64E8-44EB-A29C-E0FED3CDE471}"/>
            </c:ext>
          </c:extLst>
        </c:ser>
        <c:dLbls>
          <c:showLegendKey val="0"/>
          <c:showVal val="0"/>
          <c:showCatName val="0"/>
          <c:showSerName val="0"/>
          <c:showPercent val="0"/>
          <c:showBubbleSize val="0"/>
        </c:dLbls>
        <c:gapWidth val="150"/>
        <c:overlap val="100"/>
        <c:axId val="437130288"/>
        <c:axId val="437129304"/>
      </c:barChart>
      <c:catAx>
        <c:axId val="437130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129304"/>
        <c:crosses val="autoZero"/>
        <c:auto val="1"/>
        <c:lblAlgn val="ctr"/>
        <c:lblOffset val="100"/>
        <c:noMultiLvlLbl val="0"/>
      </c:catAx>
      <c:valAx>
        <c:axId val="437129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130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Dira AlWatan درع الوطن</c:v>
                </c:pt>
              </c:strCache>
            </c:strRef>
          </c:tx>
          <c:spPr>
            <a:ln w="28575" cap="rnd">
              <a:solidFill>
                <a:schemeClr val="accent1"/>
              </a:solidFill>
              <a:round/>
            </a:ln>
            <a:effectLst/>
          </c:spPr>
          <c:marker>
            <c:symbol val="none"/>
          </c:marker>
          <c:cat>
            <c:numRef>
              <c:f>Sheet1!$A$2:$A$7</c:f>
              <c:numCache>
                <c:formatCode>m/d/yyyy</c:formatCode>
                <c:ptCount val="6"/>
                <c:pt idx="0">
                  <c:v>43195</c:v>
                </c:pt>
                <c:pt idx="1">
                  <c:v>43196</c:v>
                </c:pt>
                <c:pt idx="2">
                  <c:v>43197</c:v>
                </c:pt>
                <c:pt idx="3">
                  <c:v>43198</c:v>
                </c:pt>
                <c:pt idx="4">
                  <c:v>43199</c:v>
                </c:pt>
                <c:pt idx="5">
                  <c:v>43200</c:v>
                </c:pt>
              </c:numCache>
            </c:numRef>
          </c:cat>
          <c:val>
            <c:numRef>
              <c:f>Sheet1!$B$2:$B$7</c:f>
              <c:numCache>
                <c:formatCode>General</c:formatCode>
                <c:ptCount val="6"/>
                <c:pt idx="0">
                  <c:v>173680</c:v>
                </c:pt>
                <c:pt idx="1">
                  <c:v>173675</c:v>
                </c:pt>
                <c:pt idx="2">
                  <c:v>173668</c:v>
                </c:pt>
                <c:pt idx="3">
                  <c:v>173659</c:v>
                </c:pt>
                <c:pt idx="4">
                  <c:v>173648</c:v>
                </c:pt>
                <c:pt idx="5">
                  <c:v>173630</c:v>
                </c:pt>
              </c:numCache>
            </c:numRef>
          </c:val>
          <c:smooth val="0"/>
          <c:extLst>
            <c:ext xmlns:c16="http://schemas.microsoft.com/office/drawing/2014/chart" uri="{C3380CC4-5D6E-409C-BE32-E72D297353CC}">
              <c16:uniqueId val="{00000000-EE9B-46B1-9124-C06B7EF92B48}"/>
            </c:ext>
          </c:extLst>
        </c:ser>
        <c:dLbls>
          <c:showLegendKey val="0"/>
          <c:showVal val="0"/>
          <c:showCatName val="0"/>
          <c:showSerName val="0"/>
          <c:showPercent val="0"/>
          <c:showBubbleSize val="0"/>
        </c:dLbls>
        <c:smooth val="0"/>
        <c:axId val="480544152"/>
        <c:axId val="480546448"/>
      </c:lineChart>
      <c:dateAx>
        <c:axId val="480544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546448"/>
        <c:crosses val="autoZero"/>
        <c:auto val="1"/>
        <c:lblOffset val="100"/>
        <c:baseTimeUnit val="days"/>
      </c:dateAx>
      <c:valAx>
        <c:axId val="480546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544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2BD64-A6EB-4316-8F34-34348E2683FC}"/>
              </a:ext>
            </a:extLst>
          </p:cNvPr>
          <p:cNvSpPr>
            <a:spLocks noGrp="1"/>
          </p:cNvSpPr>
          <p:nvPr>
            <p:ph type="ctrTitle"/>
          </p:nvPr>
        </p:nvSpPr>
        <p:spPr/>
        <p:txBody>
          <a:bodyPr/>
          <a:lstStyle/>
          <a:p>
            <a:r>
              <a:rPr lang="en-US"/>
              <a:t>Diraa AlWatan</a:t>
            </a:r>
          </a:p>
        </p:txBody>
      </p:sp>
      <p:sp>
        <p:nvSpPr>
          <p:cNvPr id="3" name="Subtitle 2">
            <a:extLst>
              <a:ext uri="{FF2B5EF4-FFF2-40B4-BE49-F238E27FC236}">
                <a16:creationId xmlns:a16="http://schemas.microsoft.com/office/drawing/2014/main" id="{16FC4FC0-FA4C-4BA7-AB1E-AB858602A705}"/>
              </a:ext>
            </a:extLst>
          </p:cNvPr>
          <p:cNvSpPr>
            <a:spLocks noGrp="1"/>
          </p:cNvSpPr>
          <p:nvPr>
            <p:ph type="subTitle" idx="1"/>
          </p:nvPr>
        </p:nvSpPr>
        <p:spPr/>
        <p:txBody>
          <a:bodyPr/>
          <a:lstStyle/>
          <a:p>
            <a:r>
              <a:rPr lang="en-US"/>
              <a:t>HAVAS Arabia</a:t>
            </a:r>
          </a:p>
        </p:txBody>
      </p:sp>
    </p:spTree>
    <p:extLst>
      <p:ext uri="{BB962C8B-B14F-4D97-AF65-F5344CB8AC3E}">
        <p14:creationId xmlns:p14="http://schemas.microsoft.com/office/powerpoint/2010/main" val="2213836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4310D-BAC5-4DE5-8A59-4157AAC40767}"/>
              </a:ext>
            </a:extLst>
          </p:cNvPr>
          <p:cNvSpPr>
            <a:spLocks noGrp="1"/>
          </p:cNvSpPr>
          <p:nvPr>
            <p:ph type="title"/>
          </p:nvPr>
        </p:nvSpPr>
        <p:spPr/>
        <p:txBody>
          <a:bodyPr/>
          <a:lstStyle/>
          <a:p>
            <a:r>
              <a:rPr lang="en-US"/>
              <a:t>Twitter Followers Total</a:t>
            </a:r>
          </a:p>
        </p:txBody>
      </p:sp>
      <p:graphicFrame>
        <p:nvGraphicFramePr>
          <p:cNvPr id="6" name="Chart Placeholder 5">
            <a:extLst>
              <a:ext uri="{FF2B5EF4-FFF2-40B4-BE49-F238E27FC236}">
                <a16:creationId xmlns:a16="http://schemas.microsoft.com/office/drawing/2014/main" id="{A2A91FFB-0AA5-46C0-90F5-7D49056F7615}"/>
              </a:ext>
            </a:extLst>
          </p:cNvPr>
          <p:cNvGraphicFramePr>
            <a:graphicFrameLocks noGrp="1"/>
          </p:cNvGraphicFramePr>
          <p:nvPr>
            <p:ph type="chart" sz="quarter" idx="13"/>
            <p:extLst>
              <p:ext uri="{D42A27DB-BD31-4B8C-83A1-F6EECF244321}">
                <p14:modId xmlns:p14="http://schemas.microsoft.com/office/powerpoint/2010/main" val="22143744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1F427A-67EF-41CB-B738-03BFFB9836BD}"/>
              </a:ext>
            </a:extLst>
          </p:cNvPr>
          <p:cNvSpPr>
            <a:spLocks noGrp="1"/>
          </p:cNvSpPr>
          <p:nvPr>
            <p:ph type="body" sz="quarter" idx="14"/>
          </p:nvPr>
        </p:nvSpPr>
        <p:spPr/>
        <p:txBody>
          <a:bodyPr/>
          <a:lstStyle/>
          <a:p>
            <a:r>
              <a:rPr lang="en-US"/>
              <a:t>04/05/2018 - 04/10/2018</a:t>
            </a:r>
          </a:p>
        </p:txBody>
      </p:sp>
      <p:sp>
        <p:nvSpPr>
          <p:cNvPr id="5" name="Footer Placeholder 4">
            <a:extLst>
              <a:ext uri="{FF2B5EF4-FFF2-40B4-BE49-F238E27FC236}">
                <a16:creationId xmlns:a16="http://schemas.microsoft.com/office/drawing/2014/main" id="{AAE200D7-1836-4B10-8060-1D3AAB4049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7403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911C2-3D4C-4E4C-B2A0-931C7F0D272A}"/>
              </a:ext>
            </a:extLst>
          </p:cNvPr>
          <p:cNvSpPr>
            <a:spLocks noGrp="1"/>
          </p:cNvSpPr>
          <p:nvPr>
            <p:ph type="title"/>
          </p:nvPr>
        </p:nvSpPr>
        <p:spPr/>
        <p:txBody>
          <a:bodyPr/>
          <a:lstStyle/>
          <a:p>
            <a:r>
              <a:rPr lang="en-US"/>
              <a:t>Twitter Interactions Distribution</a:t>
            </a:r>
          </a:p>
        </p:txBody>
      </p:sp>
      <p:graphicFrame>
        <p:nvGraphicFramePr>
          <p:cNvPr id="6" name="Chart Placeholder 5">
            <a:extLst>
              <a:ext uri="{FF2B5EF4-FFF2-40B4-BE49-F238E27FC236}">
                <a16:creationId xmlns:a16="http://schemas.microsoft.com/office/drawing/2014/main" id="{6E14CDA8-63A4-4731-AC0F-8DE48CF08B5F}"/>
              </a:ext>
            </a:extLst>
          </p:cNvPr>
          <p:cNvGraphicFramePr>
            <a:graphicFrameLocks noGrp="1"/>
          </p:cNvGraphicFramePr>
          <p:nvPr>
            <p:ph type="chart" sz="quarter" idx="13"/>
            <p:extLst>
              <p:ext uri="{D42A27DB-BD31-4B8C-83A1-F6EECF244321}">
                <p14:modId xmlns:p14="http://schemas.microsoft.com/office/powerpoint/2010/main" val="3350751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A8A2A3-A3E6-405C-A9C2-6BC4C9A619CC}"/>
              </a:ext>
            </a:extLst>
          </p:cNvPr>
          <p:cNvSpPr>
            <a:spLocks noGrp="1"/>
          </p:cNvSpPr>
          <p:nvPr>
            <p:ph type="body" sz="quarter" idx="14"/>
          </p:nvPr>
        </p:nvSpPr>
        <p:spPr/>
        <p:txBody>
          <a:bodyPr/>
          <a:lstStyle/>
          <a:p>
            <a:r>
              <a:rPr lang="en-US"/>
              <a:t>04/05/2018 - 04/10/2018</a:t>
            </a:r>
          </a:p>
        </p:txBody>
      </p:sp>
      <p:sp>
        <p:nvSpPr>
          <p:cNvPr id="5" name="Footer Placeholder 4">
            <a:extLst>
              <a:ext uri="{FF2B5EF4-FFF2-40B4-BE49-F238E27FC236}">
                <a16:creationId xmlns:a16="http://schemas.microsoft.com/office/drawing/2014/main" id="{A7CF44F4-91AA-493C-884B-032F6A8660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0337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46011-4558-4F9A-A8AA-63306EF94423}"/>
              </a:ext>
            </a:extLst>
          </p:cNvPr>
          <p:cNvSpPr>
            <a:spLocks noGrp="1"/>
          </p:cNvSpPr>
          <p:nvPr>
            <p:ph type="title"/>
          </p:nvPr>
        </p:nvSpPr>
        <p:spPr/>
        <p:txBody>
          <a:bodyPr/>
          <a:lstStyle/>
          <a:p>
            <a:r>
              <a:rPr lang="en-US"/>
              <a:t>Twitter Own Tweets</a:t>
            </a:r>
          </a:p>
        </p:txBody>
      </p:sp>
      <p:graphicFrame>
        <p:nvGraphicFramePr>
          <p:cNvPr id="6" name="Chart Placeholder 5">
            <a:extLst>
              <a:ext uri="{FF2B5EF4-FFF2-40B4-BE49-F238E27FC236}">
                <a16:creationId xmlns:a16="http://schemas.microsoft.com/office/drawing/2014/main" id="{186795D4-71DE-4491-8ACA-00004C682434}"/>
              </a:ext>
            </a:extLst>
          </p:cNvPr>
          <p:cNvGraphicFramePr>
            <a:graphicFrameLocks noGrp="1"/>
          </p:cNvGraphicFramePr>
          <p:nvPr>
            <p:ph type="chart" sz="quarter" idx="13"/>
            <p:extLst>
              <p:ext uri="{D42A27DB-BD31-4B8C-83A1-F6EECF244321}">
                <p14:modId xmlns:p14="http://schemas.microsoft.com/office/powerpoint/2010/main" val="31659851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1944C1-E280-4AE0-BD4B-04B4A4A0FC86}"/>
              </a:ext>
            </a:extLst>
          </p:cNvPr>
          <p:cNvSpPr>
            <a:spLocks noGrp="1"/>
          </p:cNvSpPr>
          <p:nvPr>
            <p:ph type="body" sz="quarter" idx="14"/>
          </p:nvPr>
        </p:nvSpPr>
        <p:spPr/>
        <p:txBody>
          <a:bodyPr/>
          <a:lstStyle/>
          <a:p>
            <a:r>
              <a:rPr lang="en-US"/>
              <a:t>04/05/2018 - 04/10/2018</a:t>
            </a:r>
          </a:p>
        </p:txBody>
      </p:sp>
      <p:sp>
        <p:nvSpPr>
          <p:cNvPr id="5" name="Footer Placeholder 4">
            <a:extLst>
              <a:ext uri="{FF2B5EF4-FFF2-40B4-BE49-F238E27FC236}">
                <a16:creationId xmlns:a16="http://schemas.microsoft.com/office/drawing/2014/main" id="{8216303E-9BAA-427F-8970-5CCADFAD4B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648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3ACCD-6317-4882-9F74-8E703027E14A}"/>
              </a:ext>
            </a:extLst>
          </p:cNvPr>
          <p:cNvSpPr>
            <a:spLocks noGrp="1"/>
          </p:cNvSpPr>
          <p:nvPr>
            <p:ph type="title"/>
          </p:nvPr>
        </p:nvSpPr>
        <p:spPr/>
        <p:txBody>
          <a:bodyPr/>
          <a:lstStyle/>
          <a:p>
            <a:r>
              <a:rPr lang="en-US"/>
              <a:t>Twitter Mentions</a:t>
            </a:r>
          </a:p>
        </p:txBody>
      </p:sp>
      <p:graphicFrame>
        <p:nvGraphicFramePr>
          <p:cNvPr id="6" name="Chart Placeholder 5">
            <a:extLst>
              <a:ext uri="{FF2B5EF4-FFF2-40B4-BE49-F238E27FC236}">
                <a16:creationId xmlns:a16="http://schemas.microsoft.com/office/drawing/2014/main" id="{CFB9DD2F-179C-49A6-A162-330079C33419}"/>
              </a:ext>
            </a:extLst>
          </p:cNvPr>
          <p:cNvGraphicFramePr>
            <a:graphicFrameLocks noGrp="1"/>
          </p:cNvGraphicFramePr>
          <p:nvPr>
            <p:ph type="chart" sz="quarter" idx="13"/>
            <p:extLst>
              <p:ext uri="{D42A27DB-BD31-4B8C-83A1-F6EECF244321}">
                <p14:modId xmlns:p14="http://schemas.microsoft.com/office/powerpoint/2010/main" val="24253603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4B411C-8263-4D6A-A44A-6A2C3EC06708}"/>
              </a:ext>
            </a:extLst>
          </p:cNvPr>
          <p:cNvSpPr>
            <a:spLocks noGrp="1"/>
          </p:cNvSpPr>
          <p:nvPr>
            <p:ph type="body" sz="quarter" idx="14"/>
          </p:nvPr>
        </p:nvSpPr>
        <p:spPr/>
        <p:txBody>
          <a:bodyPr/>
          <a:lstStyle/>
          <a:p>
            <a:r>
              <a:rPr lang="en-US"/>
              <a:t>04/05/2018 - 04/10/2018</a:t>
            </a:r>
          </a:p>
        </p:txBody>
      </p:sp>
      <p:sp>
        <p:nvSpPr>
          <p:cNvPr id="5" name="Footer Placeholder 4">
            <a:extLst>
              <a:ext uri="{FF2B5EF4-FFF2-40B4-BE49-F238E27FC236}">
                <a16:creationId xmlns:a16="http://schemas.microsoft.com/office/drawing/2014/main" id="{9CB9708E-82B8-4F0A-800D-76FA4AC7C4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5509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69425-7D99-4AFB-8595-30EB0DC1956D}"/>
              </a:ext>
            </a:extLst>
          </p:cNvPr>
          <p:cNvSpPr>
            <a:spLocks noGrp="1"/>
          </p:cNvSpPr>
          <p:nvPr>
            <p:ph type="title"/>
          </p:nvPr>
        </p:nvSpPr>
        <p:spPr/>
        <p:txBody>
          <a:bodyPr/>
          <a:lstStyle/>
          <a:p>
            <a:r>
              <a:rPr lang="en-US"/>
              <a:t>Twitter Tweet Type Distribution</a:t>
            </a:r>
          </a:p>
        </p:txBody>
      </p:sp>
      <p:graphicFrame>
        <p:nvGraphicFramePr>
          <p:cNvPr id="6" name="Chart Placeholder 5">
            <a:extLst>
              <a:ext uri="{FF2B5EF4-FFF2-40B4-BE49-F238E27FC236}">
                <a16:creationId xmlns:a16="http://schemas.microsoft.com/office/drawing/2014/main" id="{46B82977-12B6-4DD1-99CD-E7577F20D3E8}"/>
              </a:ext>
            </a:extLst>
          </p:cNvPr>
          <p:cNvGraphicFramePr>
            <a:graphicFrameLocks noGrp="1"/>
          </p:cNvGraphicFramePr>
          <p:nvPr>
            <p:ph type="chart" sz="quarter" idx="13"/>
            <p:extLst>
              <p:ext uri="{D42A27DB-BD31-4B8C-83A1-F6EECF244321}">
                <p14:modId xmlns:p14="http://schemas.microsoft.com/office/powerpoint/2010/main" val="34180651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C9277E-30E7-4088-858C-C927E82CC84D}"/>
              </a:ext>
            </a:extLst>
          </p:cNvPr>
          <p:cNvSpPr>
            <a:spLocks noGrp="1"/>
          </p:cNvSpPr>
          <p:nvPr>
            <p:ph type="body" sz="quarter" idx="14"/>
          </p:nvPr>
        </p:nvSpPr>
        <p:spPr/>
        <p:txBody>
          <a:bodyPr/>
          <a:lstStyle/>
          <a:p>
            <a:r>
              <a:rPr lang="en-US"/>
              <a:t>04/05/2018 - 04/10/2018</a:t>
            </a:r>
          </a:p>
        </p:txBody>
      </p:sp>
      <p:sp>
        <p:nvSpPr>
          <p:cNvPr id="5" name="Footer Placeholder 4">
            <a:extLst>
              <a:ext uri="{FF2B5EF4-FFF2-40B4-BE49-F238E27FC236}">
                <a16:creationId xmlns:a16="http://schemas.microsoft.com/office/drawing/2014/main" id="{89898BF9-DA2A-48B3-89E0-37A14198D7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7629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99A3B-F050-4C59-A1E0-5BE2553346DD}"/>
              </a:ext>
            </a:extLst>
          </p:cNvPr>
          <p:cNvSpPr>
            <a:spLocks noGrp="1"/>
          </p:cNvSpPr>
          <p:nvPr>
            <p:ph type="title"/>
          </p:nvPr>
        </p:nvSpPr>
        <p:spPr/>
        <p:txBody>
          <a:bodyPr/>
          <a:lstStyle/>
          <a:p>
            <a:r>
              <a:rPr lang="en-US"/>
              <a:t>Twitter Questions Table</a:t>
            </a:r>
          </a:p>
        </p:txBody>
      </p:sp>
      <p:graphicFrame>
        <p:nvGraphicFramePr>
          <p:cNvPr id="5" name="Table Placeholder 4">
            <a:extLst>
              <a:ext uri="{FF2B5EF4-FFF2-40B4-BE49-F238E27FC236}">
                <a16:creationId xmlns:a16="http://schemas.microsoft.com/office/drawing/2014/main" id="{DED4C401-82B6-4B62-BAB0-F0F9671458D4}"/>
              </a:ext>
            </a:extLst>
          </p:cNvPr>
          <p:cNvGraphicFramePr>
            <a:graphicFrameLocks noGrp="1"/>
          </p:cNvGraphicFramePr>
          <p:nvPr>
            <p:ph type="tbl" sz="quarter" idx="13"/>
            <p:extLst>
              <p:ext uri="{D42A27DB-BD31-4B8C-83A1-F6EECF244321}">
                <p14:modId xmlns:p14="http://schemas.microsoft.com/office/powerpoint/2010/main" val="666502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74306703"/>
                    </a:ext>
                  </a:extLst>
                </a:gridCol>
                <a:gridCol w="1645920">
                  <a:extLst>
                    <a:ext uri="{9D8B030D-6E8A-4147-A177-3AD203B41FA5}">
                      <a16:colId xmlns:a16="http://schemas.microsoft.com/office/drawing/2014/main" val="3773781538"/>
                    </a:ext>
                  </a:extLst>
                </a:gridCol>
                <a:gridCol w="822960">
                  <a:extLst>
                    <a:ext uri="{9D8B030D-6E8A-4147-A177-3AD203B41FA5}">
                      <a16:colId xmlns:a16="http://schemas.microsoft.com/office/drawing/2014/main" val="3809496990"/>
                    </a:ext>
                  </a:extLst>
                </a:gridCol>
                <a:gridCol w="822960">
                  <a:extLst>
                    <a:ext uri="{9D8B030D-6E8A-4147-A177-3AD203B41FA5}">
                      <a16:colId xmlns:a16="http://schemas.microsoft.com/office/drawing/2014/main" val="3845401135"/>
                    </a:ext>
                  </a:extLst>
                </a:gridCol>
              </a:tblGrid>
              <a:tr h="370840">
                <a:tc>
                  <a:txBody>
                    <a:bodyPr/>
                    <a:lstStyle/>
                    <a:p>
                      <a:r>
                        <a:rPr lang="en-US" sz="1000"/>
                        <a:t>Question</a:t>
                      </a:r>
                    </a:p>
                  </a:txBody>
                  <a:tcPr/>
                </a:tc>
                <a:tc>
                  <a:txBody>
                    <a:bodyPr/>
                    <a:lstStyle/>
                    <a:p>
                      <a:r>
                        <a:rPr lang="en-US" sz="1000"/>
                        <a:t>Response Time</a:t>
                      </a:r>
                    </a:p>
                  </a:txBody>
                  <a:tcPr/>
                </a:tc>
                <a:tc>
                  <a:txBody>
                    <a:bodyPr/>
                    <a:lstStyle/>
                    <a:p>
                      <a:r>
                        <a:rPr lang="en-US" sz="1000"/>
                        <a:t>Retweets</a:t>
                      </a:r>
                    </a:p>
                  </a:txBody>
                  <a:tcPr/>
                </a:tc>
                <a:tc>
                  <a:txBody>
                    <a:bodyPr/>
                    <a:lstStyle/>
                    <a:p>
                      <a:r>
                        <a:rPr lang="en-US" sz="1000"/>
                        <a:t>Likes</a:t>
                      </a:r>
                    </a:p>
                  </a:txBody>
                  <a:tcPr/>
                </a:tc>
                <a:extLst>
                  <a:ext uri="{0D108BD9-81ED-4DB2-BD59-A6C34878D82A}">
                    <a16:rowId xmlns:a16="http://schemas.microsoft.com/office/drawing/2014/main" val="2583543561"/>
                  </a:ext>
                </a:extLst>
              </a:tr>
              <a:tr h="370840">
                <a:tc>
                  <a:txBody>
                    <a:bodyPr/>
                    <a:lstStyle/>
                    <a:p>
                      <a:r>
                        <a:rPr lang="en-US" sz="1000" b="1"/>
                        <a:t>@diraalwatan</a:t>
                      </a:r>
                      <a:r>
                        <a:rPr lang="en-US" sz="1000"/>
                        <a:t> was asked by </a:t>
                      </a:r>
                      <a:r>
                        <a:rPr lang="en-US" sz="1000" b="1"/>
                        <a:t>@ComKk1122hh - 2018-04-09 16:55:50</a:t>
                      </a:r>
                      <a:r>
                        <a:rPr lang="en-US" sz="1000"/>
                        <a:t>
@diraalwatan </a:t>
                      </a:r>
                      <a:r>
                        <a:rPr lang="ar-AE" sz="1000"/>
                        <a:t>قطر مشاركة ؟؟ </a:t>
                      </a:r>
                      <a:r>
                        <a:rPr lang="en-US" sz="1000"/>
                        <a:t>https://t.co/xGgp0WdNph</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067119801"/>
                  </a:ext>
                </a:extLst>
              </a:tr>
              <a:tr h="370840">
                <a:tc>
                  <a:txBody>
                    <a:bodyPr/>
                    <a:lstStyle/>
                    <a:p>
                      <a:r>
                        <a:rPr lang="en-US" sz="1000" b="1"/>
                        <a:t>@diraalwatan</a:t>
                      </a:r>
                      <a:r>
                        <a:rPr lang="en-US" sz="1000"/>
                        <a:t> was asked by </a:t>
                      </a:r>
                      <a:r>
                        <a:rPr lang="en-US" sz="1000" b="1"/>
                        <a:t>@0MrFHD7 - 2018-04-09 13:23:40</a:t>
                      </a:r>
                      <a:r>
                        <a:rPr lang="en-US" sz="1000"/>
                        <a:t>
@diraalwatan </a:t>
                      </a:r>
                      <a:r>
                        <a:rPr lang="ar-AE" sz="1000"/>
                        <a:t>غريب وجود علم قطر في الشعار !!؟</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507677687"/>
                  </a:ext>
                </a:extLst>
              </a:tr>
            </a:tbl>
          </a:graphicData>
        </a:graphic>
      </p:graphicFrame>
      <p:sp>
        <p:nvSpPr>
          <p:cNvPr id="4" name="Text Placeholder 3">
            <a:extLst>
              <a:ext uri="{FF2B5EF4-FFF2-40B4-BE49-F238E27FC236}">
                <a16:creationId xmlns:a16="http://schemas.microsoft.com/office/drawing/2014/main" id="{2B975BCD-58FD-4B93-A4A3-B16D2A2FF0DB}"/>
              </a:ext>
            </a:extLst>
          </p:cNvPr>
          <p:cNvSpPr>
            <a:spLocks noGrp="1"/>
          </p:cNvSpPr>
          <p:nvPr>
            <p:ph type="body" sz="quarter" idx="14"/>
          </p:nvPr>
        </p:nvSpPr>
        <p:spPr/>
        <p:txBody>
          <a:bodyPr/>
          <a:lstStyle/>
          <a:p>
            <a:r>
              <a:rPr lang="en-US"/>
              <a:t>04/05/2018 - 04/10/2018</a:t>
            </a:r>
          </a:p>
        </p:txBody>
      </p:sp>
    </p:spTree>
    <p:extLst>
      <p:ext uri="{BB962C8B-B14F-4D97-AF65-F5344CB8AC3E}">
        <p14:creationId xmlns:p14="http://schemas.microsoft.com/office/powerpoint/2010/main" val="2069114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9A986-DE01-4FE4-8E09-E578C234E137}"/>
              </a:ext>
            </a:extLst>
          </p:cNvPr>
          <p:cNvSpPr>
            <a:spLocks noGrp="1"/>
          </p:cNvSpPr>
          <p:nvPr>
            <p:ph type="title"/>
          </p:nvPr>
        </p:nvSpPr>
        <p:spPr/>
        <p:txBody>
          <a:bodyPr/>
          <a:lstStyle/>
          <a:p>
            <a:r>
              <a:rPr lang="en-US"/>
              <a:t>Twitter Own and Retweeted Tweets Table - 1 of 2</a:t>
            </a:r>
          </a:p>
        </p:txBody>
      </p:sp>
      <p:graphicFrame>
        <p:nvGraphicFramePr>
          <p:cNvPr id="5" name="Table Placeholder 4">
            <a:extLst>
              <a:ext uri="{FF2B5EF4-FFF2-40B4-BE49-F238E27FC236}">
                <a16:creationId xmlns:a16="http://schemas.microsoft.com/office/drawing/2014/main" id="{A9DE13A0-0990-4DBB-993C-04E4EFBD8CDA}"/>
              </a:ext>
            </a:extLst>
          </p:cNvPr>
          <p:cNvGraphicFramePr>
            <a:graphicFrameLocks noGrp="1"/>
          </p:cNvGraphicFramePr>
          <p:nvPr>
            <p:ph type="tbl" sz="quarter" idx="13"/>
            <p:extLst>
              <p:ext uri="{D42A27DB-BD31-4B8C-83A1-F6EECF244321}">
                <p14:modId xmlns:p14="http://schemas.microsoft.com/office/powerpoint/2010/main" val="2642922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27259496"/>
                    </a:ext>
                  </a:extLst>
                </a:gridCol>
                <a:gridCol w="822960">
                  <a:extLst>
                    <a:ext uri="{9D8B030D-6E8A-4147-A177-3AD203B41FA5}">
                      <a16:colId xmlns:a16="http://schemas.microsoft.com/office/drawing/2014/main" val="2942989369"/>
                    </a:ext>
                  </a:extLst>
                </a:gridCol>
                <a:gridCol w="822960">
                  <a:extLst>
                    <a:ext uri="{9D8B030D-6E8A-4147-A177-3AD203B41FA5}">
                      <a16:colId xmlns:a16="http://schemas.microsoft.com/office/drawing/2014/main" val="1150870484"/>
                    </a:ext>
                  </a:extLst>
                </a:gridCol>
                <a:gridCol w="822960">
                  <a:extLst>
                    <a:ext uri="{9D8B030D-6E8A-4147-A177-3AD203B41FA5}">
                      <a16:colId xmlns:a16="http://schemas.microsoft.com/office/drawing/2014/main" val="1230017890"/>
                    </a:ext>
                  </a:extLst>
                </a:gridCol>
                <a:gridCol w="822960">
                  <a:extLst>
                    <a:ext uri="{9D8B030D-6E8A-4147-A177-3AD203B41FA5}">
                      <a16:colId xmlns:a16="http://schemas.microsoft.com/office/drawing/2014/main" val="643333640"/>
                    </a:ext>
                  </a:extLst>
                </a:gridCol>
                <a:gridCol w="822960">
                  <a:extLst>
                    <a:ext uri="{9D8B030D-6E8A-4147-A177-3AD203B41FA5}">
                      <a16:colId xmlns:a16="http://schemas.microsoft.com/office/drawing/2014/main" val="3346095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80634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- 2018-04-10 19:21:03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درع_الخليج
 #خليجنا_درع_محصن
 #</a:t>
                      </a:r>
                      <a:r>
                        <a:rPr kumimoji="0" lang="en-US" sz="1000" b="0" i="0" u="none" strike="noStrike" kern="1200" cap="none" spc="0" normalizeH="0" baseline="0" noProof="0">
                          <a:ln>
                            <a:noFill/>
                          </a:ln>
                          <a:solidFill>
                            <a:prstClr val="black"/>
                          </a:solidFill>
                          <a:effectLst/>
                          <a:uLnTx/>
                          <a:uFillTx/>
                          <a:latin typeface="+mn-lt"/>
                          <a:ea typeface="+mn-ea"/>
                          <a:cs typeface="+mn-cs"/>
                        </a:rPr>
                        <a:t>Gulf_Shield #Our_Gulf_Is_A_Fortified_Shield https://t.co/PRWBhX7iLW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0.0317%</a:t>
                      </a:r>
                    </a:p>
                  </a:txBody>
                  <a:tcPr/>
                </a:tc>
                <a:extLst>
                  <a:ext uri="{0D108BD9-81ED-4DB2-BD59-A6C34878D82A}">
                    <a16:rowId xmlns:a16="http://schemas.microsoft.com/office/drawing/2014/main" val="3434714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- 2018-04-10 18:32:56</a:t>
                      </a:r>
                      <a:r>
                        <a:rPr kumimoji="0" lang="en-US" sz="1000" b="0" i="0" u="none" strike="noStrike" kern="1200" cap="none" spc="0" normalizeH="0" baseline="0" noProof="0">
                          <a:ln>
                            <a:noFill/>
                          </a:ln>
                          <a:solidFill>
                            <a:prstClr val="black"/>
                          </a:solidFill>
                          <a:effectLst/>
                          <a:uLnTx/>
                          <a:uFillTx/>
                          <a:latin typeface="+mn-lt"/>
                          <a:ea typeface="+mn-ea"/>
                          <a:cs typeface="+mn-cs"/>
                        </a:rPr>
                        <a:t>
٦ </a:t>
                      </a:r>
                      <a:r>
                        <a:rPr kumimoji="0" lang="ar-AE" sz="1000" b="0" i="0" u="none" strike="noStrike" kern="1200" cap="none" spc="0" normalizeH="0" baseline="0" noProof="0">
                          <a:ln>
                            <a:noFill/>
                          </a:ln>
                          <a:solidFill>
                            <a:prstClr val="black"/>
                          </a:solidFill>
                          <a:effectLst/>
                          <a:uLnTx/>
                          <a:uFillTx/>
                          <a:latin typeface="+mn-lt"/>
                          <a:ea typeface="+mn-ea"/>
                          <a:cs typeface="+mn-cs"/>
                        </a:rPr>
                        <a:t>أيام تفصلنا عن العزم  #درع_الخليج #خليجنا_درع_محصن                          
</a:t>
                      </a:r>
                      <a:r>
                        <a:rPr kumimoji="0" lang="en-US" sz="1000" b="0" i="0" u="none" strike="noStrike" kern="1200" cap="none" spc="0" normalizeH="0" baseline="0" noProof="0">
                          <a:ln>
                            <a:noFill/>
                          </a:ln>
                          <a:solidFill>
                            <a:prstClr val="black"/>
                          </a:solidFill>
                          <a:effectLst/>
                          <a:uLnTx/>
                          <a:uFillTx/>
                          <a:latin typeface="+mn-lt"/>
                          <a:ea typeface="+mn-ea"/>
                          <a:cs typeface="+mn-cs"/>
                        </a:rPr>
                        <a:t>Six days separate us from determination #Gulf_Shield #Our_Gulf_Is_A_Fortified_Shield https://t.co/tOfi59iZTZ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a:t>
                      </a:r>
                    </a:p>
                  </a:txBody>
                  <a:tcPr/>
                </a:tc>
                <a:extLst>
                  <a:ext uri="{0D108BD9-81ED-4DB2-BD59-A6C34878D82A}">
                    <a16:rowId xmlns:a16="http://schemas.microsoft.com/office/drawing/2014/main" val="3615719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- 2018-04-09 17:27:28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مناورات التمرين الميداني للدول المشاركة في تمرين #درع_الخليج المشترك -1
 #خليجنا_درع_محصن 
 ​                         
</a:t>
                      </a:r>
                      <a:r>
                        <a:rPr kumimoji="0" lang="en-US" sz="1000" b="0" i="0" u="none" strike="noStrike" kern="1200" cap="none" spc="0" normalizeH="0" baseline="0" noProof="0">
                          <a:ln>
                            <a:noFill/>
                          </a:ln>
                          <a:solidFill>
                            <a:prstClr val="black"/>
                          </a:solidFill>
                          <a:effectLst/>
                          <a:uLnTx/>
                          <a:uFillTx/>
                          <a:latin typeface="+mn-lt"/>
                          <a:ea typeface="+mn-ea"/>
                          <a:cs typeface="+mn-cs"/>
                        </a:rPr>
                        <a:t>Field training drills of the countries 
participating in the #Gulf_Shield Joint Exercise – 1 #Our_Gulf_Is_A_Fortified_Shield https://t.co/vvXHNKyRtE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0.0796%</a:t>
                      </a:r>
                    </a:p>
                  </a:txBody>
                  <a:tcPr/>
                </a:tc>
                <a:extLst>
                  <a:ext uri="{0D108BD9-81ED-4DB2-BD59-A6C34878D82A}">
                    <a16:rowId xmlns:a16="http://schemas.microsoft.com/office/drawing/2014/main" val="357180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- 2018-04-09 15:25:52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تحتل 4 دول مشاركة في تمرين #درع_الخليج المشترك -1 قائمة أقوى عشرة جيوش في العالم  #خليجنا_درع_محصن                                     4 </a:t>
                      </a:r>
                      <a:r>
                        <a:rPr kumimoji="0" lang="en-US" sz="1000" b="0" i="0" u="none" strike="noStrike" kern="1200" cap="none" spc="0" normalizeH="0" baseline="0" noProof="0">
                          <a:ln>
                            <a:noFill/>
                          </a:ln>
                          <a:solidFill>
                            <a:prstClr val="black"/>
                          </a:solidFill>
                          <a:effectLst/>
                          <a:uLnTx/>
                          <a:uFillTx/>
                          <a:latin typeface="+mn-lt"/>
                          <a:ea typeface="+mn-ea"/>
                          <a:cs typeface="+mn-cs"/>
                        </a:rPr>
                        <a:t>countries participating in the #Gulf_Shield Joint Exercise – 1 rank amongst the strongest 10 armies in the world. https://t.co/4U46fWzANI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0.0243%</a:t>
                      </a:r>
                    </a:p>
                  </a:txBody>
                  <a:tcPr/>
                </a:tc>
                <a:extLst>
                  <a:ext uri="{0D108BD9-81ED-4DB2-BD59-A6C34878D82A}">
                    <a16:rowId xmlns:a16="http://schemas.microsoft.com/office/drawing/2014/main" val="765535789"/>
                  </a:ext>
                </a:extLst>
              </a:tr>
            </a:tbl>
          </a:graphicData>
        </a:graphic>
      </p:graphicFrame>
      <p:sp>
        <p:nvSpPr>
          <p:cNvPr id="4" name="Text Placeholder 3">
            <a:extLst>
              <a:ext uri="{FF2B5EF4-FFF2-40B4-BE49-F238E27FC236}">
                <a16:creationId xmlns:a16="http://schemas.microsoft.com/office/drawing/2014/main" id="{B0A06508-8F42-438B-A4B9-4249B8642C14}"/>
              </a:ext>
            </a:extLst>
          </p:cNvPr>
          <p:cNvSpPr>
            <a:spLocks noGrp="1"/>
          </p:cNvSpPr>
          <p:nvPr>
            <p:ph type="body" sz="quarter" idx="14"/>
          </p:nvPr>
        </p:nvSpPr>
        <p:spPr/>
        <p:txBody>
          <a:bodyPr/>
          <a:lstStyle/>
          <a:p>
            <a:r>
              <a:rPr lang="en-US"/>
              <a:t>04/05/2018 - 04/10/2018</a:t>
            </a:r>
          </a:p>
        </p:txBody>
      </p:sp>
    </p:spTree>
    <p:extLst>
      <p:ext uri="{BB962C8B-B14F-4D97-AF65-F5344CB8AC3E}">
        <p14:creationId xmlns:p14="http://schemas.microsoft.com/office/powerpoint/2010/main" val="2056244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B01C1-B985-4AFD-9741-14A30A1F4E50}"/>
              </a:ext>
            </a:extLst>
          </p:cNvPr>
          <p:cNvSpPr>
            <a:spLocks noGrp="1"/>
          </p:cNvSpPr>
          <p:nvPr>
            <p:ph type="title"/>
          </p:nvPr>
        </p:nvSpPr>
        <p:spPr/>
        <p:txBody>
          <a:bodyPr/>
          <a:lstStyle/>
          <a:p>
            <a:r>
              <a:rPr lang="en-US"/>
              <a:t>Twitter Own and Retweeted Tweets Table - 2 of 2</a:t>
            </a:r>
          </a:p>
        </p:txBody>
      </p:sp>
      <p:graphicFrame>
        <p:nvGraphicFramePr>
          <p:cNvPr id="5" name="Table Placeholder 4">
            <a:extLst>
              <a:ext uri="{FF2B5EF4-FFF2-40B4-BE49-F238E27FC236}">
                <a16:creationId xmlns:a16="http://schemas.microsoft.com/office/drawing/2014/main" id="{1E7EC3FD-413E-41FC-8FCA-D58B33932BE2}"/>
              </a:ext>
            </a:extLst>
          </p:cNvPr>
          <p:cNvGraphicFramePr>
            <a:graphicFrameLocks noGrp="1"/>
          </p:cNvGraphicFramePr>
          <p:nvPr>
            <p:ph type="tbl" sz="quarter" idx="13"/>
            <p:extLst>
              <p:ext uri="{D42A27DB-BD31-4B8C-83A1-F6EECF244321}">
                <p14:modId xmlns:p14="http://schemas.microsoft.com/office/powerpoint/2010/main" val="765666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80612299"/>
                    </a:ext>
                  </a:extLst>
                </a:gridCol>
                <a:gridCol w="822960">
                  <a:extLst>
                    <a:ext uri="{9D8B030D-6E8A-4147-A177-3AD203B41FA5}">
                      <a16:colId xmlns:a16="http://schemas.microsoft.com/office/drawing/2014/main" val="4049943299"/>
                    </a:ext>
                  </a:extLst>
                </a:gridCol>
                <a:gridCol w="822960">
                  <a:extLst>
                    <a:ext uri="{9D8B030D-6E8A-4147-A177-3AD203B41FA5}">
                      <a16:colId xmlns:a16="http://schemas.microsoft.com/office/drawing/2014/main" val="3301744073"/>
                    </a:ext>
                  </a:extLst>
                </a:gridCol>
                <a:gridCol w="822960">
                  <a:extLst>
                    <a:ext uri="{9D8B030D-6E8A-4147-A177-3AD203B41FA5}">
                      <a16:colId xmlns:a16="http://schemas.microsoft.com/office/drawing/2014/main" val="2017883645"/>
                    </a:ext>
                  </a:extLst>
                </a:gridCol>
                <a:gridCol w="822960">
                  <a:extLst>
                    <a:ext uri="{9D8B030D-6E8A-4147-A177-3AD203B41FA5}">
                      <a16:colId xmlns:a16="http://schemas.microsoft.com/office/drawing/2014/main" val="715348739"/>
                    </a:ext>
                  </a:extLst>
                </a:gridCol>
                <a:gridCol w="822960">
                  <a:extLst>
                    <a:ext uri="{9D8B030D-6E8A-4147-A177-3AD203B41FA5}">
                      <a16:colId xmlns:a16="http://schemas.microsoft.com/office/drawing/2014/main" val="3246577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58124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- 2018-04-09 14:18:36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بعض الأسلحة المشاركة في تمرين #درع _الخليج المشترك -1 
#خليجنا_درع_محصن                       
</a:t>
                      </a:r>
                      <a:r>
                        <a:rPr kumimoji="0" lang="en-US" sz="1000" b="0" i="0" u="none" strike="noStrike" kern="1200" cap="none" spc="0" normalizeH="0" baseline="0" noProof="0">
                          <a:ln>
                            <a:noFill/>
                          </a:ln>
                          <a:solidFill>
                            <a:prstClr val="black"/>
                          </a:solidFill>
                          <a:effectLst/>
                          <a:uLnTx/>
                          <a:uFillTx/>
                          <a:latin typeface="+mn-lt"/>
                          <a:ea typeface="+mn-ea"/>
                          <a:cs typeface="+mn-cs"/>
                        </a:rPr>
                        <a:t>Some of the weapons participating in the #Gulf_Shield Joint Exercise - 1 #Our_Gulf_Is_A_Fortified_Shield https://t.co/uGtSmvPvBQ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0.0286%</a:t>
                      </a:r>
                    </a:p>
                  </a:txBody>
                  <a:tcPr/>
                </a:tc>
                <a:extLst>
                  <a:ext uri="{0D108BD9-81ED-4DB2-BD59-A6C34878D82A}">
                    <a16:rowId xmlns:a16="http://schemas.microsoft.com/office/drawing/2014/main" val="2003347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- 2018-04-09 13:15:40</a:t>
                      </a:r>
                      <a:r>
                        <a:rPr kumimoji="0" lang="en-US" sz="1000" b="0" i="0" u="none" strike="noStrike" kern="1200" cap="none" spc="0" normalizeH="0" baseline="0" noProof="0">
                          <a:ln>
                            <a:noFill/>
                          </a:ln>
                          <a:solidFill>
                            <a:prstClr val="black"/>
                          </a:solidFill>
                          <a:effectLst/>
                          <a:uLnTx/>
                          <a:uFillTx/>
                          <a:latin typeface="+mn-lt"/>
                          <a:ea typeface="+mn-ea"/>
                          <a:cs typeface="+mn-cs"/>
                        </a:rPr>
                        <a:t>
The countdown has begun for the final drill of #Gulf_Shield Joint Exercise -1
#Our_Gulf_Is_A_Fortified_Shield https://t.co/fqsQlb3Oaw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a:t>
                      </a:r>
                    </a:p>
                  </a:txBody>
                  <a:tcPr/>
                </a:tc>
                <a:extLst>
                  <a:ext uri="{0D108BD9-81ED-4DB2-BD59-A6C34878D82A}">
                    <a16:rowId xmlns:a16="http://schemas.microsoft.com/office/drawing/2014/main" val="3323672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- 2018-04-09 13:14:49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بدأ العد التنازلي للمناورة الختامية لتمرين #درع_الخليج المشترك -1
#خليجنا_درع_محصن </a:t>
                      </a:r>
                      <a:r>
                        <a:rPr kumimoji="0" lang="en-US" sz="1000" b="0" i="0" u="none" strike="noStrike" kern="1200" cap="none" spc="0" normalizeH="0" baseline="0" noProof="0">
                          <a:ln>
                            <a:noFill/>
                          </a:ln>
                          <a:solidFill>
                            <a:prstClr val="black"/>
                          </a:solidFill>
                          <a:effectLst/>
                          <a:uLnTx/>
                          <a:uFillTx/>
                          <a:latin typeface="+mn-lt"/>
                          <a:ea typeface="+mn-ea"/>
                          <a:cs typeface="+mn-cs"/>
                        </a:rPr>
                        <a:t>https://t.co/ccMYkSgcmD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0.0325%</a:t>
                      </a:r>
                    </a:p>
                  </a:txBody>
                  <a:tcPr/>
                </a:tc>
                <a:extLst>
                  <a:ext uri="{0D108BD9-81ED-4DB2-BD59-A6C34878D82A}">
                    <a16:rowId xmlns:a16="http://schemas.microsoft.com/office/drawing/2014/main" val="2527731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@diraalwatan - 2018-04-05 18:27:25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رئيس الوزراء الماليزي: إن رعاية قواتنا المسلحة سواء المتقاعدين أو أولئك الذين ما زالوا يقدمون خدماتهم الجليلة لوطنهم، ستبقى في صدارة أولوياتنا كحكومة، وستبقى وزارة الدفاع وقواتنا المسلحة قريبة إلى قلبي، وكيف لا، وأنا خدمت بلادي كوزير للدفاع مرتين
#خليجنا_درع_محصن 
#درع_الخليج </a:t>
                      </a:r>
                      <a:r>
                        <a:rPr kumimoji="0" lang="en-US" sz="1000" b="0" i="0" u="none" strike="noStrike" kern="1200" cap="none" spc="0" normalizeH="0" baseline="0" noProof="0">
                          <a:ln>
                            <a:noFill/>
                          </a:ln>
                          <a:solidFill>
                            <a:prstClr val="black"/>
                          </a:solidFill>
                          <a:effectLst/>
                          <a:uLnTx/>
                          <a:uFillTx/>
                          <a:latin typeface="+mn-lt"/>
                          <a:ea typeface="+mn-ea"/>
                          <a:cs typeface="+mn-cs"/>
                        </a:rPr>
                        <a:t>https://t.co/3C9HlByuRm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0.0251%</a:t>
                      </a:r>
                    </a:p>
                  </a:txBody>
                  <a:tcPr/>
                </a:tc>
                <a:extLst>
                  <a:ext uri="{0D108BD9-81ED-4DB2-BD59-A6C34878D82A}">
                    <a16:rowId xmlns:a16="http://schemas.microsoft.com/office/drawing/2014/main" val="769508542"/>
                  </a:ext>
                </a:extLst>
              </a:tr>
            </a:tbl>
          </a:graphicData>
        </a:graphic>
      </p:graphicFrame>
      <p:sp>
        <p:nvSpPr>
          <p:cNvPr id="4" name="Text Placeholder 3">
            <a:extLst>
              <a:ext uri="{FF2B5EF4-FFF2-40B4-BE49-F238E27FC236}">
                <a16:creationId xmlns:a16="http://schemas.microsoft.com/office/drawing/2014/main" id="{1F14627A-6D10-49EB-A10D-9FF7EE6A3233}"/>
              </a:ext>
            </a:extLst>
          </p:cNvPr>
          <p:cNvSpPr>
            <a:spLocks noGrp="1"/>
          </p:cNvSpPr>
          <p:nvPr>
            <p:ph type="body" sz="quarter" idx="14"/>
          </p:nvPr>
        </p:nvSpPr>
        <p:spPr/>
        <p:txBody>
          <a:bodyPr/>
          <a:lstStyle/>
          <a:p>
            <a:r>
              <a:rPr lang="en-US"/>
              <a:t>04/05/2018 - 04/10/2018</a:t>
            </a:r>
          </a:p>
        </p:txBody>
      </p:sp>
    </p:spTree>
    <p:extLst>
      <p:ext uri="{BB962C8B-B14F-4D97-AF65-F5344CB8AC3E}">
        <p14:creationId xmlns:p14="http://schemas.microsoft.com/office/powerpoint/2010/main" val="14944234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0B976-1B86-4B65-B858-01392BCCD61F}"/>
              </a:ext>
            </a:extLst>
          </p:cNvPr>
          <p:cNvSpPr>
            <a:spLocks noGrp="1"/>
          </p:cNvSpPr>
          <p:nvPr>
            <p:ph type="title"/>
          </p:nvPr>
        </p:nvSpPr>
        <p:spPr/>
        <p:txBody>
          <a:bodyPr/>
          <a:lstStyle/>
          <a:p>
            <a:r>
              <a:rPr lang="en-US"/>
              <a:t>Twitter Own Tweets By Hour</a:t>
            </a:r>
          </a:p>
        </p:txBody>
      </p:sp>
      <p:graphicFrame>
        <p:nvGraphicFramePr>
          <p:cNvPr id="6" name="Chart Placeholder 5">
            <a:extLst>
              <a:ext uri="{FF2B5EF4-FFF2-40B4-BE49-F238E27FC236}">
                <a16:creationId xmlns:a16="http://schemas.microsoft.com/office/drawing/2014/main" id="{44FF6689-95DD-40DB-8980-F2EAB42759A9}"/>
              </a:ext>
            </a:extLst>
          </p:cNvPr>
          <p:cNvGraphicFramePr>
            <a:graphicFrameLocks noGrp="1"/>
          </p:cNvGraphicFramePr>
          <p:nvPr>
            <p:ph type="chart" sz="quarter" idx="13"/>
            <p:extLst>
              <p:ext uri="{D42A27DB-BD31-4B8C-83A1-F6EECF244321}">
                <p14:modId xmlns:p14="http://schemas.microsoft.com/office/powerpoint/2010/main" val="9692714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3D0A26-6698-4DDA-BB4B-33AF2BA3BE01}"/>
              </a:ext>
            </a:extLst>
          </p:cNvPr>
          <p:cNvSpPr>
            <a:spLocks noGrp="1"/>
          </p:cNvSpPr>
          <p:nvPr>
            <p:ph type="body" sz="quarter" idx="14"/>
          </p:nvPr>
        </p:nvSpPr>
        <p:spPr/>
        <p:txBody>
          <a:bodyPr/>
          <a:lstStyle/>
          <a:p>
            <a:r>
              <a:rPr lang="en-US"/>
              <a:t>04/05/2018 - 04/10/2018</a:t>
            </a:r>
          </a:p>
        </p:txBody>
      </p:sp>
      <p:sp>
        <p:nvSpPr>
          <p:cNvPr id="5" name="Footer Placeholder 4">
            <a:extLst>
              <a:ext uri="{FF2B5EF4-FFF2-40B4-BE49-F238E27FC236}">
                <a16:creationId xmlns:a16="http://schemas.microsoft.com/office/drawing/2014/main" id="{45440EA0-D51B-44A4-AF9B-05729740AC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1104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92C6A-412D-44C2-ADB9-DDC5C8C94EC0}"/>
              </a:ext>
            </a:extLst>
          </p:cNvPr>
          <p:cNvSpPr>
            <a:spLocks noGrp="1"/>
          </p:cNvSpPr>
          <p:nvPr>
            <p:ph type="title"/>
          </p:nvPr>
        </p:nvSpPr>
        <p:spPr/>
        <p:txBody>
          <a:bodyPr/>
          <a:lstStyle/>
          <a:p>
            <a:r>
              <a:rPr lang="en-US"/>
              <a:t>Twitter Hashtag Detection</a:t>
            </a:r>
          </a:p>
        </p:txBody>
      </p:sp>
      <p:graphicFrame>
        <p:nvGraphicFramePr>
          <p:cNvPr id="5" name="Table Placeholder 4">
            <a:extLst>
              <a:ext uri="{FF2B5EF4-FFF2-40B4-BE49-F238E27FC236}">
                <a16:creationId xmlns:a16="http://schemas.microsoft.com/office/drawing/2014/main" id="{1A2A70D4-4A56-496A-8E1F-F0CF46AB7DBD}"/>
              </a:ext>
            </a:extLst>
          </p:cNvPr>
          <p:cNvGraphicFramePr>
            <a:graphicFrameLocks noGrp="1"/>
          </p:cNvGraphicFramePr>
          <p:nvPr>
            <p:ph type="tbl" sz="quarter" idx="13"/>
            <p:extLst>
              <p:ext uri="{D42A27DB-BD31-4B8C-83A1-F6EECF244321}">
                <p14:modId xmlns:p14="http://schemas.microsoft.com/office/powerpoint/2010/main" val="2602443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83737608"/>
                    </a:ext>
                  </a:extLst>
                </a:gridCol>
                <a:gridCol w="1234440">
                  <a:extLst>
                    <a:ext uri="{9D8B030D-6E8A-4147-A177-3AD203B41FA5}">
                      <a16:colId xmlns:a16="http://schemas.microsoft.com/office/drawing/2014/main" val="1532717394"/>
                    </a:ext>
                  </a:extLst>
                </a:gridCol>
                <a:gridCol w="1234440">
                  <a:extLst>
                    <a:ext uri="{9D8B030D-6E8A-4147-A177-3AD203B41FA5}">
                      <a16:colId xmlns:a16="http://schemas.microsoft.com/office/drawing/2014/main" val="1596830637"/>
                    </a:ext>
                  </a:extLst>
                </a:gridCol>
                <a:gridCol w="1234440">
                  <a:extLst>
                    <a:ext uri="{9D8B030D-6E8A-4147-A177-3AD203B41FA5}">
                      <a16:colId xmlns:a16="http://schemas.microsoft.com/office/drawing/2014/main" val="918648857"/>
                    </a:ext>
                  </a:extLst>
                </a:gridCol>
                <a:gridCol w="1234440">
                  <a:extLst>
                    <a:ext uri="{9D8B030D-6E8A-4147-A177-3AD203B41FA5}">
                      <a16:colId xmlns:a16="http://schemas.microsoft.com/office/drawing/2014/main" val="1958715186"/>
                    </a:ext>
                  </a:extLst>
                </a:gridCol>
                <a:gridCol w="1234440">
                  <a:extLst>
                    <a:ext uri="{9D8B030D-6E8A-4147-A177-3AD203B41FA5}">
                      <a16:colId xmlns:a16="http://schemas.microsoft.com/office/drawing/2014/main" val="3530158172"/>
                    </a:ext>
                  </a:extLst>
                </a:gridCol>
              </a:tblGrid>
              <a:tr h="370840">
                <a:tc>
                  <a:txBody>
                    <a:bodyPr/>
                    <a:lstStyle/>
                    <a:p>
                      <a:r>
                        <a:rPr lang="en-US" sz="1000"/>
                        <a:t>Hashtag</a:t>
                      </a:r>
                    </a:p>
                  </a:txBody>
                  <a:tcPr/>
                </a:tc>
                <a:tc>
                  <a:txBody>
                    <a:bodyPr/>
                    <a:lstStyle/>
                    <a:p>
                      <a:r>
                        <a:rPr lang="en-US" sz="1000"/>
                        <a:t>Tweets</a:t>
                      </a:r>
                    </a:p>
                  </a:txBody>
                  <a:tcPr/>
                </a:tc>
                <a:tc>
                  <a:txBody>
                    <a:bodyPr/>
                    <a:lstStyle/>
                    <a:p>
                      <a:r>
                        <a:rPr lang="en-US" sz="1000"/>
                        <a:t>Likes per Tweet</a:t>
                      </a:r>
                    </a:p>
                  </a:txBody>
                  <a:tcPr/>
                </a:tc>
                <a:tc>
                  <a:txBody>
                    <a:bodyPr/>
                    <a:lstStyle/>
                    <a:p>
                      <a:r>
                        <a:rPr lang="en-US" sz="1000"/>
                        <a:t>Retweets per Tweet</a:t>
                      </a:r>
                    </a:p>
                  </a:txBody>
                  <a:tcPr/>
                </a:tc>
                <a:tc>
                  <a:txBody>
                    <a:bodyPr/>
                    <a:lstStyle/>
                    <a:p>
                      <a:r>
                        <a:rPr lang="en-US" sz="1000"/>
                        <a:t>Replies per Tweet</a:t>
                      </a:r>
                    </a:p>
                  </a:txBody>
                  <a:tcPr/>
                </a:tc>
                <a:tc>
                  <a:txBody>
                    <a:bodyPr/>
                    <a:lstStyle/>
                    <a:p>
                      <a:r>
                        <a:rPr lang="en-US" sz="1000"/>
                        <a:t>Total Interactions per Tweet</a:t>
                      </a:r>
                    </a:p>
                  </a:txBody>
                  <a:tcPr/>
                </a:tc>
                <a:extLst>
                  <a:ext uri="{0D108BD9-81ED-4DB2-BD59-A6C34878D82A}">
                    <a16:rowId xmlns:a16="http://schemas.microsoft.com/office/drawing/2014/main" val="3821106220"/>
                  </a:ext>
                </a:extLst>
              </a:tr>
              <a:tr h="370840">
                <a:tc>
                  <a:txBody>
                    <a:bodyPr/>
                    <a:lstStyle/>
                    <a:p>
                      <a:r>
                        <a:rPr lang="ar-AE" sz="1000"/>
                        <a:t>#خليجنا_درع_محصن</a:t>
                      </a:r>
                      <a:endParaRPr lang="en-US" sz="1000"/>
                    </a:p>
                  </a:txBody>
                  <a:tcPr/>
                </a:tc>
                <a:tc>
                  <a:txBody>
                    <a:bodyPr/>
                    <a:lstStyle/>
                    <a:p>
                      <a:r>
                        <a:rPr lang="en-US" sz="1000"/>
                        <a:t>7</a:t>
                      </a:r>
                    </a:p>
                  </a:txBody>
                  <a:tcPr/>
                </a:tc>
                <a:tc>
                  <a:txBody>
                    <a:bodyPr/>
                    <a:lstStyle/>
                    <a:p>
                      <a:r>
                        <a:rPr lang="en-US" sz="1000"/>
                        <a:t>36.714285714286</a:t>
                      </a:r>
                    </a:p>
                  </a:txBody>
                  <a:tcPr/>
                </a:tc>
                <a:tc>
                  <a:txBody>
                    <a:bodyPr/>
                    <a:lstStyle/>
                    <a:p>
                      <a:r>
                        <a:rPr lang="en-US" sz="1000"/>
                        <a:t>47.571428571429</a:t>
                      </a:r>
                    </a:p>
                  </a:txBody>
                  <a:tcPr/>
                </a:tc>
                <a:tc>
                  <a:txBody>
                    <a:bodyPr/>
                    <a:lstStyle/>
                    <a:p>
                      <a:r>
                        <a:rPr lang="en-US" sz="1000"/>
                        <a:t>1.8571428571429</a:t>
                      </a:r>
                    </a:p>
                  </a:txBody>
                  <a:tcPr/>
                </a:tc>
                <a:tc>
                  <a:txBody>
                    <a:bodyPr/>
                    <a:lstStyle/>
                    <a:p>
                      <a:r>
                        <a:rPr lang="en-US" sz="1000"/>
                        <a:t>86.142857142857</a:t>
                      </a:r>
                    </a:p>
                  </a:txBody>
                  <a:tcPr/>
                </a:tc>
                <a:extLst>
                  <a:ext uri="{0D108BD9-81ED-4DB2-BD59-A6C34878D82A}">
                    <a16:rowId xmlns:a16="http://schemas.microsoft.com/office/drawing/2014/main" val="1082261922"/>
                  </a:ext>
                </a:extLst>
              </a:tr>
              <a:tr h="370840">
                <a:tc>
                  <a:txBody>
                    <a:bodyPr/>
                    <a:lstStyle/>
                    <a:p>
                      <a:r>
                        <a:rPr lang="ar-AE" sz="1000"/>
                        <a:t>#درع_الخليج</a:t>
                      </a:r>
                      <a:endParaRPr lang="en-US" sz="1000"/>
                    </a:p>
                  </a:txBody>
                  <a:tcPr/>
                </a:tc>
                <a:tc>
                  <a:txBody>
                    <a:bodyPr/>
                    <a:lstStyle/>
                    <a:p>
                      <a:r>
                        <a:rPr lang="en-US" sz="1000"/>
                        <a:t>6</a:t>
                      </a:r>
                    </a:p>
                  </a:txBody>
                  <a:tcPr/>
                </a:tc>
                <a:tc>
                  <a:txBody>
                    <a:bodyPr/>
                    <a:lstStyle/>
                    <a:p>
                      <a:r>
                        <a:rPr lang="en-US" sz="1000"/>
                        <a:t>36.833333333333</a:t>
                      </a:r>
                    </a:p>
                  </a:txBody>
                  <a:tcPr/>
                </a:tc>
                <a:tc>
                  <a:txBody>
                    <a:bodyPr/>
                    <a:lstStyle/>
                    <a:p>
                      <a:r>
                        <a:rPr lang="en-US" sz="1000"/>
                        <a:t>49.333333333333</a:t>
                      </a:r>
                    </a:p>
                  </a:txBody>
                  <a:tcPr/>
                </a:tc>
                <a:tc>
                  <a:txBody>
                    <a:bodyPr/>
                    <a:lstStyle/>
                    <a:p>
                      <a:r>
                        <a:rPr lang="en-US" sz="1000"/>
                        <a:t>2.1666666666667</a:t>
                      </a:r>
                    </a:p>
                  </a:txBody>
                  <a:tcPr/>
                </a:tc>
                <a:tc>
                  <a:txBody>
                    <a:bodyPr/>
                    <a:lstStyle/>
                    <a:p>
                      <a:r>
                        <a:rPr lang="en-US" sz="1000"/>
                        <a:t>88.333333333333</a:t>
                      </a:r>
                    </a:p>
                  </a:txBody>
                  <a:tcPr/>
                </a:tc>
                <a:extLst>
                  <a:ext uri="{0D108BD9-81ED-4DB2-BD59-A6C34878D82A}">
                    <a16:rowId xmlns:a16="http://schemas.microsoft.com/office/drawing/2014/main" val="1102070520"/>
                  </a:ext>
                </a:extLst>
              </a:tr>
              <a:tr h="370840">
                <a:tc>
                  <a:txBody>
                    <a:bodyPr/>
                    <a:lstStyle/>
                    <a:p>
                      <a:r>
                        <a:rPr lang="en-US" sz="1000"/>
                        <a:t>#Gulf_Shield</a:t>
                      </a:r>
                    </a:p>
                  </a:txBody>
                  <a:tcPr/>
                </a:tc>
                <a:tc>
                  <a:txBody>
                    <a:bodyPr/>
                    <a:lstStyle/>
                    <a:p>
                      <a:r>
                        <a:rPr lang="en-US" sz="1000"/>
                        <a:t>6</a:t>
                      </a:r>
                    </a:p>
                  </a:txBody>
                  <a:tcPr/>
                </a:tc>
                <a:tc>
                  <a:txBody>
                    <a:bodyPr/>
                    <a:lstStyle/>
                    <a:p>
                      <a:r>
                        <a:rPr lang="en-US" sz="1000"/>
                        <a:t>33.333333333333</a:t>
                      </a:r>
                    </a:p>
                  </a:txBody>
                  <a:tcPr/>
                </a:tc>
                <a:tc>
                  <a:txBody>
                    <a:bodyPr/>
                    <a:lstStyle/>
                    <a:p>
                      <a:r>
                        <a:rPr lang="en-US" sz="1000"/>
                        <a:t>44.833333333333</a:t>
                      </a:r>
                    </a:p>
                  </a:txBody>
                  <a:tcPr/>
                </a:tc>
                <a:tc>
                  <a:txBody>
                    <a:bodyPr/>
                    <a:lstStyle/>
                    <a:p>
                      <a:r>
                        <a:rPr lang="en-US" sz="1000"/>
                        <a:t>1.8333333333333</a:t>
                      </a:r>
                    </a:p>
                  </a:txBody>
                  <a:tcPr/>
                </a:tc>
                <a:tc>
                  <a:txBody>
                    <a:bodyPr/>
                    <a:lstStyle/>
                    <a:p>
                      <a:r>
                        <a:rPr lang="en-US" sz="1000"/>
                        <a:t>80</a:t>
                      </a:r>
                    </a:p>
                  </a:txBody>
                  <a:tcPr/>
                </a:tc>
                <a:extLst>
                  <a:ext uri="{0D108BD9-81ED-4DB2-BD59-A6C34878D82A}">
                    <a16:rowId xmlns:a16="http://schemas.microsoft.com/office/drawing/2014/main" val="1354218468"/>
                  </a:ext>
                </a:extLst>
              </a:tr>
              <a:tr h="370840">
                <a:tc>
                  <a:txBody>
                    <a:bodyPr/>
                    <a:lstStyle/>
                    <a:p>
                      <a:r>
                        <a:rPr lang="en-US" sz="1000"/>
                        <a:t>#Our_Gulf_Is_A_Fortified_Shield</a:t>
                      </a:r>
                    </a:p>
                  </a:txBody>
                  <a:tcPr/>
                </a:tc>
                <a:tc>
                  <a:txBody>
                    <a:bodyPr/>
                    <a:lstStyle/>
                    <a:p>
                      <a:r>
                        <a:rPr lang="en-US" sz="1000"/>
                        <a:t>5</a:t>
                      </a:r>
                    </a:p>
                  </a:txBody>
                  <a:tcPr/>
                </a:tc>
                <a:tc>
                  <a:txBody>
                    <a:bodyPr/>
                    <a:lstStyle/>
                    <a:p>
                      <a:r>
                        <a:rPr lang="en-US" sz="1000"/>
                        <a:t>34.2</a:t>
                      </a:r>
                    </a:p>
                  </a:txBody>
                  <a:tcPr/>
                </a:tc>
                <a:tc>
                  <a:txBody>
                    <a:bodyPr/>
                    <a:lstStyle/>
                    <a:p>
                      <a:r>
                        <a:rPr lang="en-US" sz="1000"/>
                        <a:t>47.4</a:t>
                      </a:r>
                    </a:p>
                  </a:txBody>
                  <a:tcPr/>
                </a:tc>
                <a:tc>
                  <a:txBody>
                    <a:bodyPr/>
                    <a:lstStyle/>
                    <a:p>
                      <a:r>
                        <a:rPr lang="en-US" sz="1000"/>
                        <a:t>2</a:t>
                      </a:r>
                    </a:p>
                  </a:txBody>
                  <a:tcPr/>
                </a:tc>
                <a:tc>
                  <a:txBody>
                    <a:bodyPr/>
                    <a:lstStyle/>
                    <a:p>
                      <a:r>
                        <a:rPr lang="en-US" sz="1000"/>
                        <a:t>83.6</a:t>
                      </a:r>
                    </a:p>
                  </a:txBody>
                  <a:tcPr/>
                </a:tc>
                <a:extLst>
                  <a:ext uri="{0D108BD9-81ED-4DB2-BD59-A6C34878D82A}">
                    <a16:rowId xmlns:a16="http://schemas.microsoft.com/office/drawing/2014/main" val="687778537"/>
                  </a:ext>
                </a:extLst>
              </a:tr>
              <a:tr h="370840">
                <a:tc>
                  <a:txBody>
                    <a:bodyPr/>
                    <a:lstStyle/>
                    <a:p>
                      <a:r>
                        <a:rPr lang="ar-AE" sz="1000"/>
                        <a:t>#درع</a:t>
                      </a:r>
                      <a:endParaRPr lang="en-US" sz="1000"/>
                    </a:p>
                  </a:txBody>
                  <a:tcPr/>
                </a:tc>
                <a:tc>
                  <a:txBody>
                    <a:bodyPr/>
                    <a:lstStyle/>
                    <a:p>
                      <a:r>
                        <a:rPr lang="en-US" sz="1000"/>
                        <a:t>1</a:t>
                      </a:r>
                    </a:p>
                  </a:txBody>
                  <a:tcPr/>
                </a:tc>
                <a:tc>
                  <a:txBody>
                    <a:bodyPr/>
                    <a:lstStyle/>
                    <a:p>
                      <a:r>
                        <a:rPr lang="en-US" sz="1000"/>
                        <a:t>36</a:t>
                      </a:r>
                    </a:p>
                  </a:txBody>
                  <a:tcPr/>
                </a:tc>
                <a:tc>
                  <a:txBody>
                    <a:bodyPr/>
                    <a:lstStyle/>
                    <a:p>
                      <a:r>
                        <a:rPr lang="en-US" sz="1000"/>
                        <a:t>37</a:t>
                      </a:r>
                    </a:p>
                  </a:txBody>
                  <a:tcPr/>
                </a:tc>
                <a:tc>
                  <a:txBody>
                    <a:bodyPr/>
                    <a:lstStyle/>
                    <a:p>
                      <a:r>
                        <a:rPr lang="en-US" sz="1000"/>
                        <a:t>0</a:t>
                      </a:r>
                    </a:p>
                  </a:txBody>
                  <a:tcPr/>
                </a:tc>
                <a:tc>
                  <a:txBody>
                    <a:bodyPr/>
                    <a:lstStyle/>
                    <a:p>
                      <a:r>
                        <a:rPr lang="en-US" sz="1000"/>
                        <a:t>73</a:t>
                      </a:r>
                    </a:p>
                  </a:txBody>
                  <a:tcPr/>
                </a:tc>
                <a:extLst>
                  <a:ext uri="{0D108BD9-81ED-4DB2-BD59-A6C34878D82A}">
                    <a16:rowId xmlns:a16="http://schemas.microsoft.com/office/drawing/2014/main" val="1416720941"/>
                  </a:ext>
                </a:extLst>
              </a:tr>
            </a:tbl>
          </a:graphicData>
        </a:graphic>
      </p:graphicFrame>
      <p:sp>
        <p:nvSpPr>
          <p:cNvPr id="4" name="Text Placeholder 3">
            <a:extLst>
              <a:ext uri="{FF2B5EF4-FFF2-40B4-BE49-F238E27FC236}">
                <a16:creationId xmlns:a16="http://schemas.microsoft.com/office/drawing/2014/main" id="{389D05F9-8F53-4DDD-BDEE-63D201C33DFC}"/>
              </a:ext>
            </a:extLst>
          </p:cNvPr>
          <p:cNvSpPr>
            <a:spLocks noGrp="1"/>
          </p:cNvSpPr>
          <p:nvPr>
            <p:ph type="body" sz="quarter" idx="14"/>
          </p:nvPr>
        </p:nvSpPr>
        <p:spPr/>
        <p:txBody>
          <a:bodyPr/>
          <a:lstStyle/>
          <a:p>
            <a:r>
              <a:rPr lang="en-US"/>
              <a:t>04/05/2018 - 04/10/2018</a:t>
            </a:r>
          </a:p>
        </p:txBody>
      </p:sp>
    </p:spTree>
    <p:extLst>
      <p:ext uri="{BB962C8B-B14F-4D97-AF65-F5344CB8AC3E}">
        <p14:creationId xmlns:p14="http://schemas.microsoft.com/office/powerpoint/2010/main" val="23943442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47046-BB39-4208-9A10-FC0A1E95128A}"/>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90BBFB66-B404-4719-9E17-A5FF93AFC46B}"/>
              </a:ext>
            </a:extLst>
          </p:cNvPr>
          <p:cNvGraphicFramePr>
            <a:graphicFrameLocks noGrp="1"/>
          </p:cNvGraphicFramePr>
          <p:nvPr>
            <p:ph type="chart" sz="quarter" idx="13"/>
            <p:extLst>
              <p:ext uri="{D42A27DB-BD31-4B8C-83A1-F6EECF244321}">
                <p14:modId xmlns:p14="http://schemas.microsoft.com/office/powerpoint/2010/main" val="11361436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DEDE34-34CC-4EF6-8BB7-66D0C75DCBB5}"/>
              </a:ext>
            </a:extLst>
          </p:cNvPr>
          <p:cNvSpPr>
            <a:spLocks noGrp="1"/>
          </p:cNvSpPr>
          <p:nvPr>
            <p:ph type="body" sz="quarter" idx="14"/>
          </p:nvPr>
        </p:nvSpPr>
        <p:spPr/>
        <p:txBody>
          <a:bodyPr/>
          <a:lstStyle/>
          <a:p>
            <a:r>
              <a:rPr lang="en-US"/>
              <a:t>04/05/2018 - 04/10/2018</a:t>
            </a:r>
          </a:p>
        </p:txBody>
      </p:sp>
      <p:sp>
        <p:nvSpPr>
          <p:cNvPr id="5" name="Footer Placeholder 4">
            <a:extLst>
              <a:ext uri="{FF2B5EF4-FFF2-40B4-BE49-F238E27FC236}">
                <a16:creationId xmlns:a16="http://schemas.microsoft.com/office/drawing/2014/main" id="{EF226740-BB83-4808-8AD9-2C62933B85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36746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65DF6-C53E-4CD9-A618-5CB41DE4F370}"/>
              </a:ext>
            </a:extLst>
          </p:cNvPr>
          <p:cNvSpPr>
            <a:spLocks noGrp="1"/>
          </p:cNvSpPr>
          <p:nvPr>
            <p:ph type="title"/>
          </p:nvPr>
        </p:nvSpPr>
        <p:spPr/>
        <p:txBody>
          <a:bodyPr/>
          <a:lstStyle/>
          <a:p>
            <a:r>
              <a:rPr lang="en-US"/>
              <a:t>Instagram Posts</a:t>
            </a:r>
          </a:p>
        </p:txBody>
      </p:sp>
      <p:graphicFrame>
        <p:nvGraphicFramePr>
          <p:cNvPr id="6" name="Chart Placeholder 5">
            <a:extLst>
              <a:ext uri="{FF2B5EF4-FFF2-40B4-BE49-F238E27FC236}">
                <a16:creationId xmlns:a16="http://schemas.microsoft.com/office/drawing/2014/main" id="{ECDD2A32-4599-4C75-BB82-63B756E391E8}"/>
              </a:ext>
            </a:extLst>
          </p:cNvPr>
          <p:cNvGraphicFramePr>
            <a:graphicFrameLocks noGrp="1"/>
          </p:cNvGraphicFramePr>
          <p:nvPr>
            <p:ph type="chart" sz="quarter" idx="13"/>
            <p:extLst>
              <p:ext uri="{D42A27DB-BD31-4B8C-83A1-F6EECF244321}">
                <p14:modId xmlns:p14="http://schemas.microsoft.com/office/powerpoint/2010/main" val="40359504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11CCF7-1DB2-437C-8034-EC7754BBCA6A}"/>
              </a:ext>
            </a:extLst>
          </p:cNvPr>
          <p:cNvSpPr>
            <a:spLocks noGrp="1"/>
          </p:cNvSpPr>
          <p:nvPr>
            <p:ph type="body" sz="quarter" idx="14"/>
          </p:nvPr>
        </p:nvSpPr>
        <p:spPr/>
        <p:txBody>
          <a:bodyPr/>
          <a:lstStyle/>
          <a:p>
            <a:r>
              <a:rPr lang="en-US"/>
              <a:t>04/05/2018 - 04/10/2018</a:t>
            </a:r>
          </a:p>
        </p:txBody>
      </p:sp>
      <p:sp>
        <p:nvSpPr>
          <p:cNvPr id="5" name="Footer Placeholder 4">
            <a:extLst>
              <a:ext uri="{FF2B5EF4-FFF2-40B4-BE49-F238E27FC236}">
                <a16:creationId xmlns:a16="http://schemas.microsoft.com/office/drawing/2014/main" id="{C1CFC99D-D2A3-4AFC-B40C-517CB0F154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19177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427F3-C379-4AA7-970C-10D49179297B}"/>
              </a:ext>
            </a:extLst>
          </p:cNvPr>
          <p:cNvSpPr>
            <a:spLocks noGrp="1"/>
          </p:cNvSpPr>
          <p:nvPr>
            <p:ph type="title"/>
          </p:nvPr>
        </p:nvSpPr>
        <p:spPr/>
        <p:txBody>
          <a:bodyPr/>
          <a:lstStyle/>
          <a:p>
            <a:r>
              <a:rPr lang="en-US"/>
              <a:t>Instagram Interaction Rate By Post Type</a:t>
            </a:r>
          </a:p>
        </p:txBody>
      </p:sp>
      <p:graphicFrame>
        <p:nvGraphicFramePr>
          <p:cNvPr id="6" name="Chart Placeholder 5">
            <a:extLst>
              <a:ext uri="{FF2B5EF4-FFF2-40B4-BE49-F238E27FC236}">
                <a16:creationId xmlns:a16="http://schemas.microsoft.com/office/drawing/2014/main" id="{8C6FB7FE-B853-471E-9DE5-2250AC20F2F8}"/>
              </a:ext>
            </a:extLst>
          </p:cNvPr>
          <p:cNvGraphicFramePr>
            <a:graphicFrameLocks noGrp="1"/>
          </p:cNvGraphicFramePr>
          <p:nvPr>
            <p:ph type="chart" sz="quarter" idx="13"/>
            <p:extLst>
              <p:ext uri="{D42A27DB-BD31-4B8C-83A1-F6EECF244321}">
                <p14:modId xmlns:p14="http://schemas.microsoft.com/office/powerpoint/2010/main" val="19456768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78BEC1-2A09-4FCB-9C7E-11765C2D4E17}"/>
              </a:ext>
            </a:extLst>
          </p:cNvPr>
          <p:cNvSpPr>
            <a:spLocks noGrp="1"/>
          </p:cNvSpPr>
          <p:nvPr>
            <p:ph type="body" sz="quarter" idx="14"/>
          </p:nvPr>
        </p:nvSpPr>
        <p:spPr/>
        <p:txBody>
          <a:bodyPr/>
          <a:lstStyle/>
          <a:p>
            <a:r>
              <a:rPr lang="en-US"/>
              <a:t>04/05/2018 - 04/10/2018</a:t>
            </a:r>
          </a:p>
        </p:txBody>
      </p:sp>
      <p:sp>
        <p:nvSpPr>
          <p:cNvPr id="5" name="Footer Placeholder 4">
            <a:extLst>
              <a:ext uri="{FF2B5EF4-FFF2-40B4-BE49-F238E27FC236}">
                <a16:creationId xmlns:a16="http://schemas.microsoft.com/office/drawing/2014/main" id="{2D0969B8-E115-44B5-BFA5-09849CBEFF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20796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6F0E5-E5CE-45EB-953A-6668E953CB66}"/>
              </a:ext>
            </a:extLst>
          </p:cNvPr>
          <p:cNvSpPr>
            <a:spLocks noGrp="1"/>
          </p:cNvSpPr>
          <p:nvPr>
            <p:ph type="title"/>
          </p:nvPr>
        </p:nvSpPr>
        <p:spPr/>
        <p:txBody>
          <a:bodyPr/>
          <a:lstStyle/>
          <a:p>
            <a:r>
              <a:rPr lang="en-US"/>
              <a:t>Instagram Interactions Distribution</a:t>
            </a:r>
          </a:p>
        </p:txBody>
      </p:sp>
      <p:graphicFrame>
        <p:nvGraphicFramePr>
          <p:cNvPr id="6" name="Chart Placeholder 5">
            <a:extLst>
              <a:ext uri="{FF2B5EF4-FFF2-40B4-BE49-F238E27FC236}">
                <a16:creationId xmlns:a16="http://schemas.microsoft.com/office/drawing/2014/main" id="{524B0E28-5638-47CF-8B70-2215C5D58E77}"/>
              </a:ext>
            </a:extLst>
          </p:cNvPr>
          <p:cNvGraphicFramePr>
            <a:graphicFrameLocks noGrp="1"/>
          </p:cNvGraphicFramePr>
          <p:nvPr>
            <p:ph type="chart" sz="quarter" idx="13"/>
            <p:extLst>
              <p:ext uri="{D42A27DB-BD31-4B8C-83A1-F6EECF244321}">
                <p14:modId xmlns:p14="http://schemas.microsoft.com/office/powerpoint/2010/main" val="42240084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C1F046-94AF-4010-9281-F197C62727DB}"/>
              </a:ext>
            </a:extLst>
          </p:cNvPr>
          <p:cNvSpPr>
            <a:spLocks noGrp="1"/>
          </p:cNvSpPr>
          <p:nvPr>
            <p:ph type="body" sz="quarter" idx="14"/>
          </p:nvPr>
        </p:nvSpPr>
        <p:spPr/>
        <p:txBody>
          <a:bodyPr/>
          <a:lstStyle/>
          <a:p>
            <a:r>
              <a:rPr lang="en-US"/>
              <a:t>04/05/2018 - 04/10/2018</a:t>
            </a:r>
          </a:p>
        </p:txBody>
      </p:sp>
      <p:sp>
        <p:nvSpPr>
          <p:cNvPr id="5" name="Footer Placeholder 4">
            <a:extLst>
              <a:ext uri="{FF2B5EF4-FFF2-40B4-BE49-F238E27FC236}">
                <a16:creationId xmlns:a16="http://schemas.microsoft.com/office/drawing/2014/main" id="{DA781042-E58B-4CEB-AE08-76B859B5D6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80142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40A6E-EDB3-444E-B36F-6702210EBF9C}"/>
              </a:ext>
            </a:extLst>
          </p:cNvPr>
          <p:cNvSpPr>
            <a:spLocks noGrp="1"/>
          </p:cNvSpPr>
          <p:nvPr>
            <p:ph type="title"/>
          </p:nvPr>
        </p:nvSpPr>
        <p:spPr/>
        <p:txBody>
          <a:bodyPr/>
          <a:lstStyle/>
          <a:p>
            <a:r>
              <a:rPr lang="en-US"/>
              <a:t>Youtube Key Metrics Table</a:t>
            </a:r>
          </a:p>
        </p:txBody>
      </p:sp>
      <p:graphicFrame>
        <p:nvGraphicFramePr>
          <p:cNvPr id="5" name="Table Placeholder 4">
            <a:extLst>
              <a:ext uri="{FF2B5EF4-FFF2-40B4-BE49-F238E27FC236}">
                <a16:creationId xmlns:a16="http://schemas.microsoft.com/office/drawing/2014/main" id="{04D201C7-6E91-4C83-9FFA-4D2034C4B94E}"/>
              </a:ext>
            </a:extLst>
          </p:cNvPr>
          <p:cNvGraphicFramePr>
            <a:graphicFrameLocks noGrp="1"/>
          </p:cNvGraphicFramePr>
          <p:nvPr>
            <p:ph type="tbl" sz="quarter" idx="13"/>
            <p:extLst>
              <p:ext uri="{D42A27DB-BD31-4B8C-83A1-F6EECF244321}">
                <p14:modId xmlns:p14="http://schemas.microsoft.com/office/powerpoint/2010/main" val="1859581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702630719"/>
                    </a:ext>
                  </a:extLst>
                </a:gridCol>
                <a:gridCol w="658368">
                  <a:extLst>
                    <a:ext uri="{9D8B030D-6E8A-4147-A177-3AD203B41FA5}">
                      <a16:colId xmlns:a16="http://schemas.microsoft.com/office/drawing/2014/main" val="2905736587"/>
                    </a:ext>
                  </a:extLst>
                </a:gridCol>
                <a:gridCol w="658368">
                  <a:extLst>
                    <a:ext uri="{9D8B030D-6E8A-4147-A177-3AD203B41FA5}">
                      <a16:colId xmlns:a16="http://schemas.microsoft.com/office/drawing/2014/main" val="2857217707"/>
                    </a:ext>
                  </a:extLst>
                </a:gridCol>
                <a:gridCol w="658368">
                  <a:extLst>
                    <a:ext uri="{9D8B030D-6E8A-4147-A177-3AD203B41FA5}">
                      <a16:colId xmlns:a16="http://schemas.microsoft.com/office/drawing/2014/main" val="2956862368"/>
                    </a:ext>
                  </a:extLst>
                </a:gridCol>
                <a:gridCol w="658368">
                  <a:extLst>
                    <a:ext uri="{9D8B030D-6E8A-4147-A177-3AD203B41FA5}">
                      <a16:colId xmlns:a16="http://schemas.microsoft.com/office/drawing/2014/main" val="553115634"/>
                    </a:ext>
                  </a:extLst>
                </a:gridCol>
                <a:gridCol w="658368">
                  <a:extLst>
                    <a:ext uri="{9D8B030D-6E8A-4147-A177-3AD203B41FA5}">
                      <a16:colId xmlns:a16="http://schemas.microsoft.com/office/drawing/2014/main" val="4274687228"/>
                    </a:ext>
                  </a:extLst>
                </a:gridCol>
                <a:gridCol w="658368">
                  <a:extLst>
                    <a:ext uri="{9D8B030D-6E8A-4147-A177-3AD203B41FA5}">
                      <a16:colId xmlns:a16="http://schemas.microsoft.com/office/drawing/2014/main" val="1516103078"/>
                    </a:ext>
                  </a:extLst>
                </a:gridCol>
                <a:gridCol w="658368">
                  <a:extLst>
                    <a:ext uri="{9D8B030D-6E8A-4147-A177-3AD203B41FA5}">
                      <a16:colId xmlns:a16="http://schemas.microsoft.com/office/drawing/2014/main" val="1011470082"/>
                    </a:ext>
                  </a:extLst>
                </a:gridCol>
                <a:gridCol w="658368">
                  <a:extLst>
                    <a:ext uri="{9D8B030D-6E8A-4147-A177-3AD203B41FA5}">
                      <a16:colId xmlns:a16="http://schemas.microsoft.com/office/drawing/2014/main" val="3627813819"/>
                    </a:ext>
                  </a:extLst>
                </a:gridCol>
                <a:gridCol w="658368">
                  <a:extLst>
                    <a:ext uri="{9D8B030D-6E8A-4147-A177-3AD203B41FA5}">
                      <a16:colId xmlns:a16="http://schemas.microsoft.com/office/drawing/2014/main" val="3563042317"/>
                    </a:ext>
                  </a:extLst>
                </a:gridCol>
                <a:gridCol w="658368">
                  <a:extLst>
                    <a:ext uri="{9D8B030D-6E8A-4147-A177-3AD203B41FA5}">
                      <a16:colId xmlns:a16="http://schemas.microsoft.com/office/drawing/2014/main" val="664784003"/>
                    </a:ext>
                  </a:extLst>
                </a:gridCol>
                <a:gridCol w="658368">
                  <a:extLst>
                    <a:ext uri="{9D8B030D-6E8A-4147-A177-3AD203B41FA5}">
                      <a16:colId xmlns:a16="http://schemas.microsoft.com/office/drawing/2014/main" val="2767463691"/>
                    </a:ext>
                  </a:extLst>
                </a:gridCol>
              </a:tblGrid>
              <a:tr h="370840">
                <a:tc>
                  <a:txBody>
                    <a:bodyPr/>
                    <a:lstStyle/>
                    <a:p>
                      <a:r>
                        <a:rPr lang="en-US" sz="1000"/>
                        <a:t>Channel</a:t>
                      </a:r>
                    </a:p>
                  </a:txBody>
                  <a:tcPr/>
                </a:tc>
                <a:tc>
                  <a:txBody>
                    <a:bodyPr/>
                    <a:lstStyle/>
                    <a:p>
                      <a:r>
                        <a:rPr lang="en-US" sz="1000"/>
                        <a:t>Subscribers</a:t>
                      </a:r>
                    </a:p>
                  </a:txBody>
                  <a:tcPr/>
                </a:tc>
                <a:tc>
                  <a:txBody>
                    <a:bodyPr/>
                    <a:lstStyle/>
                    <a:p>
                      <a:r>
                        <a:rPr lang="en-US" sz="1000"/>
                        <a:t>+/-</a:t>
                      </a:r>
                    </a:p>
                  </a:txBody>
                  <a:tcPr/>
                </a:tc>
                <a:tc>
                  <a:txBody>
                    <a:bodyPr/>
                    <a:lstStyle/>
                    <a:p>
                      <a:r>
                        <a:rPr lang="en-US" sz="1000"/>
                        <a:t>Videos</a:t>
                      </a:r>
                    </a:p>
                  </a:txBody>
                  <a:tcPr/>
                </a:tc>
                <a:tc>
                  <a:txBody>
                    <a:bodyPr/>
                    <a:lstStyle/>
                    <a:p>
                      <a:r>
                        <a:rPr lang="en-US" sz="1000"/>
                        <a:t>+/-</a:t>
                      </a:r>
                    </a:p>
                  </a:txBody>
                  <a:tcPr/>
                </a:tc>
                <a:tc>
                  <a:txBody>
                    <a:bodyPr/>
                    <a:lstStyle/>
                    <a:p>
                      <a:r>
                        <a:rPr lang="en-US" sz="1000"/>
                        <a:t>Views</a:t>
                      </a:r>
                    </a:p>
                  </a:txBody>
                  <a:tcPr/>
                </a:tc>
                <a:tc>
                  <a:txBody>
                    <a:bodyPr/>
                    <a:lstStyle/>
                    <a:p>
                      <a:r>
                        <a:rPr lang="en-US" sz="1000"/>
                        <a:t>Views Change Rate</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I-Rate</a:t>
                      </a:r>
                    </a:p>
                  </a:txBody>
                  <a:tcPr/>
                </a:tc>
                <a:tc>
                  <a:txBody>
                    <a:bodyPr/>
                    <a:lstStyle/>
                    <a:p>
                      <a:r>
                        <a:rPr lang="en-US" sz="1000"/>
                        <a:t>Views Subscriber Rate</a:t>
                      </a:r>
                    </a:p>
                  </a:txBody>
                  <a:tcPr/>
                </a:tc>
                <a:extLst>
                  <a:ext uri="{0D108BD9-81ED-4DB2-BD59-A6C34878D82A}">
                    <a16:rowId xmlns:a16="http://schemas.microsoft.com/office/drawing/2014/main" val="1371431993"/>
                  </a:ext>
                </a:extLst>
              </a:tr>
              <a:tr h="370840">
                <a:tc>
                  <a:txBody>
                    <a:bodyPr/>
                    <a:lstStyle/>
                    <a:p>
                      <a:r>
                        <a:rPr lang="en-US" sz="1000"/>
                        <a:t>Dira Alwatan</a:t>
                      </a:r>
                    </a:p>
                  </a:txBody>
                  <a:tcPr/>
                </a:tc>
                <a:tc>
                  <a:txBody>
                    <a:bodyPr/>
                    <a:lstStyle/>
                    <a:p>
                      <a:r>
                        <a:rPr lang="en-US" sz="1000"/>
                        <a:t>4556</a:t>
                      </a:r>
                    </a:p>
                  </a:txBody>
                  <a:tcPr/>
                </a:tc>
                <a:tc>
                  <a:txBody>
                    <a:bodyPr/>
                    <a:lstStyle/>
                    <a:p>
                      <a:r>
                        <a:rPr lang="en-US" sz="1000"/>
                        <a:t>34</a:t>
                      </a:r>
                    </a:p>
                  </a:txBody>
                  <a:tcPr/>
                </a:tc>
                <a:tc>
                  <a:txBody>
                    <a:bodyPr/>
                    <a:lstStyle/>
                    <a:p>
                      <a:r>
                        <a:rPr lang="en-US" sz="1000"/>
                        <a:t>79</a:t>
                      </a:r>
                    </a:p>
                  </a:txBody>
                  <a:tcPr/>
                </a:tc>
                <a:tc>
                  <a:txBody>
                    <a:bodyPr/>
                    <a:lstStyle/>
                    <a:p>
                      <a:r>
                        <a:rPr lang="en-US" sz="1000"/>
                        <a:t>2</a:t>
                      </a:r>
                    </a:p>
                  </a:txBody>
                  <a:tcPr/>
                </a:tc>
                <a:tc>
                  <a:txBody>
                    <a:bodyPr/>
                    <a:lstStyle/>
                    <a:p>
                      <a:r>
                        <a:rPr lang="en-US" sz="1000"/>
                        <a:t>8611</a:t>
                      </a:r>
                    </a:p>
                  </a:txBody>
                  <a:tcPr/>
                </a:tc>
                <a:tc>
                  <a:txBody>
                    <a:bodyPr/>
                    <a:lstStyle/>
                    <a:p>
                      <a:r>
                        <a:rPr lang="en-US" sz="1000"/>
                        <a:t>1.6288%</a:t>
                      </a:r>
                    </a:p>
                  </a:txBody>
                  <a:tcPr/>
                </a:tc>
                <a:tc>
                  <a:txBody>
                    <a:bodyPr/>
                    <a:lstStyle/>
                    <a:p>
                      <a:r>
                        <a:rPr lang="en-US" sz="1000"/>
                        <a:t>160</a:t>
                      </a:r>
                    </a:p>
                  </a:txBody>
                  <a:tcPr/>
                </a:tc>
                <a:tc>
                  <a:txBody>
                    <a:bodyPr/>
                    <a:lstStyle/>
                    <a:p>
                      <a:r>
                        <a:rPr lang="en-US" sz="1000"/>
                        <a:t>1</a:t>
                      </a:r>
                    </a:p>
                  </a:txBody>
                  <a:tcPr/>
                </a:tc>
                <a:tc>
                  <a:txBody>
                    <a:bodyPr/>
                    <a:lstStyle/>
                    <a:p>
                      <a:r>
                        <a:rPr lang="en-US" sz="1000"/>
                        <a:t>13</a:t>
                      </a:r>
                    </a:p>
                  </a:txBody>
                  <a:tcPr/>
                </a:tc>
                <a:tc>
                  <a:txBody>
                    <a:bodyPr/>
                    <a:lstStyle/>
                    <a:p>
                      <a:r>
                        <a:rPr lang="en-US" sz="1000"/>
                        <a:t>3.8334%</a:t>
                      </a:r>
                    </a:p>
                  </a:txBody>
                  <a:tcPr/>
                </a:tc>
                <a:tc>
                  <a:txBody>
                    <a:bodyPr/>
                    <a:lstStyle/>
                    <a:p>
                      <a:r>
                        <a:rPr lang="en-US" sz="1000"/>
                        <a:t>1.8971</a:t>
                      </a:r>
                    </a:p>
                  </a:txBody>
                  <a:tcPr/>
                </a:tc>
                <a:extLst>
                  <a:ext uri="{0D108BD9-81ED-4DB2-BD59-A6C34878D82A}">
                    <a16:rowId xmlns:a16="http://schemas.microsoft.com/office/drawing/2014/main" val="2514282776"/>
                  </a:ext>
                </a:extLst>
              </a:tr>
            </a:tbl>
          </a:graphicData>
        </a:graphic>
      </p:graphicFrame>
      <p:sp>
        <p:nvSpPr>
          <p:cNvPr id="4" name="Text Placeholder 3">
            <a:extLst>
              <a:ext uri="{FF2B5EF4-FFF2-40B4-BE49-F238E27FC236}">
                <a16:creationId xmlns:a16="http://schemas.microsoft.com/office/drawing/2014/main" id="{E225251E-9A7C-4B58-93F2-C522E5747355}"/>
              </a:ext>
            </a:extLst>
          </p:cNvPr>
          <p:cNvSpPr>
            <a:spLocks noGrp="1"/>
          </p:cNvSpPr>
          <p:nvPr>
            <p:ph type="body" sz="quarter" idx="14"/>
          </p:nvPr>
        </p:nvSpPr>
        <p:spPr/>
        <p:txBody>
          <a:bodyPr/>
          <a:lstStyle/>
          <a:p>
            <a:r>
              <a:rPr lang="en-US"/>
              <a:t>04/05/2018 - 04/10/2018</a:t>
            </a:r>
          </a:p>
        </p:txBody>
      </p:sp>
    </p:spTree>
    <p:extLst>
      <p:ext uri="{BB962C8B-B14F-4D97-AF65-F5344CB8AC3E}">
        <p14:creationId xmlns:p14="http://schemas.microsoft.com/office/powerpoint/2010/main" val="27881683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29C66-534D-488C-8F22-D81DC82AF410}"/>
              </a:ext>
            </a:extLst>
          </p:cNvPr>
          <p:cNvSpPr>
            <a:spLocks noGrp="1"/>
          </p:cNvSpPr>
          <p:nvPr>
            <p:ph type="title"/>
          </p:nvPr>
        </p:nvSpPr>
        <p:spPr/>
        <p:txBody>
          <a:bodyPr/>
          <a:lstStyle/>
          <a:p>
            <a:r>
              <a:rPr lang="en-US"/>
              <a:t>Youtube Subscribers Total</a:t>
            </a:r>
          </a:p>
        </p:txBody>
      </p:sp>
      <p:graphicFrame>
        <p:nvGraphicFramePr>
          <p:cNvPr id="6" name="Chart Placeholder 5">
            <a:extLst>
              <a:ext uri="{FF2B5EF4-FFF2-40B4-BE49-F238E27FC236}">
                <a16:creationId xmlns:a16="http://schemas.microsoft.com/office/drawing/2014/main" id="{D7FD7E11-9BAA-4C66-8993-23E979910951}"/>
              </a:ext>
            </a:extLst>
          </p:cNvPr>
          <p:cNvGraphicFramePr>
            <a:graphicFrameLocks noGrp="1"/>
          </p:cNvGraphicFramePr>
          <p:nvPr>
            <p:ph type="chart" sz="quarter" idx="13"/>
            <p:extLst>
              <p:ext uri="{D42A27DB-BD31-4B8C-83A1-F6EECF244321}">
                <p14:modId xmlns:p14="http://schemas.microsoft.com/office/powerpoint/2010/main" val="4557622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3B6F4A-0D0D-435D-A339-BE2F0016FAC1}"/>
              </a:ext>
            </a:extLst>
          </p:cNvPr>
          <p:cNvSpPr>
            <a:spLocks noGrp="1"/>
          </p:cNvSpPr>
          <p:nvPr>
            <p:ph type="body" sz="quarter" idx="14"/>
          </p:nvPr>
        </p:nvSpPr>
        <p:spPr/>
        <p:txBody>
          <a:bodyPr/>
          <a:lstStyle/>
          <a:p>
            <a:r>
              <a:rPr lang="en-US"/>
              <a:t>04/05/2018 - 04/10/2018</a:t>
            </a:r>
          </a:p>
        </p:txBody>
      </p:sp>
      <p:sp>
        <p:nvSpPr>
          <p:cNvPr id="5" name="Footer Placeholder 4">
            <a:extLst>
              <a:ext uri="{FF2B5EF4-FFF2-40B4-BE49-F238E27FC236}">
                <a16:creationId xmlns:a16="http://schemas.microsoft.com/office/drawing/2014/main" id="{F49C1AAC-6096-49ED-8500-A31692C2ED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09360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D3DF0-AEE0-43BC-B0C7-BD7800B7C96A}"/>
              </a:ext>
            </a:extLst>
          </p:cNvPr>
          <p:cNvSpPr>
            <a:spLocks noGrp="1"/>
          </p:cNvSpPr>
          <p:nvPr>
            <p:ph type="title"/>
          </p:nvPr>
        </p:nvSpPr>
        <p:spPr/>
        <p:txBody>
          <a:bodyPr/>
          <a:lstStyle/>
          <a:p>
            <a:r>
              <a:rPr lang="en-US"/>
              <a:t>Youtube Videos Table</a:t>
            </a:r>
          </a:p>
        </p:txBody>
      </p:sp>
      <p:graphicFrame>
        <p:nvGraphicFramePr>
          <p:cNvPr id="5" name="Table Placeholder 4">
            <a:extLst>
              <a:ext uri="{FF2B5EF4-FFF2-40B4-BE49-F238E27FC236}">
                <a16:creationId xmlns:a16="http://schemas.microsoft.com/office/drawing/2014/main" id="{AF578B0E-F9B1-4EFB-B4AA-3115D265613D}"/>
              </a:ext>
            </a:extLst>
          </p:cNvPr>
          <p:cNvGraphicFramePr>
            <a:graphicFrameLocks noGrp="1"/>
          </p:cNvGraphicFramePr>
          <p:nvPr>
            <p:ph type="tbl" sz="quarter" idx="13"/>
            <p:extLst>
              <p:ext uri="{D42A27DB-BD31-4B8C-83A1-F6EECF244321}">
                <p14:modId xmlns:p14="http://schemas.microsoft.com/office/powerpoint/2010/main" val="3560198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67752402"/>
                    </a:ext>
                  </a:extLst>
                </a:gridCol>
                <a:gridCol w="822960">
                  <a:extLst>
                    <a:ext uri="{9D8B030D-6E8A-4147-A177-3AD203B41FA5}">
                      <a16:colId xmlns:a16="http://schemas.microsoft.com/office/drawing/2014/main" val="592003505"/>
                    </a:ext>
                  </a:extLst>
                </a:gridCol>
                <a:gridCol w="822960">
                  <a:extLst>
                    <a:ext uri="{9D8B030D-6E8A-4147-A177-3AD203B41FA5}">
                      <a16:colId xmlns:a16="http://schemas.microsoft.com/office/drawing/2014/main" val="926117075"/>
                    </a:ext>
                  </a:extLst>
                </a:gridCol>
                <a:gridCol w="822960">
                  <a:extLst>
                    <a:ext uri="{9D8B030D-6E8A-4147-A177-3AD203B41FA5}">
                      <a16:colId xmlns:a16="http://schemas.microsoft.com/office/drawing/2014/main" val="3825274098"/>
                    </a:ext>
                  </a:extLst>
                </a:gridCol>
                <a:gridCol w="822960">
                  <a:extLst>
                    <a:ext uri="{9D8B030D-6E8A-4147-A177-3AD203B41FA5}">
                      <a16:colId xmlns:a16="http://schemas.microsoft.com/office/drawing/2014/main" val="3052870499"/>
                    </a:ext>
                  </a:extLst>
                </a:gridCol>
                <a:gridCol w="822960">
                  <a:extLst>
                    <a:ext uri="{9D8B030D-6E8A-4147-A177-3AD203B41FA5}">
                      <a16:colId xmlns:a16="http://schemas.microsoft.com/office/drawing/2014/main" val="203210223"/>
                    </a:ext>
                  </a:extLst>
                </a:gridCol>
                <a:gridCol w="822960">
                  <a:extLst>
                    <a:ext uri="{9D8B030D-6E8A-4147-A177-3AD203B41FA5}">
                      <a16:colId xmlns:a16="http://schemas.microsoft.com/office/drawing/2014/main" val="3469656798"/>
                    </a:ext>
                  </a:extLst>
                </a:gridCol>
              </a:tblGrid>
              <a:tr h="370840">
                <a:tc>
                  <a:txBody>
                    <a:bodyPr/>
                    <a:lstStyle/>
                    <a:p>
                      <a:r>
                        <a:rPr lang="en-US" sz="1000"/>
                        <a:t>Video</a:t>
                      </a:r>
                    </a:p>
                  </a:txBody>
                  <a:tcPr/>
                </a:tc>
                <a:tc>
                  <a:txBody>
                    <a:bodyPr/>
                    <a:lstStyle/>
                    <a:p>
                      <a:r>
                        <a:rPr lang="en-US" sz="1000"/>
                        <a:t>Views</a:t>
                      </a:r>
                    </a:p>
                  </a:txBody>
                  <a:tcPr/>
                </a:tc>
                <a:tc>
                  <a:txBody>
                    <a:bodyPr/>
                    <a:lstStyle/>
                    <a:p>
                      <a:r>
                        <a:rPr lang="en-US" sz="1000"/>
                        <a:t>Duration in sec.</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460259458"/>
                  </a:ext>
                </a:extLst>
              </a:tr>
              <a:tr h="370840">
                <a:tc>
                  <a:txBody>
                    <a:bodyPr/>
                    <a:lstStyle/>
                    <a:p>
                      <a:r>
                        <a:rPr lang="en-US" sz="1000" b="1"/>
                        <a:t>Dira Alwatan - 2018-04-09 17:29:32</a:t>
                      </a:r>
                      <a:r>
                        <a:rPr lang="en-US" sz="1000"/>
                        <a:t>
</a:t>
                      </a:r>
                      <a:r>
                        <a:rPr lang="ar-AE" sz="1000"/>
                        <a:t>مناورات التمرين الميداني للدول المشاركة في تمرين #درع_الخليج المشترك -1</a:t>
                      </a:r>
                      <a:endParaRPr lang="en-US" sz="1000"/>
                    </a:p>
                  </a:txBody>
                  <a:tcPr/>
                </a:tc>
                <a:tc>
                  <a:txBody>
                    <a:bodyPr/>
                    <a:lstStyle/>
                    <a:p>
                      <a:r>
                        <a:rPr lang="en-US" sz="1000"/>
                        <a:t>1523</a:t>
                      </a:r>
                    </a:p>
                  </a:txBody>
                  <a:tcPr/>
                </a:tc>
                <a:tc>
                  <a:txBody>
                    <a:bodyPr/>
                    <a:lstStyle/>
                    <a:p>
                      <a:r>
                        <a:rPr lang="en-US" sz="1000"/>
                        <a:t>126</a:t>
                      </a:r>
                    </a:p>
                  </a:txBody>
                  <a:tcPr/>
                </a:tc>
                <a:tc>
                  <a:txBody>
                    <a:bodyPr/>
                    <a:lstStyle/>
                    <a:p>
                      <a:r>
                        <a:rPr lang="en-US" sz="1000"/>
                        <a:t>33</a:t>
                      </a:r>
                    </a:p>
                  </a:txBody>
                  <a:tcPr/>
                </a:tc>
                <a:tc>
                  <a:txBody>
                    <a:bodyPr/>
                    <a:lstStyle/>
                    <a:p>
                      <a:r>
                        <a:rPr lang="en-US" sz="1000"/>
                        <a:t>0</a:t>
                      </a:r>
                    </a:p>
                  </a:txBody>
                  <a:tcPr/>
                </a:tc>
                <a:tc>
                  <a:txBody>
                    <a:bodyPr/>
                    <a:lstStyle/>
                    <a:p>
                      <a:r>
                        <a:rPr lang="en-US" sz="1000"/>
                        <a:t>4</a:t>
                      </a:r>
                    </a:p>
                  </a:txBody>
                  <a:tcPr/>
                </a:tc>
                <a:tc>
                  <a:txBody>
                    <a:bodyPr/>
                    <a:lstStyle/>
                    <a:p>
                      <a:r>
                        <a:rPr lang="en-US" sz="1000"/>
                        <a:t>0.8123%</a:t>
                      </a:r>
                    </a:p>
                  </a:txBody>
                  <a:tcPr/>
                </a:tc>
                <a:extLst>
                  <a:ext uri="{0D108BD9-81ED-4DB2-BD59-A6C34878D82A}">
                    <a16:rowId xmlns:a16="http://schemas.microsoft.com/office/drawing/2014/main" val="3201671998"/>
                  </a:ext>
                </a:extLst>
              </a:tr>
            </a:tbl>
          </a:graphicData>
        </a:graphic>
      </p:graphicFrame>
      <p:sp>
        <p:nvSpPr>
          <p:cNvPr id="4" name="Text Placeholder 3">
            <a:extLst>
              <a:ext uri="{FF2B5EF4-FFF2-40B4-BE49-F238E27FC236}">
                <a16:creationId xmlns:a16="http://schemas.microsoft.com/office/drawing/2014/main" id="{281DF5ED-C9AF-4318-873E-37000F4109C4}"/>
              </a:ext>
            </a:extLst>
          </p:cNvPr>
          <p:cNvSpPr>
            <a:spLocks noGrp="1"/>
          </p:cNvSpPr>
          <p:nvPr>
            <p:ph type="body" sz="quarter" idx="14"/>
          </p:nvPr>
        </p:nvSpPr>
        <p:spPr/>
        <p:txBody>
          <a:bodyPr/>
          <a:lstStyle/>
          <a:p>
            <a:r>
              <a:rPr lang="en-US"/>
              <a:t>04/05/2018 - 04/10/2018</a:t>
            </a:r>
          </a:p>
        </p:txBody>
      </p:sp>
    </p:spTree>
    <p:extLst>
      <p:ext uri="{BB962C8B-B14F-4D97-AF65-F5344CB8AC3E}">
        <p14:creationId xmlns:p14="http://schemas.microsoft.com/office/powerpoint/2010/main" val="26535019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33E40-BABD-48C0-9FB1-1FA559EA04F7}"/>
              </a:ext>
            </a:extLst>
          </p:cNvPr>
          <p:cNvSpPr>
            <a:spLocks noGrp="1"/>
          </p:cNvSpPr>
          <p:nvPr>
            <p:ph type="title"/>
          </p:nvPr>
        </p:nvSpPr>
        <p:spPr/>
        <p:txBody>
          <a:bodyPr/>
          <a:lstStyle/>
          <a:p>
            <a:r>
              <a:rPr lang="en-US"/>
              <a:t>Youtube Video Views Total</a:t>
            </a:r>
          </a:p>
        </p:txBody>
      </p:sp>
      <p:graphicFrame>
        <p:nvGraphicFramePr>
          <p:cNvPr id="6" name="Chart Placeholder 5">
            <a:extLst>
              <a:ext uri="{FF2B5EF4-FFF2-40B4-BE49-F238E27FC236}">
                <a16:creationId xmlns:a16="http://schemas.microsoft.com/office/drawing/2014/main" id="{1CD7895C-522B-481F-A094-7CF52AE9900A}"/>
              </a:ext>
            </a:extLst>
          </p:cNvPr>
          <p:cNvGraphicFramePr>
            <a:graphicFrameLocks noGrp="1"/>
          </p:cNvGraphicFramePr>
          <p:nvPr>
            <p:ph type="chart" sz="quarter" idx="13"/>
            <p:extLst>
              <p:ext uri="{D42A27DB-BD31-4B8C-83A1-F6EECF244321}">
                <p14:modId xmlns:p14="http://schemas.microsoft.com/office/powerpoint/2010/main" val="33661647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9370C7-2497-4A7E-B164-E4FEF3D1FB15}"/>
              </a:ext>
            </a:extLst>
          </p:cNvPr>
          <p:cNvSpPr>
            <a:spLocks noGrp="1"/>
          </p:cNvSpPr>
          <p:nvPr>
            <p:ph type="body" sz="quarter" idx="14"/>
          </p:nvPr>
        </p:nvSpPr>
        <p:spPr/>
        <p:txBody>
          <a:bodyPr/>
          <a:lstStyle/>
          <a:p>
            <a:r>
              <a:rPr lang="en-US"/>
              <a:t>04/05/2018 - 04/10/2018</a:t>
            </a:r>
          </a:p>
        </p:txBody>
      </p:sp>
      <p:sp>
        <p:nvSpPr>
          <p:cNvPr id="5" name="Footer Placeholder 4">
            <a:extLst>
              <a:ext uri="{FF2B5EF4-FFF2-40B4-BE49-F238E27FC236}">
                <a16:creationId xmlns:a16="http://schemas.microsoft.com/office/drawing/2014/main" id="{21BEAFBD-8575-49F0-821D-3FC03ECFB6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0368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CCBEE-822B-456D-999F-C3E54040CFAF}"/>
              </a:ext>
            </a:extLst>
          </p:cNvPr>
          <p:cNvSpPr>
            <a:spLocks noGrp="1"/>
          </p:cNvSpPr>
          <p:nvPr>
            <p:ph type="title"/>
          </p:nvPr>
        </p:nvSpPr>
        <p:spPr/>
        <p:txBody>
          <a:bodyPr/>
          <a:lstStyle/>
          <a:p>
            <a:r>
              <a:rPr lang="en-US"/>
              <a:t>Youtube Videos Total</a:t>
            </a:r>
          </a:p>
        </p:txBody>
      </p:sp>
      <p:graphicFrame>
        <p:nvGraphicFramePr>
          <p:cNvPr id="6" name="Chart Placeholder 5">
            <a:extLst>
              <a:ext uri="{FF2B5EF4-FFF2-40B4-BE49-F238E27FC236}">
                <a16:creationId xmlns:a16="http://schemas.microsoft.com/office/drawing/2014/main" id="{616AB766-0EDB-4AF6-B2DE-0F5DF0EAF384}"/>
              </a:ext>
            </a:extLst>
          </p:cNvPr>
          <p:cNvGraphicFramePr>
            <a:graphicFrameLocks noGrp="1"/>
          </p:cNvGraphicFramePr>
          <p:nvPr>
            <p:ph type="chart" sz="quarter" idx="13"/>
            <p:extLst>
              <p:ext uri="{D42A27DB-BD31-4B8C-83A1-F6EECF244321}">
                <p14:modId xmlns:p14="http://schemas.microsoft.com/office/powerpoint/2010/main" val="37398491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FA46AF-9932-4EA5-ACD2-64C61AB3ACC6}"/>
              </a:ext>
            </a:extLst>
          </p:cNvPr>
          <p:cNvSpPr>
            <a:spLocks noGrp="1"/>
          </p:cNvSpPr>
          <p:nvPr>
            <p:ph type="body" sz="quarter" idx="14"/>
          </p:nvPr>
        </p:nvSpPr>
        <p:spPr/>
        <p:txBody>
          <a:bodyPr/>
          <a:lstStyle/>
          <a:p>
            <a:r>
              <a:rPr lang="en-US"/>
              <a:t>04/05/2018 - 04/10/2018</a:t>
            </a:r>
          </a:p>
        </p:txBody>
      </p:sp>
      <p:sp>
        <p:nvSpPr>
          <p:cNvPr id="5" name="Footer Placeholder 4">
            <a:extLst>
              <a:ext uri="{FF2B5EF4-FFF2-40B4-BE49-F238E27FC236}">
                <a16:creationId xmlns:a16="http://schemas.microsoft.com/office/drawing/2014/main" id="{878FD0D7-DAB5-48DF-B9C1-3F69ACDAC3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70401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5A941-D241-48DB-A347-566CA6BD6C05}"/>
              </a:ext>
            </a:extLst>
          </p:cNvPr>
          <p:cNvSpPr>
            <a:spLocks noGrp="1"/>
          </p:cNvSpPr>
          <p:nvPr>
            <p:ph type="title"/>
          </p:nvPr>
        </p:nvSpPr>
        <p:spPr/>
        <p:txBody>
          <a:bodyPr/>
          <a:lstStyle/>
          <a:p>
            <a:r>
              <a:rPr lang="en-US"/>
              <a:t>Youtube Total Interactions</a:t>
            </a:r>
          </a:p>
        </p:txBody>
      </p:sp>
      <p:graphicFrame>
        <p:nvGraphicFramePr>
          <p:cNvPr id="6" name="Chart Placeholder 5">
            <a:extLst>
              <a:ext uri="{FF2B5EF4-FFF2-40B4-BE49-F238E27FC236}">
                <a16:creationId xmlns:a16="http://schemas.microsoft.com/office/drawing/2014/main" id="{F6B54CB1-A1B4-4A74-BAB5-AAB2933188DE}"/>
              </a:ext>
            </a:extLst>
          </p:cNvPr>
          <p:cNvGraphicFramePr>
            <a:graphicFrameLocks noGrp="1"/>
          </p:cNvGraphicFramePr>
          <p:nvPr>
            <p:ph type="chart" sz="quarter" idx="13"/>
            <p:extLst>
              <p:ext uri="{D42A27DB-BD31-4B8C-83A1-F6EECF244321}">
                <p14:modId xmlns:p14="http://schemas.microsoft.com/office/powerpoint/2010/main" val="41742600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0F4C45-970D-46FB-B66C-07F22CF486DB}"/>
              </a:ext>
            </a:extLst>
          </p:cNvPr>
          <p:cNvSpPr>
            <a:spLocks noGrp="1"/>
          </p:cNvSpPr>
          <p:nvPr>
            <p:ph type="body" sz="quarter" idx="14"/>
          </p:nvPr>
        </p:nvSpPr>
        <p:spPr/>
        <p:txBody>
          <a:bodyPr/>
          <a:lstStyle/>
          <a:p>
            <a:r>
              <a:rPr lang="en-US"/>
              <a:t>04/05/2018 - 04/10/2018</a:t>
            </a:r>
          </a:p>
        </p:txBody>
      </p:sp>
      <p:sp>
        <p:nvSpPr>
          <p:cNvPr id="5" name="Footer Placeholder 4">
            <a:extLst>
              <a:ext uri="{FF2B5EF4-FFF2-40B4-BE49-F238E27FC236}">
                <a16:creationId xmlns:a16="http://schemas.microsoft.com/office/drawing/2014/main" id="{13DBD2AF-D8CE-404D-9F3F-9D1CE9AE73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96466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B0748-0281-42B5-A813-999E06C3784D}"/>
              </a:ext>
            </a:extLst>
          </p:cNvPr>
          <p:cNvSpPr>
            <a:spLocks noGrp="1"/>
          </p:cNvSpPr>
          <p:nvPr>
            <p:ph type="title"/>
          </p:nvPr>
        </p:nvSpPr>
        <p:spPr/>
        <p:txBody>
          <a:bodyPr/>
          <a:lstStyle/>
          <a:p>
            <a:r>
              <a:rPr lang="en-US"/>
              <a:t>Youtube Hashtag Detection</a:t>
            </a:r>
          </a:p>
        </p:txBody>
      </p:sp>
      <p:graphicFrame>
        <p:nvGraphicFramePr>
          <p:cNvPr id="5" name="Table Placeholder 4">
            <a:extLst>
              <a:ext uri="{FF2B5EF4-FFF2-40B4-BE49-F238E27FC236}">
                <a16:creationId xmlns:a16="http://schemas.microsoft.com/office/drawing/2014/main" id="{77D830E6-DBE8-48C6-977D-FC6EC55546E4}"/>
              </a:ext>
            </a:extLst>
          </p:cNvPr>
          <p:cNvGraphicFramePr>
            <a:graphicFrameLocks noGrp="1"/>
          </p:cNvGraphicFramePr>
          <p:nvPr>
            <p:ph type="tbl" sz="quarter" idx="13"/>
            <p:extLst>
              <p:ext uri="{D42A27DB-BD31-4B8C-83A1-F6EECF244321}">
                <p14:modId xmlns:p14="http://schemas.microsoft.com/office/powerpoint/2010/main" val="3384394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76572596"/>
                    </a:ext>
                  </a:extLst>
                </a:gridCol>
                <a:gridCol w="1234440">
                  <a:extLst>
                    <a:ext uri="{9D8B030D-6E8A-4147-A177-3AD203B41FA5}">
                      <a16:colId xmlns:a16="http://schemas.microsoft.com/office/drawing/2014/main" val="3143876686"/>
                    </a:ext>
                  </a:extLst>
                </a:gridCol>
                <a:gridCol w="1234440">
                  <a:extLst>
                    <a:ext uri="{9D8B030D-6E8A-4147-A177-3AD203B41FA5}">
                      <a16:colId xmlns:a16="http://schemas.microsoft.com/office/drawing/2014/main" val="1897451959"/>
                    </a:ext>
                  </a:extLst>
                </a:gridCol>
                <a:gridCol w="1234440">
                  <a:extLst>
                    <a:ext uri="{9D8B030D-6E8A-4147-A177-3AD203B41FA5}">
                      <a16:colId xmlns:a16="http://schemas.microsoft.com/office/drawing/2014/main" val="345806939"/>
                    </a:ext>
                  </a:extLst>
                </a:gridCol>
                <a:gridCol w="1234440">
                  <a:extLst>
                    <a:ext uri="{9D8B030D-6E8A-4147-A177-3AD203B41FA5}">
                      <a16:colId xmlns:a16="http://schemas.microsoft.com/office/drawing/2014/main" val="2650135348"/>
                    </a:ext>
                  </a:extLst>
                </a:gridCol>
                <a:gridCol w="1234440">
                  <a:extLst>
                    <a:ext uri="{9D8B030D-6E8A-4147-A177-3AD203B41FA5}">
                      <a16:colId xmlns:a16="http://schemas.microsoft.com/office/drawing/2014/main" val="1095330484"/>
                    </a:ext>
                  </a:extLst>
                </a:gridCol>
              </a:tblGrid>
              <a:tr h="370840">
                <a:tc>
                  <a:txBody>
                    <a:bodyPr/>
                    <a:lstStyle/>
                    <a:p>
                      <a:r>
                        <a:rPr lang="en-US" sz="1000"/>
                        <a:t>Hashtag</a:t>
                      </a:r>
                    </a:p>
                  </a:txBody>
                  <a:tcPr/>
                </a:tc>
                <a:tc>
                  <a:txBody>
                    <a:bodyPr/>
                    <a:lstStyle/>
                    <a:p>
                      <a:r>
                        <a:rPr lang="en-US" sz="1000"/>
                        <a:t>Videos</a:t>
                      </a:r>
                    </a:p>
                  </a:txBody>
                  <a:tcPr/>
                </a:tc>
                <a:tc>
                  <a:txBody>
                    <a:bodyPr/>
                    <a:lstStyle/>
                    <a:p>
                      <a:r>
                        <a:rPr lang="en-US" sz="1000"/>
                        <a:t>Likes per Video</a:t>
                      </a:r>
                    </a:p>
                  </a:txBody>
                  <a:tcPr/>
                </a:tc>
                <a:tc>
                  <a:txBody>
                    <a:bodyPr/>
                    <a:lstStyle/>
                    <a:p>
                      <a:r>
                        <a:rPr lang="en-US" sz="1000"/>
                        <a:t>Dislikes per Video</a:t>
                      </a:r>
                    </a:p>
                  </a:txBody>
                  <a:tcPr/>
                </a:tc>
                <a:tc>
                  <a:txBody>
                    <a:bodyPr/>
                    <a:lstStyle/>
                    <a:p>
                      <a:r>
                        <a:rPr lang="en-US" sz="1000"/>
                        <a:t>Comments per Video</a:t>
                      </a:r>
                    </a:p>
                  </a:txBody>
                  <a:tcPr/>
                </a:tc>
                <a:tc>
                  <a:txBody>
                    <a:bodyPr/>
                    <a:lstStyle/>
                    <a:p>
                      <a:r>
                        <a:rPr lang="en-US" sz="1000"/>
                        <a:t>Total Interactions per Video</a:t>
                      </a:r>
                    </a:p>
                  </a:txBody>
                  <a:tcPr/>
                </a:tc>
                <a:extLst>
                  <a:ext uri="{0D108BD9-81ED-4DB2-BD59-A6C34878D82A}">
                    <a16:rowId xmlns:a16="http://schemas.microsoft.com/office/drawing/2014/main" val="2835418708"/>
                  </a:ext>
                </a:extLst>
              </a:tr>
              <a:tr h="370840">
                <a:tc>
                  <a:txBody>
                    <a:bodyPr/>
                    <a:lstStyle/>
                    <a:p>
                      <a:r>
                        <a:rPr lang="ar-AE" sz="1000"/>
                        <a:t>#درع_الخليج</a:t>
                      </a:r>
                      <a:endParaRPr lang="en-US" sz="1000"/>
                    </a:p>
                  </a:txBody>
                  <a:tcPr/>
                </a:tc>
                <a:tc>
                  <a:txBody>
                    <a:bodyPr/>
                    <a:lstStyle/>
                    <a:p>
                      <a:r>
                        <a:rPr lang="en-US" sz="1000"/>
                        <a:t>1</a:t>
                      </a:r>
                    </a:p>
                  </a:txBody>
                  <a:tcPr/>
                </a:tc>
                <a:tc>
                  <a:txBody>
                    <a:bodyPr/>
                    <a:lstStyle/>
                    <a:p>
                      <a:r>
                        <a:rPr lang="en-US" sz="1000"/>
                        <a:t>26</a:t>
                      </a:r>
                    </a:p>
                  </a:txBody>
                  <a:tcPr/>
                </a:tc>
                <a:tc>
                  <a:txBody>
                    <a:bodyPr/>
                    <a:lstStyle/>
                    <a:p>
                      <a:r>
                        <a:rPr lang="en-US" sz="1000"/>
                        <a:t>0</a:t>
                      </a:r>
                    </a:p>
                  </a:txBody>
                  <a:tcPr/>
                </a:tc>
                <a:tc>
                  <a:txBody>
                    <a:bodyPr/>
                    <a:lstStyle/>
                    <a:p>
                      <a:r>
                        <a:rPr lang="en-US" sz="1000"/>
                        <a:t>4</a:t>
                      </a:r>
                    </a:p>
                  </a:txBody>
                  <a:tcPr/>
                </a:tc>
                <a:tc>
                  <a:txBody>
                    <a:bodyPr/>
                    <a:lstStyle/>
                    <a:p>
                      <a:r>
                        <a:rPr lang="en-US" sz="1000"/>
                        <a:t>30</a:t>
                      </a:r>
                    </a:p>
                  </a:txBody>
                  <a:tcPr/>
                </a:tc>
                <a:extLst>
                  <a:ext uri="{0D108BD9-81ED-4DB2-BD59-A6C34878D82A}">
                    <a16:rowId xmlns:a16="http://schemas.microsoft.com/office/drawing/2014/main" val="2600925673"/>
                  </a:ext>
                </a:extLst>
              </a:tr>
            </a:tbl>
          </a:graphicData>
        </a:graphic>
      </p:graphicFrame>
      <p:sp>
        <p:nvSpPr>
          <p:cNvPr id="4" name="Text Placeholder 3">
            <a:extLst>
              <a:ext uri="{FF2B5EF4-FFF2-40B4-BE49-F238E27FC236}">
                <a16:creationId xmlns:a16="http://schemas.microsoft.com/office/drawing/2014/main" id="{6A537BFF-220D-483A-84A9-035A3B611CC5}"/>
              </a:ext>
            </a:extLst>
          </p:cNvPr>
          <p:cNvSpPr>
            <a:spLocks noGrp="1"/>
          </p:cNvSpPr>
          <p:nvPr>
            <p:ph type="body" sz="quarter" idx="14"/>
          </p:nvPr>
        </p:nvSpPr>
        <p:spPr/>
        <p:txBody>
          <a:bodyPr/>
          <a:lstStyle/>
          <a:p>
            <a:r>
              <a:rPr lang="en-US"/>
              <a:t>04/05/2018 - 04/10/2018</a:t>
            </a:r>
          </a:p>
        </p:txBody>
      </p:sp>
    </p:spTree>
    <p:extLst>
      <p:ext uri="{BB962C8B-B14F-4D97-AF65-F5344CB8AC3E}">
        <p14:creationId xmlns:p14="http://schemas.microsoft.com/office/powerpoint/2010/main" val="23660042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CB0B7-C4A9-4C17-86C7-73D410B157E9}"/>
              </a:ext>
            </a:extLst>
          </p:cNvPr>
          <p:cNvSpPr>
            <a:spLocks noGrp="1"/>
          </p:cNvSpPr>
          <p:nvPr>
            <p:ph type="title"/>
          </p:nvPr>
        </p:nvSpPr>
        <p:spPr/>
        <p:txBody>
          <a:bodyPr/>
          <a:lstStyle/>
          <a:p>
            <a:r>
              <a:rPr lang="en-US"/>
              <a:t>Youtube Top Ten Videos - 1 of 2</a:t>
            </a:r>
          </a:p>
        </p:txBody>
      </p:sp>
      <p:graphicFrame>
        <p:nvGraphicFramePr>
          <p:cNvPr id="5" name="Table Placeholder 4">
            <a:extLst>
              <a:ext uri="{FF2B5EF4-FFF2-40B4-BE49-F238E27FC236}">
                <a16:creationId xmlns:a16="http://schemas.microsoft.com/office/drawing/2014/main" id="{741E9C09-989E-440A-91F2-DDACB0A18468}"/>
              </a:ext>
            </a:extLst>
          </p:cNvPr>
          <p:cNvGraphicFramePr>
            <a:graphicFrameLocks noGrp="1"/>
          </p:cNvGraphicFramePr>
          <p:nvPr>
            <p:ph type="tbl" sz="quarter" idx="13"/>
            <p:extLst>
              <p:ext uri="{D42A27DB-BD31-4B8C-83A1-F6EECF244321}">
                <p14:modId xmlns:p14="http://schemas.microsoft.com/office/powerpoint/2010/main" val="2572352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34389780"/>
                    </a:ext>
                  </a:extLst>
                </a:gridCol>
                <a:gridCol w="1234440">
                  <a:extLst>
                    <a:ext uri="{9D8B030D-6E8A-4147-A177-3AD203B41FA5}">
                      <a16:colId xmlns:a16="http://schemas.microsoft.com/office/drawing/2014/main" val="4242555673"/>
                    </a:ext>
                  </a:extLst>
                </a:gridCol>
                <a:gridCol w="1234440">
                  <a:extLst>
                    <a:ext uri="{9D8B030D-6E8A-4147-A177-3AD203B41FA5}">
                      <a16:colId xmlns:a16="http://schemas.microsoft.com/office/drawing/2014/main" val="150603600"/>
                    </a:ext>
                  </a:extLst>
                </a:gridCol>
                <a:gridCol w="1234440">
                  <a:extLst>
                    <a:ext uri="{9D8B030D-6E8A-4147-A177-3AD203B41FA5}">
                      <a16:colId xmlns:a16="http://schemas.microsoft.com/office/drawing/2014/main" val="1696193658"/>
                    </a:ext>
                  </a:extLst>
                </a:gridCol>
                <a:gridCol w="1234440">
                  <a:extLst>
                    <a:ext uri="{9D8B030D-6E8A-4147-A177-3AD203B41FA5}">
                      <a16:colId xmlns:a16="http://schemas.microsoft.com/office/drawing/2014/main" val="2821949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extLst>
                  <a:ext uri="{0D108BD9-81ED-4DB2-BD59-A6C34878D82A}">
                    <a16:rowId xmlns:a16="http://schemas.microsoft.com/office/drawing/2014/main" val="3449160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 Alwatan - 2018-04-09 17:29:32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مناورات التمرين الميداني للدول المشاركة في تمرين #درع_الخليج المشترك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49977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 Alwatan - 2018-03-26 17:09:30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وصول القوات الباكستانية المشاركة في تمرين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درع_الخليج‬</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المشترك -١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445533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 Alwatan - 2018-04-04 20:01:48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وصول القوات البحرية الباكستانية المشاركة في تمرين #درع_الخليج المشترك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62948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 Alwatan - 2018-03-31 12:42:46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القوات الجوية المصرية المشاركة في تمرين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درع_الخليج‬</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المشترك -١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013259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 Alwatan - 2018-04-03 18:54:10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وصول القوات البحرية  الإماراتية المشاركة في تمرين #درع_الخليج المشترك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69470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 Alwatan - 2018-04-02 19:15:14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تدريبات القوات الخاصة المشتركة في تمرين #درع_الخليج المشترك -1 #خليجنا_درع_محصن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305373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 Alwatan - 2018-03-19 17:42:07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وصول القوات المصرية للمشاركة في تمرين درع الخليج المشترك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46240069"/>
                  </a:ext>
                </a:extLst>
              </a:tr>
            </a:tbl>
          </a:graphicData>
        </a:graphic>
      </p:graphicFrame>
      <p:sp>
        <p:nvSpPr>
          <p:cNvPr id="4" name="Text Placeholder 3">
            <a:extLst>
              <a:ext uri="{FF2B5EF4-FFF2-40B4-BE49-F238E27FC236}">
                <a16:creationId xmlns:a16="http://schemas.microsoft.com/office/drawing/2014/main" id="{692B5538-0837-4D58-A427-98DCA3D14EC4}"/>
              </a:ext>
            </a:extLst>
          </p:cNvPr>
          <p:cNvSpPr>
            <a:spLocks noGrp="1"/>
          </p:cNvSpPr>
          <p:nvPr>
            <p:ph type="body" sz="quarter" idx="14"/>
          </p:nvPr>
        </p:nvSpPr>
        <p:spPr/>
        <p:txBody>
          <a:bodyPr/>
          <a:lstStyle/>
          <a:p>
            <a:r>
              <a:rPr lang="en-US"/>
              <a:t>04/05/2018 - 04/10/2018</a:t>
            </a:r>
          </a:p>
        </p:txBody>
      </p:sp>
    </p:spTree>
    <p:extLst>
      <p:ext uri="{BB962C8B-B14F-4D97-AF65-F5344CB8AC3E}">
        <p14:creationId xmlns:p14="http://schemas.microsoft.com/office/powerpoint/2010/main" val="18706411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F0C86-8C38-40FB-9F54-CE2E7650EC69}"/>
              </a:ext>
            </a:extLst>
          </p:cNvPr>
          <p:cNvSpPr>
            <a:spLocks noGrp="1"/>
          </p:cNvSpPr>
          <p:nvPr>
            <p:ph type="title"/>
          </p:nvPr>
        </p:nvSpPr>
        <p:spPr/>
        <p:txBody>
          <a:bodyPr/>
          <a:lstStyle/>
          <a:p>
            <a:r>
              <a:rPr lang="en-US"/>
              <a:t>Youtube Top Ten Videos - 2 of 2</a:t>
            </a:r>
          </a:p>
        </p:txBody>
      </p:sp>
      <p:graphicFrame>
        <p:nvGraphicFramePr>
          <p:cNvPr id="5" name="Table Placeholder 4">
            <a:extLst>
              <a:ext uri="{FF2B5EF4-FFF2-40B4-BE49-F238E27FC236}">
                <a16:creationId xmlns:a16="http://schemas.microsoft.com/office/drawing/2014/main" id="{8D52FC23-3EF3-4801-AAF3-1D4631DCAB2F}"/>
              </a:ext>
            </a:extLst>
          </p:cNvPr>
          <p:cNvGraphicFramePr>
            <a:graphicFrameLocks noGrp="1"/>
          </p:cNvGraphicFramePr>
          <p:nvPr>
            <p:ph type="tbl" sz="quarter" idx="13"/>
            <p:extLst>
              <p:ext uri="{D42A27DB-BD31-4B8C-83A1-F6EECF244321}">
                <p14:modId xmlns:p14="http://schemas.microsoft.com/office/powerpoint/2010/main" val="4247763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34331988"/>
                    </a:ext>
                  </a:extLst>
                </a:gridCol>
                <a:gridCol w="1234440">
                  <a:extLst>
                    <a:ext uri="{9D8B030D-6E8A-4147-A177-3AD203B41FA5}">
                      <a16:colId xmlns:a16="http://schemas.microsoft.com/office/drawing/2014/main" val="1501258061"/>
                    </a:ext>
                  </a:extLst>
                </a:gridCol>
                <a:gridCol w="1234440">
                  <a:extLst>
                    <a:ext uri="{9D8B030D-6E8A-4147-A177-3AD203B41FA5}">
                      <a16:colId xmlns:a16="http://schemas.microsoft.com/office/drawing/2014/main" val="490249217"/>
                    </a:ext>
                  </a:extLst>
                </a:gridCol>
                <a:gridCol w="1234440">
                  <a:extLst>
                    <a:ext uri="{9D8B030D-6E8A-4147-A177-3AD203B41FA5}">
                      <a16:colId xmlns:a16="http://schemas.microsoft.com/office/drawing/2014/main" val="2938984428"/>
                    </a:ext>
                  </a:extLst>
                </a:gridCol>
                <a:gridCol w="1234440">
                  <a:extLst>
                    <a:ext uri="{9D8B030D-6E8A-4147-A177-3AD203B41FA5}">
                      <a16:colId xmlns:a16="http://schemas.microsoft.com/office/drawing/2014/main" val="3167417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extLst>
                  <a:ext uri="{0D108BD9-81ED-4DB2-BD59-A6C34878D82A}">
                    <a16:rowId xmlns:a16="http://schemas.microsoft.com/office/drawing/2014/main" val="679980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 Alwatan - 2018-03-31 07:57:42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معالي رئيس هيئة الأركان العامة في زيارة تفقدية لمركز القيادة و السيطرة  لتمرين درع الخليج المشترك -١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91695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 Alwatan - 2018-03-20 16:23:11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وصول القوات السودانية المشاركة في تمرين #درع_الخليج المشترك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49162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 Alwatan - 2018-04-03 17:49:12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وصول القوات البحرية البحرينية المشاركة في تمرين #درع_الخليج المشترك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29047300"/>
                  </a:ext>
                </a:extLst>
              </a:tr>
            </a:tbl>
          </a:graphicData>
        </a:graphic>
      </p:graphicFrame>
      <p:sp>
        <p:nvSpPr>
          <p:cNvPr id="4" name="Text Placeholder 3">
            <a:extLst>
              <a:ext uri="{FF2B5EF4-FFF2-40B4-BE49-F238E27FC236}">
                <a16:creationId xmlns:a16="http://schemas.microsoft.com/office/drawing/2014/main" id="{0AE87200-4C03-4382-87BC-8F82B9F866F3}"/>
              </a:ext>
            </a:extLst>
          </p:cNvPr>
          <p:cNvSpPr>
            <a:spLocks noGrp="1"/>
          </p:cNvSpPr>
          <p:nvPr>
            <p:ph type="body" sz="quarter" idx="14"/>
          </p:nvPr>
        </p:nvSpPr>
        <p:spPr/>
        <p:txBody>
          <a:bodyPr/>
          <a:lstStyle/>
          <a:p>
            <a:r>
              <a:rPr lang="en-US"/>
              <a:t>04/05/2018 - 04/10/2018</a:t>
            </a:r>
          </a:p>
        </p:txBody>
      </p:sp>
    </p:spTree>
    <p:extLst>
      <p:ext uri="{BB962C8B-B14F-4D97-AF65-F5344CB8AC3E}">
        <p14:creationId xmlns:p14="http://schemas.microsoft.com/office/powerpoint/2010/main" val="14702210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BFA99-C661-405F-9CF1-CFC00BF2BD58}"/>
              </a:ext>
            </a:extLst>
          </p:cNvPr>
          <p:cNvSpPr>
            <a:spLocks noGrp="1"/>
          </p:cNvSpPr>
          <p:nvPr>
            <p:ph type="title"/>
          </p:nvPr>
        </p:nvSpPr>
        <p:spPr/>
        <p:txBody>
          <a:bodyPr/>
          <a:lstStyle/>
          <a:p>
            <a:r>
              <a:rPr lang="en-US"/>
              <a:t>Youtube Metrics By Country - 1 of 3</a:t>
            </a:r>
          </a:p>
        </p:txBody>
      </p:sp>
      <p:graphicFrame>
        <p:nvGraphicFramePr>
          <p:cNvPr id="5" name="Table Placeholder 4">
            <a:extLst>
              <a:ext uri="{FF2B5EF4-FFF2-40B4-BE49-F238E27FC236}">
                <a16:creationId xmlns:a16="http://schemas.microsoft.com/office/drawing/2014/main" id="{9878844B-037D-413B-8DC6-25E8C99068B6}"/>
              </a:ext>
            </a:extLst>
          </p:cNvPr>
          <p:cNvGraphicFramePr>
            <a:graphicFrameLocks noGrp="1"/>
          </p:cNvGraphicFramePr>
          <p:nvPr>
            <p:ph type="tbl" sz="quarter" idx="13"/>
            <p:extLst>
              <p:ext uri="{D42A27DB-BD31-4B8C-83A1-F6EECF244321}">
                <p14:modId xmlns:p14="http://schemas.microsoft.com/office/powerpoint/2010/main" val="2372672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321769335"/>
                    </a:ext>
                  </a:extLst>
                </a:gridCol>
                <a:gridCol w="822960">
                  <a:extLst>
                    <a:ext uri="{9D8B030D-6E8A-4147-A177-3AD203B41FA5}">
                      <a16:colId xmlns:a16="http://schemas.microsoft.com/office/drawing/2014/main" val="2297727585"/>
                    </a:ext>
                  </a:extLst>
                </a:gridCol>
                <a:gridCol w="822960">
                  <a:extLst>
                    <a:ext uri="{9D8B030D-6E8A-4147-A177-3AD203B41FA5}">
                      <a16:colId xmlns:a16="http://schemas.microsoft.com/office/drawing/2014/main" val="3144391999"/>
                    </a:ext>
                  </a:extLst>
                </a:gridCol>
                <a:gridCol w="822960">
                  <a:extLst>
                    <a:ext uri="{9D8B030D-6E8A-4147-A177-3AD203B41FA5}">
                      <a16:colId xmlns:a16="http://schemas.microsoft.com/office/drawing/2014/main" val="41538436"/>
                    </a:ext>
                  </a:extLst>
                </a:gridCol>
                <a:gridCol w="822960">
                  <a:extLst>
                    <a:ext uri="{9D8B030D-6E8A-4147-A177-3AD203B41FA5}">
                      <a16:colId xmlns:a16="http://schemas.microsoft.com/office/drawing/2014/main" val="1688831453"/>
                    </a:ext>
                  </a:extLst>
                </a:gridCol>
                <a:gridCol w="822960">
                  <a:extLst>
                    <a:ext uri="{9D8B030D-6E8A-4147-A177-3AD203B41FA5}">
                      <a16:colId xmlns:a16="http://schemas.microsoft.com/office/drawing/2014/main" val="597419596"/>
                    </a:ext>
                  </a:extLst>
                </a:gridCol>
                <a:gridCol w="822960">
                  <a:extLst>
                    <a:ext uri="{9D8B030D-6E8A-4147-A177-3AD203B41FA5}">
                      <a16:colId xmlns:a16="http://schemas.microsoft.com/office/drawing/2014/main" val="2814149395"/>
                    </a:ext>
                  </a:extLst>
                </a:gridCol>
                <a:gridCol w="822960">
                  <a:extLst>
                    <a:ext uri="{9D8B030D-6E8A-4147-A177-3AD203B41FA5}">
                      <a16:colId xmlns:a16="http://schemas.microsoft.com/office/drawing/2014/main" val="4060343525"/>
                    </a:ext>
                  </a:extLst>
                </a:gridCol>
                <a:gridCol w="822960">
                  <a:extLst>
                    <a:ext uri="{9D8B030D-6E8A-4147-A177-3AD203B41FA5}">
                      <a16:colId xmlns:a16="http://schemas.microsoft.com/office/drawing/2014/main" val="2714136988"/>
                    </a:ext>
                  </a:extLst>
                </a:gridCol>
                <a:gridCol w="822960">
                  <a:extLst>
                    <a:ext uri="{9D8B030D-6E8A-4147-A177-3AD203B41FA5}">
                      <a16:colId xmlns:a16="http://schemas.microsoft.com/office/drawing/2014/main" val="1158112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extLst>
                  <a:ext uri="{0D108BD9-81ED-4DB2-BD59-A6C34878D82A}">
                    <a16:rowId xmlns:a16="http://schemas.microsoft.com/office/drawing/2014/main" val="2071430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Saudi Arabia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561741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Egypt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541478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extLst>
                  <a:ext uri="{0D108BD9-81ED-4DB2-BD59-A6C34878D82A}">
                    <a16:rowId xmlns:a16="http://schemas.microsoft.com/office/drawing/2014/main" val="2648141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1261980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Kuwait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2707593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Pakistan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567044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Bahrain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3896732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3987864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276655152"/>
                  </a:ext>
                </a:extLst>
              </a:tr>
            </a:tbl>
          </a:graphicData>
        </a:graphic>
      </p:graphicFrame>
      <p:sp>
        <p:nvSpPr>
          <p:cNvPr id="4" name="Text Placeholder 3">
            <a:extLst>
              <a:ext uri="{FF2B5EF4-FFF2-40B4-BE49-F238E27FC236}">
                <a16:creationId xmlns:a16="http://schemas.microsoft.com/office/drawing/2014/main" id="{F99A7637-7316-4476-8B1D-20DB664A4875}"/>
              </a:ext>
            </a:extLst>
          </p:cNvPr>
          <p:cNvSpPr>
            <a:spLocks noGrp="1"/>
          </p:cNvSpPr>
          <p:nvPr>
            <p:ph type="body" sz="quarter" idx="14"/>
          </p:nvPr>
        </p:nvSpPr>
        <p:spPr/>
        <p:txBody>
          <a:bodyPr/>
          <a:lstStyle/>
          <a:p>
            <a:r>
              <a:rPr lang="en-US"/>
              <a:t>04/05/2018 - 04/10/2018</a:t>
            </a:r>
          </a:p>
        </p:txBody>
      </p:sp>
    </p:spTree>
    <p:extLst>
      <p:ext uri="{BB962C8B-B14F-4D97-AF65-F5344CB8AC3E}">
        <p14:creationId xmlns:p14="http://schemas.microsoft.com/office/powerpoint/2010/main" val="18668624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41AD8-7A36-4527-8CBD-024A01FCB0EF}"/>
              </a:ext>
            </a:extLst>
          </p:cNvPr>
          <p:cNvSpPr>
            <a:spLocks noGrp="1"/>
          </p:cNvSpPr>
          <p:nvPr>
            <p:ph type="title"/>
          </p:nvPr>
        </p:nvSpPr>
        <p:spPr/>
        <p:txBody>
          <a:bodyPr/>
          <a:lstStyle/>
          <a:p>
            <a:r>
              <a:rPr lang="en-US"/>
              <a:t>Youtube Metrics By Country - 2 of 3</a:t>
            </a:r>
          </a:p>
        </p:txBody>
      </p:sp>
      <p:graphicFrame>
        <p:nvGraphicFramePr>
          <p:cNvPr id="5" name="Table Placeholder 4">
            <a:extLst>
              <a:ext uri="{FF2B5EF4-FFF2-40B4-BE49-F238E27FC236}">
                <a16:creationId xmlns:a16="http://schemas.microsoft.com/office/drawing/2014/main" id="{49195EC7-AD42-493A-91B3-CB8B2F8CE28B}"/>
              </a:ext>
            </a:extLst>
          </p:cNvPr>
          <p:cNvGraphicFramePr>
            <a:graphicFrameLocks noGrp="1"/>
          </p:cNvGraphicFramePr>
          <p:nvPr>
            <p:ph type="tbl" sz="quarter" idx="13"/>
            <p:extLst>
              <p:ext uri="{D42A27DB-BD31-4B8C-83A1-F6EECF244321}">
                <p14:modId xmlns:p14="http://schemas.microsoft.com/office/powerpoint/2010/main" val="567832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065191069"/>
                    </a:ext>
                  </a:extLst>
                </a:gridCol>
                <a:gridCol w="822960">
                  <a:extLst>
                    <a:ext uri="{9D8B030D-6E8A-4147-A177-3AD203B41FA5}">
                      <a16:colId xmlns:a16="http://schemas.microsoft.com/office/drawing/2014/main" val="2345861574"/>
                    </a:ext>
                  </a:extLst>
                </a:gridCol>
                <a:gridCol w="822960">
                  <a:extLst>
                    <a:ext uri="{9D8B030D-6E8A-4147-A177-3AD203B41FA5}">
                      <a16:colId xmlns:a16="http://schemas.microsoft.com/office/drawing/2014/main" val="3906995688"/>
                    </a:ext>
                  </a:extLst>
                </a:gridCol>
                <a:gridCol w="822960">
                  <a:extLst>
                    <a:ext uri="{9D8B030D-6E8A-4147-A177-3AD203B41FA5}">
                      <a16:colId xmlns:a16="http://schemas.microsoft.com/office/drawing/2014/main" val="1036378791"/>
                    </a:ext>
                  </a:extLst>
                </a:gridCol>
                <a:gridCol w="822960">
                  <a:extLst>
                    <a:ext uri="{9D8B030D-6E8A-4147-A177-3AD203B41FA5}">
                      <a16:colId xmlns:a16="http://schemas.microsoft.com/office/drawing/2014/main" val="698368940"/>
                    </a:ext>
                  </a:extLst>
                </a:gridCol>
                <a:gridCol w="822960">
                  <a:extLst>
                    <a:ext uri="{9D8B030D-6E8A-4147-A177-3AD203B41FA5}">
                      <a16:colId xmlns:a16="http://schemas.microsoft.com/office/drawing/2014/main" val="2972883764"/>
                    </a:ext>
                  </a:extLst>
                </a:gridCol>
                <a:gridCol w="822960">
                  <a:extLst>
                    <a:ext uri="{9D8B030D-6E8A-4147-A177-3AD203B41FA5}">
                      <a16:colId xmlns:a16="http://schemas.microsoft.com/office/drawing/2014/main" val="3146574860"/>
                    </a:ext>
                  </a:extLst>
                </a:gridCol>
                <a:gridCol w="822960">
                  <a:extLst>
                    <a:ext uri="{9D8B030D-6E8A-4147-A177-3AD203B41FA5}">
                      <a16:colId xmlns:a16="http://schemas.microsoft.com/office/drawing/2014/main" val="1075046539"/>
                    </a:ext>
                  </a:extLst>
                </a:gridCol>
                <a:gridCol w="822960">
                  <a:extLst>
                    <a:ext uri="{9D8B030D-6E8A-4147-A177-3AD203B41FA5}">
                      <a16:colId xmlns:a16="http://schemas.microsoft.com/office/drawing/2014/main" val="2968274641"/>
                    </a:ext>
                  </a:extLst>
                </a:gridCol>
                <a:gridCol w="822960">
                  <a:extLst>
                    <a:ext uri="{9D8B030D-6E8A-4147-A177-3AD203B41FA5}">
                      <a16:colId xmlns:a16="http://schemas.microsoft.com/office/drawing/2014/main" val="651577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extLst>
                  <a:ext uri="{0D108BD9-81ED-4DB2-BD59-A6C34878D82A}">
                    <a16:rowId xmlns:a16="http://schemas.microsoft.com/office/drawing/2014/main" val="59157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1958677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States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extLst>
                  <a:ext uri="{0D108BD9-81ED-4DB2-BD59-A6C34878D82A}">
                    <a16:rowId xmlns:a16="http://schemas.microsoft.com/office/drawing/2014/main" val="4203796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Qatar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2009016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Turkey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2926638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566670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1320593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1630306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1073488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Morocco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4286080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3911918839"/>
                  </a:ext>
                </a:extLst>
              </a:tr>
            </a:tbl>
          </a:graphicData>
        </a:graphic>
      </p:graphicFrame>
      <p:sp>
        <p:nvSpPr>
          <p:cNvPr id="4" name="Text Placeholder 3">
            <a:extLst>
              <a:ext uri="{FF2B5EF4-FFF2-40B4-BE49-F238E27FC236}">
                <a16:creationId xmlns:a16="http://schemas.microsoft.com/office/drawing/2014/main" id="{C0014D52-98F7-4ADC-81D8-D6BC8C092DE0}"/>
              </a:ext>
            </a:extLst>
          </p:cNvPr>
          <p:cNvSpPr>
            <a:spLocks noGrp="1"/>
          </p:cNvSpPr>
          <p:nvPr>
            <p:ph type="body" sz="quarter" idx="14"/>
          </p:nvPr>
        </p:nvSpPr>
        <p:spPr/>
        <p:txBody>
          <a:bodyPr/>
          <a:lstStyle/>
          <a:p>
            <a:r>
              <a:rPr lang="en-US"/>
              <a:t>04/05/2018 - 04/10/2018</a:t>
            </a:r>
          </a:p>
        </p:txBody>
      </p:sp>
    </p:spTree>
    <p:extLst>
      <p:ext uri="{BB962C8B-B14F-4D97-AF65-F5344CB8AC3E}">
        <p14:creationId xmlns:p14="http://schemas.microsoft.com/office/powerpoint/2010/main" val="13477966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A2D09-27A7-41E8-969F-846217FAE498}"/>
              </a:ext>
            </a:extLst>
          </p:cNvPr>
          <p:cNvSpPr>
            <a:spLocks noGrp="1"/>
          </p:cNvSpPr>
          <p:nvPr>
            <p:ph type="title"/>
          </p:nvPr>
        </p:nvSpPr>
        <p:spPr/>
        <p:txBody>
          <a:bodyPr/>
          <a:lstStyle/>
          <a:p>
            <a:r>
              <a:rPr lang="en-US"/>
              <a:t>Youtube Metrics By Country - 3 of 3</a:t>
            </a:r>
          </a:p>
        </p:txBody>
      </p:sp>
      <p:graphicFrame>
        <p:nvGraphicFramePr>
          <p:cNvPr id="5" name="Table Placeholder 4">
            <a:extLst>
              <a:ext uri="{FF2B5EF4-FFF2-40B4-BE49-F238E27FC236}">
                <a16:creationId xmlns:a16="http://schemas.microsoft.com/office/drawing/2014/main" id="{3462FCB0-C8D6-41FC-993E-7FB495A1D8C9}"/>
              </a:ext>
            </a:extLst>
          </p:cNvPr>
          <p:cNvGraphicFramePr>
            <a:graphicFrameLocks noGrp="1"/>
          </p:cNvGraphicFramePr>
          <p:nvPr>
            <p:ph type="tbl" sz="quarter" idx="13"/>
            <p:extLst>
              <p:ext uri="{D42A27DB-BD31-4B8C-83A1-F6EECF244321}">
                <p14:modId xmlns:p14="http://schemas.microsoft.com/office/powerpoint/2010/main" val="1110968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666986446"/>
                    </a:ext>
                  </a:extLst>
                </a:gridCol>
                <a:gridCol w="822960">
                  <a:extLst>
                    <a:ext uri="{9D8B030D-6E8A-4147-A177-3AD203B41FA5}">
                      <a16:colId xmlns:a16="http://schemas.microsoft.com/office/drawing/2014/main" val="125304649"/>
                    </a:ext>
                  </a:extLst>
                </a:gridCol>
                <a:gridCol w="822960">
                  <a:extLst>
                    <a:ext uri="{9D8B030D-6E8A-4147-A177-3AD203B41FA5}">
                      <a16:colId xmlns:a16="http://schemas.microsoft.com/office/drawing/2014/main" val="288264862"/>
                    </a:ext>
                  </a:extLst>
                </a:gridCol>
                <a:gridCol w="822960">
                  <a:extLst>
                    <a:ext uri="{9D8B030D-6E8A-4147-A177-3AD203B41FA5}">
                      <a16:colId xmlns:a16="http://schemas.microsoft.com/office/drawing/2014/main" val="404781273"/>
                    </a:ext>
                  </a:extLst>
                </a:gridCol>
                <a:gridCol w="822960">
                  <a:extLst>
                    <a:ext uri="{9D8B030D-6E8A-4147-A177-3AD203B41FA5}">
                      <a16:colId xmlns:a16="http://schemas.microsoft.com/office/drawing/2014/main" val="4009370185"/>
                    </a:ext>
                  </a:extLst>
                </a:gridCol>
                <a:gridCol w="822960">
                  <a:extLst>
                    <a:ext uri="{9D8B030D-6E8A-4147-A177-3AD203B41FA5}">
                      <a16:colId xmlns:a16="http://schemas.microsoft.com/office/drawing/2014/main" val="255393391"/>
                    </a:ext>
                  </a:extLst>
                </a:gridCol>
                <a:gridCol w="822960">
                  <a:extLst>
                    <a:ext uri="{9D8B030D-6E8A-4147-A177-3AD203B41FA5}">
                      <a16:colId xmlns:a16="http://schemas.microsoft.com/office/drawing/2014/main" val="641247069"/>
                    </a:ext>
                  </a:extLst>
                </a:gridCol>
                <a:gridCol w="822960">
                  <a:extLst>
                    <a:ext uri="{9D8B030D-6E8A-4147-A177-3AD203B41FA5}">
                      <a16:colId xmlns:a16="http://schemas.microsoft.com/office/drawing/2014/main" val="216892153"/>
                    </a:ext>
                  </a:extLst>
                </a:gridCol>
                <a:gridCol w="822960">
                  <a:extLst>
                    <a:ext uri="{9D8B030D-6E8A-4147-A177-3AD203B41FA5}">
                      <a16:colId xmlns:a16="http://schemas.microsoft.com/office/drawing/2014/main" val="1102800443"/>
                    </a:ext>
                  </a:extLst>
                </a:gridCol>
                <a:gridCol w="822960">
                  <a:extLst>
                    <a:ext uri="{9D8B030D-6E8A-4147-A177-3AD203B41FA5}">
                      <a16:colId xmlns:a16="http://schemas.microsoft.com/office/drawing/2014/main" val="2297373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extLst>
                  <a:ext uri="{0D108BD9-81ED-4DB2-BD59-A6C34878D82A}">
                    <a16:rowId xmlns:a16="http://schemas.microsoft.com/office/drawing/2014/main" val="314627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3294366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4031639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505753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3082513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4117796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Russian Federation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1685761954"/>
                  </a:ext>
                </a:extLst>
              </a:tr>
            </a:tbl>
          </a:graphicData>
        </a:graphic>
      </p:graphicFrame>
      <p:sp>
        <p:nvSpPr>
          <p:cNvPr id="4" name="Text Placeholder 3">
            <a:extLst>
              <a:ext uri="{FF2B5EF4-FFF2-40B4-BE49-F238E27FC236}">
                <a16:creationId xmlns:a16="http://schemas.microsoft.com/office/drawing/2014/main" id="{3D7B2692-38B7-4C72-ABFD-0474B685D94A}"/>
              </a:ext>
            </a:extLst>
          </p:cNvPr>
          <p:cNvSpPr>
            <a:spLocks noGrp="1"/>
          </p:cNvSpPr>
          <p:nvPr>
            <p:ph type="body" sz="quarter" idx="14"/>
          </p:nvPr>
        </p:nvSpPr>
        <p:spPr/>
        <p:txBody>
          <a:bodyPr/>
          <a:lstStyle/>
          <a:p>
            <a:r>
              <a:rPr lang="en-US"/>
              <a:t>04/05/2018 - 04/10/2018</a:t>
            </a:r>
          </a:p>
        </p:txBody>
      </p:sp>
    </p:spTree>
    <p:extLst>
      <p:ext uri="{BB962C8B-B14F-4D97-AF65-F5344CB8AC3E}">
        <p14:creationId xmlns:p14="http://schemas.microsoft.com/office/powerpoint/2010/main" val="37486130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F091B-3A8F-4C35-B2F5-F25BA1292EB2}"/>
              </a:ext>
            </a:extLst>
          </p:cNvPr>
          <p:cNvSpPr>
            <a:spLocks noGrp="1"/>
          </p:cNvSpPr>
          <p:nvPr>
            <p:ph type="title"/>
          </p:nvPr>
        </p:nvSpPr>
        <p:spPr/>
        <p:txBody>
          <a:bodyPr/>
          <a:lstStyle/>
          <a:p>
            <a:r>
              <a:rPr lang="en-US"/>
              <a:t>Youtube Total Interactions</a:t>
            </a:r>
          </a:p>
        </p:txBody>
      </p:sp>
      <p:graphicFrame>
        <p:nvGraphicFramePr>
          <p:cNvPr id="6" name="Chart Placeholder 5">
            <a:extLst>
              <a:ext uri="{FF2B5EF4-FFF2-40B4-BE49-F238E27FC236}">
                <a16:creationId xmlns:a16="http://schemas.microsoft.com/office/drawing/2014/main" id="{21E1E978-9A7C-43EF-80D9-6EA33CE10B88}"/>
              </a:ext>
            </a:extLst>
          </p:cNvPr>
          <p:cNvGraphicFramePr>
            <a:graphicFrameLocks noGrp="1"/>
          </p:cNvGraphicFramePr>
          <p:nvPr>
            <p:ph type="chart" sz="quarter" idx="13"/>
            <p:extLst>
              <p:ext uri="{D42A27DB-BD31-4B8C-83A1-F6EECF244321}">
                <p14:modId xmlns:p14="http://schemas.microsoft.com/office/powerpoint/2010/main" val="2753360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BA72C2-15EC-42E8-8D70-DE0A798A0E9A}"/>
              </a:ext>
            </a:extLst>
          </p:cNvPr>
          <p:cNvSpPr>
            <a:spLocks noGrp="1"/>
          </p:cNvSpPr>
          <p:nvPr>
            <p:ph type="body" sz="quarter" idx="14"/>
          </p:nvPr>
        </p:nvSpPr>
        <p:spPr/>
        <p:txBody>
          <a:bodyPr/>
          <a:lstStyle/>
          <a:p>
            <a:r>
              <a:rPr lang="en-US"/>
              <a:t>04/05/2018 - 04/10/2018</a:t>
            </a:r>
          </a:p>
        </p:txBody>
      </p:sp>
      <p:sp>
        <p:nvSpPr>
          <p:cNvPr id="5" name="Footer Placeholder 4">
            <a:extLst>
              <a:ext uri="{FF2B5EF4-FFF2-40B4-BE49-F238E27FC236}">
                <a16:creationId xmlns:a16="http://schemas.microsoft.com/office/drawing/2014/main" id="{0D92AD9C-9584-4E20-9623-4CC31A3DDE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60057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551D0-EBFF-421C-A7B5-5062ADDC654A}"/>
              </a:ext>
            </a:extLst>
          </p:cNvPr>
          <p:cNvSpPr>
            <a:spLocks noGrp="1"/>
          </p:cNvSpPr>
          <p:nvPr>
            <p:ph type="title"/>
          </p:nvPr>
        </p:nvSpPr>
        <p:spPr/>
        <p:txBody>
          <a:bodyPr/>
          <a:lstStyle/>
          <a:p>
            <a:r>
              <a:rPr lang="en-US"/>
              <a:t>Youtube Devices Table</a:t>
            </a:r>
          </a:p>
        </p:txBody>
      </p:sp>
      <p:graphicFrame>
        <p:nvGraphicFramePr>
          <p:cNvPr id="5" name="Table Placeholder 4">
            <a:extLst>
              <a:ext uri="{FF2B5EF4-FFF2-40B4-BE49-F238E27FC236}">
                <a16:creationId xmlns:a16="http://schemas.microsoft.com/office/drawing/2014/main" id="{C926D01C-BB52-43AB-8C94-11A6470FE6D1}"/>
              </a:ext>
            </a:extLst>
          </p:cNvPr>
          <p:cNvGraphicFramePr>
            <a:graphicFrameLocks noGrp="1"/>
          </p:cNvGraphicFramePr>
          <p:nvPr>
            <p:ph type="tbl" sz="quarter" idx="13"/>
            <p:extLst>
              <p:ext uri="{D42A27DB-BD31-4B8C-83A1-F6EECF244321}">
                <p14:modId xmlns:p14="http://schemas.microsoft.com/office/powerpoint/2010/main" val="233603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105929556"/>
                    </a:ext>
                  </a:extLst>
                </a:gridCol>
                <a:gridCol w="1892808">
                  <a:extLst>
                    <a:ext uri="{9D8B030D-6E8A-4147-A177-3AD203B41FA5}">
                      <a16:colId xmlns:a16="http://schemas.microsoft.com/office/drawing/2014/main" val="1366285518"/>
                    </a:ext>
                  </a:extLst>
                </a:gridCol>
                <a:gridCol w="1892808">
                  <a:extLst>
                    <a:ext uri="{9D8B030D-6E8A-4147-A177-3AD203B41FA5}">
                      <a16:colId xmlns:a16="http://schemas.microsoft.com/office/drawing/2014/main" val="2222892510"/>
                    </a:ext>
                  </a:extLst>
                </a:gridCol>
                <a:gridCol w="1892808">
                  <a:extLst>
                    <a:ext uri="{9D8B030D-6E8A-4147-A177-3AD203B41FA5}">
                      <a16:colId xmlns:a16="http://schemas.microsoft.com/office/drawing/2014/main" val="3056687780"/>
                    </a:ext>
                  </a:extLst>
                </a:gridCol>
              </a:tblGrid>
              <a:tr h="370840">
                <a:tc>
                  <a:txBody>
                    <a:bodyPr/>
                    <a:lstStyle/>
                    <a:p>
                      <a:r>
                        <a:rPr lang="en-US" sz="1000"/>
                        <a:t>Devices</a:t>
                      </a:r>
                    </a:p>
                  </a:txBody>
                  <a:tcPr/>
                </a:tc>
                <a:tc>
                  <a:txBody>
                    <a:bodyPr/>
                    <a:lstStyle/>
                    <a:p>
                      <a:r>
                        <a:rPr lang="en-US" sz="1000"/>
                        <a:t>Views</a:t>
                      </a:r>
                    </a:p>
                  </a:txBody>
                  <a:tcPr/>
                </a:tc>
                <a:tc>
                  <a:txBody>
                    <a:bodyPr/>
                    <a:lstStyle/>
                    <a:p>
                      <a:r>
                        <a:rPr lang="en-US" sz="1000"/>
                        <a:t>Share of Views (%)</a:t>
                      </a:r>
                    </a:p>
                  </a:txBody>
                  <a:tcPr/>
                </a:tc>
                <a:tc>
                  <a:txBody>
                    <a:bodyPr/>
                    <a:lstStyle/>
                    <a:p>
                      <a:r>
                        <a:rPr lang="en-US" sz="1000"/>
                        <a:t>Estimated Minutes Watched per View</a:t>
                      </a:r>
                    </a:p>
                  </a:txBody>
                  <a:tcPr/>
                </a:tc>
                <a:extLst>
                  <a:ext uri="{0D108BD9-81ED-4DB2-BD59-A6C34878D82A}">
                    <a16:rowId xmlns:a16="http://schemas.microsoft.com/office/drawing/2014/main" val="1136404938"/>
                  </a:ext>
                </a:extLst>
              </a:tr>
              <a:tr h="370840">
                <a:tc>
                  <a:txBody>
                    <a:bodyPr/>
                    <a:lstStyle/>
                    <a:p>
                      <a:r>
                        <a:rPr lang="en-US" sz="1000"/>
                        <a:t>Laptop and desktops</a:t>
                      </a:r>
                    </a:p>
                  </a:txBody>
                  <a:tcPr/>
                </a:tc>
                <a:tc>
                  <a:txBody>
                    <a:bodyPr/>
                    <a:lstStyle/>
                    <a:p>
                      <a:r>
                        <a:rPr lang="en-US" sz="1000"/>
                        <a:t>959</a:t>
                      </a:r>
                    </a:p>
                  </a:txBody>
                  <a:tcPr/>
                </a:tc>
                <a:tc>
                  <a:txBody>
                    <a:bodyPr/>
                    <a:lstStyle/>
                    <a:p>
                      <a:r>
                        <a:rPr lang="en-US" sz="1000"/>
                        <a:t>14.2%</a:t>
                      </a:r>
                    </a:p>
                  </a:txBody>
                  <a:tcPr/>
                </a:tc>
                <a:tc>
                  <a:txBody>
                    <a:bodyPr/>
                    <a:lstStyle/>
                    <a:p>
                      <a:r>
                        <a:rPr lang="en-US" sz="1000"/>
                        <a:t>0.10</a:t>
                      </a:r>
                    </a:p>
                  </a:txBody>
                  <a:tcPr/>
                </a:tc>
                <a:extLst>
                  <a:ext uri="{0D108BD9-81ED-4DB2-BD59-A6C34878D82A}">
                    <a16:rowId xmlns:a16="http://schemas.microsoft.com/office/drawing/2014/main" val="4140814906"/>
                  </a:ext>
                </a:extLst>
              </a:tr>
              <a:tr h="370840">
                <a:tc>
                  <a:txBody>
                    <a:bodyPr/>
                    <a:lstStyle/>
                    <a:p>
                      <a:r>
                        <a:rPr lang="en-US" sz="1000"/>
                        <a:t>Game consoles</a:t>
                      </a:r>
                    </a:p>
                  </a:txBody>
                  <a:tcPr/>
                </a:tc>
                <a:tc>
                  <a:txBody>
                    <a:bodyPr/>
                    <a:lstStyle/>
                    <a:p>
                      <a:r>
                        <a:rPr lang="en-US" sz="1000"/>
                        <a:t>2</a:t>
                      </a:r>
                    </a:p>
                  </a:txBody>
                  <a:tcPr/>
                </a:tc>
                <a:tc>
                  <a:txBody>
                    <a:bodyPr/>
                    <a:lstStyle/>
                    <a:p>
                      <a:r>
                        <a:rPr lang="en-US" sz="1000"/>
                        <a:t>0.0%</a:t>
                      </a:r>
                    </a:p>
                  </a:txBody>
                  <a:tcPr/>
                </a:tc>
                <a:tc>
                  <a:txBody>
                    <a:bodyPr/>
                    <a:lstStyle/>
                    <a:p>
                      <a:r>
                        <a:rPr lang="en-US" sz="1000"/>
                        <a:t>0.00</a:t>
                      </a:r>
                    </a:p>
                  </a:txBody>
                  <a:tcPr/>
                </a:tc>
                <a:extLst>
                  <a:ext uri="{0D108BD9-81ED-4DB2-BD59-A6C34878D82A}">
                    <a16:rowId xmlns:a16="http://schemas.microsoft.com/office/drawing/2014/main" val="2174465151"/>
                  </a:ext>
                </a:extLst>
              </a:tr>
              <a:tr h="370840">
                <a:tc>
                  <a:txBody>
                    <a:bodyPr/>
                    <a:lstStyle/>
                    <a:p>
                      <a:r>
                        <a:rPr lang="en-US" sz="1000"/>
                        <a:t>Mobile devices</a:t>
                      </a:r>
                    </a:p>
                  </a:txBody>
                  <a:tcPr/>
                </a:tc>
                <a:tc>
                  <a:txBody>
                    <a:bodyPr/>
                    <a:lstStyle/>
                    <a:p>
                      <a:r>
                        <a:rPr lang="en-US" sz="1000"/>
                        <a:t>5570</a:t>
                      </a:r>
                    </a:p>
                  </a:txBody>
                  <a:tcPr/>
                </a:tc>
                <a:tc>
                  <a:txBody>
                    <a:bodyPr/>
                    <a:lstStyle/>
                    <a:p>
                      <a:r>
                        <a:rPr lang="en-US" sz="1000"/>
                        <a:t>82.2%</a:t>
                      </a:r>
                    </a:p>
                  </a:txBody>
                  <a:tcPr/>
                </a:tc>
                <a:tc>
                  <a:txBody>
                    <a:bodyPr/>
                    <a:lstStyle/>
                    <a:p>
                      <a:r>
                        <a:rPr lang="en-US" sz="1000"/>
                        <a:t>0.60</a:t>
                      </a:r>
                    </a:p>
                  </a:txBody>
                  <a:tcPr/>
                </a:tc>
                <a:extLst>
                  <a:ext uri="{0D108BD9-81ED-4DB2-BD59-A6C34878D82A}">
                    <a16:rowId xmlns:a16="http://schemas.microsoft.com/office/drawing/2014/main" val="4051157390"/>
                  </a:ext>
                </a:extLst>
              </a:tr>
              <a:tr h="370840">
                <a:tc>
                  <a:txBody>
                    <a:bodyPr/>
                    <a:lstStyle/>
                    <a:p>
                      <a:r>
                        <a:rPr lang="en-US" sz="1000"/>
                        <a:t>Tablets</a:t>
                      </a:r>
                    </a:p>
                  </a:txBody>
                  <a:tcPr/>
                </a:tc>
                <a:tc>
                  <a:txBody>
                    <a:bodyPr/>
                    <a:lstStyle/>
                    <a:p>
                      <a:r>
                        <a:rPr lang="en-US" sz="1000"/>
                        <a:t>225</a:t>
                      </a:r>
                    </a:p>
                  </a:txBody>
                  <a:tcPr/>
                </a:tc>
                <a:tc>
                  <a:txBody>
                    <a:bodyPr/>
                    <a:lstStyle/>
                    <a:p>
                      <a:r>
                        <a:rPr lang="en-US" sz="1000"/>
                        <a:t>3.3%</a:t>
                      </a:r>
                    </a:p>
                  </a:txBody>
                  <a:tcPr/>
                </a:tc>
                <a:tc>
                  <a:txBody>
                    <a:bodyPr/>
                    <a:lstStyle/>
                    <a:p>
                      <a:r>
                        <a:rPr lang="en-US" sz="1000"/>
                        <a:t>0.00</a:t>
                      </a:r>
                    </a:p>
                  </a:txBody>
                  <a:tcPr/>
                </a:tc>
                <a:extLst>
                  <a:ext uri="{0D108BD9-81ED-4DB2-BD59-A6C34878D82A}">
                    <a16:rowId xmlns:a16="http://schemas.microsoft.com/office/drawing/2014/main" val="3660493912"/>
                  </a:ext>
                </a:extLst>
              </a:tr>
              <a:tr h="370840">
                <a:tc>
                  <a:txBody>
                    <a:bodyPr/>
                    <a:lstStyle/>
                    <a:p>
                      <a:r>
                        <a:rPr lang="en-US" sz="1000"/>
                        <a:t>TV devices</a:t>
                      </a:r>
                    </a:p>
                  </a:txBody>
                  <a:tcPr/>
                </a:tc>
                <a:tc>
                  <a:txBody>
                    <a:bodyPr/>
                    <a:lstStyle/>
                    <a:p>
                      <a:r>
                        <a:rPr lang="en-US" sz="1000"/>
                        <a:t>13</a:t>
                      </a:r>
                    </a:p>
                  </a:txBody>
                  <a:tcPr/>
                </a:tc>
                <a:tc>
                  <a:txBody>
                    <a:bodyPr/>
                    <a:lstStyle/>
                    <a:p>
                      <a:r>
                        <a:rPr lang="en-US" sz="1000"/>
                        <a:t>0.2%</a:t>
                      </a:r>
                    </a:p>
                  </a:txBody>
                  <a:tcPr/>
                </a:tc>
                <a:tc>
                  <a:txBody>
                    <a:bodyPr/>
                    <a:lstStyle/>
                    <a:p>
                      <a:r>
                        <a:rPr lang="en-US" sz="1000"/>
                        <a:t>0.00</a:t>
                      </a:r>
                    </a:p>
                  </a:txBody>
                  <a:tcPr/>
                </a:tc>
                <a:extLst>
                  <a:ext uri="{0D108BD9-81ED-4DB2-BD59-A6C34878D82A}">
                    <a16:rowId xmlns:a16="http://schemas.microsoft.com/office/drawing/2014/main" val="2114991664"/>
                  </a:ext>
                </a:extLst>
              </a:tr>
              <a:tr h="370840">
                <a:tc>
                  <a:txBody>
                    <a:bodyPr/>
                    <a:lstStyle/>
                    <a:p>
                      <a:r>
                        <a:rPr lang="en-US" sz="1000"/>
                        <a:t>Unknown devices</a:t>
                      </a:r>
                    </a:p>
                  </a:txBody>
                  <a:tcPr/>
                </a:tc>
                <a:tc>
                  <a:txBody>
                    <a:bodyPr/>
                    <a:lstStyle/>
                    <a:p>
                      <a:r>
                        <a:rPr lang="en-US" sz="1000"/>
                        <a:t>4</a:t>
                      </a:r>
                    </a:p>
                  </a:txBody>
                  <a:tcPr/>
                </a:tc>
                <a:tc>
                  <a:txBody>
                    <a:bodyPr/>
                    <a:lstStyle/>
                    <a:p>
                      <a:r>
                        <a:rPr lang="en-US" sz="1000"/>
                        <a:t>0.1%</a:t>
                      </a:r>
                    </a:p>
                  </a:txBody>
                  <a:tcPr/>
                </a:tc>
                <a:tc>
                  <a:txBody>
                    <a:bodyPr/>
                    <a:lstStyle/>
                    <a:p>
                      <a:r>
                        <a:rPr lang="en-US" sz="1000"/>
                        <a:t>0.00</a:t>
                      </a:r>
                    </a:p>
                  </a:txBody>
                  <a:tcPr/>
                </a:tc>
                <a:extLst>
                  <a:ext uri="{0D108BD9-81ED-4DB2-BD59-A6C34878D82A}">
                    <a16:rowId xmlns:a16="http://schemas.microsoft.com/office/drawing/2014/main" val="3113549929"/>
                  </a:ext>
                </a:extLst>
              </a:tr>
            </a:tbl>
          </a:graphicData>
        </a:graphic>
      </p:graphicFrame>
      <p:sp>
        <p:nvSpPr>
          <p:cNvPr id="4" name="Text Placeholder 3">
            <a:extLst>
              <a:ext uri="{FF2B5EF4-FFF2-40B4-BE49-F238E27FC236}">
                <a16:creationId xmlns:a16="http://schemas.microsoft.com/office/drawing/2014/main" id="{388DA9D2-BEE1-4277-A9D2-AD86E515DED7}"/>
              </a:ext>
            </a:extLst>
          </p:cNvPr>
          <p:cNvSpPr>
            <a:spLocks noGrp="1"/>
          </p:cNvSpPr>
          <p:nvPr>
            <p:ph type="body" sz="quarter" idx="14"/>
          </p:nvPr>
        </p:nvSpPr>
        <p:spPr/>
        <p:txBody>
          <a:bodyPr/>
          <a:lstStyle/>
          <a:p>
            <a:r>
              <a:rPr lang="en-US"/>
              <a:t>04/05/2018 - 04/10/2018</a:t>
            </a:r>
          </a:p>
        </p:txBody>
      </p:sp>
    </p:spTree>
    <p:extLst>
      <p:ext uri="{BB962C8B-B14F-4D97-AF65-F5344CB8AC3E}">
        <p14:creationId xmlns:p14="http://schemas.microsoft.com/office/powerpoint/2010/main" val="17677270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45BA7-FFC0-4B3C-88AF-B78B7956CFD1}"/>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93DD8CB0-7FD6-4D4C-88AD-0A9175764CE9}"/>
              </a:ext>
            </a:extLst>
          </p:cNvPr>
          <p:cNvGraphicFramePr>
            <a:graphicFrameLocks noGrp="1"/>
          </p:cNvGraphicFramePr>
          <p:nvPr>
            <p:ph type="chart" sz="quarter" idx="13"/>
            <p:extLst>
              <p:ext uri="{D42A27DB-BD31-4B8C-83A1-F6EECF244321}">
                <p14:modId xmlns:p14="http://schemas.microsoft.com/office/powerpoint/2010/main" val="12656338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6CF8B1-7022-4785-A4F3-944371BD0A3B}"/>
              </a:ext>
            </a:extLst>
          </p:cNvPr>
          <p:cNvSpPr>
            <a:spLocks noGrp="1"/>
          </p:cNvSpPr>
          <p:nvPr>
            <p:ph type="body" sz="quarter" idx="14"/>
          </p:nvPr>
        </p:nvSpPr>
        <p:spPr/>
        <p:txBody>
          <a:bodyPr/>
          <a:lstStyle/>
          <a:p>
            <a:r>
              <a:rPr lang="en-US"/>
              <a:t>04/05/2018 - 04/10/2018</a:t>
            </a:r>
          </a:p>
        </p:txBody>
      </p:sp>
      <p:sp>
        <p:nvSpPr>
          <p:cNvPr id="5" name="Footer Placeholder 4">
            <a:extLst>
              <a:ext uri="{FF2B5EF4-FFF2-40B4-BE49-F238E27FC236}">
                <a16:creationId xmlns:a16="http://schemas.microsoft.com/office/drawing/2014/main" id="{0650E010-C547-4885-9D31-185C52193F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118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CE496-AD72-4116-BBD9-4AECE4A75378}"/>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3D903B55-AF18-424D-A0F5-48E1B9D56991}"/>
              </a:ext>
            </a:extLst>
          </p:cNvPr>
          <p:cNvGraphicFramePr>
            <a:graphicFrameLocks noGrp="1"/>
          </p:cNvGraphicFramePr>
          <p:nvPr>
            <p:ph type="chart" sz="quarter" idx="13"/>
            <p:extLst>
              <p:ext uri="{D42A27DB-BD31-4B8C-83A1-F6EECF244321}">
                <p14:modId xmlns:p14="http://schemas.microsoft.com/office/powerpoint/2010/main" val="10281097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53F600-CBC6-4613-A2E7-4B299EBFEA0F}"/>
              </a:ext>
            </a:extLst>
          </p:cNvPr>
          <p:cNvSpPr>
            <a:spLocks noGrp="1"/>
          </p:cNvSpPr>
          <p:nvPr>
            <p:ph type="body" sz="quarter" idx="14"/>
          </p:nvPr>
        </p:nvSpPr>
        <p:spPr/>
        <p:txBody>
          <a:bodyPr/>
          <a:lstStyle/>
          <a:p>
            <a:r>
              <a:rPr lang="en-US"/>
              <a:t>04/05/2018 - 04/10/2018</a:t>
            </a:r>
          </a:p>
        </p:txBody>
      </p:sp>
      <p:sp>
        <p:nvSpPr>
          <p:cNvPr id="5" name="Footer Placeholder 4">
            <a:extLst>
              <a:ext uri="{FF2B5EF4-FFF2-40B4-BE49-F238E27FC236}">
                <a16:creationId xmlns:a16="http://schemas.microsoft.com/office/drawing/2014/main" id="{00F31BDC-3090-492D-8E8D-F29AC6B314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76516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8749A-2E78-47E4-9A8B-42CEC75EEEDB}"/>
              </a:ext>
            </a:extLst>
          </p:cNvPr>
          <p:cNvSpPr>
            <a:spLocks noGrp="1"/>
          </p:cNvSpPr>
          <p:nvPr>
            <p:ph type="title"/>
          </p:nvPr>
        </p:nvSpPr>
        <p:spPr/>
        <p:txBody>
          <a:bodyPr/>
          <a:lstStyle/>
          <a:p>
            <a:r>
              <a:rPr lang="en-US"/>
              <a:t>Facebook Own Posts Table - 1 of 5</a:t>
            </a:r>
          </a:p>
        </p:txBody>
      </p:sp>
      <p:graphicFrame>
        <p:nvGraphicFramePr>
          <p:cNvPr id="5" name="Table Placeholder 4">
            <a:extLst>
              <a:ext uri="{FF2B5EF4-FFF2-40B4-BE49-F238E27FC236}">
                <a16:creationId xmlns:a16="http://schemas.microsoft.com/office/drawing/2014/main" id="{3A9DD514-DDED-48D9-9B4F-B42064C7F8F3}"/>
              </a:ext>
            </a:extLst>
          </p:cNvPr>
          <p:cNvGraphicFramePr>
            <a:graphicFrameLocks noGrp="1"/>
          </p:cNvGraphicFramePr>
          <p:nvPr>
            <p:ph type="tbl" sz="quarter" idx="13"/>
            <p:extLst>
              <p:ext uri="{D42A27DB-BD31-4B8C-83A1-F6EECF244321}">
                <p14:modId xmlns:p14="http://schemas.microsoft.com/office/powerpoint/2010/main" val="286676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42802809"/>
                    </a:ext>
                  </a:extLst>
                </a:gridCol>
                <a:gridCol w="370332">
                  <a:extLst>
                    <a:ext uri="{9D8B030D-6E8A-4147-A177-3AD203B41FA5}">
                      <a16:colId xmlns:a16="http://schemas.microsoft.com/office/drawing/2014/main" val="1525578794"/>
                    </a:ext>
                  </a:extLst>
                </a:gridCol>
                <a:gridCol w="370332">
                  <a:extLst>
                    <a:ext uri="{9D8B030D-6E8A-4147-A177-3AD203B41FA5}">
                      <a16:colId xmlns:a16="http://schemas.microsoft.com/office/drawing/2014/main" val="3728395141"/>
                    </a:ext>
                  </a:extLst>
                </a:gridCol>
                <a:gridCol w="370332">
                  <a:extLst>
                    <a:ext uri="{9D8B030D-6E8A-4147-A177-3AD203B41FA5}">
                      <a16:colId xmlns:a16="http://schemas.microsoft.com/office/drawing/2014/main" val="3717612229"/>
                    </a:ext>
                  </a:extLst>
                </a:gridCol>
                <a:gridCol w="329184">
                  <a:extLst>
                    <a:ext uri="{9D8B030D-6E8A-4147-A177-3AD203B41FA5}">
                      <a16:colId xmlns:a16="http://schemas.microsoft.com/office/drawing/2014/main" val="2774842270"/>
                    </a:ext>
                  </a:extLst>
                </a:gridCol>
                <a:gridCol w="329184">
                  <a:extLst>
                    <a:ext uri="{9D8B030D-6E8A-4147-A177-3AD203B41FA5}">
                      <a16:colId xmlns:a16="http://schemas.microsoft.com/office/drawing/2014/main" val="3273715187"/>
                    </a:ext>
                  </a:extLst>
                </a:gridCol>
                <a:gridCol w="329184">
                  <a:extLst>
                    <a:ext uri="{9D8B030D-6E8A-4147-A177-3AD203B41FA5}">
                      <a16:colId xmlns:a16="http://schemas.microsoft.com/office/drawing/2014/main" val="1529172733"/>
                    </a:ext>
                  </a:extLst>
                </a:gridCol>
                <a:gridCol w="329184">
                  <a:extLst>
                    <a:ext uri="{9D8B030D-6E8A-4147-A177-3AD203B41FA5}">
                      <a16:colId xmlns:a16="http://schemas.microsoft.com/office/drawing/2014/main" val="3268351596"/>
                    </a:ext>
                  </a:extLst>
                </a:gridCol>
                <a:gridCol w="329184">
                  <a:extLst>
                    <a:ext uri="{9D8B030D-6E8A-4147-A177-3AD203B41FA5}">
                      <a16:colId xmlns:a16="http://schemas.microsoft.com/office/drawing/2014/main" val="2514888966"/>
                    </a:ext>
                  </a:extLst>
                </a:gridCol>
                <a:gridCol w="329184">
                  <a:extLst>
                    <a:ext uri="{9D8B030D-6E8A-4147-A177-3AD203B41FA5}">
                      <a16:colId xmlns:a16="http://schemas.microsoft.com/office/drawing/2014/main" val="3756473406"/>
                    </a:ext>
                  </a:extLst>
                </a:gridCol>
                <a:gridCol w="329184">
                  <a:extLst>
                    <a:ext uri="{9D8B030D-6E8A-4147-A177-3AD203B41FA5}">
                      <a16:colId xmlns:a16="http://schemas.microsoft.com/office/drawing/2014/main" val="3599087398"/>
                    </a:ext>
                  </a:extLst>
                </a:gridCol>
                <a:gridCol w="329184">
                  <a:extLst>
                    <a:ext uri="{9D8B030D-6E8A-4147-A177-3AD203B41FA5}">
                      <a16:colId xmlns:a16="http://schemas.microsoft.com/office/drawing/2014/main" val="331656779"/>
                    </a:ext>
                  </a:extLst>
                </a:gridCol>
                <a:gridCol w="329184">
                  <a:extLst>
                    <a:ext uri="{9D8B030D-6E8A-4147-A177-3AD203B41FA5}">
                      <a16:colId xmlns:a16="http://schemas.microsoft.com/office/drawing/2014/main" val="1018911744"/>
                    </a:ext>
                  </a:extLst>
                </a:gridCol>
                <a:gridCol w="370332">
                  <a:extLst>
                    <a:ext uri="{9D8B030D-6E8A-4147-A177-3AD203B41FA5}">
                      <a16:colId xmlns:a16="http://schemas.microsoft.com/office/drawing/2014/main" val="3543849366"/>
                    </a:ext>
                  </a:extLst>
                </a:gridCol>
                <a:gridCol w="370332">
                  <a:extLst>
                    <a:ext uri="{9D8B030D-6E8A-4147-A177-3AD203B41FA5}">
                      <a16:colId xmlns:a16="http://schemas.microsoft.com/office/drawing/2014/main" val="2674171211"/>
                    </a:ext>
                  </a:extLst>
                </a:gridCol>
                <a:gridCol w="329184">
                  <a:extLst>
                    <a:ext uri="{9D8B030D-6E8A-4147-A177-3AD203B41FA5}">
                      <a16:colId xmlns:a16="http://schemas.microsoft.com/office/drawing/2014/main" val="2028745732"/>
                    </a:ext>
                  </a:extLst>
                </a:gridCol>
                <a:gridCol w="329184">
                  <a:extLst>
                    <a:ext uri="{9D8B030D-6E8A-4147-A177-3AD203B41FA5}">
                      <a16:colId xmlns:a16="http://schemas.microsoft.com/office/drawing/2014/main" val="3997235989"/>
                    </a:ext>
                  </a:extLst>
                </a:gridCol>
                <a:gridCol w="370332">
                  <a:extLst>
                    <a:ext uri="{9D8B030D-6E8A-4147-A177-3AD203B41FA5}">
                      <a16:colId xmlns:a16="http://schemas.microsoft.com/office/drawing/2014/main" val="1978831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63872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 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- 2018-04-10 19:21:53</a:t>
                      </a:r>
                      <a:r>
                        <a:rPr kumimoji="0" lang="ar-AE" sz="1000" b="0" i="0" u="none" strike="noStrike" kern="1200" cap="none" spc="0" normalizeH="0" baseline="0" noProof="0">
                          <a:ln>
                            <a:noFill/>
                          </a:ln>
                          <a:solidFill>
                            <a:prstClr val="black"/>
                          </a:solidFill>
                          <a:effectLst/>
                          <a:uLnTx/>
                          <a:uFillTx/>
                          <a:latin typeface="+mn-lt"/>
                          <a:ea typeface="+mn-ea"/>
                          <a:cs typeface="+mn-cs"/>
                        </a:rPr>
                        <a:t>
#درع_الخليج #خليجنا_درع_محصن
 #</a:t>
                      </a:r>
                      <a:r>
                        <a:rPr kumimoji="0" lang="en-US" sz="1000" b="0" i="0" u="none" strike="noStrike" kern="1200" cap="none" spc="0" normalizeH="0" baseline="0" noProof="0">
                          <a:ln>
                            <a:noFill/>
                          </a:ln>
                          <a:solidFill>
                            <a:prstClr val="black"/>
                          </a:solidFill>
                          <a:effectLst/>
                          <a:uLnTx/>
                          <a:uFillTx/>
                          <a:latin typeface="+mn-lt"/>
                          <a:ea typeface="+mn-ea"/>
                          <a:cs typeface="+mn-cs"/>
                        </a:rPr>
                        <a:t>Gulf_Shield #Our_Gulf_Is_A_Fortified_Shield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36968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 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- 2018-04-10 18:36:04</a:t>
                      </a:r>
                      <a:r>
                        <a:rPr kumimoji="0" lang="ar-AE" sz="1000" b="0" i="0" u="none" strike="noStrike" kern="1200" cap="none" spc="0" normalizeH="0" baseline="0" noProof="0">
                          <a:ln>
                            <a:noFill/>
                          </a:ln>
                          <a:solidFill>
                            <a:prstClr val="black"/>
                          </a:solidFill>
                          <a:effectLst/>
                          <a:uLnTx/>
                          <a:uFillTx/>
                          <a:latin typeface="+mn-lt"/>
                          <a:ea typeface="+mn-ea"/>
                          <a:cs typeface="+mn-cs"/>
                        </a:rPr>
                        <a:t>
٦ أيام تفصلنا عن العزم 
 #درع_الخليج #خليجنا_درع_محصن                          
</a:t>
                      </a:r>
                      <a:r>
                        <a:rPr kumimoji="0" lang="en-US" sz="1000" b="0" i="0" u="none" strike="noStrike" kern="1200" cap="none" spc="0" normalizeH="0" baseline="0" noProof="0">
                          <a:ln>
                            <a:noFill/>
                          </a:ln>
                          <a:solidFill>
                            <a:prstClr val="black"/>
                          </a:solidFill>
                          <a:effectLst/>
                          <a:uLnTx/>
                          <a:uFillTx/>
                          <a:latin typeface="+mn-lt"/>
                          <a:ea typeface="+mn-ea"/>
                          <a:cs typeface="+mn-cs"/>
                        </a:rPr>
                        <a:t>Six days separate us from determination #Gulf_Shield #Our_Gulf_Is_A_Fortified_Shield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89079352"/>
                  </a:ext>
                </a:extLst>
              </a:tr>
            </a:tbl>
          </a:graphicData>
        </a:graphic>
      </p:graphicFrame>
      <p:sp>
        <p:nvSpPr>
          <p:cNvPr id="4" name="Text Placeholder 3">
            <a:extLst>
              <a:ext uri="{FF2B5EF4-FFF2-40B4-BE49-F238E27FC236}">
                <a16:creationId xmlns:a16="http://schemas.microsoft.com/office/drawing/2014/main" id="{B045D768-3DD6-4523-9554-A2E0CA7C52E9}"/>
              </a:ext>
            </a:extLst>
          </p:cNvPr>
          <p:cNvSpPr>
            <a:spLocks noGrp="1"/>
          </p:cNvSpPr>
          <p:nvPr>
            <p:ph type="body" sz="quarter" idx="14"/>
          </p:nvPr>
        </p:nvSpPr>
        <p:spPr/>
        <p:txBody>
          <a:bodyPr/>
          <a:lstStyle/>
          <a:p>
            <a:r>
              <a:rPr lang="en-US"/>
              <a:t>04/05/2018 - 04/10/2018</a:t>
            </a:r>
          </a:p>
        </p:txBody>
      </p:sp>
    </p:spTree>
    <p:extLst>
      <p:ext uri="{BB962C8B-B14F-4D97-AF65-F5344CB8AC3E}">
        <p14:creationId xmlns:p14="http://schemas.microsoft.com/office/powerpoint/2010/main" val="5734558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3FCBB-A9EB-455E-8DA3-4E537A8313E9}"/>
              </a:ext>
            </a:extLst>
          </p:cNvPr>
          <p:cNvSpPr>
            <a:spLocks noGrp="1"/>
          </p:cNvSpPr>
          <p:nvPr>
            <p:ph type="title"/>
          </p:nvPr>
        </p:nvSpPr>
        <p:spPr/>
        <p:txBody>
          <a:bodyPr/>
          <a:lstStyle/>
          <a:p>
            <a:r>
              <a:rPr lang="en-US"/>
              <a:t>Facebook Own Posts Table - 2 of 5</a:t>
            </a:r>
          </a:p>
        </p:txBody>
      </p:sp>
      <p:graphicFrame>
        <p:nvGraphicFramePr>
          <p:cNvPr id="5" name="Table Placeholder 4">
            <a:extLst>
              <a:ext uri="{FF2B5EF4-FFF2-40B4-BE49-F238E27FC236}">
                <a16:creationId xmlns:a16="http://schemas.microsoft.com/office/drawing/2014/main" id="{5F8B3D0D-6B8D-494A-A872-9E7C1445BFF1}"/>
              </a:ext>
            </a:extLst>
          </p:cNvPr>
          <p:cNvGraphicFramePr>
            <a:graphicFrameLocks noGrp="1"/>
          </p:cNvGraphicFramePr>
          <p:nvPr>
            <p:ph type="tbl" sz="quarter" idx="13"/>
            <p:extLst>
              <p:ext uri="{D42A27DB-BD31-4B8C-83A1-F6EECF244321}">
                <p14:modId xmlns:p14="http://schemas.microsoft.com/office/powerpoint/2010/main" val="450782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101740"/>
                    </a:ext>
                  </a:extLst>
                </a:gridCol>
                <a:gridCol w="370332">
                  <a:extLst>
                    <a:ext uri="{9D8B030D-6E8A-4147-A177-3AD203B41FA5}">
                      <a16:colId xmlns:a16="http://schemas.microsoft.com/office/drawing/2014/main" val="3158240980"/>
                    </a:ext>
                  </a:extLst>
                </a:gridCol>
                <a:gridCol w="370332">
                  <a:extLst>
                    <a:ext uri="{9D8B030D-6E8A-4147-A177-3AD203B41FA5}">
                      <a16:colId xmlns:a16="http://schemas.microsoft.com/office/drawing/2014/main" val="2298314748"/>
                    </a:ext>
                  </a:extLst>
                </a:gridCol>
                <a:gridCol w="370332">
                  <a:extLst>
                    <a:ext uri="{9D8B030D-6E8A-4147-A177-3AD203B41FA5}">
                      <a16:colId xmlns:a16="http://schemas.microsoft.com/office/drawing/2014/main" val="2936036114"/>
                    </a:ext>
                  </a:extLst>
                </a:gridCol>
                <a:gridCol w="329184">
                  <a:extLst>
                    <a:ext uri="{9D8B030D-6E8A-4147-A177-3AD203B41FA5}">
                      <a16:colId xmlns:a16="http://schemas.microsoft.com/office/drawing/2014/main" val="44491189"/>
                    </a:ext>
                  </a:extLst>
                </a:gridCol>
                <a:gridCol w="329184">
                  <a:extLst>
                    <a:ext uri="{9D8B030D-6E8A-4147-A177-3AD203B41FA5}">
                      <a16:colId xmlns:a16="http://schemas.microsoft.com/office/drawing/2014/main" val="429478247"/>
                    </a:ext>
                  </a:extLst>
                </a:gridCol>
                <a:gridCol w="329184">
                  <a:extLst>
                    <a:ext uri="{9D8B030D-6E8A-4147-A177-3AD203B41FA5}">
                      <a16:colId xmlns:a16="http://schemas.microsoft.com/office/drawing/2014/main" val="193860928"/>
                    </a:ext>
                  </a:extLst>
                </a:gridCol>
                <a:gridCol w="329184">
                  <a:extLst>
                    <a:ext uri="{9D8B030D-6E8A-4147-A177-3AD203B41FA5}">
                      <a16:colId xmlns:a16="http://schemas.microsoft.com/office/drawing/2014/main" val="104553218"/>
                    </a:ext>
                  </a:extLst>
                </a:gridCol>
                <a:gridCol w="329184">
                  <a:extLst>
                    <a:ext uri="{9D8B030D-6E8A-4147-A177-3AD203B41FA5}">
                      <a16:colId xmlns:a16="http://schemas.microsoft.com/office/drawing/2014/main" val="2159361007"/>
                    </a:ext>
                  </a:extLst>
                </a:gridCol>
                <a:gridCol w="329184">
                  <a:extLst>
                    <a:ext uri="{9D8B030D-6E8A-4147-A177-3AD203B41FA5}">
                      <a16:colId xmlns:a16="http://schemas.microsoft.com/office/drawing/2014/main" val="674068105"/>
                    </a:ext>
                  </a:extLst>
                </a:gridCol>
                <a:gridCol w="329184">
                  <a:extLst>
                    <a:ext uri="{9D8B030D-6E8A-4147-A177-3AD203B41FA5}">
                      <a16:colId xmlns:a16="http://schemas.microsoft.com/office/drawing/2014/main" val="4042215673"/>
                    </a:ext>
                  </a:extLst>
                </a:gridCol>
                <a:gridCol w="329184">
                  <a:extLst>
                    <a:ext uri="{9D8B030D-6E8A-4147-A177-3AD203B41FA5}">
                      <a16:colId xmlns:a16="http://schemas.microsoft.com/office/drawing/2014/main" val="2162172911"/>
                    </a:ext>
                  </a:extLst>
                </a:gridCol>
                <a:gridCol w="329184">
                  <a:extLst>
                    <a:ext uri="{9D8B030D-6E8A-4147-A177-3AD203B41FA5}">
                      <a16:colId xmlns:a16="http://schemas.microsoft.com/office/drawing/2014/main" val="2555010645"/>
                    </a:ext>
                  </a:extLst>
                </a:gridCol>
                <a:gridCol w="370332">
                  <a:extLst>
                    <a:ext uri="{9D8B030D-6E8A-4147-A177-3AD203B41FA5}">
                      <a16:colId xmlns:a16="http://schemas.microsoft.com/office/drawing/2014/main" val="2089376212"/>
                    </a:ext>
                  </a:extLst>
                </a:gridCol>
                <a:gridCol w="370332">
                  <a:extLst>
                    <a:ext uri="{9D8B030D-6E8A-4147-A177-3AD203B41FA5}">
                      <a16:colId xmlns:a16="http://schemas.microsoft.com/office/drawing/2014/main" val="4124490600"/>
                    </a:ext>
                  </a:extLst>
                </a:gridCol>
                <a:gridCol w="329184">
                  <a:extLst>
                    <a:ext uri="{9D8B030D-6E8A-4147-A177-3AD203B41FA5}">
                      <a16:colId xmlns:a16="http://schemas.microsoft.com/office/drawing/2014/main" val="1362195688"/>
                    </a:ext>
                  </a:extLst>
                </a:gridCol>
                <a:gridCol w="329184">
                  <a:extLst>
                    <a:ext uri="{9D8B030D-6E8A-4147-A177-3AD203B41FA5}">
                      <a16:colId xmlns:a16="http://schemas.microsoft.com/office/drawing/2014/main" val="216200266"/>
                    </a:ext>
                  </a:extLst>
                </a:gridCol>
                <a:gridCol w="370332">
                  <a:extLst>
                    <a:ext uri="{9D8B030D-6E8A-4147-A177-3AD203B41FA5}">
                      <a16:colId xmlns:a16="http://schemas.microsoft.com/office/drawing/2014/main" val="2090606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79410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 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- 2018-04-09 16:29:40</a:t>
                      </a:r>
                      <a:r>
                        <a:rPr kumimoji="0" lang="ar-AE" sz="1000" b="0" i="0" u="none" strike="noStrike" kern="1200" cap="none" spc="0" normalizeH="0" baseline="0" noProof="0">
                          <a:ln>
                            <a:noFill/>
                          </a:ln>
                          <a:solidFill>
                            <a:prstClr val="black"/>
                          </a:solidFill>
                          <a:effectLst/>
                          <a:uLnTx/>
                          <a:uFillTx/>
                          <a:latin typeface="+mn-lt"/>
                          <a:ea typeface="+mn-ea"/>
                          <a:cs typeface="+mn-cs"/>
                        </a:rPr>
                        <a:t>
مناورات التمرين الميداني للدول المشاركة في تمرين #درع_الخليج المشترك -1 
#خليجنا_درع_محصن  ​                         
</a:t>
                      </a:r>
                      <a:r>
                        <a:rPr kumimoji="0" lang="en-US" sz="1000" b="0" i="0" u="none" strike="noStrike" kern="1200" cap="none" spc="0" normalizeH="0" baseline="0" noProof="0">
                          <a:ln>
                            <a:noFill/>
                          </a:ln>
                          <a:solidFill>
                            <a:prstClr val="black"/>
                          </a:solidFill>
                          <a:effectLst/>
                          <a:uLnTx/>
                          <a:uFillTx/>
                          <a:latin typeface="+mn-lt"/>
                          <a:ea typeface="+mn-ea"/>
                          <a:cs typeface="+mn-cs"/>
                        </a:rPr>
                        <a:t>Field training drills of the countries 
participating in the #Gulf_Shield Joint Exercise – 1.  
#Our_Gulf_Is_A_Fortified_Shield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77112058"/>
                  </a:ext>
                </a:extLst>
              </a:tr>
            </a:tbl>
          </a:graphicData>
        </a:graphic>
      </p:graphicFrame>
      <p:sp>
        <p:nvSpPr>
          <p:cNvPr id="4" name="Text Placeholder 3">
            <a:extLst>
              <a:ext uri="{FF2B5EF4-FFF2-40B4-BE49-F238E27FC236}">
                <a16:creationId xmlns:a16="http://schemas.microsoft.com/office/drawing/2014/main" id="{C82770B0-5321-4CD1-A35A-244000699C7C}"/>
              </a:ext>
            </a:extLst>
          </p:cNvPr>
          <p:cNvSpPr>
            <a:spLocks noGrp="1"/>
          </p:cNvSpPr>
          <p:nvPr>
            <p:ph type="body" sz="quarter" idx="14"/>
          </p:nvPr>
        </p:nvSpPr>
        <p:spPr/>
        <p:txBody>
          <a:bodyPr/>
          <a:lstStyle/>
          <a:p>
            <a:r>
              <a:rPr lang="en-US"/>
              <a:t>04/05/2018 - 04/10/2018</a:t>
            </a:r>
          </a:p>
        </p:txBody>
      </p:sp>
    </p:spTree>
    <p:extLst>
      <p:ext uri="{BB962C8B-B14F-4D97-AF65-F5344CB8AC3E}">
        <p14:creationId xmlns:p14="http://schemas.microsoft.com/office/powerpoint/2010/main" val="22517938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62B4F-DD66-4B3B-B775-228AF9B26482}"/>
              </a:ext>
            </a:extLst>
          </p:cNvPr>
          <p:cNvSpPr>
            <a:spLocks noGrp="1"/>
          </p:cNvSpPr>
          <p:nvPr>
            <p:ph type="title"/>
          </p:nvPr>
        </p:nvSpPr>
        <p:spPr/>
        <p:txBody>
          <a:bodyPr/>
          <a:lstStyle/>
          <a:p>
            <a:r>
              <a:rPr lang="en-US"/>
              <a:t>Facebook Own Posts Table - 3 of 5</a:t>
            </a:r>
          </a:p>
        </p:txBody>
      </p:sp>
      <p:graphicFrame>
        <p:nvGraphicFramePr>
          <p:cNvPr id="5" name="Table Placeholder 4">
            <a:extLst>
              <a:ext uri="{FF2B5EF4-FFF2-40B4-BE49-F238E27FC236}">
                <a16:creationId xmlns:a16="http://schemas.microsoft.com/office/drawing/2014/main" id="{EFB949C8-28DD-4266-A3BF-4538C31F0FD6}"/>
              </a:ext>
            </a:extLst>
          </p:cNvPr>
          <p:cNvGraphicFramePr>
            <a:graphicFrameLocks noGrp="1"/>
          </p:cNvGraphicFramePr>
          <p:nvPr>
            <p:ph type="tbl" sz="quarter" idx="13"/>
            <p:extLst>
              <p:ext uri="{D42A27DB-BD31-4B8C-83A1-F6EECF244321}">
                <p14:modId xmlns:p14="http://schemas.microsoft.com/office/powerpoint/2010/main" val="2768844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1378566"/>
                    </a:ext>
                  </a:extLst>
                </a:gridCol>
                <a:gridCol w="370332">
                  <a:extLst>
                    <a:ext uri="{9D8B030D-6E8A-4147-A177-3AD203B41FA5}">
                      <a16:colId xmlns:a16="http://schemas.microsoft.com/office/drawing/2014/main" val="2799406059"/>
                    </a:ext>
                  </a:extLst>
                </a:gridCol>
                <a:gridCol w="370332">
                  <a:extLst>
                    <a:ext uri="{9D8B030D-6E8A-4147-A177-3AD203B41FA5}">
                      <a16:colId xmlns:a16="http://schemas.microsoft.com/office/drawing/2014/main" val="1355865221"/>
                    </a:ext>
                  </a:extLst>
                </a:gridCol>
                <a:gridCol w="370332">
                  <a:extLst>
                    <a:ext uri="{9D8B030D-6E8A-4147-A177-3AD203B41FA5}">
                      <a16:colId xmlns:a16="http://schemas.microsoft.com/office/drawing/2014/main" val="1194490326"/>
                    </a:ext>
                  </a:extLst>
                </a:gridCol>
                <a:gridCol w="329184">
                  <a:extLst>
                    <a:ext uri="{9D8B030D-6E8A-4147-A177-3AD203B41FA5}">
                      <a16:colId xmlns:a16="http://schemas.microsoft.com/office/drawing/2014/main" val="2078130386"/>
                    </a:ext>
                  </a:extLst>
                </a:gridCol>
                <a:gridCol w="329184">
                  <a:extLst>
                    <a:ext uri="{9D8B030D-6E8A-4147-A177-3AD203B41FA5}">
                      <a16:colId xmlns:a16="http://schemas.microsoft.com/office/drawing/2014/main" val="107570021"/>
                    </a:ext>
                  </a:extLst>
                </a:gridCol>
                <a:gridCol w="329184">
                  <a:extLst>
                    <a:ext uri="{9D8B030D-6E8A-4147-A177-3AD203B41FA5}">
                      <a16:colId xmlns:a16="http://schemas.microsoft.com/office/drawing/2014/main" val="3311072467"/>
                    </a:ext>
                  </a:extLst>
                </a:gridCol>
                <a:gridCol w="329184">
                  <a:extLst>
                    <a:ext uri="{9D8B030D-6E8A-4147-A177-3AD203B41FA5}">
                      <a16:colId xmlns:a16="http://schemas.microsoft.com/office/drawing/2014/main" val="4084907990"/>
                    </a:ext>
                  </a:extLst>
                </a:gridCol>
                <a:gridCol w="329184">
                  <a:extLst>
                    <a:ext uri="{9D8B030D-6E8A-4147-A177-3AD203B41FA5}">
                      <a16:colId xmlns:a16="http://schemas.microsoft.com/office/drawing/2014/main" val="3973661451"/>
                    </a:ext>
                  </a:extLst>
                </a:gridCol>
                <a:gridCol w="329184">
                  <a:extLst>
                    <a:ext uri="{9D8B030D-6E8A-4147-A177-3AD203B41FA5}">
                      <a16:colId xmlns:a16="http://schemas.microsoft.com/office/drawing/2014/main" val="975198071"/>
                    </a:ext>
                  </a:extLst>
                </a:gridCol>
                <a:gridCol w="329184">
                  <a:extLst>
                    <a:ext uri="{9D8B030D-6E8A-4147-A177-3AD203B41FA5}">
                      <a16:colId xmlns:a16="http://schemas.microsoft.com/office/drawing/2014/main" val="993022359"/>
                    </a:ext>
                  </a:extLst>
                </a:gridCol>
                <a:gridCol w="329184">
                  <a:extLst>
                    <a:ext uri="{9D8B030D-6E8A-4147-A177-3AD203B41FA5}">
                      <a16:colId xmlns:a16="http://schemas.microsoft.com/office/drawing/2014/main" val="1821920780"/>
                    </a:ext>
                  </a:extLst>
                </a:gridCol>
                <a:gridCol w="329184">
                  <a:extLst>
                    <a:ext uri="{9D8B030D-6E8A-4147-A177-3AD203B41FA5}">
                      <a16:colId xmlns:a16="http://schemas.microsoft.com/office/drawing/2014/main" val="2509128165"/>
                    </a:ext>
                  </a:extLst>
                </a:gridCol>
                <a:gridCol w="370332">
                  <a:extLst>
                    <a:ext uri="{9D8B030D-6E8A-4147-A177-3AD203B41FA5}">
                      <a16:colId xmlns:a16="http://schemas.microsoft.com/office/drawing/2014/main" val="4022817554"/>
                    </a:ext>
                  </a:extLst>
                </a:gridCol>
                <a:gridCol w="370332">
                  <a:extLst>
                    <a:ext uri="{9D8B030D-6E8A-4147-A177-3AD203B41FA5}">
                      <a16:colId xmlns:a16="http://schemas.microsoft.com/office/drawing/2014/main" val="3829457237"/>
                    </a:ext>
                  </a:extLst>
                </a:gridCol>
                <a:gridCol w="329184">
                  <a:extLst>
                    <a:ext uri="{9D8B030D-6E8A-4147-A177-3AD203B41FA5}">
                      <a16:colId xmlns:a16="http://schemas.microsoft.com/office/drawing/2014/main" val="3238312585"/>
                    </a:ext>
                  </a:extLst>
                </a:gridCol>
                <a:gridCol w="329184">
                  <a:extLst>
                    <a:ext uri="{9D8B030D-6E8A-4147-A177-3AD203B41FA5}">
                      <a16:colId xmlns:a16="http://schemas.microsoft.com/office/drawing/2014/main" val="350726758"/>
                    </a:ext>
                  </a:extLst>
                </a:gridCol>
                <a:gridCol w="370332">
                  <a:extLst>
                    <a:ext uri="{9D8B030D-6E8A-4147-A177-3AD203B41FA5}">
                      <a16:colId xmlns:a16="http://schemas.microsoft.com/office/drawing/2014/main" val="2431292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15520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 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- 2018-04-09 15:27:53</a:t>
                      </a:r>
                      <a:r>
                        <a:rPr kumimoji="0" lang="ar-AE" sz="1000" b="0" i="0" u="none" strike="noStrike" kern="1200" cap="none" spc="0" normalizeH="0" baseline="0" noProof="0">
                          <a:ln>
                            <a:noFill/>
                          </a:ln>
                          <a:solidFill>
                            <a:prstClr val="black"/>
                          </a:solidFill>
                          <a:effectLst/>
                          <a:uLnTx/>
                          <a:uFillTx/>
                          <a:latin typeface="+mn-lt"/>
                          <a:ea typeface="+mn-ea"/>
                          <a:cs typeface="+mn-cs"/>
                        </a:rPr>
                        <a:t>
تحتل 4 دول مشاركة في تمرين #درع_الخليج المشترك -1 قائمة أقوى عشرة جيوش في العالم  #خليجنا_درع_محصن                      
4 </a:t>
                      </a:r>
                      <a:r>
                        <a:rPr kumimoji="0" lang="en-US" sz="1000" b="0" i="0" u="none" strike="noStrike" kern="1200" cap="none" spc="0" normalizeH="0" baseline="0" noProof="0">
                          <a:ln>
                            <a:noFill/>
                          </a:ln>
                          <a:solidFill>
                            <a:prstClr val="black"/>
                          </a:solidFill>
                          <a:effectLst/>
                          <a:uLnTx/>
                          <a:uFillTx/>
                          <a:latin typeface="+mn-lt"/>
                          <a:ea typeface="+mn-ea"/>
                          <a:cs typeface="+mn-cs"/>
                        </a:rPr>
                        <a:t>countries participating in the #Gulf_Shield Joint Exercise – 1 rank amongst the strongest 10 armies in the world.  #Our_Gulf_Is_A_Fortified_Shield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80549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 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- 2018-04-09 14:19:27</a:t>
                      </a:r>
                      <a:r>
                        <a:rPr kumimoji="0" lang="ar-AE" sz="1000" b="0" i="0" u="none" strike="noStrike" kern="1200" cap="none" spc="0" normalizeH="0" baseline="0" noProof="0">
                          <a:ln>
                            <a:noFill/>
                          </a:ln>
                          <a:solidFill>
                            <a:prstClr val="black"/>
                          </a:solidFill>
                          <a:effectLst/>
                          <a:uLnTx/>
                          <a:uFillTx/>
                          <a:latin typeface="+mn-lt"/>
                          <a:ea typeface="+mn-ea"/>
                          <a:cs typeface="+mn-cs"/>
                        </a:rPr>
                        <a:t>
بعض الأسلحة المشاركة في تمرين #درع_الخليج المشترك -1 #خليجنا_درع_محصن       
</a:t>
                      </a:r>
                      <a:r>
                        <a:rPr kumimoji="0" lang="en-US" sz="1000" b="0" i="0" u="none" strike="noStrike" kern="1200" cap="none" spc="0" normalizeH="0" baseline="0" noProof="0">
                          <a:ln>
                            <a:noFill/>
                          </a:ln>
                          <a:solidFill>
                            <a:prstClr val="black"/>
                          </a:solidFill>
                          <a:effectLst/>
                          <a:uLnTx/>
                          <a:uFillTx/>
                          <a:latin typeface="+mn-lt"/>
                          <a:ea typeface="+mn-ea"/>
                          <a:cs typeface="+mn-cs"/>
                        </a:rPr>
                        <a:t>Some of the weapons participating in the #Gulf_Shield Joint Exercise - 1 #Our_Gulf_Is_A_Fortified_Shield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6904156"/>
                  </a:ext>
                </a:extLst>
              </a:tr>
            </a:tbl>
          </a:graphicData>
        </a:graphic>
      </p:graphicFrame>
      <p:sp>
        <p:nvSpPr>
          <p:cNvPr id="4" name="Text Placeholder 3">
            <a:extLst>
              <a:ext uri="{FF2B5EF4-FFF2-40B4-BE49-F238E27FC236}">
                <a16:creationId xmlns:a16="http://schemas.microsoft.com/office/drawing/2014/main" id="{438A660C-3141-4E0A-A675-AA1A8B6FBE43}"/>
              </a:ext>
            </a:extLst>
          </p:cNvPr>
          <p:cNvSpPr>
            <a:spLocks noGrp="1"/>
          </p:cNvSpPr>
          <p:nvPr>
            <p:ph type="body" sz="quarter" idx="14"/>
          </p:nvPr>
        </p:nvSpPr>
        <p:spPr/>
        <p:txBody>
          <a:bodyPr/>
          <a:lstStyle/>
          <a:p>
            <a:r>
              <a:rPr lang="en-US"/>
              <a:t>04/05/2018 - 04/10/2018</a:t>
            </a:r>
          </a:p>
        </p:txBody>
      </p:sp>
    </p:spTree>
    <p:extLst>
      <p:ext uri="{BB962C8B-B14F-4D97-AF65-F5344CB8AC3E}">
        <p14:creationId xmlns:p14="http://schemas.microsoft.com/office/powerpoint/2010/main" val="37388363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D560B-4958-40B3-A5E9-9A9C111CCB02}"/>
              </a:ext>
            </a:extLst>
          </p:cNvPr>
          <p:cNvSpPr>
            <a:spLocks noGrp="1"/>
          </p:cNvSpPr>
          <p:nvPr>
            <p:ph type="title"/>
          </p:nvPr>
        </p:nvSpPr>
        <p:spPr/>
        <p:txBody>
          <a:bodyPr/>
          <a:lstStyle/>
          <a:p>
            <a:r>
              <a:rPr lang="en-US"/>
              <a:t>Facebook Own Posts Table - 4 of 5</a:t>
            </a:r>
          </a:p>
        </p:txBody>
      </p:sp>
      <p:graphicFrame>
        <p:nvGraphicFramePr>
          <p:cNvPr id="5" name="Table Placeholder 4">
            <a:extLst>
              <a:ext uri="{FF2B5EF4-FFF2-40B4-BE49-F238E27FC236}">
                <a16:creationId xmlns:a16="http://schemas.microsoft.com/office/drawing/2014/main" id="{6A3A80B6-B64C-4E2D-9CFD-3284C39129C5}"/>
              </a:ext>
            </a:extLst>
          </p:cNvPr>
          <p:cNvGraphicFramePr>
            <a:graphicFrameLocks noGrp="1"/>
          </p:cNvGraphicFramePr>
          <p:nvPr>
            <p:ph type="tbl" sz="quarter" idx="13"/>
            <p:extLst>
              <p:ext uri="{D42A27DB-BD31-4B8C-83A1-F6EECF244321}">
                <p14:modId xmlns:p14="http://schemas.microsoft.com/office/powerpoint/2010/main" val="3393741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55062245"/>
                    </a:ext>
                  </a:extLst>
                </a:gridCol>
                <a:gridCol w="370332">
                  <a:extLst>
                    <a:ext uri="{9D8B030D-6E8A-4147-A177-3AD203B41FA5}">
                      <a16:colId xmlns:a16="http://schemas.microsoft.com/office/drawing/2014/main" val="1340553095"/>
                    </a:ext>
                  </a:extLst>
                </a:gridCol>
                <a:gridCol w="370332">
                  <a:extLst>
                    <a:ext uri="{9D8B030D-6E8A-4147-A177-3AD203B41FA5}">
                      <a16:colId xmlns:a16="http://schemas.microsoft.com/office/drawing/2014/main" val="270966687"/>
                    </a:ext>
                  </a:extLst>
                </a:gridCol>
                <a:gridCol w="370332">
                  <a:extLst>
                    <a:ext uri="{9D8B030D-6E8A-4147-A177-3AD203B41FA5}">
                      <a16:colId xmlns:a16="http://schemas.microsoft.com/office/drawing/2014/main" val="3762781689"/>
                    </a:ext>
                  </a:extLst>
                </a:gridCol>
                <a:gridCol w="329184">
                  <a:extLst>
                    <a:ext uri="{9D8B030D-6E8A-4147-A177-3AD203B41FA5}">
                      <a16:colId xmlns:a16="http://schemas.microsoft.com/office/drawing/2014/main" val="4080271267"/>
                    </a:ext>
                  </a:extLst>
                </a:gridCol>
                <a:gridCol w="329184">
                  <a:extLst>
                    <a:ext uri="{9D8B030D-6E8A-4147-A177-3AD203B41FA5}">
                      <a16:colId xmlns:a16="http://schemas.microsoft.com/office/drawing/2014/main" val="2373070880"/>
                    </a:ext>
                  </a:extLst>
                </a:gridCol>
                <a:gridCol w="329184">
                  <a:extLst>
                    <a:ext uri="{9D8B030D-6E8A-4147-A177-3AD203B41FA5}">
                      <a16:colId xmlns:a16="http://schemas.microsoft.com/office/drawing/2014/main" val="455629922"/>
                    </a:ext>
                  </a:extLst>
                </a:gridCol>
                <a:gridCol w="329184">
                  <a:extLst>
                    <a:ext uri="{9D8B030D-6E8A-4147-A177-3AD203B41FA5}">
                      <a16:colId xmlns:a16="http://schemas.microsoft.com/office/drawing/2014/main" val="2727949347"/>
                    </a:ext>
                  </a:extLst>
                </a:gridCol>
                <a:gridCol w="329184">
                  <a:extLst>
                    <a:ext uri="{9D8B030D-6E8A-4147-A177-3AD203B41FA5}">
                      <a16:colId xmlns:a16="http://schemas.microsoft.com/office/drawing/2014/main" val="2834123671"/>
                    </a:ext>
                  </a:extLst>
                </a:gridCol>
                <a:gridCol w="329184">
                  <a:extLst>
                    <a:ext uri="{9D8B030D-6E8A-4147-A177-3AD203B41FA5}">
                      <a16:colId xmlns:a16="http://schemas.microsoft.com/office/drawing/2014/main" val="2205837680"/>
                    </a:ext>
                  </a:extLst>
                </a:gridCol>
                <a:gridCol w="329184">
                  <a:extLst>
                    <a:ext uri="{9D8B030D-6E8A-4147-A177-3AD203B41FA5}">
                      <a16:colId xmlns:a16="http://schemas.microsoft.com/office/drawing/2014/main" val="85217866"/>
                    </a:ext>
                  </a:extLst>
                </a:gridCol>
                <a:gridCol w="329184">
                  <a:extLst>
                    <a:ext uri="{9D8B030D-6E8A-4147-A177-3AD203B41FA5}">
                      <a16:colId xmlns:a16="http://schemas.microsoft.com/office/drawing/2014/main" val="371153881"/>
                    </a:ext>
                  </a:extLst>
                </a:gridCol>
                <a:gridCol w="329184">
                  <a:extLst>
                    <a:ext uri="{9D8B030D-6E8A-4147-A177-3AD203B41FA5}">
                      <a16:colId xmlns:a16="http://schemas.microsoft.com/office/drawing/2014/main" val="1279143516"/>
                    </a:ext>
                  </a:extLst>
                </a:gridCol>
                <a:gridCol w="370332">
                  <a:extLst>
                    <a:ext uri="{9D8B030D-6E8A-4147-A177-3AD203B41FA5}">
                      <a16:colId xmlns:a16="http://schemas.microsoft.com/office/drawing/2014/main" val="931402867"/>
                    </a:ext>
                  </a:extLst>
                </a:gridCol>
                <a:gridCol w="370332">
                  <a:extLst>
                    <a:ext uri="{9D8B030D-6E8A-4147-A177-3AD203B41FA5}">
                      <a16:colId xmlns:a16="http://schemas.microsoft.com/office/drawing/2014/main" val="345542654"/>
                    </a:ext>
                  </a:extLst>
                </a:gridCol>
                <a:gridCol w="329184">
                  <a:extLst>
                    <a:ext uri="{9D8B030D-6E8A-4147-A177-3AD203B41FA5}">
                      <a16:colId xmlns:a16="http://schemas.microsoft.com/office/drawing/2014/main" val="57115512"/>
                    </a:ext>
                  </a:extLst>
                </a:gridCol>
                <a:gridCol w="329184">
                  <a:extLst>
                    <a:ext uri="{9D8B030D-6E8A-4147-A177-3AD203B41FA5}">
                      <a16:colId xmlns:a16="http://schemas.microsoft.com/office/drawing/2014/main" val="29040635"/>
                    </a:ext>
                  </a:extLst>
                </a:gridCol>
                <a:gridCol w="370332">
                  <a:extLst>
                    <a:ext uri="{9D8B030D-6E8A-4147-A177-3AD203B41FA5}">
                      <a16:colId xmlns:a16="http://schemas.microsoft.com/office/drawing/2014/main" val="2376125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4423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 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- 2018-04-09 13:20:09</a:t>
                      </a:r>
                      <a:r>
                        <a:rPr kumimoji="0" lang="ar-AE" sz="1000" b="0" i="0" u="none" strike="noStrike" kern="1200" cap="none" spc="0" normalizeH="0" baseline="0" noProof="0">
                          <a:ln>
                            <a:noFill/>
                          </a:ln>
                          <a:solidFill>
                            <a:prstClr val="black"/>
                          </a:solidFill>
                          <a:effectLst/>
                          <a:uLnTx/>
                          <a:uFillTx/>
                          <a:latin typeface="+mn-lt"/>
                          <a:ea typeface="+mn-ea"/>
                          <a:cs typeface="+mn-cs"/>
                        </a:rPr>
                        <a:t>
بدأ العد التنازلي للمناورة الختامية لتمرين #درع_الخليج المشترك -1
#خليجنا_درع_محصن
                                                                                                                               </a:t>
                      </a:r>
                      <a:r>
                        <a:rPr kumimoji="0" lang="en-US" sz="1000" b="0" i="0" u="none" strike="noStrike" kern="1200" cap="none" spc="0" normalizeH="0" baseline="0" noProof="0">
                          <a:ln>
                            <a:noFill/>
                          </a:ln>
                          <a:solidFill>
                            <a:prstClr val="black"/>
                          </a:solidFill>
                          <a:effectLst/>
                          <a:uLnTx/>
                          <a:uFillTx/>
                          <a:latin typeface="+mn-lt"/>
                          <a:ea typeface="+mn-ea"/>
                          <a:cs typeface="+mn-cs"/>
                        </a:rPr>
                        <a:t>The countdown has begun for the final drill of #Gulf_Shield Joint Exercise -1
#Our_Gulf_Is_A_Fortified_Shield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84395085"/>
                  </a:ext>
                </a:extLst>
              </a:tr>
            </a:tbl>
          </a:graphicData>
        </a:graphic>
      </p:graphicFrame>
      <p:sp>
        <p:nvSpPr>
          <p:cNvPr id="4" name="Text Placeholder 3">
            <a:extLst>
              <a:ext uri="{FF2B5EF4-FFF2-40B4-BE49-F238E27FC236}">
                <a16:creationId xmlns:a16="http://schemas.microsoft.com/office/drawing/2014/main" id="{945B7146-483A-4509-9746-6AF985A1BCAF}"/>
              </a:ext>
            </a:extLst>
          </p:cNvPr>
          <p:cNvSpPr>
            <a:spLocks noGrp="1"/>
          </p:cNvSpPr>
          <p:nvPr>
            <p:ph type="body" sz="quarter" idx="14"/>
          </p:nvPr>
        </p:nvSpPr>
        <p:spPr/>
        <p:txBody>
          <a:bodyPr/>
          <a:lstStyle/>
          <a:p>
            <a:r>
              <a:rPr lang="en-US"/>
              <a:t>04/05/2018 - 04/10/2018</a:t>
            </a:r>
          </a:p>
        </p:txBody>
      </p:sp>
    </p:spTree>
    <p:extLst>
      <p:ext uri="{BB962C8B-B14F-4D97-AF65-F5344CB8AC3E}">
        <p14:creationId xmlns:p14="http://schemas.microsoft.com/office/powerpoint/2010/main" val="25318418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644E0-F2A8-4109-8AF9-48BBACBFC8F8}"/>
              </a:ext>
            </a:extLst>
          </p:cNvPr>
          <p:cNvSpPr>
            <a:spLocks noGrp="1"/>
          </p:cNvSpPr>
          <p:nvPr>
            <p:ph type="title"/>
          </p:nvPr>
        </p:nvSpPr>
        <p:spPr/>
        <p:txBody>
          <a:bodyPr/>
          <a:lstStyle/>
          <a:p>
            <a:r>
              <a:rPr lang="en-US"/>
              <a:t>Facebook Own Posts Table - 5 of 5</a:t>
            </a:r>
          </a:p>
        </p:txBody>
      </p:sp>
      <p:graphicFrame>
        <p:nvGraphicFramePr>
          <p:cNvPr id="5" name="Table Placeholder 4">
            <a:extLst>
              <a:ext uri="{FF2B5EF4-FFF2-40B4-BE49-F238E27FC236}">
                <a16:creationId xmlns:a16="http://schemas.microsoft.com/office/drawing/2014/main" id="{F4CC6B6A-AA01-45E9-9712-4F1FCB74906D}"/>
              </a:ext>
            </a:extLst>
          </p:cNvPr>
          <p:cNvGraphicFramePr>
            <a:graphicFrameLocks noGrp="1"/>
          </p:cNvGraphicFramePr>
          <p:nvPr>
            <p:ph type="tbl" sz="quarter" idx="13"/>
            <p:extLst>
              <p:ext uri="{D42A27DB-BD31-4B8C-83A1-F6EECF244321}">
                <p14:modId xmlns:p14="http://schemas.microsoft.com/office/powerpoint/2010/main" val="808601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54881971"/>
                    </a:ext>
                  </a:extLst>
                </a:gridCol>
                <a:gridCol w="370332">
                  <a:extLst>
                    <a:ext uri="{9D8B030D-6E8A-4147-A177-3AD203B41FA5}">
                      <a16:colId xmlns:a16="http://schemas.microsoft.com/office/drawing/2014/main" val="1368034136"/>
                    </a:ext>
                  </a:extLst>
                </a:gridCol>
                <a:gridCol w="370332">
                  <a:extLst>
                    <a:ext uri="{9D8B030D-6E8A-4147-A177-3AD203B41FA5}">
                      <a16:colId xmlns:a16="http://schemas.microsoft.com/office/drawing/2014/main" val="2855752055"/>
                    </a:ext>
                  </a:extLst>
                </a:gridCol>
                <a:gridCol w="370332">
                  <a:extLst>
                    <a:ext uri="{9D8B030D-6E8A-4147-A177-3AD203B41FA5}">
                      <a16:colId xmlns:a16="http://schemas.microsoft.com/office/drawing/2014/main" val="3194954922"/>
                    </a:ext>
                  </a:extLst>
                </a:gridCol>
                <a:gridCol w="329184">
                  <a:extLst>
                    <a:ext uri="{9D8B030D-6E8A-4147-A177-3AD203B41FA5}">
                      <a16:colId xmlns:a16="http://schemas.microsoft.com/office/drawing/2014/main" val="4116507780"/>
                    </a:ext>
                  </a:extLst>
                </a:gridCol>
                <a:gridCol w="329184">
                  <a:extLst>
                    <a:ext uri="{9D8B030D-6E8A-4147-A177-3AD203B41FA5}">
                      <a16:colId xmlns:a16="http://schemas.microsoft.com/office/drawing/2014/main" val="3833925197"/>
                    </a:ext>
                  </a:extLst>
                </a:gridCol>
                <a:gridCol w="329184">
                  <a:extLst>
                    <a:ext uri="{9D8B030D-6E8A-4147-A177-3AD203B41FA5}">
                      <a16:colId xmlns:a16="http://schemas.microsoft.com/office/drawing/2014/main" val="1044415823"/>
                    </a:ext>
                  </a:extLst>
                </a:gridCol>
                <a:gridCol w="329184">
                  <a:extLst>
                    <a:ext uri="{9D8B030D-6E8A-4147-A177-3AD203B41FA5}">
                      <a16:colId xmlns:a16="http://schemas.microsoft.com/office/drawing/2014/main" val="460911874"/>
                    </a:ext>
                  </a:extLst>
                </a:gridCol>
                <a:gridCol w="329184">
                  <a:extLst>
                    <a:ext uri="{9D8B030D-6E8A-4147-A177-3AD203B41FA5}">
                      <a16:colId xmlns:a16="http://schemas.microsoft.com/office/drawing/2014/main" val="2383993440"/>
                    </a:ext>
                  </a:extLst>
                </a:gridCol>
                <a:gridCol w="329184">
                  <a:extLst>
                    <a:ext uri="{9D8B030D-6E8A-4147-A177-3AD203B41FA5}">
                      <a16:colId xmlns:a16="http://schemas.microsoft.com/office/drawing/2014/main" val="1860371125"/>
                    </a:ext>
                  </a:extLst>
                </a:gridCol>
                <a:gridCol w="329184">
                  <a:extLst>
                    <a:ext uri="{9D8B030D-6E8A-4147-A177-3AD203B41FA5}">
                      <a16:colId xmlns:a16="http://schemas.microsoft.com/office/drawing/2014/main" val="4190078630"/>
                    </a:ext>
                  </a:extLst>
                </a:gridCol>
                <a:gridCol w="329184">
                  <a:extLst>
                    <a:ext uri="{9D8B030D-6E8A-4147-A177-3AD203B41FA5}">
                      <a16:colId xmlns:a16="http://schemas.microsoft.com/office/drawing/2014/main" val="21205873"/>
                    </a:ext>
                  </a:extLst>
                </a:gridCol>
                <a:gridCol w="329184">
                  <a:extLst>
                    <a:ext uri="{9D8B030D-6E8A-4147-A177-3AD203B41FA5}">
                      <a16:colId xmlns:a16="http://schemas.microsoft.com/office/drawing/2014/main" val="1115874468"/>
                    </a:ext>
                  </a:extLst>
                </a:gridCol>
                <a:gridCol w="370332">
                  <a:extLst>
                    <a:ext uri="{9D8B030D-6E8A-4147-A177-3AD203B41FA5}">
                      <a16:colId xmlns:a16="http://schemas.microsoft.com/office/drawing/2014/main" val="2866048790"/>
                    </a:ext>
                  </a:extLst>
                </a:gridCol>
                <a:gridCol w="370332">
                  <a:extLst>
                    <a:ext uri="{9D8B030D-6E8A-4147-A177-3AD203B41FA5}">
                      <a16:colId xmlns:a16="http://schemas.microsoft.com/office/drawing/2014/main" val="1265561865"/>
                    </a:ext>
                  </a:extLst>
                </a:gridCol>
                <a:gridCol w="329184">
                  <a:extLst>
                    <a:ext uri="{9D8B030D-6E8A-4147-A177-3AD203B41FA5}">
                      <a16:colId xmlns:a16="http://schemas.microsoft.com/office/drawing/2014/main" val="898715599"/>
                    </a:ext>
                  </a:extLst>
                </a:gridCol>
                <a:gridCol w="329184">
                  <a:extLst>
                    <a:ext uri="{9D8B030D-6E8A-4147-A177-3AD203B41FA5}">
                      <a16:colId xmlns:a16="http://schemas.microsoft.com/office/drawing/2014/main" val="18284012"/>
                    </a:ext>
                  </a:extLst>
                </a:gridCol>
                <a:gridCol w="370332">
                  <a:extLst>
                    <a:ext uri="{9D8B030D-6E8A-4147-A177-3AD203B41FA5}">
                      <a16:colId xmlns:a16="http://schemas.microsoft.com/office/drawing/2014/main" val="527865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61186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Dira AlWatan </a:t>
                      </a:r>
                      <a:r>
                        <a:rPr kumimoji="0" lang="ar-AE" sz="1000" b="1" i="0" u="none" strike="noStrike" kern="1200" cap="none" spc="0" normalizeH="0" baseline="0" noProof="0">
                          <a:ln>
                            <a:noFill/>
                          </a:ln>
                          <a:solidFill>
                            <a:prstClr val="black"/>
                          </a:solidFill>
                          <a:effectLst/>
                          <a:uLnTx/>
                          <a:uFillTx/>
                          <a:latin typeface="+mn-lt"/>
                          <a:ea typeface="+mn-ea"/>
                          <a:cs typeface="+mn-cs"/>
                        </a:rPr>
                        <a:t>درع الوطن - 2018-04-05 18:28:31</a:t>
                      </a:r>
                      <a:r>
                        <a:rPr kumimoji="0" lang="ar-AE" sz="1000" b="0" i="0" u="none" strike="noStrike" kern="1200" cap="none" spc="0" normalizeH="0" baseline="0" noProof="0">
                          <a:ln>
                            <a:noFill/>
                          </a:ln>
                          <a:solidFill>
                            <a:prstClr val="black"/>
                          </a:solidFill>
                          <a:effectLst/>
                          <a:uLnTx/>
                          <a:uFillTx/>
                          <a:latin typeface="+mn-lt"/>
                          <a:ea typeface="+mn-ea"/>
                          <a:cs typeface="+mn-cs"/>
                        </a:rPr>
                        <a:t>
‫رئيس الوزراء الماليزي: إن رعاية قواتنا المسلحة سواء المتقاعدين أو أولئك الذين ما زالوا يقدمون خدماتهم الجليلة لوطنهم، ستبقى في صدارة أولوياتنا كحكومة، وستبقى وزارة الدفاع وقواتنا المسلحة قريبة إلى قلبي، وكيف لا، وأنا خدمت بلادي كوزير للدفاع مرتين‬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خليجنا_درع_محصن‬</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درع_الخليج‬</a:t>
                      </a:r>
                      <a:r>
                        <a:rPr kumimoji="0" lang="en-US" sz="1000" b="0" i="0" u="none" strike="noStrike" kern="1200" cap="none" spc="0" normalizeH="0" baseline="0" noProof="0">
                          <a:ln>
                            <a:noFill/>
                          </a:ln>
                          <a:solidFill>
                            <a:prstClr val="black"/>
                          </a:solidFill>
                          <a:effectLst/>
                          <a:uLnTx/>
                          <a:uFillTx/>
                          <a:latin typeface="+mn-lt"/>
                          <a:ea typeface="+mn-ea"/>
                          <a:cs typeface="+mn-cs"/>
                        </a:rPr>
                        <a:t>⁩‬
_________________________________
Prime Minister of Malaysia : Taking care of our Armed Forces individuals, those who retired and those who are still serving their homeland, will always be on top of our government priorities. Our Defense Ministry and Armed Forces will always be in my heart. And why shouldn’t it be? I am proud to have served my country as the Defense Minister for two tenures.
#Our_Gulf_Is_A_Fortified_Shield
#Gulf_Shield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0318745"/>
                  </a:ext>
                </a:extLst>
              </a:tr>
            </a:tbl>
          </a:graphicData>
        </a:graphic>
      </p:graphicFrame>
      <p:sp>
        <p:nvSpPr>
          <p:cNvPr id="4" name="Text Placeholder 3">
            <a:extLst>
              <a:ext uri="{FF2B5EF4-FFF2-40B4-BE49-F238E27FC236}">
                <a16:creationId xmlns:a16="http://schemas.microsoft.com/office/drawing/2014/main" id="{2AF43F74-0810-4EED-85B2-ED022F5C3DE6}"/>
              </a:ext>
            </a:extLst>
          </p:cNvPr>
          <p:cNvSpPr>
            <a:spLocks noGrp="1"/>
          </p:cNvSpPr>
          <p:nvPr>
            <p:ph type="body" sz="quarter" idx="14"/>
          </p:nvPr>
        </p:nvSpPr>
        <p:spPr/>
        <p:txBody>
          <a:bodyPr/>
          <a:lstStyle/>
          <a:p>
            <a:r>
              <a:rPr lang="en-US"/>
              <a:t>04/05/2018 - 04/10/2018</a:t>
            </a:r>
          </a:p>
        </p:txBody>
      </p:sp>
    </p:spTree>
    <p:extLst>
      <p:ext uri="{BB962C8B-B14F-4D97-AF65-F5344CB8AC3E}">
        <p14:creationId xmlns:p14="http://schemas.microsoft.com/office/powerpoint/2010/main" val="10417538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FF28B-281C-439C-92EE-0DFF5B948D96}"/>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1B133EDD-AEB2-41ED-8FDA-EA675E76B265}"/>
              </a:ext>
            </a:extLst>
          </p:cNvPr>
          <p:cNvGraphicFramePr>
            <a:graphicFrameLocks noGrp="1"/>
          </p:cNvGraphicFramePr>
          <p:nvPr>
            <p:ph type="chart" sz="quarter" idx="13"/>
            <p:extLst>
              <p:ext uri="{D42A27DB-BD31-4B8C-83A1-F6EECF244321}">
                <p14:modId xmlns:p14="http://schemas.microsoft.com/office/powerpoint/2010/main" val="32439587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8507DA-ED1A-49B6-8E8B-1F626D326F72}"/>
              </a:ext>
            </a:extLst>
          </p:cNvPr>
          <p:cNvSpPr>
            <a:spLocks noGrp="1"/>
          </p:cNvSpPr>
          <p:nvPr>
            <p:ph type="body" sz="quarter" idx="14"/>
          </p:nvPr>
        </p:nvSpPr>
        <p:spPr/>
        <p:txBody>
          <a:bodyPr/>
          <a:lstStyle/>
          <a:p>
            <a:r>
              <a:rPr lang="en-US"/>
              <a:t>04/05/2018 - 04/10/2018</a:t>
            </a:r>
          </a:p>
        </p:txBody>
      </p:sp>
      <p:sp>
        <p:nvSpPr>
          <p:cNvPr id="5" name="Footer Placeholder 4">
            <a:extLst>
              <a:ext uri="{FF2B5EF4-FFF2-40B4-BE49-F238E27FC236}">
                <a16:creationId xmlns:a16="http://schemas.microsoft.com/office/drawing/2014/main" id="{13AAAB21-79F7-4140-907F-6593217A9B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35005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1413</Words>
  <Application>Microsoft Office PowerPoint</Application>
  <PresentationFormat>On-screen Show (4:3)</PresentationFormat>
  <Paragraphs>834</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Calibri</vt:lpstr>
      <vt:lpstr>Arial</vt:lpstr>
      <vt:lpstr>quintly_template</vt:lpstr>
      <vt:lpstr>Diraa AlWatan</vt:lpstr>
      <vt:lpstr>Twitter Followers Total</vt:lpstr>
      <vt:lpstr>Twitter Interactions Distribution</vt:lpstr>
      <vt:lpstr>Twitter Own Tweets</vt:lpstr>
      <vt:lpstr>Twitter Mentions</vt:lpstr>
      <vt:lpstr>Twitter Tweet Type Distribution</vt:lpstr>
      <vt:lpstr>Twitter Questions Table</vt:lpstr>
      <vt:lpstr>Twitter Own and Retweeted Tweets Table - 1 of 2</vt:lpstr>
      <vt:lpstr>Twitter Own and Retweeted Tweets Table - 2 of 2</vt:lpstr>
      <vt:lpstr>Twitter Own Tweets By Hour</vt:lpstr>
      <vt:lpstr>Twitter Hashtag Detection</vt:lpstr>
      <vt:lpstr>Instagram Followers Total</vt:lpstr>
      <vt:lpstr>Instagram Posts</vt:lpstr>
      <vt:lpstr>Instagram Interaction Rate By Post Type</vt:lpstr>
      <vt:lpstr>Instagram Interactions Distribution</vt:lpstr>
      <vt:lpstr>Youtube Key Metrics Table</vt:lpstr>
      <vt:lpstr>Youtube Subscribers Total</vt:lpstr>
      <vt:lpstr>Youtube Videos Table</vt:lpstr>
      <vt:lpstr>Youtube Video Views Total</vt:lpstr>
      <vt:lpstr>Youtube Videos Total</vt:lpstr>
      <vt:lpstr>Youtube Total Interactions</vt:lpstr>
      <vt:lpstr>Youtube Hashtag Detection</vt:lpstr>
      <vt:lpstr>Youtube Top Ten Videos - 1 of 2</vt:lpstr>
      <vt:lpstr>Youtube Top Ten Videos - 2 of 2</vt:lpstr>
      <vt:lpstr>Youtube Metrics By Country - 1 of 3</vt:lpstr>
      <vt:lpstr>Youtube Metrics By Country - 2 of 3</vt:lpstr>
      <vt:lpstr>Youtube Metrics By Country - 3 of 3</vt:lpstr>
      <vt:lpstr>Youtube Total Interactions</vt:lpstr>
      <vt:lpstr>Youtube Devices Table</vt:lpstr>
      <vt:lpstr>Facebook Own Posts</vt:lpstr>
      <vt:lpstr>Facebook Interactions Distribution</vt:lpstr>
      <vt:lpstr>Facebook Own Posts Table - 1 of 5</vt:lpstr>
      <vt:lpstr>Facebook Own Posts Table - 2 of 5</vt:lpstr>
      <vt:lpstr>Facebook Own Posts Table - 3 of 5</vt:lpstr>
      <vt:lpstr>Facebook Own Posts Table - 4 of 5</vt:lpstr>
      <vt:lpstr>Facebook Own Posts Table - 5 of 5</vt:lpstr>
      <vt:lpstr>Facebook Fans Total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Diraa AlWatan</dc:title>
  <dc:creator>Administrator</dc:creator>
  <cp:lastModifiedBy>Administrator</cp:lastModifiedBy>
  <cp:revision>1</cp:revision>
  <dcterms:created xsi:type="dcterms:W3CDTF">2018-04-11T09:15:33Z</dcterms:created>
  <dcterms:modified xsi:type="dcterms:W3CDTF">2018-04-11T09:17:01Z</dcterms:modified>
</cp:coreProperties>
</file>