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250547</c:v>
                </c:pt>
                <c:pt idx="1">
                  <c:v>250606</c:v>
                </c:pt>
                <c:pt idx="2">
                  <c:v>251188</c:v>
                </c:pt>
                <c:pt idx="3">
                  <c:v>251607</c:v>
                </c:pt>
                <c:pt idx="4">
                  <c:v>251790</c:v>
                </c:pt>
                <c:pt idx="5">
                  <c:v>252166</c:v>
                </c:pt>
                <c:pt idx="6">
                  <c:v>252181</c:v>
                </c:pt>
                <c:pt idx="7">
                  <c:v>252244</c:v>
                </c:pt>
                <c:pt idx="8">
                  <c:v>252403</c:v>
                </c:pt>
                <c:pt idx="9">
                  <c:v>252597</c:v>
                </c:pt>
                <c:pt idx="10">
                  <c:v>252958</c:v>
                </c:pt>
              </c:numCache>
            </c:numRef>
          </c:val>
          <c:smooth val="0"/>
          <c:extLst>
            <c:ext xmlns:c16="http://schemas.microsoft.com/office/drawing/2014/chart" uri="{C3380CC4-5D6E-409C-BE32-E72D297353CC}">
              <c16:uniqueId val="{00000000-7C99-4748-A575-B7986E564058}"/>
            </c:ext>
          </c:extLst>
        </c:ser>
        <c:dLbls>
          <c:showLegendKey val="0"/>
          <c:showVal val="0"/>
          <c:showCatName val="0"/>
          <c:showSerName val="0"/>
          <c:showPercent val="0"/>
          <c:showBubbleSize val="0"/>
        </c:dLbls>
        <c:smooth val="0"/>
        <c:axId val="246028784"/>
        <c:axId val="246026816"/>
      </c:lineChart>
      <c:dateAx>
        <c:axId val="24602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6816"/>
        <c:crosses val="autoZero"/>
        <c:auto val="1"/>
        <c:lblOffset val="100"/>
        <c:baseTimeUnit val="days"/>
      </c:dateAx>
      <c:valAx>
        <c:axId val="24602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7740</c:v>
                </c:pt>
              </c:numCache>
            </c:numRef>
          </c:val>
          <c:extLst>
            <c:ext xmlns:c16="http://schemas.microsoft.com/office/drawing/2014/chart" uri="{C3380CC4-5D6E-409C-BE32-E72D297353CC}">
              <c16:uniqueId val="{00000000-5154-4761-82A3-004E79FDF2AD}"/>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5472</c:v>
                </c:pt>
              </c:numCache>
            </c:numRef>
          </c:val>
          <c:extLst>
            <c:ext xmlns:c16="http://schemas.microsoft.com/office/drawing/2014/chart" uri="{C3380CC4-5D6E-409C-BE32-E72D297353CC}">
              <c16:uniqueId val="{00000001-5154-4761-82A3-004E79FDF2AD}"/>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@diraalwatan</c:v>
                </c:pt>
              </c:strCache>
            </c:strRef>
          </c:cat>
          <c:val>
            <c:numRef>
              <c:f>Sheet1!$D$2</c:f>
              <c:numCache>
                <c:formatCode>General</c:formatCode>
                <c:ptCount val="1"/>
                <c:pt idx="0">
                  <c:v>375</c:v>
                </c:pt>
              </c:numCache>
            </c:numRef>
          </c:val>
          <c:extLst>
            <c:ext xmlns:c16="http://schemas.microsoft.com/office/drawing/2014/chart" uri="{C3380CC4-5D6E-409C-BE32-E72D297353CC}">
              <c16:uniqueId val="{00000002-5154-4761-82A3-004E79FDF2AD}"/>
            </c:ext>
          </c:extLst>
        </c:ser>
        <c:dLbls>
          <c:showLegendKey val="0"/>
          <c:showVal val="0"/>
          <c:showCatName val="0"/>
          <c:showSerName val="0"/>
          <c:showPercent val="0"/>
          <c:showBubbleSize val="0"/>
        </c:dLbls>
        <c:gapWidth val="150"/>
        <c:overlap val="100"/>
        <c:axId val="249191616"/>
        <c:axId val="249192272"/>
      </c:barChart>
      <c:catAx>
        <c:axId val="24919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92272"/>
        <c:crosses val="autoZero"/>
        <c:auto val="1"/>
        <c:lblAlgn val="ctr"/>
        <c:lblOffset val="100"/>
        <c:noMultiLvlLbl val="0"/>
      </c:catAx>
      <c:valAx>
        <c:axId val="249192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9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7</c:v>
                </c:pt>
                <c:pt idx="1">
                  <c:v>10</c:v>
                </c:pt>
                <c:pt idx="2">
                  <c:v>16</c:v>
                </c:pt>
                <c:pt idx="3">
                  <c:v>9</c:v>
                </c:pt>
                <c:pt idx="4">
                  <c:v>9</c:v>
                </c:pt>
                <c:pt idx="5">
                  <c:v>8</c:v>
                </c:pt>
                <c:pt idx="6">
                  <c:v>6</c:v>
                </c:pt>
                <c:pt idx="7">
                  <c:v>5</c:v>
                </c:pt>
                <c:pt idx="8">
                  <c:v>6</c:v>
                </c:pt>
                <c:pt idx="9">
                  <c:v>3</c:v>
                </c:pt>
                <c:pt idx="10">
                  <c:v>2</c:v>
                </c:pt>
              </c:numCache>
            </c:numRef>
          </c:val>
          <c:smooth val="0"/>
          <c:extLst>
            <c:ext xmlns:c16="http://schemas.microsoft.com/office/drawing/2014/chart" uri="{C3380CC4-5D6E-409C-BE32-E72D297353CC}">
              <c16:uniqueId val="{00000000-5F85-4E47-B801-46537C7C4F7D}"/>
            </c:ext>
          </c:extLst>
        </c:ser>
        <c:dLbls>
          <c:showLegendKey val="0"/>
          <c:showVal val="0"/>
          <c:showCatName val="0"/>
          <c:showSerName val="0"/>
          <c:showPercent val="0"/>
          <c:showBubbleSize val="0"/>
        </c:dLbls>
        <c:smooth val="0"/>
        <c:axId val="48343064"/>
        <c:axId val="48346016"/>
      </c:lineChart>
      <c:dateAx>
        <c:axId val="4834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016"/>
        <c:crosses val="autoZero"/>
        <c:auto val="1"/>
        <c:lblOffset val="100"/>
        <c:baseTimeUnit val="days"/>
      </c:dateAx>
      <c:valAx>
        <c:axId val="483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80</c:v>
                </c:pt>
                <c:pt idx="1">
                  <c:v>87</c:v>
                </c:pt>
                <c:pt idx="2">
                  <c:v>252</c:v>
                </c:pt>
                <c:pt idx="3">
                  <c:v>98</c:v>
                </c:pt>
                <c:pt idx="4">
                  <c:v>147</c:v>
                </c:pt>
                <c:pt idx="5">
                  <c:v>175</c:v>
                </c:pt>
                <c:pt idx="6">
                  <c:v>70</c:v>
                </c:pt>
                <c:pt idx="7">
                  <c:v>65</c:v>
                </c:pt>
                <c:pt idx="8">
                  <c:v>55</c:v>
                </c:pt>
                <c:pt idx="9">
                  <c:v>39</c:v>
                </c:pt>
                <c:pt idx="10">
                  <c:v>15</c:v>
                </c:pt>
              </c:numCache>
            </c:numRef>
          </c:val>
          <c:smooth val="0"/>
          <c:extLst>
            <c:ext xmlns:c16="http://schemas.microsoft.com/office/drawing/2014/chart" uri="{C3380CC4-5D6E-409C-BE32-E72D297353CC}">
              <c16:uniqueId val="{00000000-7FCE-4C8A-BED3-05C4CC5CFC0C}"/>
            </c:ext>
          </c:extLst>
        </c:ser>
        <c:dLbls>
          <c:showLegendKey val="0"/>
          <c:showVal val="0"/>
          <c:showCatName val="0"/>
          <c:showSerName val="0"/>
          <c:showPercent val="0"/>
          <c:showBubbleSize val="0"/>
        </c:dLbls>
        <c:smooth val="0"/>
        <c:axId val="48348640"/>
        <c:axId val="48347656"/>
      </c:lineChart>
      <c:dateAx>
        <c:axId val="4834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7656"/>
        <c:crosses val="autoZero"/>
        <c:auto val="1"/>
        <c:lblOffset val="100"/>
        <c:baseTimeUnit val="days"/>
      </c:dateAx>
      <c:valAx>
        <c:axId val="4834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81</c:v>
                </c:pt>
              </c:numCache>
            </c:numRef>
          </c:val>
          <c:extLst>
            <c:ext xmlns:c16="http://schemas.microsoft.com/office/drawing/2014/chart" uri="{C3380CC4-5D6E-409C-BE32-E72D297353CC}">
              <c16:uniqueId val="{00000000-BC67-455A-A3A1-529570167310}"/>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0</c:v>
                </c:pt>
              </c:numCache>
            </c:numRef>
          </c:val>
          <c:extLst>
            <c:ext xmlns:c16="http://schemas.microsoft.com/office/drawing/2014/chart" uri="{C3380CC4-5D6E-409C-BE32-E72D297353CC}">
              <c16:uniqueId val="{00000001-BC67-455A-A3A1-529570167310}"/>
            </c:ext>
          </c:extLst>
        </c:ser>
        <c:dLbls>
          <c:showLegendKey val="0"/>
          <c:showVal val="0"/>
          <c:showCatName val="0"/>
          <c:showSerName val="0"/>
          <c:showPercent val="0"/>
          <c:showBubbleSize val="0"/>
        </c:dLbls>
        <c:gapWidth val="150"/>
        <c:overlap val="100"/>
        <c:axId val="248577400"/>
        <c:axId val="248576416"/>
      </c:barChart>
      <c:catAx>
        <c:axId val="24857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76416"/>
        <c:crosses val="autoZero"/>
        <c:auto val="1"/>
        <c:lblAlgn val="ctr"/>
        <c:lblOffset val="100"/>
        <c:noMultiLvlLbl val="0"/>
      </c:catAx>
      <c:valAx>
        <c:axId val="248576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7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5</c:v>
                </c:pt>
                <c:pt idx="10">
                  <c:v>1</c:v>
                </c:pt>
                <c:pt idx="11">
                  <c:v>6</c:v>
                </c:pt>
                <c:pt idx="12">
                  <c:v>5</c:v>
                </c:pt>
                <c:pt idx="13">
                  <c:v>0</c:v>
                </c:pt>
                <c:pt idx="14">
                  <c:v>4</c:v>
                </c:pt>
                <c:pt idx="15">
                  <c:v>4</c:v>
                </c:pt>
                <c:pt idx="16">
                  <c:v>6</c:v>
                </c:pt>
                <c:pt idx="17">
                  <c:v>8</c:v>
                </c:pt>
                <c:pt idx="18">
                  <c:v>11</c:v>
                </c:pt>
                <c:pt idx="19">
                  <c:v>12</c:v>
                </c:pt>
                <c:pt idx="20">
                  <c:v>7</c:v>
                </c:pt>
                <c:pt idx="21">
                  <c:v>7</c:v>
                </c:pt>
                <c:pt idx="22">
                  <c:v>3</c:v>
                </c:pt>
                <c:pt idx="23">
                  <c:v>0</c:v>
                </c:pt>
              </c:numCache>
            </c:numRef>
          </c:val>
          <c:smooth val="0"/>
          <c:extLst>
            <c:ext xmlns:c16="http://schemas.microsoft.com/office/drawing/2014/chart" uri="{C3380CC4-5D6E-409C-BE32-E72D297353CC}">
              <c16:uniqueId val="{00000000-C0AF-4939-8105-3B5DA50DD855}"/>
            </c:ext>
          </c:extLst>
        </c:ser>
        <c:dLbls>
          <c:showLegendKey val="0"/>
          <c:showVal val="0"/>
          <c:showCatName val="0"/>
          <c:showSerName val="0"/>
          <c:showPercent val="0"/>
          <c:showBubbleSize val="0"/>
        </c:dLbls>
        <c:smooth val="0"/>
        <c:axId val="383737912"/>
        <c:axId val="383747752"/>
      </c:lineChart>
      <c:catAx>
        <c:axId val="38373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47752"/>
        <c:crosses val="autoZero"/>
        <c:auto val="1"/>
        <c:lblAlgn val="ctr"/>
        <c:lblOffset val="100"/>
        <c:noMultiLvlLbl val="0"/>
      </c:catAx>
      <c:valAx>
        <c:axId val="38374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3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49310</c:v>
                </c:pt>
                <c:pt idx="1">
                  <c:v>49278</c:v>
                </c:pt>
                <c:pt idx="2">
                  <c:v>49275</c:v>
                </c:pt>
                <c:pt idx="3">
                  <c:v>49285</c:v>
                </c:pt>
                <c:pt idx="4">
                  <c:v>49340</c:v>
                </c:pt>
                <c:pt idx="5">
                  <c:v>49378</c:v>
                </c:pt>
                <c:pt idx="6">
                  <c:v>49354</c:v>
                </c:pt>
                <c:pt idx="7">
                  <c:v>49351</c:v>
                </c:pt>
                <c:pt idx="8">
                  <c:v>49396</c:v>
                </c:pt>
                <c:pt idx="9">
                  <c:v>49413</c:v>
                </c:pt>
                <c:pt idx="10">
                  <c:v>49457</c:v>
                </c:pt>
              </c:numCache>
            </c:numRef>
          </c:val>
          <c:smooth val="0"/>
          <c:extLst>
            <c:ext xmlns:c16="http://schemas.microsoft.com/office/drawing/2014/chart" uri="{C3380CC4-5D6E-409C-BE32-E72D297353CC}">
              <c16:uniqueId val="{00000000-2CF0-4CA2-80A8-D38847E7E9CD}"/>
            </c:ext>
          </c:extLst>
        </c:ser>
        <c:dLbls>
          <c:showLegendKey val="0"/>
          <c:showVal val="0"/>
          <c:showCatName val="0"/>
          <c:showSerName val="0"/>
          <c:showPercent val="0"/>
          <c:showBubbleSize val="0"/>
        </c:dLbls>
        <c:smooth val="0"/>
        <c:axId val="385079152"/>
        <c:axId val="385078168"/>
      </c:lineChart>
      <c:dateAx>
        <c:axId val="38507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78168"/>
        <c:crosses val="autoZero"/>
        <c:auto val="1"/>
        <c:lblOffset val="100"/>
        <c:baseTimeUnit val="days"/>
      </c:dateAx>
      <c:valAx>
        <c:axId val="38507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5</c:v>
                </c:pt>
                <c:pt idx="1">
                  <c:v>5</c:v>
                </c:pt>
                <c:pt idx="2">
                  <c:v>11</c:v>
                </c:pt>
                <c:pt idx="3">
                  <c:v>8</c:v>
                </c:pt>
                <c:pt idx="4">
                  <c:v>7</c:v>
                </c:pt>
                <c:pt idx="5">
                  <c:v>5</c:v>
                </c:pt>
                <c:pt idx="6">
                  <c:v>5</c:v>
                </c:pt>
                <c:pt idx="7">
                  <c:v>5</c:v>
                </c:pt>
                <c:pt idx="8">
                  <c:v>6</c:v>
                </c:pt>
                <c:pt idx="9">
                  <c:v>2</c:v>
                </c:pt>
                <c:pt idx="10">
                  <c:v>2</c:v>
                </c:pt>
              </c:numCache>
            </c:numRef>
          </c:val>
          <c:smooth val="0"/>
          <c:extLst>
            <c:ext xmlns:c16="http://schemas.microsoft.com/office/drawing/2014/chart" uri="{C3380CC4-5D6E-409C-BE32-E72D297353CC}">
              <c16:uniqueId val="{00000000-55FE-4E5A-AFF8-D4B9F248EF08}"/>
            </c:ext>
          </c:extLst>
        </c:ser>
        <c:dLbls>
          <c:showLegendKey val="0"/>
          <c:showVal val="0"/>
          <c:showCatName val="0"/>
          <c:showSerName val="0"/>
          <c:showPercent val="0"/>
          <c:showBubbleSize val="0"/>
        </c:dLbls>
        <c:smooth val="0"/>
        <c:axId val="407345552"/>
        <c:axId val="407348832"/>
      </c:lineChart>
      <c:dateAx>
        <c:axId val="40734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48832"/>
        <c:crosses val="autoZero"/>
        <c:auto val="1"/>
        <c:lblOffset val="100"/>
        <c:baseTimeUnit val="days"/>
      </c:dateAx>
      <c:valAx>
        <c:axId val="40734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4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diraalwatan (درع الوطن)</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0.70325006455980998</c:v>
                </c:pt>
                <c:pt idx="1">
                  <c:v>0.52543983136891004</c:v>
                </c:pt>
                <c:pt idx="2">
                  <c:v>0.80766264864644999</c:v>
                </c:pt>
              </c:numCache>
            </c:numRef>
          </c:val>
          <c:extLst>
            <c:ext xmlns:c16="http://schemas.microsoft.com/office/drawing/2014/chart" uri="{C3380CC4-5D6E-409C-BE32-E72D297353CC}">
              <c16:uniqueId val="{00000000-7CAA-4BB4-9333-4924B3B97BFE}"/>
            </c:ext>
          </c:extLst>
        </c:ser>
        <c:dLbls>
          <c:showLegendKey val="0"/>
          <c:showVal val="0"/>
          <c:showCatName val="0"/>
          <c:showSerName val="0"/>
          <c:showPercent val="0"/>
          <c:showBubbleSize val="0"/>
        </c:dLbls>
        <c:gapWidth val="219"/>
        <c:overlap val="-27"/>
        <c:axId val="417997064"/>
        <c:axId val="417990176"/>
      </c:barChart>
      <c:catAx>
        <c:axId val="41799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90176"/>
        <c:crosses val="autoZero"/>
        <c:auto val="1"/>
        <c:lblAlgn val="ctr"/>
        <c:lblOffset val="100"/>
        <c:noMultiLvlLbl val="0"/>
      </c:catAx>
      <c:valAx>
        <c:axId val="41799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9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diraalwatan (درع الوطن)</c:v>
                </c:pt>
              </c:strCache>
            </c:strRef>
          </c:cat>
          <c:val>
            <c:numRef>
              <c:f>Sheet1!$B$2</c:f>
              <c:numCache>
                <c:formatCode>General</c:formatCode>
                <c:ptCount val="1"/>
                <c:pt idx="0">
                  <c:v>18058</c:v>
                </c:pt>
              </c:numCache>
            </c:numRef>
          </c:val>
          <c:extLst>
            <c:ext xmlns:c16="http://schemas.microsoft.com/office/drawing/2014/chart" uri="{C3380CC4-5D6E-409C-BE32-E72D297353CC}">
              <c16:uniqueId val="{00000000-21E7-4580-933B-6B77CF56051C}"/>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diraalwatan (درع الوطن)</c:v>
                </c:pt>
              </c:strCache>
            </c:strRef>
          </c:cat>
          <c:val>
            <c:numRef>
              <c:f>Sheet1!$C$2</c:f>
              <c:numCache>
                <c:formatCode>General</c:formatCode>
                <c:ptCount val="1"/>
                <c:pt idx="0">
                  <c:v>259</c:v>
                </c:pt>
              </c:numCache>
            </c:numRef>
          </c:val>
          <c:extLst>
            <c:ext xmlns:c16="http://schemas.microsoft.com/office/drawing/2014/chart" uri="{C3380CC4-5D6E-409C-BE32-E72D297353CC}">
              <c16:uniqueId val="{00000001-21E7-4580-933B-6B77CF56051C}"/>
            </c:ext>
          </c:extLst>
        </c:ser>
        <c:dLbls>
          <c:showLegendKey val="0"/>
          <c:showVal val="0"/>
          <c:showCatName val="0"/>
          <c:showSerName val="0"/>
          <c:showPercent val="0"/>
          <c:showBubbleSize val="0"/>
        </c:dLbls>
        <c:gapWidth val="150"/>
        <c:overlap val="100"/>
        <c:axId val="417993784"/>
        <c:axId val="417990832"/>
      </c:barChart>
      <c:catAx>
        <c:axId val="41799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90832"/>
        <c:crosses val="autoZero"/>
        <c:auto val="1"/>
        <c:lblAlgn val="ctr"/>
        <c:lblOffset val="100"/>
        <c:noMultiLvlLbl val="0"/>
      </c:catAx>
      <c:valAx>
        <c:axId val="417990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9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4358</c:v>
                </c:pt>
                <c:pt idx="1">
                  <c:v>4358</c:v>
                </c:pt>
                <c:pt idx="2">
                  <c:v>4386</c:v>
                </c:pt>
                <c:pt idx="3">
                  <c:v>4407</c:v>
                </c:pt>
                <c:pt idx="4">
                  <c:v>4422</c:v>
                </c:pt>
                <c:pt idx="5">
                  <c:v>4429</c:v>
                </c:pt>
                <c:pt idx="6">
                  <c:v>4430</c:v>
                </c:pt>
                <c:pt idx="7">
                  <c:v>4435</c:v>
                </c:pt>
                <c:pt idx="8">
                  <c:v>4446</c:v>
                </c:pt>
                <c:pt idx="9">
                  <c:v>4459</c:v>
                </c:pt>
                <c:pt idx="10">
                  <c:v>4464</c:v>
                </c:pt>
              </c:numCache>
            </c:numRef>
          </c:val>
          <c:smooth val="0"/>
          <c:extLst>
            <c:ext xmlns:c16="http://schemas.microsoft.com/office/drawing/2014/chart" uri="{C3380CC4-5D6E-409C-BE32-E72D297353CC}">
              <c16:uniqueId val="{00000000-011F-4BBE-92F0-7DE02E9C76FA}"/>
            </c:ext>
          </c:extLst>
        </c:ser>
        <c:dLbls>
          <c:showLegendKey val="0"/>
          <c:showVal val="0"/>
          <c:showCatName val="0"/>
          <c:showSerName val="0"/>
          <c:showPercent val="0"/>
          <c:showBubbleSize val="0"/>
        </c:dLbls>
        <c:smooth val="0"/>
        <c:axId val="418003296"/>
        <c:axId val="418005920"/>
      </c:lineChart>
      <c:dateAx>
        <c:axId val="41800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05920"/>
        <c:crosses val="autoZero"/>
        <c:auto val="1"/>
        <c:lblOffset val="100"/>
        <c:baseTimeUnit val="days"/>
      </c:dateAx>
      <c:valAx>
        <c:axId val="41800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0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499461</c:v>
                </c:pt>
                <c:pt idx="1">
                  <c:v>500006</c:v>
                </c:pt>
                <c:pt idx="2">
                  <c:v>501576</c:v>
                </c:pt>
                <c:pt idx="3">
                  <c:v>504693</c:v>
                </c:pt>
                <c:pt idx="4">
                  <c:v>506582</c:v>
                </c:pt>
                <c:pt idx="5">
                  <c:v>508425</c:v>
                </c:pt>
                <c:pt idx="6">
                  <c:v>509645</c:v>
                </c:pt>
                <c:pt idx="7">
                  <c:v>510415</c:v>
                </c:pt>
                <c:pt idx="8">
                  <c:v>511346</c:v>
                </c:pt>
                <c:pt idx="9">
                  <c:v>512846</c:v>
                </c:pt>
                <c:pt idx="10">
                  <c:v>514109</c:v>
                </c:pt>
              </c:numCache>
            </c:numRef>
          </c:val>
          <c:smooth val="0"/>
          <c:extLst>
            <c:ext xmlns:c16="http://schemas.microsoft.com/office/drawing/2014/chart" uri="{C3380CC4-5D6E-409C-BE32-E72D297353CC}">
              <c16:uniqueId val="{00000000-85BF-4C12-B70A-2740CBFC679C}"/>
            </c:ext>
          </c:extLst>
        </c:ser>
        <c:dLbls>
          <c:showLegendKey val="0"/>
          <c:showVal val="0"/>
          <c:showCatName val="0"/>
          <c:showSerName val="0"/>
          <c:showPercent val="0"/>
          <c:showBubbleSize val="0"/>
        </c:dLbls>
        <c:smooth val="0"/>
        <c:axId val="451101408"/>
        <c:axId val="451101736"/>
      </c:lineChart>
      <c:dateAx>
        <c:axId val="45110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01736"/>
        <c:crosses val="autoZero"/>
        <c:auto val="1"/>
        <c:lblOffset val="100"/>
        <c:baseTimeUnit val="days"/>
      </c:dateAx>
      <c:valAx>
        <c:axId val="4511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0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Sheet1!$A$2:$A$12</c:f>
              <c:numCache>
                <c:formatCode>m/d/yyyy</c:formatCode>
                <c:ptCount val="11"/>
                <c:pt idx="0">
                  <c:v>43177</c:v>
                </c:pt>
                <c:pt idx="1">
                  <c:v>43178</c:v>
                </c:pt>
                <c:pt idx="2">
                  <c:v>43179</c:v>
                </c:pt>
                <c:pt idx="3">
                  <c:v>43180</c:v>
                </c:pt>
                <c:pt idx="4">
                  <c:v>43181</c:v>
                </c:pt>
                <c:pt idx="5">
                  <c:v>43182</c:v>
                </c:pt>
                <c:pt idx="6">
                  <c:v>43183</c:v>
                </c:pt>
                <c:pt idx="7">
                  <c:v>43184</c:v>
                </c:pt>
                <c:pt idx="8">
                  <c:v>43185</c:v>
                </c:pt>
                <c:pt idx="9">
                  <c:v>43186</c:v>
                </c:pt>
                <c:pt idx="10">
                  <c:v>43187</c:v>
                </c:pt>
              </c:numCache>
            </c:numRef>
          </c:cat>
          <c:val>
            <c:numRef>
              <c:f>Sheet1!$B$2:$B$12</c:f>
              <c:numCache>
                <c:formatCode>General</c:formatCode>
                <c:ptCount val="11"/>
                <c:pt idx="0">
                  <c:v>58</c:v>
                </c:pt>
                <c:pt idx="1">
                  <c:v>59</c:v>
                </c:pt>
                <c:pt idx="2">
                  <c:v>61</c:v>
                </c:pt>
                <c:pt idx="3">
                  <c:v>63</c:v>
                </c:pt>
                <c:pt idx="4">
                  <c:v>63</c:v>
                </c:pt>
                <c:pt idx="5">
                  <c:v>65</c:v>
                </c:pt>
                <c:pt idx="6">
                  <c:v>65</c:v>
                </c:pt>
                <c:pt idx="7">
                  <c:v>65</c:v>
                </c:pt>
                <c:pt idx="8">
                  <c:v>67</c:v>
                </c:pt>
                <c:pt idx="9">
                  <c:v>67</c:v>
                </c:pt>
                <c:pt idx="10">
                  <c:v>68</c:v>
                </c:pt>
              </c:numCache>
            </c:numRef>
          </c:val>
          <c:smooth val="0"/>
          <c:extLst>
            <c:ext xmlns:c16="http://schemas.microsoft.com/office/drawing/2014/chart" uri="{C3380CC4-5D6E-409C-BE32-E72D297353CC}">
              <c16:uniqueId val="{00000000-FA5A-497D-B4E5-674F3C9DDD2E}"/>
            </c:ext>
          </c:extLst>
        </c:ser>
        <c:dLbls>
          <c:showLegendKey val="0"/>
          <c:showVal val="0"/>
          <c:showCatName val="0"/>
          <c:showSerName val="0"/>
          <c:showPercent val="0"/>
          <c:showBubbleSize val="0"/>
        </c:dLbls>
        <c:smooth val="0"/>
        <c:axId val="451117152"/>
        <c:axId val="451120104"/>
      </c:lineChart>
      <c:dateAx>
        <c:axId val="45111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20104"/>
        <c:crosses val="autoZero"/>
        <c:auto val="1"/>
        <c:lblOffset val="100"/>
        <c:baseTimeUnit val="days"/>
      </c:dateAx>
      <c:valAx>
        <c:axId val="4511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362</c:v>
                </c:pt>
              </c:numCache>
            </c:numRef>
          </c:val>
          <c:extLst>
            <c:ext xmlns:c16="http://schemas.microsoft.com/office/drawing/2014/chart" uri="{C3380CC4-5D6E-409C-BE32-E72D297353CC}">
              <c16:uniqueId val="{00000000-5C52-48DD-8993-0C2C35A642A3}"/>
            </c:ext>
          </c:extLst>
        </c:ser>
        <c:dLbls>
          <c:showLegendKey val="0"/>
          <c:showVal val="0"/>
          <c:showCatName val="0"/>
          <c:showSerName val="0"/>
          <c:showPercent val="0"/>
          <c:showBubbleSize val="0"/>
        </c:dLbls>
        <c:gapWidth val="219"/>
        <c:overlap val="-27"/>
        <c:axId val="451118792"/>
        <c:axId val="451117808"/>
      </c:barChart>
      <c:catAx>
        <c:axId val="45111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17808"/>
        <c:crosses val="autoZero"/>
        <c:auto val="1"/>
        <c:lblAlgn val="ctr"/>
        <c:lblOffset val="100"/>
        <c:noMultiLvlLbl val="0"/>
      </c:catAx>
      <c:valAx>
        <c:axId val="45111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1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362</c:v>
                </c:pt>
              </c:numCache>
            </c:numRef>
          </c:val>
          <c:extLst>
            <c:ext xmlns:c16="http://schemas.microsoft.com/office/drawing/2014/chart" uri="{C3380CC4-5D6E-409C-BE32-E72D297353CC}">
              <c16:uniqueId val="{00000000-39F4-4860-AFF1-2BA2D1D468B6}"/>
            </c:ext>
          </c:extLst>
        </c:ser>
        <c:dLbls>
          <c:showLegendKey val="0"/>
          <c:showVal val="0"/>
          <c:showCatName val="0"/>
          <c:showSerName val="0"/>
          <c:showPercent val="0"/>
          <c:showBubbleSize val="0"/>
        </c:dLbls>
        <c:gapWidth val="219"/>
        <c:overlap val="-27"/>
        <c:axId val="479606864"/>
        <c:axId val="479612440"/>
      </c:barChart>
      <c:catAx>
        <c:axId val="47960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12440"/>
        <c:crosses val="autoZero"/>
        <c:auto val="1"/>
        <c:lblAlgn val="ctr"/>
        <c:lblOffset val="100"/>
        <c:noMultiLvlLbl val="0"/>
      </c:catAx>
      <c:valAx>
        <c:axId val="47961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0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B1F0-F4E5-4F5D-8601-010AD42A4464}"/>
              </a:ext>
            </a:extLst>
          </p:cNvPr>
          <p:cNvSpPr>
            <a:spLocks noGrp="1"/>
          </p:cNvSpPr>
          <p:nvPr>
            <p:ph type="ctrTitle"/>
          </p:nvPr>
        </p:nvSpPr>
        <p:spPr/>
        <p:txBody>
          <a:bodyPr/>
          <a:lstStyle/>
          <a:p>
            <a:r>
              <a:rPr lang="en-US"/>
              <a:t>Diraa AlWatan</a:t>
            </a:r>
          </a:p>
        </p:txBody>
      </p:sp>
      <p:sp>
        <p:nvSpPr>
          <p:cNvPr id="3" name="Subtitle 2">
            <a:extLst>
              <a:ext uri="{FF2B5EF4-FFF2-40B4-BE49-F238E27FC236}">
                <a16:creationId xmlns:a16="http://schemas.microsoft.com/office/drawing/2014/main" id="{2539139D-2F02-4937-83BB-1E33010B8858}"/>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799048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D200-66F9-434B-92A2-15598431824B}"/>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4C6AC4AA-38B7-452C-8A1A-6B2153E94B67}"/>
              </a:ext>
            </a:extLst>
          </p:cNvPr>
          <p:cNvGraphicFramePr>
            <a:graphicFrameLocks noGrp="1"/>
          </p:cNvGraphicFramePr>
          <p:nvPr>
            <p:ph type="chart" sz="quarter" idx="13"/>
            <p:extLst>
              <p:ext uri="{D42A27DB-BD31-4B8C-83A1-F6EECF244321}">
                <p14:modId xmlns:p14="http://schemas.microsoft.com/office/powerpoint/2010/main" val="113959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E415E-650A-444B-8A81-1F0B85CA3943}"/>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4CA9E959-9A17-41F1-A09C-824D3E409B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565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F36F-AA9A-434A-B45D-889EB065AA9E}"/>
              </a:ext>
            </a:extLst>
          </p:cNvPr>
          <p:cNvSpPr>
            <a:spLocks noGrp="1"/>
          </p:cNvSpPr>
          <p:nvPr>
            <p:ph type="title"/>
          </p:nvPr>
        </p:nvSpPr>
        <p:spPr/>
        <p:txBody>
          <a:bodyPr/>
          <a:lstStyle/>
          <a:p>
            <a:r>
              <a:rPr lang="en-US"/>
              <a:t>Twitter Interactions Distribution</a:t>
            </a:r>
          </a:p>
        </p:txBody>
      </p:sp>
      <p:graphicFrame>
        <p:nvGraphicFramePr>
          <p:cNvPr id="6" name="Chart Placeholder 5">
            <a:extLst>
              <a:ext uri="{FF2B5EF4-FFF2-40B4-BE49-F238E27FC236}">
                <a16:creationId xmlns:a16="http://schemas.microsoft.com/office/drawing/2014/main" id="{4EBB203D-351E-4A85-970F-690A463A70CD}"/>
              </a:ext>
            </a:extLst>
          </p:cNvPr>
          <p:cNvGraphicFramePr>
            <a:graphicFrameLocks noGrp="1"/>
          </p:cNvGraphicFramePr>
          <p:nvPr>
            <p:ph type="chart" sz="quarter" idx="13"/>
            <p:extLst>
              <p:ext uri="{D42A27DB-BD31-4B8C-83A1-F6EECF244321}">
                <p14:modId xmlns:p14="http://schemas.microsoft.com/office/powerpoint/2010/main" val="3837273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DF19A-C368-4F63-BCEA-248DDD70CB5E}"/>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A2CA7FC8-8A79-48D2-8C41-42F810742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4841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7A4EB-266D-48AF-BC93-BCEAFA8D1F97}"/>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32F11EE4-EAD5-4918-B789-C2E24B0B3241}"/>
              </a:ext>
            </a:extLst>
          </p:cNvPr>
          <p:cNvGraphicFramePr>
            <a:graphicFrameLocks noGrp="1"/>
          </p:cNvGraphicFramePr>
          <p:nvPr>
            <p:ph type="chart" sz="quarter" idx="13"/>
            <p:extLst>
              <p:ext uri="{D42A27DB-BD31-4B8C-83A1-F6EECF244321}">
                <p14:modId xmlns:p14="http://schemas.microsoft.com/office/powerpoint/2010/main" val="3795388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9EDA8-F75D-4607-AE8F-0F724C259B32}"/>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647D2356-9D61-4A4D-AF0B-FA7E7AFBB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48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CC7D-662C-4702-B10A-B1AD254B177E}"/>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3A6EB5D0-2411-4661-89FB-DDCD133C2B39}"/>
              </a:ext>
            </a:extLst>
          </p:cNvPr>
          <p:cNvGraphicFramePr>
            <a:graphicFrameLocks noGrp="1"/>
          </p:cNvGraphicFramePr>
          <p:nvPr>
            <p:ph type="chart" sz="quarter" idx="13"/>
            <p:extLst>
              <p:ext uri="{D42A27DB-BD31-4B8C-83A1-F6EECF244321}">
                <p14:modId xmlns:p14="http://schemas.microsoft.com/office/powerpoint/2010/main" val="822776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6AD041-F562-45F4-9D0C-84AC94102D78}"/>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E69982E8-C365-431F-8136-FCFEA1A2A1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3138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D6802-6F4F-43C7-BAC7-A40537F698F9}"/>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90D0552C-5929-49E8-9A05-4FC12DE26E3F}"/>
              </a:ext>
            </a:extLst>
          </p:cNvPr>
          <p:cNvGraphicFramePr>
            <a:graphicFrameLocks noGrp="1"/>
          </p:cNvGraphicFramePr>
          <p:nvPr>
            <p:ph type="chart" sz="quarter" idx="13"/>
            <p:extLst>
              <p:ext uri="{D42A27DB-BD31-4B8C-83A1-F6EECF244321}">
                <p14:modId xmlns:p14="http://schemas.microsoft.com/office/powerpoint/2010/main" val="958674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83FCC-75E5-4F9C-8753-ADA8151DF9ED}"/>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BD7497EC-ADDA-4116-9C8F-91E1A49F06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8592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1055-C854-4DB9-9B8A-0FB38701E7D3}"/>
              </a:ext>
            </a:extLst>
          </p:cNvPr>
          <p:cNvSpPr>
            <a:spLocks noGrp="1"/>
          </p:cNvSpPr>
          <p:nvPr>
            <p:ph type="title"/>
          </p:nvPr>
        </p:nvSpPr>
        <p:spPr/>
        <p:txBody>
          <a:bodyPr/>
          <a:lstStyle/>
          <a:p>
            <a:r>
              <a:rPr lang="en-US"/>
              <a:t>Twitter Questions Table - 1 of 4</a:t>
            </a:r>
          </a:p>
        </p:txBody>
      </p:sp>
      <p:graphicFrame>
        <p:nvGraphicFramePr>
          <p:cNvPr id="5" name="Table Placeholder 4">
            <a:extLst>
              <a:ext uri="{FF2B5EF4-FFF2-40B4-BE49-F238E27FC236}">
                <a16:creationId xmlns:a16="http://schemas.microsoft.com/office/drawing/2014/main" id="{701081B2-EEAB-43EB-9F68-E98CFAEAA6F0}"/>
              </a:ext>
            </a:extLst>
          </p:cNvPr>
          <p:cNvGraphicFramePr>
            <a:graphicFrameLocks noGrp="1"/>
          </p:cNvGraphicFramePr>
          <p:nvPr>
            <p:ph type="tbl" sz="quarter" idx="13"/>
            <p:extLst>
              <p:ext uri="{D42A27DB-BD31-4B8C-83A1-F6EECF244321}">
                <p14:modId xmlns:p14="http://schemas.microsoft.com/office/powerpoint/2010/main" val="31658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1815230"/>
                    </a:ext>
                  </a:extLst>
                </a:gridCol>
                <a:gridCol w="1645920">
                  <a:extLst>
                    <a:ext uri="{9D8B030D-6E8A-4147-A177-3AD203B41FA5}">
                      <a16:colId xmlns:a16="http://schemas.microsoft.com/office/drawing/2014/main" val="3201279891"/>
                    </a:ext>
                  </a:extLst>
                </a:gridCol>
                <a:gridCol w="822960">
                  <a:extLst>
                    <a:ext uri="{9D8B030D-6E8A-4147-A177-3AD203B41FA5}">
                      <a16:colId xmlns:a16="http://schemas.microsoft.com/office/drawing/2014/main" val="651888423"/>
                    </a:ext>
                  </a:extLst>
                </a:gridCol>
                <a:gridCol w="822960">
                  <a:extLst>
                    <a:ext uri="{9D8B030D-6E8A-4147-A177-3AD203B41FA5}">
                      <a16:colId xmlns:a16="http://schemas.microsoft.com/office/drawing/2014/main" val="5408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7437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@bahaahammam22 - 2018-03-25 21:46:24</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لسنا جيش مرتزقة ....نحن جيش عريق فإذا كان أمننا واحد لماذا لا تحاربون معنا في سيناء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900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@iTsTaLaT - 2018-03-24 18:50:24</a:t>
                      </a:r>
                      <a:r>
                        <a:rPr kumimoji="0" lang="en-US" sz="1000" b="0" i="0" u="none" strike="noStrike" kern="1200" cap="none" spc="0" normalizeH="0" baseline="0" noProof="0">
                          <a:ln>
                            <a:noFill/>
                          </a:ln>
                          <a:solidFill>
                            <a:prstClr val="black"/>
                          </a:solidFill>
                          <a:effectLst/>
                          <a:uLnTx/>
                          <a:uFillTx/>
                          <a:latin typeface="+mn-lt"/>
                          <a:ea typeface="+mn-ea"/>
                          <a:cs typeface="+mn-cs"/>
                        </a:rPr>
                        <a:t>
@diraalwatan Asalaam o Alikum Akhi
Why no Mention of #Pakistan till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118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@ploit17 - 2018-03-24 11:29:33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قطر بالتمرين ؟ ولا وش السالفة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489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@AramShabanian - 2018-03-24 08:03:36</a:t>
                      </a:r>
                      <a:r>
                        <a:rPr kumimoji="0" lang="en-US" sz="1000" b="0" i="0" u="none" strike="noStrike" kern="1200" cap="none" spc="0" normalizeH="0" baseline="0" noProof="0">
                          <a:ln>
                            <a:noFill/>
                          </a:ln>
                          <a:solidFill>
                            <a:prstClr val="black"/>
                          </a:solidFill>
                          <a:effectLst/>
                          <a:uLnTx/>
                          <a:uFillTx/>
                          <a:latin typeface="+mn-lt"/>
                          <a:ea typeface="+mn-ea"/>
                          <a:cs typeface="+mn-cs"/>
                        </a:rPr>
                        <a:t>
@diraalwatan Do you have an English language media contact? Email or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356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@_MOHND_ - 2018-03-23 23:41:34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حساب درع الوطن الرسمي @</a:t>
                      </a:r>
                      <a:r>
                        <a:rPr kumimoji="0" lang="en-US" sz="1000" b="0" i="0" u="none" strike="noStrike" kern="1200" cap="none" spc="0" normalizeH="0" baseline="0" noProof="0">
                          <a:ln>
                            <a:noFill/>
                          </a:ln>
                          <a:solidFill>
                            <a:prstClr val="black"/>
                          </a:solidFill>
                          <a:effectLst/>
                          <a:uLnTx/>
                          <a:uFillTx/>
                          <a:latin typeface="+mn-lt"/>
                          <a:ea typeface="+mn-ea"/>
                          <a:cs typeface="+mn-cs"/>
                        </a:rPr>
                        <a:t>diraalwatan </a:t>
                      </a:r>
                      <a:r>
                        <a:rPr kumimoji="0" lang="ar-AE" sz="1000" b="0" i="0" u="none" strike="noStrike" kern="1200" cap="none" spc="0" normalizeH="0" baseline="0" noProof="0">
                          <a:ln>
                            <a:noFill/>
                          </a:ln>
                          <a:solidFill>
                            <a:prstClr val="black"/>
                          </a:solidFill>
                          <a:effectLst/>
                          <a:uLnTx/>
                          <a:uFillTx/>
                          <a:latin typeface="+mn-lt"/>
                          <a:ea typeface="+mn-ea"/>
                          <a:cs typeface="+mn-cs"/>
                        </a:rPr>
                        <a:t>ينشر اخبار حول التمرين التعبوي #درع_الخليج و شعار التمرين يحتوي على علم قطر ؟؟!… </a:t>
                      </a:r>
                      <a:r>
                        <a:rPr kumimoji="0" lang="en-US" sz="1000" b="0" i="0" u="none" strike="noStrike" kern="1200" cap="none" spc="0" normalizeH="0" baseline="0" noProof="0">
                          <a:ln>
                            <a:noFill/>
                          </a:ln>
                          <a:solidFill>
                            <a:prstClr val="black"/>
                          </a:solidFill>
                          <a:effectLst/>
                          <a:uLnTx/>
                          <a:uFillTx/>
                          <a:latin typeface="+mn-lt"/>
                          <a:ea typeface="+mn-ea"/>
                          <a:cs typeface="+mn-cs"/>
                        </a:rPr>
                        <a:t>https://t.co/GH2l6zjCMd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9180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@kh_sadi88 - 2018-03-23 22:46:33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451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@Alnaemi_Faisal - 2018-03-23 09:25:18</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مش على اساس انكم تتفاخرون بطرد العثمانيين اول ما قامت دولتكم ؟ الحين احفاد عبدالحميد الثاني و ابراهيم… </a:t>
                      </a:r>
                      <a:r>
                        <a:rPr kumimoji="0" lang="en-US" sz="1000" b="0" i="0" u="none" strike="noStrike" kern="1200" cap="none" spc="0" normalizeH="0" baseline="0" noProof="0">
                          <a:ln>
                            <a:noFill/>
                          </a:ln>
                          <a:solidFill>
                            <a:prstClr val="black"/>
                          </a:solidFill>
                          <a:effectLst/>
                          <a:uLnTx/>
                          <a:uFillTx/>
                          <a:latin typeface="+mn-lt"/>
                          <a:ea typeface="+mn-ea"/>
                          <a:cs typeface="+mn-cs"/>
                        </a:rPr>
                        <a:t>https://t.co/KB0w3LpXpk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041388"/>
                  </a:ext>
                </a:extLst>
              </a:tr>
            </a:tbl>
          </a:graphicData>
        </a:graphic>
      </p:graphicFrame>
      <p:sp>
        <p:nvSpPr>
          <p:cNvPr id="4" name="Text Placeholder 3">
            <a:extLst>
              <a:ext uri="{FF2B5EF4-FFF2-40B4-BE49-F238E27FC236}">
                <a16:creationId xmlns:a16="http://schemas.microsoft.com/office/drawing/2014/main" id="{2D5BD917-330C-44DA-A71D-1E2B489FB640}"/>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879510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1324-BC3C-4A6A-AA96-5A3D873F0822}"/>
              </a:ext>
            </a:extLst>
          </p:cNvPr>
          <p:cNvSpPr>
            <a:spLocks noGrp="1"/>
          </p:cNvSpPr>
          <p:nvPr>
            <p:ph type="title"/>
          </p:nvPr>
        </p:nvSpPr>
        <p:spPr/>
        <p:txBody>
          <a:bodyPr/>
          <a:lstStyle/>
          <a:p>
            <a:r>
              <a:rPr lang="en-US"/>
              <a:t>Twitter Questions Table - 2 of 4</a:t>
            </a:r>
          </a:p>
        </p:txBody>
      </p:sp>
      <p:graphicFrame>
        <p:nvGraphicFramePr>
          <p:cNvPr id="5" name="Table Placeholder 4">
            <a:extLst>
              <a:ext uri="{FF2B5EF4-FFF2-40B4-BE49-F238E27FC236}">
                <a16:creationId xmlns:a16="http://schemas.microsoft.com/office/drawing/2014/main" id="{09226151-C396-4F2F-B68D-D156E263ACBD}"/>
              </a:ext>
            </a:extLst>
          </p:cNvPr>
          <p:cNvGraphicFramePr>
            <a:graphicFrameLocks noGrp="1"/>
          </p:cNvGraphicFramePr>
          <p:nvPr>
            <p:ph type="tbl" sz="quarter" idx="13"/>
            <p:extLst>
              <p:ext uri="{D42A27DB-BD31-4B8C-83A1-F6EECF244321}">
                <p14:modId xmlns:p14="http://schemas.microsoft.com/office/powerpoint/2010/main" val="183978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9452425"/>
                    </a:ext>
                  </a:extLst>
                </a:gridCol>
                <a:gridCol w="1645920">
                  <a:extLst>
                    <a:ext uri="{9D8B030D-6E8A-4147-A177-3AD203B41FA5}">
                      <a16:colId xmlns:a16="http://schemas.microsoft.com/office/drawing/2014/main" val="454550187"/>
                    </a:ext>
                  </a:extLst>
                </a:gridCol>
                <a:gridCol w="822960">
                  <a:extLst>
                    <a:ext uri="{9D8B030D-6E8A-4147-A177-3AD203B41FA5}">
                      <a16:colId xmlns:a16="http://schemas.microsoft.com/office/drawing/2014/main" val="920818321"/>
                    </a:ext>
                  </a:extLst>
                </a:gridCol>
                <a:gridCol w="822960">
                  <a:extLst>
                    <a:ext uri="{9D8B030D-6E8A-4147-A177-3AD203B41FA5}">
                      <a16:colId xmlns:a16="http://schemas.microsoft.com/office/drawing/2014/main" val="3739888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05530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@ahmed233ay - 2018-03-22 19:48:23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لم يبقى سوى اسرائيل وايران والحوثي وحزب الله ...ضد من هذا الدرع؟
المواطن ..........................................
يسأل؟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822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@a7med_40 - 2018-03-21 11:45:07</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قطر مشاركه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418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@ilyasriaz345 - 2018-03-21 08:48:08</a:t>
                      </a:r>
                      <a:r>
                        <a:rPr kumimoji="0" lang="en-US" sz="1000" b="0" i="0" u="none" strike="noStrike" kern="1200" cap="none" spc="0" normalizeH="0" baseline="0" noProof="0">
                          <a:ln>
                            <a:noFill/>
                          </a:ln>
                          <a:solidFill>
                            <a:prstClr val="black"/>
                          </a:solidFill>
                          <a:effectLst/>
                          <a:uLnTx/>
                          <a:uFillTx/>
                          <a:latin typeface="+mn-lt"/>
                          <a:ea typeface="+mn-ea"/>
                          <a:cs typeface="+mn-cs"/>
                        </a:rPr>
                        <a:t>
@diraalwatan Arrivals of Pakistani troop?  No video found...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286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@amirulkmy - 2018-03-21 08:31:48</a:t>
                      </a:r>
                      <a:r>
                        <a:rPr kumimoji="0" lang="en-US" sz="1000" b="0" i="0" u="none" strike="noStrike" kern="1200" cap="none" spc="0" normalizeH="0" baseline="0" noProof="0">
                          <a:ln>
                            <a:noFill/>
                          </a:ln>
                          <a:solidFill>
                            <a:prstClr val="black"/>
                          </a:solidFill>
                          <a:effectLst/>
                          <a:uLnTx/>
                          <a:uFillTx/>
                          <a:latin typeface="+mn-lt"/>
                          <a:ea typeface="+mn-ea"/>
                          <a:cs typeface="+mn-cs"/>
                        </a:rPr>
                        <a:t>
@diraalwatan Malaysia will 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810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@o544455437 - 2018-03-21 04:46:32</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هل قطر ستشارك في درع الخليج المشترك ؟؟ 
اذا كانت الاجابه بـ لا .. 
لماذا تم وضع علم قطر في الفيديو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617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@khaled__909 - 2018-03-20 21:09:20</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لماذا؛علم قطر بالشعار الرسمي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121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@ameeraljallad - 2018-03-20 19:42:30</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أنتم بعدكم ما حذفتم هذا الحساب؟ احذفوه والله أشرف لكم!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5457646"/>
                  </a:ext>
                </a:extLst>
              </a:tr>
            </a:tbl>
          </a:graphicData>
        </a:graphic>
      </p:graphicFrame>
      <p:sp>
        <p:nvSpPr>
          <p:cNvPr id="4" name="Text Placeholder 3">
            <a:extLst>
              <a:ext uri="{FF2B5EF4-FFF2-40B4-BE49-F238E27FC236}">
                <a16:creationId xmlns:a16="http://schemas.microsoft.com/office/drawing/2014/main" id="{711D2A0D-0DBB-461D-B67D-C6888A6F682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765426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CD09-4126-46CB-82DC-51CBDC225276}"/>
              </a:ext>
            </a:extLst>
          </p:cNvPr>
          <p:cNvSpPr>
            <a:spLocks noGrp="1"/>
          </p:cNvSpPr>
          <p:nvPr>
            <p:ph type="title"/>
          </p:nvPr>
        </p:nvSpPr>
        <p:spPr/>
        <p:txBody>
          <a:bodyPr/>
          <a:lstStyle/>
          <a:p>
            <a:r>
              <a:rPr lang="en-US"/>
              <a:t>Twitter Questions Table - 3 of 4</a:t>
            </a:r>
          </a:p>
        </p:txBody>
      </p:sp>
      <p:graphicFrame>
        <p:nvGraphicFramePr>
          <p:cNvPr id="5" name="Table Placeholder 4">
            <a:extLst>
              <a:ext uri="{FF2B5EF4-FFF2-40B4-BE49-F238E27FC236}">
                <a16:creationId xmlns:a16="http://schemas.microsoft.com/office/drawing/2014/main" id="{BDBD3048-9FB2-4C3C-9B58-8960024D1562}"/>
              </a:ext>
            </a:extLst>
          </p:cNvPr>
          <p:cNvGraphicFramePr>
            <a:graphicFrameLocks noGrp="1"/>
          </p:cNvGraphicFramePr>
          <p:nvPr>
            <p:ph type="tbl" sz="quarter" idx="13"/>
            <p:extLst>
              <p:ext uri="{D42A27DB-BD31-4B8C-83A1-F6EECF244321}">
                <p14:modId xmlns:p14="http://schemas.microsoft.com/office/powerpoint/2010/main" val="170181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4488282"/>
                    </a:ext>
                  </a:extLst>
                </a:gridCol>
                <a:gridCol w="1645920">
                  <a:extLst>
                    <a:ext uri="{9D8B030D-6E8A-4147-A177-3AD203B41FA5}">
                      <a16:colId xmlns:a16="http://schemas.microsoft.com/office/drawing/2014/main" val="1101329755"/>
                    </a:ext>
                  </a:extLst>
                </a:gridCol>
                <a:gridCol w="822960">
                  <a:extLst>
                    <a:ext uri="{9D8B030D-6E8A-4147-A177-3AD203B41FA5}">
                      <a16:colId xmlns:a16="http://schemas.microsoft.com/office/drawing/2014/main" val="2254173316"/>
                    </a:ext>
                  </a:extLst>
                </a:gridCol>
                <a:gridCol w="822960">
                  <a:extLst>
                    <a:ext uri="{9D8B030D-6E8A-4147-A177-3AD203B41FA5}">
                      <a16:colId xmlns:a16="http://schemas.microsoft.com/office/drawing/2014/main" val="350349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48803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@tttt4279 - 2018-03-20 19:24:55</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علم قطر ؟ وتركيا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777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@Hfcy20D - 2018-03-20 19:16:14</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قاعد اشوف قطر ولا يتهيا لي ياجماعه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422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@Hfcy20D - 2018-03-20 19:15:51</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ليه ماحد يعطينا فكره عن الدول المشاركه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130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@iFaisalAlfaisal - 2018-03-20 18:01:13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اعلام الدول الي في الصوره كلهم راح يجون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409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@azaz_1985 - 2018-03-20 13:47:48</a:t>
                      </a:r>
                      <a:r>
                        <a:rPr kumimoji="0" lang="en-US" sz="1000" b="0" i="0" u="none" strike="noStrike" kern="1200" cap="none" spc="0" normalizeH="0" baseline="0" noProof="0">
                          <a:ln>
                            <a:noFill/>
                          </a:ln>
                          <a:solidFill>
                            <a:prstClr val="black"/>
                          </a:solidFill>
                          <a:effectLst/>
                          <a:uLnTx/>
                          <a:uFillTx/>
                          <a:latin typeface="+mn-lt"/>
                          <a:ea typeface="+mn-ea"/>
                          <a:cs typeface="+mn-cs"/>
                        </a:rPr>
                        <a:t>
@diraalwatan ؟؟؟؟
</a:t>
                      </a:r>
                      <a:r>
                        <a:rPr kumimoji="0" lang="ar-AE" sz="1000" b="0" i="0" u="none" strike="noStrike" kern="1200" cap="none" spc="0" normalizeH="0" baseline="0" noProof="0">
                          <a:ln>
                            <a:noFill/>
                          </a:ln>
                          <a:solidFill>
                            <a:prstClr val="black"/>
                          </a:solidFill>
                          <a:effectLst/>
                          <a:uLnTx/>
                          <a:uFillTx/>
                          <a:latin typeface="+mn-lt"/>
                          <a:ea typeface="+mn-ea"/>
                          <a:cs typeface="+mn-cs"/>
                        </a:rPr>
                        <a:t>قطر </a:t>
                      </a:r>
                      <a:r>
                        <a:rPr kumimoji="0" lang="en-US" sz="1000" b="0" i="0" u="none" strike="noStrike" kern="1200" cap="none" spc="0" normalizeH="0" baseline="0" noProof="0">
                          <a:ln>
                            <a:noFill/>
                          </a:ln>
                          <a:solidFill>
                            <a:prstClr val="black"/>
                          </a:solidFill>
                          <a:effectLst/>
                          <a:uLnTx/>
                          <a:uFillTx/>
                          <a:latin typeface="+mn-lt"/>
                          <a:ea typeface="+mn-ea"/>
                          <a:cs typeface="+mn-cs"/>
                        </a:rPr>
                        <a:t>https://t.co/bUw9pUOT9t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84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@q_saud - 2018-03-20 13:20:48</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ممكن أعرف ( خير أجناد الأرض ) من وين جبتوهآ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895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@AH_AlSaadi - 2018-03-20 12:03:38</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السلام عليكم، هل بتشارك القوات القطرية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824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@Ghost21_SNA - 2018-03-19 18:37:17</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حديث ضعيف ومردود
مني عارف كيف حاطينه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8897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@mhelayel - 2018-03-19 09:17:40</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ليش الحساب مايتابع حساب وزارة الدفاع الرسمي ولا حساب الملك سلمان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4683888"/>
                  </a:ext>
                </a:extLst>
              </a:tr>
            </a:tbl>
          </a:graphicData>
        </a:graphic>
      </p:graphicFrame>
      <p:sp>
        <p:nvSpPr>
          <p:cNvPr id="4" name="Text Placeholder 3">
            <a:extLst>
              <a:ext uri="{FF2B5EF4-FFF2-40B4-BE49-F238E27FC236}">
                <a16:creationId xmlns:a16="http://schemas.microsoft.com/office/drawing/2014/main" id="{695BA51E-EED8-4D33-AC4E-375BA1200E40}"/>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46965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16A89-F0DD-4330-9EB7-28572652B7FA}"/>
              </a:ext>
            </a:extLst>
          </p:cNvPr>
          <p:cNvSpPr>
            <a:spLocks noGrp="1"/>
          </p:cNvSpPr>
          <p:nvPr>
            <p:ph type="title"/>
          </p:nvPr>
        </p:nvSpPr>
        <p:spPr/>
        <p:txBody>
          <a:bodyPr/>
          <a:lstStyle/>
          <a:p>
            <a:r>
              <a:rPr lang="en-US"/>
              <a:t>Twitter Questions Table - 4 of 4</a:t>
            </a:r>
          </a:p>
        </p:txBody>
      </p:sp>
      <p:graphicFrame>
        <p:nvGraphicFramePr>
          <p:cNvPr id="5" name="Table Placeholder 4">
            <a:extLst>
              <a:ext uri="{FF2B5EF4-FFF2-40B4-BE49-F238E27FC236}">
                <a16:creationId xmlns:a16="http://schemas.microsoft.com/office/drawing/2014/main" id="{6BFD948D-767E-4081-9572-2C6DEBF5AA60}"/>
              </a:ext>
            </a:extLst>
          </p:cNvPr>
          <p:cNvGraphicFramePr>
            <a:graphicFrameLocks noGrp="1"/>
          </p:cNvGraphicFramePr>
          <p:nvPr>
            <p:ph type="tbl" sz="quarter" idx="13"/>
            <p:extLst>
              <p:ext uri="{D42A27DB-BD31-4B8C-83A1-F6EECF244321}">
                <p14:modId xmlns:p14="http://schemas.microsoft.com/office/powerpoint/2010/main" val="259140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98443732"/>
                    </a:ext>
                  </a:extLst>
                </a:gridCol>
                <a:gridCol w="1645920">
                  <a:extLst>
                    <a:ext uri="{9D8B030D-6E8A-4147-A177-3AD203B41FA5}">
                      <a16:colId xmlns:a16="http://schemas.microsoft.com/office/drawing/2014/main" val="3205767412"/>
                    </a:ext>
                  </a:extLst>
                </a:gridCol>
                <a:gridCol w="822960">
                  <a:extLst>
                    <a:ext uri="{9D8B030D-6E8A-4147-A177-3AD203B41FA5}">
                      <a16:colId xmlns:a16="http://schemas.microsoft.com/office/drawing/2014/main" val="1839765720"/>
                    </a:ext>
                  </a:extLst>
                </a:gridCol>
                <a:gridCol w="822960">
                  <a:extLst>
                    <a:ext uri="{9D8B030D-6E8A-4147-A177-3AD203B41FA5}">
                      <a16:colId xmlns:a16="http://schemas.microsoft.com/office/drawing/2014/main" val="210404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7583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@nnll10 - 2018-03-19 09:16:16</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قويين انتو ي خي 
كم رتويت وتخلوني ملازم عندكم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702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@ksa__tt - 2018-03-19 09:08:01</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ممكن سؤال "
اللحين كيف قطر و تركيا معنا 
اعلامهم موجوده في شعار 
درع الخليج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1081097"/>
                  </a:ext>
                </a:extLst>
              </a:tr>
            </a:tbl>
          </a:graphicData>
        </a:graphic>
      </p:graphicFrame>
      <p:sp>
        <p:nvSpPr>
          <p:cNvPr id="4" name="Text Placeholder 3">
            <a:extLst>
              <a:ext uri="{FF2B5EF4-FFF2-40B4-BE49-F238E27FC236}">
                <a16:creationId xmlns:a16="http://schemas.microsoft.com/office/drawing/2014/main" id="{37D86289-9462-48F9-A714-7AE365A50318}"/>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597974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E6F20-38D4-4F4E-B527-FE6A4E8B443C}"/>
              </a:ext>
            </a:extLst>
          </p:cNvPr>
          <p:cNvSpPr>
            <a:spLocks noGrp="1"/>
          </p:cNvSpPr>
          <p:nvPr>
            <p:ph type="title"/>
          </p:nvPr>
        </p:nvSpPr>
        <p:spPr/>
        <p:txBody>
          <a:bodyPr/>
          <a:lstStyle/>
          <a:p>
            <a:r>
              <a:rPr lang="en-US"/>
              <a:t>Twitter Own and Retweeted Tweets Table - 1 of 7</a:t>
            </a:r>
          </a:p>
        </p:txBody>
      </p:sp>
      <p:graphicFrame>
        <p:nvGraphicFramePr>
          <p:cNvPr id="5" name="Table Placeholder 4">
            <a:extLst>
              <a:ext uri="{FF2B5EF4-FFF2-40B4-BE49-F238E27FC236}">
                <a16:creationId xmlns:a16="http://schemas.microsoft.com/office/drawing/2014/main" id="{A73AA3D5-4A15-4D4F-ABD2-2AB1A287E449}"/>
              </a:ext>
            </a:extLst>
          </p:cNvPr>
          <p:cNvGraphicFramePr>
            <a:graphicFrameLocks noGrp="1"/>
          </p:cNvGraphicFramePr>
          <p:nvPr>
            <p:ph type="tbl" sz="quarter" idx="13"/>
            <p:extLst>
              <p:ext uri="{D42A27DB-BD31-4B8C-83A1-F6EECF244321}">
                <p14:modId xmlns:p14="http://schemas.microsoft.com/office/powerpoint/2010/main" val="4018775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3539677"/>
                    </a:ext>
                  </a:extLst>
                </a:gridCol>
                <a:gridCol w="822960">
                  <a:extLst>
                    <a:ext uri="{9D8B030D-6E8A-4147-A177-3AD203B41FA5}">
                      <a16:colId xmlns:a16="http://schemas.microsoft.com/office/drawing/2014/main" val="3805275159"/>
                    </a:ext>
                  </a:extLst>
                </a:gridCol>
                <a:gridCol w="822960">
                  <a:extLst>
                    <a:ext uri="{9D8B030D-6E8A-4147-A177-3AD203B41FA5}">
                      <a16:colId xmlns:a16="http://schemas.microsoft.com/office/drawing/2014/main" val="3865225337"/>
                    </a:ext>
                  </a:extLst>
                </a:gridCol>
                <a:gridCol w="822960">
                  <a:extLst>
                    <a:ext uri="{9D8B030D-6E8A-4147-A177-3AD203B41FA5}">
                      <a16:colId xmlns:a16="http://schemas.microsoft.com/office/drawing/2014/main" val="2593785386"/>
                    </a:ext>
                  </a:extLst>
                </a:gridCol>
                <a:gridCol w="822960">
                  <a:extLst>
                    <a:ext uri="{9D8B030D-6E8A-4147-A177-3AD203B41FA5}">
                      <a16:colId xmlns:a16="http://schemas.microsoft.com/office/drawing/2014/main" val="565755340"/>
                    </a:ext>
                  </a:extLst>
                </a:gridCol>
                <a:gridCol w="822960">
                  <a:extLst>
                    <a:ext uri="{9D8B030D-6E8A-4147-A177-3AD203B41FA5}">
                      <a16:colId xmlns:a16="http://schemas.microsoft.com/office/drawing/2014/main" val="1444942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421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- 2018-03-28 19:51:36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الدول المشاركة في التمرين عل أهبة الإستعداد لردع أي تجاوزات تستهدف إستقرار المنطقة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are alert and prepared to deter any aggression against the region’s stability.  #Our_Gulf_Is_A_Fortified_Shield #Gulf_Shield https://t.co/lgwrgXttlU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extLst>
                  <a:ext uri="{0D108BD9-81ED-4DB2-BD59-A6C34878D82A}">
                    <a16:rowId xmlns:a16="http://schemas.microsoft.com/office/drawing/2014/main" val="121603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- 2018-03-28 12:31:14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تمرين مركز القيادة 27-29 مارس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Leadership Center Exercise 27-29 March #Our_Gulf_Is_A_Fortified_Shield #Gulf_Shield https://t.co/5zYSXfmBg4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extLst>
                  <a:ext uri="{0D108BD9-81ED-4DB2-BD59-A6C34878D82A}">
                    <a16:rowId xmlns:a16="http://schemas.microsoft.com/office/drawing/2014/main" val="198719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20:16:59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معالي نائب رئيس هيئة الأركان العامة الفريق الركن مطلق بن سالم الأزيمع يرعى انطلاق تمرين مركز القيادة ضمن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https://t.co/2nBSOSCoar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a:t>
                      </a:r>
                    </a:p>
                  </a:txBody>
                  <a:tcPr/>
                </a:tc>
                <a:extLst>
                  <a:ext uri="{0D108BD9-81ED-4DB2-BD59-A6C34878D82A}">
                    <a16:rowId xmlns:a16="http://schemas.microsoft.com/office/drawing/2014/main" val="17464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20:08:22</a:t>
                      </a:r>
                      <a:r>
                        <a:rPr kumimoji="0" lang="en-US" sz="1000" b="0" i="0" u="none" strike="noStrike" kern="1200" cap="none" spc="0" normalizeH="0" baseline="0" noProof="0">
                          <a:ln>
                            <a:noFill/>
                          </a:ln>
                          <a:solidFill>
                            <a:prstClr val="black"/>
                          </a:solidFill>
                          <a:effectLst/>
                          <a:uLnTx/>
                          <a:uFillTx/>
                          <a:latin typeface="+mn-lt"/>
                          <a:ea typeface="+mn-ea"/>
                          <a:cs typeface="+mn-cs"/>
                        </a:rPr>
                        <a:t>
Launch of the Command Center Exercise under the supervision of His Excellency General Mutalq Ibn Salem Al-Azimaa', Deputy Chief of General Staff, as part of The #Gulf_Shield Joint Exercise - 1
#Our_Gulf_Is_A_Fortified_Shield https://t.co/bjGYTmwsqm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extLst>
                  <a:ext uri="{0D108BD9-81ED-4DB2-BD59-A6C34878D82A}">
                    <a16:rowId xmlns:a16="http://schemas.microsoft.com/office/drawing/2014/main" val="2307487258"/>
                  </a:ext>
                </a:extLst>
              </a:tr>
            </a:tbl>
          </a:graphicData>
        </a:graphic>
      </p:graphicFrame>
      <p:sp>
        <p:nvSpPr>
          <p:cNvPr id="4" name="Text Placeholder 3">
            <a:extLst>
              <a:ext uri="{FF2B5EF4-FFF2-40B4-BE49-F238E27FC236}">
                <a16:creationId xmlns:a16="http://schemas.microsoft.com/office/drawing/2014/main" id="{19D2FD69-11A1-4F94-B48B-94E25308E813}"/>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589800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E9FDC-2ECC-4574-89B7-2AB9CBED9AD5}"/>
              </a:ext>
            </a:extLst>
          </p:cNvPr>
          <p:cNvSpPr>
            <a:spLocks noGrp="1"/>
          </p:cNvSpPr>
          <p:nvPr>
            <p:ph type="title"/>
          </p:nvPr>
        </p:nvSpPr>
        <p:spPr/>
        <p:txBody>
          <a:bodyPr/>
          <a:lstStyle/>
          <a:p>
            <a:r>
              <a:rPr lang="en-US"/>
              <a:t>Twitter Own and Retweeted Tweets Table - 2 of 7</a:t>
            </a:r>
          </a:p>
        </p:txBody>
      </p:sp>
      <p:graphicFrame>
        <p:nvGraphicFramePr>
          <p:cNvPr id="5" name="Table Placeholder 4">
            <a:extLst>
              <a:ext uri="{FF2B5EF4-FFF2-40B4-BE49-F238E27FC236}">
                <a16:creationId xmlns:a16="http://schemas.microsoft.com/office/drawing/2014/main" id="{575DFD20-56B7-4EBB-B9BC-DB5E62F1E803}"/>
              </a:ext>
            </a:extLst>
          </p:cNvPr>
          <p:cNvGraphicFramePr>
            <a:graphicFrameLocks noGrp="1"/>
          </p:cNvGraphicFramePr>
          <p:nvPr>
            <p:ph type="tbl" sz="quarter" idx="13"/>
            <p:extLst>
              <p:ext uri="{D42A27DB-BD31-4B8C-83A1-F6EECF244321}">
                <p14:modId xmlns:p14="http://schemas.microsoft.com/office/powerpoint/2010/main" val="263919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3687775"/>
                    </a:ext>
                  </a:extLst>
                </a:gridCol>
                <a:gridCol w="822960">
                  <a:extLst>
                    <a:ext uri="{9D8B030D-6E8A-4147-A177-3AD203B41FA5}">
                      <a16:colId xmlns:a16="http://schemas.microsoft.com/office/drawing/2014/main" val="2632520010"/>
                    </a:ext>
                  </a:extLst>
                </a:gridCol>
                <a:gridCol w="822960">
                  <a:extLst>
                    <a:ext uri="{9D8B030D-6E8A-4147-A177-3AD203B41FA5}">
                      <a16:colId xmlns:a16="http://schemas.microsoft.com/office/drawing/2014/main" val="1937243190"/>
                    </a:ext>
                  </a:extLst>
                </a:gridCol>
                <a:gridCol w="822960">
                  <a:extLst>
                    <a:ext uri="{9D8B030D-6E8A-4147-A177-3AD203B41FA5}">
                      <a16:colId xmlns:a16="http://schemas.microsoft.com/office/drawing/2014/main" val="2888831660"/>
                    </a:ext>
                  </a:extLst>
                </a:gridCol>
                <a:gridCol w="822960">
                  <a:extLst>
                    <a:ext uri="{9D8B030D-6E8A-4147-A177-3AD203B41FA5}">
                      <a16:colId xmlns:a16="http://schemas.microsoft.com/office/drawing/2014/main" val="3261366309"/>
                    </a:ext>
                  </a:extLst>
                </a:gridCol>
                <a:gridCol w="822960">
                  <a:extLst>
                    <a:ext uri="{9D8B030D-6E8A-4147-A177-3AD203B41FA5}">
                      <a16:colId xmlns:a16="http://schemas.microsoft.com/office/drawing/2014/main" val="2462884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2560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18:12:40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أربع دول من الدول المشاركة في تمرين #درع_الخليج المشترك 1 تتربع على قائمة أقوى عشرة جيوش في العالم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Four of the countries participating in #Gulf_Shield Exercise -1 rank among the top 10 strongest armies in the world
#Our_Gulf_is_a_Fortified_Shield https://t.co/Dd7WpGPqUN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extLst>
                  <a:ext uri="{0D108BD9-81ED-4DB2-BD59-A6C34878D82A}">
                    <a16:rowId xmlns:a16="http://schemas.microsoft.com/office/drawing/2014/main" val="6148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20:01:26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موقف الدول المشاركة في التمرين قوي ومتماسك و جاهز لأي تهديد محتمل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Countries participating in the exercise stand on a solid ground and are ready for any possible threat #Our_Gulf_Is_A_Fortified_Shield #Gulf_Shield https://t.co/T9HT36NKfT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a:t>
                      </a:r>
                    </a:p>
                  </a:txBody>
                  <a:tcPr/>
                </a:tc>
                <a:extLst>
                  <a:ext uri="{0D108BD9-81ED-4DB2-BD59-A6C34878D82A}">
                    <a16:rowId xmlns:a16="http://schemas.microsoft.com/office/drawing/2014/main" val="20004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19:10:52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الباكستانية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Pakistani forces participating in #Gulf_Shield Joint Exercise -1 #Our_Gulf_Is_A_Fortified_Shield https://t.co/kVRWHXjZKf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a:t>
                      </a:r>
                    </a:p>
                  </a:txBody>
                  <a:tcPr/>
                </a:tc>
                <a:extLst>
                  <a:ext uri="{0D108BD9-81ED-4DB2-BD59-A6C34878D82A}">
                    <a16:rowId xmlns:a16="http://schemas.microsoft.com/office/drawing/2014/main" val="1114693459"/>
                  </a:ext>
                </a:extLst>
              </a:tr>
            </a:tbl>
          </a:graphicData>
        </a:graphic>
      </p:graphicFrame>
      <p:sp>
        <p:nvSpPr>
          <p:cNvPr id="4" name="Text Placeholder 3">
            <a:extLst>
              <a:ext uri="{FF2B5EF4-FFF2-40B4-BE49-F238E27FC236}">
                <a16:creationId xmlns:a16="http://schemas.microsoft.com/office/drawing/2014/main" id="{4AD40A41-4D9F-4017-9A6B-4E6465DD3711}"/>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263558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E1952-4B1E-4660-AADC-5E0D4F037C11}"/>
              </a:ext>
            </a:extLst>
          </p:cNvPr>
          <p:cNvSpPr>
            <a:spLocks noGrp="1"/>
          </p:cNvSpPr>
          <p:nvPr>
            <p:ph type="title"/>
          </p:nvPr>
        </p:nvSpPr>
        <p:spPr/>
        <p:txBody>
          <a:bodyPr/>
          <a:lstStyle/>
          <a:p>
            <a:r>
              <a:rPr lang="en-US"/>
              <a:t>Twitter Own and Retweeted Tweets Table - 3 of 7</a:t>
            </a:r>
          </a:p>
        </p:txBody>
      </p:sp>
      <p:graphicFrame>
        <p:nvGraphicFramePr>
          <p:cNvPr id="5" name="Table Placeholder 4">
            <a:extLst>
              <a:ext uri="{FF2B5EF4-FFF2-40B4-BE49-F238E27FC236}">
                <a16:creationId xmlns:a16="http://schemas.microsoft.com/office/drawing/2014/main" id="{4F98E9D2-F225-49DD-8A27-DA43E6537944}"/>
              </a:ext>
            </a:extLst>
          </p:cNvPr>
          <p:cNvGraphicFramePr>
            <a:graphicFrameLocks noGrp="1"/>
          </p:cNvGraphicFramePr>
          <p:nvPr>
            <p:ph type="tbl" sz="quarter" idx="13"/>
            <p:extLst>
              <p:ext uri="{D42A27DB-BD31-4B8C-83A1-F6EECF244321}">
                <p14:modId xmlns:p14="http://schemas.microsoft.com/office/powerpoint/2010/main" val="3969870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6061006"/>
                    </a:ext>
                  </a:extLst>
                </a:gridCol>
                <a:gridCol w="822960">
                  <a:extLst>
                    <a:ext uri="{9D8B030D-6E8A-4147-A177-3AD203B41FA5}">
                      <a16:colId xmlns:a16="http://schemas.microsoft.com/office/drawing/2014/main" val="3446786571"/>
                    </a:ext>
                  </a:extLst>
                </a:gridCol>
                <a:gridCol w="822960">
                  <a:extLst>
                    <a:ext uri="{9D8B030D-6E8A-4147-A177-3AD203B41FA5}">
                      <a16:colId xmlns:a16="http://schemas.microsoft.com/office/drawing/2014/main" val="923899642"/>
                    </a:ext>
                  </a:extLst>
                </a:gridCol>
                <a:gridCol w="822960">
                  <a:extLst>
                    <a:ext uri="{9D8B030D-6E8A-4147-A177-3AD203B41FA5}">
                      <a16:colId xmlns:a16="http://schemas.microsoft.com/office/drawing/2014/main" val="401577381"/>
                    </a:ext>
                  </a:extLst>
                </a:gridCol>
                <a:gridCol w="822960">
                  <a:extLst>
                    <a:ext uri="{9D8B030D-6E8A-4147-A177-3AD203B41FA5}">
                      <a16:colId xmlns:a16="http://schemas.microsoft.com/office/drawing/2014/main" val="2592344070"/>
                    </a:ext>
                  </a:extLst>
                </a:gridCol>
                <a:gridCol w="822960">
                  <a:extLst>
                    <a:ext uri="{9D8B030D-6E8A-4147-A177-3AD203B41FA5}">
                      <a16:colId xmlns:a16="http://schemas.microsoft.com/office/drawing/2014/main" val="187407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2197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18:01:18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رئيس الوزراء الباكستاني: إن الأمة الباكستانية بأجمعها فخورة بتضحيات رجال الأمن وجهودهم الدؤوبة في إنقاذ وطننا من براثن الإرهاب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https://t.co/8yE3wk0Ebw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a:t>
                      </a:r>
                    </a:p>
                  </a:txBody>
                  <a:tcPr/>
                </a:tc>
                <a:extLst>
                  <a:ext uri="{0D108BD9-81ED-4DB2-BD59-A6C34878D82A}">
                    <a16:rowId xmlns:a16="http://schemas.microsoft.com/office/drawing/2014/main" val="383593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17:04:54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الباكستانية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Arrival of Pakistani forces participating in #Gulf_Shield Joint Exercise -1 #Our_Gulf_Is_A_Fortified_Shield https://t.co/yi2dhJ3RpW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a:t>
                      </a:r>
                    </a:p>
                  </a:txBody>
                  <a:tcPr/>
                </a:tc>
                <a:extLst>
                  <a:ext uri="{0D108BD9-81ED-4DB2-BD59-A6C34878D82A}">
                    <a16:rowId xmlns:a16="http://schemas.microsoft.com/office/drawing/2014/main" val="263333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14:10:06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قوة وأخوة وسلام.. تلك هي القيم التي يؤمن بها هذا الشعب العظيم ويرددها في نشيده الوطني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Strength, Brotherhood, and Peace: These are the values the great people of Pakistan believe in and repeat in their national anthem https://t.co/RsslId9R3N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a:t>
                      </a:r>
                    </a:p>
                  </a:txBody>
                  <a:tcPr/>
                </a:tc>
                <a:extLst>
                  <a:ext uri="{0D108BD9-81ED-4DB2-BD59-A6C34878D82A}">
                    <a16:rowId xmlns:a16="http://schemas.microsoft.com/office/drawing/2014/main" val="2171370361"/>
                  </a:ext>
                </a:extLst>
              </a:tr>
            </a:tbl>
          </a:graphicData>
        </a:graphic>
      </p:graphicFrame>
      <p:sp>
        <p:nvSpPr>
          <p:cNvPr id="4" name="Text Placeholder 3">
            <a:extLst>
              <a:ext uri="{FF2B5EF4-FFF2-40B4-BE49-F238E27FC236}">
                <a16:creationId xmlns:a16="http://schemas.microsoft.com/office/drawing/2014/main" id="{C4A73940-602C-4DD2-B2F4-3B7E9A3E6590}"/>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754764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A34E-15AA-4BA3-916A-BC5569A31F9B}"/>
              </a:ext>
            </a:extLst>
          </p:cNvPr>
          <p:cNvSpPr>
            <a:spLocks noGrp="1"/>
          </p:cNvSpPr>
          <p:nvPr>
            <p:ph type="title"/>
          </p:nvPr>
        </p:nvSpPr>
        <p:spPr/>
        <p:txBody>
          <a:bodyPr/>
          <a:lstStyle/>
          <a:p>
            <a:r>
              <a:rPr lang="en-US"/>
              <a:t>Twitter Own and Retweeted Tweets Table - 4 of 7</a:t>
            </a:r>
          </a:p>
        </p:txBody>
      </p:sp>
      <p:graphicFrame>
        <p:nvGraphicFramePr>
          <p:cNvPr id="5" name="Table Placeholder 4">
            <a:extLst>
              <a:ext uri="{FF2B5EF4-FFF2-40B4-BE49-F238E27FC236}">
                <a16:creationId xmlns:a16="http://schemas.microsoft.com/office/drawing/2014/main" id="{A3435632-48A1-4B7E-A5BB-9E1442246EAB}"/>
              </a:ext>
            </a:extLst>
          </p:cNvPr>
          <p:cNvGraphicFramePr>
            <a:graphicFrameLocks noGrp="1"/>
          </p:cNvGraphicFramePr>
          <p:nvPr>
            <p:ph type="tbl" sz="quarter" idx="13"/>
            <p:extLst>
              <p:ext uri="{D42A27DB-BD31-4B8C-83A1-F6EECF244321}">
                <p14:modId xmlns:p14="http://schemas.microsoft.com/office/powerpoint/2010/main" val="214654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82623280"/>
                    </a:ext>
                  </a:extLst>
                </a:gridCol>
                <a:gridCol w="822960">
                  <a:extLst>
                    <a:ext uri="{9D8B030D-6E8A-4147-A177-3AD203B41FA5}">
                      <a16:colId xmlns:a16="http://schemas.microsoft.com/office/drawing/2014/main" val="1464100479"/>
                    </a:ext>
                  </a:extLst>
                </a:gridCol>
                <a:gridCol w="822960">
                  <a:extLst>
                    <a:ext uri="{9D8B030D-6E8A-4147-A177-3AD203B41FA5}">
                      <a16:colId xmlns:a16="http://schemas.microsoft.com/office/drawing/2014/main" val="2411535491"/>
                    </a:ext>
                  </a:extLst>
                </a:gridCol>
                <a:gridCol w="822960">
                  <a:extLst>
                    <a:ext uri="{9D8B030D-6E8A-4147-A177-3AD203B41FA5}">
                      <a16:colId xmlns:a16="http://schemas.microsoft.com/office/drawing/2014/main" val="4093630590"/>
                    </a:ext>
                  </a:extLst>
                </a:gridCol>
                <a:gridCol w="822960">
                  <a:extLst>
                    <a:ext uri="{9D8B030D-6E8A-4147-A177-3AD203B41FA5}">
                      <a16:colId xmlns:a16="http://schemas.microsoft.com/office/drawing/2014/main" val="979437390"/>
                    </a:ext>
                  </a:extLst>
                </a:gridCol>
                <a:gridCol w="822960">
                  <a:extLst>
                    <a:ext uri="{9D8B030D-6E8A-4147-A177-3AD203B41FA5}">
                      <a16:colId xmlns:a16="http://schemas.microsoft.com/office/drawing/2014/main" val="69522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780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11:17:33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بكل المحبة وصدق المودة نرحب بصقور إسلام أباد وجنوب آسيا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With love and sincerity, we welcome the falcons of Islamabad and South Asia
#Our_Gulf_Is_A_Fortified_Shield
#Gulf_Shield https://t.co/eE6Hi2cQe0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a:t>
                      </a:r>
                    </a:p>
                  </a:txBody>
                  <a:tcPr/>
                </a:tc>
                <a:extLst>
                  <a:ext uri="{0D108BD9-81ED-4DB2-BD59-A6C34878D82A}">
                    <a16:rowId xmlns:a16="http://schemas.microsoft.com/office/drawing/2014/main" val="202186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19:44:17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الجوية البحرينية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Arrival of Bahraini Air Force participating in #Gulf_Shield Joint Exercise -1
#Our_Gulf_Is_A_Fortified_Shield https://t.co/mqFrDhON7F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0.0456%</a:t>
                      </a:r>
                    </a:p>
                  </a:txBody>
                  <a:tcPr/>
                </a:tc>
                <a:extLst>
                  <a:ext uri="{0D108BD9-81ED-4DB2-BD59-A6C34878D82A}">
                    <a16:rowId xmlns:a16="http://schemas.microsoft.com/office/drawing/2014/main" val="210042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15:58:51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السودانية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Sudanese forces participating in #Gulf_Shield Joint Exercise – 1 #Our_Gulf_Is_A_Fortified_Shield https://t.co/kLLDhodPUR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extLst>
                  <a:ext uri="{0D108BD9-81ED-4DB2-BD59-A6C34878D82A}">
                    <a16:rowId xmlns:a16="http://schemas.microsoft.com/office/drawing/2014/main" val="2164890974"/>
                  </a:ext>
                </a:extLst>
              </a:tr>
            </a:tbl>
          </a:graphicData>
        </a:graphic>
      </p:graphicFrame>
      <p:sp>
        <p:nvSpPr>
          <p:cNvPr id="4" name="Text Placeholder 3">
            <a:extLst>
              <a:ext uri="{FF2B5EF4-FFF2-40B4-BE49-F238E27FC236}">
                <a16:creationId xmlns:a16="http://schemas.microsoft.com/office/drawing/2014/main" id="{CE291288-642E-4D61-911B-D1A6273F8E2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773821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61E-8AF5-4AEE-9AC2-94E552F6D030}"/>
              </a:ext>
            </a:extLst>
          </p:cNvPr>
          <p:cNvSpPr>
            <a:spLocks noGrp="1"/>
          </p:cNvSpPr>
          <p:nvPr>
            <p:ph type="title"/>
          </p:nvPr>
        </p:nvSpPr>
        <p:spPr/>
        <p:txBody>
          <a:bodyPr/>
          <a:lstStyle/>
          <a:p>
            <a:r>
              <a:rPr lang="en-US"/>
              <a:t>Twitter Own and Retweeted Tweets Table - 5 of 7</a:t>
            </a:r>
          </a:p>
        </p:txBody>
      </p:sp>
      <p:graphicFrame>
        <p:nvGraphicFramePr>
          <p:cNvPr id="5" name="Table Placeholder 4">
            <a:extLst>
              <a:ext uri="{FF2B5EF4-FFF2-40B4-BE49-F238E27FC236}">
                <a16:creationId xmlns:a16="http://schemas.microsoft.com/office/drawing/2014/main" id="{0DA8CE1D-3207-483E-A900-06A380FF110A}"/>
              </a:ext>
            </a:extLst>
          </p:cNvPr>
          <p:cNvGraphicFramePr>
            <a:graphicFrameLocks noGrp="1"/>
          </p:cNvGraphicFramePr>
          <p:nvPr>
            <p:ph type="tbl" sz="quarter" idx="13"/>
            <p:extLst>
              <p:ext uri="{D42A27DB-BD31-4B8C-83A1-F6EECF244321}">
                <p14:modId xmlns:p14="http://schemas.microsoft.com/office/powerpoint/2010/main" val="7776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9473103"/>
                    </a:ext>
                  </a:extLst>
                </a:gridCol>
                <a:gridCol w="822960">
                  <a:extLst>
                    <a:ext uri="{9D8B030D-6E8A-4147-A177-3AD203B41FA5}">
                      <a16:colId xmlns:a16="http://schemas.microsoft.com/office/drawing/2014/main" val="884711660"/>
                    </a:ext>
                  </a:extLst>
                </a:gridCol>
                <a:gridCol w="822960">
                  <a:extLst>
                    <a:ext uri="{9D8B030D-6E8A-4147-A177-3AD203B41FA5}">
                      <a16:colId xmlns:a16="http://schemas.microsoft.com/office/drawing/2014/main" val="4103247879"/>
                    </a:ext>
                  </a:extLst>
                </a:gridCol>
                <a:gridCol w="822960">
                  <a:extLst>
                    <a:ext uri="{9D8B030D-6E8A-4147-A177-3AD203B41FA5}">
                      <a16:colId xmlns:a16="http://schemas.microsoft.com/office/drawing/2014/main" val="3030752601"/>
                    </a:ext>
                  </a:extLst>
                </a:gridCol>
                <a:gridCol w="822960">
                  <a:extLst>
                    <a:ext uri="{9D8B030D-6E8A-4147-A177-3AD203B41FA5}">
                      <a16:colId xmlns:a16="http://schemas.microsoft.com/office/drawing/2014/main" val="4062957533"/>
                    </a:ext>
                  </a:extLst>
                </a:gridCol>
                <a:gridCol w="822960">
                  <a:extLst>
                    <a:ext uri="{9D8B030D-6E8A-4147-A177-3AD203B41FA5}">
                      <a16:colId xmlns:a16="http://schemas.microsoft.com/office/drawing/2014/main" val="117025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2288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14:16:35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المصرية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Egyptian forces participating in #Gulf_Shield Joint Exercise – 1 #Our_Gulf_Is_A_Fortified_Shield https://t.co/kEb0IYiTQe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a:t>
                      </a:r>
                    </a:p>
                  </a:txBody>
                  <a:tcPr/>
                </a:tc>
                <a:extLst>
                  <a:ext uri="{0D108BD9-81ED-4DB2-BD59-A6C34878D82A}">
                    <a16:rowId xmlns:a16="http://schemas.microsoft.com/office/drawing/2014/main" val="417055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12:13:02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الرئيس المصري: الأمن المصري لا ينفصل عن الأمن في الإمارات والسعودية والكويت وأمن العرب جميعاً، فنحن حريصون أن نكون كلنا يداً واحدة، وتهديد أمن أي دولة عربية هو تهديد لأمن مصر وجيشها العظيم الوطني القوي، لذا لا تهديد لأي دولة عربية وهذا الجيش موجود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https://t.co/7d0wEsyZ3Y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0.5253%</a:t>
                      </a:r>
                    </a:p>
                  </a:txBody>
                  <a:tcPr/>
                </a:tc>
                <a:extLst>
                  <a:ext uri="{0D108BD9-81ED-4DB2-BD59-A6C34878D82A}">
                    <a16:rowId xmlns:a16="http://schemas.microsoft.com/office/drawing/2014/main" val="337445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11:26:44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أرض الكنانة وأرض النيل، تاريخها طويل في التصدي للغزاة والمعتدين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Land of Kinanah and Nile, with a long history of confronting invaders and aggressors. #Our_Gulf_Is_A_Fortified_Shield #Gulf_Shield https://t.co/EzYpnYHALI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a:t>
                      </a:r>
                    </a:p>
                  </a:txBody>
                  <a:tcPr/>
                </a:tc>
                <a:extLst>
                  <a:ext uri="{0D108BD9-81ED-4DB2-BD59-A6C34878D82A}">
                    <a16:rowId xmlns:a16="http://schemas.microsoft.com/office/drawing/2014/main" val="63980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20:44:15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أرض النيلين وأسودها.. تضحياتهم لنيل حرياتهم ماثلة في التاريخ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land of Lions and the two Niles, whose sacrifices for freedom are incomparable                #Our_Gulf_Is_A_Fortified_Shield  #Gulf_Shield https://t.co/KbrsFo9mYR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extLst>
                  <a:ext uri="{0D108BD9-81ED-4DB2-BD59-A6C34878D82A}">
                    <a16:rowId xmlns:a16="http://schemas.microsoft.com/office/drawing/2014/main" val="531105885"/>
                  </a:ext>
                </a:extLst>
              </a:tr>
            </a:tbl>
          </a:graphicData>
        </a:graphic>
      </p:graphicFrame>
      <p:sp>
        <p:nvSpPr>
          <p:cNvPr id="4" name="Text Placeholder 3">
            <a:extLst>
              <a:ext uri="{FF2B5EF4-FFF2-40B4-BE49-F238E27FC236}">
                <a16:creationId xmlns:a16="http://schemas.microsoft.com/office/drawing/2014/main" id="{6C8F8AF2-6F3F-4CC2-ABF8-E0175EB6735D}"/>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857825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4863-1FE6-410B-8D40-C436536236A7}"/>
              </a:ext>
            </a:extLst>
          </p:cNvPr>
          <p:cNvSpPr>
            <a:spLocks noGrp="1"/>
          </p:cNvSpPr>
          <p:nvPr>
            <p:ph type="title"/>
          </p:nvPr>
        </p:nvSpPr>
        <p:spPr/>
        <p:txBody>
          <a:bodyPr/>
          <a:lstStyle/>
          <a:p>
            <a:r>
              <a:rPr lang="en-US"/>
              <a:t>Twitter Own and Retweeted Tweets Table - 6 of 7</a:t>
            </a:r>
          </a:p>
        </p:txBody>
      </p:sp>
      <p:graphicFrame>
        <p:nvGraphicFramePr>
          <p:cNvPr id="5" name="Table Placeholder 4">
            <a:extLst>
              <a:ext uri="{FF2B5EF4-FFF2-40B4-BE49-F238E27FC236}">
                <a16:creationId xmlns:a16="http://schemas.microsoft.com/office/drawing/2014/main" id="{84E84A87-6413-4334-ABC1-7F6709511080}"/>
              </a:ext>
            </a:extLst>
          </p:cNvPr>
          <p:cNvGraphicFramePr>
            <a:graphicFrameLocks noGrp="1"/>
          </p:cNvGraphicFramePr>
          <p:nvPr>
            <p:ph type="tbl" sz="quarter" idx="13"/>
            <p:extLst>
              <p:ext uri="{D42A27DB-BD31-4B8C-83A1-F6EECF244321}">
                <p14:modId xmlns:p14="http://schemas.microsoft.com/office/powerpoint/2010/main" val="47672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1199862"/>
                    </a:ext>
                  </a:extLst>
                </a:gridCol>
                <a:gridCol w="822960">
                  <a:extLst>
                    <a:ext uri="{9D8B030D-6E8A-4147-A177-3AD203B41FA5}">
                      <a16:colId xmlns:a16="http://schemas.microsoft.com/office/drawing/2014/main" val="1161081089"/>
                    </a:ext>
                  </a:extLst>
                </a:gridCol>
                <a:gridCol w="822960">
                  <a:extLst>
                    <a:ext uri="{9D8B030D-6E8A-4147-A177-3AD203B41FA5}">
                      <a16:colId xmlns:a16="http://schemas.microsoft.com/office/drawing/2014/main" val="1920185253"/>
                    </a:ext>
                  </a:extLst>
                </a:gridCol>
                <a:gridCol w="822960">
                  <a:extLst>
                    <a:ext uri="{9D8B030D-6E8A-4147-A177-3AD203B41FA5}">
                      <a16:colId xmlns:a16="http://schemas.microsoft.com/office/drawing/2014/main" val="759245915"/>
                    </a:ext>
                  </a:extLst>
                </a:gridCol>
                <a:gridCol w="822960">
                  <a:extLst>
                    <a:ext uri="{9D8B030D-6E8A-4147-A177-3AD203B41FA5}">
                      <a16:colId xmlns:a16="http://schemas.microsoft.com/office/drawing/2014/main" val="468117384"/>
                    </a:ext>
                  </a:extLst>
                </a:gridCol>
                <a:gridCol w="822960">
                  <a:extLst>
                    <a:ext uri="{9D8B030D-6E8A-4147-A177-3AD203B41FA5}">
                      <a16:colId xmlns:a16="http://schemas.microsoft.com/office/drawing/2014/main" val="921896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955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18:32:17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الدول المشاركة في التمرين وفي مقدمتها السعودية تقف صفاً واحداً في مواجهة التحديات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lead by Saudi Arabia, stand as one unit in the face of all challenges
#Our_Gulf_Is_A_Fortified_Shield
#Gulf_Shield https://t.co/gT245baZKi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extLst>
                  <a:ext uri="{0D108BD9-81ED-4DB2-BD59-A6C34878D82A}">
                    <a16:rowId xmlns:a16="http://schemas.microsoft.com/office/drawing/2014/main" val="190156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14:34:33</a:t>
                      </a:r>
                      <a:r>
                        <a:rPr kumimoji="0" lang="en-US" sz="1000" b="0" i="0" u="none" strike="noStrike" kern="1200" cap="none" spc="0" normalizeH="0" baseline="0" noProof="0">
                          <a:ln>
                            <a:noFill/>
                          </a:ln>
                          <a:solidFill>
                            <a:prstClr val="black"/>
                          </a:solidFill>
                          <a:effectLst/>
                          <a:uLnTx/>
                          <a:uFillTx/>
                          <a:latin typeface="+mn-lt"/>
                          <a:ea typeface="+mn-ea"/>
                          <a:cs typeface="+mn-cs"/>
                        </a:rPr>
                        <a:t>
Usually known as “The Miracle” and one of the economic tigers of Asia; we also consider it an honorable human example #Our_Gulf_Is_A_Fortified_Shield #Gulf_Shield https://t.co/ZhwX5ah94Y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extLst>
                  <a:ext uri="{0D108BD9-81ED-4DB2-BD59-A6C34878D82A}">
                    <a16:rowId xmlns:a16="http://schemas.microsoft.com/office/drawing/2014/main" val="84414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14:33:38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بالمعجزة.. وتعرف أيضاً كأحد النمور الإقتصادية الآسيوية.. ونحن نعرفها كنموذج إنساني مشرف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https://t.co/qzSeMGH0gc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a:t>
                      </a:r>
                    </a:p>
                  </a:txBody>
                  <a:tcPr/>
                </a:tc>
                <a:extLst>
                  <a:ext uri="{0D108BD9-81ED-4DB2-BD59-A6C34878D82A}">
                    <a16:rowId xmlns:a16="http://schemas.microsoft.com/office/drawing/2014/main" val="232805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12:12:50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الماليزية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Malaysian forces participating in #Gulf_Shield Joint Exercise – 1 #Our_Gulf_Is_A_Fortified_Shield https://t.co/hGPbDO0V7u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a:t>
                      </a:r>
                    </a:p>
                  </a:txBody>
                  <a:tcPr/>
                </a:tc>
                <a:extLst>
                  <a:ext uri="{0D108BD9-81ED-4DB2-BD59-A6C34878D82A}">
                    <a16:rowId xmlns:a16="http://schemas.microsoft.com/office/drawing/2014/main" val="2999431508"/>
                  </a:ext>
                </a:extLst>
              </a:tr>
            </a:tbl>
          </a:graphicData>
        </a:graphic>
      </p:graphicFrame>
      <p:sp>
        <p:nvSpPr>
          <p:cNvPr id="4" name="Text Placeholder 3">
            <a:extLst>
              <a:ext uri="{FF2B5EF4-FFF2-40B4-BE49-F238E27FC236}">
                <a16:creationId xmlns:a16="http://schemas.microsoft.com/office/drawing/2014/main" id="{FC03F06E-DAFB-471E-9DBE-E14AA5BC04E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223371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7A15-CC51-4E4C-8EB6-7BC8913408E2}"/>
              </a:ext>
            </a:extLst>
          </p:cNvPr>
          <p:cNvSpPr>
            <a:spLocks noGrp="1"/>
          </p:cNvSpPr>
          <p:nvPr>
            <p:ph type="title"/>
          </p:nvPr>
        </p:nvSpPr>
        <p:spPr/>
        <p:txBody>
          <a:bodyPr/>
          <a:lstStyle/>
          <a:p>
            <a:r>
              <a:rPr lang="en-US"/>
              <a:t>Twitter Own and Retweeted Tweets Table - 7 of 7</a:t>
            </a:r>
          </a:p>
        </p:txBody>
      </p:sp>
      <p:graphicFrame>
        <p:nvGraphicFramePr>
          <p:cNvPr id="5" name="Table Placeholder 4">
            <a:extLst>
              <a:ext uri="{FF2B5EF4-FFF2-40B4-BE49-F238E27FC236}">
                <a16:creationId xmlns:a16="http://schemas.microsoft.com/office/drawing/2014/main" id="{6116A7BC-D248-4AEA-9252-FCE2DC70D1E9}"/>
              </a:ext>
            </a:extLst>
          </p:cNvPr>
          <p:cNvGraphicFramePr>
            <a:graphicFrameLocks noGrp="1"/>
          </p:cNvGraphicFramePr>
          <p:nvPr>
            <p:ph type="tbl" sz="quarter" idx="13"/>
            <p:extLst>
              <p:ext uri="{D42A27DB-BD31-4B8C-83A1-F6EECF244321}">
                <p14:modId xmlns:p14="http://schemas.microsoft.com/office/powerpoint/2010/main" val="109124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7353865"/>
                    </a:ext>
                  </a:extLst>
                </a:gridCol>
                <a:gridCol w="822960">
                  <a:extLst>
                    <a:ext uri="{9D8B030D-6E8A-4147-A177-3AD203B41FA5}">
                      <a16:colId xmlns:a16="http://schemas.microsoft.com/office/drawing/2014/main" val="471636745"/>
                    </a:ext>
                  </a:extLst>
                </a:gridCol>
                <a:gridCol w="822960">
                  <a:extLst>
                    <a:ext uri="{9D8B030D-6E8A-4147-A177-3AD203B41FA5}">
                      <a16:colId xmlns:a16="http://schemas.microsoft.com/office/drawing/2014/main" val="1534812382"/>
                    </a:ext>
                  </a:extLst>
                </a:gridCol>
                <a:gridCol w="822960">
                  <a:extLst>
                    <a:ext uri="{9D8B030D-6E8A-4147-A177-3AD203B41FA5}">
                      <a16:colId xmlns:a16="http://schemas.microsoft.com/office/drawing/2014/main" val="4291070370"/>
                    </a:ext>
                  </a:extLst>
                </a:gridCol>
                <a:gridCol w="822960">
                  <a:extLst>
                    <a:ext uri="{9D8B030D-6E8A-4147-A177-3AD203B41FA5}">
                      <a16:colId xmlns:a16="http://schemas.microsoft.com/office/drawing/2014/main" val="68880902"/>
                    </a:ext>
                  </a:extLst>
                </a:gridCol>
                <a:gridCol w="822960">
                  <a:extLst>
                    <a:ext uri="{9D8B030D-6E8A-4147-A177-3AD203B41FA5}">
                      <a16:colId xmlns:a16="http://schemas.microsoft.com/office/drawing/2014/main" val="425737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7303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10:44:30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أهلاً ومرحباً بنمور آسيا وأهلها الطيبين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Welcome, the tigers of Asia and its generous people #Our_Gulf_Is_A_Fortified_Shield #Gulf_Shield https://t.co/SpWhFo1vdx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extLst>
                  <a:ext uri="{0D108BD9-81ED-4DB2-BD59-A6C34878D82A}">
                    <a16:rowId xmlns:a16="http://schemas.microsoft.com/office/drawing/2014/main" val="201789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22:30:38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الأردنية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Jordanian forces participating in #Gulf_Shield Joint Exercise – 1 #Our_Gulf_Is_A_Fortified_Shield https://t.co/5m5sMEcxqm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370127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21:50:43</a:t>
                      </a:r>
                      <a:r>
                        <a:rPr kumimoji="0" lang="en-US" sz="1000" b="0" i="0" u="none" strike="noStrike" kern="1200" cap="none" spc="0" normalizeH="0" baseline="0" noProof="0">
                          <a:ln>
                            <a:noFill/>
                          </a:ln>
                          <a:solidFill>
                            <a:prstClr val="black"/>
                          </a:solidFill>
                          <a:effectLst/>
                          <a:uLnTx/>
                          <a:uFillTx/>
                          <a:latin typeface="+mn-lt"/>
                          <a:ea typeface="+mn-ea"/>
                          <a:cs typeface="+mn-cs"/>
                        </a:rPr>
                        <a:t>
King of Jordan:We are continuously striving to supply our Arab army with the latest weapons and diversify the sources of weapons.We have a comprehensive plan for armament,management and training in all our military units and formations #Our_Gulf_Is_A_Fortified_Shield #Gulf_Shield https://t.co/6MLymbH9I4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extLst>
                  <a:ext uri="{0D108BD9-81ED-4DB2-BD59-A6C34878D82A}">
                    <a16:rowId xmlns:a16="http://schemas.microsoft.com/office/drawing/2014/main" val="400404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21:49:44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ملك الأردن: نسعى بإستمرار، لتزويد جيشنا العربي بأحدث الأسلحة، وتنويع مصادر السلاح، وهناك خطة شاملة للتحديث والتطوير في كل وحداتنا وتشكيلاتنا العسكرية سواء على صعيد التسليح أو الإدارة أو التدريب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https://t.co/sTTZYTsXWj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a:t>
                      </a:r>
                    </a:p>
                  </a:txBody>
                  <a:tcPr/>
                </a:tc>
                <a:extLst>
                  <a:ext uri="{0D108BD9-81ED-4DB2-BD59-A6C34878D82A}">
                    <a16:rowId xmlns:a16="http://schemas.microsoft.com/office/drawing/2014/main" val="687502734"/>
                  </a:ext>
                </a:extLst>
              </a:tr>
            </a:tbl>
          </a:graphicData>
        </a:graphic>
      </p:graphicFrame>
      <p:sp>
        <p:nvSpPr>
          <p:cNvPr id="4" name="Text Placeholder 3">
            <a:extLst>
              <a:ext uri="{FF2B5EF4-FFF2-40B4-BE49-F238E27FC236}">
                <a16:creationId xmlns:a16="http://schemas.microsoft.com/office/drawing/2014/main" id="{7BFE2212-DE06-4D12-B2E0-B4E20442D0D0}"/>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729057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9FF1-C432-41A3-B494-33B9F7D1CD2F}"/>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64BF7416-C9DC-4F00-BEC3-BF3FC4B80AA4}"/>
              </a:ext>
            </a:extLst>
          </p:cNvPr>
          <p:cNvGraphicFramePr>
            <a:graphicFrameLocks noGrp="1"/>
          </p:cNvGraphicFramePr>
          <p:nvPr>
            <p:ph type="chart" sz="quarter" idx="13"/>
            <p:extLst>
              <p:ext uri="{D42A27DB-BD31-4B8C-83A1-F6EECF244321}">
                <p14:modId xmlns:p14="http://schemas.microsoft.com/office/powerpoint/2010/main" val="2382247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A95B04-FA39-407F-9746-E3BC17D5A3F7}"/>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9CE7D7EF-A9AB-44AA-B198-9BCE3369D9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826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6B8D3-C7A9-4E0E-B897-4B2D11BFCD6D}"/>
              </a:ext>
            </a:extLst>
          </p:cNvPr>
          <p:cNvSpPr>
            <a:spLocks noGrp="1"/>
          </p:cNvSpPr>
          <p:nvPr>
            <p:ph type="title"/>
          </p:nvPr>
        </p:nvSpPr>
        <p:spPr/>
        <p:txBody>
          <a:bodyPr/>
          <a:lstStyle/>
          <a:p>
            <a:r>
              <a:rPr lang="en-US"/>
              <a:t>Twitter Hashtag Detection</a:t>
            </a:r>
          </a:p>
        </p:txBody>
      </p:sp>
      <p:graphicFrame>
        <p:nvGraphicFramePr>
          <p:cNvPr id="5" name="Table Placeholder 4">
            <a:extLst>
              <a:ext uri="{FF2B5EF4-FFF2-40B4-BE49-F238E27FC236}">
                <a16:creationId xmlns:a16="http://schemas.microsoft.com/office/drawing/2014/main" id="{8CFD45F8-6D91-47C4-81FF-155E7C1E1EA9}"/>
              </a:ext>
            </a:extLst>
          </p:cNvPr>
          <p:cNvGraphicFramePr>
            <a:graphicFrameLocks noGrp="1"/>
          </p:cNvGraphicFramePr>
          <p:nvPr>
            <p:ph type="tbl" sz="quarter" idx="13"/>
            <p:extLst>
              <p:ext uri="{D42A27DB-BD31-4B8C-83A1-F6EECF244321}">
                <p14:modId xmlns:p14="http://schemas.microsoft.com/office/powerpoint/2010/main" val="166981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6409637"/>
                    </a:ext>
                  </a:extLst>
                </a:gridCol>
                <a:gridCol w="1234440">
                  <a:extLst>
                    <a:ext uri="{9D8B030D-6E8A-4147-A177-3AD203B41FA5}">
                      <a16:colId xmlns:a16="http://schemas.microsoft.com/office/drawing/2014/main" val="1161042436"/>
                    </a:ext>
                  </a:extLst>
                </a:gridCol>
                <a:gridCol w="1234440">
                  <a:extLst>
                    <a:ext uri="{9D8B030D-6E8A-4147-A177-3AD203B41FA5}">
                      <a16:colId xmlns:a16="http://schemas.microsoft.com/office/drawing/2014/main" val="121478515"/>
                    </a:ext>
                  </a:extLst>
                </a:gridCol>
                <a:gridCol w="1234440">
                  <a:extLst>
                    <a:ext uri="{9D8B030D-6E8A-4147-A177-3AD203B41FA5}">
                      <a16:colId xmlns:a16="http://schemas.microsoft.com/office/drawing/2014/main" val="2716183792"/>
                    </a:ext>
                  </a:extLst>
                </a:gridCol>
                <a:gridCol w="1234440">
                  <a:extLst>
                    <a:ext uri="{9D8B030D-6E8A-4147-A177-3AD203B41FA5}">
                      <a16:colId xmlns:a16="http://schemas.microsoft.com/office/drawing/2014/main" val="2408670251"/>
                    </a:ext>
                  </a:extLst>
                </a:gridCol>
                <a:gridCol w="1234440">
                  <a:extLst>
                    <a:ext uri="{9D8B030D-6E8A-4147-A177-3AD203B41FA5}">
                      <a16:colId xmlns:a16="http://schemas.microsoft.com/office/drawing/2014/main" val="1709256010"/>
                    </a:ext>
                  </a:extLst>
                </a:gridCol>
              </a:tblGrid>
              <a:tr h="370840">
                <a:tc>
                  <a:txBody>
                    <a:bodyPr/>
                    <a:lstStyle/>
                    <a:p>
                      <a:r>
                        <a:rPr lang="en-US" sz="1000"/>
                        <a:t>Hashtag</a:t>
                      </a:r>
                    </a:p>
                  </a:txBody>
                  <a:tcPr/>
                </a:tc>
                <a:tc>
                  <a:txBody>
                    <a:bodyPr/>
                    <a:lstStyle/>
                    <a:p>
                      <a:r>
                        <a:rPr lang="en-US" sz="1000"/>
                        <a:t>Tweets</a:t>
                      </a:r>
                    </a:p>
                  </a:txBody>
                  <a:tcPr/>
                </a:tc>
                <a:tc>
                  <a:txBody>
                    <a:bodyPr/>
                    <a:lstStyle/>
                    <a:p>
                      <a:r>
                        <a:rPr lang="en-US" sz="1000"/>
                        <a:t>Likes per Tweet</a:t>
                      </a:r>
                    </a:p>
                  </a:txBody>
                  <a:tcPr/>
                </a:tc>
                <a:tc>
                  <a:txBody>
                    <a:bodyPr/>
                    <a:lstStyle/>
                    <a:p>
                      <a:r>
                        <a:rPr lang="en-US" sz="1000"/>
                        <a:t>Retweets per Tweet</a:t>
                      </a:r>
                    </a:p>
                  </a:txBody>
                  <a:tcPr/>
                </a:tc>
                <a:tc>
                  <a:txBody>
                    <a:bodyPr/>
                    <a:lstStyle/>
                    <a:p>
                      <a:r>
                        <a:rPr lang="en-US" sz="1000"/>
                        <a:t>Replies per Tweet</a:t>
                      </a:r>
                    </a:p>
                  </a:txBody>
                  <a:tcPr/>
                </a:tc>
                <a:tc>
                  <a:txBody>
                    <a:bodyPr/>
                    <a:lstStyle/>
                    <a:p>
                      <a:r>
                        <a:rPr lang="en-US" sz="1000"/>
                        <a:t>Total Interactions per Tweet</a:t>
                      </a:r>
                    </a:p>
                  </a:txBody>
                  <a:tcPr/>
                </a:tc>
                <a:extLst>
                  <a:ext uri="{0D108BD9-81ED-4DB2-BD59-A6C34878D82A}">
                    <a16:rowId xmlns:a16="http://schemas.microsoft.com/office/drawing/2014/main" val="2272738050"/>
                  </a:ext>
                </a:extLst>
              </a:tr>
              <a:tr h="370840">
                <a:tc>
                  <a:txBody>
                    <a:bodyPr/>
                    <a:lstStyle/>
                    <a:p>
                      <a:r>
                        <a:rPr lang="ar-AE" sz="1000"/>
                        <a:t>#درع_الخليج</a:t>
                      </a:r>
                      <a:endParaRPr lang="en-US" sz="1000"/>
                    </a:p>
                  </a:txBody>
                  <a:tcPr/>
                </a:tc>
                <a:tc>
                  <a:txBody>
                    <a:bodyPr/>
                    <a:lstStyle/>
                    <a:p>
                      <a:r>
                        <a:rPr lang="en-US" sz="1000"/>
                        <a:t>61</a:t>
                      </a:r>
                    </a:p>
                  </a:txBody>
                  <a:tcPr/>
                </a:tc>
                <a:tc>
                  <a:txBody>
                    <a:bodyPr/>
                    <a:lstStyle/>
                    <a:p>
                      <a:r>
                        <a:rPr lang="en-US" sz="1000"/>
                        <a:t>79.754098360656</a:t>
                      </a:r>
                    </a:p>
                  </a:txBody>
                  <a:tcPr/>
                </a:tc>
                <a:tc>
                  <a:txBody>
                    <a:bodyPr/>
                    <a:lstStyle/>
                    <a:p>
                      <a:r>
                        <a:rPr lang="en-US" sz="1000"/>
                        <a:t>113.60655737705</a:t>
                      </a:r>
                    </a:p>
                  </a:txBody>
                  <a:tcPr/>
                </a:tc>
                <a:tc>
                  <a:txBody>
                    <a:bodyPr/>
                    <a:lstStyle/>
                    <a:p>
                      <a:r>
                        <a:rPr lang="en-US" sz="1000"/>
                        <a:t>5.9016393442623</a:t>
                      </a:r>
                    </a:p>
                  </a:txBody>
                  <a:tcPr/>
                </a:tc>
                <a:tc>
                  <a:txBody>
                    <a:bodyPr/>
                    <a:lstStyle/>
                    <a:p>
                      <a:r>
                        <a:rPr lang="en-US" sz="1000"/>
                        <a:t>199.26229508197</a:t>
                      </a:r>
                    </a:p>
                  </a:txBody>
                  <a:tcPr/>
                </a:tc>
                <a:extLst>
                  <a:ext uri="{0D108BD9-81ED-4DB2-BD59-A6C34878D82A}">
                    <a16:rowId xmlns:a16="http://schemas.microsoft.com/office/drawing/2014/main" val="1258605781"/>
                  </a:ext>
                </a:extLst>
              </a:tr>
              <a:tr h="370840">
                <a:tc>
                  <a:txBody>
                    <a:bodyPr/>
                    <a:lstStyle/>
                    <a:p>
                      <a:r>
                        <a:rPr lang="ar-AE" sz="1000"/>
                        <a:t>#خليجنا_درع_محصن</a:t>
                      </a:r>
                      <a:endParaRPr lang="en-US" sz="1000"/>
                    </a:p>
                  </a:txBody>
                  <a:tcPr/>
                </a:tc>
                <a:tc>
                  <a:txBody>
                    <a:bodyPr/>
                    <a:lstStyle/>
                    <a:p>
                      <a:r>
                        <a:rPr lang="en-US" sz="1000"/>
                        <a:t>61</a:t>
                      </a:r>
                    </a:p>
                  </a:txBody>
                  <a:tcPr/>
                </a:tc>
                <a:tc>
                  <a:txBody>
                    <a:bodyPr/>
                    <a:lstStyle/>
                    <a:p>
                      <a:r>
                        <a:rPr lang="en-US" sz="1000"/>
                        <a:t>79.754098360656</a:t>
                      </a:r>
                    </a:p>
                  </a:txBody>
                  <a:tcPr/>
                </a:tc>
                <a:tc>
                  <a:txBody>
                    <a:bodyPr/>
                    <a:lstStyle/>
                    <a:p>
                      <a:r>
                        <a:rPr lang="en-US" sz="1000"/>
                        <a:t>113.60655737705</a:t>
                      </a:r>
                    </a:p>
                  </a:txBody>
                  <a:tcPr/>
                </a:tc>
                <a:tc>
                  <a:txBody>
                    <a:bodyPr/>
                    <a:lstStyle/>
                    <a:p>
                      <a:r>
                        <a:rPr lang="en-US" sz="1000"/>
                        <a:t>5.9016393442623</a:t>
                      </a:r>
                    </a:p>
                  </a:txBody>
                  <a:tcPr/>
                </a:tc>
                <a:tc>
                  <a:txBody>
                    <a:bodyPr/>
                    <a:lstStyle/>
                    <a:p>
                      <a:r>
                        <a:rPr lang="en-US" sz="1000"/>
                        <a:t>199.26229508197</a:t>
                      </a:r>
                    </a:p>
                  </a:txBody>
                  <a:tcPr/>
                </a:tc>
                <a:extLst>
                  <a:ext uri="{0D108BD9-81ED-4DB2-BD59-A6C34878D82A}">
                    <a16:rowId xmlns:a16="http://schemas.microsoft.com/office/drawing/2014/main" val="415243162"/>
                  </a:ext>
                </a:extLst>
              </a:tr>
              <a:tr h="370840">
                <a:tc>
                  <a:txBody>
                    <a:bodyPr/>
                    <a:lstStyle/>
                    <a:p>
                      <a:r>
                        <a:rPr lang="en-US" sz="1000"/>
                        <a:t>#Gulf_Shield</a:t>
                      </a:r>
                    </a:p>
                  </a:txBody>
                  <a:tcPr/>
                </a:tc>
                <a:tc>
                  <a:txBody>
                    <a:bodyPr/>
                    <a:lstStyle/>
                    <a:p>
                      <a:r>
                        <a:rPr lang="en-US" sz="1000"/>
                        <a:t>58</a:t>
                      </a:r>
                    </a:p>
                  </a:txBody>
                  <a:tcPr/>
                </a:tc>
                <a:tc>
                  <a:txBody>
                    <a:bodyPr/>
                    <a:lstStyle/>
                    <a:p>
                      <a:r>
                        <a:rPr lang="en-US" sz="1000"/>
                        <a:t>47</a:t>
                      </a:r>
                    </a:p>
                  </a:txBody>
                  <a:tcPr/>
                </a:tc>
                <a:tc>
                  <a:txBody>
                    <a:bodyPr/>
                    <a:lstStyle/>
                    <a:p>
                      <a:r>
                        <a:rPr lang="en-US" sz="1000"/>
                        <a:t>67.98275862069</a:t>
                      </a:r>
                    </a:p>
                  </a:txBody>
                  <a:tcPr/>
                </a:tc>
                <a:tc>
                  <a:txBody>
                    <a:bodyPr/>
                    <a:lstStyle/>
                    <a:p>
                      <a:r>
                        <a:rPr lang="en-US" sz="1000"/>
                        <a:t>3.3620689655172</a:t>
                      </a:r>
                    </a:p>
                  </a:txBody>
                  <a:tcPr/>
                </a:tc>
                <a:tc>
                  <a:txBody>
                    <a:bodyPr/>
                    <a:lstStyle/>
                    <a:p>
                      <a:r>
                        <a:rPr lang="en-US" sz="1000"/>
                        <a:t>118.34482758621</a:t>
                      </a:r>
                    </a:p>
                  </a:txBody>
                  <a:tcPr/>
                </a:tc>
                <a:extLst>
                  <a:ext uri="{0D108BD9-81ED-4DB2-BD59-A6C34878D82A}">
                    <a16:rowId xmlns:a16="http://schemas.microsoft.com/office/drawing/2014/main" val="3614524599"/>
                  </a:ext>
                </a:extLst>
              </a:tr>
              <a:tr h="370840">
                <a:tc>
                  <a:txBody>
                    <a:bodyPr/>
                    <a:lstStyle/>
                    <a:p>
                      <a:r>
                        <a:rPr lang="en-US" sz="1000"/>
                        <a:t>#Our_Gulf_Is_A_Fortified_Shield</a:t>
                      </a:r>
                    </a:p>
                  </a:txBody>
                  <a:tcPr/>
                </a:tc>
                <a:tc>
                  <a:txBody>
                    <a:bodyPr/>
                    <a:lstStyle/>
                    <a:p>
                      <a:r>
                        <a:rPr lang="en-US" sz="1000"/>
                        <a:t>56</a:t>
                      </a:r>
                    </a:p>
                  </a:txBody>
                  <a:tcPr/>
                </a:tc>
                <a:tc>
                  <a:txBody>
                    <a:bodyPr/>
                    <a:lstStyle/>
                    <a:p>
                      <a:r>
                        <a:rPr lang="en-US" sz="1000"/>
                        <a:t>47.125</a:t>
                      </a:r>
                    </a:p>
                  </a:txBody>
                  <a:tcPr/>
                </a:tc>
                <a:tc>
                  <a:txBody>
                    <a:bodyPr/>
                    <a:lstStyle/>
                    <a:p>
                      <a:r>
                        <a:rPr lang="en-US" sz="1000"/>
                        <a:t>68.303571428571</a:t>
                      </a:r>
                    </a:p>
                  </a:txBody>
                  <a:tcPr/>
                </a:tc>
                <a:tc>
                  <a:txBody>
                    <a:bodyPr/>
                    <a:lstStyle/>
                    <a:p>
                      <a:r>
                        <a:rPr lang="en-US" sz="1000"/>
                        <a:t>3.3214285714286</a:t>
                      </a:r>
                    </a:p>
                  </a:txBody>
                  <a:tcPr/>
                </a:tc>
                <a:tc>
                  <a:txBody>
                    <a:bodyPr/>
                    <a:lstStyle/>
                    <a:p>
                      <a:r>
                        <a:rPr lang="en-US" sz="1000"/>
                        <a:t>118.75</a:t>
                      </a:r>
                    </a:p>
                  </a:txBody>
                  <a:tcPr/>
                </a:tc>
                <a:extLst>
                  <a:ext uri="{0D108BD9-81ED-4DB2-BD59-A6C34878D82A}">
                    <a16:rowId xmlns:a16="http://schemas.microsoft.com/office/drawing/2014/main" val="418472019"/>
                  </a:ext>
                </a:extLst>
              </a:tr>
              <a:tr h="370840">
                <a:tc>
                  <a:txBody>
                    <a:bodyPr/>
                    <a:lstStyle/>
                    <a:p>
                      <a:r>
                        <a:rPr lang="en-US" sz="1000"/>
                        <a:t>#Our_Gulf_is_a_Fortified_Shield</a:t>
                      </a:r>
                    </a:p>
                  </a:txBody>
                  <a:tcPr/>
                </a:tc>
                <a:tc>
                  <a:txBody>
                    <a:bodyPr/>
                    <a:lstStyle/>
                    <a:p>
                      <a:r>
                        <a:rPr lang="en-US" sz="1000"/>
                        <a:t>1</a:t>
                      </a:r>
                    </a:p>
                  </a:txBody>
                  <a:tcPr/>
                </a:tc>
                <a:tc>
                  <a:txBody>
                    <a:bodyPr/>
                    <a:lstStyle/>
                    <a:p>
                      <a:r>
                        <a:rPr lang="en-US" sz="1000"/>
                        <a:t>34</a:t>
                      </a:r>
                    </a:p>
                  </a:txBody>
                  <a:tcPr/>
                </a:tc>
                <a:tc>
                  <a:txBody>
                    <a:bodyPr/>
                    <a:lstStyle/>
                    <a:p>
                      <a:r>
                        <a:rPr lang="en-US" sz="1000"/>
                        <a:t>51</a:t>
                      </a:r>
                    </a:p>
                  </a:txBody>
                  <a:tcPr/>
                </a:tc>
                <a:tc>
                  <a:txBody>
                    <a:bodyPr/>
                    <a:lstStyle/>
                    <a:p>
                      <a:r>
                        <a:rPr lang="en-US" sz="1000"/>
                        <a:t>6</a:t>
                      </a:r>
                    </a:p>
                  </a:txBody>
                  <a:tcPr/>
                </a:tc>
                <a:tc>
                  <a:txBody>
                    <a:bodyPr/>
                    <a:lstStyle/>
                    <a:p>
                      <a:r>
                        <a:rPr lang="en-US" sz="1000"/>
                        <a:t>91</a:t>
                      </a:r>
                    </a:p>
                  </a:txBody>
                  <a:tcPr/>
                </a:tc>
                <a:extLst>
                  <a:ext uri="{0D108BD9-81ED-4DB2-BD59-A6C34878D82A}">
                    <a16:rowId xmlns:a16="http://schemas.microsoft.com/office/drawing/2014/main" val="3516263460"/>
                  </a:ext>
                </a:extLst>
              </a:tr>
            </a:tbl>
          </a:graphicData>
        </a:graphic>
      </p:graphicFrame>
      <p:sp>
        <p:nvSpPr>
          <p:cNvPr id="4" name="Text Placeholder 3">
            <a:extLst>
              <a:ext uri="{FF2B5EF4-FFF2-40B4-BE49-F238E27FC236}">
                <a16:creationId xmlns:a16="http://schemas.microsoft.com/office/drawing/2014/main" id="{9090B2A4-0D11-43C7-851F-0EECD7824772}"/>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694210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7801-E31F-4C2D-B15D-A2F355F981D4}"/>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655F06E-A6D7-4CB3-A014-D40A6538EAFE}"/>
              </a:ext>
            </a:extLst>
          </p:cNvPr>
          <p:cNvGraphicFramePr>
            <a:graphicFrameLocks noGrp="1"/>
          </p:cNvGraphicFramePr>
          <p:nvPr>
            <p:ph type="chart" sz="quarter" idx="13"/>
            <p:extLst>
              <p:ext uri="{D42A27DB-BD31-4B8C-83A1-F6EECF244321}">
                <p14:modId xmlns:p14="http://schemas.microsoft.com/office/powerpoint/2010/main" val="62015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A4C5C-B8F0-4F83-A0E1-D584480A316C}"/>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8AF4B8A1-7789-4734-9FFA-454AF292E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157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3C38B-3D02-400D-A4A9-FE535E55DE04}"/>
              </a:ext>
            </a:extLst>
          </p:cNvPr>
          <p:cNvSpPr>
            <a:spLocks noGrp="1"/>
          </p:cNvSpPr>
          <p:nvPr>
            <p:ph type="title"/>
          </p:nvPr>
        </p:nvSpPr>
        <p:spPr/>
        <p:txBody>
          <a:bodyPr/>
          <a:lstStyle/>
          <a:p>
            <a:r>
              <a:rPr lang="en-US"/>
              <a:t>Instagram Posts Table - 1 of 10</a:t>
            </a:r>
          </a:p>
        </p:txBody>
      </p:sp>
      <p:graphicFrame>
        <p:nvGraphicFramePr>
          <p:cNvPr id="5" name="Table Placeholder 4">
            <a:extLst>
              <a:ext uri="{FF2B5EF4-FFF2-40B4-BE49-F238E27FC236}">
                <a16:creationId xmlns:a16="http://schemas.microsoft.com/office/drawing/2014/main" id="{E5FB4B71-0FF8-454B-8FCE-A362E1C9F329}"/>
              </a:ext>
            </a:extLst>
          </p:cNvPr>
          <p:cNvGraphicFramePr>
            <a:graphicFrameLocks noGrp="1"/>
          </p:cNvGraphicFramePr>
          <p:nvPr>
            <p:ph type="tbl" sz="quarter" idx="13"/>
            <p:extLst>
              <p:ext uri="{D42A27DB-BD31-4B8C-83A1-F6EECF244321}">
                <p14:modId xmlns:p14="http://schemas.microsoft.com/office/powerpoint/2010/main" val="292487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66838344"/>
                    </a:ext>
                  </a:extLst>
                </a:gridCol>
                <a:gridCol w="987552">
                  <a:extLst>
                    <a:ext uri="{9D8B030D-6E8A-4147-A177-3AD203B41FA5}">
                      <a16:colId xmlns:a16="http://schemas.microsoft.com/office/drawing/2014/main" val="2829391361"/>
                    </a:ext>
                  </a:extLst>
                </a:gridCol>
                <a:gridCol w="987552">
                  <a:extLst>
                    <a:ext uri="{9D8B030D-6E8A-4147-A177-3AD203B41FA5}">
                      <a16:colId xmlns:a16="http://schemas.microsoft.com/office/drawing/2014/main" val="2516120423"/>
                    </a:ext>
                  </a:extLst>
                </a:gridCol>
                <a:gridCol w="987552">
                  <a:extLst>
                    <a:ext uri="{9D8B030D-6E8A-4147-A177-3AD203B41FA5}">
                      <a16:colId xmlns:a16="http://schemas.microsoft.com/office/drawing/2014/main" val="2410997090"/>
                    </a:ext>
                  </a:extLst>
                </a:gridCol>
                <a:gridCol w="987552">
                  <a:extLst>
                    <a:ext uri="{9D8B030D-6E8A-4147-A177-3AD203B41FA5}">
                      <a16:colId xmlns:a16="http://schemas.microsoft.com/office/drawing/2014/main" val="3302988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249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- 2018-03-28 19:52:41</a:t>
                      </a:r>
                      <a:r>
                        <a:rPr kumimoji="0" lang="ar-AE" sz="1000" b="0" i="0" u="none" strike="noStrike" kern="1200" cap="none" spc="0" normalizeH="0" baseline="0" noProof="0">
                          <a:ln>
                            <a:noFill/>
                          </a:ln>
                          <a:solidFill>
                            <a:prstClr val="black"/>
                          </a:solidFill>
                          <a:effectLst/>
                          <a:uLnTx/>
                          <a:uFillTx/>
                          <a:latin typeface="+mn-lt"/>
                          <a:ea typeface="+mn-ea"/>
                          <a:cs typeface="+mn-cs"/>
                        </a:rPr>
                        <a:t>
الدول المشاركة في التمرين عل أهبة الإستعداد لردع أي تجاوزات تستهدف إستقرار المنطقة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are alert and prepared to deter any aggression against the region’s stability.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250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- 2018-03-28 12:30:00</a:t>
                      </a:r>
                      <a:r>
                        <a:rPr kumimoji="0" lang="ar-AE" sz="1000" b="0" i="0" u="none" strike="noStrike" kern="1200" cap="none" spc="0" normalizeH="0" baseline="0" noProof="0">
                          <a:ln>
                            <a:noFill/>
                          </a:ln>
                          <a:solidFill>
                            <a:prstClr val="black"/>
                          </a:solidFill>
                          <a:effectLst/>
                          <a:uLnTx/>
                          <a:uFillTx/>
                          <a:latin typeface="+mn-lt"/>
                          <a:ea typeface="+mn-ea"/>
                          <a:cs typeface="+mn-cs"/>
                        </a:rPr>
                        <a:t>
تمرين مركز القيادة 27-29 مارس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Leadership Center Exercise 27-29 March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225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- 2018-03-27 20:03:11</a:t>
                      </a:r>
                      <a:r>
                        <a:rPr kumimoji="0" lang="ar-AE" sz="1000" b="0" i="0" u="none" strike="noStrike" kern="1200" cap="none" spc="0" normalizeH="0" baseline="0" noProof="0">
                          <a:ln>
                            <a:noFill/>
                          </a:ln>
                          <a:solidFill>
                            <a:prstClr val="black"/>
                          </a:solidFill>
                          <a:effectLst/>
                          <a:uLnTx/>
                          <a:uFillTx/>
                          <a:latin typeface="+mn-lt"/>
                          <a:ea typeface="+mn-ea"/>
                          <a:cs typeface="+mn-cs"/>
                        </a:rPr>
                        <a:t>
معالي نائب رئيس هيئة الأركان العامة الفريق الركن مطلق بن سالم الأزيمع يرعى انطلاق تمرين مركز القيادة ضمن تمرين#درع_الخليج المشترك ١
#خليجنا_درع_محصن
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Launch of the Command Center Exercise under the supervision of His Excellency General Mutalq Ibn Salem Al-Azimaa', Deputy Chief of General Staff, as part of The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737846"/>
                  </a:ext>
                </a:extLst>
              </a:tr>
            </a:tbl>
          </a:graphicData>
        </a:graphic>
      </p:graphicFrame>
      <p:sp>
        <p:nvSpPr>
          <p:cNvPr id="4" name="Text Placeholder 3">
            <a:extLst>
              <a:ext uri="{FF2B5EF4-FFF2-40B4-BE49-F238E27FC236}">
                <a16:creationId xmlns:a16="http://schemas.microsoft.com/office/drawing/2014/main" id="{C5669613-1297-4319-9836-B12E2220E07A}"/>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734964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FC859-F8EC-45B7-A34C-04D250EC4AA4}"/>
              </a:ext>
            </a:extLst>
          </p:cNvPr>
          <p:cNvSpPr>
            <a:spLocks noGrp="1"/>
          </p:cNvSpPr>
          <p:nvPr>
            <p:ph type="title"/>
          </p:nvPr>
        </p:nvSpPr>
        <p:spPr/>
        <p:txBody>
          <a:bodyPr/>
          <a:lstStyle/>
          <a:p>
            <a:r>
              <a:rPr lang="en-US"/>
              <a:t>Instagram Posts Table - 2 of 10</a:t>
            </a:r>
          </a:p>
        </p:txBody>
      </p:sp>
      <p:graphicFrame>
        <p:nvGraphicFramePr>
          <p:cNvPr id="5" name="Table Placeholder 4">
            <a:extLst>
              <a:ext uri="{FF2B5EF4-FFF2-40B4-BE49-F238E27FC236}">
                <a16:creationId xmlns:a16="http://schemas.microsoft.com/office/drawing/2014/main" id="{6DB68FAE-552C-42CD-8455-AAE1724E6325}"/>
              </a:ext>
            </a:extLst>
          </p:cNvPr>
          <p:cNvGraphicFramePr>
            <a:graphicFrameLocks noGrp="1"/>
          </p:cNvGraphicFramePr>
          <p:nvPr>
            <p:ph type="tbl" sz="quarter" idx="13"/>
            <p:extLst>
              <p:ext uri="{D42A27DB-BD31-4B8C-83A1-F6EECF244321}">
                <p14:modId xmlns:p14="http://schemas.microsoft.com/office/powerpoint/2010/main" val="65600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32090525"/>
                    </a:ext>
                  </a:extLst>
                </a:gridCol>
                <a:gridCol w="987552">
                  <a:extLst>
                    <a:ext uri="{9D8B030D-6E8A-4147-A177-3AD203B41FA5}">
                      <a16:colId xmlns:a16="http://schemas.microsoft.com/office/drawing/2014/main" val="293410052"/>
                    </a:ext>
                  </a:extLst>
                </a:gridCol>
                <a:gridCol w="987552">
                  <a:extLst>
                    <a:ext uri="{9D8B030D-6E8A-4147-A177-3AD203B41FA5}">
                      <a16:colId xmlns:a16="http://schemas.microsoft.com/office/drawing/2014/main" val="575195157"/>
                    </a:ext>
                  </a:extLst>
                </a:gridCol>
                <a:gridCol w="987552">
                  <a:extLst>
                    <a:ext uri="{9D8B030D-6E8A-4147-A177-3AD203B41FA5}">
                      <a16:colId xmlns:a16="http://schemas.microsoft.com/office/drawing/2014/main" val="3801041863"/>
                    </a:ext>
                  </a:extLst>
                </a:gridCol>
                <a:gridCol w="987552">
                  <a:extLst>
                    <a:ext uri="{9D8B030D-6E8A-4147-A177-3AD203B41FA5}">
                      <a16:colId xmlns:a16="http://schemas.microsoft.com/office/drawing/2014/main" val="19532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097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- 2018-03-27 18:13:18</a:t>
                      </a:r>
                      <a:r>
                        <a:rPr kumimoji="0" lang="ar-AE" sz="1000" b="0" i="0" u="none" strike="noStrike" kern="1200" cap="none" spc="0" normalizeH="0" baseline="0" noProof="0">
                          <a:ln>
                            <a:noFill/>
                          </a:ln>
                          <a:solidFill>
                            <a:prstClr val="black"/>
                          </a:solidFill>
                          <a:effectLst/>
                          <a:uLnTx/>
                          <a:uFillTx/>
                          <a:latin typeface="+mn-lt"/>
                          <a:ea typeface="+mn-ea"/>
                          <a:cs typeface="+mn-cs"/>
                        </a:rPr>
                        <a:t>
أربع دول من الدول المشاركة في تمرين #درع_الخليج المشترك 1 تتربع على قائمة أقوى عشرة جيوش في العالم 
#خليجنا_درع_محصن
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Four of the countries participating in #Gulf_Shield Exercise -1 rank among the top 10 strongest armies in the world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768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20:01:55</a:t>
                      </a:r>
                      <a:r>
                        <a:rPr kumimoji="0" lang="ar-AE" sz="1000" b="0" i="0" u="none" strike="noStrike" kern="1200" cap="none" spc="0" normalizeH="0" baseline="0" noProof="0">
                          <a:ln>
                            <a:noFill/>
                          </a:ln>
                          <a:solidFill>
                            <a:prstClr val="black"/>
                          </a:solidFill>
                          <a:effectLst/>
                          <a:uLnTx/>
                          <a:uFillTx/>
                          <a:latin typeface="+mn-lt"/>
                          <a:ea typeface="+mn-ea"/>
                          <a:cs typeface="+mn-cs"/>
                        </a:rPr>
                        <a:t>
‫موقف الدول المشاركة في التمرين قوي ومتماسك و جاهز لأي تهديد محتمل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خليجنا_درع_محصن‬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
_____________________________________________ ‫
The Countries participating in the exercise stand on a solid ground and are ready for any possible threat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3243514"/>
                  </a:ext>
                </a:extLst>
              </a:tr>
            </a:tbl>
          </a:graphicData>
        </a:graphic>
      </p:graphicFrame>
      <p:sp>
        <p:nvSpPr>
          <p:cNvPr id="4" name="Text Placeholder 3">
            <a:extLst>
              <a:ext uri="{FF2B5EF4-FFF2-40B4-BE49-F238E27FC236}">
                <a16:creationId xmlns:a16="http://schemas.microsoft.com/office/drawing/2014/main" id="{AADCA8BA-214D-49B1-ADAC-74049C6D5B68}"/>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097597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2B431-1FEB-48C4-9BD4-170CB11372F4}"/>
              </a:ext>
            </a:extLst>
          </p:cNvPr>
          <p:cNvSpPr>
            <a:spLocks noGrp="1"/>
          </p:cNvSpPr>
          <p:nvPr>
            <p:ph type="title"/>
          </p:nvPr>
        </p:nvSpPr>
        <p:spPr/>
        <p:txBody>
          <a:bodyPr/>
          <a:lstStyle/>
          <a:p>
            <a:r>
              <a:rPr lang="en-US"/>
              <a:t>Instagram Posts Table - 3 of 10</a:t>
            </a:r>
          </a:p>
        </p:txBody>
      </p:sp>
      <p:graphicFrame>
        <p:nvGraphicFramePr>
          <p:cNvPr id="5" name="Table Placeholder 4">
            <a:extLst>
              <a:ext uri="{FF2B5EF4-FFF2-40B4-BE49-F238E27FC236}">
                <a16:creationId xmlns:a16="http://schemas.microsoft.com/office/drawing/2014/main" id="{965A0AB8-02CC-4836-A8BA-A3F2AC25EE13}"/>
              </a:ext>
            </a:extLst>
          </p:cNvPr>
          <p:cNvGraphicFramePr>
            <a:graphicFrameLocks noGrp="1"/>
          </p:cNvGraphicFramePr>
          <p:nvPr>
            <p:ph type="tbl" sz="quarter" idx="13"/>
            <p:extLst>
              <p:ext uri="{D42A27DB-BD31-4B8C-83A1-F6EECF244321}">
                <p14:modId xmlns:p14="http://schemas.microsoft.com/office/powerpoint/2010/main" val="339534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7815658"/>
                    </a:ext>
                  </a:extLst>
                </a:gridCol>
                <a:gridCol w="987552">
                  <a:extLst>
                    <a:ext uri="{9D8B030D-6E8A-4147-A177-3AD203B41FA5}">
                      <a16:colId xmlns:a16="http://schemas.microsoft.com/office/drawing/2014/main" val="2136276467"/>
                    </a:ext>
                  </a:extLst>
                </a:gridCol>
                <a:gridCol w="987552">
                  <a:extLst>
                    <a:ext uri="{9D8B030D-6E8A-4147-A177-3AD203B41FA5}">
                      <a16:colId xmlns:a16="http://schemas.microsoft.com/office/drawing/2014/main" val="1228436131"/>
                    </a:ext>
                  </a:extLst>
                </a:gridCol>
                <a:gridCol w="987552">
                  <a:extLst>
                    <a:ext uri="{9D8B030D-6E8A-4147-A177-3AD203B41FA5}">
                      <a16:colId xmlns:a16="http://schemas.microsoft.com/office/drawing/2014/main" val="2194047991"/>
                    </a:ext>
                  </a:extLst>
                </a:gridCol>
                <a:gridCol w="987552">
                  <a:extLst>
                    <a:ext uri="{9D8B030D-6E8A-4147-A177-3AD203B41FA5}">
                      <a16:colId xmlns:a16="http://schemas.microsoft.com/office/drawing/2014/main" val="1350678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34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19:11:27</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الباكستانية المشاركة  في تمرين #درع_الخليج المشترك -١  #خليجنا_درع_محصن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Pakistani forces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493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18:01:45</a:t>
                      </a:r>
                      <a:r>
                        <a:rPr kumimoji="0" lang="ar-AE" sz="1000" b="0" i="0" u="none" strike="noStrike" kern="1200" cap="none" spc="0" normalizeH="0" baseline="0" noProof="0">
                          <a:ln>
                            <a:noFill/>
                          </a:ln>
                          <a:solidFill>
                            <a:prstClr val="black"/>
                          </a:solidFill>
                          <a:effectLst/>
                          <a:uLnTx/>
                          <a:uFillTx/>
                          <a:latin typeface="+mn-lt"/>
                          <a:ea typeface="+mn-ea"/>
                          <a:cs typeface="+mn-cs"/>
                        </a:rPr>
                        <a:t>
رئيس الوزراء الباكستاني: إن الأمة الباكستانية بأجمعها فخورة بتضحيات رجال الأمن وجهودهم الدؤوبة في إنقاذ وطننا من براثن الإرهاب  #خليجنا_درع_محصن  #درع_الخليج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Prime Minister of Pakistan: The entire Pakistani nation is proud of the sacrifices and tireless efforts of the security forces in saving our country from the grip of terrorism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46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17:18:11</a:t>
                      </a:r>
                      <a:r>
                        <a:rPr kumimoji="0" lang="ar-AE" sz="1000" b="0" i="0" u="none" strike="noStrike" kern="1200" cap="none" spc="0" normalizeH="0" baseline="0" noProof="0">
                          <a:ln>
                            <a:noFill/>
                          </a:ln>
                          <a:solidFill>
                            <a:prstClr val="black"/>
                          </a:solidFill>
                          <a:effectLst/>
                          <a:uLnTx/>
                          <a:uFillTx/>
                          <a:latin typeface="+mn-lt"/>
                          <a:ea typeface="+mn-ea"/>
                          <a:cs typeface="+mn-cs"/>
                        </a:rPr>
                        <a:t>
‫وصول القوات الباكستانية المشاركة في تمرين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المشترك -١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خليجنا_درع_محصن‬</a:t>
                      </a:r>
                      <a:r>
                        <a:rPr kumimoji="0" lang="en-US" sz="1000" b="0" i="0" u="none" strike="noStrike" kern="1200" cap="none" spc="0" normalizeH="0" baseline="0" noProof="0">
                          <a:ln>
                            <a:noFill/>
                          </a:ln>
                          <a:solidFill>
                            <a:prstClr val="black"/>
                          </a:solidFill>
                          <a:effectLst/>
                          <a:uLnTx/>
                          <a:uFillTx/>
                          <a:latin typeface="+mn-lt"/>
                          <a:ea typeface="+mn-ea"/>
                          <a:cs typeface="+mn-cs"/>
                        </a:rPr>
                        <a:t>⁩‬
____________________________ ‫Arrival of Pakistani forces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3898472"/>
                  </a:ext>
                </a:extLst>
              </a:tr>
            </a:tbl>
          </a:graphicData>
        </a:graphic>
      </p:graphicFrame>
      <p:sp>
        <p:nvSpPr>
          <p:cNvPr id="4" name="Text Placeholder 3">
            <a:extLst>
              <a:ext uri="{FF2B5EF4-FFF2-40B4-BE49-F238E27FC236}">
                <a16:creationId xmlns:a16="http://schemas.microsoft.com/office/drawing/2014/main" id="{1C116037-7CC4-40F1-90FC-C1A09B334A7B}"/>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705799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89420-45FE-4E22-8E58-C6C0503D6BE8}"/>
              </a:ext>
            </a:extLst>
          </p:cNvPr>
          <p:cNvSpPr>
            <a:spLocks noGrp="1"/>
          </p:cNvSpPr>
          <p:nvPr>
            <p:ph type="title"/>
          </p:nvPr>
        </p:nvSpPr>
        <p:spPr/>
        <p:txBody>
          <a:bodyPr/>
          <a:lstStyle/>
          <a:p>
            <a:r>
              <a:rPr lang="en-US"/>
              <a:t>Instagram Posts Table - 4 of 10</a:t>
            </a:r>
          </a:p>
        </p:txBody>
      </p:sp>
      <p:graphicFrame>
        <p:nvGraphicFramePr>
          <p:cNvPr id="5" name="Table Placeholder 4">
            <a:extLst>
              <a:ext uri="{FF2B5EF4-FFF2-40B4-BE49-F238E27FC236}">
                <a16:creationId xmlns:a16="http://schemas.microsoft.com/office/drawing/2014/main" id="{182DDBC9-365F-4305-BEA7-092A53026C50}"/>
              </a:ext>
            </a:extLst>
          </p:cNvPr>
          <p:cNvGraphicFramePr>
            <a:graphicFrameLocks noGrp="1"/>
          </p:cNvGraphicFramePr>
          <p:nvPr>
            <p:ph type="tbl" sz="quarter" idx="13"/>
            <p:extLst>
              <p:ext uri="{D42A27DB-BD31-4B8C-83A1-F6EECF244321}">
                <p14:modId xmlns:p14="http://schemas.microsoft.com/office/powerpoint/2010/main" val="419966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56419698"/>
                    </a:ext>
                  </a:extLst>
                </a:gridCol>
                <a:gridCol w="987552">
                  <a:extLst>
                    <a:ext uri="{9D8B030D-6E8A-4147-A177-3AD203B41FA5}">
                      <a16:colId xmlns:a16="http://schemas.microsoft.com/office/drawing/2014/main" val="3958245020"/>
                    </a:ext>
                  </a:extLst>
                </a:gridCol>
                <a:gridCol w="987552">
                  <a:extLst>
                    <a:ext uri="{9D8B030D-6E8A-4147-A177-3AD203B41FA5}">
                      <a16:colId xmlns:a16="http://schemas.microsoft.com/office/drawing/2014/main" val="2390386675"/>
                    </a:ext>
                  </a:extLst>
                </a:gridCol>
                <a:gridCol w="987552">
                  <a:extLst>
                    <a:ext uri="{9D8B030D-6E8A-4147-A177-3AD203B41FA5}">
                      <a16:colId xmlns:a16="http://schemas.microsoft.com/office/drawing/2014/main" val="82257371"/>
                    </a:ext>
                  </a:extLst>
                </a:gridCol>
                <a:gridCol w="987552">
                  <a:extLst>
                    <a:ext uri="{9D8B030D-6E8A-4147-A177-3AD203B41FA5}">
                      <a16:colId xmlns:a16="http://schemas.microsoft.com/office/drawing/2014/main" val="367661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94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14:14:14</a:t>
                      </a:r>
                      <a:r>
                        <a:rPr kumimoji="0" lang="ar-AE" sz="1000" b="0" i="0" u="none" strike="noStrike" kern="1200" cap="none" spc="0" normalizeH="0" baseline="0" noProof="0">
                          <a:ln>
                            <a:noFill/>
                          </a:ln>
                          <a:solidFill>
                            <a:prstClr val="black"/>
                          </a:solidFill>
                          <a:effectLst/>
                          <a:uLnTx/>
                          <a:uFillTx/>
                          <a:latin typeface="+mn-lt"/>
                          <a:ea typeface="+mn-ea"/>
                          <a:cs typeface="+mn-cs"/>
                        </a:rPr>
                        <a:t>
قوة وأخوة وسلام..تلك هي القيم التي يؤمن بها هذا الشعب العظيم ويرددها في 
نشيده الوطني  #خليجنا_درع_محصن  #درع_الخليج 
_______________________________________________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Strength, Brotherhood, and Peace: These are the values the great people of Pakistan believe in and repeat in their national anthem.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103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11:18:24</a:t>
                      </a:r>
                      <a:r>
                        <a:rPr kumimoji="0" lang="ar-AE" sz="1000" b="0" i="0" u="none" strike="noStrike" kern="1200" cap="none" spc="0" normalizeH="0" baseline="0" noProof="0">
                          <a:ln>
                            <a:noFill/>
                          </a:ln>
                          <a:solidFill>
                            <a:prstClr val="black"/>
                          </a:solidFill>
                          <a:effectLst/>
                          <a:uLnTx/>
                          <a:uFillTx/>
                          <a:latin typeface="+mn-lt"/>
                          <a:ea typeface="+mn-ea"/>
                          <a:cs typeface="+mn-cs"/>
                        </a:rPr>
                        <a:t>
بكل المحبة وصدق المودة نرحب بصقور إسلام أباد وجنوب آسيا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With love and sincerity, we welcome the falcons of Islamabad and South Asia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0889726"/>
                  </a:ext>
                </a:extLst>
              </a:tr>
            </a:tbl>
          </a:graphicData>
        </a:graphic>
      </p:graphicFrame>
      <p:sp>
        <p:nvSpPr>
          <p:cNvPr id="4" name="Text Placeholder 3">
            <a:extLst>
              <a:ext uri="{FF2B5EF4-FFF2-40B4-BE49-F238E27FC236}">
                <a16:creationId xmlns:a16="http://schemas.microsoft.com/office/drawing/2014/main" id="{93552013-0E81-4B34-8EBE-DFFF5A3EDFF3}"/>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279888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D78A6-0C00-4C56-9353-EA7F8F8E41F1}"/>
              </a:ext>
            </a:extLst>
          </p:cNvPr>
          <p:cNvSpPr>
            <a:spLocks noGrp="1"/>
          </p:cNvSpPr>
          <p:nvPr>
            <p:ph type="title"/>
          </p:nvPr>
        </p:nvSpPr>
        <p:spPr/>
        <p:txBody>
          <a:bodyPr/>
          <a:lstStyle/>
          <a:p>
            <a:r>
              <a:rPr lang="en-US"/>
              <a:t>Instagram Posts Table - 5 of 10</a:t>
            </a:r>
          </a:p>
        </p:txBody>
      </p:sp>
      <p:graphicFrame>
        <p:nvGraphicFramePr>
          <p:cNvPr id="5" name="Table Placeholder 4">
            <a:extLst>
              <a:ext uri="{FF2B5EF4-FFF2-40B4-BE49-F238E27FC236}">
                <a16:creationId xmlns:a16="http://schemas.microsoft.com/office/drawing/2014/main" id="{47689B7E-6A48-427C-967E-B3F7B64AC6A2}"/>
              </a:ext>
            </a:extLst>
          </p:cNvPr>
          <p:cNvGraphicFramePr>
            <a:graphicFrameLocks noGrp="1"/>
          </p:cNvGraphicFramePr>
          <p:nvPr>
            <p:ph type="tbl" sz="quarter" idx="13"/>
            <p:extLst>
              <p:ext uri="{D42A27DB-BD31-4B8C-83A1-F6EECF244321}">
                <p14:modId xmlns:p14="http://schemas.microsoft.com/office/powerpoint/2010/main" val="9670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35752447"/>
                    </a:ext>
                  </a:extLst>
                </a:gridCol>
                <a:gridCol w="987552">
                  <a:extLst>
                    <a:ext uri="{9D8B030D-6E8A-4147-A177-3AD203B41FA5}">
                      <a16:colId xmlns:a16="http://schemas.microsoft.com/office/drawing/2014/main" val="374574219"/>
                    </a:ext>
                  </a:extLst>
                </a:gridCol>
                <a:gridCol w="987552">
                  <a:extLst>
                    <a:ext uri="{9D8B030D-6E8A-4147-A177-3AD203B41FA5}">
                      <a16:colId xmlns:a16="http://schemas.microsoft.com/office/drawing/2014/main" val="1710724576"/>
                    </a:ext>
                  </a:extLst>
                </a:gridCol>
                <a:gridCol w="987552">
                  <a:extLst>
                    <a:ext uri="{9D8B030D-6E8A-4147-A177-3AD203B41FA5}">
                      <a16:colId xmlns:a16="http://schemas.microsoft.com/office/drawing/2014/main" val="2952223876"/>
                    </a:ext>
                  </a:extLst>
                </a:gridCol>
                <a:gridCol w="987552">
                  <a:extLst>
                    <a:ext uri="{9D8B030D-6E8A-4147-A177-3AD203B41FA5}">
                      <a16:colId xmlns:a16="http://schemas.microsoft.com/office/drawing/2014/main" val="3356561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553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19:59:21</a:t>
                      </a:r>
                      <a:r>
                        <a:rPr kumimoji="0" lang="ar-AE" sz="1000" b="0" i="0" u="none" strike="noStrike" kern="1200" cap="none" spc="0" normalizeH="0" baseline="0" noProof="0">
                          <a:ln>
                            <a:noFill/>
                          </a:ln>
                          <a:solidFill>
                            <a:prstClr val="black"/>
                          </a:solidFill>
                          <a:effectLst/>
                          <a:uLnTx/>
                          <a:uFillTx/>
                          <a:latin typeface="+mn-lt"/>
                          <a:ea typeface="+mn-ea"/>
                          <a:cs typeface="+mn-cs"/>
                        </a:rPr>
                        <a:t>
وصول القوات الجوية البحرينية المشاركة  في تمرين #درع_الخليج المشترك -١ 
#خليجنا_درع_محصن
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Arrival of Bahraini Air Force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175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15:59:18</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السودانية المشاركة  في تمرين #درع_الخليج المشترك -١  #خليجنا_درع_محصن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Sudanese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50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13:22:25</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المصرية المشاركة  في تمرين #درع_الخليج المشترك -١  #خليجنا_درع_محصن 
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Egyptian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560054"/>
                  </a:ext>
                </a:extLst>
              </a:tr>
            </a:tbl>
          </a:graphicData>
        </a:graphic>
      </p:graphicFrame>
      <p:sp>
        <p:nvSpPr>
          <p:cNvPr id="4" name="Text Placeholder 3">
            <a:extLst>
              <a:ext uri="{FF2B5EF4-FFF2-40B4-BE49-F238E27FC236}">
                <a16:creationId xmlns:a16="http://schemas.microsoft.com/office/drawing/2014/main" id="{F24894F3-82ED-4878-BEA3-0C9B773A4A23}"/>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115475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ACE2D-BA06-4D79-AE91-76B084C1AEEF}"/>
              </a:ext>
            </a:extLst>
          </p:cNvPr>
          <p:cNvSpPr>
            <a:spLocks noGrp="1"/>
          </p:cNvSpPr>
          <p:nvPr>
            <p:ph type="title"/>
          </p:nvPr>
        </p:nvSpPr>
        <p:spPr/>
        <p:txBody>
          <a:bodyPr/>
          <a:lstStyle/>
          <a:p>
            <a:r>
              <a:rPr lang="en-US"/>
              <a:t>Instagram Posts Table - 6 of 10</a:t>
            </a:r>
          </a:p>
        </p:txBody>
      </p:sp>
      <p:graphicFrame>
        <p:nvGraphicFramePr>
          <p:cNvPr id="5" name="Table Placeholder 4">
            <a:extLst>
              <a:ext uri="{FF2B5EF4-FFF2-40B4-BE49-F238E27FC236}">
                <a16:creationId xmlns:a16="http://schemas.microsoft.com/office/drawing/2014/main" id="{60665F96-8ACB-44E1-B2FB-2D7F93AB26ED}"/>
              </a:ext>
            </a:extLst>
          </p:cNvPr>
          <p:cNvGraphicFramePr>
            <a:graphicFrameLocks noGrp="1"/>
          </p:cNvGraphicFramePr>
          <p:nvPr>
            <p:ph type="tbl" sz="quarter" idx="13"/>
            <p:extLst>
              <p:ext uri="{D42A27DB-BD31-4B8C-83A1-F6EECF244321}">
                <p14:modId xmlns:p14="http://schemas.microsoft.com/office/powerpoint/2010/main" val="343499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0394647"/>
                    </a:ext>
                  </a:extLst>
                </a:gridCol>
                <a:gridCol w="987552">
                  <a:extLst>
                    <a:ext uri="{9D8B030D-6E8A-4147-A177-3AD203B41FA5}">
                      <a16:colId xmlns:a16="http://schemas.microsoft.com/office/drawing/2014/main" val="3047291235"/>
                    </a:ext>
                  </a:extLst>
                </a:gridCol>
                <a:gridCol w="987552">
                  <a:extLst>
                    <a:ext uri="{9D8B030D-6E8A-4147-A177-3AD203B41FA5}">
                      <a16:colId xmlns:a16="http://schemas.microsoft.com/office/drawing/2014/main" val="1469273130"/>
                    </a:ext>
                  </a:extLst>
                </a:gridCol>
                <a:gridCol w="987552">
                  <a:extLst>
                    <a:ext uri="{9D8B030D-6E8A-4147-A177-3AD203B41FA5}">
                      <a16:colId xmlns:a16="http://schemas.microsoft.com/office/drawing/2014/main" val="1408581643"/>
                    </a:ext>
                  </a:extLst>
                </a:gridCol>
                <a:gridCol w="987552">
                  <a:extLst>
                    <a:ext uri="{9D8B030D-6E8A-4147-A177-3AD203B41FA5}">
                      <a16:colId xmlns:a16="http://schemas.microsoft.com/office/drawing/2014/main" val="1781628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280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12:15:02</a:t>
                      </a:r>
                      <a:r>
                        <a:rPr kumimoji="0" lang="ar-AE" sz="1000" b="0" i="0" u="none" strike="noStrike" kern="1200" cap="none" spc="0" normalizeH="0" baseline="0" noProof="0">
                          <a:ln>
                            <a:noFill/>
                          </a:ln>
                          <a:solidFill>
                            <a:prstClr val="black"/>
                          </a:solidFill>
                          <a:effectLst/>
                          <a:uLnTx/>
                          <a:uFillTx/>
                          <a:latin typeface="+mn-lt"/>
                          <a:ea typeface="+mn-ea"/>
                          <a:cs typeface="+mn-cs"/>
                        </a:rPr>
                        <a:t>
الرئيس المصري: الأمن المصري لا ينفصل عن الأمن في الإمارات والسعودية والكويت وأمن العرب جميعاً، فنحن حريصون أن نكون كلنا يداً واحدة، وتهديد أمن أي دولة عربية هو تهديد لأمن مصر وجيشها العظيم الوطني القوي، لذا لا تهديد لأي دولة عربية وهذا الجيش موجود  #خليجنا_درع_محصن  #درع_الخليج 
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President of Egypt: Egypt’s security is inseparable from that of Emirates, Saudi Arabia, Kuwait and all Arab countries. That’s why we’re keen on standing hand in hand. A threat to any Arab country is a threat to Egypt. But no force on earth can threat an Arab country with this joint army in place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573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11:29:46</a:t>
                      </a:r>
                      <a:r>
                        <a:rPr kumimoji="0" lang="ar-AE" sz="1000" b="0" i="0" u="none" strike="noStrike" kern="1200" cap="none" spc="0" normalizeH="0" baseline="0" noProof="0">
                          <a:ln>
                            <a:noFill/>
                          </a:ln>
                          <a:solidFill>
                            <a:prstClr val="black"/>
                          </a:solidFill>
                          <a:effectLst/>
                          <a:uLnTx/>
                          <a:uFillTx/>
                          <a:latin typeface="+mn-lt"/>
                          <a:ea typeface="+mn-ea"/>
                          <a:cs typeface="+mn-cs"/>
                        </a:rPr>
                        <a:t>
أرض الكنانة وأرض النيل، تاريخها طويل في التصدي للغزاة والمعتدين  #خليجنا_درع_محصن  #درع_الخليج 
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Land of Kinanah and Nile, with a long history of confronting invaders and aggressors.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1225974"/>
                  </a:ext>
                </a:extLst>
              </a:tr>
            </a:tbl>
          </a:graphicData>
        </a:graphic>
      </p:graphicFrame>
      <p:sp>
        <p:nvSpPr>
          <p:cNvPr id="4" name="Text Placeholder 3">
            <a:extLst>
              <a:ext uri="{FF2B5EF4-FFF2-40B4-BE49-F238E27FC236}">
                <a16:creationId xmlns:a16="http://schemas.microsoft.com/office/drawing/2014/main" id="{DD61770A-B5F8-4D3E-BAE2-624F849895A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342530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A003-CCA0-45C6-A65A-10C4387632DB}"/>
              </a:ext>
            </a:extLst>
          </p:cNvPr>
          <p:cNvSpPr>
            <a:spLocks noGrp="1"/>
          </p:cNvSpPr>
          <p:nvPr>
            <p:ph type="title"/>
          </p:nvPr>
        </p:nvSpPr>
        <p:spPr/>
        <p:txBody>
          <a:bodyPr/>
          <a:lstStyle/>
          <a:p>
            <a:r>
              <a:rPr lang="en-US"/>
              <a:t>Instagram Posts Table - 7 of 10</a:t>
            </a:r>
          </a:p>
        </p:txBody>
      </p:sp>
      <p:graphicFrame>
        <p:nvGraphicFramePr>
          <p:cNvPr id="5" name="Table Placeholder 4">
            <a:extLst>
              <a:ext uri="{FF2B5EF4-FFF2-40B4-BE49-F238E27FC236}">
                <a16:creationId xmlns:a16="http://schemas.microsoft.com/office/drawing/2014/main" id="{755BA9ED-BE3A-4FF2-AE78-2BEFC893C773}"/>
              </a:ext>
            </a:extLst>
          </p:cNvPr>
          <p:cNvGraphicFramePr>
            <a:graphicFrameLocks noGrp="1"/>
          </p:cNvGraphicFramePr>
          <p:nvPr>
            <p:ph type="tbl" sz="quarter" idx="13"/>
            <p:extLst>
              <p:ext uri="{D42A27DB-BD31-4B8C-83A1-F6EECF244321}">
                <p14:modId xmlns:p14="http://schemas.microsoft.com/office/powerpoint/2010/main" val="25300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672381"/>
                    </a:ext>
                  </a:extLst>
                </a:gridCol>
                <a:gridCol w="987552">
                  <a:extLst>
                    <a:ext uri="{9D8B030D-6E8A-4147-A177-3AD203B41FA5}">
                      <a16:colId xmlns:a16="http://schemas.microsoft.com/office/drawing/2014/main" val="1752904285"/>
                    </a:ext>
                  </a:extLst>
                </a:gridCol>
                <a:gridCol w="987552">
                  <a:extLst>
                    <a:ext uri="{9D8B030D-6E8A-4147-A177-3AD203B41FA5}">
                      <a16:colId xmlns:a16="http://schemas.microsoft.com/office/drawing/2014/main" val="1426198134"/>
                    </a:ext>
                  </a:extLst>
                </a:gridCol>
                <a:gridCol w="987552">
                  <a:extLst>
                    <a:ext uri="{9D8B030D-6E8A-4147-A177-3AD203B41FA5}">
                      <a16:colId xmlns:a16="http://schemas.microsoft.com/office/drawing/2014/main" val="71609618"/>
                    </a:ext>
                  </a:extLst>
                </a:gridCol>
                <a:gridCol w="987552">
                  <a:extLst>
                    <a:ext uri="{9D8B030D-6E8A-4147-A177-3AD203B41FA5}">
                      <a16:colId xmlns:a16="http://schemas.microsoft.com/office/drawing/2014/main" val="116837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647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20:44:52</a:t>
                      </a:r>
                      <a:r>
                        <a:rPr kumimoji="0" lang="ar-AE" sz="1000" b="0" i="0" u="none" strike="noStrike" kern="1200" cap="none" spc="0" normalizeH="0" baseline="0" noProof="0">
                          <a:ln>
                            <a:noFill/>
                          </a:ln>
                          <a:solidFill>
                            <a:prstClr val="black"/>
                          </a:solidFill>
                          <a:effectLst/>
                          <a:uLnTx/>
                          <a:uFillTx/>
                          <a:latin typeface="+mn-lt"/>
                          <a:ea typeface="+mn-ea"/>
                          <a:cs typeface="+mn-cs"/>
                        </a:rPr>
                        <a:t>
أرض النيلين وأسودها.. تضحياتهم لنيل حرياتهم ماثلة في التاريخ #خليجنا_درع_محصن  #درع_الخليج 
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land of Lions and the two Niles, whose sacrifices for freedom are incomparable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948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18:32:53</a:t>
                      </a:r>
                      <a:r>
                        <a:rPr kumimoji="0" lang="ar-AE" sz="1000" b="0" i="0" u="none" strike="noStrike" kern="1200" cap="none" spc="0" normalizeH="0" baseline="0" noProof="0">
                          <a:ln>
                            <a:noFill/>
                          </a:ln>
                          <a:solidFill>
                            <a:prstClr val="black"/>
                          </a:solidFill>
                          <a:effectLst/>
                          <a:uLnTx/>
                          <a:uFillTx/>
                          <a:latin typeface="+mn-lt"/>
                          <a:ea typeface="+mn-ea"/>
                          <a:cs typeface="+mn-cs"/>
                        </a:rPr>
                        <a:t>
الدول المشاركة في التمرين وفي مقدمتها السعودية تقف صفاً واحداً في مواجهة التحديات 
#خليجنا_درع_محصن 
#درع_الخليج
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lead by Saudi Arabia, stand as one unit in the face of all challenges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3966629"/>
                  </a:ext>
                </a:extLst>
              </a:tr>
            </a:tbl>
          </a:graphicData>
        </a:graphic>
      </p:graphicFrame>
      <p:sp>
        <p:nvSpPr>
          <p:cNvPr id="4" name="Text Placeholder 3">
            <a:extLst>
              <a:ext uri="{FF2B5EF4-FFF2-40B4-BE49-F238E27FC236}">
                <a16:creationId xmlns:a16="http://schemas.microsoft.com/office/drawing/2014/main" id="{1154F68A-FE26-4D09-8FF2-145F76EFA515}"/>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041903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08B0-A9B8-472E-B26E-78339D702843}"/>
              </a:ext>
            </a:extLst>
          </p:cNvPr>
          <p:cNvSpPr>
            <a:spLocks noGrp="1"/>
          </p:cNvSpPr>
          <p:nvPr>
            <p:ph type="title"/>
          </p:nvPr>
        </p:nvSpPr>
        <p:spPr/>
        <p:txBody>
          <a:bodyPr/>
          <a:lstStyle/>
          <a:p>
            <a:r>
              <a:rPr lang="en-US"/>
              <a:t>Instagram Posts Table - 8 of 10</a:t>
            </a:r>
          </a:p>
        </p:txBody>
      </p:sp>
      <p:graphicFrame>
        <p:nvGraphicFramePr>
          <p:cNvPr id="5" name="Table Placeholder 4">
            <a:extLst>
              <a:ext uri="{FF2B5EF4-FFF2-40B4-BE49-F238E27FC236}">
                <a16:creationId xmlns:a16="http://schemas.microsoft.com/office/drawing/2014/main" id="{E3C985F9-6562-4DFE-AE07-07E124B52E76}"/>
              </a:ext>
            </a:extLst>
          </p:cNvPr>
          <p:cNvGraphicFramePr>
            <a:graphicFrameLocks noGrp="1"/>
          </p:cNvGraphicFramePr>
          <p:nvPr>
            <p:ph type="tbl" sz="quarter" idx="13"/>
            <p:extLst>
              <p:ext uri="{D42A27DB-BD31-4B8C-83A1-F6EECF244321}">
                <p14:modId xmlns:p14="http://schemas.microsoft.com/office/powerpoint/2010/main" val="233305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1512122"/>
                    </a:ext>
                  </a:extLst>
                </a:gridCol>
                <a:gridCol w="987552">
                  <a:extLst>
                    <a:ext uri="{9D8B030D-6E8A-4147-A177-3AD203B41FA5}">
                      <a16:colId xmlns:a16="http://schemas.microsoft.com/office/drawing/2014/main" val="2945413280"/>
                    </a:ext>
                  </a:extLst>
                </a:gridCol>
                <a:gridCol w="987552">
                  <a:extLst>
                    <a:ext uri="{9D8B030D-6E8A-4147-A177-3AD203B41FA5}">
                      <a16:colId xmlns:a16="http://schemas.microsoft.com/office/drawing/2014/main" val="1312557577"/>
                    </a:ext>
                  </a:extLst>
                </a:gridCol>
                <a:gridCol w="987552">
                  <a:extLst>
                    <a:ext uri="{9D8B030D-6E8A-4147-A177-3AD203B41FA5}">
                      <a16:colId xmlns:a16="http://schemas.microsoft.com/office/drawing/2014/main" val="1438042258"/>
                    </a:ext>
                  </a:extLst>
                </a:gridCol>
                <a:gridCol w="987552">
                  <a:extLst>
                    <a:ext uri="{9D8B030D-6E8A-4147-A177-3AD203B41FA5}">
                      <a16:colId xmlns:a16="http://schemas.microsoft.com/office/drawing/2014/main" val="1044003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31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14:35:42</a:t>
                      </a:r>
                      <a:r>
                        <a:rPr kumimoji="0" lang="ar-AE" sz="1000" b="0" i="0" u="none" strike="noStrike" kern="1200" cap="none" spc="0" normalizeH="0" baseline="0" noProof="0">
                          <a:ln>
                            <a:noFill/>
                          </a:ln>
                          <a:solidFill>
                            <a:prstClr val="black"/>
                          </a:solidFill>
                          <a:effectLst/>
                          <a:uLnTx/>
                          <a:uFillTx/>
                          <a:latin typeface="+mn-lt"/>
                          <a:ea typeface="+mn-ea"/>
                          <a:cs typeface="+mn-cs"/>
                        </a:rPr>
                        <a:t>
تعرف بالمعجزة.. وتعرف أيضاً كأحد النمور الإقتصادية الآسيوية.. ونحن نعرفها كنموذج إنساني مشرف
 #خليجنا_درع_محصن  #درع_الخليج 
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Usually known as “The Miracle” and one of the economic tigers of Asia; we also consider it an honorable human example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330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12:13:29</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الماليزية  المشاركة  في تمرين #درع_الخليج المشترك -١  #خليجنا_درع_محصن 
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Malaysian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628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10:43:49</a:t>
                      </a:r>
                      <a:r>
                        <a:rPr kumimoji="0" lang="ar-AE" sz="1000" b="0" i="0" u="none" strike="noStrike" kern="1200" cap="none" spc="0" normalizeH="0" baseline="0" noProof="0">
                          <a:ln>
                            <a:noFill/>
                          </a:ln>
                          <a:solidFill>
                            <a:prstClr val="black"/>
                          </a:solidFill>
                          <a:effectLst/>
                          <a:uLnTx/>
                          <a:uFillTx/>
                          <a:latin typeface="+mn-lt"/>
                          <a:ea typeface="+mn-ea"/>
                          <a:cs typeface="+mn-cs"/>
                        </a:rPr>
                        <a:t>
أهلاً ومرحباً بنمور آسيا وأهلها الطيبين #خليجنا_درع_محصن  #درع_الخليج 
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Welcome, the tigers of Asia and its generous people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9681832"/>
                  </a:ext>
                </a:extLst>
              </a:tr>
            </a:tbl>
          </a:graphicData>
        </a:graphic>
      </p:graphicFrame>
      <p:sp>
        <p:nvSpPr>
          <p:cNvPr id="4" name="Text Placeholder 3">
            <a:extLst>
              <a:ext uri="{FF2B5EF4-FFF2-40B4-BE49-F238E27FC236}">
                <a16:creationId xmlns:a16="http://schemas.microsoft.com/office/drawing/2014/main" id="{E8C1CD3A-9168-4D13-B86A-22C4B9D14465}"/>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162676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E0527-5F77-4E12-9720-B3F73F4C2BB7}"/>
              </a:ext>
            </a:extLst>
          </p:cNvPr>
          <p:cNvSpPr>
            <a:spLocks noGrp="1"/>
          </p:cNvSpPr>
          <p:nvPr>
            <p:ph type="title"/>
          </p:nvPr>
        </p:nvSpPr>
        <p:spPr/>
        <p:txBody>
          <a:bodyPr/>
          <a:lstStyle/>
          <a:p>
            <a:r>
              <a:rPr lang="en-US"/>
              <a:t>Instagram Posts Table - 9 of 10</a:t>
            </a:r>
          </a:p>
        </p:txBody>
      </p:sp>
      <p:graphicFrame>
        <p:nvGraphicFramePr>
          <p:cNvPr id="5" name="Table Placeholder 4">
            <a:extLst>
              <a:ext uri="{FF2B5EF4-FFF2-40B4-BE49-F238E27FC236}">
                <a16:creationId xmlns:a16="http://schemas.microsoft.com/office/drawing/2014/main" id="{E10DC0D2-18E7-4A18-80DA-4EB765D6E8BB}"/>
              </a:ext>
            </a:extLst>
          </p:cNvPr>
          <p:cNvGraphicFramePr>
            <a:graphicFrameLocks noGrp="1"/>
          </p:cNvGraphicFramePr>
          <p:nvPr>
            <p:ph type="tbl" sz="quarter" idx="13"/>
            <p:extLst>
              <p:ext uri="{D42A27DB-BD31-4B8C-83A1-F6EECF244321}">
                <p14:modId xmlns:p14="http://schemas.microsoft.com/office/powerpoint/2010/main" val="125365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6452604"/>
                    </a:ext>
                  </a:extLst>
                </a:gridCol>
                <a:gridCol w="987552">
                  <a:extLst>
                    <a:ext uri="{9D8B030D-6E8A-4147-A177-3AD203B41FA5}">
                      <a16:colId xmlns:a16="http://schemas.microsoft.com/office/drawing/2014/main" val="3720133358"/>
                    </a:ext>
                  </a:extLst>
                </a:gridCol>
                <a:gridCol w="987552">
                  <a:extLst>
                    <a:ext uri="{9D8B030D-6E8A-4147-A177-3AD203B41FA5}">
                      <a16:colId xmlns:a16="http://schemas.microsoft.com/office/drawing/2014/main" val="1533030307"/>
                    </a:ext>
                  </a:extLst>
                </a:gridCol>
                <a:gridCol w="987552">
                  <a:extLst>
                    <a:ext uri="{9D8B030D-6E8A-4147-A177-3AD203B41FA5}">
                      <a16:colId xmlns:a16="http://schemas.microsoft.com/office/drawing/2014/main" val="1739119740"/>
                    </a:ext>
                  </a:extLst>
                </a:gridCol>
                <a:gridCol w="987552">
                  <a:extLst>
                    <a:ext uri="{9D8B030D-6E8A-4147-A177-3AD203B41FA5}">
                      <a16:colId xmlns:a16="http://schemas.microsoft.com/office/drawing/2014/main" val="398090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194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22:29:59</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الأردنية المشاركة  في تمرين #درع_الخليج المشترك -١  #خليجنا_درع_محصن 
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Jordanian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859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21:47:11</a:t>
                      </a:r>
                      <a:r>
                        <a:rPr kumimoji="0" lang="ar-AE" sz="1000" b="0" i="0" u="none" strike="noStrike" kern="1200" cap="none" spc="0" normalizeH="0" baseline="0" noProof="0">
                          <a:ln>
                            <a:noFill/>
                          </a:ln>
                          <a:solidFill>
                            <a:prstClr val="black"/>
                          </a:solidFill>
                          <a:effectLst/>
                          <a:uLnTx/>
                          <a:uFillTx/>
                          <a:latin typeface="+mn-lt"/>
                          <a:ea typeface="+mn-ea"/>
                          <a:cs typeface="+mn-cs"/>
                        </a:rPr>
                        <a:t>
ملك الأردن: نسعى بإستمرار، لتزويد جيشنا العربي بأحدث الأسلحة، وتنويع مصادر السلاح، وهناك خطة شاملة للتحديث والتطوير في كل وحداتنا وتشكيلاتنا العسكرية سواء على صعيد التسليح أو الإدارة أو التدريب #خليجنا_درع_محصن  #درع_الخليج
________________________________________________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King of Jordan: We are continuously striving to supply our Arab army with the latest weapons and diversify the sources of weapons. We have a comprehensive plan for armament, management and training in all of our military units and formations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6573719"/>
                  </a:ext>
                </a:extLst>
              </a:tr>
            </a:tbl>
          </a:graphicData>
        </a:graphic>
      </p:graphicFrame>
      <p:sp>
        <p:nvSpPr>
          <p:cNvPr id="4" name="Text Placeholder 3">
            <a:extLst>
              <a:ext uri="{FF2B5EF4-FFF2-40B4-BE49-F238E27FC236}">
                <a16:creationId xmlns:a16="http://schemas.microsoft.com/office/drawing/2014/main" id="{A0E2C6D6-CFB3-4610-B27F-48322345AC4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524193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889B9-59F1-4516-8BFB-58F0DEC58B0C}"/>
              </a:ext>
            </a:extLst>
          </p:cNvPr>
          <p:cNvSpPr>
            <a:spLocks noGrp="1"/>
          </p:cNvSpPr>
          <p:nvPr>
            <p:ph type="title"/>
          </p:nvPr>
        </p:nvSpPr>
        <p:spPr/>
        <p:txBody>
          <a:bodyPr/>
          <a:lstStyle/>
          <a:p>
            <a:r>
              <a:rPr lang="en-US"/>
              <a:t>Instagram Posts Table - 10 of 10</a:t>
            </a:r>
          </a:p>
        </p:txBody>
      </p:sp>
      <p:graphicFrame>
        <p:nvGraphicFramePr>
          <p:cNvPr id="5" name="Table Placeholder 4">
            <a:extLst>
              <a:ext uri="{FF2B5EF4-FFF2-40B4-BE49-F238E27FC236}">
                <a16:creationId xmlns:a16="http://schemas.microsoft.com/office/drawing/2014/main" id="{48563E66-8D68-4DF5-A597-6AF041A4CFC9}"/>
              </a:ext>
            </a:extLst>
          </p:cNvPr>
          <p:cNvGraphicFramePr>
            <a:graphicFrameLocks noGrp="1"/>
          </p:cNvGraphicFramePr>
          <p:nvPr>
            <p:ph type="tbl" sz="quarter" idx="13"/>
            <p:extLst>
              <p:ext uri="{D42A27DB-BD31-4B8C-83A1-F6EECF244321}">
                <p14:modId xmlns:p14="http://schemas.microsoft.com/office/powerpoint/2010/main" val="309169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16851271"/>
                    </a:ext>
                  </a:extLst>
                </a:gridCol>
                <a:gridCol w="987552">
                  <a:extLst>
                    <a:ext uri="{9D8B030D-6E8A-4147-A177-3AD203B41FA5}">
                      <a16:colId xmlns:a16="http://schemas.microsoft.com/office/drawing/2014/main" val="2618525266"/>
                    </a:ext>
                  </a:extLst>
                </a:gridCol>
                <a:gridCol w="987552">
                  <a:extLst>
                    <a:ext uri="{9D8B030D-6E8A-4147-A177-3AD203B41FA5}">
                      <a16:colId xmlns:a16="http://schemas.microsoft.com/office/drawing/2014/main" val="241703118"/>
                    </a:ext>
                  </a:extLst>
                </a:gridCol>
                <a:gridCol w="987552">
                  <a:extLst>
                    <a:ext uri="{9D8B030D-6E8A-4147-A177-3AD203B41FA5}">
                      <a16:colId xmlns:a16="http://schemas.microsoft.com/office/drawing/2014/main" val="3038477982"/>
                    </a:ext>
                  </a:extLst>
                </a:gridCol>
                <a:gridCol w="987552">
                  <a:extLst>
                    <a:ext uri="{9D8B030D-6E8A-4147-A177-3AD203B41FA5}">
                      <a16:colId xmlns:a16="http://schemas.microsoft.com/office/drawing/2014/main" val="419166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761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20:40:29</a:t>
                      </a:r>
                      <a:r>
                        <a:rPr kumimoji="0" lang="ar-AE" sz="1000" b="0" i="0" u="none" strike="noStrike" kern="1200" cap="none" spc="0" normalizeH="0" baseline="0" noProof="0">
                          <a:ln>
                            <a:noFill/>
                          </a:ln>
                          <a:solidFill>
                            <a:prstClr val="black"/>
                          </a:solidFill>
                          <a:effectLst/>
                          <a:uLnTx/>
                          <a:uFillTx/>
                          <a:latin typeface="+mn-lt"/>
                          <a:ea typeface="+mn-ea"/>
                          <a:cs typeface="+mn-cs"/>
                        </a:rPr>
                        <a:t>
فيها تتمثل الأصالة والنخوة العربية لذا يعرف شعبها بإسم النشامى #خليجنا_درع_محصن  #درع_الخليج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Jordan embodies the Arabian originality and generosity, and that’s why its people are called Nashamah (The Gallants)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632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20:01:17</a:t>
                      </a:r>
                      <a:r>
                        <a:rPr kumimoji="0" lang="ar-AE" sz="1000" b="0" i="0" u="none" strike="noStrike" kern="1200" cap="none" spc="0" normalizeH="0" baseline="0" noProof="0">
                          <a:ln>
                            <a:noFill/>
                          </a:ln>
                          <a:solidFill>
                            <a:prstClr val="black"/>
                          </a:solidFill>
                          <a:effectLst/>
                          <a:uLnTx/>
                          <a:uFillTx/>
                          <a:latin typeface="+mn-lt"/>
                          <a:ea typeface="+mn-ea"/>
                          <a:cs typeface="+mn-cs"/>
                        </a:rPr>
                        <a:t>
أهلاً بنشامى الأردن بين أهلهم وأخوانهم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We welcome the Gallants of Jordan among their brothers and families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763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19:08:58</a:t>
                      </a:r>
                      <a:r>
                        <a:rPr kumimoji="0" lang="ar-AE" sz="1000" b="0" i="0" u="none" strike="noStrike" kern="1200" cap="none" spc="0" normalizeH="0" baseline="0" noProof="0">
                          <a:ln>
                            <a:noFill/>
                          </a:ln>
                          <a:solidFill>
                            <a:prstClr val="black"/>
                          </a:solidFill>
                          <a:effectLst/>
                          <a:uLnTx/>
                          <a:uFillTx/>
                          <a:latin typeface="+mn-lt"/>
                          <a:ea typeface="+mn-ea"/>
                          <a:cs typeface="+mn-cs"/>
                        </a:rPr>
                        <a:t>
لدعم مسيرة السلام في الشرق الأوسط، يأتي تمرين #درع_الخليج المشترك -1 كجزء من قوة أكبر قد تتشكل في حين دعت الحاجة إليها #خليجنا_درع_محصن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As a part of the continued efforts to promote the Middle East peace process, the #Gulf_Shield Joint Exercise -1 forms part of a massive force that may be formed when needed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4437421"/>
                  </a:ext>
                </a:extLst>
              </a:tr>
            </a:tbl>
          </a:graphicData>
        </a:graphic>
      </p:graphicFrame>
      <p:sp>
        <p:nvSpPr>
          <p:cNvPr id="4" name="Text Placeholder 3">
            <a:extLst>
              <a:ext uri="{FF2B5EF4-FFF2-40B4-BE49-F238E27FC236}">
                <a16:creationId xmlns:a16="http://schemas.microsoft.com/office/drawing/2014/main" id="{FA7B4C84-7207-462B-8D80-A088C4D68BD3}"/>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972932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310F-1274-4017-9268-FE90688AFEBF}"/>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43D311B5-A10E-41DA-BE0E-916CD96B9CA5}"/>
              </a:ext>
            </a:extLst>
          </p:cNvPr>
          <p:cNvGraphicFramePr>
            <a:graphicFrameLocks noGrp="1"/>
          </p:cNvGraphicFramePr>
          <p:nvPr>
            <p:ph type="chart" sz="quarter" idx="13"/>
            <p:extLst>
              <p:ext uri="{D42A27DB-BD31-4B8C-83A1-F6EECF244321}">
                <p14:modId xmlns:p14="http://schemas.microsoft.com/office/powerpoint/2010/main" val="3059469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4BDBB-326C-4C40-B31B-8BB7F5F46ECB}"/>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A47C02DF-DBDE-432C-95EB-EA301746E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188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116A8-0C0F-441A-8DB2-7C7538AC1E31}"/>
              </a:ext>
            </a:extLst>
          </p:cNvPr>
          <p:cNvSpPr>
            <a:spLocks noGrp="1"/>
          </p:cNvSpPr>
          <p:nvPr>
            <p:ph type="title"/>
          </p:nvPr>
        </p:nvSpPr>
        <p:spPr/>
        <p:txBody>
          <a:bodyPr/>
          <a:lstStyle/>
          <a:p>
            <a:r>
              <a:rPr lang="en-US"/>
              <a:t>Instagram Hashtag Detection</a:t>
            </a:r>
          </a:p>
        </p:txBody>
      </p:sp>
      <p:graphicFrame>
        <p:nvGraphicFramePr>
          <p:cNvPr id="5" name="Table Placeholder 4">
            <a:extLst>
              <a:ext uri="{FF2B5EF4-FFF2-40B4-BE49-F238E27FC236}">
                <a16:creationId xmlns:a16="http://schemas.microsoft.com/office/drawing/2014/main" id="{A438C04C-3E74-4EA4-9682-CEEF87D40163}"/>
              </a:ext>
            </a:extLst>
          </p:cNvPr>
          <p:cNvGraphicFramePr>
            <a:graphicFrameLocks noGrp="1"/>
          </p:cNvGraphicFramePr>
          <p:nvPr>
            <p:ph type="tbl" sz="quarter" idx="13"/>
            <p:extLst>
              <p:ext uri="{D42A27DB-BD31-4B8C-83A1-F6EECF244321}">
                <p14:modId xmlns:p14="http://schemas.microsoft.com/office/powerpoint/2010/main" val="228203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3974744"/>
                    </a:ext>
                  </a:extLst>
                </a:gridCol>
                <a:gridCol w="1481328">
                  <a:extLst>
                    <a:ext uri="{9D8B030D-6E8A-4147-A177-3AD203B41FA5}">
                      <a16:colId xmlns:a16="http://schemas.microsoft.com/office/drawing/2014/main" val="3929097711"/>
                    </a:ext>
                  </a:extLst>
                </a:gridCol>
                <a:gridCol w="1481328">
                  <a:extLst>
                    <a:ext uri="{9D8B030D-6E8A-4147-A177-3AD203B41FA5}">
                      <a16:colId xmlns:a16="http://schemas.microsoft.com/office/drawing/2014/main" val="1402955511"/>
                    </a:ext>
                  </a:extLst>
                </a:gridCol>
                <a:gridCol w="1481328">
                  <a:extLst>
                    <a:ext uri="{9D8B030D-6E8A-4147-A177-3AD203B41FA5}">
                      <a16:colId xmlns:a16="http://schemas.microsoft.com/office/drawing/2014/main" val="1018754855"/>
                    </a:ext>
                  </a:extLst>
                </a:gridCol>
                <a:gridCol w="1481328">
                  <a:extLst>
                    <a:ext uri="{9D8B030D-6E8A-4147-A177-3AD203B41FA5}">
                      <a16:colId xmlns:a16="http://schemas.microsoft.com/office/drawing/2014/main" val="263188471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329709736"/>
                  </a:ext>
                </a:extLst>
              </a:tr>
              <a:tr h="370840">
                <a:tc>
                  <a:txBody>
                    <a:bodyPr/>
                    <a:lstStyle/>
                    <a:p>
                      <a:r>
                        <a:rPr lang="ar-AE" sz="1000"/>
                        <a:t>#درع_الخليج</a:t>
                      </a:r>
                      <a:endParaRPr lang="en-US" sz="1000"/>
                    </a:p>
                  </a:txBody>
                  <a:tcPr/>
                </a:tc>
                <a:tc>
                  <a:txBody>
                    <a:bodyPr/>
                    <a:lstStyle/>
                    <a:p>
                      <a:r>
                        <a:rPr lang="en-US" sz="1000"/>
                        <a:t>54</a:t>
                      </a:r>
                    </a:p>
                  </a:txBody>
                  <a:tcPr/>
                </a:tc>
                <a:tc>
                  <a:txBody>
                    <a:bodyPr/>
                    <a:lstStyle/>
                    <a:p>
                      <a:r>
                        <a:rPr lang="en-US" sz="1000"/>
                        <a:t>291.72222222222</a:t>
                      </a:r>
                    </a:p>
                  </a:txBody>
                  <a:tcPr/>
                </a:tc>
                <a:tc>
                  <a:txBody>
                    <a:bodyPr/>
                    <a:lstStyle/>
                    <a:p>
                      <a:r>
                        <a:rPr lang="en-US" sz="1000"/>
                        <a:t>3.6296296296296</a:t>
                      </a:r>
                    </a:p>
                  </a:txBody>
                  <a:tcPr/>
                </a:tc>
                <a:tc>
                  <a:txBody>
                    <a:bodyPr/>
                    <a:lstStyle/>
                    <a:p>
                      <a:r>
                        <a:rPr lang="en-US" sz="1000"/>
                        <a:t>295.35185185185</a:t>
                      </a:r>
                    </a:p>
                  </a:txBody>
                  <a:tcPr/>
                </a:tc>
                <a:extLst>
                  <a:ext uri="{0D108BD9-81ED-4DB2-BD59-A6C34878D82A}">
                    <a16:rowId xmlns:a16="http://schemas.microsoft.com/office/drawing/2014/main" val="2542581492"/>
                  </a:ext>
                </a:extLst>
              </a:tr>
              <a:tr h="370840">
                <a:tc>
                  <a:txBody>
                    <a:bodyPr/>
                    <a:lstStyle/>
                    <a:p>
                      <a:r>
                        <a:rPr lang="ar-AE" sz="1000"/>
                        <a:t>#خليجنا_درع_محصن</a:t>
                      </a:r>
                      <a:endParaRPr lang="en-US" sz="1000"/>
                    </a:p>
                  </a:txBody>
                  <a:tcPr/>
                </a:tc>
                <a:tc>
                  <a:txBody>
                    <a:bodyPr/>
                    <a:lstStyle/>
                    <a:p>
                      <a:r>
                        <a:rPr lang="en-US" sz="1000"/>
                        <a:t>55</a:t>
                      </a:r>
                    </a:p>
                  </a:txBody>
                  <a:tcPr/>
                </a:tc>
                <a:tc>
                  <a:txBody>
                    <a:bodyPr/>
                    <a:lstStyle/>
                    <a:p>
                      <a:r>
                        <a:rPr lang="en-US" sz="1000"/>
                        <a:t>291.10909090909</a:t>
                      </a:r>
                    </a:p>
                  </a:txBody>
                  <a:tcPr/>
                </a:tc>
                <a:tc>
                  <a:txBody>
                    <a:bodyPr/>
                    <a:lstStyle/>
                    <a:p>
                      <a:r>
                        <a:rPr lang="en-US" sz="1000"/>
                        <a:t>3.5636363636364</a:t>
                      </a:r>
                    </a:p>
                  </a:txBody>
                  <a:tcPr/>
                </a:tc>
                <a:tc>
                  <a:txBody>
                    <a:bodyPr/>
                    <a:lstStyle/>
                    <a:p>
                      <a:r>
                        <a:rPr lang="en-US" sz="1000"/>
                        <a:t>294.67272727273</a:t>
                      </a:r>
                    </a:p>
                  </a:txBody>
                  <a:tcPr/>
                </a:tc>
                <a:extLst>
                  <a:ext uri="{0D108BD9-81ED-4DB2-BD59-A6C34878D82A}">
                    <a16:rowId xmlns:a16="http://schemas.microsoft.com/office/drawing/2014/main" val="1199977090"/>
                  </a:ext>
                </a:extLst>
              </a:tr>
              <a:tr h="370840">
                <a:tc>
                  <a:txBody>
                    <a:bodyPr/>
                    <a:lstStyle/>
                    <a:p>
                      <a:r>
                        <a:rPr lang="en-US" sz="1000"/>
                        <a:t>#Gulf_Shield</a:t>
                      </a:r>
                    </a:p>
                  </a:txBody>
                  <a:tcPr/>
                </a:tc>
                <a:tc>
                  <a:txBody>
                    <a:bodyPr/>
                    <a:lstStyle/>
                    <a:p>
                      <a:r>
                        <a:rPr lang="en-US" sz="1000"/>
                        <a:t>56</a:t>
                      </a:r>
                    </a:p>
                  </a:txBody>
                  <a:tcPr/>
                </a:tc>
                <a:tc>
                  <a:txBody>
                    <a:bodyPr/>
                    <a:lstStyle/>
                    <a:p>
                      <a:r>
                        <a:rPr lang="en-US" sz="1000"/>
                        <a:t>294.41071428571</a:t>
                      </a:r>
                    </a:p>
                  </a:txBody>
                  <a:tcPr/>
                </a:tc>
                <a:tc>
                  <a:txBody>
                    <a:bodyPr/>
                    <a:lstStyle/>
                    <a:p>
                      <a:r>
                        <a:rPr lang="en-US" sz="1000"/>
                        <a:t>3.9642857142857</a:t>
                      </a:r>
                    </a:p>
                  </a:txBody>
                  <a:tcPr/>
                </a:tc>
                <a:tc>
                  <a:txBody>
                    <a:bodyPr/>
                    <a:lstStyle/>
                    <a:p>
                      <a:r>
                        <a:rPr lang="en-US" sz="1000"/>
                        <a:t>298.375</a:t>
                      </a:r>
                    </a:p>
                  </a:txBody>
                  <a:tcPr/>
                </a:tc>
                <a:extLst>
                  <a:ext uri="{0D108BD9-81ED-4DB2-BD59-A6C34878D82A}">
                    <a16:rowId xmlns:a16="http://schemas.microsoft.com/office/drawing/2014/main" val="1447860276"/>
                  </a:ext>
                </a:extLst>
              </a:tr>
              <a:tr h="370840">
                <a:tc>
                  <a:txBody>
                    <a:bodyPr/>
                    <a:lstStyle/>
                    <a:p>
                      <a:r>
                        <a:rPr lang="en-US" sz="1000"/>
                        <a:t>#Our_Gulf_Is_A_Fortified_Shield</a:t>
                      </a:r>
                    </a:p>
                  </a:txBody>
                  <a:tcPr/>
                </a:tc>
                <a:tc>
                  <a:txBody>
                    <a:bodyPr/>
                    <a:lstStyle/>
                    <a:p>
                      <a:r>
                        <a:rPr lang="en-US" sz="1000"/>
                        <a:t>55</a:t>
                      </a:r>
                    </a:p>
                  </a:txBody>
                  <a:tcPr/>
                </a:tc>
                <a:tc>
                  <a:txBody>
                    <a:bodyPr/>
                    <a:lstStyle/>
                    <a:p>
                      <a:r>
                        <a:rPr lang="en-US" sz="1000"/>
                        <a:t>291.43636363636</a:t>
                      </a:r>
                    </a:p>
                  </a:txBody>
                  <a:tcPr/>
                </a:tc>
                <a:tc>
                  <a:txBody>
                    <a:bodyPr/>
                    <a:lstStyle/>
                    <a:p>
                      <a:r>
                        <a:rPr lang="en-US" sz="1000"/>
                        <a:t>3.6727272727273</a:t>
                      </a:r>
                    </a:p>
                  </a:txBody>
                  <a:tcPr/>
                </a:tc>
                <a:tc>
                  <a:txBody>
                    <a:bodyPr/>
                    <a:lstStyle/>
                    <a:p>
                      <a:r>
                        <a:rPr lang="en-US" sz="1000"/>
                        <a:t>295.10909090909</a:t>
                      </a:r>
                    </a:p>
                  </a:txBody>
                  <a:tcPr/>
                </a:tc>
                <a:extLst>
                  <a:ext uri="{0D108BD9-81ED-4DB2-BD59-A6C34878D82A}">
                    <a16:rowId xmlns:a16="http://schemas.microsoft.com/office/drawing/2014/main" val="1552289208"/>
                  </a:ext>
                </a:extLst>
              </a:tr>
              <a:tr h="370840">
                <a:tc>
                  <a:txBody>
                    <a:bodyPr/>
                    <a:lstStyle/>
                    <a:p>
                      <a:r>
                        <a:rPr lang="en-US" sz="1000"/>
                        <a:t>#Our_Gulf_is_a_Fortified_Shield</a:t>
                      </a:r>
                    </a:p>
                  </a:txBody>
                  <a:tcPr/>
                </a:tc>
                <a:tc>
                  <a:txBody>
                    <a:bodyPr/>
                    <a:lstStyle/>
                    <a:p>
                      <a:r>
                        <a:rPr lang="en-US" sz="1000"/>
                        <a:t>1</a:t>
                      </a:r>
                    </a:p>
                  </a:txBody>
                  <a:tcPr/>
                </a:tc>
                <a:tc>
                  <a:txBody>
                    <a:bodyPr/>
                    <a:lstStyle/>
                    <a:p>
                      <a:r>
                        <a:rPr lang="en-US" sz="1000"/>
                        <a:t>458</a:t>
                      </a:r>
                    </a:p>
                  </a:txBody>
                  <a:tcPr/>
                </a:tc>
                <a:tc>
                  <a:txBody>
                    <a:bodyPr/>
                    <a:lstStyle/>
                    <a:p>
                      <a:r>
                        <a:rPr lang="en-US" sz="1000"/>
                        <a:t>20</a:t>
                      </a:r>
                    </a:p>
                  </a:txBody>
                  <a:tcPr/>
                </a:tc>
                <a:tc>
                  <a:txBody>
                    <a:bodyPr/>
                    <a:lstStyle/>
                    <a:p>
                      <a:r>
                        <a:rPr lang="en-US" sz="1000"/>
                        <a:t>478</a:t>
                      </a:r>
                    </a:p>
                  </a:txBody>
                  <a:tcPr/>
                </a:tc>
                <a:extLst>
                  <a:ext uri="{0D108BD9-81ED-4DB2-BD59-A6C34878D82A}">
                    <a16:rowId xmlns:a16="http://schemas.microsoft.com/office/drawing/2014/main" val="2509561305"/>
                  </a:ext>
                </a:extLst>
              </a:tr>
            </a:tbl>
          </a:graphicData>
        </a:graphic>
      </p:graphicFrame>
      <p:sp>
        <p:nvSpPr>
          <p:cNvPr id="4" name="Text Placeholder 3">
            <a:extLst>
              <a:ext uri="{FF2B5EF4-FFF2-40B4-BE49-F238E27FC236}">
                <a16:creationId xmlns:a16="http://schemas.microsoft.com/office/drawing/2014/main" id="{297B55CA-02D4-4A57-9B2C-8F1035BBF2FE}"/>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547715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F3B0-5A86-4F66-80E0-1708AEB17665}"/>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68D93E9B-2866-4C0D-AA3E-750C5EE2C001}"/>
              </a:ext>
            </a:extLst>
          </p:cNvPr>
          <p:cNvGraphicFramePr>
            <a:graphicFrameLocks noGrp="1"/>
          </p:cNvGraphicFramePr>
          <p:nvPr>
            <p:ph type="chart" sz="quarter" idx="13"/>
            <p:extLst>
              <p:ext uri="{D42A27DB-BD31-4B8C-83A1-F6EECF244321}">
                <p14:modId xmlns:p14="http://schemas.microsoft.com/office/powerpoint/2010/main" val="2066442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F29C1-46FF-43B3-B9CD-E39B10876BF4}"/>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26B99B11-C495-46A8-824A-2212427EF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726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A416-24DE-4FA7-AF06-813FD167ACA0}"/>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0194F8B-B8F2-4604-A293-E703B8C4072D}"/>
              </a:ext>
            </a:extLst>
          </p:cNvPr>
          <p:cNvGraphicFramePr>
            <a:graphicFrameLocks noGrp="1"/>
          </p:cNvGraphicFramePr>
          <p:nvPr>
            <p:ph type="chart" sz="quarter" idx="13"/>
            <p:extLst>
              <p:ext uri="{D42A27DB-BD31-4B8C-83A1-F6EECF244321}">
                <p14:modId xmlns:p14="http://schemas.microsoft.com/office/powerpoint/2010/main" val="161149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E18FA-7E58-4E20-A2D5-60F5F5CA5EB7}"/>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306C02D6-D0C3-4FFB-A751-083EB413E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532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1D138-9848-4FC8-ACEF-3C07F5817F01}"/>
              </a:ext>
            </a:extLst>
          </p:cNvPr>
          <p:cNvSpPr>
            <a:spLocks noGrp="1"/>
          </p:cNvSpPr>
          <p:nvPr>
            <p:ph type="title"/>
          </p:nvPr>
        </p:nvSpPr>
        <p:spPr/>
        <p:txBody>
          <a:bodyPr/>
          <a:lstStyle/>
          <a:p>
            <a:r>
              <a:rPr lang="en-US"/>
              <a:t>Youtube Key Metrics Table</a:t>
            </a:r>
          </a:p>
        </p:txBody>
      </p:sp>
      <p:graphicFrame>
        <p:nvGraphicFramePr>
          <p:cNvPr id="5" name="Table Placeholder 4">
            <a:extLst>
              <a:ext uri="{FF2B5EF4-FFF2-40B4-BE49-F238E27FC236}">
                <a16:creationId xmlns:a16="http://schemas.microsoft.com/office/drawing/2014/main" id="{80125FAF-CF1B-422E-8E0E-2BBC2EC8AD84}"/>
              </a:ext>
            </a:extLst>
          </p:cNvPr>
          <p:cNvGraphicFramePr>
            <a:graphicFrameLocks noGrp="1"/>
          </p:cNvGraphicFramePr>
          <p:nvPr>
            <p:ph type="tbl" sz="quarter" idx="13"/>
            <p:extLst>
              <p:ext uri="{D42A27DB-BD31-4B8C-83A1-F6EECF244321}">
                <p14:modId xmlns:p14="http://schemas.microsoft.com/office/powerpoint/2010/main" val="419473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63800324"/>
                    </a:ext>
                  </a:extLst>
                </a:gridCol>
                <a:gridCol w="658368">
                  <a:extLst>
                    <a:ext uri="{9D8B030D-6E8A-4147-A177-3AD203B41FA5}">
                      <a16:colId xmlns:a16="http://schemas.microsoft.com/office/drawing/2014/main" val="1796357729"/>
                    </a:ext>
                  </a:extLst>
                </a:gridCol>
                <a:gridCol w="658368">
                  <a:extLst>
                    <a:ext uri="{9D8B030D-6E8A-4147-A177-3AD203B41FA5}">
                      <a16:colId xmlns:a16="http://schemas.microsoft.com/office/drawing/2014/main" val="3528927264"/>
                    </a:ext>
                  </a:extLst>
                </a:gridCol>
                <a:gridCol w="658368">
                  <a:extLst>
                    <a:ext uri="{9D8B030D-6E8A-4147-A177-3AD203B41FA5}">
                      <a16:colId xmlns:a16="http://schemas.microsoft.com/office/drawing/2014/main" val="3238869090"/>
                    </a:ext>
                  </a:extLst>
                </a:gridCol>
                <a:gridCol w="658368">
                  <a:extLst>
                    <a:ext uri="{9D8B030D-6E8A-4147-A177-3AD203B41FA5}">
                      <a16:colId xmlns:a16="http://schemas.microsoft.com/office/drawing/2014/main" val="3795392543"/>
                    </a:ext>
                  </a:extLst>
                </a:gridCol>
                <a:gridCol w="658368">
                  <a:extLst>
                    <a:ext uri="{9D8B030D-6E8A-4147-A177-3AD203B41FA5}">
                      <a16:colId xmlns:a16="http://schemas.microsoft.com/office/drawing/2014/main" val="4192839372"/>
                    </a:ext>
                  </a:extLst>
                </a:gridCol>
                <a:gridCol w="658368">
                  <a:extLst>
                    <a:ext uri="{9D8B030D-6E8A-4147-A177-3AD203B41FA5}">
                      <a16:colId xmlns:a16="http://schemas.microsoft.com/office/drawing/2014/main" val="2804394558"/>
                    </a:ext>
                  </a:extLst>
                </a:gridCol>
                <a:gridCol w="658368">
                  <a:extLst>
                    <a:ext uri="{9D8B030D-6E8A-4147-A177-3AD203B41FA5}">
                      <a16:colId xmlns:a16="http://schemas.microsoft.com/office/drawing/2014/main" val="3990440040"/>
                    </a:ext>
                  </a:extLst>
                </a:gridCol>
                <a:gridCol w="658368">
                  <a:extLst>
                    <a:ext uri="{9D8B030D-6E8A-4147-A177-3AD203B41FA5}">
                      <a16:colId xmlns:a16="http://schemas.microsoft.com/office/drawing/2014/main" val="3656371395"/>
                    </a:ext>
                  </a:extLst>
                </a:gridCol>
                <a:gridCol w="658368">
                  <a:extLst>
                    <a:ext uri="{9D8B030D-6E8A-4147-A177-3AD203B41FA5}">
                      <a16:colId xmlns:a16="http://schemas.microsoft.com/office/drawing/2014/main" val="1340621176"/>
                    </a:ext>
                  </a:extLst>
                </a:gridCol>
                <a:gridCol w="658368">
                  <a:extLst>
                    <a:ext uri="{9D8B030D-6E8A-4147-A177-3AD203B41FA5}">
                      <a16:colId xmlns:a16="http://schemas.microsoft.com/office/drawing/2014/main" val="2804972012"/>
                    </a:ext>
                  </a:extLst>
                </a:gridCol>
                <a:gridCol w="658368">
                  <a:extLst>
                    <a:ext uri="{9D8B030D-6E8A-4147-A177-3AD203B41FA5}">
                      <a16:colId xmlns:a16="http://schemas.microsoft.com/office/drawing/2014/main" val="304058343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2900573986"/>
                  </a:ext>
                </a:extLst>
              </a:tr>
              <a:tr h="370840">
                <a:tc>
                  <a:txBody>
                    <a:bodyPr/>
                    <a:lstStyle/>
                    <a:p>
                      <a:r>
                        <a:rPr lang="en-US" sz="1000"/>
                        <a:t>Dira Alwatan</a:t>
                      </a:r>
                    </a:p>
                  </a:txBody>
                  <a:tcPr/>
                </a:tc>
                <a:tc>
                  <a:txBody>
                    <a:bodyPr/>
                    <a:lstStyle/>
                    <a:p>
                      <a:r>
                        <a:rPr lang="en-US" sz="1000"/>
                        <a:t>4464</a:t>
                      </a:r>
                    </a:p>
                  </a:txBody>
                  <a:tcPr/>
                </a:tc>
                <a:tc>
                  <a:txBody>
                    <a:bodyPr/>
                    <a:lstStyle/>
                    <a:p>
                      <a:r>
                        <a:rPr lang="en-US" sz="1000"/>
                        <a:t>108</a:t>
                      </a:r>
                    </a:p>
                  </a:txBody>
                  <a:tcPr/>
                </a:tc>
                <a:tc>
                  <a:txBody>
                    <a:bodyPr/>
                    <a:lstStyle/>
                    <a:p>
                      <a:r>
                        <a:rPr lang="en-US" sz="1000"/>
                        <a:t>68</a:t>
                      </a:r>
                    </a:p>
                  </a:txBody>
                  <a:tcPr/>
                </a:tc>
                <a:tc>
                  <a:txBody>
                    <a:bodyPr/>
                    <a:lstStyle/>
                    <a:p>
                      <a:r>
                        <a:rPr lang="en-US" sz="1000"/>
                        <a:t>11</a:t>
                      </a:r>
                    </a:p>
                  </a:txBody>
                  <a:tcPr/>
                </a:tc>
                <a:tc>
                  <a:txBody>
                    <a:bodyPr/>
                    <a:lstStyle/>
                    <a:p>
                      <a:r>
                        <a:rPr lang="en-US" sz="1000"/>
                        <a:t>13926</a:t>
                      </a:r>
                    </a:p>
                  </a:txBody>
                  <a:tcPr/>
                </a:tc>
                <a:tc>
                  <a:txBody>
                    <a:bodyPr/>
                    <a:lstStyle/>
                    <a:p>
                      <a:r>
                        <a:rPr lang="en-US" sz="1000"/>
                        <a:t>2.7888%</a:t>
                      </a:r>
                    </a:p>
                  </a:txBody>
                  <a:tcPr/>
                </a:tc>
                <a:tc>
                  <a:txBody>
                    <a:bodyPr/>
                    <a:lstStyle/>
                    <a:p>
                      <a:r>
                        <a:rPr lang="en-US" sz="1000"/>
                        <a:t>345</a:t>
                      </a:r>
                    </a:p>
                  </a:txBody>
                  <a:tcPr/>
                </a:tc>
                <a:tc>
                  <a:txBody>
                    <a:bodyPr/>
                    <a:lstStyle/>
                    <a:p>
                      <a:r>
                        <a:rPr lang="en-US" sz="1000"/>
                        <a:t>17</a:t>
                      </a:r>
                    </a:p>
                  </a:txBody>
                  <a:tcPr/>
                </a:tc>
                <a:tc>
                  <a:txBody>
                    <a:bodyPr/>
                    <a:lstStyle/>
                    <a:p>
                      <a:r>
                        <a:rPr lang="en-US" sz="1000"/>
                        <a:t>n/a</a:t>
                      </a:r>
                    </a:p>
                  </a:txBody>
                  <a:tcPr/>
                </a:tc>
                <a:tc>
                  <a:txBody>
                    <a:bodyPr/>
                    <a:lstStyle/>
                    <a:p>
                      <a:r>
                        <a:rPr lang="en-US" sz="1000"/>
                        <a:t>n/a</a:t>
                      </a:r>
                    </a:p>
                  </a:txBody>
                  <a:tcPr/>
                </a:tc>
                <a:tc>
                  <a:txBody>
                    <a:bodyPr/>
                    <a:lstStyle/>
                    <a:p>
                      <a:r>
                        <a:rPr lang="en-US" sz="1000"/>
                        <a:t>3.1578</a:t>
                      </a:r>
                    </a:p>
                  </a:txBody>
                  <a:tcPr/>
                </a:tc>
                <a:extLst>
                  <a:ext uri="{0D108BD9-81ED-4DB2-BD59-A6C34878D82A}">
                    <a16:rowId xmlns:a16="http://schemas.microsoft.com/office/drawing/2014/main" val="4177388032"/>
                  </a:ext>
                </a:extLst>
              </a:tr>
            </a:tbl>
          </a:graphicData>
        </a:graphic>
      </p:graphicFrame>
      <p:sp>
        <p:nvSpPr>
          <p:cNvPr id="4" name="Text Placeholder 3">
            <a:extLst>
              <a:ext uri="{FF2B5EF4-FFF2-40B4-BE49-F238E27FC236}">
                <a16:creationId xmlns:a16="http://schemas.microsoft.com/office/drawing/2014/main" id="{FF7BBF67-2858-48E3-A470-4BD16DCDE056}"/>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585805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F066-1B12-4345-87B4-E07141BEDA04}"/>
              </a:ext>
            </a:extLst>
          </p:cNvPr>
          <p:cNvSpPr>
            <a:spLocks noGrp="1"/>
          </p:cNvSpPr>
          <p:nvPr>
            <p:ph type="title"/>
          </p:nvPr>
        </p:nvSpPr>
        <p:spPr/>
        <p:txBody>
          <a:bodyPr/>
          <a:lstStyle/>
          <a:p>
            <a:r>
              <a:rPr lang="en-US"/>
              <a:t>Youtube Subscribers Total</a:t>
            </a:r>
          </a:p>
        </p:txBody>
      </p:sp>
      <p:graphicFrame>
        <p:nvGraphicFramePr>
          <p:cNvPr id="6" name="Chart Placeholder 5">
            <a:extLst>
              <a:ext uri="{FF2B5EF4-FFF2-40B4-BE49-F238E27FC236}">
                <a16:creationId xmlns:a16="http://schemas.microsoft.com/office/drawing/2014/main" id="{41765B7B-F370-49A9-BD28-E1611A7F2BC0}"/>
              </a:ext>
            </a:extLst>
          </p:cNvPr>
          <p:cNvGraphicFramePr>
            <a:graphicFrameLocks noGrp="1"/>
          </p:cNvGraphicFramePr>
          <p:nvPr>
            <p:ph type="chart" sz="quarter" idx="13"/>
            <p:extLst>
              <p:ext uri="{D42A27DB-BD31-4B8C-83A1-F6EECF244321}">
                <p14:modId xmlns:p14="http://schemas.microsoft.com/office/powerpoint/2010/main" val="4209431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0A6CF-77C5-4AAE-AC5A-3927F67A28A8}"/>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ED308813-4107-4EFA-A47B-91E2E51787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93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9E70-5BDA-4BA4-A097-A8E331A257E9}"/>
              </a:ext>
            </a:extLst>
          </p:cNvPr>
          <p:cNvSpPr>
            <a:spLocks noGrp="1"/>
          </p:cNvSpPr>
          <p:nvPr>
            <p:ph type="title"/>
          </p:nvPr>
        </p:nvSpPr>
        <p:spPr/>
        <p:txBody>
          <a:bodyPr/>
          <a:lstStyle/>
          <a:p>
            <a:r>
              <a:rPr lang="en-US"/>
              <a:t>Youtube Videos Table - 1 of 2</a:t>
            </a:r>
          </a:p>
        </p:txBody>
      </p:sp>
      <p:graphicFrame>
        <p:nvGraphicFramePr>
          <p:cNvPr id="5" name="Table Placeholder 4">
            <a:extLst>
              <a:ext uri="{FF2B5EF4-FFF2-40B4-BE49-F238E27FC236}">
                <a16:creationId xmlns:a16="http://schemas.microsoft.com/office/drawing/2014/main" id="{91AD9207-27DF-4EF7-93DB-72ED1B8F763D}"/>
              </a:ext>
            </a:extLst>
          </p:cNvPr>
          <p:cNvGraphicFramePr>
            <a:graphicFrameLocks noGrp="1"/>
          </p:cNvGraphicFramePr>
          <p:nvPr>
            <p:ph type="tbl" sz="quarter" idx="13"/>
            <p:extLst>
              <p:ext uri="{D42A27DB-BD31-4B8C-83A1-F6EECF244321}">
                <p14:modId xmlns:p14="http://schemas.microsoft.com/office/powerpoint/2010/main" val="2262325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747742"/>
                    </a:ext>
                  </a:extLst>
                </a:gridCol>
                <a:gridCol w="822960">
                  <a:extLst>
                    <a:ext uri="{9D8B030D-6E8A-4147-A177-3AD203B41FA5}">
                      <a16:colId xmlns:a16="http://schemas.microsoft.com/office/drawing/2014/main" val="1061907292"/>
                    </a:ext>
                  </a:extLst>
                </a:gridCol>
                <a:gridCol w="822960">
                  <a:extLst>
                    <a:ext uri="{9D8B030D-6E8A-4147-A177-3AD203B41FA5}">
                      <a16:colId xmlns:a16="http://schemas.microsoft.com/office/drawing/2014/main" val="2236985840"/>
                    </a:ext>
                  </a:extLst>
                </a:gridCol>
                <a:gridCol w="822960">
                  <a:extLst>
                    <a:ext uri="{9D8B030D-6E8A-4147-A177-3AD203B41FA5}">
                      <a16:colId xmlns:a16="http://schemas.microsoft.com/office/drawing/2014/main" val="905214725"/>
                    </a:ext>
                  </a:extLst>
                </a:gridCol>
                <a:gridCol w="822960">
                  <a:extLst>
                    <a:ext uri="{9D8B030D-6E8A-4147-A177-3AD203B41FA5}">
                      <a16:colId xmlns:a16="http://schemas.microsoft.com/office/drawing/2014/main" val="2833396697"/>
                    </a:ext>
                  </a:extLst>
                </a:gridCol>
                <a:gridCol w="822960">
                  <a:extLst>
                    <a:ext uri="{9D8B030D-6E8A-4147-A177-3AD203B41FA5}">
                      <a16:colId xmlns:a16="http://schemas.microsoft.com/office/drawing/2014/main" val="1748176438"/>
                    </a:ext>
                  </a:extLst>
                </a:gridCol>
                <a:gridCol w="822960">
                  <a:extLst>
                    <a:ext uri="{9D8B030D-6E8A-4147-A177-3AD203B41FA5}">
                      <a16:colId xmlns:a16="http://schemas.microsoft.com/office/drawing/2014/main" val="134480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9954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- 2018-03-28 08:04:38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انطلاق تمرين مركز القيادة ضمن تمرين#درع_الخليج المشترك 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0.4704%</a:t>
                      </a:r>
                    </a:p>
                  </a:txBody>
                  <a:tcPr/>
                </a:tc>
                <a:extLst>
                  <a:ext uri="{0D108BD9-81ED-4DB2-BD59-A6C34878D82A}">
                    <a16:rowId xmlns:a16="http://schemas.microsoft.com/office/drawing/2014/main" val="182971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- 2018-03-26 17:09:30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الباكستانية المشاركة في تمرين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المشترك -١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0.9447%</a:t>
                      </a:r>
                    </a:p>
                  </a:txBody>
                  <a:tcPr/>
                </a:tc>
                <a:extLst>
                  <a:ext uri="{0D108BD9-81ED-4DB2-BD59-A6C34878D82A}">
                    <a16:rowId xmlns:a16="http://schemas.microsoft.com/office/drawing/2014/main" val="334969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- 2018-03-25 19:52:01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الجوية البحرينية المشاركة  في تمرين #درع_الخليج المشترك -١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0.4735%</a:t>
                      </a:r>
                    </a:p>
                  </a:txBody>
                  <a:tcPr/>
                </a:tc>
                <a:extLst>
                  <a:ext uri="{0D108BD9-81ED-4DB2-BD59-A6C34878D82A}">
                    <a16:rowId xmlns:a16="http://schemas.microsoft.com/office/drawing/2014/main" val="11675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- 2018-03-22 22:08:48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المشاركة في تمارين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0.6332%</a:t>
                      </a:r>
                    </a:p>
                  </a:txBody>
                  <a:tcPr/>
                </a:tc>
                <a:extLst>
                  <a:ext uri="{0D108BD9-81ED-4DB2-BD59-A6C34878D82A}">
                    <a16:rowId xmlns:a16="http://schemas.microsoft.com/office/drawing/2014/main" val="122408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- 2018-03-22 21:58:05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القوة المشاركة من طيران الحرس الوطني السعودي  لتمرين #درع_الخليج المشترك -1 #خليجنا_درع_محصن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0.6106%</a:t>
                      </a:r>
                    </a:p>
                  </a:txBody>
                  <a:tcPr/>
                </a:tc>
                <a:extLst>
                  <a:ext uri="{0D108BD9-81ED-4DB2-BD59-A6C34878D82A}">
                    <a16:rowId xmlns:a16="http://schemas.microsoft.com/office/drawing/2014/main" val="17344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- 2018-03-20 19:43:25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التركية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0.7752%</a:t>
                      </a:r>
                    </a:p>
                  </a:txBody>
                  <a:tcPr/>
                </a:tc>
                <a:extLst>
                  <a:ext uri="{0D108BD9-81ED-4DB2-BD59-A6C34878D82A}">
                    <a16:rowId xmlns:a16="http://schemas.microsoft.com/office/drawing/2014/main" val="214001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- 2018-03-20 19:07:05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الإماراتية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0.6384%</a:t>
                      </a:r>
                    </a:p>
                  </a:txBody>
                  <a:tcPr/>
                </a:tc>
                <a:extLst>
                  <a:ext uri="{0D108BD9-81ED-4DB2-BD59-A6C34878D82A}">
                    <a16:rowId xmlns:a16="http://schemas.microsoft.com/office/drawing/2014/main" val="155553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- 2018-03-20 16:23:11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السودانية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a:t>
                      </a:r>
                    </a:p>
                  </a:txBody>
                  <a:tcPr/>
                </a:tc>
                <a:extLst>
                  <a:ext uri="{0D108BD9-81ED-4DB2-BD59-A6C34878D82A}">
                    <a16:rowId xmlns:a16="http://schemas.microsoft.com/office/drawing/2014/main" val="343791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- 2018-03-19 19:06:28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الدول المشاركة في تمرين درع الخليج  صف واحد  في مواجهة التحديات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0.3901%</a:t>
                      </a:r>
                    </a:p>
                  </a:txBody>
                  <a:tcPr/>
                </a:tc>
                <a:extLst>
                  <a:ext uri="{0D108BD9-81ED-4DB2-BD59-A6C34878D82A}">
                    <a16:rowId xmlns:a16="http://schemas.microsoft.com/office/drawing/2014/main" val="1410307886"/>
                  </a:ext>
                </a:extLst>
              </a:tr>
            </a:tbl>
          </a:graphicData>
        </a:graphic>
      </p:graphicFrame>
      <p:sp>
        <p:nvSpPr>
          <p:cNvPr id="4" name="Text Placeholder 3">
            <a:extLst>
              <a:ext uri="{FF2B5EF4-FFF2-40B4-BE49-F238E27FC236}">
                <a16:creationId xmlns:a16="http://schemas.microsoft.com/office/drawing/2014/main" id="{5CA43A19-89C8-4F8B-8B08-920F6E980B43}"/>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972733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A06D-5AF3-4EF8-BF11-F5BC09B9B445}"/>
              </a:ext>
            </a:extLst>
          </p:cNvPr>
          <p:cNvSpPr>
            <a:spLocks noGrp="1"/>
          </p:cNvSpPr>
          <p:nvPr>
            <p:ph type="title"/>
          </p:nvPr>
        </p:nvSpPr>
        <p:spPr/>
        <p:txBody>
          <a:bodyPr/>
          <a:lstStyle/>
          <a:p>
            <a:r>
              <a:rPr lang="en-US"/>
              <a:t>Youtube Videos Table - 2 of 2</a:t>
            </a:r>
          </a:p>
        </p:txBody>
      </p:sp>
      <p:graphicFrame>
        <p:nvGraphicFramePr>
          <p:cNvPr id="5" name="Table Placeholder 4">
            <a:extLst>
              <a:ext uri="{FF2B5EF4-FFF2-40B4-BE49-F238E27FC236}">
                <a16:creationId xmlns:a16="http://schemas.microsoft.com/office/drawing/2014/main" id="{F6249B66-6340-492E-9D03-3F7CFFFAAAE8}"/>
              </a:ext>
            </a:extLst>
          </p:cNvPr>
          <p:cNvGraphicFramePr>
            <a:graphicFrameLocks noGrp="1"/>
          </p:cNvGraphicFramePr>
          <p:nvPr>
            <p:ph type="tbl" sz="quarter" idx="13"/>
            <p:extLst>
              <p:ext uri="{D42A27DB-BD31-4B8C-83A1-F6EECF244321}">
                <p14:modId xmlns:p14="http://schemas.microsoft.com/office/powerpoint/2010/main" val="129154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8507011"/>
                    </a:ext>
                  </a:extLst>
                </a:gridCol>
                <a:gridCol w="822960">
                  <a:extLst>
                    <a:ext uri="{9D8B030D-6E8A-4147-A177-3AD203B41FA5}">
                      <a16:colId xmlns:a16="http://schemas.microsoft.com/office/drawing/2014/main" val="2616490500"/>
                    </a:ext>
                  </a:extLst>
                </a:gridCol>
                <a:gridCol w="822960">
                  <a:extLst>
                    <a:ext uri="{9D8B030D-6E8A-4147-A177-3AD203B41FA5}">
                      <a16:colId xmlns:a16="http://schemas.microsoft.com/office/drawing/2014/main" val="3523263427"/>
                    </a:ext>
                  </a:extLst>
                </a:gridCol>
                <a:gridCol w="822960">
                  <a:extLst>
                    <a:ext uri="{9D8B030D-6E8A-4147-A177-3AD203B41FA5}">
                      <a16:colId xmlns:a16="http://schemas.microsoft.com/office/drawing/2014/main" val="3656934836"/>
                    </a:ext>
                  </a:extLst>
                </a:gridCol>
                <a:gridCol w="822960">
                  <a:extLst>
                    <a:ext uri="{9D8B030D-6E8A-4147-A177-3AD203B41FA5}">
                      <a16:colId xmlns:a16="http://schemas.microsoft.com/office/drawing/2014/main" val="3920690933"/>
                    </a:ext>
                  </a:extLst>
                </a:gridCol>
                <a:gridCol w="822960">
                  <a:extLst>
                    <a:ext uri="{9D8B030D-6E8A-4147-A177-3AD203B41FA5}">
                      <a16:colId xmlns:a16="http://schemas.microsoft.com/office/drawing/2014/main" val="324235145"/>
                    </a:ext>
                  </a:extLst>
                </a:gridCol>
                <a:gridCol w="822960">
                  <a:extLst>
                    <a:ext uri="{9D8B030D-6E8A-4147-A177-3AD203B41FA5}">
                      <a16:colId xmlns:a16="http://schemas.microsoft.com/office/drawing/2014/main" val="2647279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in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3375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- 2018-03-19 17:42:07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المصرية للمشاركة في تمرين درع 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2.3405%</a:t>
                      </a:r>
                    </a:p>
                  </a:txBody>
                  <a:tcPr/>
                </a:tc>
                <a:extLst>
                  <a:ext uri="{0D108BD9-81ED-4DB2-BD59-A6C34878D82A}">
                    <a16:rowId xmlns:a16="http://schemas.microsoft.com/office/drawing/2014/main" val="242512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- 2018-03-18 16:58:06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إنطلاق تمرين درع 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3560739"/>
                  </a:ext>
                </a:extLst>
              </a:tr>
            </a:tbl>
          </a:graphicData>
        </a:graphic>
      </p:graphicFrame>
      <p:sp>
        <p:nvSpPr>
          <p:cNvPr id="4" name="Text Placeholder 3">
            <a:extLst>
              <a:ext uri="{FF2B5EF4-FFF2-40B4-BE49-F238E27FC236}">
                <a16:creationId xmlns:a16="http://schemas.microsoft.com/office/drawing/2014/main" id="{55B6047A-B2A3-4328-9744-0A20D69F3B02}"/>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263532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2CC1-11F3-4874-ADF1-FBD592C0C603}"/>
              </a:ext>
            </a:extLst>
          </p:cNvPr>
          <p:cNvSpPr>
            <a:spLocks noGrp="1"/>
          </p:cNvSpPr>
          <p:nvPr>
            <p:ph type="title"/>
          </p:nvPr>
        </p:nvSpPr>
        <p:spPr/>
        <p:txBody>
          <a:bodyPr/>
          <a:lstStyle/>
          <a:p>
            <a:r>
              <a:rPr lang="en-US"/>
              <a:t>Youtube Video Views Total</a:t>
            </a:r>
          </a:p>
        </p:txBody>
      </p:sp>
      <p:graphicFrame>
        <p:nvGraphicFramePr>
          <p:cNvPr id="6" name="Chart Placeholder 5">
            <a:extLst>
              <a:ext uri="{FF2B5EF4-FFF2-40B4-BE49-F238E27FC236}">
                <a16:creationId xmlns:a16="http://schemas.microsoft.com/office/drawing/2014/main" id="{E1406A6F-B574-497C-9EBB-2C28645E692B}"/>
              </a:ext>
            </a:extLst>
          </p:cNvPr>
          <p:cNvGraphicFramePr>
            <a:graphicFrameLocks noGrp="1"/>
          </p:cNvGraphicFramePr>
          <p:nvPr>
            <p:ph type="chart" sz="quarter" idx="13"/>
            <p:extLst>
              <p:ext uri="{D42A27DB-BD31-4B8C-83A1-F6EECF244321}">
                <p14:modId xmlns:p14="http://schemas.microsoft.com/office/powerpoint/2010/main" val="191949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412CF8-04E4-4E36-B144-ED52F688C238}"/>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E1DC6C83-8AE5-4E4F-B40D-2A2A019681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546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DFCB4-FDF9-46D4-BD90-DFCF2016756D}"/>
              </a:ext>
            </a:extLst>
          </p:cNvPr>
          <p:cNvSpPr>
            <a:spLocks noGrp="1"/>
          </p:cNvSpPr>
          <p:nvPr>
            <p:ph type="title"/>
          </p:nvPr>
        </p:nvSpPr>
        <p:spPr/>
        <p:txBody>
          <a:bodyPr/>
          <a:lstStyle/>
          <a:p>
            <a:r>
              <a:rPr lang="en-US"/>
              <a:t>Youtube Videos Total</a:t>
            </a:r>
          </a:p>
        </p:txBody>
      </p:sp>
      <p:graphicFrame>
        <p:nvGraphicFramePr>
          <p:cNvPr id="6" name="Chart Placeholder 5">
            <a:extLst>
              <a:ext uri="{FF2B5EF4-FFF2-40B4-BE49-F238E27FC236}">
                <a16:creationId xmlns:a16="http://schemas.microsoft.com/office/drawing/2014/main" id="{FDEC9AA0-C34C-41E3-B452-D86BEBDBE1B3}"/>
              </a:ext>
            </a:extLst>
          </p:cNvPr>
          <p:cNvGraphicFramePr>
            <a:graphicFrameLocks noGrp="1"/>
          </p:cNvGraphicFramePr>
          <p:nvPr>
            <p:ph type="chart" sz="quarter" idx="13"/>
            <p:extLst>
              <p:ext uri="{D42A27DB-BD31-4B8C-83A1-F6EECF244321}">
                <p14:modId xmlns:p14="http://schemas.microsoft.com/office/powerpoint/2010/main" val="4027267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28C06-096B-4A5F-BB14-0A8427DFD7EF}"/>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4F524297-6428-4203-A5AF-2D1F38818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76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9089-CD85-4095-A3E8-B9158F46E192}"/>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2AD0BBB9-64DB-4BC9-B7B5-BA1F85FF538D}"/>
              </a:ext>
            </a:extLst>
          </p:cNvPr>
          <p:cNvGraphicFramePr>
            <a:graphicFrameLocks noGrp="1"/>
          </p:cNvGraphicFramePr>
          <p:nvPr>
            <p:ph type="chart" sz="quarter" idx="13"/>
            <p:extLst>
              <p:ext uri="{D42A27DB-BD31-4B8C-83A1-F6EECF244321}">
                <p14:modId xmlns:p14="http://schemas.microsoft.com/office/powerpoint/2010/main" val="4036803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5D071-B2B0-44D5-B547-4D3A3A793600}"/>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A5B7F3C5-4AFA-4368-B876-552F14324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858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3F7C-0A3E-41CD-A0A1-FE87A242C75D}"/>
              </a:ext>
            </a:extLst>
          </p:cNvPr>
          <p:cNvSpPr>
            <a:spLocks noGrp="1"/>
          </p:cNvSpPr>
          <p:nvPr>
            <p:ph type="title"/>
          </p:nvPr>
        </p:nvSpPr>
        <p:spPr/>
        <p:txBody>
          <a:bodyPr/>
          <a:lstStyle/>
          <a:p>
            <a:r>
              <a:rPr lang="en-US"/>
              <a:t>Youtube Hashtag Detection</a:t>
            </a:r>
          </a:p>
        </p:txBody>
      </p:sp>
      <p:graphicFrame>
        <p:nvGraphicFramePr>
          <p:cNvPr id="5" name="Table Placeholder 4">
            <a:extLst>
              <a:ext uri="{FF2B5EF4-FFF2-40B4-BE49-F238E27FC236}">
                <a16:creationId xmlns:a16="http://schemas.microsoft.com/office/drawing/2014/main" id="{27162B0C-9784-4C4C-BDED-EE21B453F091}"/>
              </a:ext>
            </a:extLst>
          </p:cNvPr>
          <p:cNvGraphicFramePr>
            <a:graphicFrameLocks noGrp="1"/>
          </p:cNvGraphicFramePr>
          <p:nvPr>
            <p:ph type="tbl" sz="quarter" idx="13"/>
            <p:extLst>
              <p:ext uri="{D42A27DB-BD31-4B8C-83A1-F6EECF244321}">
                <p14:modId xmlns:p14="http://schemas.microsoft.com/office/powerpoint/2010/main" val="191707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8338822"/>
                    </a:ext>
                  </a:extLst>
                </a:gridCol>
                <a:gridCol w="1234440">
                  <a:extLst>
                    <a:ext uri="{9D8B030D-6E8A-4147-A177-3AD203B41FA5}">
                      <a16:colId xmlns:a16="http://schemas.microsoft.com/office/drawing/2014/main" val="3851162236"/>
                    </a:ext>
                  </a:extLst>
                </a:gridCol>
                <a:gridCol w="1234440">
                  <a:extLst>
                    <a:ext uri="{9D8B030D-6E8A-4147-A177-3AD203B41FA5}">
                      <a16:colId xmlns:a16="http://schemas.microsoft.com/office/drawing/2014/main" val="2372769810"/>
                    </a:ext>
                  </a:extLst>
                </a:gridCol>
                <a:gridCol w="1234440">
                  <a:extLst>
                    <a:ext uri="{9D8B030D-6E8A-4147-A177-3AD203B41FA5}">
                      <a16:colId xmlns:a16="http://schemas.microsoft.com/office/drawing/2014/main" val="325954755"/>
                    </a:ext>
                  </a:extLst>
                </a:gridCol>
                <a:gridCol w="1234440">
                  <a:extLst>
                    <a:ext uri="{9D8B030D-6E8A-4147-A177-3AD203B41FA5}">
                      <a16:colId xmlns:a16="http://schemas.microsoft.com/office/drawing/2014/main" val="3198980418"/>
                    </a:ext>
                  </a:extLst>
                </a:gridCol>
                <a:gridCol w="1234440">
                  <a:extLst>
                    <a:ext uri="{9D8B030D-6E8A-4147-A177-3AD203B41FA5}">
                      <a16:colId xmlns:a16="http://schemas.microsoft.com/office/drawing/2014/main" val="1392570090"/>
                    </a:ext>
                  </a:extLst>
                </a:gridCol>
              </a:tblGrid>
              <a:tr h="370840">
                <a:tc>
                  <a:txBody>
                    <a:bodyPr/>
                    <a:lstStyle/>
                    <a:p>
                      <a:r>
                        <a:rPr lang="en-US" sz="1000"/>
                        <a:t>Hashtag</a:t>
                      </a:r>
                    </a:p>
                  </a:txBody>
                  <a:tcPr/>
                </a:tc>
                <a:tc>
                  <a:txBody>
                    <a:bodyPr/>
                    <a:lstStyle/>
                    <a:p>
                      <a:r>
                        <a:rPr lang="en-US" sz="1000"/>
                        <a:t>Videos</a:t>
                      </a:r>
                    </a:p>
                  </a:txBody>
                  <a:tcPr/>
                </a:tc>
                <a:tc>
                  <a:txBody>
                    <a:bodyPr/>
                    <a:lstStyle/>
                    <a:p>
                      <a:r>
                        <a:rPr lang="en-US" sz="1000"/>
                        <a:t>Likes per Video</a:t>
                      </a:r>
                    </a:p>
                  </a:txBody>
                  <a:tcPr/>
                </a:tc>
                <a:tc>
                  <a:txBody>
                    <a:bodyPr/>
                    <a:lstStyle/>
                    <a:p>
                      <a:r>
                        <a:rPr lang="en-US" sz="1000"/>
                        <a:t>Dislikes per Video</a:t>
                      </a:r>
                    </a:p>
                  </a:txBody>
                  <a:tcPr/>
                </a:tc>
                <a:tc>
                  <a:txBody>
                    <a:bodyPr/>
                    <a:lstStyle/>
                    <a:p>
                      <a:r>
                        <a:rPr lang="en-US" sz="1000"/>
                        <a:t>Comments per Video</a:t>
                      </a:r>
                    </a:p>
                  </a:txBody>
                  <a:tcPr/>
                </a:tc>
                <a:tc>
                  <a:txBody>
                    <a:bodyPr/>
                    <a:lstStyle/>
                    <a:p>
                      <a:r>
                        <a:rPr lang="en-US" sz="1000"/>
                        <a:t>Total Interactions per Video</a:t>
                      </a:r>
                    </a:p>
                  </a:txBody>
                  <a:tcPr/>
                </a:tc>
                <a:extLst>
                  <a:ext uri="{0D108BD9-81ED-4DB2-BD59-A6C34878D82A}">
                    <a16:rowId xmlns:a16="http://schemas.microsoft.com/office/drawing/2014/main" val="4133364959"/>
                  </a:ext>
                </a:extLst>
              </a:tr>
              <a:tr h="370840">
                <a:tc>
                  <a:txBody>
                    <a:bodyPr/>
                    <a:lstStyle/>
                    <a:p>
                      <a:r>
                        <a:rPr lang="ar-AE" sz="1000"/>
                        <a:t>#درع_الخليج</a:t>
                      </a:r>
                      <a:endParaRPr lang="en-US" sz="1000"/>
                    </a:p>
                  </a:txBody>
                  <a:tcPr/>
                </a:tc>
                <a:tc>
                  <a:txBody>
                    <a:bodyPr/>
                    <a:lstStyle/>
                    <a:p>
                      <a:r>
                        <a:rPr lang="en-US" sz="1000"/>
                        <a:t>8</a:t>
                      </a:r>
                    </a:p>
                  </a:txBody>
                  <a:tcPr/>
                </a:tc>
                <a:tc>
                  <a:txBody>
                    <a:bodyPr/>
                    <a:lstStyle/>
                    <a:p>
                      <a:r>
                        <a:rPr lang="en-US" sz="1000"/>
                        <a:t>18</a:t>
                      </a:r>
                    </a:p>
                  </a:txBody>
                  <a:tcPr/>
                </a:tc>
                <a:tc>
                  <a:txBody>
                    <a:bodyPr/>
                    <a:lstStyle/>
                    <a:p>
                      <a:r>
                        <a:rPr lang="en-US" sz="1000"/>
                        <a:t>1.25</a:t>
                      </a:r>
                    </a:p>
                  </a:txBody>
                  <a:tcPr/>
                </a:tc>
                <a:tc>
                  <a:txBody>
                    <a:bodyPr/>
                    <a:lstStyle/>
                    <a:p>
                      <a:r>
                        <a:rPr lang="en-US" sz="1000"/>
                        <a:t>4.625</a:t>
                      </a:r>
                    </a:p>
                  </a:txBody>
                  <a:tcPr/>
                </a:tc>
                <a:tc>
                  <a:txBody>
                    <a:bodyPr/>
                    <a:lstStyle/>
                    <a:p>
                      <a:r>
                        <a:rPr lang="en-US" sz="1000"/>
                        <a:t>23.875</a:t>
                      </a:r>
                    </a:p>
                  </a:txBody>
                  <a:tcPr/>
                </a:tc>
                <a:extLst>
                  <a:ext uri="{0D108BD9-81ED-4DB2-BD59-A6C34878D82A}">
                    <a16:rowId xmlns:a16="http://schemas.microsoft.com/office/drawing/2014/main" val="1380157744"/>
                  </a:ext>
                </a:extLst>
              </a:tr>
              <a:tr h="370840">
                <a:tc>
                  <a:txBody>
                    <a:bodyPr/>
                    <a:lstStyle/>
                    <a:p>
                      <a:r>
                        <a:rPr lang="ar-AE" sz="1000"/>
                        <a:t>#خليجنا_درع_محصن</a:t>
                      </a:r>
                      <a:endParaRPr lang="en-US" sz="1000"/>
                    </a:p>
                  </a:txBody>
                  <a:tcPr/>
                </a:tc>
                <a:tc>
                  <a:txBody>
                    <a:bodyPr/>
                    <a:lstStyle/>
                    <a:p>
                      <a:r>
                        <a:rPr lang="en-US" sz="1000"/>
                        <a:t>1</a:t>
                      </a:r>
                    </a:p>
                  </a:txBody>
                  <a:tcPr/>
                </a:tc>
                <a:tc>
                  <a:txBody>
                    <a:bodyPr/>
                    <a:lstStyle/>
                    <a:p>
                      <a:r>
                        <a:rPr lang="en-US" sz="1000"/>
                        <a:t>22</a:t>
                      </a:r>
                    </a:p>
                  </a:txBody>
                  <a:tcPr/>
                </a:tc>
                <a:tc>
                  <a:txBody>
                    <a:bodyPr/>
                    <a:lstStyle/>
                    <a:p>
                      <a:r>
                        <a:rPr lang="en-US" sz="1000"/>
                        <a:t>0</a:t>
                      </a:r>
                    </a:p>
                  </a:txBody>
                  <a:tcPr/>
                </a:tc>
                <a:tc>
                  <a:txBody>
                    <a:bodyPr/>
                    <a:lstStyle/>
                    <a:p>
                      <a:r>
                        <a:rPr lang="en-US" sz="1000"/>
                        <a:t>5</a:t>
                      </a:r>
                    </a:p>
                  </a:txBody>
                  <a:tcPr/>
                </a:tc>
                <a:tc>
                  <a:txBody>
                    <a:bodyPr/>
                    <a:lstStyle/>
                    <a:p>
                      <a:r>
                        <a:rPr lang="en-US" sz="1000"/>
                        <a:t>27</a:t>
                      </a:r>
                    </a:p>
                  </a:txBody>
                  <a:tcPr/>
                </a:tc>
                <a:extLst>
                  <a:ext uri="{0D108BD9-81ED-4DB2-BD59-A6C34878D82A}">
                    <a16:rowId xmlns:a16="http://schemas.microsoft.com/office/drawing/2014/main" val="2425729976"/>
                  </a:ext>
                </a:extLst>
              </a:tr>
              <a:tr h="370840">
                <a:tc>
                  <a:txBody>
                    <a:bodyPr/>
                    <a:lstStyle/>
                    <a:p>
                      <a:r>
                        <a:rPr lang="ar-AE" sz="1000"/>
                        <a:t>#درعالخليج</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99656992"/>
                  </a:ext>
                </a:extLst>
              </a:tr>
              <a:tr h="370840">
                <a:tc>
                  <a:txBody>
                    <a:bodyPr/>
                    <a:lstStyle/>
                    <a:p>
                      <a:r>
                        <a:rPr lang="ar-AE" sz="1000"/>
                        <a:t>#خليجنا</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00602233"/>
                  </a:ext>
                </a:extLst>
              </a:tr>
            </a:tbl>
          </a:graphicData>
        </a:graphic>
      </p:graphicFrame>
      <p:sp>
        <p:nvSpPr>
          <p:cNvPr id="4" name="Text Placeholder 3">
            <a:extLst>
              <a:ext uri="{FF2B5EF4-FFF2-40B4-BE49-F238E27FC236}">
                <a16:creationId xmlns:a16="http://schemas.microsoft.com/office/drawing/2014/main" id="{EDE0259B-8ACC-488B-A703-F65892425AF6}"/>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827469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1A9B6-DC37-469F-911A-DC575DA52B89}"/>
              </a:ext>
            </a:extLst>
          </p:cNvPr>
          <p:cNvSpPr>
            <a:spLocks noGrp="1"/>
          </p:cNvSpPr>
          <p:nvPr>
            <p:ph type="title"/>
          </p:nvPr>
        </p:nvSpPr>
        <p:spPr/>
        <p:txBody>
          <a:bodyPr/>
          <a:lstStyle/>
          <a:p>
            <a:r>
              <a:rPr lang="en-US"/>
              <a:t>Youtube Top Ten Videos</a:t>
            </a:r>
          </a:p>
        </p:txBody>
      </p:sp>
      <p:graphicFrame>
        <p:nvGraphicFramePr>
          <p:cNvPr id="5" name="Table Placeholder 4">
            <a:extLst>
              <a:ext uri="{FF2B5EF4-FFF2-40B4-BE49-F238E27FC236}">
                <a16:creationId xmlns:a16="http://schemas.microsoft.com/office/drawing/2014/main" id="{A081B4FD-D85E-4488-A7B3-B6ED3CC70355}"/>
              </a:ext>
            </a:extLst>
          </p:cNvPr>
          <p:cNvGraphicFramePr>
            <a:graphicFrameLocks noGrp="1"/>
          </p:cNvGraphicFramePr>
          <p:nvPr>
            <p:ph type="tbl" sz="quarter" idx="13"/>
            <p:extLst>
              <p:ext uri="{D42A27DB-BD31-4B8C-83A1-F6EECF244321}">
                <p14:modId xmlns:p14="http://schemas.microsoft.com/office/powerpoint/2010/main" val="779743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7745427"/>
                    </a:ext>
                  </a:extLst>
                </a:gridCol>
                <a:gridCol w="1234440">
                  <a:extLst>
                    <a:ext uri="{9D8B030D-6E8A-4147-A177-3AD203B41FA5}">
                      <a16:colId xmlns:a16="http://schemas.microsoft.com/office/drawing/2014/main" val="2202105553"/>
                    </a:ext>
                  </a:extLst>
                </a:gridCol>
                <a:gridCol w="1234440">
                  <a:extLst>
                    <a:ext uri="{9D8B030D-6E8A-4147-A177-3AD203B41FA5}">
                      <a16:colId xmlns:a16="http://schemas.microsoft.com/office/drawing/2014/main" val="3566280987"/>
                    </a:ext>
                  </a:extLst>
                </a:gridCol>
                <a:gridCol w="1234440">
                  <a:extLst>
                    <a:ext uri="{9D8B030D-6E8A-4147-A177-3AD203B41FA5}">
                      <a16:colId xmlns:a16="http://schemas.microsoft.com/office/drawing/2014/main" val="3566201049"/>
                    </a:ext>
                  </a:extLst>
                </a:gridCol>
                <a:gridCol w="1234440">
                  <a:extLst>
                    <a:ext uri="{9D8B030D-6E8A-4147-A177-3AD203B41FA5}">
                      <a16:colId xmlns:a16="http://schemas.microsoft.com/office/drawing/2014/main" val="900162103"/>
                    </a:ext>
                  </a:extLst>
                </a:gridCol>
              </a:tblGrid>
              <a:tr h="370840">
                <a:tc>
                  <a:txBody>
                    <a:bodyPr/>
                    <a:lstStyle/>
                    <a:p>
                      <a:r>
                        <a:rPr lang="en-US" sz="1000"/>
                        <a:t>Channel</a:t>
                      </a:r>
                    </a:p>
                  </a:txBody>
                  <a:tcPr/>
                </a:tc>
                <a:tc>
                  <a:txBody>
                    <a:bodyPr/>
                    <a:lstStyle/>
                    <a:p>
                      <a:r>
                        <a:rPr lang="en-US" sz="1000"/>
                        <a:t>Views</a:t>
                      </a:r>
                    </a:p>
                  </a:txBody>
                  <a:tcPr/>
                </a:tc>
                <a:tc>
                  <a:txBody>
                    <a:bodyPr/>
                    <a:lstStyle/>
                    <a:p>
                      <a:r>
                        <a:rPr lang="en-US" sz="1000"/>
                        <a:t>Estimated Minutes Watched</a:t>
                      </a:r>
                    </a:p>
                  </a:txBody>
                  <a:tcPr/>
                </a:tc>
                <a:tc>
                  <a:txBody>
                    <a:bodyPr/>
                    <a:lstStyle/>
                    <a:p>
                      <a:r>
                        <a:rPr lang="en-US" sz="1000"/>
                        <a:t>Subscribers Lost</a:t>
                      </a:r>
                    </a:p>
                  </a:txBody>
                  <a:tcPr/>
                </a:tc>
                <a:tc>
                  <a:txBody>
                    <a:bodyPr/>
                    <a:lstStyle/>
                    <a:p>
                      <a:r>
                        <a:rPr lang="en-US" sz="1000"/>
                        <a:t>Subscribers Gained</a:t>
                      </a:r>
                    </a:p>
                  </a:txBody>
                  <a:tcPr/>
                </a:tc>
                <a:extLst>
                  <a:ext uri="{0D108BD9-81ED-4DB2-BD59-A6C34878D82A}">
                    <a16:rowId xmlns:a16="http://schemas.microsoft.com/office/drawing/2014/main" val="828680075"/>
                  </a:ext>
                </a:extLst>
              </a:tr>
              <a:tr h="370840">
                <a:tc>
                  <a:txBody>
                    <a:bodyPr/>
                    <a:lstStyle/>
                    <a:p>
                      <a:r>
                        <a:rPr lang="en-US" sz="1000" b="1"/>
                        <a:t>Dira Alwatan - 2018-03-19 17:42:07</a:t>
                      </a:r>
                      <a:r>
                        <a:rPr lang="en-US" sz="1000"/>
                        <a:t>
</a:t>
                      </a:r>
                      <a:r>
                        <a:rPr lang="ar-AE" sz="1000"/>
                        <a:t>وصول القوات المصرية للمشاركة في تمرين درع الخليج المشترك -1</a:t>
                      </a:r>
                      <a:endParaRPr lang="en-US" sz="1000"/>
                    </a:p>
                  </a:txBody>
                  <a:tcPr/>
                </a:tc>
                <a:tc>
                  <a:txBody>
                    <a:bodyPr/>
                    <a:lstStyle/>
                    <a:p>
                      <a:r>
                        <a:rPr lang="en-US" sz="1000"/>
                        <a:t>3231</a:t>
                      </a:r>
                    </a:p>
                  </a:txBody>
                  <a:tcPr/>
                </a:tc>
                <a:tc>
                  <a:txBody>
                    <a:bodyPr/>
                    <a:lstStyle/>
                    <a:p>
                      <a:r>
                        <a:rPr lang="en-US" sz="1000"/>
                        <a:t>2140</a:t>
                      </a:r>
                    </a:p>
                  </a:txBody>
                  <a:tcPr/>
                </a:tc>
                <a:tc>
                  <a:txBody>
                    <a:bodyPr/>
                    <a:lstStyle/>
                    <a:p>
                      <a:r>
                        <a:rPr lang="en-US" sz="1000"/>
                        <a:t>1</a:t>
                      </a:r>
                    </a:p>
                  </a:txBody>
                  <a:tcPr/>
                </a:tc>
                <a:tc>
                  <a:txBody>
                    <a:bodyPr/>
                    <a:lstStyle/>
                    <a:p>
                      <a:r>
                        <a:rPr lang="en-US" sz="1000"/>
                        <a:t>33</a:t>
                      </a:r>
                    </a:p>
                  </a:txBody>
                  <a:tcPr/>
                </a:tc>
                <a:extLst>
                  <a:ext uri="{0D108BD9-81ED-4DB2-BD59-A6C34878D82A}">
                    <a16:rowId xmlns:a16="http://schemas.microsoft.com/office/drawing/2014/main" val="2081659236"/>
                  </a:ext>
                </a:extLst>
              </a:tr>
              <a:tr h="370840">
                <a:tc>
                  <a:txBody>
                    <a:bodyPr/>
                    <a:lstStyle/>
                    <a:p>
                      <a:r>
                        <a:rPr lang="en-US" sz="1000" b="1"/>
                        <a:t>Dira Alwatan - 2018-03-18 16:58:06</a:t>
                      </a:r>
                      <a:r>
                        <a:rPr lang="en-US" sz="1000"/>
                        <a:t>
</a:t>
                      </a:r>
                      <a:r>
                        <a:rPr lang="ar-AE" sz="1000"/>
                        <a:t>إنطلاق تمرين درع الخليج المشترك -1</a:t>
                      </a:r>
                      <a:endParaRPr lang="en-US" sz="1000"/>
                    </a:p>
                  </a:txBody>
                  <a:tcPr/>
                </a:tc>
                <a:tc>
                  <a:txBody>
                    <a:bodyPr/>
                    <a:lstStyle/>
                    <a:p>
                      <a:r>
                        <a:rPr lang="en-US" sz="1000"/>
                        <a:t>1376</a:t>
                      </a:r>
                    </a:p>
                  </a:txBody>
                  <a:tcPr/>
                </a:tc>
                <a:tc>
                  <a:txBody>
                    <a:bodyPr/>
                    <a:lstStyle/>
                    <a:p>
                      <a:r>
                        <a:rPr lang="en-US" sz="1000"/>
                        <a:t>282</a:t>
                      </a:r>
                    </a:p>
                  </a:txBody>
                  <a:tcPr/>
                </a:tc>
                <a:tc>
                  <a:txBody>
                    <a:bodyPr/>
                    <a:lstStyle/>
                    <a:p>
                      <a:r>
                        <a:rPr lang="en-US" sz="1000"/>
                        <a:t>2</a:t>
                      </a:r>
                    </a:p>
                  </a:txBody>
                  <a:tcPr/>
                </a:tc>
                <a:tc>
                  <a:txBody>
                    <a:bodyPr/>
                    <a:lstStyle/>
                    <a:p>
                      <a:r>
                        <a:rPr lang="en-US" sz="1000"/>
                        <a:t>10</a:t>
                      </a:r>
                    </a:p>
                  </a:txBody>
                  <a:tcPr/>
                </a:tc>
                <a:extLst>
                  <a:ext uri="{0D108BD9-81ED-4DB2-BD59-A6C34878D82A}">
                    <a16:rowId xmlns:a16="http://schemas.microsoft.com/office/drawing/2014/main" val="2194351766"/>
                  </a:ext>
                </a:extLst>
              </a:tr>
              <a:tr h="370840">
                <a:tc>
                  <a:txBody>
                    <a:bodyPr/>
                    <a:lstStyle/>
                    <a:p>
                      <a:r>
                        <a:rPr lang="en-US" sz="1000" b="1"/>
                        <a:t>Dira Alwatan - 2018-03-20 19:07:05</a:t>
                      </a:r>
                      <a:r>
                        <a:rPr lang="en-US" sz="1000"/>
                        <a:t>
</a:t>
                      </a:r>
                      <a:r>
                        <a:rPr lang="ar-AE" sz="1000"/>
                        <a:t>وصول القوات الإماراتية المشاركة في تمرين #درع_الخليج المشترك -1</a:t>
                      </a:r>
                      <a:endParaRPr lang="en-US" sz="1000"/>
                    </a:p>
                  </a:txBody>
                  <a:tcPr/>
                </a:tc>
                <a:tc>
                  <a:txBody>
                    <a:bodyPr/>
                    <a:lstStyle/>
                    <a:p>
                      <a:r>
                        <a:rPr lang="en-US" sz="1000"/>
                        <a:t>1207</a:t>
                      </a:r>
                    </a:p>
                  </a:txBody>
                  <a:tcPr/>
                </a:tc>
                <a:tc>
                  <a:txBody>
                    <a:bodyPr/>
                    <a:lstStyle/>
                    <a:p>
                      <a:r>
                        <a:rPr lang="en-US" sz="1000"/>
                        <a:t>833</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830229898"/>
                  </a:ext>
                </a:extLst>
              </a:tr>
              <a:tr h="370840">
                <a:tc>
                  <a:txBody>
                    <a:bodyPr/>
                    <a:lstStyle/>
                    <a:p>
                      <a:r>
                        <a:rPr lang="en-US" sz="1000" b="1"/>
                        <a:t>Dira Alwatan - 2018-03-20 16:23:11</a:t>
                      </a:r>
                      <a:r>
                        <a:rPr lang="en-US" sz="1000"/>
                        <a:t>
</a:t>
                      </a:r>
                      <a:r>
                        <a:rPr lang="ar-AE" sz="1000"/>
                        <a:t>وصول القوات السودانية المشاركة في تمرين #درع_الخليج المشترك -1</a:t>
                      </a:r>
                      <a:endParaRPr lang="en-US" sz="1000"/>
                    </a:p>
                  </a:txBody>
                  <a:tcPr/>
                </a:tc>
                <a:tc>
                  <a:txBody>
                    <a:bodyPr/>
                    <a:lstStyle/>
                    <a:p>
                      <a:r>
                        <a:rPr lang="en-US" sz="1000"/>
                        <a:t>1112</a:t>
                      </a:r>
                    </a:p>
                  </a:txBody>
                  <a:tcPr/>
                </a:tc>
                <a:tc>
                  <a:txBody>
                    <a:bodyPr/>
                    <a:lstStyle/>
                    <a:p>
                      <a:r>
                        <a:rPr lang="en-US" sz="1000"/>
                        <a:t>526</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661968616"/>
                  </a:ext>
                </a:extLst>
              </a:tr>
              <a:tr h="370840">
                <a:tc>
                  <a:txBody>
                    <a:bodyPr/>
                    <a:lstStyle/>
                    <a:p>
                      <a:r>
                        <a:rPr lang="en-US" sz="1000" b="1"/>
                        <a:t>Dira Alwatan - 2018-03-20 19:43:25</a:t>
                      </a:r>
                      <a:r>
                        <a:rPr lang="en-US" sz="1000"/>
                        <a:t>
</a:t>
                      </a:r>
                      <a:r>
                        <a:rPr lang="ar-AE" sz="1000"/>
                        <a:t>وصول القوات التركية المشاركة في تمرين #درع_الخليج المشترك -1</a:t>
                      </a:r>
                      <a:endParaRPr lang="en-US" sz="1000"/>
                    </a:p>
                  </a:txBody>
                  <a:tcPr/>
                </a:tc>
                <a:tc>
                  <a:txBody>
                    <a:bodyPr/>
                    <a:lstStyle/>
                    <a:p>
                      <a:r>
                        <a:rPr lang="en-US" sz="1000"/>
                        <a:t>1056</a:t>
                      </a:r>
                    </a:p>
                  </a:txBody>
                  <a:tcPr/>
                </a:tc>
                <a:tc>
                  <a:txBody>
                    <a:bodyPr/>
                    <a:lstStyle/>
                    <a:p>
                      <a:r>
                        <a:rPr lang="en-US" sz="1000"/>
                        <a:t>576</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908048617"/>
                  </a:ext>
                </a:extLst>
              </a:tr>
              <a:tr h="370840">
                <a:tc>
                  <a:txBody>
                    <a:bodyPr/>
                    <a:lstStyle/>
                    <a:p>
                      <a:r>
                        <a:rPr lang="en-US" sz="1000" b="1"/>
                        <a:t>Dira Alwatan - 2018-03-22 22:08:48</a:t>
                      </a:r>
                      <a:r>
                        <a:rPr lang="en-US" sz="1000"/>
                        <a:t>
</a:t>
                      </a:r>
                      <a:r>
                        <a:rPr lang="ar-AE" sz="1000"/>
                        <a:t>وصول القوات المشاركة في تمارين #درع_الخليج المشترك -1</a:t>
                      </a:r>
                      <a:endParaRPr lang="en-US" sz="1000"/>
                    </a:p>
                  </a:txBody>
                  <a:tcPr/>
                </a:tc>
                <a:tc>
                  <a:txBody>
                    <a:bodyPr/>
                    <a:lstStyle/>
                    <a:p>
                      <a:r>
                        <a:rPr lang="en-US" sz="1000"/>
                        <a:t>778</a:t>
                      </a:r>
                    </a:p>
                  </a:txBody>
                  <a:tcPr/>
                </a:tc>
                <a:tc>
                  <a:txBody>
                    <a:bodyPr/>
                    <a:lstStyle/>
                    <a:p>
                      <a:r>
                        <a:rPr lang="en-US" sz="1000"/>
                        <a:t>777</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3072399145"/>
                  </a:ext>
                </a:extLst>
              </a:tr>
              <a:tr h="370840">
                <a:tc>
                  <a:txBody>
                    <a:bodyPr/>
                    <a:lstStyle/>
                    <a:p>
                      <a:r>
                        <a:rPr lang="en-US" sz="1000" b="1"/>
                        <a:t>Dira Alwatan - 2018-03-19 19:06:28</a:t>
                      </a:r>
                      <a:r>
                        <a:rPr lang="en-US" sz="1000"/>
                        <a:t>
</a:t>
                      </a:r>
                      <a:r>
                        <a:rPr lang="ar-AE" sz="1000"/>
                        <a:t>الدول المشاركة في تمرين درع الخليج  صف واحد  في مواجهة التحديات</a:t>
                      </a:r>
                      <a:endParaRPr lang="en-US" sz="1000"/>
                    </a:p>
                  </a:txBody>
                  <a:tcPr/>
                </a:tc>
                <a:tc>
                  <a:txBody>
                    <a:bodyPr/>
                    <a:lstStyle/>
                    <a:p>
                      <a:r>
                        <a:rPr lang="en-US" sz="1000"/>
                        <a:t>775</a:t>
                      </a:r>
                    </a:p>
                  </a:txBody>
                  <a:tcPr/>
                </a:tc>
                <a:tc>
                  <a:txBody>
                    <a:bodyPr/>
                    <a:lstStyle/>
                    <a:p>
                      <a:r>
                        <a:rPr lang="en-US" sz="1000"/>
                        <a:t>166</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0053167"/>
                  </a:ext>
                </a:extLst>
              </a:tr>
              <a:tr h="370840">
                <a:tc>
                  <a:txBody>
                    <a:bodyPr/>
                    <a:lstStyle/>
                    <a:p>
                      <a:r>
                        <a:rPr lang="en-US" sz="1000" b="1"/>
                        <a:t>Dira Alwatan - 2018-03-22 21:58:05</a:t>
                      </a:r>
                      <a:r>
                        <a:rPr lang="en-US" sz="1000"/>
                        <a:t>
</a:t>
                      </a:r>
                      <a:r>
                        <a:rPr lang="ar-AE" sz="1000"/>
                        <a:t>وصول القوة المشاركة من طيران الحرس الوطني السعودي  لتمرين #درع_الخليج المشترك -1 #خليجنا_درع_محصن</a:t>
                      </a:r>
                      <a:endParaRPr lang="en-US" sz="1000"/>
                    </a:p>
                  </a:txBody>
                  <a:tcPr/>
                </a:tc>
                <a:tc>
                  <a:txBody>
                    <a:bodyPr/>
                    <a:lstStyle/>
                    <a:p>
                      <a:r>
                        <a:rPr lang="en-US" sz="1000"/>
                        <a:t>601</a:t>
                      </a:r>
                    </a:p>
                  </a:txBody>
                  <a:tcPr/>
                </a:tc>
                <a:tc>
                  <a:txBody>
                    <a:bodyPr/>
                    <a:lstStyle/>
                    <a:p>
                      <a:r>
                        <a:rPr lang="en-US" sz="1000"/>
                        <a:t>534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09986500"/>
                  </a:ext>
                </a:extLst>
              </a:tr>
              <a:tr h="370840">
                <a:tc>
                  <a:txBody>
                    <a:bodyPr/>
                    <a:lstStyle/>
                    <a:p>
                      <a:r>
                        <a:rPr lang="en-US" sz="1000" b="1"/>
                        <a:t>Dira Alwatan - 2016-03-10 00:17:09</a:t>
                      </a:r>
                      <a:r>
                        <a:rPr lang="en-US" sz="1000"/>
                        <a:t>
#</a:t>
                      </a:r>
                      <a:r>
                        <a:rPr lang="ar-AE" sz="1000"/>
                        <a:t>رعد_الشمال … رعد وردع</a:t>
                      </a:r>
                      <a:endParaRPr lang="en-US" sz="1000"/>
                    </a:p>
                  </a:txBody>
                  <a:tcPr/>
                </a:tc>
                <a:tc>
                  <a:txBody>
                    <a:bodyPr/>
                    <a:lstStyle/>
                    <a:p>
                      <a:r>
                        <a:rPr lang="en-US" sz="1000"/>
                        <a:t>350</a:t>
                      </a:r>
                    </a:p>
                  </a:txBody>
                  <a:tcPr/>
                </a:tc>
                <a:tc>
                  <a:txBody>
                    <a:bodyPr/>
                    <a:lstStyle/>
                    <a:p>
                      <a:r>
                        <a:rPr lang="en-US" sz="1000"/>
                        <a:t>364</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479268324"/>
                  </a:ext>
                </a:extLst>
              </a:tr>
              <a:tr h="370840">
                <a:tc>
                  <a:txBody>
                    <a:bodyPr/>
                    <a:lstStyle/>
                    <a:p>
                      <a:r>
                        <a:rPr lang="en-US" sz="1000" b="1"/>
                        <a:t>Dira Alwatan - 2016-03-25 21:38:38</a:t>
                      </a:r>
                      <a:r>
                        <a:rPr lang="en-US" sz="1000"/>
                        <a:t>
</a:t>
                      </a:r>
                      <a:r>
                        <a:rPr lang="ar-AE" sz="1000"/>
                        <a:t>موجز العرض العسكري لتمرين #رعد_الشمال</a:t>
                      </a:r>
                      <a:endParaRPr lang="en-US" sz="1000"/>
                    </a:p>
                  </a:txBody>
                  <a:tcPr/>
                </a:tc>
                <a:tc>
                  <a:txBody>
                    <a:bodyPr/>
                    <a:lstStyle/>
                    <a:p>
                      <a:r>
                        <a:rPr lang="en-US" sz="1000"/>
                        <a:t>334</a:t>
                      </a:r>
                    </a:p>
                  </a:txBody>
                  <a:tcPr/>
                </a:tc>
                <a:tc>
                  <a:txBody>
                    <a:bodyPr/>
                    <a:lstStyle/>
                    <a:p>
                      <a:r>
                        <a:rPr lang="en-US" sz="1000"/>
                        <a:t>341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945708061"/>
                  </a:ext>
                </a:extLst>
              </a:tr>
            </a:tbl>
          </a:graphicData>
        </a:graphic>
      </p:graphicFrame>
      <p:sp>
        <p:nvSpPr>
          <p:cNvPr id="4" name="Text Placeholder 3">
            <a:extLst>
              <a:ext uri="{FF2B5EF4-FFF2-40B4-BE49-F238E27FC236}">
                <a16:creationId xmlns:a16="http://schemas.microsoft.com/office/drawing/2014/main" id="{E06624E3-D696-4FD6-BF3D-90859FC5CB5C}"/>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790664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048D-D64F-46BC-AB95-7813B2386201}"/>
              </a:ext>
            </a:extLst>
          </p:cNvPr>
          <p:cNvSpPr>
            <a:spLocks noGrp="1"/>
          </p:cNvSpPr>
          <p:nvPr>
            <p:ph type="title"/>
          </p:nvPr>
        </p:nvSpPr>
        <p:spPr/>
        <p:txBody>
          <a:bodyPr/>
          <a:lstStyle/>
          <a:p>
            <a:r>
              <a:rPr lang="en-US"/>
              <a:t>Youtube Metrics By Country - 1 of 3</a:t>
            </a:r>
          </a:p>
        </p:txBody>
      </p:sp>
      <p:graphicFrame>
        <p:nvGraphicFramePr>
          <p:cNvPr id="5" name="Table Placeholder 4">
            <a:extLst>
              <a:ext uri="{FF2B5EF4-FFF2-40B4-BE49-F238E27FC236}">
                <a16:creationId xmlns:a16="http://schemas.microsoft.com/office/drawing/2014/main" id="{3CBFB051-11B3-4FDA-AEC4-F919F5FA27ED}"/>
              </a:ext>
            </a:extLst>
          </p:cNvPr>
          <p:cNvGraphicFramePr>
            <a:graphicFrameLocks noGrp="1"/>
          </p:cNvGraphicFramePr>
          <p:nvPr>
            <p:ph type="tbl" sz="quarter" idx="13"/>
            <p:extLst>
              <p:ext uri="{D42A27DB-BD31-4B8C-83A1-F6EECF244321}">
                <p14:modId xmlns:p14="http://schemas.microsoft.com/office/powerpoint/2010/main" val="194712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18098911"/>
                    </a:ext>
                  </a:extLst>
                </a:gridCol>
                <a:gridCol w="822960">
                  <a:extLst>
                    <a:ext uri="{9D8B030D-6E8A-4147-A177-3AD203B41FA5}">
                      <a16:colId xmlns:a16="http://schemas.microsoft.com/office/drawing/2014/main" val="544109989"/>
                    </a:ext>
                  </a:extLst>
                </a:gridCol>
                <a:gridCol w="822960">
                  <a:extLst>
                    <a:ext uri="{9D8B030D-6E8A-4147-A177-3AD203B41FA5}">
                      <a16:colId xmlns:a16="http://schemas.microsoft.com/office/drawing/2014/main" val="3072632734"/>
                    </a:ext>
                  </a:extLst>
                </a:gridCol>
                <a:gridCol w="822960">
                  <a:extLst>
                    <a:ext uri="{9D8B030D-6E8A-4147-A177-3AD203B41FA5}">
                      <a16:colId xmlns:a16="http://schemas.microsoft.com/office/drawing/2014/main" val="2670344484"/>
                    </a:ext>
                  </a:extLst>
                </a:gridCol>
                <a:gridCol w="822960">
                  <a:extLst>
                    <a:ext uri="{9D8B030D-6E8A-4147-A177-3AD203B41FA5}">
                      <a16:colId xmlns:a16="http://schemas.microsoft.com/office/drawing/2014/main" val="2350703032"/>
                    </a:ext>
                  </a:extLst>
                </a:gridCol>
                <a:gridCol w="822960">
                  <a:extLst>
                    <a:ext uri="{9D8B030D-6E8A-4147-A177-3AD203B41FA5}">
                      <a16:colId xmlns:a16="http://schemas.microsoft.com/office/drawing/2014/main" val="3367190739"/>
                    </a:ext>
                  </a:extLst>
                </a:gridCol>
                <a:gridCol w="822960">
                  <a:extLst>
                    <a:ext uri="{9D8B030D-6E8A-4147-A177-3AD203B41FA5}">
                      <a16:colId xmlns:a16="http://schemas.microsoft.com/office/drawing/2014/main" val="3669509058"/>
                    </a:ext>
                  </a:extLst>
                </a:gridCol>
                <a:gridCol w="822960">
                  <a:extLst>
                    <a:ext uri="{9D8B030D-6E8A-4147-A177-3AD203B41FA5}">
                      <a16:colId xmlns:a16="http://schemas.microsoft.com/office/drawing/2014/main" val="1941362011"/>
                    </a:ext>
                  </a:extLst>
                </a:gridCol>
                <a:gridCol w="822960">
                  <a:extLst>
                    <a:ext uri="{9D8B030D-6E8A-4147-A177-3AD203B41FA5}">
                      <a16:colId xmlns:a16="http://schemas.microsoft.com/office/drawing/2014/main" val="256531589"/>
                    </a:ext>
                  </a:extLst>
                </a:gridCol>
                <a:gridCol w="822960">
                  <a:extLst>
                    <a:ext uri="{9D8B030D-6E8A-4147-A177-3AD203B41FA5}">
                      <a16:colId xmlns:a16="http://schemas.microsoft.com/office/drawing/2014/main" val="2337829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422053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82808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74214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8168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03222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53030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33155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58202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411450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981506454"/>
                  </a:ext>
                </a:extLst>
              </a:tr>
            </a:tbl>
          </a:graphicData>
        </a:graphic>
      </p:graphicFrame>
      <p:sp>
        <p:nvSpPr>
          <p:cNvPr id="4" name="Text Placeholder 3">
            <a:extLst>
              <a:ext uri="{FF2B5EF4-FFF2-40B4-BE49-F238E27FC236}">
                <a16:creationId xmlns:a16="http://schemas.microsoft.com/office/drawing/2014/main" id="{1CD406C3-DE5C-407E-A189-81F0B88699DE}"/>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1730106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A5454-BBE9-4BB8-BD18-48AC76513FD7}"/>
              </a:ext>
            </a:extLst>
          </p:cNvPr>
          <p:cNvSpPr>
            <a:spLocks noGrp="1"/>
          </p:cNvSpPr>
          <p:nvPr>
            <p:ph type="title"/>
          </p:nvPr>
        </p:nvSpPr>
        <p:spPr/>
        <p:txBody>
          <a:bodyPr/>
          <a:lstStyle/>
          <a:p>
            <a:r>
              <a:rPr lang="en-US"/>
              <a:t>Youtube Metrics By Country - 2 of 3</a:t>
            </a:r>
          </a:p>
        </p:txBody>
      </p:sp>
      <p:graphicFrame>
        <p:nvGraphicFramePr>
          <p:cNvPr id="5" name="Table Placeholder 4">
            <a:extLst>
              <a:ext uri="{FF2B5EF4-FFF2-40B4-BE49-F238E27FC236}">
                <a16:creationId xmlns:a16="http://schemas.microsoft.com/office/drawing/2014/main" id="{377BBCCA-3116-456C-A4A1-D5F790573A53}"/>
              </a:ext>
            </a:extLst>
          </p:cNvPr>
          <p:cNvGraphicFramePr>
            <a:graphicFrameLocks noGrp="1"/>
          </p:cNvGraphicFramePr>
          <p:nvPr>
            <p:ph type="tbl" sz="quarter" idx="13"/>
            <p:extLst>
              <p:ext uri="{D42A27DB-BD31-4B8C-83A1-F6EECF244321}">
                <p14:modId xmlns:p14="http://schemas.microsoft.com/office/powerpoint/2010/main" val="258223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4919652"/>
                    </a:ext>
                  </a:extLst>
                </a:gridCol>
                <a:gridCol w="822960">
                  <a:extLst>
                    <a:ext uri="{9D8B030D-6E8A-4147-A177-3AD203B41FA5}">
                      <a16:colId xmlns:a16="http://schemas.microsoft.com/office/drawing/2014/main" val="1482423661"/>
                    </a:ext>
                  </a:extLst>
                </a:gridCol>
                <a:gridCol w="822960">
                  <a:extLst>
                    <a:ext uri="{9D8B030D-6E8A-4147-A177-3AD203B41FA5}">
                      <a16:colId xmlns:a16="http://schemas.microsoft.com/office/drawing/2014/main" val="2439516640"/>
                    </a:ext>
                  </a:extLst>
                </a:gridCol>
                <a:gridCol w="822960">
                  <a:extLst>
                    <a:ext uri="{9D8B030D-6E8A-4147-A177-3AD203B41FA5}">
                      <a16:colId xmlns:a16="http://schemas.microsoft.com/office/drawing/2014/main" val="3097671957"/>
                    </a:ext>
                  </a:extLst>
                </a:gridCol>
                <a:gridCol w="822960">
                  <a:extLst>
                    <a:ext uri="{9D8B030D-6E8A-4147-A177-3AD203B41FA5}">
                      <a16:colId xmlns:a16="http://schemas.microsoft.com/office/drawing/2014/main" val="2976662647"/>
                    </a:ext>
                  </a:extLst>
                </a:gridCol>
                <a:gridCol w="822960">
                  <a:extLst>
                    <a:ext uri="{9D8B030D-6E8A-4147-A177-3AD203B41FA5}">
                      <a16:colId xmlns:a16="http://schemas.microsoft.com/office/drawing/2014/main" val="675638218"/>
                    </a:ext>
                  </a:extLst>
                </a:gridCol>
                <a:gridCol w="822960">
                  <a:extLst>
                    <a:ext uri="{9D8B030D-6E8A-4147-A177-3AD203B41FA5}">
                      <a16:colId xmlns:a16="http://schemas.microsoft.com/office/drawing/2014/main" val="3565942592"/>
                    </a:ext>
                  </a:extLst>
                </a:gridCol>
                <a:gridCol w="822960">
                  <a:extLst>
                    <a:ext uri="{9D8B030D-6E8A-4147-A177-3AD203B41FA5}">
                      <a16:colId xmlns:a16="http://schemas.microsoft.com/office/drawing/2014/main" val="1186779371"/>
                    </a:ext>
                  </a:extLst>
                </a:gridCol>
                <a:gridCol w="822960">
                  <a:extLst>
                    <a:ext uri="{9D8B030D-6E8A-4147-A177-3AD203B41FA5}">
                      <a16:colId xmlns:a16="http://schemas.microsoft.com/office/drawing/2014/main" val="940574357"/>
                    </a:ext>
                  </a:extLst>
                </a:gridCol>
                <a:gridCol w="822960">
                  <a:extLst>
                    <a:ext uri="{9D8B030D-6E8A-4147-A177-3AD203B41FA5}">
                      <a16:colId xmlns:a16="http://schemas.microsoft.com/office/drawing/2014/main" val="349605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297161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84056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2291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67427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70334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94272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29438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09324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76240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17749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5830163"/>
                  </a:ext>
                </a:extLst>
              </a:tr>
            </a:tbl>
          </a:graphicData>
        </a:graphic>
      </p:graphicFrame>
      <p:sp>
        <p:nvSpPr>
          <p:cNvPr id="4" name="Text Placeholder 3">
            <a:extLst>
              <a:ext uri="{FF2B5EF4-FFF2-40B4-BE49-F238E27FC236}">
                <a16:creationId xmlns:a16="http://schemas.microsoft.com/office/drawing/2014/main" id="{CBC4B00B-2FAD-4FC5-AEC5-A91BB411845F}"/>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2922327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9B12-486F-47CE-BD4A-6282EBFF7C26}"/>
              </a:ext>
            </a:extLst>
          </p:cNvPr>
          <p:cNvSpPr>
            <a:spLocks noGrp="1"/>
          </p:cNvSpPr>
          <p:nvPr>
            <p:ph type="title"/>
          </p:nvPr>
        </p:nvSpPr>
        <p:spPr/>
        <p:txBody>
          <a:bodyPr/>
          <a:lstStyle/>
          <a:p>
            <a:r>
              <a:rPr lang="en-US"/>
              <a:t>Youtube Metrics By Country - 3 of 3</a:t>
            </a:r>
          </a:p>
        </p:txBody>
      </p:sp>
      <p:graphicFrame>
        <p:nvGraphicFramePr>
          <p:cNvPr id="5" name="Table Placeholder 4">
            <a:extLst>
              <a:ext uri="{FF2B5EF4-FFF2-40B4-BE49-F238E27FC236}">
                <a16:creationId xmlns:a16="http://schemas.microsoft.com/office/drawing/2014/main" id="{9376E5F8-4534-48D7-A560-8F1C0BC78977}"/>
              </a:ext>
            </a:extLst>
          </p:cNvPr>
          <p:cNvGraphicFramePr>
            <a:graphicFrameLocks noGrp="1"/>
          </p:cNvGraphicFramePr>
          <p:nvPr>
            <p:ph type="tbl" sz="quarter" idx="13"/>
            <p:extLst>
              <p:ext uri="{D42A27DB-BD31-4B8C-83A1-F6EECF244321}">
                <p14:modId xmlns:p14="http://schemas.microsoft.com/office/powerpoint/2010/main" val="1601738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75476043"/>
                    </a:ext>
                  </a:extLst>
                </a:gridCol>
                <a:gridCol w="822960">
                  <a:extLst>
                    <a:ext uri="{9D8B030D-6E8A-4147-A177-3AD203B41FA5}">
                      <a16:colId xmlns:a16="http://schemas.microsoft.com/office/drawing/2014/main" val="1769285236"/>
                    </a:ext>
                  </a:extLst>
                </a:gridCol>
                <a:gridCol w="822960">
                  <a:extLst>
                    <a:ext uri="{9D8B030D-6E8A-4147-A177-3AD203B41FA5}">
                      <a16:colId xmlns:a16="http://schemas.microsoft.com/office/drawing/2014/main" val="1557102352"/>
                    </a:ext>
                  </a:extLst>
                </a:gridCol>
                <a:gridCol w="822960">
                  <a:extLst>
                    <a:ext uri="{9D8B030D-6E8A-4147-A177-3AD203B41FA5}">
                      <a16:colId xmlns:a16="http://schemas.microsoft.com/office/drawing/2014/main" val="681652227"/>
                    </a:ext>
                  </a:extLst>
                </a:gridCol>
                <a:gridCol w="822960">
                  <a:extLst>
                    <a:ext uri="{9D8B030D-6E8A-4147-A177-3AD203B41FA5}">
                      <a16:colId xmlns:a16="http://schemas.microsoft.com/office/drawing/2014/main" val="2156455283"/>
                    </a:ext>
                  </a:extLst>
                </a:gridCol>
                <a:gridCol w="822960">
                  <a:extLst>
                    <a:ext uri="{9D8B030D-6E8A-4147-A177-3AD203B41FA5}">
                      <a16:colId xmlns:a16="http://schemas.microsoft.com/office/drawing/2014/main" val="2903875594"/>
                    </a:ext>
                  </a:extLst>
                </a:gridCol>
                <a:gridCol w="822960">
                  <a:extLst>
                    <a:ext uri="{9D8B030D-6E8A-4147-A177-3AD203B41FA5}">
                      <a16:colId xmlns:a16="http://schemas.microsoft.com/office/drawing/2014/main" val="1256673111"/>
                    </a:ext>
                  </a:extLst>
                </a:gridCol>
                <a:gridCol w="822960">
                  <a:extLst>
                    <a:ext uri="{9D8B030D-6E8A-4147-A177-3AD203B41FA5}">
                      <a16:colId xmlns:a16="http://schemas.microsoft.com/office/drawing/2014/main" val="1064672830"/>
                    </a:ext>
                  </a:extLst>
                </a:gridCol>
                <a:gridCol w="822960">
                  <a:extLst>
                    <a:ext uri="{9D8B030D-6E8A-4147-A177-3AD203B41FA5}">
                      <a16:colId xmlns:a16="http://schemas.microsoft.com/office/drawing/2014/main" val="2556672329"/>
                    </a:ext>
                  </a:extLst>
                </a:gridCol>
                <a:gridCol w="822960">
                  <a:extLst>
                    <a:ext uri="{9D8B030D-6E8A-4147-A177-3AD203B41FA5}">
                      <a16:colId xmlns:a16="http://schemas.microsoft.com/office/drawing/2014/main" val="86429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9961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3246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43134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46658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69142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9957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725483275"/>
                  </a:ext>
                </a:extLst>
              </a:tr>
            </a:tbl>
          </a:graphicData>
        </a:graphic>
      </p:graphicFrame>
      <p:sp>
        <p:nvSpPr>
          <p:cNvPr id="4" name="Text Placeholder 3">
            <a:extLst>
              <a:ext uri="{FF2B5EF4-FFF2-40B4-BE49-F238E27FC236}">
                <a16:creationId xmlns:a16="http://schemas.microsoft.com/office/drawing/2014/main" id="{1C0FB8D9-CB92-4C8B-872E-07013B398444}"/>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35255561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62F9-E8A9-4747-869B-6E793DED4977}"/>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48FB93D4-E5E1-4BBF-8100-EFCE733165E2}"/>
              </a:ext>
            </a:extLst>
          </p:cNvPr>
          <p:cNvGraphicFramePr>
            <a:graphicFrameLocks noGrp="1"/>
          </p:cNvGraphicFramePr>
          <p:nvPr>
            <p:ph type="chart" sz="quarter" idx="13"/>
            <p:extLst>
              <p:ext uri="{D42A27DB-BD31-4B8C-83A1-F6EECF244321}">
                <p14:modId xmlns:p14="http://schemas.microsoft.com/office/powerpoint/2010/main" val="345927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B5113-79DA-4A9A-9521-A87C5F1CC18D}"/>
              </a:ext>
            </a:extLst>
          </p:cNvPr>
          <p:cNvSpPr>
            <a:spLocks noGrp="1"/>
          </p:cNvSpPr>
          <p:nvPr>
            <p:ph type="body" sz="quarter" idx="14"/>
          </p:nvPr>
        </p:nvSpPr>
        <p:spPr/>
        <p:txBody>
          <a:bodyPr/>
          <a:lstStyle/>
          <a:p>
            <a:r>
              <a:rPr lang="en-US"/>
              <a:t>03/18/2018 - 03/28/2018</a:t>
            </a:r>
          </a:p>
        </p:txBody>
      </p:sp>
      <p:sp>
        <p:nvSpPr>
          <p:cNvPr id="5" name="Footer Placeholder 4">
            <a:extLst>
              <a:ext uri="{FF2B5EF4-FFF2-40B4-BE49-F238E27FC236}">
                <a16:creationId xmlns:a16="http://schemas.microsoft.com/office/drawing/2014/main" id="{8FE04214-A61F-4869-A518-40DB70F24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9199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28F70-DEEE-4F98-904E-5B442E147702}"/>
              </a:ext>
            </a:extLst>
          </p:cNvPr>
          <p:cNvSpPr>
            <a:spLocks noGrp="1"/>
          </p:cNvSpPr>
          <p:nvPr>
            <p:ph type="title"/>
          </p:nvPr>
        </p:nvSpPr>
        <p:spPr/>
        <p:txBody>
          <a:bodyPr/>
          <a:lstStyle/>
          <a:p>
            <a:r>
              <a:rPr lang="en-US"/>
              <a:t>Youtube Devices Table</a:t>
            </a:r>
          </a:p>
        </p:txBody>
      </p:sp>
      <p:graphicFrame>
        <p:nvGraphicFramePr>
          <p:cNvPr id="5" name="Table Placeholder 4">
            <a:extLst>
              <a:ext uri="{FF2B5EF4-FFF2-40B4-BE49-F238E27FC236}">
                <a16:creationId xmlns:a16="http://schemas.microsoft.com/office/drawing/2014/main" id="{7536CB79-8D82-4DFE-A7E1-0A5E02477E9F}"/>
              </a:ext>
            </a:extLst>
          </p:cNvPr>
          <p:cNvGraphicFramePr>
            <a:graphicFrameLocks noGrp="1"/>
          </p:cNvGraphicFramePr>
          <p:nvPr>
            <p:ph type="tbl" sz="quarter" idx="13"/>
            <p:extLst>
              <p:ext uri="{D42A27DB-BD31-4B8C-83A1-F6EECF244321}">
                <p14:modId xmlns:p14="http://schemas.microsoft.com/office/powerpoint/2010/main" val="266760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3510865"/>
                    </a:ext>
                  </a:extLst>
                </a:gridCol>
                <a:gridCol w="1892808">
                  <a:extLst>
                    <a:ext uri="{9D8B030D-6E8A-4147-A177-3AD203B41FA5}">
                      <a16:colId xmlns:a16="http://schemas.microsoft.com/office/drawing/2014/main" val="2892050409"/>
                    </a:ext>
                  </a:extLst>
                </a:gridCol>
                <a:gridCol w="1892808">
                  <a:extLst>
                    <a:ext uri="{9D8B030D-6E8A-4147-A177-3AD203B41FA5}">
                      <a16:colId xmlns:a16="http://schemas.microsoft.com/office/drawing/2014/main" val="2889910133"/>
                    </a:ext>
                  </a:extLst>
                </a:gridCol>
                <a:gridCol w="1892808">
                  <a:extLst>
                    <a:ext uri="{9D8B030D-6E8A-4147-A177-3AD203B41FA5}">
                      <a16:colId xmlns:a16="http://schemas.microsoft.com/office/drawing/2014/main" val="73699463"/>
                    </a:ext>
                  </a:extLst>
                </a:gridCol>
              </a:tblGrid>
              <a:tr h="370840">
                <a:tc>
                  <a:txBody>
                    <a:bodyPr/>
                    <a:lstStyle/>
                    <a:p>
                      <a:r>
                        <a:rPr lang="en-US" sz="1000"/>
                        <a:t>Devices</a:t>
                      </a:r>
                    </a:p>
                  </a:txBody>
                  <a:tcPr/>
                </a:tc>
                <a:tc>
                  <a:txBody>
                    <a:bodyPr/>
                    <a:lstStyle/>
                    <a:p>
                      <a:r>
                        <a:rPr lang="en-US" sz="1000"/>
                        <a:t>Views</a:t>
                      </a:r>
                    </a:p>
                  </a:txBody>
                  <a:tcPr/>
                </a:tc>
                <a:tc>
                  <a:txBody>
                    <a:bodyPr/>
                    <a:lstStyle/>
                    <a:p>
                      <a:r>
                        <a:rPr lang="en-US" sz="1000"/>
                        <a:t>Share of Views (%)</a:t>
                      </a:r>
                    </a:p>
                  </a:txBody>
                  <a:tcPr/>
                </a:tc>
                <a:tc>
                  <a:txBody>
                    <a:bodyPr/>
                    <a:lstStyle/>
                    <a:p>
                      <a:r>
                        <a:rPr lang="en-US" sz="1000"/>
                        <a:t>Estimated Minutes Watched per View</a:t>
                      </a:r>
                    </a:p>
                  </a:txBody>
                  <a:tcPr/>
                </a:tc>
                <a:extLst>
                  <a:ext uri="{0D108BD9-81ED-4DB2-BD59-A6C34878D82A}">
                    <a16:rowId xmlns:a16="http://schemas.microsoft.com/office/drawing/2014/main" val="4141046287"/>
                  </a:ext>
                </a:extLst>
              </a:tr>
              <a:tr h="370840">
                <a:tc>
                  <a:txBody>
                    <a:bodyPr/>
                    <a:lstStyle/>
                    <a:p>
                      <a:r>
                        <a:rPr lang="en-US" sz="1000"/>
                        <a:t>Laptop and desktops</a:t>
                      </a:r>
                    </a:p>
                  </a:txBody>
                  <a:tcPr/>
                </a:tc>
                <a:tc>
                  <a:txBody>
                    <a:bodyPr/>
                    <a:lstStyle/>
                    <a:p>
                      <a:r>
                        <a:rPr lang="en-US" sz="1000"/>
                        <a:t>2077</a:t>
                      </a:r>
                    </a:p>
                  </a:txBody>
                  <a:tcPr/>
                </a:tc>
                <a:tc>
                  <a:txBody>
                    <a:bodyPr/>
                    <a:lstStyle/>
                    <a:p>
                      <a:r>
                        <a:rPr lang="en-US" sz="1000"/>
                        <a:t>15.8%</a:t>
                      </a:r>
                    </a:p>
                  </a:txBody>
                  <a:tcPr/>
                </a:tc>
                <a:tc>
                  <a:txBody>
                    <a:bodyPr/>
                    <a:lstStyle/>
                    <a:p>
                      <a:r>
                        <a:rPr lang="en-US" sz="1000"/>
                        <a:t>0.10</a:t>
                      </a:r>
                    </a:p>
                  </a:txBody>
                  <a:tcPr/>
                </a:tc>
                <a:extLst>
                  <a:ext uri="{0D108BD9-81ED-4DB2-BD59-A6C34878D82A}">
                    <a16:rowId xmlns:a16="http://schemas.microsoft.com/office/drawing/2014/main" val="704375256"/>
                  </a:ext>
                </a:extLst>
              </a:tr>
              <a:tr h="370840">
                <a:tc>
                  <a:txBody>
                    <a:bodyPr/>
                    <a:lstStyle/>
                    <a:p>
                      <a:r>
                        <a:rPr lang="en-US" sz="1000"/>
                        <a:t>Game consoles</a:t>
                      </a:r>
                    </a:p>
                  </a:txBody>
                  <a:tcPr/>
                </a:tc>
                <a:tc>
                  <a:txBody>
                    <a:bodyPr/>
                    <a:lstStyle/>
                    <a:p>
                      <a:r>
                        <a:rPr lang="en-US" sz="1000"/>
                        <a:t>20</a:t>
                      </a:r>
                    </a:p>
                  </a:txBody>
                  <a:tcPr/>
                </a:tc>
                <a:tc>
                  <a:txBody>
                    <a:bodyPr/>
                    <a:lstStyle/>
                    <a:p>
                      <a:r>
                        <a:rPr lang="en-US" sz="1000"/>
                        <a:t>0.2%</a:t>
                      </a:r>
                    </a:p>
                  </a:txBody>
                  <a:tcPr/>
                </a:tc>
                <a:tc>
                  <a:txBody>
                    <a:bodyPr/>
                    <a:lstStyle/>
                    <a:p>
                      <a:r>
                        <a:rPr lang="en-US" sz="1000"/>
                        <a:t>0.00</a:t>
                      </a:r>
                    </a:p>
                  </a:txBody>
                  <a:tcPr/>
                </a:tc>
                <a:extLst>
                  <a:ext uri="{0D108BD9-81ED-4DB2-BD59-A6C34878D82A}">
                    <a16:rowId xmlns:a16="http://schemas.microsoft.com/office/drawing/2014/main" val="1988256804"/>
                  </a:ext>
                </a:extLst>
              </a:tr>
              <a:tr h="370840">
                <a:tc>
                  <a:txBody>
                    <a:bodyPr/>
                    <a:lstStyle/>
                    <a:p>
                      <a:r>
                        <a:rPr lang="en-US" sz="1000"/>
                        <a:t>Mobile devices</a:t>
                      </a:r>
                    </a:p>
                  </a:txBody>
                  <a:tcPr/>
                </a:tc>
                <a:tc>
                  <a:txBody>
                    <a:bodyPr/>
                    <a:lstStyle/>
                    <a:p>
                      <a:r>
                        <a:rPr lang="en-US" sz="1000"/>
                        <a:t>10575</a:t>
                      </a:r>
                    </a:p>
                  </a:txBody>
                  <a:tcPr/>
                </a:tc>
                <a:tc>
                  <a:txBody>
                    <a:bodyPr/>
                    <a:lstStyle/>
                    <a:p>
                      <a:r>
                        <a:rPr lang="en-US" sz="1000"/>
                        <a:t>80.6%</a:t>
                      </a:r>
                    </a:p>
                  </a:txBody>
                  <a:tcPr/>
                </a:tc>
                <a:tc>
                  <a:txBody>
                    <a:bodyPr/>
                    <a:lstStyle/>
                    <a:p>
                      <a:r>
                        <a:rPr lang="en-US" sz="1000"/>
                        <a:t>0.50</a:t>
                      </a:r>
                    </a:p>
                  </a:txBody>
                  <a:tcPr/>
                </a:tc>
                <a:extLst>
                  <a:ext uri="{0D108BD9-81ED-4DB2-BD59-A6C34878D82A}">
                    <a16:rowId xmlns:a16="http://schemas.microsoft.com/office/drawing/2014/main" val="614111818"/>
                  </a:ext>
                </a:extLst>
              </a:tr>
              <a:tr h="370840">
                <a:tc>
                  <a:txBody>
                    <a:bodyPr/>
                    <a:lstStyle/>
                    <a:p>
                      <a:r>
                        <a:rPr lang="en-US" sz="1000"/>
                        <a:t>Tablets</a:t>
                      </a:r>
                    </a:p>
                  </a:txBody>
                  <a:tcPr/>
                </a:tc>
                <a:tc>
                  <a:txBody>
                    <a:bodyPr/>
                    <a:lstStyle/>
                    <a:p>
                      <a:r>
                        <a:rPr lang="en-US" sz="1000"/>
                        <a:t>376</a:t>
                      </a:r>
                    </a:p>
                  </a:txBody>
                  <a:tcPr/>
                </a:tc>
                <a:tc>
                  <a:txBody>
                    <a:bodyPr/>
                    <a:lstStyle/>
                    <a:p>
                      <a:r>
                        <a:rPr lang="en-US" sz="1000"/>
                        <a:t>2.9%</a:t>
                      </a:r>
                    </a:p>
                  </a:txBody>
                  <a:tcPr/>
                </a:tc>
                <a:tc>
                  <a:txBody>
                    <a:bodyPr/>
                    <a:lstStyle/>
                    <a:p>
                      <a:r>
                        <a:rPr lang="en-US" sz="1000"/>
                        <a:t>0.00</a:t>
                      </a:r>
                    </a:p>
                  </a:txBody>
                  <a:tcPr/>
                </a:tc>
                <a:extLst>
                  <a:ext uri="{0D108BD9-81ED-4DB2-BD59-A6C34878D82A}">
                    <a16:rowId xmlns:a16="http://schemas.microsoft.com/office/drawing/2014/main" val="340762456"/>
                  </a:ext>
                </a:extLst>
              </a:tr>
              <a:tr h="370840">
                <a:tc>
                  <a:txBody>
                    <a:bodyPr/>
                    <a:lstStyle/>
                    <a:p>
                      <a:r>
                        <a:rPr lang="en-US" sz="1000"/>
                        <a:t>TV devices</a:t>
                      </a:r>
                    </a:p>
                  </a:txBody>
                  <a:tcPr/>
                </a:tc>
                <a:tc>
                  <a:txBody>
                    <a:bodyPr/>
                    <a:lstStyle/>
                    <a:p>
                      <a:r>
                        <a:rPr lang="en-US" sz="1000"/>
                        <a:t>66</a:t>
                      </a:r>
                    </a:p>
                  </a:txBody>
                  <a:tcPr/>
                </a:tc>
                <a:tc>
                  <a:txBody>
                    <a:bodyPr/>
                    <a:lstStyle/>
                    <a:p>
                      <a:r>
                        <a:rPr lang="en-US" sz="1000"/>
                        <a:t>0.5%</a:t>
                      </a:r>
                    </a:p>
                  </a:txBody>
                  <a:tcPr/>
                </a:tc>
                <a:tc>
                  <a:txBody>
                    <a:bodyPr/>
                    <a:lstStyle/>
                    <a:p>
                      <a:r>
                        <a:rPr lang="en-US" sz="1000"/>
                        <a:t>0.00</a:t>
                      </a:r>
                    </a:p>
                  </a:txBody>
                  <a:tcPr/>
                </a:tc>
                <a:extLst>
                  <a:ext uri="{0D108BD9-81ED-4DB2-BD59-A6C34878D82A}">
                    <a16:rowId xmlns:a16="http://schemas.microsoft.com/office/drawing/2014/main" val="641781206"/>
                  </a:ext>
                </a:extLst>
              </a:tr>
              <a:tr h="370840">
                <a:tc>
                  <a:txBody>
                    <a:bodyPr/>
                    <a:lstStyle/>
                    <a:p>
                      <a:r>
                        <a:rPr lang="en-US" sz="1000"/>
                        <a:t>Unknown devices</a:t>
                      </a:r>
                    </a:p>
                  </a:txBody>
                  <a:tcPr/>
                </a:tc>
                <a:tc>
                  <a:txBody>
                    <a:bodyPr/>
                    <a:lstStyle/>
                    <a:p>
                      <a:r>
                        <a:rPr lang="en-US" sz="1000"/>
                        <a:t>3</a:t>
                      </a:r>
                    </a:p>
                  </a:txBody>
                  <a:tcPr/>
                </a:tc>
                <a:tc>
                  <a:txBody>
                    <a:bodyPr/>
                    <a:lstStyle/>
                    <a:p>
                      <a:r>
                        <a:rPr lang="en-US" sz="1000"/>
                        <a:t>0.0%</a:t>
                      </a:r>
                    </a:p>
                  </a:txBody>
                  <a:tcPr/>
                </a:tc>
                <a:tc>
                  <a:txBody>
                    <a:bodyPr/>
                    <a:lstStyle/>
                    <a:p>
                      <a:r>
                        <a:rPr lang="en-US" sz="1000"/>
                        <a:t>0.00</a:t>
                      </a:r>
                    </a:p>
                  </a:txBody>
                  <a:tcPr/>
                </a:tc>
                <a:extLst>
                  <a:ext uri="{0D108BD9-81ED-4DB2-BD59-A6C34878D82A}">
                    <a16:rowId xmlns:a16="http://schemas.microsoft.com/office/drawing/2014/main" val="1372397390"/>
                  </a:ext>
                </a:extLst>
              </a:tr>
            </a:tbl>
          </a:graphicData>
        </a:graphic>
      </p:graphicFrame>
      <p:sp>
        <p:nvSpPr>
          <p:cNvPr id="4" name="Text Placeholder 3">
            <a:extLst>
              <a:ext uri="{FF2B5EF4-FFF2-40B4-BE49-F238E27FC236}">
                <a16:creationId xmlns:a16="http://schemas.microsoft.com/office/drawing/2014/main" id="{CF6D514C-04EA-4DC1-AD25-4D4B9B4939CF}"/>
              </a:ext>
            </a:extLst>
          </p:cNvPr>
          <p:cNvSpPr>
            <a:spLocks noGrp="1"/>
          </p:cNvSpPr>
          <p:nvPr>
            <p:ph type="body" sz="quarter" idx="14"/>
          </p:nvPr>
        </p:nvSpPr>
        <p:spPr/>
        <p:txBody>
          <a:bodyPr/>
          <a:lstStyle/>
          <a:p>
            <a:r>
              <a:rPr lang="en-US"/>
              <a:t>03/18/2018 - 03/28/2018</a:t>
            </a:r>
          </a:p>
        </p:txBody>
      </p:sp>
    </p:spTree>
    <p:extLst>
      <p:ext uri="{BB962C8B-B14F-4D97-AF65-F5344CB8AC3E}">
        <p14:creationId xmlns:p14="http://schemas.microsoft.com/office/powerpoint/2010/main" val="1697613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2434</Words>
  <Application>Microsoft Office PowerPoint</Application>
  <PresentationFormat>On-screen Show (4:3)</PresentationFormat>
  <Paragraphs>1168</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Diraa AlWatan</vt:lpstr>
      <vt:lpstr>Twitter Followers Total</vt:lpstr>
      <vt:lpstr>Twitter Interactions Distribution</vt:lpstr>
      <vt:lpstr>Twitter Own Tweets</vt:lpstr>
      <vt:lpstr>Twitter Mentions</vt:lpstr>
      <vt:lpstr>Twitter Tweet Type Distribution</vt:lpstr>
      <vt:lpstr>Twitter Questions Table - 1 of 4</vt:lpstr>
      <vt:lpstr>Twitter Questions Table - 2 of 4</vt:lpstr>
      <vt:lpstr>Twitter Questions Table - 3 of 4</vt:lpstr>
      <vt:lpstr>Twitter Questions Table - 4 of 4</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lpstr>Twitter Own Tweets By Hour</vt:lpstr>
      <vt:lpstr>Twitter Hashtag Detection</vt:lpstr>
      <vt:lpstr>Instagram Followers Total</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lpstr>Instagram Posts</vt:lpstr>
      <vt:lpstr>Instagram Hashtag Detection</vt:lpstr>
      <vt:lpstr>Instagram Interaction Rate By Post Type</vt:lpstr>
      <vt:lpstr>Instagram Interactions Distribution</vt:lpstr>
      <vt:lpstr>Youtube Key Metrics Table</vt:lpstr>
      <vt:lpstr>Youtube Subscribers Total</vt:lpstr>
      <vt:lpstr>Youtube Videos Table - 1 of 2</vt:lpstr>
      <vt:lpstr>Youtube Videos Table - 2 of 2</vt:lpstr>
      <vt:lpstr>Youtube Video Views Total</vt:lpstr>
      <vt:lpstr>Youtube Videos Total</vt:lpstr>
      <vt:lpstr>Youtube Total Interactions</vt:lpstr>
      <vt:lpstr>Youtube Hashtag Detection</vt:lpstr>
      <vt:lpstr>Youtube Top Ten Videos</vt:lpstr>
      <vt:lpstr>Youtube Metrics By Country - 1 of 3</vt:lpstr>
      <vt:lpstr>Youtube Metrics By Country - 2 of 3</vt:lpstr>
      <vt:lpstr>Youtube Metrics By Country - 3 of 3</vt:lpstr>
      <vt:lpstr>Youtube Total Interactions</vt:lpstr>
      <vt:lpstr>Youtube Devices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Diraa AlWatan</dc:title>
  <dc:creator>Administrator</dc:creator>
  <cp:lastModifiedBy>Administrator</cp:lastModifiedBy>
  <cp:revision>1</cp:revision>
  <dcterms:created xsi:type="dcterms:W3CDTF">2018-03-29T07:51:09Z</dcterms:created>
  <dcterms:modified xsi:type="dcterms:W3CDTF">2018-03-29T07:52:53Z</dcterms:modified>
</cp:coreProperties>
</file>