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6" r:id="rId10"/>
    <p:sldId id="267" r:id="rId11"/>
    <p:sldId id="268" r:id="rId12"/>
    <p:sldId id="269" r:id="rId13"/>
    <p:sldId id="270" r:id="rId14"/>
    <p:sldId id="271" r:id="rId15"/>
    <p:sldId id="272" r:id="rId16"/>
    <p:sldId id="273" r:id="rId17"/>
    <p:sldId id="274" r:id="rId18"/>
    <p:sldId id="275" r:id="rId19"/>
    <p:sldId id="277" r:id="rId20"/>
    <p:sldId id="278"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 id="297" r:id="rId40"/>
    <p:sldId id="298" r:id="rId41"/>
    <p:sldId id="300" r:id="rId42"/>
    <p:sldId id="301" r:id="rId43"/>
    <p:sldId id="302" r:id="rId44"/>
    <p:sldId id="303" r:id="rId45"/>
    <p:sldId id="304" r:id="rId46"/>
  </p:sldIdLst>
  <p:sldSz cx="9144000" cy="6858000" type="screen4x3"/>
  <p:notesSz cx="6858000" cy="9144000"/>
  <p:embeddedFontLst>
    <p:embeddedFont>
      <p:font typeface="Calibri" panose="020F0502020204030204" pitchFamily="34" charset="0"/>
      <p:regular r:id="rId47"/>
      <p:bold r:id="rId48"/>
      <p:italic r:id="rId49"/>
      <p:boldItalic r:id="rId5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5" d="100"/>
          <a:sy n="75" d="100"/>
        </p:scale>
        <p:origin x="28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1.fntdata"/><Relationship Id="rId50"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2.fntdata"/><Relationship Id="rId8" Type="http://schemas.openxmlformats.org/officeDocument/2006/relationships/slide" Target="slides/slide7.xml"/><Relationship Id="rId51"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@diraalwatan</c:v>
                </c:pt>
              </c:strCache>
            </c:strRef>
          </c:tx>
          <c:spPr>
            <a:ln w="28575" cap="rnd">
              <a:solidFill>
                <a:schemeClr val="accent1"/>
              </a:solidFill>
              <a:round/>
            </a:ln>
            <a:effectLst/>
          </c:spPr>
          <c:marker>
            <c:symbol val="none"/>
          </c:marker>
          <c:cat>
            <c:numRef>
              <c:f>Sheet1!$A$2:$A$9</c:f>
              <c:numCache>
                <c:formatCode>m/d/yyyy</c:formatCode>
                <c:ptCount val="8"/>
                <c:pt idx="0">
                  <c:v>43180</c:v>
                </c:pt>
                <c:pt idx="1">
                  <c:v>43181</c:v>
                </c:pt>
                <c:pt idx="2">
                  <c:v>43182</c:v>
                </c:pt>
                <c:pt idx="3">
                  <c:v>43183</c:v>
                </c:pt>
                <c:pt idx="4">
                  <c:v>43184</c:v>
                </c:pt>
                <c:pt idx="5">
                  <c:v>43185</c:v>
                </c:pt>
                <c:pt idx="6">
                  <c:v>43186</c:v>
                </c:pt>
                <c:pt idx="7">
                  <c:v>43187</c:v>
                </c:pt>
              </c:numCache>
            </c:numRef>
          </c:cat>
          <c:val>
            <c:numRef>
              <c:f>Sheet1!$B$2:$B$9</c:f>
              <c:numCache>
                <c:formatCode>General</c:formatCode>
                <c:ptCount val="8"/>
                <c:pt idx="0">
                  <c:v>251607</c:v>
                </c:pt>
                <c:pt idx="1">
                  <c:v>251790</c:v>
                </c:pt>
                <c:pt idx="2">
                  <c:v>252166</c:v>
                </c:pt>
                <c:pt idx="3">
                  <c:v>252181</c:v>
                </c:pt>
                <c:pt idx="4">
                  <c:v>252244</c:v>
                </c:pt>
                <c:pt idx="5">
                  <c:v>252403</c:v>
                </c:pt>
                <c:pt idx="6">
                  <c:v>252597</c:v>
                </c:pt>
                <c:pt idx="7">
                  <c:v>252958</c:v>
                </c:pt>
              </c:numCache>
            </c:numRef>
          </c:val>
          <c:smooth val="0"/>
          <c:extLst>
            <c:ext xmlns:c16="http://schemas.microsoft.com/office/drawing/2014/chart" uri="{C3380CC4-5D6E-409C-BE32-E72D297353CC}">
              <c16:uniqueId val="{00000000-3F39-487A-B373-1AB8A67718BD}"/>
            </c:ext>
          </c:extLst>
        </c:ser>
        <c:dLbls>
          <c:showLegendKey val="0"/>
          <c:showVal val="0"/>
          <c:showCatName val="0"/>
          <c:showSerName val="0"/>
          <c:showPercent val="0"/>
          <c:showBubbleSize val="0"/>
        </c:dLbls>
        <c:smooth val="0"/>
        <c:axId val="164342312"/>
        <c:axId val="313242160"/>
      </c:lineChart>
      <c:dateAx>
        <c:axId val="1643423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242160"/>
        <c:crosses val="autoZero"/>
        <c:auto val="1"/>
        <c:lblOffset val="100"/>
        <c:baseTimeUnit val="days"/>
      </c:dateAx>
      <c:valAx>
        <c:axId val="313242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4342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Retweets</c:v>
                </c:pt>
              </c:strCache>
            </c:strRef>
          </c:tx>
          <c:spPr>
            <a:solidFill>
              <a:schemeClr val="accent1"/>
            </a:solidFill>
            <a:ln>
              <a:noFill/>
            </a:ln>
            <a:effectLst/>
          </c:spPr>
          <c:invertIfNegative val="0"/>
          <c:cat>
            <c:strRef>
              <c:f>Sheet1!$A$2</c:f>
              <c:strCache>
                <c:ptCount val="1"/>
                <c:pt idx="0">
                  <c:v>@diraalwatan</c:v>
                </c:pt>
              </c:strCache>
            </c:strRef>
          </c:cat>
          <c:val>
            <c:numRef>
              <c:f>Sheet1!$B$2</c:f>
              <c:numCache>
                <c:formatCode>General</c:formatCode>
                <c:ptCount val="1"/>
                <c:pt idx="0">
                  <c:v>3293</c:v>
                </c:pt>
              </c:numCache>
            </c:numRef>
          </c:val>
          <c:extLst>
            <c:ext xmlns:c16="http://schemas.microsoft.com/office/drawing/2014/chart" uri="{C3380CC4-5D6E-409C-BE32-E72D297353CC}">
              <c16:uniqueId val="{00000000-8E13-4137-BFCA-45BD985650B6}"/>
            </c:ext>
          </c:extLst>
        </c:ser>
        <c:ser>
          <c:idx val="1"/>
          <c:order val="1"/>
          <c:tx>
            <c:strRef>
              <c:f>Sheet1!$C$1</c:f>
              <c:strCache>
                <c:ptCount val="1"/>
                <c:pt idx="0">
                  <c:v>Likes</c:v>
                </c:pt>
              </c:strCache>
            </c:strRef>
          </c:tx>
          <c:spPr>
            <a:solidFill>
              <a:schemeClr val="accent2"/>
            </a:solidFill>
            <a:ln>
              <a:noFill/>
            </a:ln>
            <a:effectLst/>
          </c:spPr>
          <c:invertIfNegative val="0"/>
          <c:cat>
            <c:strRef>
              <c:f>Sheet1!$A$2</c:f>
              <c:strCache>
                <c:ptCount val="1"/>
                <c:pt idx="0">
                  <c:v>@diraalwatan</c:v>
                </c:pt>
              </c:strCache>
            </c:strRef>
          </c:cat>
          <c:val>
            <c:numRef>
              <c:f>Sheet1!$C$2</c:f>
              <c:numCache>
                <c:formatCode>General</c:formatCode>
                <c:ptCount val="1"/>
                <c:pt idx="0">
                  <c:v>2798</c:v>
                </c:pt>
              </c:numCache>
            </c:numRef>
          </c:val>
          <c:extLst>
            <c:ext xmlns:c16="http://schemas.microsoft.com/office/drawing/2014/chart" uri="{C3380CC4-5D6E-409C-BE32-E72D297353CC}">
              <c16:uniqueId val="{00000001-8E13-4137-BFCA-45BD985650B6}"/>
            </c:ext>
          </c:extLst>
        </c:ser>
        <c:ser>
          <c:idx val="2"/>
          <c:order val="2"/>
          <c:tx>
            <c:strRef>
              <c:f>Sheet1!$D$1</c:f>
              <c:strCache>
                <c:ptCount val="1"/>
                <c:pt idx="0">
                  <c:v>Replies</c:v>
                </c:pt>
              </c:strCache>
            </c:strRef>
          </c:tx>
          <c:spPr>
            <a:solidFill>
              <a:schemeClr val="accent3"/>
            </a:solidFill>
            <a:ln>
              <a:noFill/>
            </a:ln>
            <a:effectLst/>
          </c:spPr>
          <c:invertIfNegative val="0"/>
          <c:cat>
            <c:strRef>
              <c:f>Sheet1!$A$2</c:f>
              <c:strCache>
                <c:ptCount val="1"/>
                <c:pt idx="0">
                  <c:v>@diraalwatan</c:v>
                </c:pt>
              </c:strCache>
            </c:strRef>
          </c:cat>
          <c:val>
            <c:numRef>
              <c:f>Sheet1!$D$2</c:f>
              <c:numCache>
                <c:formatCode>General</c:formatCode>
                <c:ptCount val="1"/>
                <c:pt idx="0">
                  <c:v>148</c:v>
                </c:pt>
              </c:numCache>
            </c:numRef>
          </c:val>
          <c:extLst>
            <c:ext xmlns:c16="http://schemas.microsoft.com/office/drawing/2014/chart" uri="{C3380CC4-5D6E-409C-BE32-E72D297353CC}">
              <c16:uniqueId val="{00000002-8E13-4137-BFCA-45BD985650B6}"/>
            </c:ext>
          </c:extLst>
        </c:ser>
        <c:dLbls>
          <c:showLegendKey val="0"/>
          <c:showVal val="0"/>
          <c:showCatName val="0"/>
          <c:showSerName val="0"/>
          <c:showPercent val="0"/>
          <c:showBubbleSize val="0"/>
        </c:dLbls>
        <c:gapWidth val="150"/>
        <c:overlap val="100"/>
        <c:axId val="313240848"/>
        <c:axId val="313241176"/>
      </c:barChart>
      <c:catAx>
        <c:axId val="313240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241176"/>
        <c:crosses val="autoZero"/>
        <c:auto val="1"/>
        <c:lblAlgn val="ctr"/>
        <c:lblOffset val="100"/>
        <c:noMultiLvlLbl val="0"/>
      </c:catAx>
      <c:valAx>
        <c:axId val="3132411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240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@diraalwatan</c:v>
                </c:pt>
              </c:strCache>
            </c:strRef>
          </c:tx>
          <c:spPr>
            <a:ln w="28575" cap="rnd">
              <a:solidFill>
                <a:schemeClr val="accent1"/>
              </a:solidFill>
              <a:round/>
            </a:ln>
            <a:effectLst/>
          </c:spPr>
          <c:marker>
            <c:symbol val="none"/>
          </c:marker>
          <c:cat>
            <c:numRef>
              <c:f>Sheet1!$A$2:$A$9</c:f>
              <c:numCache>
                <c:formatCode>m/d/yyyy</c:formatCode>
                <c:ptCount val="8"/>
                <c:pt idx="0">
                  <c:v>43180</c:v>
                </c:pt>
                <c:pt idx="1">
                  <c:v>43181</c:v>
                </c:pt>
                <c:pt idx="2">
                  <c:v>43182</c:v>
                </c:pt>
                <c:pt idx="3">
                  <c:v>43183</c:v>
                </c:pt>
                <c:pt idx="4">
                  <c:v>43184</c:v>
                </c:pt>
                <c:pt idx="5">
                  <c:v>43185</c:v>
                </c:pt>
                <c:pt idx="6">
                  <c:v>43186</c:v>
                </c:pt>
                <c:pt idx="7">
                  <c:v>43187</c:v>
                </c:pt>
              </c:numCache>
            </c:numRef>
          </c:cat>
          <c:val>
            <c:numRef>
              <c:f>Sheet1!$B$2:$B$9</c:f>
              <c:numCache>
                <c:formatCode>General</c:formatCode>
                <c:ptCount val="8"/>
                <c:pt idx="0">
                  <c:v>9</c:v>
                </c:pt>
                <c:pt idx="1">
                  <c:v>9</c:v>
                </c:pt>
                <c:pt idx="2">
                  <c:v>8</c:v>
                </c:pt>
                <c:pt idx="3">
                  <c:v>6</c:v>
                </c:pt>
                <c:pt idx="4">
                  <c:v>5</c:v>
                </c:pt>
                <c:pt idx="5">
                  <c:v>6</c:v>
                </c:pt>
                <c:pt idx="6">
                  <c:v>3</c:v>
                </c:pt>
                <c:pt idx="7">
                  <c:v>2</c:v>
                </c:pt>
              </c:numCache>
            </c:numRef>
          </c:val>
          <c:smooth val="0"/>
          <c:extLst>
            <c:ext xmlns:c16="http://schemas.microsoft.com/office/drawing/2014/chart" uri="{C3380CC4-5D6E-409C-BE32-E72D297353CC}">
              <c16:uniqueId val="{00000000-F44D-4166-AE4E-7E3DEDC4F678}"/>
            </c:ext>
          </c:extLst>
        </c:ser>
        <c:dLbls>
          <c:showLegendKey val="0"/>
          <c:showVal val="0"/>
          <c:showCatName val="0"/>
          <c:showSerName val="0"/>
          <c:showPercent val="0"/>
          <c:showBubbleSize val="0"/>
        </c:dLbls>
        <c:smooth val="0"/>
        <c:axId val="241936728"/>
        <c:axId val="241938696"/>
      </c:lineChart>
      <c:dateAx>
        <c:axId val="2419367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1938696"/>
        <c:crosses val="autoZero"/>
        <c:auto val="1"/>
        <c:lblOffset val="100"/>
        <c:baseTimeUnit val="days"/>
      </c:dateAx>
      <c:valAx>
        <c:axId val="241938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1936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@diraalwatan</c:v>
                </c:pt>
              </c:strCache>
            </c:strRef>
          </c:tx>
          <c:spPr>
            <a:ln w="28575" cap="rnd">
              <a:solidFill>
                <a:schemeClr val="accent1"/>
              </a:solidFill>
              <a:round/>
            </a:ln>
            <a:effectLst/>
          </c:spPr>
          <c:marker>
            <c:symbol val="none"/>
          </c:marker>
          <c:cat>
            <c:numRef>
              <c:f>Sheet1!$A$2:$A$9</c:f>
              <c:numCache>
                <c:formatCode>m/d/yyyy</c:formatCode>
                <c:ptCount val="8"/>
                <c:pt idx="0">
                  <c:v>43180</c:v>
                </c:pt>
                <c:pt idx="1">
                  <c:v>43181</c:v>
                </c:pt>
                <c:pt idx="2">
                  <c:v>43182</c:v>
                </c:pt>
                <c:pt idx="3">
                  <c:v>43183</c:v>
                </c:pt>
                <c:pt idx="4">
                  <c:v>43184</c:v>
                </c:pt>
                <c:pt idx="5">
                  <c:v>43185</c:v>
                </c:pt>
                <c:pt idx="6">
                  <c:v>43186</c:v>
                </c:pt>
                <c:pt idx="7">
                  <c:v>43187</c:v>
                </c:pt>
              </c:numCache>
            </c:numRef>
          </c:cat>
          <c:val>
            <c:numRef>
              <c:f>Sheet1!$B$2:$B$9</c:f>
              <c:numCache>
                <c:formatCode>General</c:formatCode>
                <c:ptCount val="8"/>
                <c:pt idx="0">
                  <c:v>98</c:v>
                </c:pt>
                <c:pt idx="1">
                  <c:v>147</c:v>
                </c:pt>
                <c:pt idx="2">
                  <c:v>175</c:v>
                </c:pt>
                <c:pt idx="3">
                  <c:v>70</c:v>
                </c:pt>
                <c:pt idx="4">
                  <c:v>65</c:v>
                </c:pt>
                <c:pt idx="5">
                  <c:v>55</c:v>
                </c:pt>
                <c:pt idx="6">
                  <c:v>39</c:v>
                </c:pt>
                <c:pt idx="7">
                  <c:v>15</c:v>
                </c:pt>
              </c:numCache>
            </c:numRef>
          </c:val>
          <c:smooth val="0"/>
          <c:extLst>
            <c:ext xmlns:c16="http://schemas.microsoft.com/office/drawing/2014/chart" uri="{C3380CC4-5D6E-409C-BE32-E72D297353CC}">
              <c16:uniqueId val="{00000000-FBEB-4FAC-BF8B-0D542D2A7773}"/>
            </c:ext>
          </c:extLst>
        </c:ser>
        <c:dLbls>
          <c:showLegendKey val="0"/>
          <c:showVal val="0"/>
          <c:showCatName val="0"/>
          <c:showSerName val="0"/>
          <c:showPercent val="0"/>
          <c:showBubbleSize val="0"/>
        </c:dLbls>
        <c:smooth val="0"/>
        <c:axId val="238871736"/>
        <c:axId val="241936072"/>
      </c:lineChart>
      <c:dateAx>
        <c:axId val="2388717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1936072"/>
        <c:crosses val="autoZero"/>
        <c:auto val="1"/>
        <c:lblOffset val="100"/>
        <c:baseTimeUnit val="days"/>
      </c:dateAx>
      <c:valAx>
        <c:axId val="241936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8871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Own Tweets</c:v>
                </c:pt>
              </c:strCache>
            </c:strRef>
          </c:tx>
          <c:spPr>
            <a:solidFill>
              <a:schemeClr val="accent1"/>
            </a:solidFill>
            <a:ln>
              <a:noFill/>
            </a:ln>
            <a:effectLst/>
          </c:spPr>
          <c:invertIfNegative val="0"/>
          <c:cat>
            <c:strRef>
              <c:f>Sheet1!$A$2</c:f>
              <c:strCache>
                <c:ptCount val="1"/>
                <c:pt idx="0">
                  <c:v>@diraalwatan</c:v>
                </c:pt>
              </c:strCache>
            </c:strRef>
          </c:cat>
          <c:val>
            <c:numRef>
              <c:f>Sheet1!$B$2</c:f>
              <c:numCache>
                <c:formatCode>General</c:formatCode>
                <c:ptCount val="1"/>
                <c:pt idx="0">
                  <c:v>48</c:v>
                </c:pt>
              </c:numCache>
            </c:numRef>
          </c:val>
          <c:extLst>
            <c:ext xmlns:c16="http://schemas.microsoft.com/office/drawing/2014/chart" uri="{C3380CC4-5D6E-409C-BE32-E72D297353CC}">
              <c16:uniqueId val="{00000000-FE93-4CE2-8F81-70BA57B7243F}"/>
            </c:ext>
          </c:extLst>
        </c:ser>
        <c:ser>
          <c:idx val="1"/>
          <c:order val="1"/>
          <c:tx>
            <c:strRef>
              <c:f>Sheet1!$C$1</c:f>
              <c:strCache>
                <c:ptCount val="1"/>
                <c:pt idx="0">
                  <c:v>Retweeted Tweets</c:v>
                </c:pt>
              </c:strCache>
            </c:strRef>
          </c:tx>
          <c:spPr>
            <a:solidFill>
              <a:schemeClr val="accent2"/>
            </a:solidFill>
            <a:ln>
              <a:noFill/>
            </a:ln>
            <a:effectLst/>
          </c:spPr>
          <c:invertIfNegative val="0"/>
          <c:cat>
            <c:strRef>
              <c:f>Sheet1!$A$2</c:f>
              <c:strCache>
                <c:ptCount val="1"/>
                <c:pt idx="0">
                  <c:v>@diraalwatan</c:v>
                </c:pt>
              </c:strCache>
            </c:strRef>
          </c:cat>
          <c:val>
            <c:numRef>
              <c:f>Sheet1!$C$2</c:f>
              <c:numCache>
                <c:formatCode>General</c:formatCode>
                <c:ptCount val="1"/>
                <c:pt idx="0">
                  <c:v>0</c:v>
                </c:pt>
              </c:numCache>
            </c:numRef>
          </c:val>
          <c:extLst>
            <c:ext xmlns:c16="http://schemas.microsoft.com/office/drawing/2014/chart" uri="{C3380CC4-5D6E-409C-BE32-E72D297353CC}">
              <c16:uniqueId val="{00000001-FE93-4CE2-8F81-70BA57B7243F}"/>
            </c:ext>
          </c:extLst>
        </c:ser>
        <c:dLbls>
          <c:showLegendKey val="0"/>
          <c:showVal val="0"/>
          <c:showCatName val="0"/>
          <c:showSerName val="0"/>
          <c:showPercent val="0"/>
          <c:showBubbleSize val="0"/>
        </c:dLbls>
        <c:gapWidth val="150"/>
        <c:overlap val="100"/>
        <c:axId val="242566048"/>
        <c:axId val="242569328"/>
      </c:barChart>
      <c:catAx>
        <c:axId val="242566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2569328"/>
        <c:crosses val="autoZero"/>
        <c:auto val="1"/>
        <c:lblAlgn val="ctr"/>
        <c:lblOffset val="100"/>
        <c:noMultiLvlLbl val="0"/>
      </c:catAx>
      <c:valAx>
        <c:axId val="2425693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2566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@diraalwatan</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1</c:v>
                </c:pt>
                <c:pt idx="8">
                  <c:v>1</c:v>
                </c:pt>
                <c:pt idx="9">
                  <c:v>1</c:v>
                </c:pt>
                <c:pt idx="10">
                  <c:v>1</c:v>
                </c:pt>
                <c:pt idx="11">
                  <c:v>3</c:v>
                </c:pt>
                <c:pt idx="12">
                  <c:v>5</c:v>
                </c:pt>
                <c:pt idx="13">
                  <c:v>0</c:v>
                </c:pt>
                <c:pt idx="14">
                  <c:v>4</c:v>
                </c:pt>
                <c:pt idx="15">
                  <c:v>2</c:v>
                </c:pt>
                <c:pt idx="16">
                  <c:v>1</c:v>
                </c:pt>
                <c:pt idx="17">
                  <c:v>2</c:v>
                </c:pt>
                <c:pt idx="18">
                  <c:v>6</c:v>
                </c:pt>
                <c:pt idx="19">
                  <c:v>7</c:v>
                </c:pt>
                <c:pt idx="20">
                  <c:v>6</c:v>
                </c:pt>
                <c:pt idx="21">
                  <c:v>5</c:v>
                </c:pt>
                <c:pt idx="22">
                  <c:v>3</c:v>
                </c:pt>
                <c:pt idx="23">
                  <c:v>0</c:v>
                </c:pt>
              </c:numCache>
            </c:numRef>
          </c:val>
          <c:smooth val="0"/>
          <c:extLst>
            <c:ext xmlns:c16="http://schemas.microsoft.com/office/drawing/2014/chart" uri="{C3380CC4-5D6E-409C-BE32-E72D297353CC}">
              <c16:uniqueId val="{00000000-CE1B-4A67-B38C-BE40E5914598}"/>
            </c:ext>
          </c:extLst>
        </c:ser>
        <c:dLbls>
          <c:showLegendKey val="0"/>
          <c:showVal val="0"/>
          <c:showCatName val="0"/>
          <c:showSerName val="0"/>
          <c:showPercent val="0"/>
          <c:showBubbleSize val="0"/>
        </c:dLbls>
        <c:smooth val="0"/>
        <c:axId val="367451912"/>
        <c:axId val="367454536"/>
      </c:lineChart>
      <c:catAx>
        <c:axId val="367451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454536"/>
        <c:crosses val="autoZero"/>
        <c:auto val="1"/>
        <c:lblAlgn val="ctr"/>
        <c:lblOffset val="100"/>
        <c:noMultiLvlLbl val="0"/>
      </c:catAx>
      <c:valAx>
        <c:axId val="367454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451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diraalwatan (درع الوطن)</c:v>
                </c:pt>
              </c:strCache>
            </c:strRef>
          </c:tx>
          <c:spPr>
            <a:ln w="28575" cap="rnd">
              <a:solidFill>
                <a:schemeClr val="accent1"/>
              </a:solidFill>
              <a:round/>
            </a:ln>
            <a:effectLst/>
          </c:spPr>
          <c:marker>
            <c:symbol val="none"/>
          </c:marker>
          <c:cat>
            <c:numRef>
              <c:f>Sheet1!$A$2:$A$9</c:f>
              <c:numCache>
                <c:formatCode>m/d/yyyy</c:formatCode>
                <c:ptCount val="8"/>
                <c:pt idx="0">
                  <c:v>43180</c:v>
                </c:pt>
                <c:pt idx="1">
                  <c:v>43181</c:v>
                </c:pt>
                <c:pt idx="2">
                  <c:v>43182</c:v>
                </c:pt>
                <c:pt idx="3">
                  <c:v>43183</c:v>
                </c:pt>
                <c:pt idx="4">
                  <c:v>43184</c:v>
                </c:pt>
                <c:pt idx="5">
                  <c:v>43185</c:v>
                </c:pt>
                <c:pt idx="6">
                  <c:v>43186</c:v>
                </c:pt>
                <c:pt idx="7">
                  <c:v>43187</c:v>
                </c:pt>
              </c:numCache>
            </c:numRef>
          </c:cat>
          <c:val>
            <c:numRef>
              <c:f>Sheet1!$B$2:$B$9</c:f>
              <c:numCache>
                <c:formatCode>General</c:formatCode>
                <c:ptCount val="8"/>
                <c:pt idx="0">
                  <c:v>49285</c:v>
                </c:pt>
                <c:pt idx="1">
                  <c:v>49340</c:v>
                </c:pt>
                <c:pt idx="2">
                  <c:v>49378</c:v>
                </c:pt>
                <c:pt idx="3">
                  <c:v>49354</c:v>
                </c:pt>
                <c:pt idx="4">
                  <c:v>49351</c:v>
                </c:pt>
                <c:pt idx="5">
                  <c:v>49396</c:v>
                </c:pt>
                <c:pt idx="6">
                  <c:v>49413</c:v>
                </c:pt>
                <c:pt idx="7">
                  <c:v>49457</c:v>
                </c:pt>
              </c:numCache>
            </c:numRef>
          </c:val>
          <c:smooth val="0"/>
          <c:extLst>
            <c:ext xmlns:c16="http://schemas.microsoft.com/office/drawing/2014/chart" uri="{C3380CC4-5D6E-409C-BE32-E72D297353CC}">
              <c16:uniqueId val="{00000000-87FC-427A-8B14-97B51E93E3AF}"/>
            </c:ext>
          </c:extLst>
        </c:ser>
        <c:dLbls>
          <c:showLegendKey val="0"/>
          <c:showVal val="0"/>
          <c:showCatName val="0"/>
          <c:showSerName val="0"/>
          <c:showPercent val="0"/>
          <c:showBubbleSize val="0"/>
        </c:dLbls>
        <c:smooth val="0"/>
        <c:axId val="367458144"/>
        <c:axId val="367458472"/>
      </c:lineChart>
      <c:dateAx>
        <c:axId val="367458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458472"/>
        <c:crosses val="autoZero"/>
        <c:auto val="1"/>
        <c:lblOffset val="100"/>
        <c:baseTimeUnit val="days"/>
      </c:dateAx>
      <c:valAx>
        <c:axId val="367458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458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diraalwatan (درع الوطن)</c:v>
                </c:pt>
              </c:strCache>
            </c:strRef>
          </c:tx>
          <c:spPr>
            <a:ln w="28575" cap="rnd">
              <a:solidFill>
                <a:schemeClr val="accent1"/>
              </a:solidFill>
              <a:round/>
            </a:ln>
            <a:effectLst/>
          </c:spPr>
          <c:marker>
            <c:symbol val="none"/>
          </c:marker>
          <c:cat>
            <c:numRef>
              <c:f>Sheet1!$A$2:$A$9</c:f>
              <c:numCache>
                <c:formatCode>m/d/yyyy</c:formatCode>
                <c:ptCount val="8"/>
                <c:pt idx="0">
                  <c:v>43180</c:v>
                </c:pt>
                <c:pt idx="1">
                  <c:v>43181</c:v>
                </c:pt>
                <c:pt idx="2">
                  <c:v>43182</c:v>
                </c:pt>
                <c:pt idx="3">
                  <c:v>43183</c:v>
                </c:pt>
                <c:pt idx="4">
                  <c:v>43184</c:v>
                </c:pt>
                <c:pt idx="5">
                  <c:v>43185</c:v>
                </c:pt>
                <c:pt idx="6">
                  <c:v>43186</c:v>
                </c:pt>
                <c:pt idx="7">
                  <c:v>43187</c:v>
                </c:pt>
              </c:numCache>
            </c:numRef>
          </c:cat>
          <c:val>
            <c:numRef>
              <c:f>Sheet1!$B$2:$B$9</c:f>
              <c:numCache>
                <c:formatCode>General</c:formatCode>
                <c:ptCount val="8"/>
                <c:pt idx="0">
                  <c:v>8</c:v>
                </c:pt>
                <c:pt idx="1">
                  <c:v>7</c:v>
                </c:pt>
                <c:pt idx="2">
                  <c:v>5</c:v>
                </c:pt>
                <c:pt idx="3">
                  <c:v>5</c:v>
                </c:pt>
                <c:pt idx="4">
                  <c:v>5</c:v>
                </c:pt>
                <c:pt idx="5">
                  <c:v>6</c:v>
                </c:pt>
                <c:pt idx="6">
                  <c:v>2</c:v>
                </c:pt>
                <c:pt idx="7">
                  <c:v>2</c:v>
                </c:pt>
              </c:numCache>
            </c:numRef>
          </c:val>
          <c:smooth val="0"/>
          <c:extLst>
            <c:ext xmlns:c16="http://schemas.microsoft.com/office/drawing/2014/chart" uri="{C3380CC4-5D6E-409C-BE32-E72D297353CC}">
              <c16:uniqueId val="{00000000-FCAE-43BA-AF96-88725BACEBA2}"/>
            </c:ext>
          </c:extLst>
        </c:ser>
        <c:dLbls>
          <c:showLegendKey val="0"/>
          <c:showVal val="0"/>
          <c:showCatName val="0"/>
          <c:showSerName val="0"/>
          <c:showPercent val="0"/>
          <c:showBubbleSize val="0"/>
        </c:dLbls>
        <c:smooth val="0"/>
        <c:axId val="412064608"/>
        <c:axId val="412069856"/>
      </c:lineChart>
      <c:dateAx>
        <c:axId val="412064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069856"/>
        <c:crosses val="autoZero"/>
        <c:auto val="1"/>
        <c:lblOffset val="100"/>
        <c:baseTimeUnit val="days"/>
      </c:dateAx>
      <c:valAx>
        <c:axId val="412069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064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diraalwatan (درع الوطن)</c:v>
                </c:pt>
              </c:strCache>
            </c:strRef>
          </c:tx>
          <c:spPr>
            <a:solidFill>
              <a:schemeClr val="accent1"/>
            </a:solidFill>
            <a:ln>
              <a:noFill/>
            </a:ln>
            <a:effectLst/>
          </c:spPr>
          <c:invertIfNegative val="0"/>
          <c:cat>
            <c:strRef>
              <c:f>Sheet1!$A$2:$A$4</c:f>
              <c:strCache>
                <c:ptCount val="3"/>
                <c:pt idx="0">
                  <c:v>Images</c:v>
                </c:pt>
                <c:pt idx="1">
                  <c:v>Videos</c:v>
                </c:pt>
                <c:pt idx="2">
                  <c:v>Carousels</c:v>
                </c:pt>
              </c:strCache>
            </c:strRef>
          </c:cat>
          <c:val>
            <c:numRef>
              <c:f>Sheet1!$B$2:$B$4</c:f>
              <c:numCache>
                <c:formatCode>General</c:formatCode>
                <c:ptCount val="3"/>
                <c:pt idx="0">
                  <c:v>0.67142750964945996</c:v>
                </c:pt>
                <c:pt idx="1">
                  <c:v>0.46798345573608002</c:v>
                </c:pt>
                <c:pt idx="2">
                  <c:v>0</c:v>
                </c:pt>
              </c:numCache>
            </c:numRef>
          </c:val>
          <c:extLst>
            <c:ext xmlns:c16="http://schemas.microsoft.com/office/drawing/2014/chart" uri="{C3380CC4-5D6E-409C-BE32-E72D297353CC}">
              <c16:uniqueId val="{00000000-3F58-4D40-BB69-A0C85E64CAAF}"/>
            </c:ext>
          </c:extLst>
        </c:ser>
        <c:dLbls>
          <c:showLegendKey val="0"/>
          <c:showVal val="0"/>
          <c:showCatName val="0"/>
          <c:showSerName val="0"/>
          <c:showPercent val="0"/>
          <c:showBubbleSize val="0"/>
        </c:dLbls>
        <c:gapWidth val="219"/>
        <c:overlap val="-27"/>
        <c:axId val="412085272"/>
        <c:axId val="412075104"/>
      </c:barChart>
      <c:catAx>
        <c:axId val="412085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075104"/>
        <c:crosses val="autoZero"/>
        <c:auto val="1"/>
        <c:lblAlgn val="ctr"/>
        <c:lblOffset val="100"/>
        <c:noMultiLvlLbl val="0"/>
      </c:catAx>
      <c:valAx>
        <c:axId val="412075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085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c:f>
              <c:strCache>
                <c:ptCount val="1"/>
                <c:pt idx="0">
                  <c:v>diraalwatan (درع الوطن)</c:v>
                </c:pt>
              </c:strCache>
            </c:strRef>
          </c:cat>
          <c:val>
            <c:numRef>
              <c:f>Sheet1!$B$2</c:f>
              <c:numCache>
                <c:formatCode>General</c:formatCode>
                <c:ptCount val="1"/>
                <c:pt idx="0">
                  <c:v>11005</c:v>
                </c:pt>
              </c:numCache>
            </c:numRef>
          </c:val>
          <c:extLst>
            <c:ext xmlns:c16="http://schemas.microsoft.com/office/drawing/2014/chart" uri="{C3380CC4-5D6E-409C-BE32-E72D297353CC}">
              <c16:uniqueId val="{00000000-9872-44B9-BA2F-D0DF9B5EBB93}"/>
            </c:ext>
          </c:extLst>
        </c:ser>
        <c:ser>
          <c:idx val="1"/>
          <c:order val="1"/>
          <c:tx>
            <c:strRef>
              <c:f>Sheet1!$C$1</c:f>
              <c:strCache>
                <c:ptCount val="1"/>
                <c:pt idx="0">
                  <c:v>Comments</c:v>
                </c:pt>
              </c:strCache>
            </c:strRef>
          </c:tx>
          <c:spPr>
            <a:solidFill>
              <a:schemeClr val="accent2"/>
            </a:solidFill>
            <a:ln>
              <a:noFill/>
            </a:ln>
            <a:effectLst/>
          </c:spPr>
          <c:invertIfNegative val="0"/>
          <c:cat>
            <c:strRef>
              <c:f>Sheet1!$A$2</c:f>
              <c:strCache>
                <c:ptCount val="1"/>
                <c:pt idx="0">
                  <c:v>diraalwatan (درع الوطن)</c:v>
                </c:pt>
              </c:strCache>
            </c:strRef>
          </c:cat>
          <c:val>
            <c:numRef>
              <c:f>Sheet1!$C$2</c:f>
              <c:numCache>
                <c:formatCode>General</c:formatCode>
                <c:ptCount val="1"/>
                <c:pt idx="0">
                  <c:v>141</c:v>
                </c:pt>
              </c:numCache>
            </c:numRef>
          </c:val>
          <c:extLst>
            <c:ext xmlns:c16="http://schemas.microsoft.com/office/drawing/2014/chart" uri="{C3380CC4-5D6E-409C-BE32-E72D297353CC}">
              <c16:uniqueId val="{00000001-9872-44B9-BA2F-D0DF9B5EBB93}"/>
            </c:ext>
          </c:extLst>
        </c:ser>
        <c:dLbls>
          <c:showLegendKey val="0"/>
          <c:showVal val="0"/>
          <c:showCatName val="0"/>
          <c:showSerName val="0"/>
          <c:showPercent val="0"/>
          <c:showBubbleSize val="0"/>
        </c:dLbls>
        <c:gapWidth val="150"/>
        <c:overlap val="100"/>
        <c:axId val="412080352"/>
        <c:axId val="412080680"/>
      </c:barChart>
      <c:catAx>
        <c:axId val="412080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080680"/>
        <c:crosses val="autoZero"/>
        <c:auto val="1"/>
        <c:lblAlgn val="ctr"/>
        <c:lblOffset val="100"/>
        <c:noMultiLvlLbl val="0"/>
      </c:catAx>
      <c:valAx>
        <c:axId val="4120806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080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Dira Alwatan</c:v>
                </c:pt>
              </c:strCache>
            </c:strRef>
          </c:tx>
          <c:spPr>
            <a:ln w="28575" cap="rnd">
              <a:solidFill>
                <a:schemeClr val="accent1"/>
              </a:solidFill>
              <a:round/>
            </a:ln>
            <a:effectLst/>
          </c:spPr>
          <c:marker>
            <c:symbol val="none"/>
          </c:marker>
          <c:cat>
            <c:numRef>
              <c:f>Sheet1!$A$2:$A$9</c:f>
              <c:numCache>
                <c:formatCode>m/d/yyyy</c:formatCode>
                <c:ptCount val="8"/>
                <c:pt idx="0">
                  <c:v>43180</c:v>
                </c:pt>
                <c:pt idx="1">
                  <c:v>43181</c:v>
                </c:pt>
                <c:pt idx="2">
                  <c:v>43182</c:v>
                </c:pt>
                <c:pt idx="3">
                  <c:v>43183</c:v>
                </c:pt>
                <c:pt idx="4">
                  <c:v>43184</c:v>
                </c:pt>
                <c:pt idx="5">
                  <c:v>43185</c:v>
                </c:pt>
                <c:pt idx="6">
                  <c:v>43186</c:v>
                </c:pt>
                <c:pt idx="7">
                  <c:v>43187</c:v>
                </c:pt>
              </c:numCache>
            </c:numRef>
          </c:cat>
          <c:val>
            <c:numRef>
              <c:f>Sheet1!$B$2:$B$9</c:f>
              <c:numCache>
                <c:formatCode>General</c:formatCode>
                <c:ptCount val="8"/>
                <c:pt idx="0">
                  <c:v>4407</c:v>
                </c:pt>
                <c:pt idx="1">
                  <c:v>4422</c:v>
                </c:pt>
                <c:pt idx="2">
                  <c:v>4429</c:v>
                </c:pt>
                <c:pt idx="3">
                  <c:v>4430</c:v>
                </c:pt>
                <c:pt idx="4">
                  <c:v>4435</c:v>
                </c:pt>
                <c:pt idx="5">
                  <c:v>4446</c:v>
                </c:pt>
                <c:pt idx="6">
                  <c:v>4459</c:v>
                </c:pt>
                <c:pt idx="7">
                  <c:v>4464</c:v>
                </c:pt>
              </c:numCache>
            </c:numRef>
          </c:val>
          <c:smooth val="0"/>
          <c:extLst>
            <c:ext xmlns:c16="http://schemas.microsoft.com/office/drawing/2014/chart" uri="{C3380CC4-5D6E-409C-BE32-E72D297353CC}">
              <c16:uniqueId val="{00000000-71DB-4CD4-AAF7-82DBA2C236B1}"/>
            </c:ext>
          </c:extLst>
        </c:ser>
        <c:dLbls>
          <c:showLegendKey val="0"/>
          <c:showVal val="0"/>
          <c:showCatName val="0"/>
          <c:showSerName val="0"/>
          <c:showPercent val="0"/>
          <c:showBubbleSize val="0"/>
        </c:dLbls>
        <c:smooth val="0"/>
        <c:axId val="412097080"/>
        <c:axId val="412097408"/>
      </c:lineChart>
      <c:dateAx>
        <c:axId val="4120970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097408"/>
        <c:crosses val="autoZero"/>
        <c:auto val="1"/>
        <c:lblOffset val="100"/>
        <c:baseTimeUnit val="days"/>
      </c:dateAx>
      <c:valAx>
        <c:axId val="412097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097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Dira Alwatan</c:v>
                </c:pt>
              </c:strCache>
            </c:strRef>
          </c:tx>
          <c:spPr>
            <a:ln w="28575" cap="rnd">
              <a:solidFill>
                <a:schemeClr val="accent1"/>
              </a:solidFill>
              <a:round/>
            </a:ln>
            <a:effectLst/>
          </c:spPr>
          <c:marker>
            <c:symbol val="none"/>
          </c:marker>
          <c:cat>
            <c:numRef>
              <c:f>Sheet1!$A$2:$A$9</c:f>
              <c:numCache>
                <c:formatCode>m/d/yyyy</c:formatCode>
                <c:ptCount val="8"/>
                <c:pt idx="0">
                  <c:v>43180</c:v>
                </c:pt>
                <c:pt idx="1">
                  <c:v>43181</c:v>
                </c:pt>
                <c:pt idx="2">
                  <c:v>43182</c:v>
                </c:pt>
                <c:pt idx="3">
                  <c:v>43183</c:v>
                </c:pt>
                <c:pt idx="4">
                  <c:v>43184</c:v>
                </c:pt>
                <c:pt idx="5">
                  <c:v>43185</c:v>
                </c:pt>
                <c:pt idx="6">
                  <c:v>43186</c:v>
                </c:pt>
                <c:pt idx="7">
                  <c:v>43187</c:v>
                </c:pt>
              </c:numCache>
            </c:numRef>
          </c:cat>
          <c:val>
            <c:numRef>
              <c:f>Sheet1!$B$2:$B$9</c:f>
              <c:numCache>
                <c:formatCode>General</c:formatCode>
                <c:ptCount val="8"/>
                <c:pt idx="0">
                  <c:v>504693</c:v>
                </c:pt>
                <c:pt idx="1">
                  <c:v>506582</c:v>
                </c:pt>
                <c:pt idx="2">
                  <c:v>508425</c:v>
                </c:pt>
                <c:pt idx="3">
                  <c:v>509645</c:v>
                </c:pt>
                <c:pt idx="4">
                  <c:v>510415</c:v>
                </c:pt>
                <c:pt idx="5">
                  <c:v>511346</c:v>
                </c:pt>
                <c:pt idx="6">
                  <c:v>512846</c:v>
                </c:pt>
                <c:pt idx="7">
                  <c:v>514109</c:v>
                </c:pt>
              </c:numCache>
            </c:numRef>
          </c:val>
          <c:smooth val="0"/>
          <c:extLst>
            <c:ext xmlns:c16="http://schemas.microsoft.com/office/drawing/2014/chart" uri="{C3380CC4-5D6E-409C-BE32-E72D297353CC}">
              <c16:uniqueId val="{00000000-D296-42E7-8582-50FF5B555EAC}"/>
            </c:ext>
          </c:extLst>
        </c:ser>
        <c:dLbls>
          <c:showLegendKey val="0"/>
          <c:showVal val="0"/>
          <c:showCatName val="0"/>
          <c:showSerName val="0"/>
          <c:showPercent val="0"/>
          <c:showBubbleSize val="0"/>
        </c:dLbls>
        <c:smooth val="0"/>
        <c:axId val="412044600"/>
        <c:axId val="412046240"/>
      </c:lineChart>
      <c:dateAx>
        <c:axId val="4120446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046240"/>
        <c:crosses val="autoZero"/>
        <c:auto val="1"/>
        <c:lblOffset val="100"/>
        <c:baseTimeUnit val="days"/>
      </c:dateAx>
      <c:valAx>
        <c:axId val="412046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044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Dira Alwatan</c:v>
                </c:pt>
              </c:strCache>
            </c:strRef>
          </c:tx>
          <c:spPr>
            <a:ln w="28575" cap="rnd">
              <a:solidFill>
                <a:schemeClr val="accent1"/>
              </a:solidFill>
              <a:round/>
            </a:ln>
            <a:effectLst/>
          </c:spPr>
          <c:marker>
            <c:symbol val="none"/>
          </c:marker>
          <c:cat>
            <c:numRef>
              <c:f>Sheet1!$A$2:$A$9</c:f>
              <c:numCache>
                <c:formatCode>m/d/yyyy</c:formatCode>
                <c:ptCount val="8"/>
                <c:pt idx="0">
                  <c:v>43180</c:v>
                </c:pt>
                <c:pt idx="1">
                  <c:v>43181</c:v>
                </c:pt>
                <c:pt idx="2">
                  <c:v>43182</c:v>
                </c:pt>
                <c:pt idx="3">
                  <c:v>43183</c:v>
                </c:pt>
                <c:pt idx="4">
                  <c:v>43184</c:v>
                </c:pt>
                <c:pt idx="5">
                  <c:v>43185</c:v>
                </c:pt>
                <c:pt idx="6">
                  <c:v>43186</c:v>
                </c:pt>
                <c:pt idx="7">
                  <c:v>43187</c:v>
                </c:pt>
              </c:numCache>
            </c:numRef>
          </c:cat>
          <c:val>
            <c:numRef>
              <c:f>Sheet1!$B$2:$B$9</c:f>
              <c:numCache>
                <c:formatCode>General</c:formatCode>
                <c:ptCount val="8"/>
                <c:pt idx="0">
                  <c:v>63</c:v>
                </c:pt>
                <c:pt idx="1">
                  <c:v>63</c:v>
                </c:pt>
                <c:pt idx="2">
                  <c:v>65</c:v>
                </c:pt>
                <c:pt idx="3">
                  <c:v>65</c:v>
                </c:pt>
                <c:pt idx="4">
                  <c:v>65</c:v>
                </c:pt>
                <c:pt idx="5">
                  <c:v>67</c:v>
                </c:pt>
                <c:pt idx="6">
                  <c:v>67</c:v>
                </c:pt>
                <c:pt idx="7">
                  <c:v>68</c:v>
                </c:pt>
              </c:numCache>
            </c:numRef>
          </c:val>
          <c:smooth val="0"/>
          <c:extLst>
            <c:ext xmlns:c16="http://schemas.microsoft.com/office/drawing/2014/chart" uri="{C3380CC4-5D6E-409C-BE32-E72D297353CC}">
              <c16:uniqueId val="{00000000-1998-4B51-9ECB-002AA1F634CB}"/>
            </c:ext>
          </c:extLst>
        </c:ser>
        <c:dLbls>
          <c:showLegendKey val="0"/>
          <c:showVal val="0"/>
          <c:showCatName val="0"/>
          <c:showSerName val="0"/>
          <c:showPercent val="0"/>
          <c:showBubbleSize val="0"/>
        </c:dLbls>
        <c:smooth val="0"/>
        <c:axId val="325351720"/>
        <c:axId val="325355000"/>
      </c:lineChart>
      <c:dateAx>
        <c:axId val="3253517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355000"/>
        <c:crosses val="autoZero"/>
        <c:auto val="1"/>
        <c:lblOffset val="100"/>
        <c:baseTimeUnit val="days"/>
      </c:dateAx>
      <c:valAx>
        <c:axId val="325355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351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Dira Alwatan</c:v>
                </c:pt>
              </c:strCache>
            </c:strRef>
          </c:cat>
          <c:val>
            <c:numRef>
              <c:f>Sheet1!$B$2</c:f>
              <c:numCache>
                <c:formatCode>General</c:formatCode>
                <c:ptCount val="1"/>
                <c:pt idx="0">
                  <c:v>335</c:v>
                </c:pt>
              </c:numCache>
            </c:numRef>
          </c:val>
          <c:extLst>
            <c:ext xmlns:c16="http://schemas.microsoft.com/office/drawing/2014/chart" uri="{C3380CC4-5D6E-409C-BE32-E72D297353CC}">
              <c16:uniqueId val="{00000000-3B87-46ED-8A89-D344ADBDE8F7}"/>
            </c:ext>
          </c:extLst>
        </c:ser>
        <c:dLbls>
          <c:showLegendKey val="0"/>
          <c:showVal val="0"/>
          <c:showCatName val="0"/>
          <c:showSerName val="0"/>
          <c:showPercent val="0"/>
          <c:showBubbleSize val="0"/>
        </c:dLbls>
        <c:gapWidth val="219"/>
        <c:overlap val="-27"/>
        <c:axId val="325344504"/>
        <c:axId val="325347456"/>
      </c:barChart>
      <c:catAx>
        <c:axId val="325344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347456"/>
        <c:crosses val="autoZero"/>
        <c:auto val="1"/>
        <c:lblAlgn val="ctr"/>
        <c:lblOffset val="100"/>
        <c:noMultiLvlLbl val="0"/>
      </c:catAx>
      <c:valAx>
        <c:axId val="325347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344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Dira Alwatan</c:v>
                </c:pt>
              </c:strCache>
            </c:strRef>
          </c:cat>
          <c:val>
            <c:numRef>
              <c:f>Sheet1!$B$2</c:f>
              <c:numCache>
                <c:formatCode>General</c:formatCode>
                <c:ptCount val="1"/>
                <c:pt idx="0">
                  <c:v>335</c:v>
                </c:pt>
              </c:numCache>
            </c:numRef>
          </c:val>
          <c:extLst>
            <c:ext xmlns:c16="http://schemas.microsoft.com/office/drawing/2014/chart" uri="{C3380CC4-5D6E-409C-BE32-E72D297353CC}">
              <c16:uniqueId val="{00000000-8B10-45F4-9E7B-18473C4EE141}"/>
            </c:ext>
          </c:extLst>
        </c:ser>
        <c:dLbls>
          <c:showLegendKey val="0"/>
          <c:showVal val="0"/>
          <c:showCatName val="0"/>
          <c:showSerName val="0"/>
          <c:showPercent val="0"/>
          <c:showBubbleSize val="0"/>
        </c:dLbls>
        <c:gapWidth val="219"/>
        <c:overlap val="-27"/>
        <c:axId val="449825912"/>
        <c:axId val="449828536"/>
      </c:barChart>
      <c:catAx>
        <c:axId val="449825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828536"/>
        <c:crosses val="autoZero"/>
        <c:auto val="1"/>
        <c:lblAlgn val="ctr"/>
        <c:lblOffset val="100"/>
        <c:noMultiLvlLbl val="0"/>
      </c:catAx>
      <c:valAx>
        <c:axId val="449828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825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AEFB54-A229-4EE7-BD79-D094618C973B}"/>
              </a:ext>
            </a:extLst>
          </p:cNvPr>
          <p:cNvSpPr>
            <a:spLocks noGrp="1"/>
          </p:cNvSpPr>
          <p:nvPr>
            <p:ph type="ctrTitle"/>
          </p:nvPr>
        </p:nvSpPr>
        <p:spPr/>
        <p:txBody>
          <a:bodyPr/>
          <a:lstStyle/>
          <a:p>
            <a:r>
              <a:rPr lang="en-US"/>
              <a:t>Diraa AlWatan</a:t>
            </a:r>
          </a:p>
        </p:txBody>
      </p:sp>
      <p:sp>
        <p:nvSpPr>
          <p:cNvPr id="3" name="Subtitle 2">
            <a:extLst>
              <a:ext uri="{FF2B5EF4-FFF2-40B4-BE49-F238E27FC236}">
                <a16:creationId xmlns:a16="http://schemas.microsoft.com/office/drawing/2014/main" id="{63812D94-6139-427B-B4C0-D976A15F218F}"/>
              </a:ext>
            </a:extLst>
          </p:cNvPr>
          <p:cNvSpPr>
            <a:spLocks noGrp="1"/>
          </p:cNvSpPr>
          <p:nvPr>
            <p:ph type="subTitle" idx="1"/>
          </p:nvPr>
        </p:nvSpPr>
        <p:spPr/>
        <p:txBody>
          <a:bodyPr/>
          <a:lstStyle/>
          <a:p>
            <a:r>
              <a:rPr lang="en-US"/>
              <a:t>HAVAS Arabia</a:t>
            </a:r>
          </a:p>
        </p:txBody>
      </p:sp>
    </p:spTree>
    <p:extLst>
      <p:ext uri="{BB962C8B-B14F-4D97-AF65-F5344CB8AC3E}">
        <p14:creationId xmlns:p14="http://schemas.microsoft.com/office/powerpoint/2010/main" val="9794634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162BC7-733E-4951-9B30-5A0C152A6472}"/>
              </a:ext>
            </a:extLst>
          </p:cNvPr>
          <p:cNvSpPr>
            <a:spLocks noGrp="1"/>
          </p:cNvSpPr>
          <p:nvPr>
            <p:ph type="title"/>
          </p:nvPr>
        </p:nvSpPr>
        <p:spPr/>
        <p:txBody>
          <a:bodyPr/>
          <a:lstStyle/>
          <a:p>
            <a:r>
              <a:rPr lang="en-US"/>
              <a:t>Twitter Followers Total</a:t>
            </a:r>
          </a:p>
        </p:txBody>
      </p:sp>
      <p:graphicFrame>
        <p:nvGraphicFramePr>
          <p:cNvPr id="6" name="Chart Placeholder 5">
            <a:extLst>
              <a:ext uri="{FF2B5EF4-FFF2-40B4-BE49-F238E27FC236}">
                <a16:creationId xmlns:a16="http://schemas.microsoft.com/office/drawing/2014/main" id="{613D3228-6F86-4655-9549-D8F6323B497E}"/>
              </a:ext>
            </a:extLst>
          </p:cNvPr>
          <p:cNvGraphicFramePr>
            <a:graphicFrameLocks noGrp="1"/>
          </p:cNvGraphicFramePr>
          <p:nvPr>
            <p:ph type="chart" sz="quarter" idx="13"/>
            <p:extLst>
              <p:ext uri="{D42A27DB-BD31-4B8C-83A1-F6EECF244321}">
                <p14:modId xmlns:p14="http://schemas.microsoft.com/office/powerpoint/2010/main" val="37314060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C6EE322-6AFF-41A3-8167-EDD27A4BD4C0}"/>
              </a:ext>
            </a:extLst>
          </p:cNvPr>
          <p:cNvSpPr>
            <a:spLocks noGrp="1"/>
          </p:cNvSpPr>
          <p:nvPr>
            <p:ph type="body" sz="quarter" idx="14"/>
          </p:nvPr>
        </p:nvSpPr>
        <p:spPr/>
        <p:txBody>
          <a:bodyPr/>
          <a:lstStyle/>
          <a:p>
            <a:r>
              <a:rPr lang="en-US"/>
              <a:t>03/21/2018 - 03/28/2018</a:t>
            </a:r>
          </a:p>
        </p:txBody>
      </p:sp>
      <p:sp>
        <p:nvSpPr>
          <p:cNvPr id="5" name="Footer Placeholder 4">
            <a:extLst>
              <a:ext uri="{FF2B5EF4-FFF2-40B4-BE49-F238E27FC236}">
                <a16:creationId xmlns:a16="http://schemas.microsoft.com/office/drawing/2014/main" id="{821F9561-CB1F-482D-88A8-4555C3478DE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247856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85E9A6-6D9E-45A7-A075-4AFF6E0D0BEB}"/>
              </a:ext>
            </a:extLst>
          </p:cNvPr>
          <p:cNvSpPr>
            <a:spLocks noGrp="1"/>
          </p:cNvSpPr>
          <p:nvPr>
            <p:ph type="title"/>
          </p:nvPr>
        </p:nvSpPr>
        <p:spPr/>
        <p:txBody>
          <a:bodyPr/>
          <a:lstStyle/>
          <a:p>
            <a:r>
              <a:rPr lang="en-US"/>
              <a:t>Twitter Interactions Distribution</a:t>
            </a:r>
          </a:p>
        </p:txBody>
      </p:sp>
      <p:graphicFrame>
        <p:nvGraphicFramePr>
          <p:cNvPr id="6" name="Chart Placeholder 5">
            <a:extLst>
              <a:ext uri="{FF2B5EF4-FFF2-40B4-BE49-F238E27FC236}">
                <a16:creationId xmlns:a16="http://schemas.microsoft.com/office/drawing/2014/main" id="{B2A5EF2A-D133-4B36-87DA-4E8BE0957C7B}"/>
              </a:ext>
            </a:extLst>
          </p:cNvPr>
          <p:cNvGraphicFramePr>
            <a:graphicFrameLocks noGrp="1"/>
          </p:cNvGraphicFramePr>
          <p:nvPr>
            <p:ph type="chart" sz="quarter" idx="13"/>
            <p:extLst>
              <p:ext uri="{D42A27DB-BD31-4B8C-83A1-F6EECF244321}">
                <p14:modId xmlns:p14="http://schemas.microsoft.com/office/powerpoint/2010/main" val="33117244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6E35472-4362-447D-8C0A-A30FB42C7508}"/>
              </a:ext>
            </a:extLst>
          </p:cNvPr>
          <p:cNvSpPr>
            <a:spLocks noGrp="1"/>
          </p:cNvSpPr>
          <p:nvPr>
            <p:ph type="body" sz="quarter" idx="14"/>
          </p:nvPr>
        </p:nvSpPr>
        <p:spPr/>
        <p:txBody>
          <a:bodyPr/>
          <a:lstStyle/>
          <a:p>
            <a:r>
              <a:rPr lang="en-US"/>
              <a:t>03/21/2018 - 03/28/2018</a:t>
            </a:r>
          </a:p>
        </p:txBody>
      </p:sp>
      <p:sp>
        <p:nvSpPr>
          <p:cNvPr id="5" name="Footer Placeholder 4">
            <a:extLst>
              <a:ext uri="{FF2B5EF4-FFF2-40B4-BE49-F238E27FC236}">
                <a16:creationId xmlns:a16="http://schemas.microsoft.com/office/drawing/2014/main" id="{6DEC4AB2-FAEB-4116-A670-3EDAC3360E1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014967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71D332-0972-4898-9F45-4F7CA7D898E6}"/>
              </a:ext>
            </a:extLst>
          </p:cNvPr>
          <p:cNvSpPr>
            <a:spLocks noGrp="1"/>
          </p:cNvSpPr>
          <p:nvPr>
            <p:ph type="title"/>
          </p:nvPr>
        </p:nvSpPr>
        <p:spPr/>
        <p:txBody>
          <a:bodyPr/>
          <a:lstStyle/>
          <a:p>
            <a:r>
              <a:rPr lang="en-US"/>
              <a:t>Twitter Own Tweets</a:t>
            </a:r>
          </a:p>
        </p:txBody>
      </p:sp>
      <p:graphicFrame>
        <p:nvGraphicFramePr>
          <p:cNvPr id="6" name="Chart Placeholder 5">
            <a:extLst>
              <a:ext uri="{FF2B5EF4-FFF2-40B4-BE49-F238E27FC236}">
                <a16:creationId xmlns:a16="http://schemas.microsoft.com/office/drawing/2014/main" id="{C78ACAEA-3BD2-4756-A826-FB66710662D8}"/>
              </a:ext>
            </a:extLst>
          </p:cNvPr>
          <p:cNvGraphicFramePr>
            <a:graphicFrameLocks noGrp="1"/>
          </p:cNvGraphicFramePr>
          <p:nvPr>
            <p:ph type="chart" sz="quarter" idx="13"/>
            <p:extLst>
              <p:ext uri="{D42A27DB-BD31-4B8C-83A1-F6EECF244321}">
                <p14:modId xmlns:p14="http://schemas.microsoft.com/office/powerpoint/2010/main" val="14005532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85B6510-F071-402E-9D0A-12E1F9529B5E}"/>
              </a:ext>
            </a:extLst>
          </p:cNvPr>
          <p:cNvSpPr>
            <a:spLocks noGrp="1"/>
          </p:cNvSpPr>
          <p:nvPr>
            <p:ph type="body" sz="quarter" idx="14"/>
          </p:nvPr>
        </p:nvSpPr>
        <p:spPr/>
        <p:txBody>
          <a:bodyPr/>
          <a:lstStyle/>
          <a:p>
            <a:r>
              <a:rPr lang="en-US"/>
              <a:t>03/21/2018 - 03/28/2018</a:t>
            </a:r>
          </a:p>
        </p:txBody>
      </p:sp>
      <p:sp>
        <p:nvSpPr>
          <p:cNvPr id="5" name="Footer Placeholder 4">
            <a:extLst>
              <a:ext uri="{FF2B5EF4-FFF2-40B4-BE49-F238E27FC236}">
                <a16:creationId xmlns:a16="http://schemas.microsoft.com/office/drawing/2014/main" id="{EBC03370-B912-472C-A5C5-84CDFF2DF9D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927340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6C665-5B01-49D6-A6A4-BD3A8B63EAC4}"/>
              </a:ext>
            </a:extLst>
          </p:cNvPr>
          <p:cNvSpPr>
            <a:spLocks noGrp="1"/>
          </p:cNvSpPr>
          <p:nvPr>
            <p:ph type="title"/>
          </p:nvPr>
        </p:nvSpPr>
        <p:spPr/>
        <p:txBody>
          <a:bodyPr/>
          <a:lstStyle/>
          <a:p>
            <a:r>
              <a:rPr lang="en-US"/>
              <a:t>Twitter Mentions</a:t>
            </a:r>
          </a:p>
        </p:txBody>
      </p:sp>
      <p:graphicFrame>
        <p:nvGraphicFramePr>
          <p:cNvPr id="6" name="Chart Placeholder 5">
            <a:extLst>
              <a:ext uri="{FF2B5EF4-FFF2-40B4-BE49-F238E27FC236}">
                <a16:creationId xmlns:a16="http://schemas.microsoft.com/office/drawing/2014/main" id="{2ED8BBD8-A592-4D49-BA7F-85E8B89CCCB4}"/>
              </a:ext>
            </a:extLst>
          </p:cNvPr>
          <p:cNvGraphicFramePr>
            <a:graphicFrameLocks noGrp="1"/>
          </p:cNvGraphicFramePr>
          <p:nvPr>
            <p:ph type="chart" sz="quarter" idx="13"/>
            <p:extLst>
              <p:ext uri="{D42A27DB-BD31-4B8C-83A1-F6EECF244321}">
                <p14:modId xmlns:p14="http://schemas.microsoft.com/office/powerpoint/2010/main" val="28709499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757D826-41CC-4D88-9216-5F7F44327DA5}"/>
              </a:ext>
            </a:extLst>
          </p:cNvPr>
          <p:cNvSpPr>
            <a:spLocks noGrp="1"/>
          </p:cNvSpPr>
          <p:nvPr>
            <p:ph type="body" sz="quarter" idx="14"/>
          </p:nvPr>
        </p:nvSpPr>
        <p:spPr/>
        <p:txBody>
          <a:bodyPr/>
          <a:lstStyle/>
          <a:p>
            <a:r>
              <a:rPr lang="en-US"/>
              <a:t>03/21/2018 - 03/28/2018</a:t>
            </a:r>
          </a:p>
        </p:txBody>
      </p:sp>
      <p:sp>
        <p:nvSpPr>
          <p:cNvPr id="5" name="Footer Placeholder 4">
            <a:extLst>
              <a:ext uri="{FF2B5EF4-FFF2-40B4-BE49-F238E27FC236}">
                <a16:creationId xmlns:a16="http://schemas.microsoft.com/office/drawing/2014/main" id="{D7876EAB-A89B-48C7-96D6-0B533AFD89E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126815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4A2FA4-607C-4959-B069-0E37D7B58AFA}"/>
              </a:ext>
            </a:extLst>
          </p:cNvPr>
          <p:cNvSpPr>
            <a:spLocks noGrp="1"/>
          </p:cNvSpPr>
          <p:nvPr>
            <p:ph type="title"/>
          </p:nvPr>
        </p:nvSpPr>
        <p:spPr/>
        <p:txBody>
          <a:bodyPr/>
          <a:lstStyle/>
          <a:p>
            <a:r>
              <a:rPr lang="en-US"/>
              <a:t>Twitter Tweet Type Distribution</a:t>
            </a:r>
          </a:p>
        </p:txBody>
      </p:sp>
      <p:graphicFrame>
        <p:nvGraphicFramePr>
          <p:cNvPr id="6" name="Chart Placeholder 5">
            <a:extLst>
              <a:ext uri="{FF2B5EF4-FFF2-40B4-BE49-F238E27FC236}">
                <a16:creationId xmlns:a16="http://schemas.microsoft.com/office/drawing/2014/main" id="{40369CD2-D9CA-4251-B772-C761EAB1238C}"/>
              </a:ext>
            </a:extLst>
          </p:cNvPr>
          <p:cNvGraphicFramePr>
            <a:graphicFrameLocks noGrp="1"/>
          </p:cNvGraphicFramePr>
          <p:nvPr>
            <p:ph type="chart" sz="quarter" idx="13"/>
            <p:extLst>
              <p:ext uri="{D42A27DB-BD31-4B8C-83A1-F6EECF244321}">
                <p14:modId xmlns:p14="http://schemas.microsoft.com/office/powerpoint/2010/main" val="39120373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A3CA290-2B07-4394-A5D1-FACA22E82D6A}"/>
              </a:ext>
            </a:extLst>
          </p:cNvPr>
          <p:cNvSpPr>
            <a:spLocks noGrp="1"/>
          </p:cNvSpPr>
          <p:nvPr>
            <p:ph type="body" sz="quarter" idx="14"/>
          </p:nvPr>
        </p:nvSpPr>
        <p:spPr/>
        <p:txBody>
          <a:bodyPr/>
          <a:lstStyle/>
          <a:p>
            <a:r>
              <a:rPr lang="en-US"/>
              <a:t>03/21/2018 - 03/28/2018</a:t>
            </a:r>
          </a:p>
        </p:txBody>
      </p:sp>
      <p:sp>
        <p:nvSpPr>
          <p:cNvPr id="5" name="Footer Placeholder 4">
            <a:extLst>
              <a:ext uri="{FF2B5EF4-FFF2-40B4-BE49-F238E27FC236}">
                <a16:creationId xmlns:a16="http://schemas.microsoft.com/office/drawing/2014/main" id="{7FB3C293-38BF-42A5-8E54-EA26514784E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335199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933C14-57F2-4CEB-91CD-1215C8F59942}"/>
              </a:ext>
            </a:extLst>
          </p:cNvPr>
          <p:cNvSpPr>
            <a:spLocks noGrp="1"/>
          </p:cNvSpPr>
          <p:nvPr>
            <p:ph type="title"/>
          </p:nvPr>
        </p:nvSpPr>
        <p:spPr/>
        <p:txBody>
          <a:bodyPr/>
          <a:lstStyle/>
          <a:p>
            <a:r>
              <a:rPr lang="en-US"/>
              <a:t>Twitter Questions Table - 1 of 2</a:t>
            </a:r>
          </a:p>
        </p:txBody>
      </p:sp>
      <p:graphicFrame>
        <p:nvGraphicFramePr>
          <p:cNvPr id="5" name="Table Placeholder 4">
            <a:extLst>
              <a:ext uri="{FF2B5EF4-FFF2-40B4-BE49-F238E27FC236}">
                <a16:creationId xmlns:a16="http://schemas.microsoft.com/office/drawing/2014/main" id="{ED1DC205-BA4D-4877-BE16-00AF4D19D7A8}"/>
              </a:ext>
            </a:extLst>
          </p:cNvPr>
          <p:cNvGraphicFramePr>
            <a:graphicFrameLocks noGrp="1"/>
          </p:cNvGraphicFramePr>
          <p:nvPr>
            <p:ph type="tbl" sz="quarter" idx="13"/>
            <p:extLst>
              <p:ext uri="{D42A27DB-BD31-4B8C-83A1-F6EECF244321}">
                <p14:modId xmlns:p14="http://schemas.microsoft.com/office/powerpoint/2010/main" val="37893169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028340103"/>
                    </a:ext>
                  </a:extLst>
                </a:gridCol>
                <a:gridCol w="1645920">
                  <a:extLst>
                    <a:ext uri="{9D8B030D-6E8A-4147-A177-3AD203B41FA5}">
                      <a16:colId xmlns:a16="http://schemas.microsoft.com/office/drawing/2014/main" val="1053354713"/>
                    </a:ext>
                  </a:extLst>
                </a:gridCol>
                <a:gridCol w="822960">
                  <a:extLst>
                    <a:ext uri="{9D8B030D-6E8A-4147-A177-3AD203B41FA5}">
                      <a16:colId xmlns:a16="http://schemas.microsoft.com/office/drawing/2014/main" val="71376596"/>
                    </a:ext>
                  </a:extLst>
                </a:gridCol>
                <a:gridCol w="822960">
                  <a:extLst>
                    <a:ext uri="{9D8B030D-6E8A-4147-A177-3AD203B41FA5}">
                      <a16:colId xmlns:a16="http://schemas.microsoft.com/office/drawing/2014/main" val="31341686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2806792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@bahaahammam22 - 2018-03-25 21:46:24</a:t>
                      </a:r>
                      <a:r>
                        <a:rPr kumimoji="0" lang="en-US" sz="1000" b="0" i="0" u="none" strike="noStrike" kern="1200" cap="none" spc="0" normalizeH="0" baseline="0" noProof="0">
                          <a:ln>
                            <a:noFill/>
                          </a:ln>
                          <a:solidFill>
                            <a:prstClr val="black"/>
                          </a:solidFill>
                          <a:effectLst/>
                          <a:uLnTx/>
                          <a:uFillTx/>
                          <a:latin typeface="+mn-lt"/>
                          <a:ea typeface="+mn-ea"/>
                          <a:cs typeface="+mn-cs"/>
                        </a:rPr>
                        <a:t>
@diraalwatan </a:t>
                      </a:r>
                      <a:r>
                        <a:rPr kumimoji="0" lang="ar-AE" sz="1000" b="0" i="0" u="none" strike="noStrike" kern="1200" cap="none" spc="0" normalizeH="0" baseline="0" noProof="0">
                          <a:ln>
                            <a:noFill/>
                          </a:ln>
                          <a:solidFill>
                            <a:prstClr val="black"/>
                          </a:solidFill>
                          <a:effectLst/>
                          <a:uLnTx/>
                          <a:uFillTx/>
                          <a:latin typeface="+mn-lt"/>
                          <a:ea typeface="+mn-ea"/>
                          <a:cs typeface="+mn-cs"/>
                        </a:rPr>
                        <a:t>لسنا جيش مرتزقة ....نحن جيش عريق فإذا كان أمننا واحد لماذا لا تحاربون معنا في سيناء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5132341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@iTsTaLaT - 2018-03-24 18:50:24</a:t>
                      </a:r>
                      <a:r>
                        <a:rPr kumimoji="0" lang="en-US" sz="1000" b="0" i="0" u="none" strike="noStrike" kern="1200" cap="none" spc="0" normalizeH="0" baseline="0" noProof="0">
                          <a:ln>
                            <a:noFill/>
                          </a:ln>
                          <a:solidFill>
                            <a:prstClr val="black"/>
                          </a:solidFill>
                          <a:effectLst/>
                          <a:uLnTx/>
                          <a:uFillTx/>
                          <a:latin typeface="+mn-lt"/>
                          <a:ea typeface="+mn-ea"/>
                          <a:cs typeface="+mn-cs"/>
                        </a:rPr>
                        <a:t>
@diraalwatan Asalaam o Alikum Akhi
Why no Mention of #Pakistan till now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059299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@ploit17 - 2018-03-24 11:29:33</a:t>
                      </a:r>
                      <a:r>
                        <a:rPr kumimoji="0" lang="en-US" sz="1000" b="0" i="0" u="none" strike="noStrike" kern="1200" cap="none" spc="0" normalizeH="0" baseline="0" noProof="0">
                          <a:ln>
                            <a:noFill/>
                          </a:ln>
                          <a:solidFill>
                            <a:prstClr val="black"/>
                          </a:solidFill>
                          <a:effectLst/>
                          <a:uLnTx/>
                          <a:uFillTx/>
                          <a:latin typeface="+mn-lt"/>
                          <a:ea typeface="+mn-ea"/>
                          <a:cs typeface="+mn-cs"/>
                        </a:rPr>
                        <a:t>
@diraalwatan </a:t>
                      </a:r>
                      <a:r>
                        <a:rPr kumimoji="0" lang="ar-AE" sz="1000" b="0" i="0" u="none" strike="noStrike" kern="1200" cap="none" spc="0" normalizeH="0" baseline="0" noProof="0">
                          <a:ln>
                            <a:noFill/>
                          </a:ln>
                          <a:solidFill>
                            <a:prstClr val="black"/>
                          </a:solidFill>
                          <a:effectLst/>
                          <a:uLnTx/>
                          <a:uFillTx/>
                          <a:latin typeface="+mn-lt"/>
                          <a:ea typeface="+mn-ea"/>
                          <a:cs typeface="+mn-cs"/>
                        </a:rPr>
                        <a:t>قطر بالتمرين ؟ ولا وش السالفة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0264107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@AramShabanian - 2018-03-24 08:03:36</a:t>
                      </a:r>
                      <a:r>
                        <a:rPr kumimoji="0" lang="en-US" sz="1000" b="0" i="0" u="none" strike="noStrike" kern="1200" cap="none" spc="0" normalizeH="0" baseline="0" noProof="0">
                          <a:ln>
                            <a:noFill/>
                          </a:ln>
                          <a:solidFill>
                            <a:prstClr val="black"/>
                          </a:solidFill>
                          <a:effectLst/>
                          <a:uLnTx/>
                          <a:uFillTx/>
                          <a:latin typeface="+mn-lt"/>
                          <a:ea typeface="+mn-ea"/>
                          <a:cs typeface="+mn-cs"/>
                        </a:rPr>
                        <a:t>
@diraalwatan Do you have an English language media contact? Email or phone?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607273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@_MOHND_ - 2018-03-23 23:41:34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حساب درع الوطن الرسمي @</a:t>
                      </a:r>
                      <a:r>
                        <a:rPr kumimoji="0" lang="en-US" sz="1000" b="0" i="0" u="none" strike="noStrike" kern="1200" cap="none" spc="0" normalizeH="0" baseline="0" noProof="0">
                          <a:ln>
                            <a:noFill/>
                          </a:ln>
                          <a:solidFill>
                            <a:prstClr val="black"/>
                          </a:solidFill>
                          <a:effectLst/>
                          <a:uLnTx/>
                          <a:uFillTx/>
                          <a:latin typeface="+mn-lt"/>
                          <a:ea typeface="+mn-ea"/>
                          <a:cs typeface="+mn-cs"/>
                        </a:rPr>
                        <a:t>diraalwatan </a:t>
                      </a:r>
                      <a:r>
                        <a:rPr kumimoji="0" lang="ar-AE" sz="1000" b="0" i="0" u="none" strike="noStrike" kern="1200" cap="none" spc="0" normalizeH="0" baseline="0" noProof="0">
                          <a:ln>
                            <a:noFill/>
                          </a:ln>
                          <a:solidFill>
                            <a:prstClr val="black"/>
                          </a:solidFill>
                          <a:effectLst/>
                          <a:uLnTx/>
                          <a:uFillTx/>
                          <a:latin typeface="+mn-lt"/>
                          <a:ea typeface="+mn-ea"/>
                          <a:cs typeface="+mn-cs"/>
                        </a:rPr>
                        <a:t>ينشر اخبار حول التمرين التعبوي #درع_الخليج و شعار التمرين يحتوي على علم قطر ؟؟!… </a:t>
                      </a:r>
                      <a:r>
                        <a:rPr kumimoji="0" lang="en-US" sz="1000" b="0" i="0" u="none" strike="noStrike" kern="1200" cap="none" spc="0" normalizeH="0" baseline="0" noProof="0">
                          <a:ln>
                            <a:noFill/>
                          </a:ln>
                          <a:solidFill>
                            <a:prstClr val="black"/>
                          </a:solidFill>
                          <a:effectLst/>
                          <a:uLnTx/>
                          <a:uFillTx/>
                          <a:latin typeface="+mn-lt"/>
                          <a:ea typeface="+mn-ea"/>
                          <a:cs typeface="+mn-cs"/>
                        </a:rPr>
                        <a:t>https://t.co/GH2l6zjCMd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7206389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@kh_sadi88 - 2018-03-23 22:46:33</a:t>
                      </a:r>
                      <a:r>
                        <a:rPr kumimoji="0" lang="en-US" sz="1000" b="0" i="0" u="none" strike="noStrike" kern="1200" cap="none" spc="0" normalizeH="0" baseline="0" noProof="0">
                          <a:ln>
                            <a:noFill/>
                          </a:ln>
                          <a:solidFill>
                            <a:prstClr val="black"/>
                          </a:solidFill>
                          <a:effectLst/>
                          <a:uLnTx/>
                          <a:uFillTx/>
                          <a:latin typeface="+mn-lt"/>
                          <a:ea typeface="+mn-ea"/>
                          <a:cs typeface="+mn-cs"/>
                        </a:rPr>
                        <a:t>
@diraalwatan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772577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@Alnaemi_Faisal - 2018-03-23 09:25:18</a:t>
                      </a:r>
                      <a:r>
                        <a:rPr kumimoji="0" lang="en-US" sz="1000" b="0" i="0" u="none" strike="noStrike" kern="1200" cap="none" spc="0" normalizeH="0" baseline="0" noProof="0">
                          <a:ln>
                            <a:noFill/>
                          </a:ln>
                          <a:solidFill>
                            <a:prstClr val="black"/>
                          </a:solidFill>
                          <a:effectLst/>
                          <a:uLnTx/>
                          <a:uFillTx/>
                          <a:latin typeface="+mn-lt"/>
                          <a:ea typeface="+mn-ea"/>
                          <a:cs typeface="+mn-cs"/>
                        </a:rPr>
                        <a:t>
@diraalwatan </a:t>
                      </a:r>
                      <a:r>
                        <a:rPr kumimoji="0" lang="ar-AE" sz="1000" b="0" i="0" u="none" strike="noStrike" kern="1200" cap="none" spc="0" normalizeH="0" baseline="0" noProof="0">
                          <a:ln>
                            <a:noFill/>
                          </a:ln>
                          <a:solidFill>
                            <a:prstClr val="black"/>
                          </a:solidFill>
                          <a:effectLst/>
                          <a:uLnTx/>
                          <a:uFillTx/>
                          <a:latin typeface="+mn-lt"/>
                          <a:ea typeface="+mn-ea"/>
                          <a:cs typeface="+mn-cs"/>
                        </a:rPr>
                        <a:t>مش على اساس انكم تتفاخرون بطرد العثمانيين اول ما قامت دولتكم ؟ الحين احفاد عبدالحميد الثاني و ابراهيم… </a:t>
                      </a:r>
                      <a:r>
                        <a:rPr kumimoji="0" lang="en-US" sz="1000" b="0" i="0" u="none" strike="noStrike" kern="1200" cap="none" spc="0" normalizeH="0" baseline="0" noProof="0">
                          <a:ln>
                            <a:noFill/>
                          </a:ln>
                          <a:solidFill>
                            <a:prstClr val="black"/>
                          </a:solidFill>
                          <a:effectLst/>
                          <a:uLnTx/>
                          <a:uFillTx/>
                          <a:latin typeface="+mn-lt"/>
                          <a:ea typeface="+mn-ea"/>
                          <a:cs typeface="+mn-cs"/>
                        </a:rPr>
                        <a:t>https://t.co/KB0w3LpXpk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461474593"/>
                  </a:ext>
                </a:extLst>
              </a:tr>
            </a:tbl>
          </a:graphicData>
        </a:graphic>
      </p:graphicFrame>
      <p:sp>
        <p:nvSpPr>
          <p:cNvPr id="4" name="Text Placeholder 3">
            <a:extLst>
              <a:ext uri="{FF2B5EF4-FFF2-40B4-BE49-F238E27FC236}">
                <a16:creationId xmlns:a16="http://schemas.microsoft.com/office/drawing/2014/main" id="{1374FD9E-2C5D-4CE9-8577-DFCCDBD65294}"/>
              </a:ext>
            </a:extLst>
          </p:cNvPr>
          <p:cNvSpPr>
            <a:spLocks noGrp="1"/>
          </p:cNvSpPr>
          <p:nvPr>
            <p:ph type="body" sz="quarter" idx="14"/>
          </p:nvPr>
        </p:nvSpPr>
        <p:spPr/>
        <p:txBody>
          <a:bodyPr/>
          <a:lstStyle/>
          <a:p>
            <a:r>
              <a:rPr lang="en-US"/>
              <a:t>03/21/2018 - 03/28/2018</a:t>
            </a:r>
          </a:p>
        </p:txBody>
      </p:sp>
    </p:spTree>
    <p:extLst>
      <p:ext uri="{BB962C8B-B14F-4D97-AF65-F5344CB8AC3E}">
        <p14:creationId xmlns:p14="http://schemas.microsoft.com/office/powerpoint/2010/main" val="31433015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420674-F7F2-4FDF-8CC5-9915754C6622}"/>
              </a:ext>
            </a:extLst>
          </p:cNvPr>
          <p:cNvSpPr>
            <a:spLocks noGrp="1"/>
          </p:cNvSpPr>
          <p:nvPr>
            <p:ph type="title"/>
          </p:nvPr>
        </p:nvSpPr>
        <p:spPr/>
        <p:txBody>
          <a:bodyPr/>
          <a:lstStyle/>
          <a:p>
            <a:r>
              <a:rPr lang="en-US"/>
              <a:t>Twitter Questions Table - 2 of 2</a:t>
            </a:r>
          </a:p>
        </p:txBody>
      </p:sp>
      <p:graphicFrame>
        <p:nvGraphicFramePr>
          <p:cNvPr id="5" name="Table Placeholder 4">
            <a:extLst>
              <a:ext uri="{FF2B5EF4-FFF2-40B4-BE49-F238E27FC236}">
                <a16:creationId xmlns:a16="http://schemas.microsoft.com/office/drawing/2014/main" id="{BB090227-BEFB-4000-A27B-67398128D09E}"/>
              </a:ext>
            </a:extLst>
          </p:cNvPr>
          <p:cNvGraphicFramePr>
            <a:graphicFrameLocks noGrp="1"/>
          </p:cNvGraphicFramePr>
          <p:nvPr>
            <p:ph type="tbl" sz="quarter" idx="13"/>
            <p:extLst>
              <p:ext uri="{D42A27DB-BD31-4B8C-83A1-F6EECF244321}">
                <p14:modId xmlns:p14="http://schemas.microsoft.com/office/powerpoint/2010/main" val="32773326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839735097"/>
                    </a:ext>
                  </a:extLst>
                </a:gridCol>
                <a:gridCol w="1645920">
                  <a:extLst>
                    <a:ext uri="{9D8B030D-6E8A-4147-A177-3AD203B41FA5}">
                      <a16:colId xmlns:a16="http://schemas.microsoft.com/office/drawing/2014/main" val="470029685"/>
                    </a:ext>
                  </a:extLst>
                </a:gridCol>
                <a:gridCol w="822960">
                  <a:extLst>
                    <a:ext uri="{9D8B030D-6E8A-4147-A177-3AD203B41FA5}">
                      <a16:colId xmlns:a16="http://schemas.microsoft.com/office/drawing/2014/main" val="1390863286"/>
                    </a:ext>
                  </a:extLst>
                </a:gridCol>
                <a:gridCol w="822960">
                  <a:extLst>
                    <a:ext uri="{9D8B030D-6E8A-4147-A177-3AD203B41FA5}">
                      <a16:colId xmlns:a16="http://schemas.microsoft.com/office/drawing/2014/main" val="30730305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1742397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@ahmed233ay - 2018-03-22 19:48:23</a:t>
                      </a:r>
                      <a:r>
                        <a:rPr kumimoji="0" lang="en-US" sz="1000" b="0" i="0" u="none" strike="noStrike" kern="1200" cap="none" spc="0" normalizeH="0" baseline="0" noProof="0">
                          <a:ln>
                            <a:noFill/>
                          </a:ln>
                          <a:solidFill>
                            <a:prstClr val="black"/>
                          </a:solidFill>
                          <a:effectLst/>
                          <a:uLnTx/>
                          <a:uFillTx/>
                          <a:latin typeface="+mn-lt"/>
                          <a:ea typeface="+mn-ea"/>
                          <a:cs typeface="+mn-cs"/>
                        </a:rPr>
                        <a:t>
@diraalwatan </a:t>
                      </a:r>
                      <a:r>
                        <a:rPr kumimoji="0" lang="ar-AE" sz="1000" b="0" i="0" u="none" strike="noStrike" kern="1200" cap="none" spc="0" normalizeH="0" baseline="0" noProof="0">
                          <a:ln>
                            <a:noFill/>
                          </a:ln>
                          <a:solidFill>
                            <a:prstClr val="black"/>
                          </a:solidFill>
                          <a:effectLst/>
                          <a:uLnTx/>
                          <a:uFillTx/>
                          <a:latin typeface="+mn-lt"/>
                          <a:ea typeface="+mn-ea"/>
                          <a:cs typeface="+mn-cs"/>
                        </a:rPr>
                        <a:t>لم يبقى سوى اسرائيل وايران والحوثي وحزب الله ...ضد من هذا الدرع؟
المواطن ..........................................
يسأل؟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902147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@a7med_40 - 2018-03-21 11:45:07</a:t>
                      </a:r>
                      <a:r>
                        <a:rPr kumimoji="0" lang="en-US" sz="1000" b="0" i="0" u="none" strike="noStrike" kern="1200" cap="none" spc="0" normalizeH="0" baseline="0" noProof="0">
                          <a:ln>
                            <a:noFill/>
                          </a:ln>
                          <a:solidFill>
                            <a:prstClr val="black"/>
                          </a:solidFill>
                          <a:effectLst/>
                          <a:uLnTx/>
                          <a:uFillTx/>
                          <a:latin typeface="+mn-lt"/>
                          <a:ea typeface="+mn-ea"/>
                          <a:cs typeface="+mn-cs"/>
                        </a:rPr>
                        <a:t>
@diraalwatan </a:t>
                      </a:r>
                      <a:r>
                        <a:rPr kumimoji="0" lang="ar-AE" sz="1000" b="0" i="0" u="none" strike="noStrike" kern="1200" cap="none" spc="0" normalizeH="0" baseline="0" noProof="0">
                          <a:ln>
                            <a:noFill/>
                          </a:ln>
                          <a:solidFill>
                            <a:prstClr val="black"/>
                          </a:solidFill>
                          <a:effectLst/>
                          <a:uLnTx/>
                          <a:uFillTx/>
                          <a:latin typeface="+mn-lt"/>
                          <a:ea typeface="+mn-ea"/>
                          <a:cs typeface="+mn-cs"/>
                        </a:rPr>
                        <a:t>قطر مشاركه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8001359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@ilyasriaz345 - 2018-03-21 08:48:08</a:t>
                      </a:r>
                      <a:r>
                        <a:rPr kumimoji="0" lang="en-US" sz="1000" b="0" i="0" u="none" strike="noStrike" kern="1200" cap="none" spc="0" normalizeH="0" baseline="0" noProof="0">
                          <a:ln>
                            <a:noFill/>
                          </a:ln>
                          <a:solidFill>
                            <a:prstClr val="black"/>
                          </a:solidFill>
                          <a:effectLst/>
                          <a:uLnTx/>
                          <a:uFillTx/>
                          <a:latin typeface="+mn-lt"/>
                          <a:ea typeface="+mn-ea"/>
                          <a:cs typeface="+mn-cs"/>
                        </a:rPr>
                        <a:t>
@diraalwatan Arrivals of Pakistani troop?  No video found...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1615064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@amirulkmy - 2018-03-21 08:31:48</a:t>
                      </a:r>
                      <a:r>
                        <a:rPr kumimoji="0" lang="en-US" sz="1000" b="0" i="0" u="none" strike="noStrike" kern="1200" cap="none" spc="0" normalizeH="0" baseline="0" noProof="0">
                          <a:ln>
                            <a:noFill/>
                          </a:ln>
                          <a:solidFill>
                            <a:prstClr val="black"/>
                          </a:solidFill>
                          <a:effectLst/>
                          <a:uLnTx/>
                          <a:uFillTx/>
                          <a:latin typeface="+mn-lt"/>
                          <a:ea typeface="+mn-ea"/>
                          <a:cs typeface="+mn-cs"/>
                        </a:rPr>
                        <a:t>
@diraalwatan Malaysia will coming?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721390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@o544455437 - 2018-03-21 04:46:32</a:t>
                      </a:r>
                      <a:r>
                        <a:rPr kumimoji="0" lang="en-US" sz="1000" b="0" i="0" u="none" strike="noStrike" kern="1200" cap="none" spc="0" normalizeH="0" baseline="0" noProof="0">
                          <a:ln>
                            <a:noFill/>
                          </a:ln>
                          <a:solidFill>
                            <a:prstClr val="black"/>
                          </a:solidFill>
                          <a:effectLst/>
                          <a:uLnTx/>
                          <a:uFillTx/>
                          <a:latin typeface="+mn-lt"/>
                          <a:ea typeface="+mn-ea"/>
                          <a:cs typeface="+mn-cs"/>
                        </a:rPr>
                        <a:t>
@diraalwatan </a:t>
                      </a:r>
                      <a:r>
                        <a:rPr kumimoji="0" lang="ar-AE" sz="1000" b="0" i="0" u="none" strike="noStrike" kern="1200" cap="none" spc="0" normalizeH="0" baseline="0" noProof="0">
                          <a:ln>
                            <a:noFill/>
                          </a:ln>
                          <a:solidFill>
                            <a:prstClr val="black"/>
                          </a:solidFill>
                          <a:effectLst/>
                          <a:uLnTx/>
                          <a:uFillTx/>
                          <a:latin typeface="+mn-lt"/>
                          <a:ea typeface="+mn-ea"/>
                          <a:cs typeface="+mn-cs"/>
                        </a:rPr>
                        <a:t>هل قطر ستشارك في درع الخليج المشترك ؟؟ 
اذا كانت الاجابه بـ لا .. 
لماذا تم وضع علم قطر في الفيديو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336949246"/>
                  </a:ext>
                </a:extLst>
              </a:tr>
            </a:tbl>
          </a:graphicData>
        </a:graphic>
      </p:graphicFrame>
      <p:sp>
        <p:nvSpPr>
          <p:cNvPr id="4" name="Text Placeholder 3">
            <a:extLst>
              <a:ext uri="{FF2B5EF4-FFF2-40B4-BE49-F238E27FC236}">
                <a16:creationId xmlns:a16="http://schemas.microsoft.com/office/drawing/2014/main" id="{09828381-55D3-48A8-9459-BD17107BACE8}"/>
              </a:ext>
            </a:extLst>
          </p:cNvPr>
          <p:cNvSpPr>
            <a:spLocks noGrp="1"/>
          </p:cNvSpPr>
          <p:nvPr>
            <p:ph type="body" sz="quarter" idx="14"/>
          </p:nvPr>
        </p:nvSpPr>
        <p:spPr/>
        <p:txBody>
          <a:bodyPr/>
          <a:lstStyle/>
          <a:p>
            <a:r>
              <a:rPr lang="en-US"/>
              <a:t>03/21/2018 - 03/28/2018</a:t>
            </a:r>
          </a:p>
        </p:txBody>
      </p:sp>
    </p:spTree>
    <p:extLst>
      <p:ext uri="{BB962C8B-B14F-4D97-AF65-F5344CB8AC3E}">
        <p14:creationId xmlns:p14="http://schemas.microsoft.com/office/powerpoint/2010/main" val="42807024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06D231-D6F9-4935-BE8B-D1FCE013A4CD}"/>
              </a:ext>
            </a:extLst>
          </p:cNvPr>
          <p:cNvSpPr>
            <a:spLocks noGrp="1"/>
          </p:cNvSpPr>
          <p:nvPr>
            <p:ph type="title"/>
          </p:nvPr>
        </p:nvSpPr>
        <p:spPr/>
        <p:txBody>
          <a:bodyPr/>
          <a:lstStyle/>
          <a:p>
            <a:r>
              <a:rPr lang="en-US"/>
              <a:t>Twitter Own and Retweeted Tweets Table - 1 of 7</a:t>
            </a:r>
          </a:p>
        </p:txBody>
      </p:sp>
      <p:graphicFrame>
        <p:nvGraphicFramePr>
          <p:cNvPr id="5" name="Table Placeholder 4">
            <a:extLst>
              <a:ext uri="{FF2B5EF4-FFF2-40B4-BE49-F238E27FC236}">
                <a16:creationId xmlns:a16="http://schemas.microsoft.com/office/drawing/2014/main" id="{5239E56A-D14E-4E00-89B9-EE5633CF6E2F}"/>
              </a:ext>
            </a:extLst>
          </p:cNvPr>
          <p:cNvGraphicFramePr>
            <a:graphicFrameLocks noGrp="1"/>
          </p:cNvGraphicFramePr>
          <p:nvPr>
            <p:ph type="tbl" sz="quarter" idx="13"/>
            <p:extLst>
              <p:ext uri="{D42A27DB-BD31-4B8C-83A1-F6EECF244321}">
                <p14:modId xmlns:p14="http://schemas.microsoft.com/office/powerpoint/2010/main" val="39766041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683191921"/>
                    </a:ext>
                  </a:extLst>
                </a:gridCol>
                <a:gridCol w="822960">
                  <a:extLst>
                    <a:ext uri="{9D8B030D-6E8A-4147-A177-3AD203B41FA5}">
                      <a16:colId xmlns:a16="http://schemas.microsoft.com/office/drawing/2014/main" val="3209602079"/>
                    </a:ext>
                  </a:extLst>
                </a:gridCol>
                <a:gridCol w="822960">
                  <a:extLst>
                    <a:ext uri="{9D8B030D-6E8A-4147-A177-3AD203B41FA5}">
                      <a16:colId xmlns:a16="http://schemas.microsoft.com/office/drawing/2014/main" val="3719748705"/>
                    </a:ext>
                  </a:extLst>
                </a:gridCol>
                <a:gridCol w="822960">
                  <a:extLst>
                    <a:ext uri="{9D8B030D-6E8A-4147-A177-3AD203B41FA5}">
                      <a16:colId xmlns:a16="http://schemas.microsoft.com/office/drawing/2014/main" val="3041610065"/>
                    </a:ext>
                  </a:extLst>
                </a:gridCol>
                <a:gridCol w="822960">
                  <a:extLst>
                    <a:ext uri="{9D8B030D-6E8A-4147-A177-3AD203B41FA5}">
                      <a16:colId xmlns:a16="http://schemas.microsoft.com/office/drawing/2014/main" val="1045772594"/>
                    </a:ext>
                  </a:extLst>
                </a:gridCol>
                <a:gridCol w="822960">
                  <a:extLst>
                    <a:ext uri="{9D8B030D-6E8A-4147-A177-3AD203B41FA5}">
                      <a16:colId xmlns:a16="http://schemas.microsoft.com/office/drawing/2014/main" val="28248832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671464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 - 2018-03-28 19:51:36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الدول المشاركة في التمرين عل أهبة الإستعداد لردع أي تجاوزات تستهدف إستقرار المنطقة  #خليجنا_درع_محصن  #درع_الخليج              </a:t>
                      </a:r>
                      <a:r>
                        <a:rPr kumimoji="0" lang="en-US" sz="1000" b="0" i="0" u="none" strike="noStrike" kern="1200" cap="none" spc="0" normalizeH="0" baseline="0" noProof="0">
                          <a:ln>
                            <a:noFill/>
                          </a:ln>
                          <a:solidFill>
                            <a:prstClr val="black"/>
                          </a:solidFill>
                          <a:effectLst/>
                          <a:uLnTx/>
                          <a:uFillTx/>
                          <a:latin typeface="+mn-lt"/>
                          <a:ea typeface="+mn-ea"/>
                          <a:cs typeface="+mn-cs"/>
                        </a:rPr>
                        <a:t>The participating countries are alert and prepared to deter any aggression against the region’s stability.  #Our_Gulf_Is_A_Fortified_Shield #Gulf_Shield https://t.co/lgwrgXttlU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0.0213%</a:t>
                      </a:r>
                    </a:p>
                  </a:txBody>
                  <a:tcPr/>
                </a:tc>
                <a:extLst>
                  <a:ext uri="{0D108BD9-81ED-4DB2-BD59-A6C34878D82A}">
                    <a16:rowId xmlns:a16="http://schemas.microsoft.com/office/drawing/2014/main" val="22547709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 - 2018-03-28 12:31:14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تمرين مركز القيادة 27-29 مارس #خليجنا_درع_محصن  #درع_الخليج          
</a:t>
                      </a:r>
                      <a:r>
                        <a:rPr kumimoji="0" lang="en-US" sz="1000" b="0" i="0" u="none" strike="noStrike" kern="1200" cap="none" spc="0" normalizeH="0" baseline="0" noProof="0">
                          <a:ln>
                            <a:noFill/>
                          </a:ln>
                          <a:solidFill>
                            <a:prstClr val="black"/>
                          </a:solidFill>
                          <a:effectLst/>
                          <a:uLnTx/>
                          <a:uFillTx/>
                          <a:latin typeface="+mn-lt"/>
                          <a:ea typeface="+mn-ea"/>
                          <a:cs typeface="+mn-cs"/>
                        </a:rPr>
                        <a:t>Leadership Center Exercise 27-29 March #Our_Gulf_Is_A_Fortified_Shield #Gulf_Shield https://t.co/5zYSXfmBg4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0.0134%</a:t>
                      </a:r>
                    </a:p>
                  </a:txBody>
                  <a:tcPr/>
                </a:tc>
                <a:extLst>
                  <a:ext uri="{0D108BD9-81ED-4DB2-BD59-A6C34878D82A}">
                    <a16:rowId xmlns:a16="http://schemas.microsoft.com/office/drawing/2014/main" val="19151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 - 2018-03-27 20:16:59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معالي نائب رئيس هيئة الأركان العامة الفريق الركن مطلق بن سالم الأزيمع يرعى انطلاق تمرين مركز القيادة ضمن تمرين #درع_الخليج المشترك ١
#خليجنا_درع_محصن </a:t>
                      </a:r>
                      <a:r>
                        <a:rPr kumimoji="0" lang="en-US" sz="1000" b="0" i="0" u="none" strike="noStrike" kern="1200" cap="none" spc="0" normalizeH="0" baseline="0" noProof="0">
                          <a:ln>
                            <a:noFill/>
                          </a:ln>
                          <a:solidFill>
                            <a:prstClr val="black"/>
                          </a:solidFill>
                          <a:effectLst/>
                          <a:uLnTx/>
                          <a:uFillTx/>
                          <a:latin typeface="+mn-lt"/>
                          <a:ea typeface="+mn-ea"/>
                          <a:cs typeface="+mn-cs"/>
                        </a:rPr>
                        <a:t>https://t.co/2nBSOSCoar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0.0483%</a:t>
                      </a:r>
                    </a:p>
                  </a:txBody>
                  <a:tcPr/>
                </a:tc>
                <a:extLst>
                  <a:ext uri="{0D108BD9-81ED-4DB2-BD59-A6C34878D82A}">
                    <a16:rowId xmlns:a16="http://schemas.microsoft.com/office/drawing/2014/main" val="3417431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 - 2018-03-27 20:08:22</a:t>
                      </a:r>
                      <a:r>
                        <a:rPr kumimoji="0" lang="en-US" sz="1000" b="0" i="0" u="none" strike="noStrike" kern="1200" cap="none" spc="0" normalizeH="0" baseline="0" noProof="0">
                          <a:ln>
                            <a:noFill/>
                          </a:ln>
                          <a:solidFill>
                            <a:prstClr val="black"/>
                          </a:solidFill>
                          <a:effectLst/>
                          <a:uLnTx/>
                          <a:uFillTx/>
                          <a:latin typeface="+mn-lt"/>
                          <a:ea typeface="+mn-ea"/>
                          <a:cs typeface="+mn-cs"/>
                        </a:rPr>
                        <a:t>
Launch of the Command Center Exercise under the supervision of His Excellency General Mutalq Ibn Salem Al-Azimaa', Deputy Chief of General Staff, as part of The #Gulf_Shield Joint Exercise - 1
#Our_Gulf_Is_A_Fortified_Shield https://t.co/bjGYTmwsqm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0.0210%</a:t>
                      </a:r>
                    </a:p>
                  </a:txBody>
                  <a:tcPr/>
                </a:tc>
                <a:extLst>
                  <a:ext uri="{0D108BD9-81ED-4DB2-BD59-A6C34878D82A}">
                    <a16:rowId xmlns:a16="http://schemas.microsoft.com/office/drawing/2014/main" val="1520833054"/>
                  </a:ext>
                </a:extLst>
              </a:tr>
            </a:tbl>
          </a:graphicData>
        </a:graphic>
      </p:graphicFrame>
      <p:sp>
        <p:nvSpPr>
          <p:cNvPr id="4" name="Text Placeholder 3">
            <a:extLst>
              <a:ext uri="{FF2B5EF4-FFF2-40B4-BE49-F238E27FC236}">
                <a16:creationId xmlns:a16="http://schemas.microsoft.com/office/drawing/2014/main" id="{C7F51219-5042-4935-8D15-70D638112A31}"/>
              </a:ext>
            </a:extLst>
          </p:cNvPr>
          <p:cNvSpPr>
            <a:spLocks noGrp="1"/>
          </p:cNvSpPr>
          <p:nvPr>
            <p:ph type="body" sz="quarter" idx="14"/>
          </p:nvPr>
        </p:nvSpPr>
        <p:spPr/>
        <p:txBody>
          <a:bodyPr/>
          <a:lstStyle/>
          <a:p>
            <a:r>
              <a:rPr lang="en-US"/>
              <a:t>03/21/2018 - 03/28/2018</a:t>
            </a:r>
          </a:p>
        </p:txBody>
      </p:sp>
    </p:spTree>
    <p:extLst>
      <p:ext uri="{BB962C8B-B14F-4D97-AF65-F5344CB8AC3E}">
        <p14:creationId xmlns:p14="http://schemas.microsoft.com/office/powerpoint/2010/main" val="42250730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638FCA-39EE-4372-A1A7-A8DDAA680D5A}"/>
              </a:ext>
            </a:extLst>
          </p:cNvPr>
          <p:cNvSpPr>
            <a:spLocks noGrp="1"/>
          </p:cNvSpPr>
          <p:nvPr>
            <p:ph type="title"/>
          </p:nvPr>
        </p:nvSpPr>
        <p:spPr/>
        <p:txBody>
          <a:bodyPr/>
          <a:lstStyle/>
          <a:p>
            <a:r>
              <a:rPr lang="en-US"/>
              <a:t>Twitter Own and Retweeted Tweets Table - 2 of 7</a:t>
            </a:r>
          </a:p>
        </p:txBody>
      </p:sp>
      <p:graphicFrame>
        <p:nvGraphicFramePr>
          <p:cNvPr id="5" name="Table Placeholder 4">
            <a:extLst>
              <a:ext uri="{FF2B5EF4-FFF2-40B4-BE49-F238E27FC236}">
                <a16:creationId xmlns:a16="http://schemas.microsoft.com/office/drawing/2014/main" id="{99DC67E3-D0B4-401A-8519-1EB88A76A4A8}"/>
              </a:ext>
            </a:extLst>
          </p:cNvPr>
          <p:cNvGraphicFramePr>
            <a:graphicFrameLocks noGrp="1"/>
          </p:cNvGraphicFramePr>
          <p:nvPr>
            <p:ph type="tbl" sz="quarter" idx="13"/>
            <p:extLst>
              <p:ext uri="{D42A27DB-BD31-4B8C-83A1-F6EECF244321}">
                <p14:modId xmlns:p14="http://schemas.microsoft.com/office/powerpoint/2010/main" val="6844865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130464131"/>
                    </a:ext>
                  </a:extLst>
                </a:gridCol>
                <a:gridCol w="822960">
                  <a:extLst>
                    <a:ext uri="{9D8B030D-6E8A-4147-A177-3AD203B41FA5}">
                      <a16:colId xmlns:a16="http://schemas.microsoft.com/office/drawing/2014/main" val="2762541302"/>
                    </a:ext>
                  </a:extLst>
                </a:gridCol>
                <a:gridCol w="822960">
                  <a:extLst>
                    <a:ext uri="{9D8B030D-6E8A-4147-A177-3AD203B41FA5}">
                      <a16:colId xmlns:a16="http://schemas.microsoft.com/office/drawing/2014/main" val="3407081027"/>
                    </a:ext>
                  </a:extLst>
                </a:gridCol>
                <a:gridCol w="822960">
                  <a:extLst>
                    <a:ext uri="{9D8B030D-6E8A-4147-A177-3AD203B41FA5}">
                      <a16:colId xmlns:a16="http://schemas.microsoft.com/office/drawing/2014/main" val="878160968"/>
                    </a:ext>
                  </a:extLst>
                </a:gridCol>
                <a:gridCol w="822960">
                  <a:extLst>
                    <a:ext uri="{9D8B030D-6E8A-4147-A177-3AD203B41FA5}">
                      <a16:colId xmlns:a16="http://schemas.microsoft.com/office/drawing/2014/main" val="3287981444"/>
                    </a:ext>
                  </a:extLst>
                </a:gridCol>
                <a:gridCol w="822960">
                  <a:extLst>
                    <a:ext uri="{9D8B030D-6E8A-4147-A177-3AD203B41FA5}">
                      <a16:colId xmlns:a16="http://schemas.microsoft.com/office/drawing/2014/main" val="8988008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4216776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 - 2018-03-27 18:12:40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أربع دول من الدول المشاركة في تمرين #درع_الخليج المشترك 1 تتربع على قائمة أقوى عشرة جيوش في العالم 
#خليجنا_درع_محصن
</a:t>
                      </a:r>
                      <a:r>
                        <a:rPr kumimoji="0" lang="en-US" sz="1000" b="0" i="0" u="none" strike="noStrike" kern="1200" cap="none" spc="0" normalizeH="0" baseline="0" noProof="0">
                          <a:ln>
                            <a:noFill/>
                          </a:ln>
                          <a:solidFill>
                            <a:prstClr val="black"/>
                          </a:solidFill>
                          <a:effectLst/>
                          <a:uLnTx/>
                          <a:uFillTx/>
                          <a:latin typeface="+mn-lt"/>
                          <a:ea typeface="+mn-ea"/>
                          <a:cs typeface="+mn-cs"/>
                        </a:rPr>
                        <a:t>Four of the countries participating in #Gulf_Shield Exercise -1 rank among the top 10 strongest armies in the world
#Our_Gulf_is_a_Fortified_Shield https://t.co/Dd7WpGPqUN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0.0360%</a:t>
                      </a:r>
                    </a:p>
                  </a:txBody>
                  <a:tcPr/>
                </a:tc>
                <a:extLst>
                  <a:ext uri="{0D108BD9-81ED-4DB2-BD59-A6C34878D82A}">
                    <a16:rowId xmlns:a16="http://schemas.microsoft.com/office/drawing/2014/main" val="4035499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 - 2018-03-26 20:01:26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موقف الدول المشاركة في التمرين قوي ومتماسك و جاهز لأي تهديد محتمل 
 #خليجنا_درع_محصن  #درع_الخليج        
</a:t>
                      </a:r>
                      <a:r>
                        <a:rPr kumimoji="0" lang="en-US" sz="1000" b="0" i="0" u="none" strike="noStrike" kern="1200" cap="none" spc="0" normalizeH="0" baseline="0" noProof="0">
                          <a:ln>
                            <a:noFill/>
                          </a:ln>
                          <a:solidFill>
                            <a:prstClr val="black"/>
                          </a:solidFill>
                          <a:effectLst/>
                          <a:uLnTx/>
                          <a:uFillTx/>
                          <a:latin typeface="+mn-lt"/>
                          <a:ea typeface="+mn-ea"/>
                          <a:cs typeface="+mn-cs"/>
                        </a:rPr>
                        <a:t>The Countries participating in the exercise stand on a solid ground and are ready for any possible threat #Our_Gulf_Is_A_Fortified_Shield #Gulf_Shield https://t.co/T9HT36NKfT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0.0261%</a:t>
                      </a:r>
                    </a:p>
                  </a:txBody>
                  <a:tcPr/>
                </a:tc>
                <a:extLst>
                  <a:ext uri="{0D108BD9-81ED-4DB2-BD59-A6C34878D82A}">
                    <a16:rowId xmlns:a16="http://schemas.microsoft.com/office/drawing/2014/main" val="543638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 - 2018-03-26 19:10:52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القوات الباكستانية المشاركة  في تمرين #درع_الخليج المشترك -١  #خليجنا_درع_محصن                                  
</a:t>
                      </a:r>
                      <a:r>
                        <a:rPr kumimoji="0" lang="en-US" sz="1000" b="0" i="0" u="none" strike="noStrike" kern="1200" cap="none" spc="0" normalizeH="0" baseline="0" noProof="0">
                          <a:ln>
                            <a:noFill/>
                          </a:ln>
                          <a:solidFill>
                            <a:prstClr val="black"/>
                          </a:solidFill>
                          <a:effectLst/>
                          <a:uLnTx/>
                          <a:uFillTx/>
                          <a:latin typeface="+mn-lt"/>
                          <a:ea typeface="+mn-ea"/>
                          <a:cs typeface="+mn-cs"/>
                        </a:rPr>
                        <a:t>Pakistani forces participating in #Gulf_Shield Joint Exercise -1 #Our_Gulf_Is_A_Fortified_Shield https://t.co/kVRWHXjZKf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0.0448%</a:t>
                      </a:r>
                    </a:p>
                  </a:txBody>
                  <a:tcPr/>
                </a:tc>
                <a:extLst>
                  <a:ext uri="{0D108BD9-81ED-4DB2-BD59-A6C34878D82A}">
                    <a16:rowId xmlns:a16="http://schemas.microsoft.com/office/drawing/2014/main" val="677272162"/>
                  </a:ext>
                </a:extLst>
              </a:tr>
            </a:tbl>
          </a:graphicData>
        </a:graphic>
      </p:graphicFrame>
      <p:sp>
        <p:nvSpPr>
          <p:cNvPr id="4" name="Text Placeholder 3">
            <a:extLst>
              <a:ext uri="{FF2B5EF4-FFF2-40B4-BE49-F238E27FC236}">
                <a16:creationId xmlns:a16="http://schemas.microsoft.com/office/drawing/2014/main" id="{81A63F22-97FD-41F5-8E9E-C141A6BE7AFB}"/>
              </a:ext>
            </a:extLst>
          </p:cNvPr>
          <p:cNvSpPr>
            <a:spLocks noGrp="1"/>
          </p:cNvSpPr>
          <p:nvPr>
            <p:ph type="body" sz="quarter" idx="14"/>
          </p:nvPr>
        </p:nvSpPr>
        <p:spPr/>
        <p:txBody>
          <a:bodyPr/>
          <a:lstStyle/>
          <a:p>
            <a:r>
              <a:rPr lang="en-US"/>
              <a:t>03/21/2018 - 03/28/2018</a:t>
            </a:r>
          </a:p>
        </p:txBody>
      </p:sp>
    </p:spTree>
    <p:extLst>
      <p:ext uri="{BB962C8B-B14F-4D97-AF65-F5344CB8AC3E}">
        <p14:creationId xmlns:p14="http://schemas.microsoft.com/office/powerpoint/2010/main" val="39086394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71EB1-56A2-4FEC-978A-B7CC8A34652E}"/>
              </a:ext>
            </a:extLst>
          </p:cNvPr>
          <p:cNvSpPr>
            <a:spLocks noGrp="1"/>
          </p:cNvSpPr>
          <p:nvPr>
            <p:ph type="title"/>
          </p:nvPr>
        </p:nvSpPr>
        <p:spPr/>
        <p:txBody>
          <a:bodyPr/>
          <a:lstStyle/>
          <a:p>
            <a:r>
              <a:rPr lang="en-US"/>
              <a:t>Twitter Own and Retweeted Tweets Table - 3 of 7</a:t>
            </a:r>
          </a:p>
        </p:txBody>
      </p:sp>
      <p:graphicFrame>
        <p:nvGraphicFramePr>
          <p:cNvPr id="5" name="Table Placeholder 4">
            <a:extLst>
              <a:ext uri="{FF2B5EF4-FFF2-40B4-BE49-F238E27FC236}">
                <a16:creationId xmlns:a16="http://schemas.microsoft.com/office/drawing/2014/main" id="{F6560C96-D13F-431B-BFB0-4446C6398F6A}"/>
              </a:ext>
            </a:extLst>
          </p:cNvPr>
          <p:cNvGraphicFramePr>
            <a:graphicFrameLocks noGrp="1"/>
          </p:cNvGraphicFramePr>
          <p:nvPr>
            <p:ph type="tbl" sz="quarter" idx="13"/>
            <p:extLst>
              <p:ext uri="{D42A27DB-BD31-4B8C-83A1-F6EECF244321}">
                <p14:modId xmlns:p14="http://schemas.microsoft.com/office/powerpoint/2010/main" val="7820913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578761110"/>
                    </a:ext>
                  </a:extLst>
                </a:gridCol>
                <a:gridCol w="822960">
                  <a:extLst>
                    <a:ext uri="{9D8B030D-6E8A-4147-A177-3AD203B41FA5}">
                      <a16:colId xmlns:a16="http://schemas.microsoft.com/office/drawing/2014/main" val="3077608824"/>
                    </a:ext>
                  </a:extLst>
                </a:gridCol>
                <a:gridCol w="822960">
                  <a:extLst>
                    <a:ext uri="{9D8B030D-6E8A-4147-A177-3AD203B41FA5}">
                      <a16:colId xmlns:a16="http://schemas.microsoft.com/office/drawing/2014/main" val="548157201"/>
                    </a:ext>
                  </a:extLst>
                </a:gridCol>
                <a:gridCol w="822960">
                  <a:extLst>
                    <a:ext uri="{9D8B030D-6E8A-4147-A177-3AD203B41FA5}">
                      <a16:colId xmlns:a16="http://schemas.microsoft.com/office/drawing/2014/main" val="2196100100"/>
                    </a:ext>
                  </a:extLst>
                </a:gridCol>
                <a:gridCol w="822960">
                  <a:extLst>
                    <a:ext uri="{9D8B030D-6E8A-4147-A177-3AD203B41FA5}">
                      <a16:colId xmlns:a16="http://schemas.microsoft.com/office/drawing/2014/main" val="3159311350"/>
                    </a:ext>
                  </a:extLst>
                </a:gridCol>
                <a:gridCol w="822960">
                  <a:extLst>
                    <a:ext uri="{9D8B030D-6E8A-4147-A177-3AD203B41FA5}">
                      <a16:colId xmlns:a16="http://schemas.microsoft.com/office/drawing/2014/main" val="14826312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984281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 - 2018-03-26 18:01:18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رئيس الوزراء الباكستاني: إن الأمة الباكستانية بأجمعها فخورة بتضحيات رجال الأمن وجهودهم الدؤوبة في إنقاذ وطننا من براثن الإرهاب  #خليجنا_درع_محصن  #درع_الخليج </a:t>
                      </a:r>
                      <a:r>
                        <a:rPr kumimoji="0" lang="en-US" sz="1000" b="0" i="0" u="none" strike="noStrike" kern="1200" cap="none" spc="0" normalizeH="0" baseline="0" noProof="0">
                          <a:ln>
                            <a:noFill/>
                          </a:ln>
                          <a:solidFill>
                            <a:prstClr val="black"/>
                          </a:solidFill>
                          <a:effectLst/>
                          <a:uLnTx/>
                          <a:uFillTx/>
                          <a:latin typeface="+mn-lt"/>
                          <a:ea typeface="+mn-ea"/>
                          <a:cs typeface="+mn-cs"/>
                        </a:rPr>
                        <a:t>https://t.co/8yE3wk0Ebw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0.0479%</a:t>
                      </a:r>
                    </a:p>
                  </a:txBody>
                  <a:tcPr/>
                </a:tc>
                <a:extLst>
                  <a:ext uri="{0D108BD9-81ED-4DB2-BD59-A6C34878D82A}">
                    <a16:rowId xmlns:a16="http://schemas.microsoft.com/office/drawing/2014/main" val="1538248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 - 2018-03-26 17:04:54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وصول القوات الباكستانية المشاركة في تمرين #درع_الخليج المشترك -١ #خليجنا_درع_محصن
</a:t>
                      </a:r>
                      <a:r>
                        <a:rPr kumimoji="0" lang="en-US" sz="1000" b="0" i="0" u="none" strike="noStrike" kern="1200" cap="none" spc="0" normalizeH="0" baseline="0" noProof="0">
                          <a:ln>
                            <a:noFill/>
                          </a:ln>
                          <a:solidFill>
                            <a:prstClr val="black"/>
                          </a:solidFill>
                          <a:effectLst/>
                          <a:uLnTx/>
                          <a:uFillTx/>
                          <a:latin typeface="+mn-lt"/>
                          <a:ea typeface="+mn-ea"/>
                          <a:cs typeface="+mn-cs"/>
                        </a:rPr>
                        <a:t>Arrival of Pakistani forces participating in #Gulf_Shield Joint Exercise -1 #Our_Gulf_Is_A_Fortified_Shield https://t.co/yi2dhJ3RpW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0.0737%</a:t>
                      </a:r>
                    </a:p>
                  </a:txBody>
                  <a:tcPr/>
                </a:tc>
                <a:extLst>
                  <a:ext uri="{0D108BD9-81ED-4DB2-BD59-A6C34878D82A}">
                    <a16:rowId xmlns:a16="http://schemas.microsoft.com/office/drawing/2014/main" val="9892281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 - 2018-03-26 14:10:06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قوة وأخوة وسلام.. تلك هي القيم التي يؤمن بها هذا الشعب العظيم ويرددها في نشيده الوطني  #خليجنا_درع_محصن  #درع_الخليج       
</a:t>
                      </a:r>
                      <a:r>
                        <a:rPr kumimoji="0" lang="en-US" sz="1000" b="0" i="0" u="none" strike="noStrike" kern="1200" cap="none" spc="0" normalizeH="0" baseline="0" noProof="0">
                          <a:ln>
                            <a:noFill/>
                          </a:ln>
                          <a:solidFill>
                            <a:prstClr val="black"/>
                          </a:solidFill>
                          <a:effectLst/>
                          <a:uLnTx/>
                          <a:uFillTx/>
                          <a:latin typeface="+mn-lt"/>
                          <a:ea typeface="+mn-ea"/>
                          <a:cs typeface="+mn-cs"/>
                        </a:rPr>
                        <a:t>Strength, Brotherhood, and Peace: These are the values the great people of Pakistan believe in and repeat in their national anthem https://t.co/RsslId9R3N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0.0670%</a:t>
                      </a:r>
                    </a:p>
                  </a:txBody>
                  <a:tcPr/>
                </a:tc>
                <a:extLst>
                  <a:ext uri="{0D108BD9-81ED-4DB2-BD59-A6C34878D82A}">
                    <a16:rowId xmlns:a16="http://schemas.microsoft.com/office/drawing/2014/main" val="3882195609"/>
                  </a:ext>
                </a:extLst>
              </a:tr>
            </a:tbl>
          </a:graphicData>
        </a:graphic>
      </p:graphicFrame>
      <p:sp>
        <p:nvSpPr>
          <p:cNvPr id="4" name="Text Placeholder 3">
            <a:extLst>
              <a:ext uri="{FF2B5EF4-FFF2-40B4-BE49-F238E27FC236}">
                <a16:creationId xmlns:a16="http://schemas.microsoft.com/office/drawing/2014/main" id="{6F249E11-F078-4041-9CB6-C85EEA8FE026}"/>
              </a:ext>
            </a:extLst>
          </p:cNvPr>
          <p:cNvSpPr>
            <a:spLocks noGrp="1"/>
          </p:cNvSpPr>
          <p:nvPr>
            <p:ph type="body" sz="quarter" idx="14"/>
          </p:nvPr>
        </p:nvSpPr>
        <p:spPr/>
        <p:txBody>
          <a:bodyPr/>
          <a:lstStyle/>
          <a:p>
            <a:r>
              <a:rPr lang="en-US"/>
              <a:t>03/21/2018 - 03/28/2018</a:t>
            </a:r>
          </a:p>
        </p:txBody>
      </p:sp>
    </p:spTree>
    <p:extLst>
      <p:ext uri="{BB962C8B-B14F-4D97-AF65-F5344CB8AC3E}">
        <p14:creationId xmlns:p14="http://schemas.microsoft.com/office/powerpoint/2010/main" val="11785575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55A17B-8D41-4509-A10B-235E8CB26E38}"/>
              </a:ext>
            </a:extLst>
          </p:cNvPr>
          <p:cNvSpPr>
            <a:spLocks noGrp="1"/>
          </p:cNvSpPr>
          <p:nvPr>
            <p:ph type="title"/>
          </p:nvPr>
        </p:nvSpPr>
        <p:spPr/>
        <p:txBody>
          <a:bodyPr/>
          <a:lstStyle/>
          <a:p>
            <a:r>
              <a:rPr lang="en-US"/>
              <a:t>Twitter Own and Retweeted Tweets Table - 4 of 7</a:t>
            </a:r>
          </a:p>
        </p:txBody>
      </p:sp>
      <p:graphicFrame>
        <p:nvGraphicFramePr>
          <p:cNvPr id="5" name="Table Placeholder 4">
            <a:extLst>
              <a:ext uri="{FF2B5EF4-FFF2-40B4-BE49-F238E27FC236}">
                <a16:creationId xmlns:a16="http://schemas.microsoft.com/office/drawing/2014/main" id="{EE23FFE7-9977-4604-B234-1540D1B49E8D}"/>
              </a:ext>
            </a:extLst>
          </p:cNvPr>
          <p:cNvGraphicFramePr>
            <a:graphicFrameLocks noGrp="1"/>
          </p:cNvGraphicFramePr>
          <p:nvPr>
            <p:ph type="tbl" sz="quarter" idx="13"/>
            <p:extLst>
              <p:ext uri="{D42A27DB-BD31-4B8C-83A1-F6EECF244321}">
                <p14:modId xmlns:p14="http://schemas.microsoft.com/office/powerpoint/2010/main" val="26566242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905827168"/>
                    </a:ext>
                  </a:extLst>
                </a:gridCol>
                <a:gridCol w="822960">
                  <a:extLst>
                    <a:ext uri="{9D8B030D-6E8A-4147-A177-3AD203B41FA5}">
                      <a16:colId xmlns:a16="http://schemas.microsoft.com/office/drawing/2014/main" val="466434322"/>
                    </a:ext>
                  </a:extLst>
                </a:gridCol>
                <a:gridCol w="822960">
                  <a:extLst>
                    <a:ext uri="{9D8B030D-6E8A-4147-A177-3AD203B41FA5}">
                      <a16:colId xmlns:a16="http://schemas.microsoft.com/office/drawing/2014/main" val="1735541431"/>
                    </a:ext>
                  </a:extLst>
                </a:gridCol>
                <a:gridCol w="822960">
                  <a:extLst>
                    <a:ext uri="{9D8B030D-6E8A-4147-A177-3AD203B41FA5}">
                      <a16:colId xmlns:a16="http://schemas.microsoft.com/office/drawing/2014/main" val="3577787492"/>
                    </a:ext>
                  </a:extLst>
                </a:gridCol>
                <a:gridCol w="822960">
                  <a:extLst>
                    <a:ext uri="{9D8B030D-6E8A-4147-A177-3AD203B41FA5}">
                      <a16:colId xmlns:a16="http://schemas.microsoft.com/office/drawing/2014/main" val="2396838353"/>
                    </a:ext>
                  </a:extLst>
                </a:gridCol>
                <a:gridCol w="822960">
                  <a:extLst>
                    <a:ext uri="{9D8B030D-6E8A-4147-A177-3AD203B41FA5}">
                      <a16:colId xmlns:a16="http://schemas.microsoft.com/office/drawing/2014/main" val="19071986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5372481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 - 2018-03-26 11:17:33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بكل المحبة وصدق المودة نرحب بصقور إسلام أباد وجنوب آسيا 
#خليجنا_درع_محصن 
#درع_الخليج 
</a:t>
                      </a:r>
                      <a:r>
                        <a:rPr kumimoji="0" lang="en-US" sz="1000" b="0" i="0" u="none" strike="noStrike" kern="1200" cap="none" spc="0" normalizeH="0" baseline="0" noProof="0">
                          <a:ln>
                            <a:noFill/>
                          </a:ln>
                          <a:solidFill>
                            <a:prstClr val="black"/>
                          </a:solidFill>
                          <a:effectLst/>
                          <a:uLnTx/>
                          <a:uFillTx/>
                          <a:latin typeface="+mn-lt"/>
                          <a:ea typeface="+mn-ea"/>
                          <a:cs typeface="+mn-cs"/>
                        </a:rPr>
                        <a:t>With love and sincerity, we welcome the falcons of Islamabad and South Asia
#Our_Gulf_Is_A_Fortified_Shield
#Gulf_Shield https://t.co/eE6Hi2cQe0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0.0820%</a:t>
                      </a:r>
                    </a:p>
                  </a:txBody>
                  <a:tcPr/>
                </a:tc>
                <a:extLst>
                  <a:ext uri="{0D108BD9-81ED-4DB2-BD59-A6C34878D82A}">
                    <a16:rowId xmlns:a16="http://schemas.microsoft.com/office/drawing/2014/main" val="2023150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 - 2018-03-25 19:44:17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وصول القوات الجوية البحرينية المشاركة  في تمرين #درع_الخليج المشترك -١ 
#خليجنا_درع_محصن
</a:t>
                      </a:r>
                      <a:r>
                        <a:rPr kumimoji="0" lang="en-US" sz="1000" b="0" i="0" u="none" strike="noStrike" kern="1200" cap="none" spc="0" normalizeH="0" baseline="0" noProof="0">
                          <a:ln>
                            <a:noFill/>
                          </a:ln>
                          <a:solidFill>
                            <a:prstClr val="black"/>
                          </a:solidFill>
                          <a:effectLst/>
                          <a:uLnTx/>
                          <a:uFillTx/>
                          <a:latin typeface="+mn-lt"/>
                          <a:ea typeface="+mn-ea"/>
                          <a:cs typeface="+mn-cs"/>
                        </a:rPr>
                        <a:t>Arrival of Bahraini Air Force participating in #Gulf_Shield Joint Exercise -1
#Our_Gulf_Is_A_Fortified_Shield https://t.co/mqFrDhON7F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0.0456%</a:t>
                      </a:r>
                    </a:p>
                  </a:txBody>
                  <a:tcPr/>
                </a:tc>
                <a:extLst>
                  <a:ext uri="{0D108BD9-81ED-4DB2-BD59-A6C34878D82A}">
                    <a16:rowId xmlns:a16="http://schemas.microsoft.com/office/drawing/2014/main" val="19593135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 - 2018-03-25 15:58:51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القوات السودانية المشاركة  في تمرين #درع_الخليج المشترك -١  #خليجنا_درع_محصن                          
</a:t>
                      </a:r>
                      <a:r>
                        <a:rPr kumimoji="0" lang="en-US" sz="1000" b="0" i="0" u="none" strike="noStrike" kern="1200" cap="none" spc="0" normalizeH="0" baseline="0" noProof="0">
                          <a:ln>
                            <a:noFill/>
                          </a:ln>
                          <a:solidFill>
                            <a:prstClr val="black"/>
                          </a:solidFill>
                          <a:effectLst/>
                          <a:uLnTx/>
                          <a:uFillTx/>
                          <a:latin typeface="+mn-lt"/>
                          <a:ea typeface="+mn-ea"/>
                          <a:cs typeface="+mn-cs"/>
                        </a:rPr>
                        <a:t>Sudanese forces participating in #Gulf_Shield Joint Exercise – 1 #Our_Gulf_Is_A_Fortified_Shield https://t.co/kLLDhodPUR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0.0285%</a:t>
                      </a:r>
                    </a:p>
                  </a:txBody>
                  <a:tcPr/>
                </a:tc>
                <a:extLst>
                  <a:ext uri="{0D108BD9-81ED-4DB2-BD59-A6C34878D82A}">
                    <a16:rowId xmlns:a16="http://schemas.microsoft.com/office/drawing/2014/main" val="679834885"/>
                  </a:ext>
                </a:extLst>
              </a:tr>
            </a:tbl>
          </a:graphicData>
        </a:graphic>
      </p:graphicFrame>
      <p:sp>
        <p:nvSpPr>
          <p:cNvPr id="4" name="Text Placeholder 3">
            <a:extLst>
              <a:ext uri="{FF2B5EF4-FFF2-40B4-BE49-F238E27FC236}">
                <a16:creationId xmlns:a16="http://schemas.microsoft.com/office/drawing/2014/main" id="{F8029B92-8CEB-47BB-80E4-5424F44A2F81}"/>
              </a:ext>
            </a:extLst>
          </p:cNvPr>
          <p:cNvSpPr>
            <a:spLocks noGrp="1"/>
          </p:cNvSpPr>
          <p:nvPr>
            <p:ph type="body" sz="quarter" idx="14"/>
          </p:nvPr>
        </p:nvSpPr>
        <p:spPr/>
        <p:txBody>
          <a:bodyPr/>
          <a:lstStyle/>
          <a:p>
            <a:r>
              <a:rPr lang="en-US"/>
              <a:t>03/21/2018 - 03/28/2018</a:t>
            </a:r>
          </a:p>
        </p:txBody>
      </p:sp>
    </p:spTree>
    <p:extLst>
      <p:ext uri="{BB962C8B-B14F-4D97-AF65-F5344CB8AC3E}">
        <p14:creationId xmlns:p14="http://schemas.microsoft.com/office/powerpoint/2010/main" val="10444251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2A110E-3D01-438B-ADCD-58D8AF9FCDF4}"/>
              </a:ext>
            </a:extLst>
          </p:cNvPr>
          <p:cNvSpPr>
            <a:spLocks noGrp="1"/>
          </p:cNvSpPr>
          <p:nvPr>
            <p:ph type="title"/>
          </p:nvPr>
        </p:nvSpPr>
        <p:spPr/>
        <p:txBody>
          <a:bodyPr/>
          <a:lstStyle/>
          <a:p>
            <a:r>
              <a:rPr lang="en-US"/>
              <a:t>Twitter Own and Retweeted Tweets Table - 5 of 7</a:t>
            </a:r>
          </a:p>
        </p:txBody>
      </p:sp>
      <p:graphicFrame>
        <p:nvGraphicFramePr>
          <p:cNvPr id="5" name="Table Placeholder 4">
            <a:extLst>
              <a:ext uri="{FF2B5EF4-FFF2-40B4-BE49-F238E27FC236}">
                <a16:creationId xmlns:a16="http://schemas.microsoft.com/office/drawing/2014/main" id="{83BD1A9B-1289-4A47-B4C8-D91775E86F62}"/>
              </a:ext>
            </a:extLst>
          </p:cNvPr>
          <p:cNvGraphicFramePr>
            <a:graphicFrameLocks noGrp="1"/>
          </p:cNvGraphicFramePr>
          <p:nvPr>
            <p:ph type="tbl" sz="quarter" idx="13"/>
            <p:extLst>
              <p:ext uri="{D42A27DB-BD31-4B8C-83A1-F6EECF244321}">
                <p14:modId xmlns:p14="http://schemas.microsoft.com/office/powerpoint/2010/main" val="7007136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553966220"/>
                    </a:ext>
                  </a:extLst>
                </a:gridCol>
                <a:gridCol w="822960">
                  <a:extLst>
                    <a:ext uri="{9D8B030D-6E8A-4147-A177-3AD203B41FA5}">
                      <a16:colId xmlns:a16="http://schemas.microsoft.com/office/drawing/2014/main" val="789730207"/>
                    </a:ext>
                  </a:extLst>
                </a:gridCol>
                <a:gridCol w="822960">
                  <a:extLst>
                    <a:ext uri="{9D8B030D-6E8A-4147-A177-3AD203B41FA5}">
                      <a16:colId xmlns:a16="http://schemas.microsoft.com/office/drawing/2014/main" val="246353618"/>
                    </a:ext>
                  </a:extLst>
                </a:gridCol>
                <a:gridCol w="822960">
                  <a:extLst>
                    <a:ext uri="{9D8B030D-6E8A-4147-A177-3AD203B41FA5}">
                      <a16:colId xmlns:a16="http://schemas.microsoft.com/office/drawing/2014/main" val="391073943"/>
                    </a:ext>
                  </a:extLst>
                </a:gridCol>
                <a:gridCol w="822960">
                  <a:extLst>
                    <a:ext uri="{9D8B030D-6E8A-4147-A177-3AD203B41FA5}">
                      <a16:colId xmlns:a16="http://schemas.microsoft.com/office/drawing/2014/main" val="2663466326"/>
                    </a:ext>
                  </a:extLst>
                </a:gridCol>
                <a:gridCol w="822960">
                  <a:extLst>
                    <a:ext uri="{9D8B030D-6E8A-4147-A177-3AD203B41FA5}">
                      <a16:colId xmlns:a16="http://schemas.microsoft.com/office/drawing/2014/main" val="8170008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3617257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 - 2018-03-25 14:16:35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القوات المصرية المشاركة  في تمرين #درع_الخليج المشترك -١  #خليجنا_درع_محصن                                 
</a:t>
                      </a:r>
                      <a:r>
                        <a:rPr kumimoji="0" lang="en-US" sz="1000" b="0" i="0" u="none" strike="noStrike" kern="1200" cap="none" spc="0" normalizeH="0" baseline="0" noProof="0">
                          <a:ln>
                            <a:noFill/>
                          </a:ln>
                          <a:solidFill>
                            <a:prstClr val="black"/>
                          </a:solidFill>
                          <a:effectLst/>
                          <a:uLnTx/>
                          <a:uFillTx/>
                          <a:latin typeface="+mn-lt"/>
                          <a:ea typeface="+mn-ea"/>
                          <a:cs typeface="+mn-cs"/>
                        </a:rPr>
                        <a:t>Egyptian forces participating in #Gulf_Shield Joint Exercise – 1 #Our_Gulf_Is_A_Fortified_Shield https://t.co/kEb0IYiTQe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0.0420%</a:t>
                      </a:r>
                    </a:p>
                  </a:txBody>
                  <a:tcPr/>
                </a:tc>
                <a:extLst>
                  <a:ext uri="{0D108BD9-81ED-4DB2-BD59-A6C34878D82A}">
                    <a16:rowId xmlns:a16="http://schemas.microsoft.com/office/drawing/2014/main" val="33066751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 - 2018-03-25 12:13:02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الرئيس المصري: الأمن المصري لا ينفصل عن الأمن في الإمارات والسعودية والكويت وأمن العرب جميعاً، فنحن حريصون أن نكون كلنا يداً واحدة، وتهديد أمن أي دولة عربية هو تهديد لأمن مصر وجيشها العظيم الوطني القوي، لذا لا تهديد لأي دولة عربية وهذا الجيش موجود
  #خليجنا_درع_محصن  #درع_الخليج </a:t>
                      </a:r>
                      <a:r>
                        <a:rPr kumimoji="0" lang="en-US" sz="1000" b="0" i="0" u="none" strike="noStrike" kern="1200" cap="none" spc="0" normalizeH="0" baseline="0" noProof="0">
                          <a:ln>
                            <a:noFill/>
                          </a:ln>
                          <a:solidFill>
                            <a:prstClr val="black"/>
                          </a:solidFill>
                          <a:effectLst/>
                          <a:uLnTx/>
                          <a:uFillTx/>
                          <a:latin typeface="+mn-lt"/>
                          <a:ea typeface="+mn-ea"/>
                          <a:cs typeface="+mn-cs"/>
                        </a:rPr>
                        <a:t>https://t.co/7d0wEsyZ3Y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0.5253%</a:t>
                      </a:r>
                    </a:p>
                  </a:txBody>
                  <a:tcPr/>
                </a:tc>
                <a:extLst>
                  <a:ext uri="{0D108BD9-81ED-4DB2-BD59-A6C34878D82A}">
                    <a16:rowId xmlns:a16="http://schemas.microsoft.com/office/drawing/2014/main" val="3687743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 - 2018-03-25 11:26:44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أرض الكنانة وأرض النيل، تاريخها طويل في التصدي للغزاة والمعتدين  #خليجنا_درع_محصن  #درع_الخليج             
</a:t>
                      </a:r>
                      <a:r>
                        <a:rPr kumimoji="0" lang="en-US" sz="1000" b="0" i="0" u="none" strike="noStrike" kern="1200" cap="none" spc="0" normalizeH="0" baseline="0" noProof="0">
                          <a:ln>
                            <a:noFill/>
                          </a:ln>
                          <a:solidFill>
                            <a:prstClr val="black"/>
                          </a:solidFill>
                          <a:effectLst/>
                          <a:uLnTx/>
                          <a:uFillTx/>
                          <a:latin typeface="+mn-lt"/>
                          <a:ea typeface="+mn-ea"/>
                          <a:cs typeface="+mn-cs"/>
                        </a:rPr>
                        <a:t>The Land of Kinanah and Nile, with a long history of confronting invaders and aggressors. #Our_Gulf_Is_A_Fortified_Shield #Gulf_Shield https://t.co/EzYpnYHALI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0.0559%</a:t>
                      </a:r>
                    </a:p>
                  </a:txBody>
                  <a:tcPr/>
                </a:tc>
                <a:extLst>
                  <a:ext uri="{0D108BD9-81ED-4DB2-BD59-A6C34878D82A}">
                    <a16:rowId xmlns:a16="http://schemas.microsoft.com/office/drawing/2014/main" val="2459345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 - 2018-03-24 20:44:15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أرض النيلين وأسودها.. تضحياتهم لنيل حرياتهم ماثلة في التاريخ #خليجنا_درع_محصن  #درع_الخليج                                             
</a:t>
                      </a:r>
                      <a:r>
                        <a:rPr kumimoji="0" lang="en-US" sz="1000" b="0" i="0" u="none" strike="noStrike" kern="1200" cap="none" spc="0" normalizeH="0" baseline="0" noProof="0">
                          <a:ln>
                            <a:noFill/>
                          </a:ln>
                          <a:solidFill>
                            <a:prstClr val="black"/>
                          </a:solidFill>
                          <a:effectLst/>
                          <a:uLnTx/>
                          <a:uFillTx/>
                          <a:latin typeface="+mn-lt"/>
                          <a:ea typeface="+mn-ea"/>
                          <a:cs typeface="+mn-cs"/>
                        </a:rPr>
                        <a:t>The land of Lions and the two Niles, whose sacrifices for freedom are incomparable                #Our_Gulf_Is_A_Fortified_Shield  #Gulf_Shield https://t.co/KbrsFo9mYR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0.0385%</a:t>
                      </a:r>
                    </a:p>
                  </a:txBody>
                  <a:tcPr/>
                </a:tc>
                <a:extLst>
                  <a:ext uri="{0D108BD9-81ED-4DB2-BD59-A6C34878D82A}">
                    <a16:rowId xmlns:a16="http://schemas.microsoft.com/office/drawing/2014/main" val="1637205638"/>
                  </a:ext>
                </a:extLst>
              </a:tr>
            </a:tbl>
          </a:graphicData>
        </a:graphic>
      </p:graphicFrame>
      <p:sp>
        <p:nvSpPr>
          <p:cNvPr id="4" name="Text Placeholder 3">
            <a:extLst>
              <a:ext uri="{FF2B5EF4-FFF2-40B4-BE49-F238E27FC236}">
                <a16:creationId xmlns:a16="http://schemas.microsoft.com/office/drawing/2014/main" id="{F8A6FB4D-F11D-41AD-B059-95BC7C8BE6F8}"/>
              </a:ext>
            </a:extLst>
          </p:cNvPr>
          <p:cNvSpPr>
            <a:spLocks noGrp="1"/>
          </p:cNvSpPr>
          <p:nvPr>
            <p:ph type="body" sz="quarter" idx="14"/>
          </p:nvPr>
        </p:nvSpPr>
        <p:spPr/>
        <p:txBody>
          <a:bodyPr/>
          <a:lstStyle/>
          <a:p>
            <a:r>
              <a:rPr lang="en-US"/>
              <a:t>03/21/2018 - 03/28/2018</a:t>
            </a:r>
          </a:p>
        </p:txBody>
      </p:sp>
    </p:spTree>
    <p:extLst>
      <p:ext uri="{BB962C8B-B14F-4D97-AF65-F5344CB8AC3E}">
        <p14:creationId xmlns:p14="http://schemas.microsoft.com/office/powerpoint/2010/main" val="19361633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4E6437-7079-49F5-A61B-D38923ED8708}"/>
              </a:ext>
            </a:extLst>
          </p:cNvPr>
          <p:cNvSpPr>
            <a:spLocks noGrp="1"/>
          </p:cNvSpPr>
          <p:nvPr>
            <p:ph type="title"/>
          </p:nvPr>
        </p:nvSpPr>
        <p:spPr/>
        <p:txBody>
          <a:bodyPr/>
          <a:lstStyle/>
          <a:p>
            <a:r>
              <a:rPr lang="en-US"/>
              <a:t>Twitter Own and Retweeted Tweets Table - 6 of 7</a:t>
            </a:r>
          </a:p>
        </p:txBody>
      </p:sp>
      <p:graphicFrame>
        <p:nvGraphicFramePr>
          <p:cNvPr id="5" name="Table Placeholder 4">
            <a:extLst>
              <a:ext uri="{FF2B5EF4-FFF2-40B4-BE49-F238E27FC236}">
                <a16:creationId xmlns:a16="http://schemas.microsoft.com/office/drawing/2014/main" id="{07435F16-2794-4375-93FA-41CA4C97F86A}"/>
              </a:ext>
            </a:extLst>
          </p:cNvPr>
          <p:cNvGraphicFramePr>
            <a:graphicFrameLocks noGrp="1"/>
          </p:cNvGraphicFramePr>
          <p:nvPr>
            <p:ph type="tbl" sz="quarter" idx="13"/>
            <p:extLst>
              <p:ext uri="{D42A27DB-BD31-4B8C-83A1-F6EECF244321}">
                <p14:modId xmlns:p14="http://schemas.microsoft.com/office/powerpoint/2010/main" val="18868525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728812512"/>
                    </a:ext>
                  </a:extLst>
                </a:gridCol>
                <a:gridCol w="822960">
                  <a:extLst>
                    <a:ext uri="{9D8B030D-6E8A-4147-A177-3AD203B41FA5}">
                      <a16:colId xmlns:a16="http://schemas.microsoft.com/office/drawing/2014/main" val="1739910418"/>
                    </a:ext>
                  </a:extLst>
                </a:gridCol>
                <a:gridCol w="822960">
                  <a:extLst>
                    <a:ext uri="{9D8B030D-6E8A-4147-A177-3AD203B41FA5}">
                      <a16:colId xmlns:a16="http://schemas.microsoft.com/office/drawing/2014/main" val="1008566131"/>
                    </a:ext>
                  </a:extLst>
                </a:gridCol>
                <a:gridCol w="822960">
                  <a:extLst>
                    <a:ext uri="{9D8B030D-6E8A-4147-A177-3AD203B41FA5}">
                      <a16:colId xmlns:a16="http://schemas.microsoft.com/office/drawing/2014/main" val="1855129990"/>
                    </a:ext>
                  </a:extLst>
                </a:gridCol>
                <a:gridCol w="822960">
                  <a:extLst>
                    <a:ext uri="{9D8B030D-6E8A-4147-A177-3AD203B41FA5}">
                      <a16:colId xmlns:a16="http://schemas.microsoft.com/office/drawing/2014/main" val="2882753417"/>
                    </a:ext>
                  </a:extLst>
                </a:gridCol>
                <a:gridCol w="822960">
                  <a:extLst>
                    <a:ext uri="{9D8B030D-6E8A-4147-A177-3AD203B41FA5}">
                      <a16:colId xmlns:a16="http://schemas.microsoft.com/office/drawing/2014/main" val="42116102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027007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 - 2018-03-24 18:32:17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الدول المشاركة في التمرين وفي مقدمتها السعودية تقف صفاً واحداً في مواجهة التحديات 
#خليجنا_درع_محصن 
#درع_الخليج
</a:t>
                      </a:r>
                      <a:r>
                        <a:rPr kumimoji="0" lang="en-US" sz="1000" b="0" i="0" u="none" strike="noStrike" kern="1200" cap="none" spc="0" normalizeH="0" baseline="0" noProof="0">
                          <a:ln>
                            <a:noFill/>
                          </a:ln>
                          <a:solidFill>
                            <a:prstClr val="black"/>
                          </a:solidFill>
                          <a:effectLst/>
                          <a:uLnTx/>
                          <a:uFillTx/>
                          <a:latin typeface="+mn-lt"/>
                          <a:ea typeface="+mn-ea"/>
                          <a:cs typeface="+mn-cs"/>
                        </a:rPr>
                        <a:t>The participating countries, lead by Saudi Arabia, stand as one unit in the face of all challenges
#Our_Gulf_Is_A_Fortified_Shield
#Gulf_Shield https://t.co/gT245baZKi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0.0293%</a:t>
                      </a:r>
                    </a:p>
                  </a:txBody>
                  <a:tcPr/>
                </a:tc>
                <a:extLst>
                  <a:ext uri="{0D108BD9-81ED-4DB2-BD59-A6C34878D82A}">
                    <a16:rowId xmlns:a16="http://schemas.microsoft.com/office/drawing/2014/main" val="19936895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 - 2018-03-24 14:34:33</a:t>
                      </a:r>
                      <a:r>
                        <a:rPr kumimoji="0" lang="en-US" sz="1000" b="0" i="0" u="none" strike="noStrike" kern="1200" cap="none" spc="0" normalizeH="0" baseline="0" noProof="0">
                          <a:ln>
                            <a:noFill/>
                          </a:ln>
                          <a:solidFill>
                            <a:prstClr val="black"/>
                          </a:solidFill>
                          <a:effectLst/>
                          <a:uLnTx/>
                          <a:uFillTx/>
                          <a:latin typeface="+mn-lt"/>
                          <a:ea typeface="+mn-ea"/>
                          <a:cs typeface="+mn-cs"/>
                        </a:rPr>
                        <a:t>
Usually known as “The Miracle” and one of the economic tigers of Asia; we also consider it an honorable human example #Our_Gulf_Is_A_Fortified_Shield #Gulf_Shield https://t.co/ZhwX5ah94Y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0.0159%</a:t>
                      </a:r>
                    </a:p>
                  </a:txBody>
                  <a:tcPr/>
                </a:tc>
                <a:extLst>
                  <a:ext uri="{0D108BD9-81ED-4DB2-BD59-A6C34878D82A}">
                    <a16:rowId xmlns:a16="http://schemas.microsoft.com/office/drawing/2014/main" val="40116668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 - 2018-03-24 14:33:38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تعرف بالمعجزة.. وتعرف أيضاً كأحد النمور الإقتصادية الآسيوية.. ونحن نعرفها كنموذج إنساني مشرف
 #خليجنا_درع_محصن  #درع_الخليج </a:t>
                      </a:r>
                      <a:r>
                        <a:rPr kumimoji="0" lang="en-US" sz="1000" b="0" i="0" u="none" strike="noStrike" kern="1200" cap="none" spc="0" normalizeH="0" baseline="0" noProof="0">
                          <a:ln>
                            <a:noFill/>
                          </a:ln>
                          <a:solidFill>
                            <a:prstClr val="black"/>
                          </a:solidFill>
                          <a:effectLst/>
                          <a:uLnTx/>
                          <a:uFillTx/>
                          <a:latin typeface="+mn-lt"/>
                          <a:ea typeface="+mn-ea"/>
                          <a:cs typeface="+mn-cs"/>
                        </a:rPr>
                        <a:t>https://t.co/qzSeMGH0gc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0.0254%</a:t>
                      </a:r>
                    </a:p>
                  </a:txBody>
                  <a:tcPr/>
                </a:tc>
                <a:extLst>
                  <a:ext uri="{0D108BD9-81ED-4DB2-BD59-A6C34878D82A}">
                    <a16:rowId xmlns:a16="http://schemas.microsoft.com/office/drawing/2014/main" val="2450833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 - 2018-03-24 12:12:50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القوات الماليزية  المشاركة  في تمرين #درع_الخليج المشترك -١  #خليجنا_درع_محصن                            
</a:t>
                      </a:r>
                      <a:r>
                        <a:rPr kumimoji="0" lang="en-US" sz="1000" b="0" i="0" u="none" strike="noStrike" kern="1200" cap="none" spc="0" normalizeH="0" baseline="0" noProof="0">
                          <a:ln>
                            <a:noFill/>
                          </a:ln>
                          <a:solidFill>
                            <a:prstClr val="black"/>
                          </a:solidFill>
                          <a:effectLst/>
                          <a:uLnTx/>
                          <a:uFillTx/>
                          <a:latin typeface="+mn-lt"/>
                          <a:ea typeface="+mn-ea"/>
                          <a:cs typeface="+mn-cs"/>
                        </a:rPr>
                        <a:t>Malaysian forces participating in #Gulf_Shield Joint Exercise – 1 #Our_Gulf_Is_A_Fortified_Shield https://t.co/hGPbDO0V7u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0.0325%</a:t>
                      </a:r>
                    </a:p>
                  </a:txBody>
                  <a:tcPr/>
                </a:tc>
                <a:extLst>
                  <a:ext uri="{0D108BD9-81ED-4DB2-BD59-A6C34878D82A}">
                    <a16:rowId xmlns:a16="http://schemas.microsoft.com/office/drawing/2014/main" val="941464205"/>
                  </a:ext>
                </a:extLst>
              </a:tr>
            </a:tbl>
          </a:graphicData>
        </a:graphic>
      </p:graphicFrame>
      <p:sp>
        <p:nvSpPr>
          <p:cNvPr id="4" name="Text Placeholder 3">
            <a:extLst>
              <a:ext uri="{FF2B5EF4-FFF2-40B4-BE49-F238E27FC236}">
                <a16:creationId xmlns:a16="http://schemas.microsoft.com/office/drawing/2014/main" id="{470C0906-2EF5-4BAA-B68B-189B69B0EF35}"/>
              </a:ext>
            </a:extLst>
          </p:cNvPr>
          <p:cNvSpPr>
            <a:spLocks noGrp="1"/>
          </p:cNvSpPr>
          <p:nvPr>
            <p:ph type="body" sz="quarter" idx="14"/>
          </p:nvPr>
        </p:nvSpPr>
        <p:spPr/>
        <p:txBody>
          <a:bodyPr/>
          <a:lstStyle/>
          <a:p>
            <a:r>
              <a:rPr lang="en-US"/>
              <a:t>03/21/2018 - 03/28/2018</a:t>
            </a:r>
          </a:p>
        </p:txBody>
      </p:sp>
    </p:spTree>
    <p:extLst>
      <p:ext uri="{BB962C8B-B14F-4D97-AF65-F5344CB8AC3E}">
        <p14:creationId xmlns:p14="http://schemas.microsoft.com/office/powerpoint/2010/main" val="47457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815A4B-2B18-4DA0-8CB0-0FAEC798FBC2}"/>
              </a:ext>
            </a:extLst>
          </p:cNvPr>
          <p:cNvSpPr>
            <a:spLocks noGrp="1"/>
          </p:cNvSpPr>
          <p:nvPr>
            <p:ph type="title"/>
          </p:nvPr>
        </p:nvSpPr>
        <p:spPr/>
        <p:txBody>
          <a:bodyPr/>
          <a:lstStyle/>
          <a:p>
            <a:r>
              <a:rPr lang="en-US"/>
              <a:t>Twitter Own and Retweeted Tweets Table - 7 of 7</a:t>
            </a:r>
          </a:p>
        </p:txBody>
      </p:sp>
      <p:graphicFrame>
        <p:nvGraphicFramePr>
          <p:cNvPr id="5" name="Table Placeholder 4">
            <a:extLst>
              <a:ext uri="{FF2B5EF4-FFF2-40B4-BE49-F238E27FC236}">
                <a16:creationId xmlns:a16="http://schemas.microsoft.com/office/drawing/2014/main" id="{3BBA8DC2-5898-4484-989C-D447318DDD2F}"/>
              </a:ext>
            </a:extLst>
          </p:cNvPr>
          <p:cNvGraphicFramePr>
            <a:graphicFrameLocks noGrp="1"/>
          </p:cNvGraphicFramePr>
          <p:nvPr>
            <p:ph type="tbl" sz="quarter" idx="13"/>
            <p:extLst>
              <p:ext uri="{D42A27DB-BD31-4B8C-83A1-F6EECF244321}">
                <p14:modId xmlns:p14="http://schemas.microsoft.com/office/powerpoint/2010/main" val="18793249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93828475"/>
                    </a:ext>
                  </a:extLst>
                </a:gridCol>
                <a:gridCol w="822960">
                  <a:extLst>
                    <a:ext uri="{9D8B030D-6E8A-4147-A177-3AD203B41FA5}">
                      <a16:colId xmlns:a16="http://schemas.microsoft.com/office/drawing/2014/main" val="4221363339"/>
                    </a:ext>
                  </a:extLst>
                </a:gridCol>
                <a:gridCol w="822960">
                  <a:extLst>
                    <a:ext uri="{9D8B030D-6E8A-4147-A177-3AD203B41FA5}">
                      <a16:colId xmlns:a16="http://schemas.microsoft.com/office/drawing/2014/main" val="1746970441"/>
                    </a:ext>
                  </a:extLst>
                </a:gridCol>
                <a:gridCol w="822960">
                  <a:extLst>
                    <a:ext uri="{9D8B030D-6E8A-4147-A177-3AD203B41FA5}">
                      <a16:colId xmlns:a16="http://schemas.microsoft.com/office/drawing/2014/main" val="795808602"/>
                    </a:ext>
                  </a:extLst>
                </a:gridCol>
                <a:gridCol w="822960">
                  <a:extLst>
                    <a:ext uri="{9D8B030D-6E8A-4147-A177-3AD203B41FA5}">
                      <a16:colId xmlns:a16="http://schemas.microsoft.com/office/drawing/2014/main" val="824360076"/>
                    </a:ext>
                  </a:extLst>
                </a:gridCol>
                <a:gridCol w="822960">
                  <a:extLst>
                    <a:ext uri="{9D8B030D-6E8A-4147-A177-3AD203B41FA5}">
                      <a16:colId xmlns:a16="http://schemas.microsoft.com/office/drawing/2014/main" val="22310586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129538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 - 2018-03-24 10:44:30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أهلاً ومرحباً بنمور آسيا وأهلها الطيبين #خليجنا_درع_محصن  #درع_الخليج              
</a:t>
                      </a:r>
                      <a:r>
                        <a:rPr kumimoji="0" lang="en-US" sz="1000" b="0" i="0" u="none" strike="noStrike" kern="1200" cap="none" spc="0" normalizeH="0" baseline="0" noProof="0">
                          <a:ln>
                            <a:noFill/>
                          </a:ln>
                          <a:solidFill>
                            <a:prstClr val="black"/>
                          </a:solidFill>
                          <a:effectLst/>
                          <a:uLnTx/>
                          <a:uFillTx/>
                          <a:latin typeface="+mn-lt"/>
                          <a:ea typeface="+mn-ea"/>
                          <a:cs typeface="+mn-cs"/>
                        </a:rPr>
                        <a:t>Welcome, the tigers of Asia and its generous people #Our_Gulf_Is_A_Fortified_Shield #Gulf_Shield https://t.co/SpWhFo1vdx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0.0297%</a:t>
                      </a:r>
                    </a:p>
                  </a:txBody>
                  <a:tcPr/>
                </a:tc>
                <a:extLst>
                  <a:ext uri="{0D108BD9-81ED-4DB2-BD59-A6C34878D82A}">
                    <a16:rowId xmlns:a16="http://schemas.microsoft.com/office/drawing/2014/main" val="515569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 - 2018-03-23 22:30:38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القوات الأردنية المشاركة  في تمرين #درع_الخليج المشترك -١  #خليجنا_درع_محصن                            
</a:t>
                      </a:r>
                      <a:r>
                        <a:rPr kumimoji="0" lang="en-US" sz="1000" b="0" i="0" u="none" strike="noStrike" kern="1200" cap="none" spc="0" normalizeH="0" baseline="0" noProof="0">
                          <a:ln>
                            <a:noFill/>
                          </a:ln>
                          <a:solidFill>
                            <a:prstClr val="black"/>
                          </a:solidFill>
                          <a:effectLst/>
                          <a:uLnTx/>
                          <a:uFillTx/>
                          <a:latin typeface="+mn-lt"/>
                          <a:ea typeface="+mn-ea"/>
                          <a:cs typeface="+mn-cs"/>
                        </a:rPr>
                        <a:t>Jordanian forces participating in #Gulf_Shield Joint Exercise – 1 #Our_Gulf_Is_A_Fortified_Shield https://t.co/5m5sMEcxqm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0.0234%</a:t>
                      </a:r>
                    </a:p>
                  </a:txBody>
                  <a:tcPr/>
                </a:tc>
                <a:extLst>
                  <a:ext uri="{0D108BD9-81ED-4DB2-BD59-A6C34878D82A}">
                    <a16:rowId xmlns:a16="http://schemas.microsoft.com/office/drawing/2014/main" val="329352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 - 2018-03-23 21:50:43</a:t>
                      </a:r>
                      <a:r>
                        <a:rPr kumimoji="0" lang="en-US" sz="1000" b="0" i="0" u="none" strike="noStrike" kern="1200" cap="none" spc="0" normalizeH="0" baseline="0" noProof="0">
                          <a:ln>
                            <a:noFill/>
                          </a:ln>
                          <a:solidFill>
                            <a:prstClr val="black"/>
                          </a:solidFill>
                          <a:effectLst/>
                          <a:uLnTx/>
                          <a:uFillTx/>
                          <a:latin typeface="+mn-lt"/>
                          <a:ea typeface="+mn-ea"/>
                          <a:cs typeface="+mn-cs"/>
                        </a:rPr>
                        <a:t>
King of Jordan:We are continuously striving to supply our Arab army with the latest weapons and diversify the sources of weapons.We have a comprehensive plan for armament,management and training in all our military units and formations #Our_Gulf_Is_A_Fortified_Shield #Gulf_Shield https://t.co/6MLymbH9I4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0.0186%</a:t>
                      </a:r>
                    </a:p>
                  </a:txBody>
                  <a:tcPr/>
                </a:tc>
                <a:extLst>
                  <a:ext uri="{0D108BD9-81ED-4DB2-BD59-A6C34878D82A}">
                    <a16:rowId xmlns:a16="http://schemas.microsoft.com/office/drawing/2014/main" val="1573747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 - 2018-03-23 21:49:44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ملك الأردن: نسعى بإستمرار، لتزويد جيشنا العربي بأحدث الأسلحة، وتنويع مصادر السلاح، وهناك خطة شاملة للتحديث والتطوير في كل وحداتنا وتشكيلاتنا العسكرية سواء على صعيد التسليح أو الإدارة أو التدريب #خليجنا_درع_محصن
  #درع_الخليج </a:t>
                      </a:r>
                      <a:r>
                        <a:rPr kumimoji="0" lang="en-US" sz="1000" b="0" i="0" u="none" strike="noStrike" kern="1200" cap="none" spc="0" normalizeH="0" baseline="0" noProof="0">
                          <a:ln>
                            <a:noFill/>
                          </a:ln>
                          <a:solidFill>
                            <a:prstClr val="black"/>
                          </a:solidFill>
                          <a:effectLst/>
                          <a:uLnTx/>
                          <a:uFillTx/>
                          <a:latin typeface="+mn-lt"/>
                          <a:ea typeface="+mn-ea"/>
                          <a:cs typeface="+mn-cs"/>
                        </a:rPr>
                        <a:t>https://t.co/sTTZYTsXWj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0.0436%</a:t>
                      </a:r>
                    </a:p>
                  </a:txBody>
                  <a:tcPr/>
                </a:tc>
                <a:extLst>
                  <a:ext uri="{0D108BD9-81ED-4DB2-BD59-A6C34878D82A}">
                    <a16:rowId xmlns:a16="http://schemas.microsoft.com/office/drawing/2014/main" val="687085080"/>
                  </a:ext>
                </a:extLst>
              </a:tr>
            </a:tbl>
          </a:graphicData>
        </a:graphic>
      </p:graphicFrame>
      <p:sp>
        <p:nvSpPr>
          <p:cNvPr id="4" name="Text Placeholder 3">
            <a:extLst>
              <a:ext uri="{FF2B5EF4-FFF2-40B4-BE49-F238E27FC236}">
                <a16:creationId xmlns:a16="http://schemas.microsoft.com/office/drawing/2014/main" id="{13711379-AB60-426A-ADEF-887DD4B98CC5}"/>
              </a:ext>
            </a:extLst>
          </p:cNvPr>
          <p:cNvSpPr>
            <a:spLocks noGrp="1"/>
          </p:cNvSpPr>
          <p:nvPr>
            <p:ph type="body" sz="quarter" idx="14"/>
          </p:nvPr>
        </p:nvSpPr>
        <p:spPr/>
        <p:txBody>
          <a:bodyPr/>
          <a:lstStyle/>
          <a:p>
            <a:r>
              <a:rPr lang="en-US"/>
              <a:t>03/21/2018 - 03/28/2018</a:t>
            </a:r>
          </a:p>
        </p:txBody>
      </p:sp>
    </p:spTree>
    <p:extLst>
      <p:ext uri="{BB962C8B-B14F-4D97-AF65-F5344CB8AC3E}">
        <p14:creationId xmlns:p14="http://schemas.microsoft.com/office/powerpoint/2010/main" val="16766263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4CF46-66D8-44E8-9BE1-674B6BA6C3E1}"/>
              </a:ext>
            </a:extLst>
          </p:cNvPr>
          <p:cNvSpPr>
            <a:spLocks noGrp="1"/>
          </p:cNvSpPr>
          <p:nvPr>
            <p:ph type="title"/>
          </p:nvPr>
        </p:nvSpPr>
        <p:spPr/>
        <p:txBody>
          <a:bodyPr/>
          <a:lstStyle/>
          <a:p>
            <a:r>
              <a:rPr lang="en-US"/>
              <a:t>Twitter Own Tweets By Hour</a:t>
            </a:r>
          </a:p>
        </p:txBody>
      </p:sp>
      <p:graphicFrame>
        <p:nvGraphicFramePr>
          <p:cNvPr id="6" name="Chart Placeholder 5">
            <a:extLst>
              <a:ext uri="{FF2B5EF4-FFF2-40B4-BE49-F238E27FC236}">
                <a16:creationId xmlns:a16="http://schemas.microsoft.com/office/drawing/2014/main" id="{D544D59A-5AC8-430C-9586-A55B377BC427}"/>
              </a:ext>
            </a:extLst>
          </p:cNvPr>
          <p:cNvGraphicFramePr>
            <a:graphicFrameLocks noGrp="1"/>
          </p:cNvGraphicFramePr>
          <p:nvPr>
            <p:ph type="chart" sz="quarter" idx="13"/>
            <p:extLst>
              <p:ext uri="{D42A27DB-BD31-4B8C-83A1-F6EECF244321}">
                <p14:modId xmlns:p14="http://schemas.microsoft.com/office/powerpoint/2010/main" val="33836386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CDC8DBA-339E-46F1-9D75-3292034567A2}"/>
              </a:ext>
            </a:extLst>
          </p:cNvPr>
          <p:cNvSpPr>
            <a:spLocks noGrp="1"/>
          </p:cNvSpPr>
          <p:nvPr>
            <p:ph type="body" sz="quarter" idx="14"/>
          </p:nvPr>
        </p:nvSpPr>
        <p:spPr/>
        <p:txBody>
          <a:bodyPr/>
          <a:lstStyle/>
          <a:p>
            <a:r>
              <a:rPr lang="en-US"/>
              <a:t>03/21/2018 - 03/28/2018</a:t>
            </a:r>
          </a:p>
        </p:txBody>
      </p:sp>
      <p:sp>
        <p:nvSpPr>
          <p:cNvPr id="5" name="Footer Placeholder 4">
            <a:extLst>
              <a:ext uri="{FF2B5EF4-FFF2-40B4-BE49-F238E27FC236}">
                <a16:creationId xmlns:a16="http://schemas.microsoft.com/office/drawing/2014/main" id="{25D81760-C2A9-4854-BC33-943617EA076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08211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86EDEE-4D7A-4843-BEB4-B5C22B40399A}"/>
              </a:ext>
            </a:extLst>
          </p:cNvPr>
          <p:cNvSpPr>
            <a:spLocks noGrp="1"/>
          </p:cNvSpPr>
          <p:nvPr>
            <p:ph type="title"/>
          </p:nvPr>
        </p:nvSpPr>
        <p:spPr/>
        <p:txBody>
          <a:bodyPr/>
          <a:lstStyle/>
          <a:p>
            <a:r>
              <a:rPr lang="en-US"/>
              <a:t>Twitter Hashtag Detection</a:t>
            </a:r>
          </a:p>
        </p:txBody>
      </p:sp>
      <p:graphicFrame>
        <p:nvGraphicFramePr>
          <p:cNvPr id="5" name="Table Placeholder 4">
            <a:extLst>
              <a:ext uri="{FF2B5EF4-FFF2-40B4-BE49-F238E27FC236}">
                <a16:creationId xmlns:a16="http://schemas.microsoft.com/office/drawing/2014/main" id="{B2DDA287-8AF4-45C4-98F3-2C82286B7722}"/>
              </a:ext>
            </a:extLst>
          </p:cNvPr>
          <p:cNvGraphicFramePr>
            <a:graphicFrameLocks noGrp="1"/>
          </p:cNvGraphicFramePr>
          <p:nvPr>
            <p:ph type="tbl" sz="quarter" idx="13"/>
            <p:extLst>
              <p:ext uri="{D42A27DB-BD31-4B8C-83A1-F6EECF244321}">
                <p14:modId xmlns:p14="http://schemas.microsoft.com/office/powerpoint/2010/main" val="6648464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43258514"/>
                    </a:ext>
                  </a:extLst>
                </a:gridCol>
                <a:gridCol w="1234440">
                  <a:extLst>
                    <a:ext uri="{9D8B030D-6E8A-4147-A177-3AD203B41FA5}">
                      <a16:colId xmlns:a16="http://schemas.microsoft.com/office/drawing/2014/main" val="2176289732"/>
                    </a:ext>
                  </a:extLst>
                </a:gridCol>
                <a:gridCol w="1234440">
                  <a:extLst>
                    <a:ext uri="{9D8B030D-6E8A-4147-A177-3AD203B41FA5}">
                      <a16:colId xmlns:a16="http://schemas.microsoft.com/office/drawing/2014/main" val="3623529782"/>
                    </a:ext>
                  </a:extLst>
                </a:gridCol>
                <a:gridCol w="1234440">
                  <a:extLst>
                    <a:ext uri="{9D8B030D-6E8A-4147-A177-3AD203B41FA5}">
                      <a16:colId xmlns:a16="http://schemas.microsoft.com/office/drawing/2014/main" val="1736766045"/>
                    </a:ext>
                  </a:extLst>
                </a:gridCol>
                <a:gridCol w="1234440">
                  <a:extLst>
                    <a:ext uri="{9D8B030D-6E8A-4147-A177-3AD203B41FA5}">
                      <a16:colId xmlns:a16="http://schemas.microsoft.com/office/drawing/2014/main" val="2906446893"/>
                    </a:ext>
                  </a:extLst>
                </a:gridCol>
                <a:gridCol w="1234440">
                  <a:extLst>
                    <a:ext uri="{9D8B030D-6E8A-4147-A177-3AD203B41FA5}">
                      <a16:colId xmlns:a16="http://schemas.microsoft.com/office/drawing/2014/main" val="3364383273"/>
                    </a:ext>
                  </a:extLst>
                </a:gridCol>
              </a:tblGrid>
              <a:tr h="370840">
                <a:tc>
                  <a:txBody>
                    <a:bodyPr/>
                    <a:lstStyle/>
                    <a:p>
                      <a:r>
                        <a:rPr lang="en-US" sz="1000"/>
                        <a:t>Hashtag</a:t>
                      </a:r>
                    </a:p>
                  </a:txBody>
                  <a:tcPr/>
                </a:tc>
                <a:tc>
                  <a:txBody>
                    <a:bodyPr/>
                    <a:lstStyle/>
                    <a:p>
                      <a:r>
                        <a:rPr lang="en-US" sz="1000"/>
                        <a:t>Tweets</a:t>
                      </a:r>
                    </a:p>
                  </a:txBody>
                  <a:tcPr/>
                </a:tc>
                <a:tc>
                  <a:txBody>
                    <a:bodyPr/>
                    <a:lstStyle/>
                    <a:p>
                      <a:r>
                        <a:rPr lang="en-US" sz="1000"/>
                        <a:t>Likes per Tweet</a:t>
                      </a:r>
                    </a:p>
                  </a:txBody>
                  <a:tcPr/>
                </a:tc>
                <a:tc>
                  <a:txBody>
                    <a:bodyPr/>
                    <a:lstStyle/>
                    <a:p>
                      <a:r>
                        <a:rPr lang="en-US" sz="1000"/>
                        <a:t>Retweets per Tweet</a:t>
                      </a:r>
                    </a:p>
                  </a:txBody>
                  <a:tcPr/>
                </a:tc>
                <a:tc>
                  <a:txBody>
                    <a:bodyPr/>
                    <a:lstStyle/>
                    <a:p>
                      <a:r>
                        <a:rPr lang="en-US" sz="1000"/>
                        <a:t>Replies per Tweet</a:t>
                      </a:r>
                    </a:p>
                  </a:txBody>
                  <a:tcPr/>
                </a:tc>
                <a:tc>
                  <a:txBody>
                    <a:bodyPr/>
                    <a:lstStyle/>
                    <a:p>
                      <a:r>
                        <a:rPr lang="en-US" sz="1000"/>
                        <a:t>Total Interactions per Tweet</a:t>
                      </a:r>
                    </a:p>
                  </a:txBody>
                  <a:tcPr/>
                </a:tc>
                <a:extLst>
                  <a:ext uri="{0D108BD9-81ED-4DB2-BD59-A6C34878D82A}">
                    <a16:rowId xmlns:a16="http://schemas.microsoft.com/office/drawing/2014/main" val="2713003741"/>
                  </a:ext>
                </a:extLst>
              </a:tr>
              <a:tr h="370840">
                <a:tc>
                  <a:txBody>
                    <a:bodyPr/>
                    <a:lstStyle/>
                    <a:p>
                      <a:r>
                        <a:rPr lang="ar-AE" sz="1000"/>
                        <a:t>#درع_الخليج</a:t>
                      </a:r>
                      <a:endParaRPr lang="en-US" sz="1000"/>
                    </a:p>
                  </a:txBody>
                  <a:tcPr/>
                </a:tc>
                <a:tc>
                  <a:txBody>
                    <a:bodyPr/>
                    <a:lstStyle/>
                    <a:p>
                      <a:r>
                        <a:rPr lang="en-US" sz="1000"/>
                        <a:t>40</a:t>
                      </a:r>
                    </a:p>
                  </a:txBody>
                  <a:tcPr/>
                </a:tc>
                <a:tc>
                  <a:txBody>
                    <a:bodyPr/>
                    <a:lstStyle/>
                    <a:p>
                      <a:r>
                        <a:rPr lang="en-US" sz="1000"/>
                        <a:t>65.2</a:t>
                      </a:r>
                    </a:p>
                  </a:txBody>
                  <a:tcPr/>
                </a:tc>
                <a:tc>
                  <a:txBody>
                    <a:bodyPr/>
                    <a:lstStyle/>
                    <a:p>
                      <a:r>
                        <a:rPr lang="en-US" sz="1000"/>
                        <a:t>77.425</a:t>
                      </a:r>
                    </a:p>
                  </a:txBody>
                  <a:tcPr/>
                </a:tc>
                <a:tc>
                  <a:txBody>
                    <a:bodyPr/>
                    <a:lstStyle/>
                    <a:p>
                      <a:r>
                        <a:rPr lang="en-US" sz="1000"/>
                        <a:t>3.65</a:t>
                      </a:r>
                    </a:p>
                  </a:txBody>
                  <a:tcPr/>
                </a:tc>
                <a:tc>
                  <a:txBody>
                    <a:bodyPr/>
                    <a:lstStyle/>
                    <a:p>
                      <a:r>
                        <a:rPr lang="en-US" sz="1000"/>
                        <a:t>146.275</a:t>
                      </a:r>
                    </a:p>
                  </a:txBody>
                  <a:tcPr/>
                </a:tc>
                <a:extLst>
                  <a:ext uri="{0D108BD9-81ED-4DB2-BD59-A6C34878D82A}">
                    <a16:rowId xmlns:a16="http://schemas.microsoft.com/office/drawing/2014/main" val="1372490195"/>
                  </a:ext>
                </a:extLst>
              </a:tr>
              <a:tr h="370840">
                <a:tc>
                  <a:txBody>
                    <a:bodyPr/>
                    <a:lstStyle/>
                    <a:p>
                      <a:r>
                        <a:rPr lang="ar-AE" sz="1000"/>
                        <a:t>#خليجنا_درع_محصن</a:t>
                      </a:r>
                      <a:endParaRPr lang="en-US" sz="1000"/>
                    </a:p>
                  </a:txBody>
                  <a:tcPr/>
                </a:tc>
                <a:tc>
                  <a:txBody>
                    <a:bodyPr/>
                    <a:lstStyle/>
                    <a:p>
                      <a:r>
                        <a:rPr lang="en-US" sz="1000"/>
                        <a:t>40</a:t>
                      </a:r>
                    </a:p>
                  </a:txBody>
                  <a:tcPr/>
                </a:tc>
                <a:tc>
                  <a:txBody>
                    <a:bodyPr/>
                    <a:lstStyle/>
                    <a:p>
                      <a:r>
                        <a:rPr lang="en-US" sz="1000"/>
                        <a:t>65.2</a:t>
                      </a:r>
                    </a:p>
                  </a:txBody>
                  <a:tcPr/>
                </a:tc>
                <a:tc>
                  <a:txBody>
                    <a:bodyPr/>
                    <a:lstStyle/>
                    <a:p>
                      <a:r>
                        <a:rPr lang="en-US" sz="1000"/>
                        <a:t>77.425</a:t>
                      </a:r>
                    </a:p>
                  </a:txBody>
                  <a:tcPr/>
                </a:tc>
                <a:tc>
                  <a:txBody>
                    <a:bodyPr/>
                    <a:lstStyle/>
                    <a:p>
                      <a:r>
                        <a:rPr lang="en-US" sz="1000"/>
                        <a:t>3.65</a:t>
                      </a:r>
                    </a:p>
                  </a:txBody>
                  <a:tcPr/>
                </a:tc>
                <a:tc>
                  <a:txBody>
                    <a:bodyPr/>
                    <a:lstStyle/>
                    <a:p>
                      <a:r>
                        <a:rPr lang="en-US" sz="1000"/>
                        <a:t>146.275</a:t>
                      </a:r>
                    </a:p>
                  </a:txBody>
                  <a:tcPr/>
                </a:tc>
                <a:extLst>
                  <a:ext uri="{0D108BD9-81ED-4DB2-BD59-A6C34878D82A}">
                    <a16:rowId xmlns:a16="http://schemas.microsoft.com/office/drawing/2014/main" val="1382493483"/>
                  </a:ext>
                </a:extLst>
              </a:tr>
              <a:tr h="370840">
                <a:tc>
                  <a:txBody>
                    <a:bodyPr/>
                    <a:lstStyle/>
                    <a:p>
                      <a:r>
                        <a:rPr lang="en-US" sz="1000"/>
                        <a:t>#Gulf_Shield</a:t>
                      </a:r>
                    </a:p>
                  </a:txBody>
                  <a:tcPr/>
                </a:tc>
                <a:tc>
                  <a:txBody>
                    <a:bodyPr/>
                    <a:lstStyle/>
                    <a:p>
                      <a:r>
                        <a:rPr lang="en-US" sz="1000"/>
                        <a:t>36</a:t>
                      </a:r>
                    </a:p>
                  </a:txBody>
                  <a:tcPr/>
                </a:tc>
                <a:tc>
                  <a:txBody>
                    <a:bodyPr/>
                    <a:lstStyle/>
                    <a:p>
                      <a:r>
                        <a:rPr lang="en-US" sz="1000"/>
                        <a:t>43.833333333333</a:t>
                      </a:r>
                    </a:p>
                  </a:txBody>
                  <a:tcPr/>
                </a:tc>
                <a:tc>
                  <a:txBody>
                    <a:bodyPr/>
                    <a:lstStyle/>
                    <a:p>
                      <a:r>
                        <a:rPr lang="en-US" sz="1000"/>
                        <a:t>57.277777777778</a:t>
                      </a:r>
                    </a:p>
                  </a:txBody>
                  <a:tcPr/>
                </a:tc>
                <a:tc>
                  <a:txBody>
                    <a:bodyPr/>
                    <a:lstStyle/>
                    <a:p>
                      <a:r>
                        <a:rPr lang="en-US" sz="1000"/>
                        <a:t>2.3611111111111</a:t>
                      </a:r>
                    </a:p>
                  </a:txBody>
                  <a:tcPr/>
                </a:tc>
                <a:tc>
                  <a:txBody>
                    <a:bodyPr/>
                    <a:lstStyle/>
                    <a:p>
                      <a:r>
                        <a:rPr lang="en-US" sz="1000"/>
                        <a:t>103.47222222222</a:t>
                      </a:r>
                    </a:p>
                  </a:txBody>
                  <a:tcPr/>
                </a:tc>
                <a:extLst>
                  <a:ext uri="{0D108BD9-81ED-4DB2-BD59-A6C34878D82A}">
                    <a16:rowId xmlns:a16="http://schemas.microsoft.com/office/drawing/2014/main" val="743599064"/>
                  </a:ext>
                </a:extLst>
              </a:tr>
              <a:tr h="370840">
                <a:tc>
                  <a:txBody>
                    <a:bodyPr/>
                    <a:lstStyle/>
                    <a:p>
                      <a:r>
                        <a:rPr lang="en-US" sz="1000"/>
                        <a:t>#Our_Gulf_Is_A_Fortified_Shield</a:t>
                      </a:r>
                    </a:p>
                  </a:txBody>
                  <a:tcPr/>
                </a:tc>
                <a:tc>
                  <a:txBody>
                    <a:bodyPr/>
                    <a:lstStyle/>
                    <a:p>
                      <a:r>
                        <a:rPr lang="en-US" sz="1000"/>
                        <a:t>35</a:t>
                      </a:r>
                    </a:p>
                  </a:txBody>
                  <a:tcPr/>
                </a:tc>
                <a:tc>
                  <a:txBody>
                    <a:bodyPr/>
                    <a:lstStyle/>
                    <a:p>
                      <a:r>
                        <a:rPr lang="en-US" sz="1000"/>
                        <a:t>44.114285714286</a:t>
                      </a:r>
                    </a:p>
                  </a:txBody>
                  <a:tcPr/>
                </a:tc>
                <a:tc>
                  <a:txBody>
                    <a:bodyPr/>
                    <a:lstStyle/>
                    <a:p>
                      <a:r>
                        <a:rPr lang="en-US" sz="1000"/>
                        <a:t>57.457142857143</a:t>
                      </a:r>
                    </a:p>
                  </a:txBody>
                  <a:tcPr/>
                </a:tc>
                <a:tc>
                  <a:txBody>
                    <a:bodyPr/>
                    <a:lstStyle/>
                    <a:p>
                      <a:r>
                        <a:rPr lang="en-US" sz="1000"/>
                        <a:t>2.2571428571429</a:t>
                      </a:r>
                    </a:p>
                  </a:txBody>
                  <a:tcPr/>
                </a:tc>
                <a:tc>
                  <a:txBody>
                    <a:bodyPr/>
                    <a:lstStyle/>
                    <a:p>
                      <a:r>
                        <a:rPr lang="en-US" sz="1000"/>
                        <a:t>103.82857142857</a:t>
                      </a:r>
                    </a:p>
                  </a:txBody>
                  <a:tcPr/>
                </a:tc>
                <a:extLst>
                  <a:ext uri="{0D108BD9-81ED-4DB2-BD59-A6C34878D82A}">
                    <a16:rowId xmlns:a16="http://schemas.microsoft.com/office/drawing/2014/main" val="3231830326"/>
                  </a:ext>
                </a:extLst>
              </a:tr>
              <a:tr h="370840">
                <a:tc>
                  <a:txBody>
                    <a:bodyPr/>
                    <a:lstStyle/>
                    <a:p>
                      <a:r>
                        <a:rPr lang="en-US" sz="1000"/>
                        <a:t>#Our_Gulf_is_a_Fortified_Shield</a:t>
                      </a:r>
                    </a:p>
                  </a:txBody>
                  <a:tcPr/>
                </a:tc>
                <a:tc>
                  <a:txBody>
                    <a:bodyPr/>
                    <a:lstStyle/>
                    <a:p>
                      <a:r>
                        <a:rPr lang="en-US" sz="1000"/>
                        <a:t>1</a:t>
                      </a:r>
                    </a:p>
                  </a:txBody>
                  <a:tcPr/>
                </a:tc>
                <a:tc>
                  <a:txBody>
                    <a:bodyPr/>
                    <a:lstStyle/>
                    <a:p>
                      <a:r>
                        <a:rPr lang="en-US" sz="1000"/>
                        <a:t>34</a:t>
                      </a:r>
                    </a:p>
                  </a:txBody>
                  <a:tcPr/>
                </a:tc>
                <a:tc>
                  <a:txBody>
                    <a:bodyPr/>
                    <a:lstStyle/>
                    <a:p>
                      <a:r>
                        <a:rPr lang="en-US" sz="1000"/>
                        <a:t>51</a:t>
                      </a:r>
                    </a:p>
                  </a:txBody>
                  <a:tcPr/>
                </a:tc>
                <a:tc>
                  <a:txBody>
                    <a:bodyPr/>
                    <a:lstStyle/>
                    <a:p>
                      <a:r>
                        <a:rPr lang="en-US" sz="1000"/>
                        <a:t>6</a:t>
                      </a:r>
                    </a:p>
                  </a:txBody>
                  <a:tcPr/>
                </a:tc>
                <a:tc>
                  <a:txBody>
                    <a:bodyPr/>
                    <a:lstStyle/>
                    <a:p>
                      <a:r>
                        <a:rPr lang="en-US" sz="1000"/>
                        <a:t>91</a:t>
                      </a:r>
                    </a:p>
                  </a:txBody>
                  <a:tcPr/>
                </a:tc>
                <a:extLst>
                  <a:ext uri="{0D108BD9-81ED-4DB2-BD59-A6C34878D82A}">
                    <a16:rowId xmlns:a16="http://schemas.microsoft.com/office/drawing/2014/main" val="3932820016"/>
                  </a:ext>
                </a:extLst>
              </a:tr>
            </a:tbl>
          </a:graphicData>
        </a:graphic>
      </p:graphicFrame>
      <p:sp>
        <p:nvSpPr>
          <p:cNvPr id="4" name="Text Placeholder 3">
            <a:extLst>
              <a:ext uri="{FF2B5EF4-FFF2-40B4-BE49-F238E27FC236}">
                <a16:creationId xmlns:a16="http://schemas.microsoft.com/office/drawing/2014/main" id="{1F752BB0-A9BB-42FA-9D0B-42D870330B90}"/>
              </a:ext>
            </a:extLst>
          </p:cNvPr>
          <p:cNvSpPr>
            <a:spLocks noGrp="1"/>
          </p:cNvSpPr>
          <p:nvPr>
            <p:ph type="body" sz="quarter" idx="14"/>
          </p:nvPr>
        </p:nvSpPr>
        <p:spPr/>
        <p:txBody>
          <a:bodyPr/>
          <a:lstStyle/>
          <a:p>
            <a:r>
              <a:rPr lang="en-US"/>
              <a:t>03/21/2018 - 03/28/2018</a:t>
            </a:r>
          </a:p>
        </p:txBody>
      </p:sp>
    </p:spTree>
    <p:extLst>
      <p:ext uri="{BB962C8B-B14F-4D97-AF65-F5344CB8AC3E}">
        <p14:creationId xmlns:p14="http://schemas.microsoft.com/office/powerpoint/2010/main" val="42689714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45383-4CD1-40DA-988B-554CB38D561A}"/>
              </a:ext>
            </a:extLst>
          </p:cNvPr>
          <p:cNvSpPr>
            <a:spLocks noGrp="1"/>
          </p:cNvSpPr>
          <p:nvPr>
            <p:ph type="title"/>
          </p:nvPr>
        </p:nvSpPr>
        <p:spPr/>
        <p:txBody>
          <a:bodyPr/>
          <a:lstStyle/>
          <a:p>
            <a:r>
              <a:rPr lang="en-US"/>
              <a:t>Instagram Followers Total</a:t>
            </a:r>
          </a:p>
        </p:txBody>
      </p:sp>
      <p:graphicFrame>
        <p:nvGraphicFramePr>
          <p:cNvPr id="6" name="Chart Placeholder 5">
            <a:extLst>
              <a:ext uri="{FF2B5EF4-FFF2-40B4-BE49-F238E27FC236}">
                <a16:creationId xmlns:a16="http://schemas.microsoft.com/office/drawing/2014/main" id="{4463E89E-D2AC-4C67-BE6A-4C6A2A1BAAEF}"/>
              </a:ext>
            </a:extLst>
          </p:cNvPr>
          <p:cNvGraphicFramePr>
            <a:graphicFrameLocks noGrp="1"/>
          </p:cNvGraphicFramePr>
          <p:nvPr>
            <p:ph type="chart" sz="quarter" idx="13"/>
            <p:extLst>
              <p:ext uri="{D42A27DB-BD31-4B8C-83A1-F6EECF244321}">
                <p14:modId xmlns:p14="http://schemas.microsoft.com/office/powerpoint/2010/main" val="42103073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8398590-4CBF-4EA0-80D4-DF44867ED40B}"/>
              </a:ext>
            </a:extLst>
          </p:cNvPr>
          <p:cNvSpPr>
            <a:spLocks noGrp="1"/>
          </p:cNvSpPr>
          <p:nvPr>
            <p:ph type="body" sz="quarter" idx="14"/>
          </p:nvPr>
        </p:nvSpPr>
        <p:spPr/>
        <p:txBody>
          <a:bodyPr/>
          <a:lstStyle/>
          <a:p>
            <a:r>
              <a:rPr lang="en-US"/>
              <a:t>03/21/2018 - 03/28/2018</a:t>
            </a:r>
          </a:p>
        </p:txBody>
      </p:sp>
      <p:sp>
        <p:nvSpPr>
          <p:cNvPr id="5" name="Footer Placeholder 4">
            <a:extLst>
              <a:ext uri="{FF2B5EF4-FFF2-40B4-BE49-F238E27FC236}">
                <a16:creationId xmlns:a16="http://schemas.microsoft.com/office/drawing/2014/main" id="{F2E1D954-2282-4C80-BEAD-7892866D84E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234653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2546AC-BB41-412B-896F-94602690287E}"/>
              </a:ext>
            </a:extLst>
          </p:cNvPr>
          <p:cNvSpPr>
            <a:spLocks noGrp="1"/>
          </p:cNvSpPr>
          <p:nvPr>
            <p:ph type="title"/>
          </p:nvPr>
        </p:nvSpPr>
        <p:spPr/>
        <p:txBody>
          <a:bodyPr/>
          <a:lstStyle/>
          <a:p>
            <a:r>
              <a:rPr lang="en-US"/>
              <a:t>Instagram Posts Table - 1 of 10</a:t>
            </a:r>
          </a:p>
        </p:txBody>
      </p:sp>
      <p:graphicFrame>
        <p:nvGraphicFramePr>
          <p:cNvPr id="5" name="Table Placeholder 4">
            <a:extLst>
              <a:ext uri="{FF2B5EF4-FFF2-40B4-BE49-F238E27FC236}">
                <a16:creationId xmlns:a16="http://schemas.microsoft.com/office/drawing/2014/main" id="{AACA248D-E998-4E17-9AAE-C7DC4A0B82D9}"/>
              </a:ext>
            </a:extLst>
          </p:cNvPr>
          <p:cNvGraphicFramePr>
            <a:graphicFrameLocks noGrp="1"/>
          </p:cNvGraphicFramePr>
          <p:nvPr>
            <p:ph type="tbl" sz="quarter" idx="13"/>
            <p:extLst>
              <p:ext uri="{D42A27DB-BD31-4B8C-83A1-F6EECF244321}">
                <p14:modId xmlns:p14="http://schemas.microsoft.com/office/powerpoint/2010/main" val="34609943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49232964"/>
                    </a:ext>
                  </a:extLst>
                </a:gridCol>
                <a:gridCol w="987552">
                  <a:extLst>
                    <a:ext uri="{9D8B030D-6E8A-4147-A177-3AD203B41FA5}">
                      <a16:colId xmlns:a16="http://schemas.microsoft.com/office/drawing/2014/main" val="2972776659"/>
                    </a:ext>
                  </a:extLst>
                </a:gridCol>
                <a:gridCol w="987552">
                  <a:extLst>
                    <a:ext uri="{9D8B030D-6E8A-4147-A177-3AD203B41FA5}">
                      <a16:colId xmlns:a16="http://schemas.microsoft.com/office/drawing/2014/main" val="1896926702"/>
                    </a:ext>
                  </a:extLst>
                </a:gridCol>
                <a:gridCol w="987552">
                  <a:extLst>
                    <a:ext uri="{9D8B030D-6E8A-4147-A177-3AD203B41FA5}">
                      <a16:colId xmlns:a16="http://schemas.microsoft.com/office/drawing/2014/main" val="400021309"/>
                    </a:ext>
                  </a:extLst>
                </a:gridCol>
                <a:gridCol w="987552">
                  <a:extLst>
                    <a:ext uri="{9D8B030D-6E8A-4147-A177-3AD203B41FA5}">
                      <a16:colId xmlns:a16="http://schemas.microsoft.com/office/drawing/2014/main" val="41674761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09986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 (</a:t>
                      </a:r>
                      <a:r>
                        <a:rPr kumimoji="0" lang="ar-AE" sz="1000" b="1" i="0" u="none" strike="noStrike" kern="1200" cap="none" spc="0" normalizeH="0" baseline="0" noProof="0">
                          <a:ln>
                            <a:noFill/>
                          </a:ln>
                          <a:solidFill>
                            <a:prstClr val="black"/>
                          </a:solidFill>
                          <a:effectLst/>
                          <a:uLnTx/>
                          <a:uFillTx/>
                          <a:latin typeface="+mn-lt"/>
                          <a:ea typeface="+mn-ea"/>
                          <a:cs typeface="+mn-cs"/>
                        </a:rPr>
                        <a:t>درع الوطن) - 2018-03-28 19:52:41</a:t>
                      </a:r>
                      <a:r>
                        <a:rPr kumimoji="0" lang="ar-AE" sz="1000" b="0" i="0" u="none" strike="noStrike" kern="1200" cap="none" spc="0" normalizeH="0" baseline="0" noProof="0">
                          <a:ln>
                            <a:noFill/>
                          </a:ln>
                          <a:solidFill>
                            <a:prstClr val="black"/>
                          </a:solidFill>
                          <a:effectLst/>
                          <a:uLnTx/>
                          <a:uFillTx/>
                          <a:latin typeface="+mn-lt"/>
                          <a:ea typeface="+mn-ea"/>
                          <a:cs typeface="+mn-cs"/>
                        </a:rPr>
                        <a:t>
الدول المشاركة في التمرين عل أهبة الإستعداد لردع أي تجاوزات تستهدف إستقرار المنطقة  #خليجنا_درع_محصن  #درع_الخليج 
_________________________________
</a:t>
                      </a:r>
                      <a:r>
                        <a:rPr kumimoji="0" lang="en-US" sz="1000" b="0" i="0" u="none" strike="noStrike" kern="1200" cap="none" spc="0" normalizeH="0" baseline="0" noProof="0">
                          <a:ln>
                            <a:noFill/>
                          </a:ln>
                          <a:solidFill>
                            <a:prstClr val="black"/>
                          </a:solidFill>
                          <a:effectLst/>
                          <a:uLnTx/>
                          <a:uFillTx/>
                          <a:latin typeface="+mn-lt"/>
                          <a:ea typeface="+mn-ea"/>
                          <a:cs typeface="+mn-cs"/>
                        </a:rPr>
                        <a:t>The participating countries are alert and prepared to deter any aggression against the region’s stability.  #Our_Gulf_Is_A_Fortified_Shield #Gulf_Shield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810758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 (</a:t>
                      </a:r>
                      <a:r>
                        <a:rPr kumimoji="0" lang="ar-AE" sz="1000" b="1" i="0" u="none" strike="noStrike" kern="1200" cap="none" spc="0" normalizeH="0" baseline="0" noProof="0">
                          <a:ln>
                            <a:noFill/>
                          </a:ln>
                          <a:solidFill>
                            <a:prstClr val="black"/>
                          </a:solidFill>
                          <a:effectLst/>
                          <a:uLnTx/>
                          <a:uFillTx/>
                          <a:latin typeface="+mn-lt"/>
                          <a:ea typeface="+mn-ea"/>
                          <a:cs typeface="+mn-cs"/>
                        </a:rPr>
                        <a:t>درع الوطن) - 2018-03-28 12:30:00</a:t>
                      </a:r>
                      <a:r>
                        <a:rPr kumimoji="0" lang="ar-AE" sz="1000" b="0" i="0" u="none" strike="noStrike" kern="1200" cap="none" spc="0" normalizeH="0" baseline="0" noProof="0">
                          <a:ln>
                            <a:noFill/>
                          </a:ln>
                          <a:solidFill>
                            <a:prstClr val="black"/>
                          </a:solidFill>
                          <a:effectLst/>
                          <a:uLnTx/>
                          <a:uFillTx/>
                          <a:latin typeface="+mn-lt"/>
                          <a:ea typeface="+mn-ea"/>
                          <a:cs typeface="+mn-cs"/>
                        </a:rPr>
                        <a:t>
تمرين مركز القيادة 27-29 مارس #خليجنا_درع_محصن  #درع_الخليج 
_________________________________
</a:t>
                      </a:r>
                      <a:r>
                        <a:rPr kumimoji="0" lang="en-US" sz="1000" b="0" i="0" u="none" strike="noStrike" kern="1200" cap="none" spc="0" normalizeH="0" baseline="0" noProof="0">
                          <a:ln>
                            <a:noFill/>
                          </a:ln>
                          <a:solidFill>
                            <a:prstClr val="black"/>
                          </a:solidFill>
                          <a:effectLst/>
                          <a:uLnTx/>
                          <a:uFillTx/>
                          <a:latin typeface="+mn-lt"/>
                          <a:ea typeface="+mn-ea"/>
                          <a:cs typeface="+mn-cs"/>
                        </a:rPr>
                        <a:t>Leadership Center Exercise 27-29 March #Our_Gulf_Is_A_Fortified_Shield #Gulf_Shield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54144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 (</a:t>
                      </a:r>
                      <a:r>
                        <a:rPr kumimoji="0" lang="ar-AE" sz="1000" b="1" i="0" u="none" strike="noStrike" kern="1200" cap="none" spc="0" normalizeH="0" baseline="0" noProof="0">
                          <a:ln>
                            <a:noFill/>
                          </a:ln>
                          <a:solidFill>
                            <a:prstClr val="black"/>
                          </a:solidFill>
                          <a:effectLst/>
                          <a:uLnTx/>
                          <a:uFillTx/>
                          <a:latin typeface="+mn-lt"/>
                          <a:ea typeface="+mn-ea"/>
                          <a:cs typeface="+mn-cs"/>
                        </a:rPr>
                        <a:t>درع الوطن) - 2018-03-27 20:03:11</a:t>
                      </a:r>
                      <a:r>
                        <a:rPr kumimoji="0" lang="ar-AE" sz="1000" b="0" i="0" u="none" strike="noStrike" kern="1200" cap="none" spc="0" normalizeH="0" baseline="0" noProof="0">
                          <a:ln>
                            <a:noFill/>
                          </a:ln>
                          <a:solidFill>
                            <a:prstClr val="black"/>
                          </a:solidFill>
                          <a:effectLst/>
                          <a:uLnTx/>
                          <a:uFillTx/>
                          <a:latin typeface="+mn-lt"/>
                          <a:ea typeface="+mn-ea"/>
                          <a:cs typeface="+mn-cs"/>
                        </a:rPr>
                        <a:t>
معالي نائب رئيس هيئة الأركان العامة الفريق الركن مطلق بن سالم الأزيمع يرعى انطلاق تمرين مركز القيادة ضمن تمرين#درع_الخليج المشترك ١
#خليجنا_درع_محصن
___________________________
</a:t>
                      </a:r>
                      <a:r>
                        <a:rPr kumimoji="0" lang="en-US" sz="1000" b="0" i="0" u="none" strike="noStrike" kern="1200" cap="none" spc="0" normalizeH="0" baseline="0" noProof="0">
                          <a:ln>
                            <a:noFill/>
                          </a:ln>
                          <a:solidFill>
                            <a:prstClr val="black"/>
                          </a:solidFill>
                          <a:effectLst/>
                          <a:uLnTx/>
                          <a:uFillTx/>
                          <a:latin typeface="+mn-lt"/>
                          <a:ea typeface="+mn-ea"/>
                          <a:cs typeface="+mn-cs"/>
                        </a:rPr>
                        <a:t>Launch of the Command Center Exercise under the supervision of His Excellency General Mutalq Ibn Salem Al-Azimaa', Deputy Chief of General Staff, as part of The #Gulf_Shield Joint Exercise - 1
#Our_Gulf_Is_A_Fortified_Shield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594738218"/>
                  </a:ext>
                </a:extLst>
              </a:tr>
            </a:tbl>
          </a:graphicData>
        </a:graphic>
      </p:graphicFrame>
      <p:sp>
        <p:nvSpPr>
          <p:cNvPr id="4" name="Text Placeholder 3">
            <a:extLst>
              <a:ext uri="{FF2B5EF4-FFF2-40B4-BE49-F238E27FC236}">
                <a16:creationId xmlns:a16="http://schemas.microsoft.com/office/drawing/2014/main" id="{672E5AE9-2D5E-4815-BBBA-F3C1507FADF2}"/>
              </a:ext>
            </a:extLst>
          </p:cNvPr>
          <p:cNvSpPr>
            <a:spLocks noGrp="1"/>
          </p:cNvSpPr>
          <p:nvPr>
            <p:ph type="body" sz="quarter" idx="14"/>
          </p:nvPr>
        </p:nvSpPr>
        <p:spPr/>
        <p:txBody>
          <a:bodyPr/>
          <a:lstStyle/>
          <a:p>
            <a:r>
              <a:rPr lang="en-US"/>
              <a:t>03/21/2018 - 03/28/2018</a:t>
            </a:r>
          </a:p>
        </p:txBody>
      </p:sp>
    </p:spTree>
    <p:extLst>
      <p:ext uri="{BB962C8B-B14F-4D97-AF65-F5344CB8AC3E}">
        <p14:creationId xmlns:p14="http://schemas.microsoft.com/office/powerpoint/2010/main" val="32706609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E5BA3B-F36E-43C6-9DB9-1740E5AFED02}"/>
              </a:ext>
            </a:extLst>
          </p:cNvPr>
          <p:cNvSpPr>
            <a:spLocks noGrp="1"/>
          </p:cNvSpPr>
          <p:nvPr>
            <p:ph type="title"/>
          </p:nvPr>
        </p:nvSpPr>
        <p:spPr/>
        <p:txBody>
          <a:bodyPr/>
          <a:lstStyle/>
          <a:p>
            <a:r>
              <a:rPr lang="en-US"/>
              <a:t>Instagram Posts Table - 2 of 10</a:t>
            </a:r>
          </a:p>
        </p:txBody>
      </p:sp>
      <p:graphicFrame>
        <p:nvGraphicFramePr>
          <p:cNvPr id="5" name="Table Placeholder 4">
            <a:extLst>
              <a:ext uri="{FF2B5EF4-FFF2-40B4-BE49-F238E27FC236}">
                <a16:creationId xmlns:a16="http://schemas.microsoft.com/office/drawing/2014/main" id="{E86A67A8-0FD9-4EDB-99A8-2B050A55565C}"/>
              </a:ext>
            </a:extLst>
          </p:cNvPr>
          <p:cNvGraphicFramePr>
            <a:graphicFrameLocks noGrp="1"/>
          </p:cNvGraphicFramePr>
          <p:nvPr>
            <p:ph type="tbl" sz="quarter" idx="13"/>
            <p:extLst>
              <p:ext uri="{D42A27DB-BD31-4B8C-83A1-F6EECF244321}">
                <p14:modId xmlns:p14="http://schemas.microsoft.com/office/powerpoint/2010/main" val="28389000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301347061"/>
                    </a:ext>
                  </a:extLst>
                </a:gridCol>
                <a:gridCol w="987552">
                  <a:extLst>
                    <a:ext uri="{9D8B030D-6E8A-4147-A177-3AD203B41FA5}">
                      <a16:colId xmlns:a16="http://schemas.microsoft.com/office/drawing/2014/main" val="3190019285"/>
                    </a:ext>
                  </a:extLst>
                </a:gridCol>
                <a:gridCol w="987552">
                  <a:extLst>
                    <a:ext uri="{9D8B030D-6E8A-4147-A177-3AD203B41FA5}">
                      <a16:colId xmlns:a16="http://schemas.microsoft.com/office/drawing/2014/main" val="1215495200"/>
                    </a:ext>
                  </a:extLst>
                </a:gridCol>
                <a:gridCol w="987552">
                  <a:extLst>
                    <a:ext uri="{9D8B030D-6E8A-4147-A177-3AD203B41FA5}">
                      <a16:colId xmlns:a16="http://schemas.microsoft.com/office/drawing/2014/main" val="85408698"/>
                    </a:ext>
                  </a:extLst>
                </a:gridCol>
                <a:gridCol w="987552">
                  <a:extLst>
                    <a:ext uri="{9D8B030D-6E8A-4147-A177-3AD203B41FA5}">
                      <a16:colId xmlns:a16="http://schemas.microsoft.com/office/drawing/2014/main" val="17879590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293020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 (</a:t>
                      </a:r>
                      <a:r>
                        <a:rPr kumimoji="0" lang="ar-AE" sz="1000" b="1" i="0" u="none" strike="noStrike" kern="1200" cap="none" spc="0" normalizeH="0" baseline="0" noProof="0">
                          <a:ln>
                            <a:noFill/>
                          </a:ln>
                          <a:solidFill>
                            <a:prstClr val="black"/>
                          </a:solidFill>
                          <a:effectLst/>
                          <a:uLnTx/>
                          <a:uFillTx/>
                          <a:latin typeface="+mn-lt"/>
                          <a:ea typeface="+mn-ea"/>
                          <a:cs typeface="+mn-cs"/>
                        </a:rPr>
                        <a:t>درع الوطن) - 2018-03-27 18:13:18</a:t>
                      </a:r>
                      <a:r>
                        <a:rPr kumimoji="0" lang="ar-AE" sz="1000" b="0" i="0" u="none" strike="noStrike" kern="1200" cap="none" spc="0" normalizeH="0" baseline="0" noProof="0">
                          <a:ln>
                            <a:noFill/>
                          </a:ln>
                          <a:solidFill>
                            <a:prstClr val="black"/>
                          </a:solidFill>
                          <a:effectLst/>
                          <a:uLnTx/>
                          <a:uFillTx/>
                          <a:latin typeface="+mn-lt"/>
                          <a:ea typeface="+mn-ea"/>
                          <a:cs typeface="+mn-cs"/>
                        </a:rPr>
                        <a:t>
أربع دول من الدول المشاركة في تمرين #درع_الخليج المشترك 1 تتربع على قائمة أقوى عشرة جيوش في العالم 
#خليجنا_درع_محصن
______________________________
</a:t>
                      </a:r>
                      <a:r>
                        <a:rPr kumimoji="0" lang="en-US" sz="1000" b="0" i="0" u="none" strike="noStrike" kern="1200" cap="none" spc="0" normalizeH="0" baseline="0" noProof="0">
                          <a:ln>
                            <a:noFill/>
                          </a:ln>
                          <a:solidFill>
                            <a:prstClr val="black"/>
                          </a:solidFill>
                          <a:effectLst/>
                          <a:uLnTx/>
                          <a:uFillTx/>
                          <a:latin typeface="+mn-lt"/>
                          <a:ea typeface="+mn-ea"/>
                          <a:cs typeface="+mn-cs"/>
                        </a:rPr>
                        <a:t>Four of the countries participating in #Gulf_Shield Exercise -1 rank among the top 10 strongest armies in the world
#Our_Gulf_is_a_Fortified_Shield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42433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 (</a:t>
                      </a:r>
                      <a:r>
                        <a:rPr kumimoji="0" lang="ar-AE" sz="1000" b="1" i="0" u="none" strike="noStrike" kern="1200" cap="none" spc="0" normalizeH="0" baseline="0" noProof="0">
                          <a:ln>
                            <a:noFill/>
                          </a:ln>
                          <a:solidFill>
                            <a:prstClr val="black"/>
                          </a:solidFill>
                          <a:effectLst/>
                          <a:uLnTx/>
                          <a:uFillTx/>
                          <a:latin typeface="+mn-lt"/>
                          <a:ea typeface="+mn-ea"/>
                          <a:cs typeface="+mn-cs"/>
                        </a:rPr>
                        <a:t>درع الوطن) - 2018-03-26 20:01:55</a:t>
                      </a:r>
                      <a:r>
                        <a:rPr kumimoji="0" lang="ar-AE" sz="1000" b="0" i="0" u="none" strike="noStrike" kern="1200" cap="none" spc="0" normalizeH="0" baseline="0" noProof="0">
                          <a:ln>
                            <a:noFill/>
                          </a:ln>
                          <a:solidFill>
                            <a:prstClr val="black"/>
                          </a:solidFill>
                          <a:effectLst/>
                          <a:uLnTx/>
                          <a:uFillTx/>
                          <a:latin typeface="+mn-lt"/>
                          <a:ea typeface="+mn-ea"/>
                          <a:cs typeface="+mn-cs"/>
                        </a:rPr>
                        <a:t>
‫موقف الدول المشاركة في التمرين قوي ومتماسك و جاهز لأي تهديد محتمل ‬
‫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خليجنا_درع_محصن‬</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درع_الخليج‬</a:t>
                      </a:r>
                      <a:r>
                        <a:rPr kumimoji="0" lang="en-US" sz="1000" b="0" i="0" u="none" strike="noStrike" kern="1200" cap="none" spc="0" normalizeH="0" baseline="0" noProof="0">
                          <a:ln>
                            <a:noFill/>
                          </a:ln>
                          <a:solidFill>
                            <a:prstClr val="black"/>
                          </a:solidFill>
                          <a:effectLst/>
                          <a:uLnTx/>
                          <a:uFillTx/>
                          <a:latin typeface="+mn-lt"/>
                          <a:ea typeface="+mn-ea"/>
                          <a:cs typeface="+mn-cs"/>
                        </a:rPr>
                        <a:t>⁩ ‬
_____________________________________________ ‫
The Countries participating in the exercise stand on a solid ground and are ready for any possible threat ⁦‪#Our_Gulf_Is_A_Fortified_Shield‬⁩ ⁦‪#Gulf_Shield‬⁩‬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99669002"/>
                  </a:ext>
                </a:extLst>
              </a:tr>
            </a:tbl>
          </a:graphicData>
        </a:graphic>
      </p:graphicFrame>
      <p:sp>
        <p:nvSpPr>
          <p:cNvPr id="4" name="Text Placeholder 3">
            <a:extLst>
              <a:ext uri="{FF2B5EF4-FFF2-40B4-BE49-F238E27FC236}">
                <a16:creationId xmlns:a16="http://schemas.microsoft.com/office/drawing/2014/main" id="{D58F4DD4-74FC-471C-BDB4-F462182008E9}"/>
              </a:ext>
            </a:extLst>
          </p:cNvPr>
          <p:cNvSpPr>
            <a:spLocks noGrp="1"/>
          </p:cNvSpPr>
          <p:nvPr>
            <p:ph type="body" sz="quarter" idx="14"/>
          </p:nvPr>
        </p:nvSpPr>
        <p:spPr/>
        <p:txBody>
          <a:bodyPr/>
          <a:lstStyle/>
          <a:p>
            <a:r>
              <a:rPr lang="en-US"/>
              <a:t>03/21/2018 - 03/28/2018</a:t>
            </a:r>
          </a:p>
        </p:txBody>
      </p:sp>
    </p:spTree>
    <p:extLst>
      <p:ext uri="{BB962C8B-B14F-4D97-AF65-F5344CB8AC3E}">
        <p14:creationId xmlns:p14="http://schemas.microsoft.com/office/powerpoint/2010/main" val="29308473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203016-7C33-4ECA-BBD9-1B143A597377}"/>
              </a:ext>
            </a:extLst>
          </p:cNvPr>
          <p:cNvSpPr>
            <a:spLocks noGrp="1"/>
          </p:cNvSpPr>
          <p:nvPr>
            <p:ph type="title"/>
          </p:nvPr>
        </p:nvSpPr>
        <p:spPr/>
        <p:txBody>
          <a:bodyPr/>
          <a:lstStyle/>
          <a:p>
            <a:r>
              <a:rPr lang="en-US"/>
              <a:t>Instagram Posts Table - 3 of 10</a:t>
            </a:r>
          </a:p>
        </p:txBody>
      </p:sp>
      <p:graphicFrame>
        <p:nvGraphicFramePr>
          <p:cNvPr id="5" name="Table Placeholder 4">
            <a:extLst>
              <a:ext uri="{FF2B5EF4-FFF2-40B4-BE49-F238E27FC236}">
                <a16:creationId xmlns:a16="http://schemas.microsoft.com/office/drawing/2014/main" id="{6B10D103-83D0-4358-9679-1EC5E733743B}"/>
              </a:ext>
            </a:extLst>
          </p:cNvPr>
          <p:cNvGraphicFramePr>
            <a:graphicFrameLocks noGrp="1"/>
          </p:cNvGraphicFramePr>
          <p:nvPr>
            <p:ph type="tbl" sz="quarter" idx="13"/>
            <p:extLst>
              <p:ext uri="{D42A27DB-BD31-4B8C-83A1-F6EECF244321}">
                <p14:modId xmlns:p14="http://schemas.microsoft.com/office/powerpoint/2010/main" val="11740899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059490268"/>
                    </a:ext>
                  </a:extLst>
                </a:gridCol>
                <a:gridCol w="987552">
                  <a:extLst>
                    <a:ext uri="{9D8B030D-6E8A-4147-A177-3AD203B41FA5}">
                      <a16:colId xmlns:a16="http://schemas.microsoft.com/office/drawing/2014/main" val="172221625"/>
                    </a:ext>
                  </a:extLst>
                </a:gridCol>
                <a:gridCol w="987552">
                  <a:extLst>
                    <a:ext uri="{9D8B030D-6E8A-4147-A177-3AD203B41FA5}">
                      <a16:colId xmlns:a16="http://schemas.microsoft.com/office/drawing/2014/main" val="1289667209"/>
                    </a:ext>
                  </a:extLst>
                </a:gridCol>
                <a:gridCol w="987552">
                  <a:extLst>
                    <a:ext uri="{9D8B030D-6E8A-4147-A177-3AD203B41FA5}">
                      <a16:colId xmlns:a16="http://schemas.microsoft.com/office/drawing/2014/main" val="3623840993"/>
                    </a:ext>
                  </a:extLst>
                </a:gridCol>
                <a:gridCol w="987552">
                  <a:extLst>
                    <a:ext uri="{9D8B030D-6E8A-4147-A177-3AD203B41FA5}">
                      <a16:colId xmlns:a16="http://schemas.microsoft.com/office/drawing/2014/main" val="8630857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75226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 (</a:t>
                      </a:r>
                      <a:r>
                        <a:rPr kumimoji="0" lang="ar-AE" sz="1000" b="1" i="0" u="none" strike="noStrike" kern="1200" cap="none" spc="0" normalizeH="0" baseline="0" noProof="0">
                          <a:ln>
                            <a:noFill/>
                          </a:ln>
                          <a:solidFill>
                            <a:prstClr val="black"/>
                          </a:solidFill>
                          <a:effectLst/>
                          <a:uLnTx/>
                          <a:uFillTx/>
                          <a:latin typeface="+mn-lt"/>
                          <a:ea typeface="+mn-ea"/>
                          <a:cs typeface="+mn-cs"/>
                        </a:rPr>
                        <a:t>درع الوطن) - 2018-03-26 19:11:27</a:t>
                      </a:r>
                      <a:r>
                        <a:rPr kumimoji="0" lang="ar-AE" sz="1000" b="0" i="0" u="none" strike="noStrike" kern="1200" cap="none" spc="0" normalizeH="0" baseline="0" noProof="0">
                          <a:ln>
                            <a:noFill/>
                          </a:ln>
                          <a:solidFill>
                            <a:prstClr val="black"/>
                          </a:solidFill>
                          <a:effectLst/>
                          <a:uLnTx/>
                          <a:uFillTx/>
                          <a:latin typeface="+mn-lt"/>
                          <a:ea typeface="+mn-ea"/>
                          <a:cs typeface="+mn-cs"/>
                        </a:rPr>
                        <a:t>
القوات الباكستانية المشاركة  في تمرين #درع_الخليج المشترك -١  #خليجنا_درع_محصن 
_________________________________
</a:t>
                      </a:r>
                      <a:r>
                        <a:rPr kumimoji="0" lang="en-US" sz="1000" b="0" i="0" u="none" strike="noStrike" kern="1200" cap="none" spc="0" normalizeH="0" baseline="0" noProof="0">
                          <a:ln>
                            <a:noFill/>
                          </a:ln>
                          <a:solidFill>
                            <a:prstClr val="black"/>
                          </a:solidFill>
                          <a:effectLst/>
                          <a:uLnTx/>
                          <a:uFillTx/>
                          <a:latin typeface="+mn-lt"/>
                          <a:ea typeface="+mn-ea"/>
                          <a:cs typeface="+mn-cs"/>
                        </a:rPr>
                        <a:t>Pakistani forces participating in #Gulf_Shield Joint Exercise -1 #Our_Gulf_Is_A_Fortified_Shield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16484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 (</a:t>
                      </a:r>
                      <a:r>
                        <a:rPr kumimoji="0" lang="ar-AE" sz="1000" b="1" i="0" u="none" strike="noStrike" kern="1200" cap="none" spc="0" normalizeH="0" baseline="0" noProof="0">
                          <a:ln>
                            <a:noFill/>
                          </a:ln>
                          <a:solidFill>
                            <a:prstClr val="black"/>
                          </a:solidFill>
                          <a:effectLst/>
                          <a:uLnTx/>
                          <a:uFillTx/>
                          <a:latin typeface="+mn-lt"/>
                          <a:ea typeface="+mn-ea"/>
                          <a:cs typeface="+mn-cs"/>
                        </a:rPr>
                        <a:t>درع الوطن) - 2018-03-26 18:01:45</a:t>
                      </a:r>
                      <a:r>
                        <a:rPr kumimoji="0" lang="ar-AE" sz="1000" b="0" i="0" u="none" strike="noStrike" kern="1200" cap="none" spc="0" normalizeH="0" baseline="0" noProof="0">
                          <a:ln>
                            <a:noFill/>
                          </a:ln>
                          <a:solidFill>
                            <a:prstClr val="black"/>
                          </a:solidFill>
                          <a:effectLst/>
                          <a:uLnTx/>
                          <a:uFillTx/>
                          <a:latin typeface="+mn-lt"/>
                          <a:ea typeface="+mn-ea"/>
                          <a:cs typeface="+mn-cs"/>
                        </a:rPr>
                        <a:t>
رئيس الوزراء الباكستاني: إن الأمة الباكستانية بأجمعها فخورة بتضحيات رجال الأمن وجهودهم الدؤوبة في إنقاذ وطننا من براثن الإرهاب  #خليجنا_درع_محصن  #درع_الخليج 
____________________________________
</a:t>
                      </a:r>
                      <a:r>
                        <a:rPr kumimoji="0" lang="en-US" sz="1000" b="0" i="0" u="none" strike="noStrike" kern="1200" cap="none" spc="0" normalizeH="0" baseline="0" noProof="0">
                          <a:ln>
                            <a:noFill/>
                          </a:ln>
                          <a:solidFill>
                            <a:prstClr val="black"/>
                          </a:solidFill>
                          <a:effectLst/>
                          <a:uLnTx/>
                          <a:uFillTx/>
                          <a:latin typeface="+mn-lt"/>
                          <a:ea typeface="+mn-ea"/>
                          <a:cs typeface="+mn-cs"/>
                        </a:rPr>
                        <a:t>Prime Minister of Pakistan: The entire Pakistani nation is proud of the sacrifices and tireless efforts of the security forces in saving our country from the grip of terrorism #Our_Gulf_Is_A_Fortified_Shield #Gulf_Shield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019295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 (</a:t>
                      </a:r>
                      <a:r>
                        <a:rPr kumimoji="0" lang="ar-AE" sz="1000" b="1" i="0" u="none" strike="noStrike" kern="1200" cap="none" spc="0" normalizeH="0" baseline="0" noProof="0">
                          <a:ln>
                            <a:noFill/>
                          </a:ln>
                          <a:solidFill>
                            <a:prstClr val="black"/>
                          </a:solidFill>
                          <a:effectLst/>
                          <a:uLnTx/>
                          <a:uFillTx/>
                          <a:latin typeface="+mn-lt"/>
                          <a:ea typeface="+mn-ea"/>
                          <a:cs typeface="+mn-cs"/>
                        </a:rPr>
                        <a:t>درع الوطن) - 2018-03-26 17:18:11</a:t>
                      </a:r>
                      <a:r>
                        <a:rPr kumimoji="0" lang="ar-AE" sz="1000" b="0" i="0" u="none" strike="noStrike" kern="1200" cap="none" spc="0" normalizeH="0" baseline="0" noProof="0">
                          <a:ln>
                            <a:noFill/>
                          </a:ln>
                          <a:solidFill>
                            <a:prstClr val="black"/>
                          </a:solidFill>
                          <a:effectLst/>
                          <a:uLnTx/>
                          <a:uFillTx/>
                          <a:latin typeface="+mn-lt"/>
                          <a:ea typeface="+mn-ea"/>
                          <a:cs typeface="+mn-cs"/>
                        </a:rPr>
                        <a:t>
‫وصول القوات الباكستانية المشاركة في تمرين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درع_الخليج‬</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المشترك -١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خليجنا_درع_محصن‬</a:t>
                      </a:r>
                      <a:r>
                        <a:rPr kumimoji="0" lang="en-US" sz="1000" b="0" i="0" u="none" strike="noStrike" kern="1200" cap="none" spc="0" normalizeH="0" baseline="0" noProof="0">
                          <a:ln>
                            <a:noFill/>
                          </a:ln>
                          <a:solidFill>
                            <a:prstClr val="black"/>
                          </a:solidFill>
                          <a:effectLst/>
                          <a:uLnTx/>
                          <a:uFillTx/>
                          <a:latin typeface="+mn-lt"/>
                          <a:ea typeface="+mn-ea"/>
                          <a:cs typeface="+mn-cs"/>
                        </a:rPr>
                        <a:t>⁩‬
____________________________ ‫Arrival of Pakistani forces participating in ⁦‪#Gulf_Shield‬⁩ Joint Exercise -1 ⁦‪#Our_Gulf_Is_A_Fortified_Shield‬⁩‬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815263594"/>
                  </a:ext>
                </a:extLst>
              </a:tr>
            </a:tbl>
          </a:graphicData>
        </a:graphic>
      </p:graphicFrame>
      <p:sp>
        <p:nvSpPr>
          <p:cNvPr id="4" name="Text Placeholder 3">
            <a:extLst>
              <a:ext uri="{FF2B5EF4-FFF2-40B4-BE49-F238E27FC236}">
                <a16:creationId xmlns:a16="http://schemas.microsoft.com/office/drawing/2014/main" id="{ADE6ECD8-1395-4AA3-824A-08DB9F75B243}"/>
              </a:ext>
            </a:extLst>
          </p:cNvPr>
          <p:cNvSpPr>
            <a:spLocks noGrp="1"/>
          </p:cNvSpPr>
          <p:nvPr>
            <p:ph type="body" sz="quarter" idx="14"/>
          </p:nvPr>
        </p:nvSpPr>
        <p:spPr/>
        <p:txBody>
          <a:bodyPr/>
          <a:lstStyle/>
          <a:p>
            <a:r>
              <a:rPr lang="en-US"/>
              <a:t>03/21/2018 - 03/28/2018</a:t>
            </a:r>
          </a:p>
        </p:txBody>
      </p:sp>
    </p:spTree>
    <p:extLst>
      <p:ext uri="{BB962C8B-B14F-4D97-AF65-F5344CB8AC3E}">
        <p14:creationId xmlns:p14="http://schemas.microsoft.com/office/powerpoint/2010/main" val="23394643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621E43-1C55-495E-BBA2-E3BCB8D5401B}"/>
              </a:ext>
            </a:extLst>
          </p:cNvPr>
          <p:cNvSpPr>
            <a:spLocks noGrp="1"/>
          </p:cNvSpPr>
          <p:nvPr>
            <p:ph type="title"/>
          </p:nvPr>
        </p:nvSpPr>
        <p:spPr/>
        <p:txBody>
          <a:bodyPr/>
          <a:lstStyle/>
          <a:p>
            <a:r>
              <a:rPr lang="en-US"/>
              <a:t>Instagram Posts Table - 4 of 10</a:t>
            </a:r>
          </a:p>
        </p:txBody>
      </p:sp>
      <p:graphicFrame>
        <p:nvGraphicFramePr>
          <p:cNvPr id="5" name="Table Placeholder 4">
            <a:extLst>
              <a:ext uri="{FF2B5EF4-FFF2-40B4-BE49-F238E27FC236}">
                <a16:creationId xmlns:a16="http://schemas.microsoft.com/office/drawing/2014/main" id="{1E679BAD-9A8C-4873-8D90-A3D1397D6330}"/>
              </a:ext>
            </a:extLst>
          </p:cNvPr>
          <p:cNvGraphicFramePr>
            <a:graphicFrameLocks noGrp="1"/>
          </p:cNvGraphicFramePr>
          <p:nvPr>
            <p:ph type="tbl" sz="quarter" idx="13"/>
            <p:extLst>
              <p:ext uri="{D42A27DB-BD31-4B8C-83A1-F6EECF244321}">
                <p14:modId xmlns:p14="http://schemas.microsoft.com/office/powerpoint/2010/main" val="18564330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51682096"/>
                    </a:ext>
                  </a:extLst>
                </a:gridCol>
                <a:gridCol w="987552">
                  <a:extLst>
                    <a:ext uri="{9D8B030D-6E8A-4147-A177-3AD203B41FA5}">
                      <a16:colId xmlns:a16="http://schemas.microsoft.com/office/drawing/2014/main" val="4190291818"/>
                    </a:ext>
                  </a:extLst>
                </a:gridCol>
                <a:gridCol w="987552">
                  <a:extLst>
                    <a:ext uri="{9D8B030D-6E8A-4147-A177-3AD203B41FA5}">
                      <a16:colId xmlns:a16="http://schemas.microsoft.com/office/drawing/2014/main" val="728615293"/>
                    </a:ext>
                  </a:extLst>
                </a:gridCol>
                <a:gridCol w="987552">
                  <a:extLst>
                    <a:ext uri="{9D8B030D-6E8A-4147-A177-3AD203B41FA5}">
                      <a16:colId xmlns:a16="http://schemas.microsoft.com/office/drawing/2014/main" val="634137433"/>
                    </a:ext>
                  </a:extLst>
                </a:gridCol>
                <a:gridCol w="987552">
                  <a:extLst>
                    <a:ext uri="{9D8B030D-6E8A-4147-A177-3AD203B41FA5}">
                      <a16:colId xmlns:a16="http://schemas.microsoft.com/office/drawing/2014/main" val="7361514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893432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 (</a:t>
                      </a:r>
                      <a:r>
                        <a:rPr kumimoji="0" lang="ar-AE" sz="1000" b="1" i="0" u="none" strike="noStrike" kern="1200" cap="none" spc="0" normalizeH="0" baseline="0" noProof="0">
                          <a:ln>
                            <a:noFill/>
                          </a:ln>
                          <a:solidFill>
                            <a:prstClr val="black"/>
                          </a:solidFill>
                          <a:effectLst/>
                          <a:uLnTx/>
                          <a:uFillTx/>
                          <a:latin typeface="+mn-lt"/>
                          <a:ea typeface="+mn-ea"/>
                          <a:cs typeface="+mn-cs"/>
                        </a:rPr>
                        <a:t>درع الوطن) - 2018-03-26 14:14:14</a:t>
                      </a:r>
                      <a:r>
                        <a:rPr kumimoji="0" lang="ar-AE" sz="1000" b="0" i="0" u="none" strike="noStrike" kern="1200" cap="none" spc="0" normalizeH="0" baseline="0" noProof="0">
                          <a:ln>
                            <a:noFill/>
                          </a:ln>
                          <a:solidFill>
                            <a:prstClr val="black"/>
                          </a:solidFill>
                          <a:effectLst/>
                          <a:uLnTx/>
                          <a:uFillTx/>
                          <a:latin typeface="+mn-lt"/>
                          <a:ea typeface="+mn-ea"/>
                          <a:cs typeface="+mn-cs"/>
                        </a:rPr>
                        <a:t>
قوة وأخوة وسلام..تلك هي القيم التي يؤمن بها هذا الشعب العظيم ويرددها في 
نشيده الوطني  #خليجنا_درع_محصن  #درع_الخليج 
_______________________________________________
</a:t>
                      </a:r>
                      <a:r>
                        <a:rPr kumimoji="0" lang="en-US" sz="1000" b="0" i="0" u="none" strike="noStrike" kern="1200" cap="none" spc="0" normalizeH="0" baseline="0" noProof="0">
                          <a:ln>
                            <a:noFill/>
                          </a:ln>
                          <a:solidFill>
                            <a:prstClr val="black"/>
                          </a:solidFill>
                          <a:effectLst/>
                          <a:uLnTx/>
                          <a:uFillTx/>
                          <a:latin typeface="+mn-lt"/>
                          <a:ea typeface="+mn-ea"/>
                          <a:cs typeface="+mn-cs"/>
                        </a:rPr>
                        <a:t>Strength, Brotherhood, and Peace: These are the values the great people of Pakistan believe in and repeat in their national anthem.
#Our_Gulf_Is_A_Fortified_Shield
#Gulf_Shield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265228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 (</a:t>
                      </a:r>
                      <a:r>
                        <a:rPr kumimoji="0" lang="ar-AE" sz="1000" b="1" i="0" u="none" strike="noStrike" kern="1200" cap="none" spc="0" normalizeH="0" baseline="0" noProof="0">
                          <a:ln>
                            <a:noFill/>
                          </a:ln>
                          <a:solidFill>
                            <a:prstClr val="black"/>
                          </a:solidFill>
                          <a:effectLst/>
                          <a:uLnTx/>
                          <a:uFillTx/>
                          <a:latin typeface="+mn-lt"/>
                          <a:ea typeface="+mn-ea"/>
                          <a:cs typeface="+mn-cs"/>
                        </a:rPr>
                        <a:t>درع الوطن) - 2018-03-26 11:18:24</a:t>
                      </a:r>
                      <a:r>
                        <a:rPr kumimoji="0" lang="ar-AE" sz="1000" b="0" i="0" u="none" strike="noStrike" kern="1200" cap="none" spc="0" normalizeH="0" baseline="0" noProof="0">
                          <a:ln>
                            <a:noFill/>
                          </a:ln>
                          <a:solidFill>
                            <a:prstClr val="black"/>
                          </a:solidFill>
                          <a:effectLst/>
                          <a:uLnTx/>
                          <a:uFillTx/>
                          <a:latin typeface="+mn-lt"/>
                          <a:ea typeface="+mn-ea"/>
                          <a:cs typeface="+mn-cs"/>
                        </a:rPr>
                        <a:t>
بكل المحبة وصدق المودة نرحب بصقور إسلام أباد وجنوب آسيا 
#خليجنا_درع_محصن 
#درع_الخليج 
_________________________________
</a:t>
                      </a:r>
                      <a:r>
                        <a:rPr kumimoji="0" lang="en-US" sz="1000" b="0" i="0" u="none" strike="noStrike" kern="1200" cap="none" spc="0" normalizeH="0" baseline="0" noProof="0">
                          <a:ln>
                            <a:noFill/>
                          </a:ln>
                          <a:solidFill>
                            <a:prstClr val="black"/>
                          </a:solidFill>
                          <a:effectLst/>
                          <a:uLnTx/>
                          <a:uFillTx/>
                          <a:latin typeface="+mn-lt"/>
                          <a:ea typeface="+mn-ea"/>
                          <a:cs typeface="+mn-cs"/>
                        </a:rPr>
                        <a:t>With love and sincerity, we welcome the falcons of Islamabad and South Asia
#Our_Gulf_Is_A_Fortified_Shield
#Gulf_Shield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25650662"/>
                  </a:ext>
                </a:extLst>
              </a:tr>
            </a:tbl>
          </a:graphicData>
        </a:graphic>
      </p:graphicFrame>
      <p:sp>
        <p:nvSpPr>
          <p:cNvPr id="4" name="Text Placeholder 3">
            <a:extLst>
              <a:ext uri="{FF2B5EF4-FFF2-40B4-BE49-F238E27FC236}">
                <a16:creationId xmlns:a16="http://schemas.microsoft.com/office/drawing/2014/main" id="{8FF28546-72F4-4379-B046-11F4A9E71B08}"/>
              </a:ext>
            </a:extLst>
          </p:cNvPr>
          <p:cNvSpPr>
            <a:spLocks noGrp="1"/>
          </p:cNvSpPr>
          <p:nvPr>
            <p:ph type="body" sz="quarter" idx="14"/>
          </p:nvPr>
        </p:nvSpPr>
        <p:spPr/>
        <p:txBody>
          <a:bodyPr/>
          <a:lstStyle/>
          <a:p>
            <a:r>
              <a:rPr lang="en-US"/>
              <a:t>03/21/2018 - 03/28/2018</a:t>
            </a:r>
          </a:p>
        </p:txBody>
      </p:sp>
    </p:spTree>
    <p:extLst>
      <p:ext uri="{BB962C8B-B14F-4D97-AF65-F5344CB8AC3E}">
        <p14:creationId xmlns:p14="http://schemas.microsoft.com/office/powerpoint/2010/main" val="6487558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0DC544-47BD-4C61-B8B2-FC01C42373FF}"/>
              </a:ext>
            </a:extLst>
          </p:cNvPr>
          <p:cNvSpPr>
            <a:spLocks noGrp="1"/>
          </p:cNvSpPr>
          <p:nvPr>
            <p:ph type="title"/>
          </p:nvPr>
        </p:nvSpPr>
        <p:spPr/>
        <p:txBody>
          <a:bodyPr/>
          <a:lstStyle/>
          <a:p>
            <a:r>
              <a:rPr lang="en-US"/>
              <a:t>Instagram Posts Table - 5 of 10</a:t>
            </a:r>
          </a:p>
        </p:txBody>
      </p:sp>
      <p:graphicFrame>
        <p:nvGraphicFramePr>
          <p:cNvPr id="5" name="Table Placeholder 4">
            <a:extLst>
              <a:ext uri="{FF2B5EF4-FFF2-40B4-BE49-F238E27FC236}">
                <a16:creationId xmlns:a16="http://schemas.microsoft.com/office/drawing/2014/main" id="{E69494CB-C841-4231-B252-16B1BA87AB8B}"/>
              </a:ext>
            </a:extLst>
          </p:cNvPr>
          <p:cNvGraphicFramePr>
            <a:graphicFrameLocks noGrp="1"/>
          </p:cNvGraphicFramePr>
          <p:nvPr>
            <p:ph type="tbl" sz="quarter" idx="13"/>
            <p:extLst>
              <p:ext uri="{D42A27DB-BD31-4B8C-83A1-F6EECF244321}">
                <p14:modId xmlns:p14="http://schemas.microsoft.com/office/powerpoint/2010/main" val="6986968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638311348"/>
                    </a:ext>
                  </a:extLst>
                </a:gridCol>
                <a:gridCol w="987552">
                  <a:extLst>
                    <a:ext uri="{9D8B030D-6E8A-4147-A177-3AD203B41FA5}">
                      <a16:colId xmlns:a16="http://schemas.microsoft.com/office/drawing/2014/main" val="786996067"/>
                    </a:ext>
                  </a:extLst>
                </a:gridCol>
                <a:gridCol w="987552">
                  <a:extLst>
                    <a:ext uri="{9D8B030D-6E8A-4147-A177-3AD203B41FA5}">
                      <a16:colId xmlns:a16="http://schemas.microsoft.com/office/drawing/2014/main" val="4197127532"/>
                    </a:ext>
                  </a:extLst>
                </a:gridCol>
                <a:gridCol w="987552">
                  <a:extLst>
                    <a:ext uri="{9D8B030D-6E8A-4147-A177-3AD203B41FA5}">
                      <a16:colId xmlns:a16="http://schemas.microsoft.com/office/drawing/2014/main" val="4191268006"/>
                    </a:ext>
                  </a:extLst>
                </a:gridCol>
                <a:gridCol w="987552">
                  <a:extLst>
                    <a:ext uri="{9D8B030D-6E8A-4147-A177-3AD203B41FA5}">
                      <a16:colId xmlns:a16="http://schemas.microsoft.com/office/drawing/2014/main" val="26878666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55944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 (</a:t>
                      </a:r>
                      <a:r>
                        <a:rPr kumimoji="0" lang="ar-AE" sz="1000" b="1" i="0" u="none" strike="noStrike" kern="1200" cap="none" spc="0" normalizeH="0" baseline="0" noProof="0">
                          <a:ln>
                            <a:noFill/>
                          </a:ln>
                          <a:solidFill>
                            <a:prstClr val="black"/>
                          </a:solidFill>
                          <a:effectLst/>
                          <a:uLnTx/>
                          <a:uFillTx/>
                          <a:latin typeface="+mn-lt"/>
                          <a:ea typeface="+mn-ea"/>
                          <a:cs typeface="+mn-cs"/>
                        </a:rPr>
                        <a:t>درع الوطن) - 2018-03-25 19:59:21</a:t>
                      </a:r>
                      <a:r>
                        <a:rPr kumimoji="0" lang="ar-AE" sz="1000" b="0" i="0" u="none" strike="noStrike" kern="1200" cap="none" spc="0" normalizeH="0" baseline="0" noProof="0">
                          <a:ln>
                            <a:noFill/>
                          </a:ln>
                          <a:solidFill>
                            <a:prstClr val="black"/>
                          </a:solidFill>
                          <a:effectLst/>
                          <a:uLnTx/>
                          <a:uFillTx/>
                          <a:latin typeface="+mn-lt"/>
                          <a:ea typeface="+mn-ea"/>
                          <a:cs typeface="+mn-cs"/>
                        </a:rPr>
                        <a:t>
وصول القوات الجوية البحرينية المشاركة  في تمرين #درع_الخليج المشترك -١ 
#خليجنا_درع_محصن
____________________________
</a:t>
                      </a:r>
                      <a:r>
                        <a:rPr kumimoji="0" lang="en-US" sz="1000" b="0" i="0" u="none" strike="noStrike" kern="1200" cap="none" spc="0" normalizeH="0" baseline="0" noProof="0">
                          <a:ln>
                            <a:noFill/>
                          </a:ln>
                          <a:solidFill>
                            <a:prstClr val="black"/>
                          </a:solidFill>
                          <a:effectLst/>
                          <a:uLnTx/>
                          <a:uFillTx/>
                          <a:latin typeface="+mn-lt"/>
                          <a:ea typeface="+mn-ea"/>
                          <a:cs typeface="+mn-cs"/>
                        </a:rPr>
                        <a:t>Arrival of Bahraini Air Force participating in #Gulf_Shield Joint Exercise -1
#Our_Gulf_Is_A_Fortified_Shield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4425062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 (</a:t>
                      </a:r>
                      <a:r>
                        <a:rPr kumimoji="0" lang="ar-AE" sz="1000" b="1" i="0" u="none" strike="noStrike" kern="1200" cap="none" spc="0" normalizeH="0" baseline="0" noProof="0">
                          <a:ln>
                            <a:noFill/>
                          </a:ln>
                          <a:solidFill>
                            <a:prstClr val="black"/>
                          </a:solidFill>
                          <a:effectLst/>
                          <a:uLnTx/>
                          <a:uFillTx/>
                          <a:latin typeface="+mn-lt"/>
                          <a:ea typeface="+mn-ea"/>
                          <a:cs typeface="+mn-cs"/>
                        </a:rPr>
                        <a:t>درع الوطن) - 2018-03-25 15:59:18</a:t>
                      </a:r>
                      <a:r>
                        <a:rPr kumimoji="0" lang="ar-AE" sz="1000" b="0" i="0" u="none" strike="noStrike" kern="1200" cap="none" spc="0" normalizeH="0" baseline="0" noProof="0">
                          <a:ln>
                            <a:noFill/>
                          </a:ln>
                          <a:solidFill>
                            <a:prstClr val="black"/>
                          </a:solidFill>
                          <a:effectLst/>
                          <a:uLnTx/>
                          <a:uFillTx/>
                          <a:latin typeface="+mn-lt"/>
                          <a:ea typeface="+mn-ea"/>
                          <a:cs typeface="+mn-cs"/>
                        </a:rPr>
                        <a:t>
القوات السودانية المشاركة  في تمرين #درع_الخليج المشترك -١  #خليجنا_درع_محصن 
____________________________________
</a:t>
                      </a:r>
                      <a:r>
                        <a:rPr kumimoji="0" lang="en-US" sz="1000" b="0" i="0" u="none" strike="noStrike" kern="1200" cap="none" spc="0" normalizeH="0" baseline="0" noProof="0">
                          <a:ln>
                            <a:noFill/>
                          </a:ln>
                          <a:solidFill>
                            <a:prstClr val="black"/>
                          </a:solidFill>
                          <a:effectLst/>
                          <a:uLnTx/>
                          <a:uFillTx/>
                          <a:latin typeface="+mn-lt"/>
                          <a:ea typeface="+mn-ea"/>
                          <a:cs typeface="+mn-cs"/>
                        </a:rPr>
                        <a:t>Sudanese forces participating in #Gulf_Shield Joint Exercise – 1 #Our_Gulf_Is_A_Fortified_Shield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967288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 (</a:t>
                      </a:r>
                      <a:r>
                        <a:rPr kumimoji="0" lang="ar-AE" sz="1000" b="1" i="0" u="none" strike="noStrike" kern="1200" cap="none" spc="0" normalizeH="0" baseline="0" noProof="0">
                          <a:ln>
                            <a:noFill/>
                          </a:ln>
                          <a:solidFill>
                            <a:prstClr val="black"/>
                          </a:solidFill>
                          <a:effectLst/>
                          <a:uLnTx/>
                          <a:uFillTx/>
                          <a:latin typeface="+mn-lt"/>
                          <a:ea typeface="+mn-ea"/>
                          <a:cs typeface="+mn-cs"/>
                        </a:rPr>
                        <a:t>درع الوطن) - 2018-03-25 13:22:25</a:t>
                      </a:r>
                      <a:r>
                        <a:rPr kumimoji="0" lang="ar-AE" sz="1000" b="0" i="0" u="none" strike="noStrike" kern="1200" cap="none" spc="0" normalizeH="0" baseline="0" noProof="0">
                          <a:ln>
                            <a:noFill/>
                          </a:ln>
                          <a:solidFill>
                            <a:prstClr val="black"/>
                          </a:solidFill>
                          <a:effectLst/>
                          <a:uLnTx/>
                          <a:uFillTx/>
                          <a:latin typeface="+mn-lt"/>
                          <a:ea typeface="+mn-ea"/>
                          <a:cs typeface="+mn-cs"/>
                        </a:rPr>
                        <a:t>
القوات المصرية المشاركة  في تمرين #درع_الخليج المشترك -١  #خليجنا_درع_محصن 
_____________________________________
</a:t>
                      </a:r>
                      <a:r>
                        <a:rPr kumimoji="0" lang="en-US" sz="1000" b="0" i="0" u="none" strike="noStrike" kern="1200" cap="none" spc="0" normalizeH="0" baseline="0" noProof="0">
                          <a:ln>
                            <a:noFill/>
                          </a:ln>
                          <a:solidFill>
                            <a:prstClr val="black"/>
                          </a:solidFill>
                          <a:effectLst/>
                          <a:uLnTx/>
                          <a:uFillTx/>
                          <a:latin typeface="+mn-lt"/>
                          <a:ea typeface="+mn-ea"/>
                          <a:cs typeface="+mn-cs"/>
                        </a:rPr>
                        <a:t>Egyptian forces participating in #Gulf_Shield Joint Exercise – 1 #Our_Gulf_Is_A_Fortified_Shield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87875549"/>
                  </a:ext>
                </a:extLst>
              </a:tr>
            </a:tbl>
          </a:graphicData>
        </a:graphic>
      </p:graphicFrame>
      <p:sp>
        <p:nvSpPr>
          <p:cNvPr id="4" name="Text Placeholder 3">
            <a:extLst>
              <a:ext uri="{FF2B5EF4-FFF2-40B4-BE49-F238E27FC236}">
                <a16:creationId xmlns:a16="http://schemas.microsoft.com/office/drawing/2014/main" id="{DE42A654-2F8D-4866-98C0-6B9CAA5C9E78}"/>
              </a:ext>
            </a:extLst>
          </p:cNvPr>
          <p:cNvSpPr>
            <a:spLocks noGrp="1"/>
          </p:cNvSpPr>
          <p:nvPr>
            <p:ph type="body" sz="quarter" idx="14"/>
          </p:nvPr>
        </p:nvSpPr>
        <p:spPr/>
        <p:txBody>
          <a:bodyPr/>
          <a:lstStyle/>
          <a:p>
            <a:r>
              <a:rPr lang="en-US"/>
              <a:t>03/21/2018 - 03/28/2018</a:t>
            </a:r>
          </a:p>
        </p:txBody>
      </p:sp>
    </p:spTree>
    <p:extLst>
      <p:ext uri="{BB962C8B-B14F-4D97-AF65-F5344CB8AC3E}">
        <p14:creationId xmlns:p14="http://schemas.microsoft.com/office/powerpoint/2010/main" val="30381406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6782D6-930B-44F1-BE29-BCDFD50E64E6}"/>
              </a:ext>
            </a:extLst>
          </p:cNvPr>
          <p:cNvSpPr>
            <a:spLocks noGrp="1"/>
          </p:cNvSpPr>
          <p:nvPr>
            <p:ph type="title"/>
          </p:nvPr>
        </p:nvSpPr>
        <p:spPr/>
        <p:txBody>
          <a:bodyPr/>
          <a:lstStyle/>
          <a:p>
            <a:r>
              <a:rPr lang="en-US"/>
              <a:t>Instagram Posts Table - 6 of 10</a:t>
            </a:r>
          </a:p>
        </p:txBody>
      </p:sp>
      <p:graphicFrame>
        <p:nvGraphicFramePr>
          <p:cNvPr id="5" name="Table Placeholder 4">
            <a:extLst>
              <a:ext uri="{FF2B5EF4-FFF2-40B4-BE49-F238E27FC236}">
                <a16:creationId xmlns:a16="http://schemas.microsoft.com/office/drawing/2014/main" id="{844CA8BD-A0AE-40BC-94DA-8A672ED8A903}"/>
              </a:ext>
            </a:extLst>
          </p:cNvPr>
          <p:cNvGraphicFramePr>
            <a:graphicFrameLocks noGrp="1"/>
          </p:cNvGraphicFramePr>
          <p:nvPr>
            <p:ph type="tbl" sz="quarter" idx="13"/>
            <p:extLst>
              <p:ext uri="{D42A27DB-BD31-4B8C-83A1-F6EECF244321}">
                <p14:modId xmlns:p14="http://schemas.microsoft.com/office/powerpoint/2010/main" val="10450456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635592610"/>
                    </a:ext>
                  </a:extLst>
                </a:gridCol>
                <a:gridCol w="987552">
                  <a:extLst>
                    <a:ext uri="{9D8B030D-6E8A-4147-A177-3AD203B41FA5}">
                      <a16:colId xmlns:a16="http://schemas.microsoft.com/office/drawing/2014/main" val="1136095189"/>
                    </a:ext>
                  </a:extLst>
                </a:gridCol>
                <a:gridCol w="987552">
                  <a:extLst>
                    <a:ext uri="{9D8B030D-6E8A-4147-A177-3AD203B41FA5}">
                      <a16:colId xmlns:a16="http://schemas.microsoft.com/office/drawing/2014/main" val="1549926049"/>
                    </a:ext>
                  </a:extLst>
                </a:gridCol>
                <a:gridCol w="987552">
                  <a:extLst>
                    <a:ext uri="{9D8B030D-6E8A-4147-A177-3AD203B41FA5}">
                      <a16:colId xmlns:a16="http://schemas.microsoft.com/office/drawing/2014/main" val="1128859165"/>
                    </a:ext>
                  </a:extLst>
                </a:gridCol>
                <a:gridCol w="987552">
                  <a:extLst>
                    <a:ext uri="{9D8B030D-6E8A-4147-A177-3AD203B41FA5}">
                      <a16:colId xmlns:a16="http://schemas.microsoft.com/office/drawing/2014/main" val="33454408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90362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 (</a:t>
                      </a:r>
                      <a:r>
                        <a:rPr kumimoji="0" lang="ar-AE" sz="1000" b="1" i="0" u="none" strike="noStrike" kern="1200" cap="none" spc="0" normalizeH="0" baseline="0" noProof="0">
                          <a:ln>
                            <a:noFill/>
                          </a:ln>
                          <a:solidFill>
                            <a:prstClr val="black"/>
                          </a:solidFill>
                          <a:effectLst/>
                          <a:uLnTx/>
                          <a:uFillTx/>
                          <a:latin typeface="+mn-lt"/>
                          <a:ea typeface="+mn-ea"/>
                          <a:cs typeface="+mn-cs"/>
                        </a:rPr>
                        <a:t>درع الوطن) - 2018-03-25 12:15:02</a:t>
                      </a:r>
                      <a:r>
                        <a:rPr kumimoji="0" lang="ar-AE" sz="1000" b="0" i="0" u="none" strike="noStrike" kern="1200" cap="none" spc="0" normalizeH="0" baseline="0" noProof="0">
                          <a:ln>
                            <a:noFill/>
                          </a:ln>
                          <a:solidFill>
                            <a:prstClr val="black"/>
                          </a:solidFill>
                          <a:effectLst/>
                          <a:uLnTx/>
                          <a:uFillTx/>
                          <a:latin typeface="+mn-lt"/>
                          <a:ea typeface="+mn-ea"/>
                          <a:cs typeface="+mn-cs"/>
                        </a:rPr>
                        <a:t>
الرئيس المصري: الأمن المصري لا ينفصل عن الأمن في الإمارات والسعودية والكويت وأمن العرب جميعاً، فنحن حريصون أن نكون كلنا يداً واحدة، وتهديد أمن أي دولة عربية هو تهديد لأمن مصر وجيشها العظيم الوطني القوي، لذا لا تهديد لأي دولة عربية وهذا الجيش موجود  #خليجنا_درع_محصن  #درع_الخليج 
_____________________________________
</a:t>
                      </a:r>
                      <a:r>
                        <a:rPr kumimoji="0" lang="en-US" sz="1000" b="0" i="0" u="none" strike="noStrike" kern="1200" cap="none" spc="0" normalizeH="0" baseline="0" noProof="0">
                          <a:ln>
                            <a:noFill/>
                          </a:ln>
                          <a:solidFill>
                            <a:prstClr val="black"/>
                          </a:solidFill>
                          <a:effectLst/>
                          <a:uLnTx/>
                          <a:uFillTx/>
                          <a:latin typeface="+mn-lt"/>
                          <a:ea typeface="+mn-ea"/>
                          <a:cs typeface="+mn-cs"/>
                        </a:rPr>
                        <a:t>The President of Egypt: Egypt’s security is inseparable from that of Emirates, Saudi Arabia, Kuwait and all Arab countries. That’s why we’re keen on standing hand in hand. A threat to any Arab country is a threat to Egypt. But no force on earth can threat an Arab country with this joint army in place #Our_Gulf_Is_A_Fortified_Shield #Gulf_Shield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713746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 (</a:t>
                      </a:r>
                      <a:r>
                        <a:rPr kumimoji="0" lang="ar-AE" sz="1000" b="1" i="0" u="none" strike="noStrike" kern="1200" cap="none" spc="0" normalizeH="0" baseline="0" noProof="0">
                          <a:ln>
                            <a:noFill/>
                          </a:ln>
                          <a:solidFill>
                            <a:prstClr val="black"/>
                          </a:solidFill>
                          <a:effectLst/>
                          <a:uLnTx/>
                          <a:uFillTx/>
                          <a:latin typeface="+mn-lt"/>
                          <a:ea typeface="+mn-ea"/>
                          <a:cs typeface="+mn-cs"/>
                        </a:rPr>
                        <a:t>درع الوطن) - 2018-03-25 11:29:46</a:t>
                      </a:r>
                      <a:r>
                        <a:rPr kumimoji="0" lang="ar-AE" sz="1000" b="0" i="0" u="none" strike="noStrike" kern="1200" cap="none" spc="0" normalizeH="0" baseline="0" noProof="0">
                          <a:ln>
                            <a:noFill/>
                          </a:ln>
                          <a:solidFill>
                            <a:prstClr val="black"/>
                          </a:solidFill>
                          <a:effectLst/>
                          <a:uLnTx/>
                          <a:uFillTx/>
                          <a:latin typeface="+mn-lt"/>
                          <a:ea typeface="+mn-ea"/>
                          <a:cs typeface="+mn-cs"/>
                        </a:rPr>
                        <a:t>
أرض الكنانة وأرض النيل، تاريخها طويل في التصدي للغزاة والمعتدين  #خليجنا_درع_محصن  #درع_الخليج 
__________________________________
</a:t>
                      </a:r>
                      <a:r>
                        <a:rPr kumimoji="0" lang="en-US" sz="1000" b="0" i="0" u="none" strike="noStrike" kern="1200" cap="none" spc="0" normalizeH="0" baseline="0" noProof="0">
                          <a:ln>
                            <a:noFill/>
                          </a:ln>
                          <a:solidFill>
                            <a:prstClr val="black"/>
                          </a:solidFill>
                          <a:effectLst/>
                          <a:uLnTx/>
                          <a:uFillTx/>
                          <a:latin typeface="+mn-lt"/>
                          <a:ea typeface="+mn-ea"/>
                          <a:cs typeface="+mn-cs"/>
                        </a:rPr>
                        <a:t>The Land of Kinanah and Nile, with a long history of confronting invaders and aggressors. #Our_Gulf_Is_A_Fortified_Shield #Gulf_Shield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894674316"/>
                  </a:ext>
                </a:extLst>
              </a:tr>
            </a:tbl>
          </a:graphicData>
        </a:graphic>
      </p:graphicFrame>
      <p:sp>
        <p:nvSpPr>
          <p:cNvPr id="4" name="Text Placeholder 3">
            <a:extLst>
              <a:ext uri="{FF2B5EF4-FFF2-40B4-BE49-F238E27FC236}">
                <a16:creationId xmlns:a16="http://schemas.microsoft.com/office/drawing/2014/main" id="{DE2961F9-7A2F-48D3-B3B4-E9E04140638C}"/>
              </a:ext>
            </a:extLst>
          </p:cNvPr>
          <p:cNvSpPr>
            <a:spLocks noGrp="1"/>
          </p:cNvSpPr>
          <p:nvPr>
            <p:ph type="body" sz="quarter" idx="14"/>
          </p:nvPr>
        </p:nvSpPr>
        <p:spPr/>
        <p:txBody>
          <a:bodyPr/>
          <a:lstStyle/>
          <a:p>
            <a:r>
              <a:rPr lang="en-US"/>
              <a:t>03/21/2018 - 03/28/2018</a:t>
            </a:r>
          </a:p>
        </p:txBody>
      </p:sp>
    </p:spTree>
    <p:extLst>
      <p:ext uri="{BB962C8B-B14F-4D97-AF65-F5344CB8AC3E}">
        <p14:creationId xmlns:p14="http://schemas.microsoft.com/office/powerpoint/2010/main" val="17987180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116293-CE8B-4C1F-B2B7-2674FDC6F456}"/>
              </a:ext>
            </a:extLst>
          </p:cNvPr>
          <p:cNvSpPr>
            <a:spLocks noGrp="1"/>
          </p:cNvSpPr>
          <p:nvPr>
            <p:ph type="title"/>
          </p:nvPr>
        </p:nvSpPr>
        <p:spPr/>
        <p:txBody>
          <a:bodyPr/>
          <a:lstStyle/>
          <a:p>
            <a:r>
              <a:rPr lang="en-US"/>
              <a:t>Instagram Posts Table - 7 of 10</a:t>
            </a:r>
          </a:p>
        </p:txBody>
      </p:sp>
      <p:graphicFrame>
        <p:nvGraphicFramePr>
          <p:cNvPr id="5" name="Table Placeholder 4">
            <a:extLst>
              <a:ext uri="{FF2B5EF4-FFF2-40B4-BE49-F238E27FC236}">
                <a16:creationId xmlns:a16="http://schemas.microsoft.com/office/drawing/2014/main" id="{C45B2675-4CBA-43B6-AC86-4C9B499E59D7}"/>
              </a:ext>
            </a:extLst>
          </p:cNvPr>
          <p:cNvGraphicFramePr>
            <a:graphicFrameLocks noGrp="1"/>
          </p:cNvGraphicFramePr>
          <p:nvPr>
            <p:ph type="tbl" sz="quarter" idx="13"/>
            <p:extLst>
              <p:ext uri="{D42A27DB-BD31-4B8C-83A1-F6EECF244321}">
                <p14:modId xmlns:p14="http://schemas.microsoft.com/office/powerpoint/2010/main" val="22256188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381884670"/>
                    </a:ext>
                  </a:extLst>
                </a:gridCol>
                <a:gridCol w="987552">
                  <a:extLst>
                    <a:ext uri="{9D8B030D-6E8A-4147-A177-3AD203B41FA5}">
                      <a16:colId xmlns:a16="http://schemas.microsoft.com/office/drawing/2014/main" val="374503399"/>
                    </a:ext>
                  </a:extLst>
                </a:gridCol>
                <a:gridCol w="987552">
                  <a:extLst>
                    <a:ext uri="{9D8B030D-6E8A-4147-A177-3AD203B41FA5}">
                      <a16:colId xmlns:a16="http://schemas.microsoft.com/office/drawing/2014/main" val="1990130073"/>
                    </a:ext>
                  </a:extLst>
                </a:gridCol>
                <a:gridCol w="987552">
                  <a:extLst>
                    <a:ext uri="{9D8B030D-6E8A-4147-A177-3AD203B41FA5}">
                      <a16:colId xmlns:a16="http://schemas.microsoft.com/office/drawing/2014/main" val="3537965226"/>
                    </a:ext>
                  </a:extLst>
                </a:gridCol>
                <a:gridCol w="987552">
                  <a:extLst>
                    <a:ext uri="{9D8B030D-6E8A-4147-A177-3AD203B41FA5}">
                      <a16:colId xmlns:a16="http://schemas.microsoft.com/office/drawing/2014/main" val="1470022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12088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 (</a:t>
                      </a:r>
                      <a:r>
                        <a:rPr kumimoji="0" lang="ar-AE" sz="1000" b="1" i="0" u="none" strike="noStrike" kern="1200" cap="none" spc="0" normalizeH="0" baseline="0" noProof="0">
                          <a:ln>
                            <a:noFill/>
                          </a:ln>
                          <a:solidFill>
                            <a:prstClr val="black"/>
                          </a:solidFill>
                          <a:effectLst/>
                          <a:uLnTx/>
                          <a:uFillTx/>
                          <a:latin typeface="+mn-lt"/>
                          <a:ea typeface="+mn-ea"/>
                          <a:cs typeface="+mn-cs"/>
                        </a:rPr>
                        <a:t>درع الوطن) - 2018-03-24 20:44:52</a:t>
                      </a:r>
                      <a:r>
                        <a:rPr kumimoji="0" lang="ar-AE" sz="1000" b="0" i="0" u="none" strike="noStrike" kern="1200" cap="none" spc="0" normalizeH="0" baseline="0" noProof="0">
                          <a:ln>
                            <a:noFill/>
                          </a:ln>
                          <a:solidFill>
                            <a:prstClr val="black"/>
                          </a:solidFill>
                          <a:effectLst/>
                          <a:uLnTx/>
                          <a:uFillTx/>
                          <a:latin typeface="+mn-lt"/>
                          <a:ea typeface="+mn-ea"/>
                          <a:cs typeface="+mn-cs"/>
                        </a:rPr>
                        <a:t>
أرض النيلين وأسودها.. تضحياتهم لنيل حرياتهم ماثلة في التاريخ #خليجنا_درع_محصن  #درع_الخليج 
__________________________________
</a:t>
                      </a:r>
                      <a:r>
                        <a:rPr kumimoji="0" lang="en-US" sz="1000" b="0" i="0" u="none" strike="noStrike" kern="1200" cap="none" spc="0" normalizeH="0" baseline="0" noProof="0">
                          <a:ln>
                            <a:noFill/>
                          </a:ln>
                          <a:solidFill>
                            <a:prstClr val="black"/>
                          </a:solidFill>
                          <a:effectLst/>
                          <a:uLnTx/>
                          <a:uFillTx/>
                          <a:latin typeface="+mn-lt"/>
                          <a:ea typeface="+mn-ea"/>
                          <a:cs typeface="+mn-cs"/>
                        </a:rPr>
                        <a:t>The land of Lions and the two Niles, whose sacrifices for freedom are incomparable  #Our_Gulf_Is_A_Fortified_Shield  #Gulf_Shield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972411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 (</a:t>
                      </a:r>
                      <a:r>
                        <a:rPr kumimoji="0" lang="ar-AE" sz="1000" b="1" i="0" u="none" strike="noStrike" kern="1200" cap="none" spc="0" normalizeH="0" baseline="0" noProof="0">
                          <a:ln>
                            <a:noFill/>
                          </a:ln>
                          <a:solidFill>
                            <a:prstClr val="black"/>
                          </a:solidFill>
                          <a:effectLst/>
                          <a:uLnTx/>
                          <a:uFillTx/>
                          <a:latin typeface="+mn-lt"/>
                          <a:ea typeface="+mn-ea"/>
                          <a:cs typeface="+mn-cs"/>
                        </a:rPr>
                        <a:t>درع الوطن) - 2018-03-24 18:32:53</a:t>
                      </a:r>
                      <a:r>
                        <a:rPr kumimoji="0" lang="ar-AE" sz="1000" b="0" i="0" u="none" strike="noStrike" kern="1200" cap="none" spc="0" normalizeH="0" baseline="0" noProof="0">
                          <a:ln>
                            <a:noFill/>
                          </a:ln>
                          <a:solidFill>
                            <a:prstClr val="black"/>
                          </a:solidFill>
                          <a:effectLst/>
                          <a:uLnTx/>
                          <a:uFillTx/>
                          <a:latin typeface="+mn-lt"/>
                          <a:ea typeface="+mn-ea"/>
                          <a:cs typeface="+mn-cs"/>
                        </a:rPr>
                        <a:t>
الدول المشاركة في التمرين وفي مقدمتها السعودية تقف صفاً واحداً في مواجهة التحديات 
#خليجنا_درع_محصن 
#درع_الخليج
________________________________
</a:t>
                      </a:r>
                      <a:r>
                        <a:rPr kumimoji="0" lang="en-US" sz="1000" b="0" i="0" u="none" strike="noStrike" kern="1200" cap="none" spc="0" normalizeH="0" baseline="0" noProof="0">
                          <a:ln>
                            <a:noFill/>
                          </a:ln>
                          <a:solidFill>
                            <a:prstClr val="black"/>
                          </a:solidFill>
                          <a:effectLst/>
                          <a:uLnTx/>
                          <a:uFillTx/>
                          <a:latin typeface="+mn-lt"/>
                          <a:ea typeface="+mn-ea"/>
                          <a:cs typeface="+mn-cs"/>
                        </a:rPr>
                        <a:t>The participating countries, lead by Saudi Arabia, stand as one unit in the face of all challenges
#Our_Gulf_Is_A_Fortified_Shield
#Gulf_Shield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63278840"/>
                  </a:ext>
                </a:extLst>
              </a:tr>
            </a:tbl>
          </a:graphicData>
        </a:graphic>
      </p:graphicFrame>
      <p:sp>
        <p:nvSpPr>
          <p:cNvPr id="4" name="Text Placeholder 3">
            <a:extLst>
              <a:ext uri="{FF2B5EF4-FFF2-40B4-BE49-F238E27FC236}">
                <a16:creationId xmlns:a16="http://schemas.microsoft.com/office/drawing/2014/main" id="{B6176A17-8743-4D09-B70A-9EF5736D39C4}"/>
              </a:ext>
            </a:extLst>
          </p:cNvPr>
          <p:cNvSpPr>
            <a:spLocks noGrp="1"/>
          </p:cNvSpPr>
          <p:nvPr>
            <p:ph type="body" sz="quarter" idx="14"/>
          </p:nvPr>
        </p:nvSpPr>
        <p:spPr/>
        <p:txBody>
          <a:bodyPr/>
          <a:lstStyle/>
          <a:p>
            <a:r>
              <a:rPr lang="en-US"/>
              <a:t>03/21/2018 - 03/28/2018</a:t>
            </a:r>
          </a:p>
        </p:txBody>
      </p:sp>
    </p:spTree>
    <p:extLst>
      <p:ext uri="{BB962C8B-B14F-4D97-AF65-F5344CB8AC3E}">
        <p14:creationId xmlns:p14="http://schemas.microsoft.com/office/powerpoint/2010/main" val="75826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450EF7-D8A1-4F9A-9541-98491CD3A0C6}"/>
              </a:ext>
            </a:extLst>
          </p:cNvPr>
          <p:cNvSpPr>
            <a:spLocks noGrp="1"/>
          </p:cNvSpPr>
          <p:nvPr>
            <p:ph type="title"/>
          </p:nvPr>
        </p:nvSpPr>
        <p:spPr/>
        <p:txBody>
          <a:bodyPr/>
          <a:lstStyle/>
          <a:p>
            <a:r>
              <a:rPr lang="en-US"/>
              <a:t>Instagram Posts Table - 8 of 10</a:t>
            </a:r>
          </a:p>
        </p:txBody>
      </p:sp>
      <p:graphicFrame>
        <p:nvGraphicFramePr>
          <p:cNvPr id="5" name="Table Placeholder 4">
            <a:extLst>
              <a:ext uri="{FF2B5EF4-FFF2-40B4-BE49-F238E27FC236}">
                <a16:creationId xmlns:a16="http://schemas.microsoft.com/office/drawing/2014/main" id="{A92D6664-85E9-468B-98FE-7534A9DD7A72}"/>
              </a:ext>
            </a:extLst>
          </p:cNvPr>
          <p:cNvGraphicFramePr>
            <a:graphicFrameLocks noGrp="1"/>
          </p:cNvGraphicFramePr>
          <p:nvPr>
            <p:ph type="tbl" sz="quarter" idx="13"/>
            <p:extLst>
              <p:ext uri="{D42A27DB-BD31-4B8C-83A1-F6EECF244321}">
                <p14:modId xmlns:p14="http://schemas.microsoft.com/office/powerpoint/2010/main" val="40171162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447465075"/>
                    </a:ext>
                  </a:extLst>
                </a:gridCol>
                <a:gridCol w="987552">
                  <a:extLst>
                    <a:ext uri="{9D8B030D-6E8A-4147-A177-3AD203B41FA5}">
                      <a16:colId xmlns:a16="http://schemas.microsoft.com/office/drawing/2014/main" val="608873675"/>
                    </a:ext>
                  </a:extLst>
                </a:gridCol>
                <a:gridCol w="987552">
                  <a:extLst>
                    <a:ext uri="{9D8B030D-6E8A-4147-A177-3AD203B41FA5}">
                      <a16:colId xmlns:a16="http://schemas.microsoft.com/office/drawing/2014/main" val="1480632607"/>
                    </a:ext>
                  </a:extLst>
                </a:gridCol>
                <a:gridCol w="987552">
                  <a:extLst>
                    <a:ext uri="{9D8B030D-6E8A-4147-A177-3AD203B41FA5}">
                      <a16:colId xmlns:a16="http://schemas.microsoft.com/office/drawing/2014/main" val="1665325203"/>
                    </a:ext>
                  </a:extLst>
                </a:gridCol>
                <a:gridCol w="987552">
                  <a:extLst>
                    <a:ext uri="{9D8B030D-6E8A-4147-A177-3AD203B41FA5}">
                      <a16:colId xmlns:a16="http://schemas.microsoft.com/office/drawing/2014/main" val="38487996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552712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 (</a:t>
                      </a:r>
                      <a:r>
                        <a:rPr kumimoji="0" lang="ar-AE" sz="1000" b="1" i="0" u="none" strike="noStrike" kern="1200" cap="none" spc="0" normalizeH="0" baseline="0" noProof="0">
                          <a:ln>
                            <a:noFill/>
                          </a:ln>
                          <a:solidFill>
                            <a:prstClr val="black"/>
                          </a:solidFill>
                          <a:effectLst/>
                          <a:uLnTx/>
                          <a:uFillTx/>
                          <a:latin typeface="+mn-lt"/>
                          <a:ea typeface="+mn-ea"/>
                          <a:cs typeface="+mn-cs"/>
                        </a:rPr>
                        <a:t>درع الوطن) - 2018-03-24 14:35:42</a:t>
                      </a:r>
                      <a:r>
                        <a:rPr kumimoji="0" lang="ar-AE" sz="1000" b="0" i="0" u="none" strike="noStrike" kern="1200" cap="none" spc="0" normalizeH="0" baseline="0" noProof="0">
                          <a:ln>
                            <a:noFill/>
                          </a:ln>
                          <a:solidFill>
                            <a:prstClr val="black"/>
                          </a:solidFill>
                          <a:effectLst/>
                          <a:uLnTx/>
                          <a:uFillTx/>
                          <a:latin typeface="+mn-lt"/>
                          <a:ea typeface="+mn-ea"/>
                          <a:cs typeface="+mn-cs"/>
                        </a:rPr>
                        <a:t>
تعرف بالمعجزة.. وتعرف أيضاً كأحد النمور الإقتصادية الآسيوية.. ونحن نعرفها كنموذج إنساني مشرف
 #خليجنا_درع_محصن  #درع_الخليج 
_______________________________
</a:t>
                      </a:r>
                      <a:r>
                        <a:rPr kumimoji="0" lang="en-US" sz="1000" b="0" i="0" u="none" strike="noStrike" kern="1200" cap="none" spc="0" normalizeH="0" baseline="0" noProof="0">
                          <a:ln>
                            <a:noFill/>
                          </a:ln>
                          <a:solidFill>
                            <a:prstClr val="black"/>
                          </a:solidFill>
                          <a:effectLst/>
                          <a:uLnTx/>
                          <a:uFillTx/>
                          <a:latin typeface="+mn-lt"/>
                          <a:ea typeface="+mn-ea"/>
                          <a:cs typeface="+mn-cs"/>
                        </a:rPr>
                        <a:t>Usually known as “The Miracle” and one of the economic tigers of Asia; we also consider it an honorable human example #Our_Gulf_Is_A_Fortified_Shield #Gulf_Shield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5184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 (</a:t>
                      </a:r>
                      <a:r>
                        <a:rPr kumimoji="0" lang="ar-AE" sz="1000" b="1" i="0" u="none" strike="noStrike" kern="1200" cap="none" spc="0" normalizeH="0" baseline="0" noProof="0">
                          <a:ln>
                            <a:noFill/>
                          </a:ln>
                          <a:solidFill>
                            <a:prstClr val="black"/>
                          </a:solidFill>
                          <a:effectLst/>
                          <a:uLnTx/>
                          <a:uFillTx/>
                          <a:latin typeface="+mn-lt"/>
                          <a:ea typeface="+mn-ea"/>
                          <a:cs typeface="+mn-cs"/>
                        </a:rPr>
                        <a:t>درع الوطن) - 2018-03-24 12:13:29</a:t>
                      </a:r>
                      <a:r>
                        <a:rPr kumimoji="0" lang="ar-AE" sz="1000" b="0" i="0" u="none" strike="noStrike" kern="1200" cap="none" spc="0" normalizeH="0" baseline="0" noProof="0">
                          <a:ln>
                            <a:noFill/>
                          </a:ln>
                          <a:solidFill>
                            <a:prstClr val="black"/>
                          </a:solidFill>
                          <a:effectLst/>
                          <a:uLnTx/>
                          <a:uFillTx/>
                          <a:latin typeface="+mn-lt"/>
                          <a:ea typeface="+mn-ea"/>
                          <a:cs typeface="+mn-cs"/>
                        </a:rPr>
                        <a:t>
القوات الماليزية  المشاركة  في تمرين #درع_الخليج المشترك -١  #خليجنا_درع_محصن 
_______________________________
</a:t>
                      </a:r>
                      <a:r>
                        <a:rPr kumimoji="0" lang="en-US" sz="1000" b="0" i="0" u="none" strike="noStrike" kern="1200" cap="none" spc="0" normalizeH="0" baseline="0" noProof="0">
                          <a:ln>
                            <a:noFill/>
                          </a:ln>
                          <a:solidFill>
                            <a:prstClr val="black"/>
                          </a:solidFill>
                          <a:effectLst/>
                          <a:uLnTx/>
                          <a:uFillTx/>
                          <a:latin typeface="+mn-lt"/>
                          <a:ea typeface="+mn-ea"/>
                          <a:cs typeface="+mn-cs"/>
                        </a:rPr>
                        <a:t>Malaysian forces participating in #Gulf_Shield Joint Exercise – 1 #Our_Gulf_Is_A_Fortified_Shield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779073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 (</a:t>
                      </a:r>
                      <a:r>
                        <a:rPr kumimoji="0" lang="ar-AE" sz="1000" b="1" i="0" u="none" strike="noStrike" kern="1200" cap="none" spc="0" normalizeH="0" baseline="0" noProof="0">
                          <a:ln>
                            <a:noFill/>
                          </a:ln>
                          <a:solidFill>
                            <a:prstClr val="black"/>
                          </a:solidFill>
                          <a:effectLst/>
                          <a:uLnTx/>
                          <a:uFillTx/>
                          <a:latin typeface="+mn-lt"/>
                          <a:ea typeface="+mn-ea"/>
                          <a:cs typeface="+mn-cs"/>
                        </a:rPr>
                        <a:t>درع الوطن) - 2018-03-24 10:43:49</a:t>
                      </a:r>
                      <a:r>
                        <a:rPr kumimoji="0" lang="ar-AE" sz="1000" b="0" i="0" u="none" strike="noStrike" kern="1200" cap="none" spc="0" normalizeH="0" baseline="0" noProof="0">
                          <a:ln>
                            <a:noFill/>
                          </a:ln>
                          <a:solidFill>
                            <a:prstClr val="black"/>
                          </a:solidFill>
                          <a:effectLst/>
                          <a:uLnTx/>
                          <a:uFillTx/>
                          <a:latin typeface="+mn-lt"/>
                          <a:ea typeface="+mn-ea"/>
                          <a:cs typeface="+mn-cs"/>
                        </a:rPr>
                        <a:t>
أهلاً ومرحباً بنمور آسيا وأهلها الطيبين #خليجنا_درع_محصن  #درع_الخليج 
___________________________________
</a:t>
                      </a:r>
                      <a:r>
                        <a:rPr kumimoji="0" lang="en-US" sz="1000" b="0" i="0" u="none" strike="noStrike" kern="1200" cap="none" spc="0" normalizeH="0" baseline="0" noProof="0">
                          <a:ln>
                            <a:noFill/>
                          </a:ln>
                          <a:solidFill>
                            <a:prstClr val="black"/>
                          </a:solidFill>
                          <a:effectLst/>
                          <a:uLnTx/>
                          <a:uFillTx/>
                          <a:latin typeface="+mn-lt"/>
                          <a:ea typeface="+mn-ea"/>
                          <a:cs typeface="+mn-cs"/>
                        </a:rPr>
                        <a:t>Welcome, the tigers of Asia and its generous people #Our_Gulf_Is_A_Fortified_Shield #Gulf_Shield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16574550"/>
                  </a:ext>
                </a:extLst>
              </a:tr>
            </a:tbl>
          </a:graphicData>
        </a:graphic>
      </p:graphicFrame>
      <p:sp>
        <p:nvSpPr>
          <p:cNvPr id="4" name="Text Placeholder 3">
            <a:extLst>
              <a:ext uri="{FF2B5EF4-FFF2-40B4-BE49-F238E27FC236}">
                <a16:creationId xmlns:a16="http://schemas.microsoft.com/office/drawing/2014/main" id="{CC2DDC10-07AC-4E6E-A972-926065001487}"/>
              </a:ext>
            </a:extLst>
          </p:cNvPr>
          <p:cNvSpPr>
            <a:spLocks noGrp="1"/>
          </p:cNvSpPr>
          <p:nvPr>
            <p:ph type="body" sz="quarter" idx="14"/>
          </p:nvPr>
        </p:nvSpPr>
        <p:spPr/>
        <p:txBody>
          <a:bodyPr/>
          <a:lstStyle/>
          <a:p>
            <a:r>
              <a:rPr lang="en-US"/>
              <a:t>03/21/2018 - 03/28/2018</a:t>
            </a:r>
          </a:p>
        </p:txBody>
      </p:sp>
    </p:spTree>
    <p:extLst>
      <p:ext uri="{BB962C8B-B14F-4D97-AF65-F5344CB8AC3E}">
        <p14:creationId xmlns:p14="http://schemas.microsoft.com/office/powerpoint/2010/main" val="4074477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98A557-2B5D-4BC5-846B-C10814A88F1D}"/>
              </a:ext>
            </a:extLst>
          </p:cNvPr>
          <p:cNvSpPr>
            <a:spLocks noGrp="1"/>
          </p:cNvSpPr>
          <p:nvPr>
            <p:ph type="title"/>
          </p:nvPr>
        </p:nvSpPr>
        <p:spPr/>
        <p:txBody>
          <a:bodyPr/>
          <a:lstStyle/>
          <a:p>
            <a:r>
              <a:rPr lang="en-US"/>
              <a:t>Instagram Posts Table - 9 of 10</a:t>
            </a:r>
          </a:p>
        </p:txBody>
      </p:sp>
      <p:graphicFrame>
        <p:nvGraphicFramePr>
          <p:cNvPr id="5" name="Table Placeholder 4">
            <a:extLst>
              <a:ext uri="{FF2B5EF4-FFF2-40B4-BE49-F238E27FC236}">
                <a16:creationId xmlns:a16="http://schemas.microsoft.com/office/drawing/2014/main" id="{ABA43276-0B01-451F-A6EE-7ADFC677D54B}"/>
              </a:ext>
            </a:extLst>
          </p:cNvPr>
          <p:cNvGraphicFramePr>
            <a:graphicFrameLocks noGrp="1"/>
          </p:cNvGraphicFramePr>
          <p:nvPr>
            <p:ph type="tbl" sz="quarter" idx="13"/>
            <p:extLst>
              <p:ext uri="{D42A27DB-BD31-4B8C-83A1-F6EECF244321}">
                <p14:modId xmlns:p14="http://schemas.microsoft.com/office/powerpoint/2010/main" val="31517212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466146420"/>
                    </a:ext>
                  </a:extLst>
                </a:gridCol>
                <a:gridCol w="987552">
                  <a:extLst>
                    <a:ext uri="{9D8B030D-6E8A-4147-A177-3AD203B41FA5}">
                      <a16:colId xmlns:a16="http://schemas.microsoft.com/office/drawing/2014/main" val="1029030450"/>
                    </a:ext>
                  </a:extLst>
                </a:gridCol>
                <a:gridCol w="987552">
                  <a:extLst>
                    <a:ext uri="{9D8B030D-6E8A-4147-A177-3AD203B41FA5}">
                      <a16:colId xmlns:a16="http://schemas.microsoft.com/office/drawing/2014/main" val="1539071088"/>
                    </a:ext>
                  </a:extLst>
                </a:gridCol>
                <a:gridCol w="987552">
                  <a:extLst>
                    <a:ext uri="{9D8B030D-6E8A-4147-A177-3AD203B41FA5}">
                      <a16:colId xmlns:a16="http://schemas.microsoft.com/office/drawing/2014/main" val="1731969028"/>
                    </a:ext>
                  </a:extLst>
                </a:gridCol>
                <a:gridCol w="987552">
                  <a:extLst>
                    <a:ext uri="{9D8B030D-6E8A-4147-A177-3AD203B41FA5}">
                      <a16:colId xmlns:a16="http://schemas.microsoft.com/office/drawing/2014/main" val="13291218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398402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 (</a:t>
                      </a:r>
                      <a:r>
                        <a:rPr kumimoji="0" lang="ar-AE" sz="1000" b="1" i="0" u="none" strike="noStrike" kern="1200" cap="none" spc="0" normalizeH="0" baseline="0" noProof="0">
                          <a:ln>
                            <a:noFill/>
                          </a:ln>
                          <a:solidFill>
                            <a:prstClr val="black"/>
                          </a:solidFill>
                          <a:effectLst/>
                          <a:uLnTx/>
                          <a:uFillTx/>
                          <a:latin typeface="+mn-lt"/>
                          <a:ea typeface="+mn-ea"/>
                          <a:cs typeface="+mn-cs"/>
                        </a:rPr>
                        <a:t>درع الوطن) - 2018-03-23 22:29:59</a:t>
                      </a:r>
                      <a:r>
                        <a:rPr kumimoji="0" lang="ar-AE" sz="1000" b="0" i="0" u="none" strike="noStrike" kern="1200" cap="none" spc="0" normalizeH="0" baseline="0" noProof="0">
                          <a:ln>
                            <a:noFill/>
                          </a:ln>
                          <a:solidFill>
                            <a:prstClr val="black"/>
                          </a:solidFill>
                          <a:effectLst/>
                          <a:uLnTx/>
                          <a:uFillTx/>
                          <a:latin typeface="+mn-lt"/>
                          <a:ea typeface="+mn-ea"/>
                          <a:cs typeface="+mn-cs"/>
                        </a:rPr>
                        <a:t>
القوات الأردنية المشاركة  في تمرين #درع_الخليج المشترك -١  #خليجنا_درع_محصن 
________________________________
</a:t>
                      </a:r>
                      <a:r>
                        <a:rPr kumimoji="0" lang="en-US" sz="1000" b="0" i="0" u="none" strike="noStrike" kern="1200" cap="none" spc="0" normalizeH="0" baseline="0" noProof="0">
                          <a:ln>
                            <a:noFill/>
                          </a:ln>
                          <a:solidFill>
                            <a:prstClr val="black"/>
                          </a:solidFill>
                          <a:effectLst/>
                          <a:uLnTx/>
                          <a:uFillTx/>
                          <a:latin typeface="+mn-lt"/>
                          <a:ea typeface="+mn-ea"/>
                          <a:cs typeface="+mn-cs"/>
                        </a:rPr>
                        <a:t>Jordanian forces participating in #Gulf_Shield Joint Exercise – 1 #Our_Gulf_Is_A_Fortified_Shield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61176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 (</a:t>
                      </a:r>
                      <a:r>
                        <a:rPr kumimoji="0" lang="ar-AE" sz="1000" b="1" i="0" u="none" strike="noStrike" kern="1200" cap="none" spc="0" normalizeH="0" baseline="0" noProof="0">
                          <a:ln>
                            <a:noFill/>
                          </a:ln>
                          <a:solidFill>
                            <a:prstClr val="black"/>
                          </a:solidFill>
                          <a:effectLst/>
                          <a:uLnTx/>
                          <a:uFillTx/>
                          <a:latin typeface="+mn-lt"/>
                          <a:ea typeface="+mn-ea"/>
                          <a:cs typeface="+mn-cs"/>
                        </a:rPr>
                        <a:t>درع الوطن) - 2018-03-23 21:47:11</a:t>
                      </a:r>
                      <a:r>
                        <a:rPr kumimoji="0" lang="ar-AE" sz="1000" b="0" i="0" u="none" strike="noStrike" kern="1200" cap="none" spc="0" normalizeH="0" baseline="0" noProof="0">
                          <a:ln>
                            <a:noFill/>
                          </a:ln>
                          <a:solidFill>
                            <a:prstClr val="black"/>
                          </a:solidFill>
                          <a:effectLst/>
                          <a:uLnTx/>
                          <a:uFillTx/>
                          <a:latin typeface="+mn-lt"/>
                          <a:ea typeface="+mn-ea"/>
                          <a:cs typeface="+mn-cs"/>
                        </a:rPr>
                        <a:t>
ملك الأردن: نسعى بإستمرار، لتزويد جيشنا العربي بأحدث الأسلحة، وتنويع مصادر السلاح، وهناك خطة شاملة للتحديث والتطوير في كل وحداتنا وتشكيلاتنا العسكرية سواء على صعيد التسليح أو الإدارة أو التدريب #خليجنا_درع_محصن  #درع_الخليج
________________________________________________ 
</a:t>
                      </a:r>
                      <a:r>
                        <a:rPr kumimoji="0" lang="en-US" sz="1000" b="0" i="0" u="none" strike="noStrike" kern="1200" cap="none" spc="0" normalizeH="0" baseline="0" noProof="0">
                          <a:ln>
                            <a:noFill/>
                          </a:ln>
                          <a:solidFill>
                            <a:prstClr val="black"/>
                          </a:solidFill>
                          <a:effectLst/>
                          <a:uLnTx/>
                          <a:uFillTx/>
                          <a:latin typeface="+mn-lt"/>
                          <a:ea typeface="+mn-ea"/>
                          <a:cs typeface="+mn-cs"/>
                        </a:rPr>
                        <a:t>King of Jordan: We are continuously striving to supply our Arab army with the latest weapons and diversify the sources of weapons. We have a comprehensive plan for armament, management and training in all of our military units and formations #Our_Gulf_Is_A_Fortified_Shield #Gulf_Shield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022355523"/>
                  </a:ext>
                </a:extLst>
              </a:tr>
            </a:tbl>
          </a:graphicData>
        </a:graphic>
      </p:graphicFrame>
      <p:sp>
        <p:nvSpPr>
          <p:cNvPr id="4" name="Text Placeholder 3">
            <a:extLst>
              <a:ext uri="{FF2B5EF4-FFF2-40B4-BE49-F238E27FC236}">
                <a16:creationId xmlns:a16="http://schemas.microsoft.com/office/drawing/2014/main" id="{CF9FCBD0-FA1E-4ED8-9F3B-FAC77FBDCA1B}"/>
              </a:ext>
            </a:extLst>
          </p:cNvPr>
          <p:cNvSpPr>
            <a:spLocks noGrp="1"/>
          </p:cNvSpPr>
          <p:nvPr>
            <p:ph type="body" sz="quarter" idx="14"/>
          </p:nvPr>
        </p:nvSpPr>
        <p:spPr/>
        <p:txBody>
          <a:bodyPr/>
          <a:lstStyle/>
          <a:p>
            <a:r>
              <a:rPr lang="en-US"/>
              <a:t>03/21/2018 - 03/28/2018</a:t>
            </a:r>
          </a:p>
        </p:txBody>
      </p:sp>
    </p:spTree>
    <p:extLst>
      <p:ext uri="{BB962C8B-B14F-4D97-AF65-F5344CB8AC3E}">
        <p14:creationId xmlns:p14="http://schemas.microsoft.com/office/powerpoint/2010/main" val="42827244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A8FC2A-C5C4-4154-B44A-648707BA6ABE}"/>
              </a:ext>
            </a:extLst>
          </p:cNvPr>
          <p:cNvSpPr>
            <a:spLocks noGrp="1"/>
          </p:cNvSpPr>
          <p:nvPr>
            <p:ph type="title"/>
          </p:nvPr>
        </p:nvSpPr>
        <p:spPr/>
        <p:txBody>
          <a:bodyPr/>
          <a:lstStyle/>
          <a:p>
            <a:r>
              <a:rPr lang="en-US"/>
              <a:t>Instagram Posts Table - 10 of 10</a:t>
            </a:r>
          </a:p>
        </p:txBody>
      </p:sp>
      <p:graphicFrame>
        <p:nvGraphicFramePr>
          <p:cNvPr id="5" name="Table Placeholder 4">
            <a:extLst>
              <a:ext uri="{FF2B5EF4-FFF2-40B4-BE49-F238E27FC236}">
                <a16:creationId xmlns:a16="http://schemas.microsoft.com/office/drawing/2014/main" id="{426D12C4-5E65-4315-9BF9-8126A5E4D77B}"/>
              </a:ext>
            </a:extLst>
          </p:cNvPr>
          <p:cNvGraphicFramePr>
            <a:graphicFrameLocks noGrp="1"/>
          </p:cNvGraphicFramePr>
          <p:nvPr>
            <p:ph type="tbl" sz="quarter" idx="13"/>
            <p:extLst>
              <p:ext uri="{D42A27DB-BD31-4B8C-83A1-F6EECF244321}">
                <p14:modId xmlns:p14="http://schemas.microsoft.com/office/powerpoint/2010/main" val="42007899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527963141"/>
                    </a:ext>
                  </a:extLst>
                </a:gridCol>
                <a:gridCol w="987552">
                  <a:extLst>
                    <a:ext uri="{9D8B030D-6E8A-4147-A177-3AD203B41FA5}">
                      <a16:colId xmlns:a16="http://schemas.microsoft.com/office/drawing/2014/main" val="3274592662"/>
                    </a:ext>
                  </a:extLst>
                </a:gridCol>
                <a:gridCol w="987552">
                  <a:extLst>
                    <a:ext uri="{9D8B030D-6E8A-4147-A177-3AD203B41FA5}">
                      <a16:colId xmlns:a16="http://schemas.microsoft.com/office/drawing/2014/main" val="2562460364"/>
                    </a:ext>
                  </a:extLst>
                </a:gridCol>
                <a:gridCol w="987552">
                  <a:extLst>
                    <a:ext uri="{9D8B030D-6E8A-4147-A177-3AD203B41FA5}">
                      <a16:colId xmlns:a16="http://schemas.microsoft.com/office/drawing/2014/main" val="4128175677"/>
                    </a:ext>
                  </a:extLst>
                </a:gridCol>
                <a:gridCol w="987552">
                  <a:extLst>
                    <a:ext uri="{9D8B030D-6E8A-4147-A177-3AD203B41FA5}">
                      <a16:colId xmlns:a16="http://schemas.microsoft.com/office/drawing/2014/main" val="17670259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23741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 (</a:t>
                      </a:r>
                      <a:r>
                        <a:rPr kumimoji="0" lang="ar-AE" sz="1000" b="1" i="0" u="none" strike="noStrike" kern="1200" cap="none" spc="0" normalizeH="0" baseline="0" noProof="0">
                          <a:ln>
                            <a:noFill/>
                          </a:ln>
                          <a:solidFill>
                            <a:prstClr val="black"/>
                          </a:solidFill>
                          <a:effectLst/>
                          <a:uLnTx/>
                          <a:uFillTx/>
                          <a:latin typeface="+mn-lt"/>
                          <a:ea typeface="+mn-ea"/>
                          <a:cs typeface="+mn-cs"/>
                        </a:rPr>
                        <a:t>درع الوطن) - 2018-03-23 20:40:29</a:t>
                      </a:r>
                      <a:r>
                        <a:rPr kumimoji="0" lang="ar-AE" sz="1000" b="0" i="0" u="none" strike="noStrike" kern="1200" cap="none" spc="0" normalizeH="0" baseline="0" noProof="0">
                          <a:ln>
                            <a:noFill/>
                          </a:ln>
                          <a:solidFill>
                            <a:prstClr val="black"/>
                          </a:solidFill>
                          <a:effectLst/>
                          <a:uLnTx/>
                          <a:uFillTx/>
                          <a:latin typeface="+mn-lt"/>
                          <a:ea typeface="+mn-ea"/>
                          <a:cs typeface="+mn-cs"/>
                        </a:rPr>
                        <a:t>
فيها تتمثل الأصالة والنخوة العربية لذا يعرف شعبها بإسم النشامى #خليجنا_درع_محصن  #درع_الخليج 
____________________________________
</a:t>
                      </a:r>
                      <a:r>
                        <a:rPr kumimoji="0" lang="en-US" sz="1000" b="0" i="0" u="none" strike="noStrike" kern="1200" cap="none" spc="0" normalizeH="0" baseline="0" noProof="0">
                          <a:ln>
                            <a:noFill/>
                          </a:ln>
                          <a:solidFill>
                            <a:prstClr val="black"/>
                          </a:solidFill>
                          <a:effectLst/>
                          <a:uLnTx/>
                          <a:uFillTx/>
                          <a:latin typeface="+mn-lt"/>
                          <a:ea typeface="+mn-ea"/>
                          <a:cs typeface="+mn-cs"/>
                        </a:rPr>
                        <a:t>Jordan embodies the Arabian originality and generosity, and that’s why its people are called Nashamah (The Gallants)
#Our_Gulf_Is_A_Fortified_Shield
#Gulf_Shield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436542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 (</a:t>
                      </a:r>
                      <a:r>
                        <a:rPr kumimoji="0" lang="ar-AE" sz="1000" b="1" i="0" u="none" strike="noStrike" kern="1200" cap="none" spc="0" normalizeH="0" baseline="0" noProof="0">
                          <a:ln>
                            <a:noFill/>
                          </a:ln>
                          <a:solidFill>
                            <a:prstClr val="black"/>
                          </a:solidFill>
                          <a:effectLst/>
                          <a:uLnTx/>
                          <a:uFillTx/>
                          <a:latin typeface="+mn-lt"/>
                          <a:ea typeface="+mn-ea"/>
                          <a:cs typeface="+mn-cs"/>
                        </a:rPr>
                        <a:t>درع الوطن) - 2018-03-23 20:01:17</a:t>
                      </a:r>
                      <a:r>
                        <a:rPr kumimoji="0" lang="ar-AE" sz="1000" b="0" i="0" u="none" strike="noStrike" kern="1200" cap="none" spc="0" normalizeH="0" baseline="0" noProof="0">
                          <a:ln>
                            <a:noFill/>
                          </a:ln>
                          <a:solidFill>
                            <a:prstClr val="black"/>
                          </a:solidFill>
                          <a:effectLst/>
                          <a:uLnTx/>
                          <a:uFillTx/>
                          <a:latin typeface="+mn-lt"/>
                          <a:ea typeface="+mn-ea"/>
                          <a:cs typeface="+mn-cs"/>
                        </a:rPr>
                        <a:t>
أهلاً بنشامى الأردن بين أهلهم وأخوانهم #خليجنا_درع_محصن  #درع_الخليج 
_________________________________
</a:t>
                      </a:r>
                      <a:r>
                        <a:rPr kumimoji="0" lang="en-US" sz="1000" b="0" i="0" u="none" strike="noStrike" kern="1200" cap="none" spc="0" normalizeH="0" baseline="0" noProof="0">
                          <a:ln>
                            <a:noFill/>
                          </a:ln>
                          <a:solidFill>
                            <a:prstClr val="black"/>
                          </a:solidFill>
                          <a:effectLst/>
                          <a:uLnTx/>
                          <a:uFillTx/>
                          <a:latin typeface="+mn-lt"/>
                          <a:ea typeface="+mn-ea"/>
                          <a:cs typeface="+mn-cs"/>
                        </a:rPr>
                        <a:t>We welcome the Gallants of Jordan among their brothers and families #Our_Gulf_Is_A_Fortified_Shield #Gulf_Shield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155721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 (</a:t>
                      </a:r>
                      <a:r>
                        <a:rPr kumimoji="0" lang="ar-AE" sz="1000" b="1" i="0" u="none" strike="noStrike" kern="1200" cap="none" spc="0" normalizeH="0" baseline="0" noProof="0">
                          <a:ln>
                            <a:noFill/>
                          </a:ln>
                          <a:solidFill>
                            <a:prstClr val="black"/>
                          </a:solidFill>
                          <a:effectLst/>
                          <a:uLnTx/>
                          <a:uFillTx/>
                          <a:latin typeface="+mn-lt"/>
                          <a:ea typeface="+mn-ea"/>
                          <a:cs typeface="+mn-cs"/>
                        </a:rPr>
                        <a:t>درع الوطن) - 2018-03-23 19:08:58</a:t>
                      </a:r>
                      <a:r>
                        <a:rPr kumimoji="0" lang="ar-AE" sz="1000" b="0" i="0" u="none" strike="noStrike" kern="1200" cap="none" spc="0" normalizeH="0" baseline="0" noProof="0">
                          <a:ln>
                            <a:noFill/>
                          </a:ln>
                          <a:solidFill>
                            <a:prstClr val="black"/>
                          </a:solidFill>
                          <a:effectLst/>
                          <a:uLnTx/>
                          <a:uFillTx/>
                          <a:latin typeface="+mn-lt"/>
                          <a:ea typeface="+mn-ea"/>
                          <a:cs typeface="+mn-cs"/>
                        </a:rPr>
                        <a:t>
لدعم مسيرة السلام في الشرق الأوسط، يأتي تمرين #درع_الخليج المشترك -1 كجزء من قوة أكبر قد تتشكل في حين دعت الحاجة إليها #خليجنا_درع_محصن 
_________________________________
</a:t>
                      </a:r>
                      <a:r>
                        <a:rPr kumimoji="0" lang="en-US" sz="1000" b="0" i="0" u="none" strike="noStrike" kern="1200" cap="none" spc="0" normalizeH="0" baseline="0" noProof="0">
                          <a:ln>
                            <a:noFill/>
                          </a:ln>
                          <a:solidFill>
                            <a:prstClr val="black"/>
                          </a:solidFill>
                          <a:effectLst/>
                          <a:uLnTx/>
                          <a:uFillTx/>
                          <a:latin typeface="+mn-lt"/>
                          <a:ea typeface="+mn-ea"/>
                          <a:cs typeface="+mn-cs"/>
                        </a:rPr>
                        <a:t>As a part of the continued efforts to promote the Middle East peace process, the #Gulf_Shield Joint Exercise -1 forms part of a massive force that may be formed when needed #Our_Gulf_Is_A_Fortified_Shield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619734327"/>
                  </a:ext>
                </a:extLst>
              </a:tr>
            </a:tbl>
          </a:graphicData>
        </a:graphic>
      </p:graphicFrame>
      <p:sp>
        <p:nvSpPr>
          <p:cNvPr id="4" name="Text Placeholder 3">
            <a:extLst>
              <a:ext uri="{FF2B5EF4-FFF2-40B4-BE49-F238E27FC236}">
                <a16:creationId xmlns:a16="http://schemas.microsoft.com/office/drawing/2014/main" id="{F34B8BFF-DECC-46AD-BD23-6C326F76A59E}"/>
              </a:ext>
            </a:extLst>
          </p:cNvPr>
          <p:cNvSpPr>
            <a:spLocks noGrp="1"/>
          </p:cNvSpPr>
          <p:nvPr>
            <p:ph type="body" sz="quarter" idx="14"/>
          </p:nvPr>
        </p:nvSpPr>
        <p:spPr/>
        <p:txBody>
          <a:bodyPr/>
          <a:lstStyle/>
          <a:p>
            <a:r>
              <a:rPr lang="en-US"/>
              <a:t>03/21/2018 - 03/28/2018</a:t>
            </a:r>
          </a:p>
        </p:txBody>
      </p:sp>
    </p:spTree>
    <p:extLst>
      <p:ext uri="{BB962C8B-B14F-4D97-AF65-F5344CB8AC3E}">
        <p14:creationId xmlns:p14="http://schemas.microsoft.com/office/powerpoint/2010/main" val="8861228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D968C-3253-4C29-BA15-BCC2832A584E}"/>
              </a:ext>
            </a:extLst>
          </p:cNvPr>
          <p:cNvSpPr>
            <a:spLocks noGrp="1"/>
          </p:cNvSpPr>
          <p:nvPr>
            <p:ph type="title"/>
          </p:nvPr>
        </p:nvSpPr>
        <p:spPr/>
        <p:txBody>
          <a:bodyPr/>
          <a:lstStyle/>
          <a:p>
            <a:r>
              <a:rPr lang="en-US"/>
              <a:t>Instagram Posts</a:t>
            </a:r>
          </a:p>
        </p:txBody>
      </p:sp>
      <p:graphicFrame>
        <p:nvGraphicFramePr>
          <p:cNvPr id="6" name="Chart Placeholder 5">
            <a:extLst>
              <a:ext uri="{FF2B5EF4-FFF2-40B4-BE49-F238E27FC236}">
                <a16:creationId xmlns:a16="http://schemas.microsoft.com/office/drawing/2014/main" id="{580C0C1B-FFEC-4613-A708-4D0F5CBA65B5}"/>
              </a:ext>
            </a:extLst>
          </p:cNvPr>
          <p:cNvGraphicFramePr>
            <a:graphicFrameLocks noGrp="1"/>
          </p:cNvGraphicFramePr>
          <p:nvPr>
            <p:ph type="chart" sz="quarter" idx="13"/>
            <p:extLst>
              <p:ext uri="{D42A27DB-BD31-4B8C-83A1-F6EECF244321}">
                <p14:modId xmlns:p14="http://schemas.microsoft.com/office/powerpoint/2010/main" val="35020380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DDAD408-60F4-4012-A80E-92C65FCECB94}"/>
              </a:ext>
            </a:extLst>
          </p:cNvPr>
          <p:cNvSpPr>
            <a:spLocks noGrp="1"/>
          </p:cNvSpPr>
          <p:nvPr>
            <p:ph type="body" sz="quarter" idx="14"/>
          </p:nvPr>
        </p:nvSpPr>
        <p:spPr/>
        <p:txBody>
          <a:bodyPr/>
          <a:lstStyle/>
          <a:p>
            <a:r>
              <a:rPr lang="en-US"/>
              <a:t>03/21/2018 - 03/28/2018</a:t>
            </a:r>
          </a:p>
        </p:txBody>
      </p:sp>
      <p:sp>
        <p:nvSpPr>
          <p:cNvPr id="5" name="Footer Placeholder 4">
            <a:extLst>
              <a:ext uri="{FF2B5EF4-FFF2-40B4-BE49-F238E27FC236}">
                <a16:creationId xmlns:a16="http://schemas.microsoft.com/office/drawing/2014/main" id="{FF5E4C26-F128-4A73-B59E-297AF13141E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431008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5D68D8-5521-49DD-ADEE-231AEBEB49DB}"/>
              </a:ext>
            </a:extLst>
          </p:cNvPr>
          <p:cNvSpPr>
            <a:spLocks noGrp="1"/>
          </p:cNvSpPr>
          <p:nvPr>
            <p:ph type="title"/>
          </p:nvPr>
        </p:nvSpPr>
        <p:spPr/>
        <p:txBody>
          <a:bodyPr/>
          <a:lstStyle/>
          <a:p>
            <a:r>
              <a:rPr lang="en-US"/>
              <a:t>Instagram Hashtag Detection</a:t>
            </a:r>
          </a:p>
        </p:txBody>
      </p:sp>
      <p:graphicFrame>
        <p:nvGraphicFramePr>
          <p:cNvPr id="5" name="Table Placeholder 4">
            <a:extLst>
              <a:ext uri="{FF2B5EF4-FFF2-40B4-BE49-F238E27FC236}">
                <a16:creationId xmlns:a16="http://schemas.microsoft.com/office/drawing/2014/main" id="{13CBB5F1-303C-41E7-B2AB-F65A616894F6}"/>
              </a:ext>
            </a:extLst>
          </p:cNvPr>
          <p:cNvGraphicFramePr>
            <a:graphicFrameLocks noGrp="1"/>
          </p:cNvGraphicFramePr>
          <p:nvPr>
            <p:ph type="tbl" sz="quarter" idx="13"/>
            <p:extLst>
              <p:ext uri="{D42A27DB-BD31-4B8C-83A1-F6EECF244321}">
                <p14:modId xmlns:p14="http://schemas.microsoft.com/office/powerpoint/2010/main" val="7956280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172695236"/>
                    </a:ext>
                  </a:extLst>
                </a:gridCol>
                <a:gridCol w="1481328">
                  <a:extLst>
                    <a:ext uri="{9D8B030D-6E8A-4147-A177-3AD203B41FA5}">
                      <a16:colId xmlns:a16="http://schemas.microsoft.com/office/drawing/2014/main" val="236111969"/>
                    </a:ext>
                  </a:extLst>
                </a:gridCol>
                <a:gridCol w="1481328">
                  <a:extLst>
                    <a:ext uri="{9D8B030D-6E8A-4147-A177-3AD203B41FA5}">
                      <a16:colId xmlns:a16="http://schemas.microsoft.com/office/drawing/2014/main" val="2106010013"/>
                    </a:ext>
                  </a:extLst>
                </a:gridCol>
                <a:gridCol w="1481328">
                  <a:extLst>
                    <a:ext uri="{9D8B030D-6E8A-4147-A177-3AD203B41FA5}">
                      <a16:colId xmlns:a16="http://schemas.microsoft.com/office/drawing/2014/main" val="3601819708"/>
                    </a:ext>
                  </a:extLst>
                </a:gridCol>
                <a:gridCol w="1481328">
                  <a:extLst>
                    <a:ext uri="{9D8B030D-6E8A-4147-A177-3AD203B41FA5}">
                      <a16:colId xmlns:a16="http://schemas.microsoft.com/office/drawing/2014/main" val="1457684764"/>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Likes per Post</a:t>
                      </a:r>
                    </a:p>
                  </a:txBody>
                  <a:tcPr/>
                </a:tc>
                <a:tc>
                  <a:txBody>
                    <a:bodyPr/>
                    <a:lstStyle/>
                    <a:p>
                      <a:r>
                        <a:rPr lang="en-US" sz="1000"/>
                        <a:t>Comments per Post</a:t>
                      </a:r>
                    </a:p>
                  </a:txBody>
                  <a:tcPr/>
                </a:tc>
                <a:tc>
                  <a:txBody>
                    <a:bodyPr/>
                    <a:lstStyle/>
                    <a:p>
                      <a:r>
                        <a:rPr lang="en-US" sz="1000"/>
                        <a:t>Total Interactions per Post</a:t>
                      </a:r>
                    </a:p>
                  </a:txBody>
                  <a:tcPr/>
                </a:tc>
                <a:extLst>
                  <a:ext uri="{0D108BD9-81ED-4DB2-BD59-A6C34878D82A}">
                    <a16:rowId xmlns:a16="http://schemas.microsoft.com/office/drawing/2014/main" val="3652324654"/>
                  </a:ext>
                </a:extLst>
              </a:tr>
              <a:tr h="370840">
                <a:tc>
                  <a:txBody>
                    <a:bodyPr/>
                    <a:lstStyle/>
                    <a:p>
                      <a:r>
                        <a:rPr lang="ar-AE" sz="1000"/>
                        <a:t>#درع_الخليج</a:t>
                      </a:r>
                      <a:endParaRPr lang="en-US" sz="1000"/>
                    </a:p>
                  </a:txBody>
                  <a:tcPr/>
                </a:tc>
                <a:tc>
                  <a:txBody>
                    <a:bodyPr/>
                    <a:lstStyle/>
                    <a:p>
                      <a:r>
                        <a:rPr lang="en-US" sz="1000"/>
                        <a:t>34</a:t>
                      </a:r>
                    </a:p>
                  </a:txBody>
                  <a:tcPr/>
                </a:tc>
                <a:tc>
                  <a:txBody>
                    <a:bodyPr/>
                    <a:lstStyle/>
                    <a:p>
                      <a:r>
                        <a:rPr lang="en-US" sz="1000"/>
                        <a:t>269.88235294118</a:t>
                      </a:r>
                    </a:p>
                  </a:txBody>
                  <a:tcPr/>
                </a:tc>
                <a:tc>
                  <a:txBody>
                    <a:bodyPr/>
                    <a:lstStyle/>
                    <a:p>
                      <a:r>
                        <a:rPr lang="en-US" sz="1000"/>
                        <a:t>3.0588235294118</a:t>
                      </a:r>
                    </a:p>
                  </a:txBody>
                  <a:tcPr/>
                </a:tc>
                <a:tc>
                  <a:txBody>
                    <a:bodyPr/>
                    <a:lstStyle/>
                    <a:p>
                      <a:r>
                        <a:rPr lang="en-US" sz="1000"/>
                        <a:t>272.94117647059</a:t>
                      </a:r>
                    </a:p>
                  </a:txBody>
                  <a:tcPr/>
                </a:tc>
                <a:extLst>
                  <a:ext uri="{0D108BD9-81ED-4DB2-BD59-A6C34878D82A}">
                    <a16:rowId xmlns:a16="http://schemas.microsoft.com/office/drawing/2014/main" val="2740441769"/>
                  </a:ext>
                </a:extLst>
              </a:tr>
              <a:tr h="370840">
                <a:tc>
                  <a:txBody>
                    <a:bodyPr/>
                    <a:lstStyle/>
                    <a:p>
                      <a:r>
                        <a:rPr lang="ar-AE" sz="1000"/>
                        <a:t>#خليجنا_درع_محصن</a:t>
                      </a:r>
                      <a:endParaRPr lang="en-US" sz="1000"/>
                    </a:p>
                  </a:txBody>
                  <a:tcPr/>
                </a:tc>
                <a:tc>
                  <a:txBody>
                    <a:bodyPr/>
                    <a:lstStyle/>
                    <a:p>
                      <a:r>
                        <a:rPr lang="en-US" sz="1000"/>
                        <a:t>35</a:t>
                      </a:r>
                    </a:p>
                  </a:txBody>
                  <a:tcPr/>
                </a:tc>
                <a:tc>
                  <a:txBody>
                    <a:bodyPr/>
                    <a:lstStyle/>
                    <a:p>
                      <a:r>
                        <a:rPr lang="en-US" sz="1000"/>
                        <a:t>269.54285714286</a:t>
                      </a:r>
                    </a:p>
                  </a:txBody>
                  <a:tcPr/>
                </a:tc>
                <a:tc>
                  <a:txBody>
                    <a:bodyPr/>
                    <a:lstStyle/>
                    <a:p>
                      <a:r>
                        <a:rPr lang="en-US" sz="1000"/>
                        <a:t>2.9714285714286</a:t>
                      </a:r>
                    </a:p>
                  </a:txBody>
                  <a:tcPr/>
                </a:tc>
                <a:tc>
                  <a:txBody>
                    <a:bodyPr/>
                    <a:lstStyle/>
                    <a:p>
                      <a:r>
                        <a:rPr lang="en-US" sz="1000"/>
                        <a:t>272.51428571429</a:t>
                      </a:r>
                    </a:p>
                  </a:txBody>
                  <a:tcPr/>
                </a:tc>
                <a:extLst>
                  <a:ext uri="{0D108BD9-81ED-4DB2-BD59-A6C34878D82A}">
                    <a16:rowId xmlns:a16="http://schemas.microsoft.com/office/drawing/2014/main" val="3535023442"/>
                  </a:ext>
                </a:extLst>
              </a:tr>
              <a:tr h="370840">
                <a:tc>
                  <a:txBody>
                    <a:bodyPr/>
                    <a:lstStyle/>
                    <a:p>
                      <a:r>
                        <a:rPr lang="en-US" sz="1000"/>
                        <a:t>#Gulf_Shield</a:t>
                      </a:r>
                    </a:p>
                  </a:txBody>
                  <a:tcPr/>
                </a:tc>
                <a:tc>
                  <a:txBody>
                    <a:bodyPr/>
                    <a:lstStyle/>
                    <a:p>
                      <a:r>
                        <a:rPr lang="en-US" sz="1000"/>
                        <a:t>35</a:t>
                      </a:r>
                    </a:p>
                  </a:txBody>
                  <a:tcPr/>
                </a:tc>
                <a:tc>
                  <a:txBody>
                    <a:bodyPr/>
                    <a:lstStyle/>
                    <a:p>
                      <a:r>
                        <a:rPr lang="en-US" sz="1000"/>
                        <a:t>269.54285714286</a:t>
                      </a:r>
                    </a:p>
                  </a:txBody>
                  <a:tcPr/>
                </a:tc>
                <a:tc>
                  <a:txBody>
                    <a:bodyPr/>
                    <a:lstStyle/>
                    <a:p>
                      <a:r>
                        <a:rPr lang="en-US" sz="1000"/>
                        <a:t>2.9714285714286</a:t>
                      </a:r>
                    </a:p>
                  </a:txBody>
                  <a:tcPr/>
                </a:tc>
                <a:tc>
                  <a:txBody>
                    <a:bodyPr/>
                    <a:lstStyle/>
                    <a:p>
                      <a:r>
                        <a:rPr lang="en-US" sz="1000"/>
                        <a:t>272.51428571429</a:t>
                      </a:r>
                    </a:p>
                  </a:txBody>
                  <a:tcPr/>
                </a:tc>
                <a:extLst>
                  <a:ext uri="{0D108BD9-81ED-4DB2-BD59-A6C34878D82A}">
                    <a16:rowId xmlns:a16="http://schemas.microsoft.com/office/drawing/2014/main" val="2686914445"/>
                  </a:ext>
                </a:extLst>
              </a:tr>
              <a:tr h="370840">
                <a:tc>
                  <a:txBody>
                    <a:bodyPr/>
                    <a:lstStyle/>
                    <a:p>
                      <a:r>
                        <a:rPr lang="en-US" sz="1000"/>
                        <a:t>#Our_Gulf_Is_A_Fortified_Shield</a:t>
                      </a:r>
                    </a:p>
                  </a:txBody>
                  <a:tcPr/>
                </a:tc>
                <a:tc>
                  <a:txBody>
                    <a:bodyPr/>
                    <a:lstStyle/>
                    <a:p>
                      <a:r>
                        <a:rPr lang="en-US" sz="1000"/>
                        <a:t>34</a:t>
                      </a:r>
                    </a:p>
                  </a:txBody>
                  <a:tcPr/>
                </a:tc>
                <a:tc>
                  <a:txBody>
                    <a:bodyPr/>
                    <a:lstStyle/>
                    <a:p>
                      <a:r>
                        <a:rPr lang="en-US" sz="1000"/>
                        <a:t>264</a:t>
                      </a:r>
                    </a:p>
                  </a:txBody>
                  <a:tcPr/>
                </a:tc>
                <a:tc>
                  <a:txBody>
                    <a:bodyPr/>
                    <a:lstStyle/>
                    <a:p>
                      <a:r>
                        <a:rPr lang="en-US" sz="1000"/>
                        <a:t>2.4705882352941</a:t>
                      </a:r>
                    </a:p>
                  </a:txBody>
                  <a:tcPr/>
                </a:tc>
                <a:tc>
                  <a:txBody>
                    <a:bodyPr/>
                    <a:lstStyle/>
                    <a:p>
                      <a:r>
                        <a:rPr lang="en-US" sz="1000"/>
                        <a:t>266.47058823529</a:t>
                      </a:r>
                    </a:p>
                  </a:txBody>
                  <a:tcPr/>
                </a:tc>
                <a:extLst>
                  <a:ext uri="{0D108BD9-81ED-4DB2-BD59-A6C34878D82A}">
                    <a16:rowId xmlns:a16="http://schemas.microsoft.com/office/drawing/2014/main" val="919910135"/>
                  </a:ext>
                </a:extLst>
              </a:tr>
              <a:tr h="370840">
                <a:tc>
                  <a:txBody>
                    <a:bodyPr/>
                    <a:lstStyle/>
                    <a:p>
                      <a:r>
                        <a:rPr lang="en-US" sz="1000"/>
                        <a:t>#Our_Gulf_is_a_Fortified_Shield</a:t>
                      </a:r>
                    </a:p>
                  </a:txBody>
                  <a:tcPr/>
                </a:tc>
                <a:tc>
                  <a:txBody>
                    <a:bodyPr/>
                    <a:lstStyle/>
                    <a:p>
                      <a:r>
                        <a:rPr lang="en-US" sz="1000"/>
                        <a:t>1</a:t>
                      </a:r>
                    </a:p>
                  </a:txBody>
                  <a:tcPr/>
                </a:tc>
                <a:tc>
                  <a:txBody>
                    <a:bodyPr/>
                    <a:lstStyle/>
                    <a:p>
                      <a:r>
                        <a:rPr lang="en-US" sz="1000"/>
                        <a:t>458</a:t>
                      </a:r>
                    </a:p>
                  </a:txBody>
                  <a:tcPr/>
                </a:tc>
                <a:tc>
                  <a:txBody>
                    <a:bodyPr/>
                    <a:lstStyle/>
                    <a:p>
                      <a:r>
                        <a:rPr lang="en-US" sz="1000"/>
                        <a:t>20</a:t>
                      </a:r>
                    </a:p>
                  </a:txBody>
                  <a:tcPr/>
                </a:tc>
                <a:tc>
                  <a:txBody>
                    <a:bodyPr/>
                    <a:lstStyle/>
                    <a:p>
                      <a:r>
                        <a:rPr lang="en-US" sz="1000"/>
                        <a:t>478</a:t>
                      </a:r>
                    </a:p>
                  </a:txBody>
                  <a:tcPr/>
                </a:tc>
                <a:extLst>
                  <a:ext uri="{0D108BD9-81ED-4DB2-BD59-A6C34878D82A}">
                    <a16:rowId xmlns:a16="http://schemas.microsoft.com/office/drawing/2014/main" val="4246930663"/>
                  </a:ext>
                </a:extLst>
              </a:tr>
            </a:tbl>
          </a:graphicData>
        </a:graphic>
      </p:graphicFrame>
      <p:sp>
        <p:nvSpPr>
          <p:cNvPr id="4" name="Text Placeholder 3">
            <a:extLst>
              <a:ext uri="{FF2B5EF4-FFF2-40B4-BE49-F238E27FC236}">
                <a16:creationId xmlns:a16="http://schemas.microsoft.com/office/drawing/2014/main" id="{AFBE23C4-1689-4036-97A7-DAE301C782D7}"/>
              </a:ext>
            </a:extLst>
          </p:cNvPr>
          <p:cNvSpPr>
            <a:spLocks noGrp="1"/>
          </p:cNvSpPr>
          <p:nvPr>
            <p:ph type="body" sz="quarter" idx="14"/>
          </p:nvPr>
        </p:nvSpPr>
        <p:spPr/>
        <p:txBody>
          <a:bodyPr/>
          <a:lstStyle/>
          <a:p>
            <a:r>
              <a:rPr lang="en-US"/>
              <a:t>03/21/2018 - 03/28/2018</a:t>
            </a:r>
          </a:p>
        </p:txBody>
      </p:sp>
    </p:spTree>
    <p:extLst>
      <p:ext uri="{BB962C8B-B14F-4D97-AF65-F5344CB8AC3E}">
        <p14:creationId xmlns:p14="http://schemas.microsoft.com/office/powerpoint/2010/main" val="152152030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77EA3B-D9F6-415E-9C79-FA61756790D2}"/>
              </a:ext>
            </a:extLst>
          </p:cNvPr>
          <p:cNvSpPr>
            <a:spLocks noGrp="1"/>
          </p:cNvSpPr>
          <p:nvPr>
            <p:ph type="title"/>
          </p:nvPr>
        </p:nvSpPr>
        <p:spPr/>
        <p:txBody>
          <a:bodyPr/>
          <a:lstStyle/>
          <a:p>
            <a:r>
              <a:rPr lang="en-US"/>
              <a:t>Instagram Interaction Rate By Post Type</a:t>
            </a:r>
          </a:p>
        </p:txBody>
      </p:sp>
      <p:graphicFrame>
        <p:nvGraphicFramePr>
          <p:cNvPr id="6" name="Chart Placeholder 5">
            <a:extLst>
              <a:ext uri="{FF2B5EF4-FFF2-40B4-BE49-F238E27FC236}">
                <a16:creationId xmlns:a16="http://schemas.microsoft.com/office/drawing/2014/main" id="{A6839B86-DEB0-4445-83CC-9C44C8B07C5A}"/>
              </a:ext>
            </a:extLst>
          </p:cNvPr>
          <p:cNvGraphicFramePr>
            <a:graphicFrameLocks noGrp="1"/>
          </p:cNvGraphicFramePr>
          <p:nvPr>
            <p:ph type="chart" sz="quarter" idx="13"/>
            <p:extLst>
              <p:ext uri="{D42A27DB-BD31-4B8C-83A1-F6EECF244321}">
                <p14:modId xmlns:p14="http://schemas.microsoft.com/office/powerpoint/2010/main" val="26299635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C3AD572-47A2-4588-9BCC-1B5EFB7BE7CC}"/>
              </a:ext>
            </a:extLst>
          </p:cNvPr>
          <p:cNvSpPr>
            <a:spLocks noGrp="1"/>
          </p:cNvSpPr>
          <p:nvPr>
            <p:ph type="body" sz="quarter" idx="14"/>
          </p:nvPr>
        </p:nvSpPr>
        <p:spPr/>
        <p:txBody>
          <a:bodyPr/>
          <a:lstStyle/>
          <a:p>
            <a:r>
              <a:rPr lang="en-US"/>
              <a:t>03/21/2018 - 03/28/2018</a:t>
            </a:r>
          </a:p>
        </p:txBody>
      </p:sp>
      <p:sp>
        <p:nvSpPr>
          <p:cNvPr id="5" name="Footer Placeholder 4">
            <a:extLst>
              <a:ext uri="{FF2B5EF4-FFF2-40B4-BE49-F238E27FC236}">
                <a16:creationId xmlns:a16="http://schemas.microsoft.com/office/drawing/2014/main" id="{ADD3264F-DDB2-4222-8AB6-CBB6FBD75F3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619404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ED6208-A65A-44C3-9425-11E4E4C4205C}"/>
              </a:ext>
            </a:extLst>
          </p:cNvPr>
          <p:cNvSpPr>
            <a:spLocks noGrp="1"/>
          </p:cNvSpPr>
          <p:nvPr>
            <p:ph type="title"/>
          </p:nvPr>
        </p:nvSpPr>
        <p:spPr/>
        <p:txBody>
          <a:bodyPr/>
          <a:lstStyle/>
          <a:p>
            <a:r>
              <a:rPr lang="en-US"/>
              <a:t>Instagram Interactions Distribution</a:t>
            </a:r>
          </a:p>
        </p:txBody>
      </p:sp>
      <p:graphicFrame>
        <p:nvGraphicFramePr>
          <p:cNvPr id="6" name="Chart Placeholder 5">
            <a:extLst>
              <a:ext uri="{FF2B5EF4-FFF2-40B4-BE49-F238E27FC236}">
                <a16:creationId xmlns:a16="http://schemas.microsoft.com/office/drawing/2014/main" id="{ABF6EF98-BF24-4197-A6A6-4B141F93B35D}"/>
              </a:ext>
            </a:extLst>
          </p:cNvPr>
          <p:cNvGraphicFramePr>
            <a:graphicFrameLocks noGrp="1"/>
          </p:cNvGraphicFramePr>
          <p:nvPr>
            <p:ph type="chart" sz="quarter" idx="13"/>
            <p:extLst>
              <p:ext uri="{D42A27DB-BD31-4B8C-83A1-F6EECF244321}">
                <p14:modId xmlns:p14="http://schemas.microsoft.com/office/powerpoint/2010/main" val="30033595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A9CC406-F9BB-4BB3-A0FF-9BF4E612AB8A}"/>
              </a:ext>
            </a:extLst>
          </p:cNvPr>
          <p:cNvSpPr>
            <a:spLocks noGrp="1"/>
          </p:cNvSpPr>
          <p:nvPr>
            <p:ph type="body" sz="quarter" idx="14"/>
          </p:nvPr>
        </p:nvSpPr>
        <p:spPr/>
        <p:txBody>
          <a:bodyPr/>
          <a:lstStyle/>
          <a:p>
            <a:r>
              <a:rPr lang="en-US"/>
              <a:t>03/21/2018 - 03/28/2018</a:t>
            </a:r>
          </a:p>
        </p:txBody>
      </p:sp>
      <p:sp>
        <p:nvSpPr>
          <p:cNvPr id="5" name="Footer Placeholder 4">
            <a:extLst>
              <a:ext uri="{FF2B5EF4-FFF2-40B4-BE49-F238E27FC236}">
                <a16:creationId xmlns:a16="http://schemas.microsoft.com/office/drawing/2014/main" id="{CD057665-9A01-44C7-804F-F5831058824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1123599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8896C0-7C15-46CE-A51E-7FB61C659C20}"/>
              </a:ext>
            </a:extLst>
          </p:cNvPr>
          <p:cNvSpPr>
            <a:spLocks noGrp="1"/>
          </p:cNvSpPr>
          <p:nvPr>
            <p:ph type="title"/>
          </p:nvPr>
        </p:nvSpPr>
        <p:spPr/>
        <p:txBody>
          <a:bodyPr/>
          <a:lstStyle/>
          <a:p>
            <a:r>
              <a:rPr lang="en-US"/>
              <a:t>Youtube Key Metrics Table</a:t>
            </a:r>
          </a:p>
        </p:txBody>
      </p:sp>
      <p:graphicFrame>
        <p:nvGraphicFramePr>
          <p:cNvPr id="5" name="Table Placeholder 4">
            <a:extLst>
              <a:ext uri="{FF2B5EF4-FFF2-40B4-BE49-F238E27FC236}">
                <a16:creationId xmlns:a16="http://schemas.microsoft.com/office/drawing/2014/main" id="{2D1BCBF1-9784-4770-AB7B-434AFAF92530}"/>
              </a:ext>
            </a:extLst>
          </p:cNvPr>
          <p:cNvGraphicFramePr>
            <a:graphicFrameLocks noGrp="1"/>
          </p:cNvGraphicFramePr>
          <p:nvPr>
            <p:ph type="tbl" sz="quarter" idx="13"/>
            <p:extLst>
              <p:ext uri="{D42A27DB-BD31-4B8C-83A1-F6EECF244321}">
                <p14:modId xmlns:p14="http://schemas.microsoft.com/office/powerpoint/2010/main" val="37131332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551413696"/>
                    </a:ext>
                  </a:extLst>
                </a:gridCol>
                <a:gridCol w="658368">
                  <a:extLst>
                    <a:ext uri="{9D8B030D-6E8A-4147-A177-3AD203B41FA5}">
                      <a16:colId xmlns:a16="http://schemas.microsoft.com/office/drawing/2014/main" val="2433628667"/>
                    </a:ext>
                  </a:extLst>
                </a:gridCol>
                <a:gridCol w="658368">
                  <a:extLst>
                    <a:ext uri="{9D8B030D-6E8A-4147-A177-3AD203B41FA5}">
                      <a16:colId xmlns:a16="http://schemas.microsoft.com/office/drawing/2014/main" val="3467500212"/>
                    </a:ext>
                  </a:extLst>
                </a:gridCol>
                <a:gridCol w="658368">
                  <a:extLst>
                    <a:ext uri="{9D8B030D-6E8A-4147-A177-3AD203B41FA5}">
                      <a16:colId xmlns:a16="http://schemas.microsoft.com/office/drawing/2014/main" val="2770002398"/>
                    </a:ext>
                  </a:extLst>
                </a:gridCol>
                <a:gridCol w="658368">
                  <a:extLst>
                    <a:ext uri="{9D8B030D-6E8A-4147-A177-3AD203B41FA5}">
                      <a16:colId xmlns:a16="http://schemas.microsoft.com/office/drawing/2014/main" val="3463623123"/>
                    </a:ext>
                  </a:extLst>
                </a:gridCol>
                <a:gridCol w="658368">
                  <a:extLst>
                    <a:ext uri="{9D8B030D-6E8A-4147-A177-3AD203B41FA5}">
                      <a16:colId xmlns:a16="http://schemas.microsoft.com/office/drawing/2014/main" val="4076032419"/>
                    </a:ext>
                  </a:extLst>
                </a:gridCol>
                <a:gridCol w="658368">
                  <a:extLst>
                    <a:ext uri="{9D8B030D-6E8A-4147-A177-3AD203B41FA5}">
                      <a16:colId xmlns:a16="http://schemas.microsoft.com/office/drawing/2014/main" val="3655211107"/>
                    </a:ext>
                  </a:extLst>
                </a:gridCol>
                <a:gridCol w="658368">
                  <a:extLst>
                    <a:ext uri="{9D8B030D-6E8A-4147-A177-3AD203B41FA5}">
                      <a16:colId xmlns:a16="http://schemas.microsoft.com/office/drawing/2014/main" val="3186177480"/>
                    </a:ext>
                  </a:extLst>
                </a:gridCol>
                <a:gridCol w="658368">
                  <a:extLst>
                    <a:ext uri="{9D8B030D-6E8A-4147-A177-3AD203B41FA5}">
                      <a16:colId xmlns:a16="http://schemas.microsoft.com/office/drawing/2014/main" val="1379803778"/>
                    </a:ext>
                  </a:extLst>
                </a:gridCol>
                <a:gridCol w="658368">
                  <a:extLst>
                    <a:ext uri="{9D8B030D-6E8A-4147-A177-3AD203B41FA5}">
                      <a16:colId xmlns:a16="http://schemas.microsoft.com/office/drawing/2014/main" val="1725710251"/>
                    </a:ext>
                  </a:extLst>
                </a:gridCol>
                <a:gridCol w="658368">
                  <a:extLst>
                    <a:ext uri="{9D8B030D-6E8A-4147-A177-3AD203B41FA5}">
                      <a16:colId xmlns:a16="http://schemas.microsoft.com/office/drawing/2014/main" val="2269219715"/>
                    </a:ext>
                  </a:extLst>
                </a:gridCol>
                <a:gridCol w="658368">
                  <a:extLst>
                    <a:ext uri="{9D8B030D-6E8A-4147-A177-3AD203B41FA5}">
                      <a16:colId xmlns:a16="http://schemas.microsoft.com/office/drawing/2014/main" val="1612991402"/>
                    </a:ext>
                  </a:extLst>
                </a:gridCol>
              </a:tblGrid>
              <a:tr h="370840">
                <a:tc>
                  <a:txBody>
                    <a:bodyPr/>
                    <a:lstStyle/>
                    <a:p>
                      <a:r>
                        <a:rPr lang="en-US" sz="1000"/>
                        <a:t>Channel</a:t>
                      </a:r>
                    </a:p>
                  </a:txBody>
                  <a:tcPr/>
                </a:tc>
                <a:tc>
                  <a:txBody>
                    <a:bodyPr/>
                    <a:lstStyle/>
                    <a:p>
                      <a:r>
                        <a:rPr lang="en-US" sz="1000"/>
                        <a:t>Subscribers</a:t>
                      </a:r>
                    </a:p>
                  </a:txBody>
                  <a:tcPr/>
                </a:tc>
                <a:tc>
                  <a:txBody>
                    <a:bodyPr/>
                    <a:lstStyle/>
                    <a:p>
                      <a:r>
                        <a:rPr lang="en-US" sz="1000"/>
                        <a:t>+/-</a:t>
                      </a:r>
                    </a:p>
                  </a:txBody>
                  <a:tcPr/>
                </a:tc>
                <a:tc>
                  <a:txBody>
                    <a:bodyPr/>
                    <a:lstStyle/>
                    <a:p>
                      <a:r>
                        <a:rPr lang="en-US" sz="1000"/>
                        <a:t>Videos</a:t>
                      </a:r>
                    </a:p>
                  </a:txBody>
                  <a:tcPr/>
                </a:tc>
                <a:tc>
                  <a:txBody>
                    <a:bodyPr/>
                    <a:lstStyle/>
                    <a:p>
                      <a:r>
                        <a:rPr lang="en-US" sz="1000"/>
                        <a:t>+/-</a:t>
                      </a:r>
                    </a:p>
                  </a:txBody>
                  <a:tcPr/>
                </a:tc>
                <a:tc>
                  <a:txBody>
                    <a:bodyPr/>
                    <a:lstStyle/>
                    <a:p>
                      <a:r>
                        <a:rPr lang="en-US" sz="1000"/>
                        <a:t>Views</a:t>
                      </a:r>
                    </a:p>
                  </a:txBody>
                  <a:tcPr/>
                </a:tc>
                <a:tc>
                  <a:txBody>
                    <a:bodyPr/>
                    <a:lstStyle/>
                    <a:p>
                      <a:r>
                        <a:rPr lang="en-US" sz="1000"/>
                        <a:t>Views Change Rate</a:t>
                      </a:r>
                    </a:p>
                  </a:txBody>
                  <a:tcPr/>
                </a:tc>
                <a:tc>
                  <a:txBody>
                    <a:bodyPr/>
                    <a:lstStyle/>
                    <a:p>
                      <a:r>
                        <a:rPr lang="en-US" sz="1000"/>
                        <a:t>Likes</a:t>
                      </a:r>
                    </a:p>
                  </a:txBody>
                  <a:tcPr/>
                </a:tc>
                <a:tc>
                  <a:txBody>
                    <a:bodyPr/>
                    <a:lstStyle/>
                    <a:p>
                      <a:r>
                        <a:rPr lang="en-US" sz="1000"/>
                        <a:t>Dislikes</a:t>
                      </a:r>
                    </a:p>
                  </a:txBody>
                  <a:tcPr/>
                </a:tc>
                <a:tc>
                  <a:txBody>
                    <a:bodyPr/>
                    <a:lstStyle/>
                    <a:p>
                      <a:r>
                        <a:rPr lang="en-US" sz="1000"/>
                        <a:t>Comments</a:t>
                      </a:r>
                    </a:p>
                  </a:txBody>
                  <a:tcPr/>
                </a:tc>
                <a:tc>
                  <a:txBody>
                    <a:bodyPr/>
                    <a:lstStyle/>
                    <a:p>
                      <a:r>
                        <a:rPr lang="en-US" sz="1000"/>
                        <a:t>I-Rate</a:t>
                      </a:r>
                    </a:p>
                  </a:txBody>
                  <a:tcPr/>
                </a:tc>
                <a:tc>
                  <a:txBody>
                    <a:bodyPr/>
                    <a:lstStyle/>
                    <a:p>
                      <a:r>
                        <a:rPr lang="en-US" sz="1000"/>
                        <a:t>Views Subscriber Rate</a:t>
                      </a:r>
                    </a:p>
                  </a:txBody>
                  <a:tcPr/>
                </a:tc>
                <a:extLst>
                  <a:ext uri="{0D108BD9-81ED-4DB2-BD59-A6C34878D82A}">
                    <a16:rowId xmlns:a16="http://schemas.microsoft.com/office/drawing/2014/main" val="3494339784"/>
                  </a:ext>
                </a:extLst>
              </a:tr>
              <a:tr h="370840">
                <a:tc>
                  <a:txBody>
                    <a:bodyPr/>
                    <a:lstStyle/>
                    <a:p>
                      <a:r>
                        <a:rPr lang="en-US" sz="1000"/>
                        <a:t>Dira Alwatan</a:t>
                      </a:r>
                    </a:p>
                  </a:txBody>
                  <a:tcPr/>
                </a:tc>
                <a:tc>
                  <a:txBody>
                    <a:bodyPr/>
                    <a:lstStyle/>
                    <a:p>
                      <a:r>
                        <a:rPr lang="en-US" sz="1000"/>
                        <a:t>4464</a:t>
                      </a:r>
                    </a:p>
                  </a:txBody>
                  <a:tcPr/>
                </a:tc>
                <a:tc>
                  <a:txBody>
                    <a:bodyPr/>
                    <a:lstStyle/>
                    <a:p>
                      <a:r>
                        <a:rPr lang="en-US" sz="1000"/>
                        <a:t>78</a:t>
                      </a:r>
                    </a:p>
                  </a:txBody>
                  <a:tcPr/>
                </a:tc>
                <a:tc>
                  <a:txBody>
                    <a:bodyPr/>
                    <a:lstStyle/>
                    <a:p>
                      <a:r>
                        <a:rPr lang="en-US" sz="1000"/>
                        <a:t>68</a:t>
                      </a:r>
                    </a:p>
                  </a:txBody>
                  <a:tcPr/>
                </a:tc>
                <a:tc>
                  <a:txBody>
                    <a:bodyPr/>
                    <a:lstStyle/>
                    <a:p>
                      <a:r>
                        <a:rPr lang="en-US" sz="1000"/>
                        <a:t>7</a:t>
                      </a:r>
                    </a:p>
                  </a:txBody>
                  <a:tcPr/>
                </a:tc>
                <a:tc>
                  <a:txBody>
                    <a:bodyPr/>
                    <a:lstStyle/>
                    <a:p>
                      <a:r>
                        <a:rPr lang="en-US" sz="1000"/>
                        <a:t>12483</a:t>
                      </a:r>
                    </a:p>
                  </a:txBody>
                  <a:tcPr/>
                </a:tc>
                <a:tc>
                  <a:txBody>
                    <a:bodyPr/>
                    <a:lstStyle/>
                    <a:p>
                      <a:r>
                        <a:rPr lang="en-US" sz="1000"/>
                        <a:t>2.4888%</a:t>
                      </a:r>
                    </a:p>
                  </a:txBody>
                  <a:tcPr/>
                </a:tc>
                <a:tc>
                  <a:txBody>
                    <a:bodyPr/>
                    <a:lstStyle/>
                    <a:p>
                      <a:r>
                        <a:rPr lang="en-US" sz="1000"/>
                        <a:t>282</a:t>
                      </a:r>
                    </a:p>
                  </a:txBody>
                  <a:tcPr/>
                </a:tc>
                <a:tc>
                  <a:txBody>
                    <a:bodyPr/>
                    <a:lstStyle/>
                    <a:p>
                      <a:r>
                        <a:rPr lang="en-US" sz="1000"/>
                        <a:t>17</a:t>
                      </a:r>
                    </a:p>
                  </a:txBody>
                  <a:tcPr/>
                </a:tc>
                <a:tc>
                  <a:txBody>
                    <a:bodyPr/>
                    <a:lstStyle/>
                    <a:p>
                      <a:r>
                        <a:rPr lang="en-US" sz="1000"/>
                        <a:t>36</a:t>
                      </a:r>
                    </a:p>
                  </a:txBody>
                  <a:tcPr/>
                </a:tc>
                <a:tc>
                  <a:txBody>
                    <a:bodyPr/>
                    <a:lstStyle/>
                    <a:p>
                      <a:r>
                        <a:rPr lang="en-US" sz="1000"/>
                        <a:t>7.5706%</a:t>
                      </a:r>
                    </a:p>
                  </a:txBody>
                  <a:tcPr/>
                </a:tc>
                <a:tc>
                  <a:txBody>
                    <a:bodyPr/>
                    <a:lstStyle/>
                    <a:p>
                      <a:r>
                        <a:rPr lang="en-US" sz="1000"/>
                        <a:t>2.8210</a:t>
                      </a:r>
                    </a:p>
                  </a:txBody>
                  <a:tcPr/>
                </a:tc>
                <a:extLst>
                  <a:ext uri="{0D108BD9-81ED-4DB2-BD59-A6C34878D82A}">
                    <a16:rowId xmlns:a16="http://schemas.microsoft.com/office/drawing/2014/main" val="1279874471"/>
                  </a:ext>
                </a:extLst>
              </a:tr>
            </a:tbl>
          </a:graphicData>
        </a:graphic>
      </p:graphicFrame>
      <p:sp>
        <p:nvSpPr>
          <p:cNvPr id="4" name="Text Placeholder 3">
            <a:extLst>
              <a:ext uri="{FF2B5EF4-FFF2-40B4-BE49-F238E27FC236}">
                <a16:creationId xmlns:a16="http://schemas.microsoft.com/office/drawing/2014/main" id="{8EC9D9CA-A2D4-4638-BAAF-318F43806298}"/>
              </a:ext>
            </a:extLst>
          </p:cNvPr>
          <p:cNvSpPr>
            <a:spLocks noGrp="1"/>
          </p:cNvSpPr>
          <p:nvPr>
            <p:ph type="body" sz="quarter" idx="14"/>
          </p:nvPr>
        </p:nvSpPr>
        <p:spPr/>
        <p:txBody>
          <a:bodyPr/>
          <a:lstStyle/>
          <a:p>
            <a:r>
              <a:rPr lang="en-US"/>
              <a:t>03/21/2018 - 03/28/2018</a:t>
            </a:r>
          </a:p>
        </p:txBody>
      </p:sp>
    </p:spTree>
    <p:extLst>
      <p:ext uri="{BB962C8B-B14F-4D97-AF65-F5344CB8AC3E}">
        <p14:creationId xmlns:p14="http://schemas.microsoft.com/office/powerpoint/2010/main" val="4333911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E9E8B7-32DC-4B9C-8DA7-B4AE0F4EC109}"/>
              </a:ext>
            </a:extLst>
          </p:cNvPr>
          <p:cNvSpPr>
            <a:spLocks noGrp="1"/>
          </p:cNvSpPr>
          <p:nvPr>
            <p:ph type="title"/>
          </p:nvPr>
        </p:nvSpPr>
        <p:spPr/>
        <p:txBody>
          <a:bodyPr/>
          <a:lstStyle/>
          <a:p>
            <a:r>
              <a:rPr lang="en-US"/>
              <a:t>Youtube Subscribers Total</a:t>
            </a:r>
          </a:p>
        </p:txBody>
      </p:sp>
      <p:graphicFrame>
        <p:nvGraphicFramePr>
          <p:cNvPr id="6" name="Chart Placeholder 5">
            <a:extLst>
              <a:ext uri="{FF2B5EF4-FFF2-40B4-BE49-F238E27FC236}">
                <a16:creationId xmlns:a16="http://schemas.microsoft.com/office/drawing/2014/main" id="{6F387C85-727F-4E5C-AC5B-13C2AA97DA4F}"/>
              </a:ext>
            </a:extLst>
          </p:cNvPr>
          <p:cNvGraphicFramePr>
            <a:graphicFrameLocks noGrp="1"/>
          </p:cNvGraphicFramePr>
          <p:nvPr>
            <p:ph type="chart" sz="quarter" idx="13"/>
            <p:extLst>
              <p:ext uri="{D42A27DB-BD31-4B8C-83A1-F6EECF244321}">
                <p14:modId xmlns:p14="http://schemas.microsoft.com/office/powerpoint/2010/main" val="10113060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D5441A1-25E5-4B35-95C0-6D1BFD4A8767}"/>
              </a:ext>
            </a:extLst>
          </p:cNvPr>
          <p:cNvSpPr>
            <a:spLocks noGrp="1"/>
          </p:cNvSpPr>
          <p:nvPr>
            <p:ph type="body" sz="quarter" idx="14"/>
          </p:nvPr>
        </p:nvSpPr>
        <p:spPr/>
        <p:txBody>
          <a:bodyPr/>
          <a:lstStyle/>
          <a:p>
            <a:r>
              <a:rPr lang="en-US"/>
              <a:t>03/21/2018 - 03/28/2018</a:t>
            </a:r>
          </a:p>
        </p:txBody>
      </p:sp>
      <p:sp>
        <p:nvSpPr>
          <p:cNvPr id="5" name="Footer Placeholder 4">
            <a:extLst>
              <a:ext uri="{FF2B5EF4-FFF2-40B4-BE49-F238E27FC236}">
                <a16:creationId xmlns:a16="http://schemas.microsoft.com/office/drawing/2014/main" id="{63D039B4-9C6D-494E-A0F3-3B01E7877BA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675234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09410-121B-4871-8A95-320279BA09C8}"/>
              </a:ext>
            </a:extLst>
          </p:cNvPr>
          <p:cNvSpPr>
            <a:spLocks noGrp="1"/>
          </p:cNvSpPr>
          <p:nvPr>
            <p:ph type="title"/>
          </p:nvPr>
        </p:nvSpPr>
        <p:spPr/>
        <p:txBody>
          <a:bodyPr/>
          <a:lstStyle/>
          <a:p>
            <a:r>
              <a:rPr lang="en-US"/>
              <a:t>Youtube Videos Table</a:t>
            </a:r>
          </a:p>
        </p:txBody>
      </p:sp>
      <p:graphicFrame>
        <p:nvGraphicFramePr>
          <p:cNvPr id="5" name="Table Placeholder 4">
            <a:extLst>
              <a:ext uri="{FF2B5EF4-FFF2-40B4-BE49-F238E27FC236}">
                <a16:creationId xmlns:a16="http://schemas.microsoft.com/office/drawing/2014/main" id="{455B2F32-80C8-479D-B045-5220B558A154}"/>
              </a:ext>
            </a:extLst>
          </p:cNvPr>
          <p:cNvGraphicFramePr>
            <a:graphicFrameLocks noGrp="1"/>
          </p:cNvGraphicFramePr>
          <p:nvPr>
            <p:ph type="tbl" sz="quarter" idx="13"/>
            <p:extLst>
              <p:ext uri="{D42A27DB-BD31-4B8C-83A1-F6EECF244321}">
                <p14:modId xmlns:p14="http://schemas.microsoft.com/office/powerpoint/2010/main" val="33441031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94264868"/>
                    </a:ext>
                  </a:extLst>
                </a:gridCol>
                <a:gridCol w="822960">
                  <a:extLst>
                    <a:ext uri="{9D8B030D-6E8A-4147-A177-3AD203B41FA5}">
                      <a16:colId xmlns:a16="http://schemas.microsoft.com/office/drawing/2014/main" val="3468359206"/>
                    </a:ext>
                  </a:extLst>
                </a:gridCol>
                <a:gridCol w="822960">
                  <a:extLst>
                    <a:ext uri="{9D8B030D-6E8A-4147-A177-3AD203B41FA5}">
                      <a16:colId xmlns:a16="http://schemas.microsoft.com/office/drawing/2014/main" val="2860283268"/>
                    </a:ext>
                  </a:extLst>
                </a:gridCol>
                <a:gridCol w="822960">
                  <a:extLst>
                    <a:ext uri="{9D8B030D-6E8A-4147-A177-3AD203B41FA5}">
                      <a16:colId xmlns:a16="http://schemas.microsoft.com/office/drawing/2014/main" val="75210516"/>
                    </a:ext>
                  </a:extLst>
                </a:gridCol>
                <a:gridCol w="822960">
                  <a:extLst>
                    <a:ext uri="{9D8B030D-6E8A-4147-A177-3AD203B41FA5}">
                      <a16:colId xmlns:a16="http://schemas.microsoft.com/office/drawing/2014/main" val="2868444934"/>
                    </a:ext>
                  </a:extLst>
                </a:gridCol>
                <a:gridCol w="822960">
                  <a:extLst>
                    <a:ext uri="{9D8B030D-6E8A-4147-A177-3AD203B41FA5}">
                      <a16:colId xmlns:a16="http://schemas.microsoft.com/office/drawing/2014/main" val="3583234189"/>
                    </a:ext>
                  </a:extLst>
                </a:gridCol>
                <a:gridCol w="822960">
                  <a:extLst>
                    <a:ext uri="{9D8B030D-6E8A-4147-A177-3AD203B41FA5}">
                      <a16:colId xmlns:a16="http://schemas.microsoft.com/office/drawing/2014/main" val="3099164844"/>
                    </a:ext>
                  </a:extLst>
                </a:gridCol>
              </a:tblGrid>
              <a:tr h="370840">
                <a:tc>
                  <a:txBody>
                    <a:bodyPr/>
                    <a:lstStyle/>
                    <a:p>
                      <a:r>
                        <a:rPr lang="en-US" sz="1000"/>
                        <a:t>Video</a:t>
                      </a:r>
                    </a:p>
                  </a:txBody>
                  <a:tcPr/>
                </a:tc>
                <a:tc>
                  <a:txBody>
                    <a:bodyPr/>
                    <a:lstStyle/>
                    <a:p>
                      <a:r>
                        <a:rPr lang="en-US" sz="1000"/>
                        <a:t>Views</a:t>
                      </a:r>
                    </a:p>
                  </a:txBody>
                  <a:tcPr/>
                </a:tc>
                <a:tc>
                  <a:txBody>
                    <a:bodyPr/>
                    <a:lstStyle/>
                    <a:p>
                      <a:r>
                        <a:rPr lang="en-US" sz="1000"/>
                        <a:t>Duration in sec.</a:t>
                      </a:r>
                    </a:p>
                  </a:txBody>
                  <a:tcPr/>
                </a:tc>
                <a:tc>
                  <a:txBody>
                    <a:bodyPr/>
                    <a:lstStyle/>
                    <a:p>
                      <a:r>
                        <a:rPr lang="en-US" sz="1000"/>
                        <a:t>Likes</a:t>
                      </a:r>
                    </a:p>
                  </a:txBody>
                  <a:tcPr/>
                </a:tc>
                <a:tc>
                  <a:txBody>
                    <a:bodyPr/>
                    <a:lstStyle/>
                    <a:p>
                      <a:r>
                        <a:rPr lang="en-US" sz="1000"/>
                        <a:t>Dislikes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111416459"/>
                  </a:ext>
                </a:extLst>
              </a:tr>
              <a:tr h="370840">
                <a:tc>
                  <a:txBody>
                    <a:bodyPr/>
                    <a:lstStyle/>
                    <a:p>
                      <a:r>
                        <a:rPr lang="en-US" sz="1000" b="1"/>
                        <a:t>Dira Alwatan - 2018-03-28 08:04:38</a:t>
                      </a:r>
                      <a:r>
                        <a:rPr lang="en-US" sz="1000"/>
                        <a:t>
</a:t>
                      </a:r>
                      <a:r>
                        <a:rPr lang="ar-AE" sz="1000"/>
                        <a:t>انطلاق تمرين مركز القيادة ضمن تمرين#درع_الخليج المشترك ١</a:t>
                      </a:r>
                      <a:endParaRPr lang="en-US" sz="1000"/>
                    </a:p>
                  </a:txBody>
                  <a:tcPr/>
                </a:tc>
                <a:tc>
                  <a:txBody>
                    <a:bodyPr/>
                    <a:lstStyle/>
                    <a:p>
                      <a:r>
                        <a:rPr lang="en-US" sz="1000"/>
                        <a:t>336</a:t>
                      </a:r>
                    </a:p>
                  </a:txBody>
                  <a:tcPr/>
                </a:tc>
                <a:tc>
                  <a:txBody>
                    <a:bodyPr/>
                    <a:lstStyle/>
                    <a:p>
                      <a:r>
                        <a:rPr lang="en-US" sz="1000"/>
                        <a:t>32</a:t>
                      </a:r>
                    </a:p>
                  </a:txBody>
                  <a:tcPr/>
                </a:tc>
                <a:tc>
                  <a:txBody>
                    <a:bodyPr/>
                    <a:lstStyle/>
                    <a:p>
                      <a:r>
                        <a:rPr lang="en-US" sz="1000"/>
                        <a:t>19</a:t>
                      </a:r>
                    </a:p>
                  </a:txBody>
                  <a:tcPr/>
                </a:tc>
                <a:tc>
                  <a:txBody>
                    <a:bodyPr/>
                    <a:lstStyle/>
                    <a:p>
                      <a:r>
                        <a:rPr lang="en-US" sz="1000"/>
                        <a:t>0</a:t>
                      </a:r>
                    </a:p>
                  </a:txBody>
                  <a:tcPr/>
                </a:tc>
                <a:tc>
                  <a:txBody>
                    <a:bodyPr/>
                    <a:lstStyle/>
                    <a:p>
                      <a:r>
                        <a:rPr lang="en-US" sz="1000"/>
                        <a:t>2</a:t>
                      </a:r>
                    </a:p>
                  </a:txBody>
                  <a:tcPr/>
                </a:tc>
                <a:tc>
                  <a:txBody>
                    <a:bodyPr/>
                    <a:lstStyle/>
                    <a:p>
                      <a:r>
                        <a:rPr lang="en-US" sz="1000"/>
                        <a:t>0.4704%</a:t>
                      </a:r>
                    </a:p>
                  </a:txBody>
                  <a:tcPr/>
                </a:tc>
                <a:extLst>
                  <a:ext uri="{0D108BD9-81ED-4DB2-BD59-A6C34878D82A}">
                    <a16:rowId xmlns:a16="http://schemas.microsoft.com/office/drawing/2014/main" val="2710303228"/>
                  </a:ext>
                </a:extLst>
              </a:tr>
              <a:tr h="370840">
                <a:tc>
                  <a:txBody>
                    <a:bodyPr/>
                    <a:lstStyle/>
                    <a:p>
                      <a:r>
                        <a:rPr lang="en-US" sz="1000" b="1"/>
                        <a:t>Dira Alwatan - 2018-03-26 17:09:30</a:t>
                      </a:r>
                      <a:r>
                        <a:rPr lang="en-US" sz="1000"/>
                        <a:t>
‫</a:t>
                      </a:r>
                      <a:r>
                        <a:rPr lang="ar-AE" sz="1000"/>
                        <a:t>وصول القوات الباكستانية المشاركة في تمرين </a:t>
                      </a:r>
                      <a:r>
                        <a:rPr lang="en-US" sz="1000"/>
                        <a:t>⁧‫#</a:t>
                      </a:r>
                      <a:r>
                        <a:rPr lang="ar-AE" sz="1000"/>
                        <a:t>درع_الخليج‬</a:t>
                      </a:r>
                      <a:r>
                        <a:rPr lang="en-US" sz="1000"/>
                        <a:t>⁩ </a:t>
                      </a:r>
                      <a:r>
                        <a:rPr lang="ar-AE" sz="1000"/>
                        <a:t>المشترك -١ </a:t>
                      </a:r>
                      <a:r>
                        <a:rPr lang="en-US" sz="1000"/>
                        <a:t>⁧‫</a:t>
                      </a:r>
                    </a:p>
                  </a:txBody>
                  <a:tcPr/>
                </a:tc>
                <a:tc>
                  <a:txBody>
                    <a:bodyPr/>
                    <a:lstStyle/>
                    <a:p>
                      <a:r>
                        <a:rPr lang="en-US" sz="1000"/>
                        <a:t>686</a:t>
                      </a:r>
                    </a:p>
                  </a:txBody>
                  <a:tcPr/>
                </a:tc>
                <a:tc>
                  <a:txBody>
                    <a:bodyPr/>
                    <a:lstStyle/>
                    <a:p>
                      <a:r>
                        <a:rPr lang="en-US" sz="1000"/>
                        <a:t>78</a:t>
                      </a:r>
                    </a:p>
                  </a:txBody>
                  <a:tcPr/>
                </a:tc>
                <a:tc>
                  <a:txBody>
                    <a:bodyPr/>
                    <a:lstStyle/>
                    <a:p>
                      <a:r>
                        <a:rPr lang="en-US" sz="1000"/>
                        <a:t>35</a:t>
                      </a:r>
                    </a:p>
                  </a:txBody>
                  <a:tcPr/>
                </a:tc>
                <a:tc>
                  <a:txBody>
                    <a:bodyPr/>
                    <a:lstStyle/>
                    <a:p>
                      <a:r>
                        <a:rPr lang="en-US" sz="1000"/>
                        <a:t>0</a:t>
                      </a:r>
                    </a:p>
                  </a:txBody>
                  <a:tcPr/>
                </a:tc>
                <a:tc>
                  <a:txBody>
                    <a:bodyPr/>
                    <a:lstStyle/>
                    <a:p>
                      <a:r>
                        <a:rPr lang="en-US" sz="1000"/>
                        <a:t>7</a:t>
                      </a:r>
                    </a:p>
                  </a:txBody>
                  <a:tcPr/>
                </a:tc>
                <a:tc>
                  <a:txBody>
                    <a:bodyPr/>
                    <a:lstStyle/>
                    <a:p>
                      <a:r>
                        <a:rPr lang="en-US" sz="1000"/>
                        <a:t>0.9447%</a:t>
                      </a:r>
                    </a:p>
                  </a:txBody>
                  <a:tcPr/>
                </a:tc>
                <a:extLst>
                  <a:ext uri="{0D108BD9-81ED-4DB2-BD59-A6C34878D82A}">
                    <a16:rowId xmlns:a16="http://schemas.microsoft.com/office/drawing/2014/main" val="956378572"/>
                  </a:ext>
                </a:extLst>
              </a:tr>
              <a:tr h="370840">
                <a:tc>
                  <a:txBody>
                    <a:bodyPr/>
                    <a:lstStyle/>
                    <a:p>
                      <a:r>
                        <a:rPr lang="en-US" sz="1000" b="1"/>
                        <a:t>Dira Alwatan - 2018-03-25 19:52:01</a:t>
                      </a:r>
                      <a:r>
                        <a:rPr lang="en-US" sz="1000"/>
                        <a:t>
</a:t>
                      </a:r>
                      <a:r>
                        <a:rPr lang="ar-AE" sz="1000"/>
                        <a:t>وصول القوات الجوية البحرينية المشاركة  في تمرين #درع_الخليج المشترك -١</a:t>
                      </a:r>
                      <a:endParaRPr lang="en-US" sz="1000"/>
                    </a:p>
                  </a:txBody>
                  <a:tcPr/>
                </a:tc>
                <a:tc>
                  <a:txBody>
                    <a:bodyPr/>
                    <a:lstStyle/>
                    <a:p>
                      <a:r>
                        <a:rPr lang="en-US" sz="1000"/>
                        <a:t>433</a:t>
                      </a:r>
                    </a:p>
                  </a:txBody>
                  <a:tcPr/>
                </a:tc>
                <a:tc>
                  <a:txBody>
                    <a:bodyPr/>
                    <a:lstStyle/>
                    <a:p>
                      <a:r>
                        <a:rPr lang="en-US" sz="1000"/>
                        <a:t>58</a:t>
                      </a:r>
                    </a:p>
                  </a:txBody>
                  <a:tcPr/>
                </a:tc>
                <a:tc>
                  <a:txBody>
                    <a:bodyPr/>
                    <a:lstStyle/>
                    <a:p>
                      <a:r>
                        <a:rPr lang="en-US" sz="1000"/>
                        <a:t>21</a:t>
                      </a:r>
                    </a:p>
                  </a:txBody>
                  <a:tcPr/>
                </a:tc>
                <a:tc>
                  <a:txBody>
                    <a:bodyPr/>
                    <a:lstStyle/>
                    <a:p>
                      <a:r>
                        <a:rPr lang="en-US" sz="1000"/>
                        <a:t>0</a:t>
                      </a:r>
                    </a:p>
                  </a:txBody>
                  <a:tcPr/>
                </a:tc>
                <a:tc>
                  <a:txBody>
                    <a:bodyPr/>
                    <a:lstStyle/>
                    <a:p>
                      <a:r>
                        <a:rPr lang="en-US" sz="1000"/>
                        <a:t>0</a:t>
                      </a:r>
                    </a:p>
                  </a:txBody>
                  <a:tcPr/>
                </a:tc>
                <a:tc>
                  <a:txBody>
                    <a:bodyPr/>
                    <a:lstStyle/>
                    <a:p>
                      <a:r>
                        <a:rPr lang="en-US" sz="1000"/>
                        <a:t>0.4735%</a:t>
                      </a:r>
                    </a:p>
                  </a:txBody>
                  <a:tcPr/>
                </a:tc>
                <a:extLst>
                  <a:ext uri="{0D108BD9-81ED-4DB2-BD59-A6C34878D82A}">
                    <a16:rowId xmlns:a16="http://schemas.microsoft.com/office/drawing/2014/main" val="1717522621"/>
                  </a:ext>
                </a:extLst>
              </a:tr>
              <a:tr h="370840">
                <a:tc>
                  <a:txBody>
                    <a:bodyPr/>
                    <a:lstStyle/>
                    <a:p>
                      <a:r>
                        <a:rPr lang="en-US" sz="1000" b="1"/>
                        <a:t>Dira Alwatan - 2018-03-22 22:08:48</a:t>
                      </a:r>
                      <a:r>
                        <a:rPr lang="en-US" sz="1000"/>
                        <a:t>
</a:t>
                      </a:r>
                      <a:r>
                        <a:rPr lang="ar-AE" sz="1000"/>
                        <a:t>وصول القوات المشاركة في تمارين #درع_الخليج المشترك -1</a:t>
                      </a:r>
                      <a:endParaRPr lang="en-US" sz="1000"/>
                    </a:p>
                  </a:txBody>
                  <a:tcPr/>
                </a:tc>
                <a:tc>
                  <a:txBody>
                    <a:bodyPr/>
                    <a:lstStyle/>
                    <a:p>
                      <a:r>
                        <a:rPr lang="en-US" sz="1000"/>
                        <a:t>1005</a:t>
                      </a:r>
                    </a:p>
                  </a:txBody>
                  <a:tcPr/>
                </a:tc>
                <a:tc>
                  <a:txBody>
                    <a:bodyPr/>
                    <a:lstStyle/>
                    <a:p>
                      <a:r>
                        <a:rPr lang="en-US" sz="1000"/>
                        <a:t>82</a:t>
                      </a:r>
                    </a:p>
                  </a:txBody>
                  <a:tcPr/>
                </a:tc>
                <a:tc>
                  <a:txBody>
                    <a:bodyPr/>
                    <a:lstStyle/>
                    <a:p>
                      <a:r>
                        <a:rPr lang="en-US" sz="1000"/>
                        <a:t>24</a:t>
                      </a:r>
                    </a:p>
                  </a:txBody>
                  <a:tcPr/>
                </a:tc>
                <a:tc>
                  <a:txBody>
                    <a:bodyPr/>
                    <a:lstStyle/>
                    <a:p>
                      <a:r>
                        <a:rPr lang="en-US" sz="1000"/>
                        <a:t>0</a:t>
                      </a:r>
                    </a:p>
                  </a:txBody>
                  <a:tcPr/>
                </a:tc>
                <a:tc>
                  <a:txBody>
                    <a:bodyPr/>
                    <a:lstStyle/>
                    <a:p>
                      <a:r>
                        <a:rPr lang="en-US" sz="1000"/>
                        <a:t>4</a:t>
                      </a:r>
                    </a:p>
                  </a:txBody>
                  <a:tcPr/>
                </a:tc>
                <a:tc>
                  <a:txBody>
                    <a:bodyPr/>
                    <a:lstStyle/>
                    <a:p>
                      <a:r>
                        <a:rPr lang="en-US" sz="1000"/>
                        <a:t>0.6332%</a:t>
                      </a:r>
                    </a:p>
                  </a:txBody>
                  <a:tcPr/>
                </a:tc>
                <a:extLst>
                  <a:ext uri="{0D108BD9-81ED-4DB2-BD59-A6C34878D82A}">
                    <a16:rowId xmlns:a16="http://schemas.microsoft.com/office/drawing/2014/main" val="3672081978"/>
                  </a:ext>
                </a:extLst>
              </a:tr>
              <a:tr h="370840">
                <a:tc>
                  <a:txBody>
                    <a:bodyPr/>
                    <a:lstStyle/>
                    <a:p>
                      <a:r>
                        <a:rPr lang="en-US" sz="1000" b="1"/>
                        <a:t>Dira Alwatan - 2018-03-22 21:58:05</a:t>
                      </a:r>
                      <a:r>
                        <a:rPr lang="en-US" sz="1000"/>
                        <a:t>
</a:t>
                      </a:r>
                      <a:r>
                        <a:rPr lang="ar-AE" sz="1000"/>
                        <a:t>وصول القوة المشاركة من طيران الحرس الوطني السعودي  لتمرين #درع_الخليج المشترك -1 #خليجنا_درع_محصن</a:t>
                      </a:r>
                      <a:endParaRPr lang="en-US" sz="1000"/>
                    </a:p>
                  </a:txBody>
                  <a:tcPr/>
                </a:tc>
                <a:tc>
                  <a:txBody>
                    <a:bodyPr/>
                    <a:lstStyle/>
                    <a:p>
                      <a:r>
                        <a:rPr lang="en-US" sz="1000"/>
                        <a:t>701</a:t>
                      </a:r>
                    </a:p>
                  </a:txBody>
                  <a:tcPr/>
                </a:tc>
                <a:tc>
                  <a:txBody>
                    <a:bodyPr/>
                    <a:lstStyle/>
                    <a:p>
                      <a:r>
                        <a:rPr lang="en-US" sz="1000"/>
                        <a:t>58</a:t>
                      </a:r>
                    </a:p>
                  </a:txBody>
                  <a:tcPr/>
                </a:tc>
                <a:tc>
                  <a:txBody>
                    <a:bodyPr/>
                    <a:lstStyle/>
                    <a:p>
                      <a:r>
                        <a:rPr lang="en-US" sz="1000"/>
                        <a:t>23</a:t>
                      </a:r>
                    </a:p>
                  </a:txBody>
                  <a:tcPr/>
                </a:tc>
                <a:tc>
                  <a:txBody>
                    <a:bodyPr/>
                    <a:lstStyle/>
                    <a:p>
                      <a:r>
                        <a:rPr lang="en-US" sz="1000"/>
                        <a:t>0</a:t>
                      </a:r>
                    </a:p>
                  </a:txBody>
                  <a:tcPr/>
                </a:tc>
                <a:tc>
                  <a:txBody>
                    <a:bodyPr/>
                    <a:lstStyle/>
                    <a:p>
                      <a:r>
                        <a:rPr lang="en-US" sz="1000"/>
                        <a:t>4</a:t>
                      </a:r>
                    </a:p>
                  </a:txBody>
                  <a:tcPr/>
                </a:tc>
                <a:tc>
                  <a:txBody>
                    <a:bodyPr/>
                    <a:lstStyle/>
                    <a:p>
                      <a:r>
                        <a:rPr lang="en-US" sz="1000"/>
                        <a:t>0.6106%</a:t>
                      </a:r>
                    </a:p>
                  </a:txBody>
                  <a:tcPr/>
                </a:tc>
                <a:extLst>
                  <a:ext uri="{0D108BD9-81ED-4DB2-BD59-A6C34878D82A}">
                    <a16:rowId xmlns:a16="http://schemas.microsoft.com/office/drawing/2014/main" val="2435818097"/>
                  </a:ext>
                </a:extLst>
              </a:tr>
            </a:tbl>
          </a:graphicData>
        </a:graphic>
      </p:graphicFrame>
      <p:sp>
        <p:nvSpPr>
          <p:cNvPr id="4" name="Text Placeholder 3">
            <a:extLst>
              <a:ext uri="{FF2B5EF4-FFF2-40B4-BE49-F238E27FC236}">
                <a16:creationId xmlns:a16="http://schemas.microsoft.com/office/drawing/2014/main" id="{1A6DAF4F-31C9-4340-A009-5BC262DFED4D}"/>
              </a:ext>
            </a:extLst>
          </p:cNvPr>
          <p:cNvSpPr>
            <a:spLocks noGrp="1"/>
          </p:cNvSpPr>
          <p:nvPr>
            <p:ph type="body" sz="quarter" idx="14"/>
          </p:nvPr>
        </p:nvSpPr>
        <p:spPr/>
        <p:txBody>
          <a:bodyPr/>
          <a:lstStyle/>
          <a:p>
            <a:r>
              <a:rPr lang="en-US"/>
              <a:t>03/21/2018 - 03/28/2018</a:t>
            </a:r>
          </a:p>
        </p:txBody>
      </p:sp>
    </p:spTree>
    <p:extLst>
      <p:ext uri="{BB962C8B-B14F-4D97-AF65-F5344CB8AC3E}">
        <p14:creationId xmlns:p14="http://schemas.microsoft.com/office/powerpoint/2010/main" val="20466058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1EB7E-D1DE-4752-B011-F9548B82FA63}"/>
              </a:ext>
            </a:extLst>
          </p:cNvPr>
          <p:cNvSpPr>
            <a:spLocks noGrp="1"/>
          </p:cNvSpPr>
          <p:nvPr>
            <p:ph type="title"/>
          </p:nvPr>
        </p:nvSpPr>
        <p:spPr/>
        <p:txBody>
          <a:bodyPr/>
          <a:lstStyle/>
          <a:p>
            <a:r>
              <a:rPr lang="en-US"/>
              <a:t>Youtube Video Views Total</a:t>
            </a:r>
          </a:p>
        </p:txBody>
      </p:sp>
      <p:graphicFrame>
        <p:nvGraphicFramePr>
          <p:cNvPr id="6" name="Chart Placeholder 5">
            <a:extLst>
              <a:ext uri="{FF2B5EF4-FFF2-40B4-BE49-F238E27FC236}">
                <a16:creationId xmlns:a16="http://schemas.microsoft.com/office/drawing/2014/main" id="{D0C51891-6709-4E8C-9C6C-0878C39CDADD}"/>
              </a:ext>
            </a:extLst>
          </p:cNvPr>
          <p:cNvGraphicFramePr>
            <a:graphicFrameLocks noGrp="1"/>
          </p:cNvGraphicFramePr>
          <p:nvPr>
            <p:ph type="chart" sz="quarter" idx="13"/>
            <p:extLst>
              <p:ext uri="{D42A27DB-BD31-4B8C-83A1-F6EECF244321}">
                <p14:modId xmlns:p14="http://schemas.microsoft.com/office/powerpoint/2010/main" val="18761783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E7B380F-29EC-4CCB-A678-AF7113E14447}"/>
              </a:ext>
            </a:extLst>
          </p:cNvPr>
          <p:cNvSpPr>
            <a:spLocks noGrp="1"/>
          </p:cNvSpPr>
          <p:nvPr>
            <p:ph type="body" sz="quarter" idx="14"/>
          </p:nvPr>
        </p:nvSpPr>
        <p:spPr/>
        <p:txBody>
          <a:bodyPr/>
          <a:lstStyle/>
          <a:p>
            <a:r>
              <a:rPr lang="en-US"/>
              <a:t>03/21/2018 - 03/28/2018</a:t>
            </a:r>
          </a:p>
        </p:txBody>
      </p:sp>
      <p:sp>
        <p:nvSpPr>
          <p:cNvPr id="5" name="Footer Placeholder 4">
            <a:extLst>
              <a:ext uri="{FF2B5EF4-FFF2-40B4-BE49-F238E27FC236}">
                <a16:creationId xmlns:a16="http://schemas.microsoft.com/office/drawing/2014/main" id="{8379EF02-ED37-4614-8B51-5237B7DE4A9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6885243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052E1-3DBA-4C44-B568-167F9628134D}"/>
              </a:ext>
            </a:extLst>
          </p:cNvPr>
          <p:cNvSpPr>
            <a:spLocks noGrp="1"/>
          </p:cNvSpPr>
          <p:nvPr>
            <p:ph type="title"/>
          </p:nvPr>
        </p:nvSpPr>
        <p:spPr/>
        <p:txBody>
          <a:bodyPr/>
          <a:lstStyle/>
          <a:p>
            <a:r>
              <a:rPr lang="en-US"/>
              <a:t>Youtube Videos Total</a:t>
            </a:r>
          </a:p>
        </p:txBody>
      </p:sp>
      <p:graphicFrame>
        <p:nvGraphicFramePr>
          <p:cNvPr id="6" name="Chart Placeholder 5">
            <a:extLst>
              <a:ext uri="{FF2B5EF4-FFF2-40B4-BE49-F238E27FC236}">
                <a16:creationId xmlns:a16="http://schemas.microsoft.com/office/drawing/2014/main" id="{36EF30B1-DA5E-42D2-BDF8-9D91974C5BB3}"/>
              </a:ext>
            </a:extLst>
          </p:cNvPr>
          <p:cNvGraphicFramePr>
            <a:graphicFrameLocks noGrp="1"/>
          </p:cNvGraphicFramePr>
          <p:nvPr>
            <p:ph type="chart" sz="quarter" idx="13"/>
            <p:extLst>
              <p:ext uri="{D42A27DB-BD31-4B8C-83A1-F6EECF244321}">
                <p14:modId xmlns:p14="http://schemas.microsoft.com/office/powerpoint/2010/main" val="1010233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C2004B1-D8A1-4D3D-B8E8-FE9E66C33DAC}"/>
              </a:ext>
            </a:extLst>
          </p:cNvPr>
          <p:cNvSpPr>
            <a:spLocks noGrp="1"/>
          </p:cNvSpPr>
          <p:nvPr>
            <p:ph type="body" sz="quarter" idx="14"/>
          </p:nvPr>
        </p:nvSpPr>
        <p:spPr/>
        <p:txBody>
          <a:bodyPr/>
          <a:lstStyle/>
          <a:p>
            <a:r>
              <a:rPr lang="en-US"/>
              <a:t>03/21/2018 - 03/28/2018</a:t>
            </a:r>
          </a:p>
        </p:txBody>
      </p:sp>
      <p:sp>
        <p:nvSpPr>
          <p:cNvPr id="5" name="Footer Placeholder 4">
            <a:extLst>
              <a:ext uri="{FF2B5EF4-FFF2-40B4-BE49-F238E27FC236}">
                <a16:creationId xmlns:a16="http://schemas.microsoft.com/office/drawing/2014/main" id="{E89A64A9-FF30-4C54-B8BE-61D1F801EE4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6179711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76CB92-3A66-43DF-BC95-C894D63D6108}"/>
              </a:ext>
            </a:extLst>
          </p:cNvPr>
          <p:cNvSpPr>
            <a:spLocks noGrp="1"/>
          </p:cNvSpPr>
          <p:nvPr>
            <p:ph type="title"/>
          </p:nvPr>
        </p:nvSpPr>
        <p:spPr/>
        <p:txBody>
          <a:bodyPr/>
          <a:lstStyle/>
          <a:p>
            <a:r>
              <a:rPr lang="en-US"/>
              <a:t>Youtube Total Interactions</a:t>
            </a:r>
          </a:p>
        </p:txBody>
      </p:sp>
      <p:graphicFrame>
        <p:nvGraphicFramePr>
          <p:cNvPr id="6" name="Chart Placeholder 5">
            <a:extLst>
              <a:ext uri="{FF2B5EF4-FFF2-40B4-BE49-F238E27FC236}">
                <a16:creationId xmlns:a16="http://schemas.microsoft.com/office/drawing/2014/main" id="{4418CBF5-DC51-4665-A612-588ACC8F5063}"/>
              </a:ext>
            </a:extLst>
          </p:cNvPr>
          <p:cNvGraphicFramePr>
            <a:graphicFrameLocks noGrp="1"/>
          </p:cNvGraphicFramePr>
          <p:nvPr>
            <p:ph type="chart" sz="quarter" idx="13"/>
            <p:extLst>
              <p:ext uri="{D42A27DB-BD31-4B8C-83A1-F6EECF244321}">
                <p14:modId xmlns:p14="http://schemas.microsoft.com/office/powerpoint/2010/main" val="26858524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03D6F4C-EB66-4539-A616-D52A165C386A}"/>
              </a:ext>
            </a:extLst>
          </p:cNvPr>
          <p:cNvSpPr>
            <a:spLocks noGrp="1"/>
          </p:cNvSpPr>
          <p:nvPr>
            <p:ph type="body" sz="quarter" idx="14"/>
          </p:nvPr>
        </p:nvSpPr>
        <p:spPr/>
        <p:txBody>
          <a:bodyPr/>
          <a:lstStyle/>
          <a:p>
            <a:r>
              <a:rPr lang="en-US"/>
              <a:t>03/21/2018 - 03/28/2018</a:t>
            </a:r>
          </a:p>
        </p:txBody>
      </p:sp>
      <p:sp>
        <p:nvSpPr>
          <p:cNvPr id="5" name="Footer Placeholder 4">
            <a:extLst>
              <a:ext uri="{FF2B5EF4-FFF2-40B4-BE49-F238E27FC236}">
                <a16:creationId xmlns:a16="http://schemas.microsoft.com/office/drawing/2014/main" id="{A824100C-A697-4BA5-92B8-247AD3E6124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1474036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6A2E4-0515-4BB5-BF15-CD09A08EF261}"/>
              </a:ext>
            </a:extLst>
          </p:cNvPr>
          <p:cNvSpPr>
            <a:spLocks noGrp="1"/>
          </p:cNvSpPr>
          <p:nvPr>
            <p:ph type="title"/>
          </p:nvPr>
        </p:nvSpPr>
        <p:spPr/>
        <p:txBody>
          <a:bodyPr/>
          <a:lstStyle/>
          <a:p>
            <a:r>
              <a:rPr lang="en-US"/>
              <a:t>Youtube Hashtag Detection</a:t>
            </a:r>
          </a:p>
        </p:txBody>
      </p:sp>
      <p:graphicFrame>
        <p:nvGraphicFramePr>
          <p:cNvPr id="5" name="Table Placeholder 4">
            <a:extLst>
              <a:ext uri="{FF2B5EF4-FFF2-40B4-BE49-F238E27FC236}">
                <a16:creationId xmlns:a16="http://schemas.microsoft.com/office/drawing/2014/main" id="{AA142FB4-2592-4DE2-93A5-417381D62049}"/>
              </a:ext>
            </a:extLst>
          </p:cNvPr>
          <p:cNvGraphicFramePr>
            <a:graphicFrameLocks noGrp="1"/>
          </p:cNvGraphicFramePr>
          <p:nvPr>
            <p:ph type="tbl" sz="quarter" idx="13"/>
            <p:extLst>
              <p:ext uri="{D42A27DB-BD31-4B8C-83A1-F6EECF244321}">
                <p14:modId xmlns:p14="http://schemas.microsoft.com/office/powerpoint/2010/main" val="36409269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37363416"/>
                    </a:ext>
                  </a:extLst>
                </a:gridCol>
                <a:gridCol w="1234440">
                  <a:extLst>
                    <a:ext uri="{9D8B030D-6E8A-4147-A177-3AD203B41FA5}">
                      <a16:colId xmlns:a16="http://schemas.microsoft.com/office/drawing/2014/main" val="1629289384"/>
                    </a:ext>
                  </a:extLst>
                </a:gridCol>
                <a:gridCol w="1234440">
                  <a:extLst>
                    <a:ext uri="{9D8B030D-6E8A-4147-A177-3AD203B41FA5}">
                      <a16:colId xmlns:a16="http://schemas.microsoft.com/office/drawing/2014/main" val="4072847157"/>
                    </a:ext>
                  </a:extLst>
                </a:gridCol>
                <a:gridCol w="1234440">
                  <a:extLst>
                    <a:ext uri="{9D8B030D-6E8A-4147-A177-3AD203B41FA5}">
                      <a16:colId xmlns:a16="http://schemas.microsoft.com/office/drawing/2014/main" val="733167853"/>
                    </a:ext>
                  </a:extLst>
                </a:gridCol>
                <a:gridCol w="1234440">
                  <a:extLst>
                    <a:ext uri="{9D8B030D-6E8A-4147-A177-3AD203B41FA5}">
                      <a16:colId xmlns:a16="http://schemas.microsoft.com/office/drawing/2014/main" val="1055862962"/>
                    </a:ext>
                  </a:extLst>
                </a:gridCol>
                <a:gridCol w="1234440">
                  <a:extLst>
                    <a:ext uri="{9D8B030D-6E8A-4147-A177-3AD203B41FA5}">
                      <a16:colId xmlns:a16="http://schemas.microsoft.com/office/drawing/2014/main" val="376086014"/>
                    </a:ext>
                  </a:extLst>
                </a:gridCol>
              </a:tblGrid>
              <a:tr h="370840">
                <a:tc>
                  <a:txBody>
                    <a:bodyPr/>
                    <a:lstStyle/>
                    <a:p>
                      <a:r>
                        <a:rPr lang="en-US" sz="1000"/>
                        <a:t>Hashtag</a:t>
                      </a:r>
                    </a:p>
                  </a:txBody>
                  <a:tcPr/>
                </a:tc>
                <a:tc>
                  <a:txBody>
                    <a:bodyPr/>
                    <a:lstStyle/>
                    <a:p>
                      <a:r>
                        <a:rPr lang="en-US" sz="1000"/>
                        <a:t>Videos</a:t>
                      </a:r>
                    </a:p>
                  </a:txBody>
                  <a:tcPr/>
                </a:tc>
                <a:tc>
                  <a:txBody>
                    <a:bodyPr/>
                    <a:lstStyle/>
                    <a:p>
                      <a:r>
                        <a:rPr lang="en-US" sz="1000"/>
                        <a:t>Likes per Video</a:t>
                      </a:r>
                    </a:p>
                  </a:txBody>
                  <a:tcPr/>
                </a:tc>
                <a:tc>
                  <a:txBody>
                    <a:bodyPr/>
                    <a:lstStyle/>
                    <a:p>
                      <a:r>
                        <a:rPr lang="en-US" sz="1000"/>
                        <a:t>Dislikes per Video</a:t>
                      </a:r>
                    </a:p>
                  </a:txBody>
                  <a:tcPr/>
                </a:tc>
                <a:tc>
                  <a:txBody>
                    <a:bodyPr/>
                    <a:lstStyle/>
                    <a:p>
                      <a:r>
                        <a:rPr lang="en-US" sz="1000"/>
                        <a:t>Comments per Video</a:t>
                      </a:r>
                    </a:p>
                  </a:txBody>
                  <a:tcPr/>
                </a:tc>
                <a:tc>
                  <a:txBody>
                    <a:bodyPr/>
                    <a:lstStyle/>
                    <a:p>
                      <a:r>
                        <a:rPr lang="en-US" sz="1000"/>
                        <a:t>Total Interactions per Video</a:t>
                      </a:r>
                    </a:p>
                  </a:txBody>
                  <a:tcPr/>
                </a:tc>
                <a:extLst>
                  <a:ext uri="{0D108BD9-81ED-4DB2-BD59-A6C34878D82A}">
                    <a16:rowId xmlns:a16="http://schemas.microsoft.com/office/drawing/2014/main" val="1131774521"/>
                  </a:ext>
                </a:extLst>
              </a:tr>
              <a:tr h="370840">
                <a:tc>
                  <a:txBody>
                    <a:bodyPr/>
                    <a:lstStyle/>
                    <a:p>
                      <a:r>
                        <a:rPr lang="ar-AE" sz="1000"/>
                        <a:t>#درع_الخليج</a:t>
                      </a:r>
                      <a:endParaRPr lang="en-US" sz="1000"/>
                    </a:p>
                  </a:txBody>
                  <a:tcPr/>
                </a:tc>
                <a:tc>
                  <a:txBody>
                    <a:bodyPr/>
                    <a:lstStyle/>
                    <a:p>
                      <a:r>
                        <a:rPr lang="en-US" sz="1000"/>
                        <a:t>3</a:t>
                      </a:r>
                    </a:p>
                  </a:txBody>
                  <a:tcPr/>
                </a:tc>
                <a:tc>
                  <a:txBody>
                    <a:bodyPr/>
                    <a:lstStyle/>
                    <a:p>
                      <a:r>
                        <a:rPr lang="en-US" sz="1000"/>
                        <a:t>21.666666666667</a:t>
                      </a:r>
                    </a:p>
                  </a:txBody>
                  <a:tcPr/>
                </a:tc>
                <a:tc>
                  <a:txBody>
                    <a:bodyPr/>
                    <a:lstStyle/>
                    <a:p>
                      <a:r>
                        <a:rPr lang="en-US" sz="1000"/>
                        <a:t>0</a:t>
                      </a:r>
                    </a:p>
                  </a:txBody>
                  <a:tcPr/>
                </a:tc>
                <a:tc>
                  <a:txBody>
                    <a:bodyPr/>
                    <a:lstStyle/>
                    <a:p>
                      <a:r>
                        <a:rPr lang="en-US" sz="1000"/>
                        <a:t>4.3333333333333</a:t>
                      </a:r>
                    </a:p>
                  </a:txBody>
                  <a:tcPr/>
                </a:tc>
                <a:tc>
                  <a:txBody>
                    <a:bodyPr/>
                    <a:lstStyle/>
                    <a:p>
                      <a:r>
                        <a:rPr lang="en-US" sz="1000"/>
                        <a:t>26</a:t>
                      </a:r>
                    </a:p>
                  </a:txBody>
                  <a:tcPr/>
                </a:tc>
                <a:extLst>
                  <a:ext uri="{0D108BD9-81ED-4DB2-BD59-A6C34878D82A}">
                    <a16:rowId xmlns:a16="http://schemas.microsoft.com/office/drawing/2014/main" val="1589957976"/>
                  </a:ext>
                </a:extLst>
              </a:tr>
              <a:tr h="370840">
                <a:tc>
                  <a:txBody>
                    <a:bodyPr/>
                    <a:lstStyle/>
                    <a:p>
                      <a:r>
                        <a:rPr lang="ar-AE" sz="1000"/>
                        <a:t>#خليجنا_درع_محصن</a:t>
                      </a:r>
                      <a:endParaRPr lang="en-US" sz="1000"/>
                    </a:p>
                  </a:txBody>
                  <a:tcPr/>
                </a:tc>
                <a:tc>
                  <a:txBody>
                    <a:bodyPr/>
                    <a:lstStyle/>
                    <a:p>
                      <a:r>
                        <a:rPr lang="en-US" sz="1000"/>
                        <a:t>1</a:t>
                      </a:r>
                    </a:p>
                  </a:txBody>
                  <a:tcPr/>
                </a:tc>
                <a:tc>
                  <a:txBody>
                    <a:bodyPr/>
                    <a:lstStyle/>
                    <a:p>
                      <a:r>
                        <a:rPr lang="en-US" sz="1000"/>
                        <a:t>22</a:t>
                      </a:r>
                    </a:p>
                  </a:txBody>
                  <a:tcPr/>
                </a:tc>
                <a:tc>
                  <a:txBody>
                    <a:bodyPr/>
                    <a:lstStyle/>
                    <a:p>
                      <a:r>
                        <a:rPr lang="en-US" sz="1000"/>
                        <a:t>0</a:t>
                      </a:r>
                    </a:p>
                  </a:txBody>
                  <a:tcPr/>
                </a:tc>
                <a:tc>
                  <a:txBody>
                    <a:bodyPr/>
                    <a:lstStyle/>
                    <a:p>
                      <a:r>
                        <a:rPr lang="en-US" sz="1000"/>
                        <a:t>5</a:t>
                      </a:r>
                    </a:p>
                  </a:txBody>
                  <a:tcPr/>
                </a:tc>
                <a:tc>
                  <a:txBody>
                    <a:bodyPr/>
                    <a:lstStyle/>
                    <a:p>
                      <a:r>
                        <a:rPr lang="en-US" sz="1000"/>
                        <a:t>27</a:t>
                      </a:r>
                    </a:p>
                  </a:txBody>
                  <a:tcPr/>
                </a:tc>
                <a:extLst>
                  <a:ext uri="{0D108BD9-81ED-4DB2-BD59-A6C34878D82A}">
                    <a16:rowId xmlns:a16="http://schemas.microsoft.com/office/drawing/2014/main" val="2634438355"/>
                  </a:ext>
                </a:extLst>
              </a:tr>
              <a:tr h="370840">
                <a:tc>
                  <a:txBody>
                    <a:bodyPr/>
                    <a:lstStyle/>
                    <a:p>
                      <a:r>
                        <a:rPr lang="ar-AE" sz="1000"/>
                        <a:t>#درعالخليج</a:t>
                      </a:r>
                      <a:endParaRPr lang="en-US" sz="1000"/>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842551633"/>
                  </a:ext>
                </a:extLst>
              </a:tr>
              <a:tr h="370840">
                <a:tc>
                  <a:txBody>
                    <a:bodyPr/>
                    <a:lstStyle/>
                    <a:p>
                      <a:r>
                        <a:rPr lang="ar-AE" sz="1000"/>
                        <a:t>#خليجنا</a:t>
                      </a:r>
                      <a:endParaRPr lang="en-US" sz="1000"/>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2087727656"/>
                  </a:ext>
                </a:extLst>
              </a:tr>
            </a:tbl>
          </a:graphicData>
        </a:graphic>
      </p:graphicFrame>
      <p:sp>
        <p:nvSpPr>
          <p:cNvPr id="4" name="Text Placeholder 3">
            <a:extLst>
              <a:ext uri="{FF2B5EF4-FFF2-40B4-BE49-F238E27FC236}">
                <a16:creationId xmlns:a16="http://schemas.microsoft.com/office/drawing/2014/main" id="{22EA824C-4182-4129-97BA-464FF1B122BC}"/>
              </a:ext>
            </a:extLst>
          </p:cNvPr>
          <p:cNvSpPr>
            <a:spLocks noGrp="1"/>
          </p:cNvSpPr>
          <p:nvPr>
            <p:ph type="body" sz="quarter" idx="14"/>
          </p:nvPr>
        </p:nvSpPr>
        <p:spPr/>
        <p:txBody>
          <a:bodyPr/>
          <a:lstStyle/>
          <a:p>
            <a:r>
              <a:rPr lang="en-US"/>
              <a:t>03/21/2018 - 03/28/2018</a:t>
            </a:r>
          </a:p>
        </p:txBody>
      </p:sp>
    </p:spTree>
    <p:extLst>
      <p:ext uri="{BB962C8B-B14F-4D97-AF65-F5344CB8AC3E}">
        <p14:creationId xmlns:p14="http://schemas.microsoft.com/office/powerpoint/2010/main" val="267208340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C694F-D5F1-452D-A904-4D0F9B1B97C0}"/>
              </a:ext>
            </a:extLst>
          </p:cNvPr>
          <p:cNvSpPr>
            <a:spLocks noGrp="1"/>
          </p:cNvSpPr>
          <p:nvPr>
            <p:ph type="title"/>
          </p:nvPr>
        </p:nvSpPr>
        <p:spPr/>
        <p:txBody>
          <a:bodyPr/>
          <a:lstStyle/>
          <a:p>
            <a:r>
              <a:rPr lang="en-US"/>
              <a:t>Youtube Top Ten Videos</a:t>
            </a:r>
          </a:p>
        </p:txBody>
      </p:sp>
      <p:graphicFrame>
        <p:nvGraphicFramePr>
          <p:cNvPr id="5" name="Table Placeholder 4">
            <a:extLst>
              <a:ext uri="{FF2B5EF4-FFF2-40B4-BE49-F238E27FC236}">
                <a16:creationId xmlns:a16="http://schemas.microsoft.com/office/drawing/2014/main" id="{45BF0291-B441-4FAF-88AD-7D06D23F0A97}"/>
              </a:ext>
            </a:extLst>
          </p:cNvPr>
          <p:cNvGraphicFramePr>
            <a:graphicFrameLocks noGrp="1"/>
          </p:cNvGraphicFramePr>
          <p:nvPr>
            <p:ph type="tbl" sz="quarter" idx="13"/>
            <p:extLst>
              <p:ext uri="{D42A27DB-BD31-4B8C-83A1-F6EECF244321}">
                <p14:modId xmlns:p14="http://schemas.microsoft.com/office/powerpoint/2010/main" val="27428357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69446538"/>
                    </a:ext>
                  </a:extLst>
                </a:gridCol>
                <a:gridCol w="1234440">
                  <a:extLst>
                    <a:ext uri="{9D8B030D-6E8A-4147-A177-3AD203B41FA5}">
                      <a16:colId xmlns:a16="http://schemas.microsoft.com/office/drawing/2014/main" val="3907699220"/>
                    </a:ext>
                  </a:extLst>
                </a:gridCol>
                <a:gridCol w="1234440">
                  <a:extLst>
                    <a:ext uri="{9D8B030D-6E8A-4147-A177-3AD203B41FA5}">
                      <a16:colId xmlns:a16="http://schemas.microsoft.com/office/drawing/2014/main" val="988736694"/>
                    </a:ext>
                  </a:extLst>
                </a:gridCol>
                <a:gridCol w="1234440">
                  <a:extLst>
                    <a:ext uri="{9D8B030D-6E8A-4147-A177-3AD203B41FA5}">
                      <a16:colId xmlns:a16="http://schemas.microsoft.com/office/drawing/2014/main" val="2437815583"/>
                    </a:ext>
                  </a:extLst>
                </a:gridCol>
                <a:gridCol w="1234440">
                  <a:extLst>
                    <a:ext uri="{9D8B030D-6E8A-4147-A177-3AD203B41FA5}">
                      <a16:colId xmlns:a16="http://schemas.microsoft.com/office/drawing/2014/main" val="1101826315"/>
                    </a:ext>
                  </a:extLst>
                </a:gridCol>
              </a:tblGrid>
              <a:tr h="370840">
                <a:tc>
                  <a:txBody>
                    <a:bodyPr/>
                    <a:lstStyle/>
                    <a:p>
                      <a:r>
                        <a:rPr lang="en-US" sz="1000"/>
                        <a:t>Channel</a:t>
                      </a:r>
                    </a:p>
                  </a:txBody>
                  <a:tcPr/>
                </a:tc>
                <a:tc>
                  <a:txBody>
                    <a:bodyPr/>
                    <a:lstStyle/>
                    <a:p>
                      <a:r>
                        <a:rPr lang="en-US" sz="1000"/>
                        <a:t>Views</a:t>
                      </a:r>
                    </a:p>
                  </a:txBody>
                  <a:tcPr/>
                </a:tc>
                <a:tc>
                  <a:txBody>
                    <a:bodyPr/>
                    <a:lstStyle/>
                    <a:p>
                      <a:r>
                        <a:rPr lang="en-US" sz="1000"/>
                        <a:t>Estimated Minutes Watched</a:t>
                      </a:r>
                    </a:p>
                  </a:txBody>
                  <a:tcPr/>
                </a:tc>
                <a:tc>
                  <a:txBody>
                    <a:bodyPr/>
                    <a:lstStyle/>
                    <a:p>
                      <a:r>
                        <a:rPr lang="en-US" sz="1000"/>
                        <a:t>Subscribers Lost</a:t>
                      </a:r>
                    </a:p>
                  </a:txBody>
                  <a:tcPr/>
                </a:tc>
                <a:tc>
                  <a:txBody>
                    <a:bodyPr/>
                    <a:lstStyle/>
                    <a:p>
                      <a:r>
                        <a:rPr lang="en-US" sz="1000"/>
                        <a:t>Subscribers Gained</a:t>
                      </a:r>
                    </a:p>
                  </a:txBody>
                  <a:tcPr/>
                </a:tc>
                <a:extLst>
                  <a:ext uri="{0D108BD9-81ED-4DB2-BD59-A6C34878D82A}">
                    <a16:rowId xmlns:a16="http://schemas.microsoft.com/office/drawing/2014/main" val="983359804"/>
                  </a:ext>
                </a:extLst>
              </a:tr>
              <a:tr h="370840">
                <a:tc>
                  <a:txBody>
                    <a:bodyPr/>
                    <a:lstStyle/>
                    <a:p>
                      <a:r>
                        <a:rPr lang="en-US" sz="1000" b="1"/>
                        <a:t>Dira Alwatan - 2018-03-19 17:42:07</a:t>
                      </a:r>
                      <a:r>
                        <a:rPr lang="en-US" sz="1000"/>
                        <a:t>
</a:t>
                      </a:r>
                      <a:r>
                        <a:rPr lang="ar-AE" sz="1000"/>
                        <a:t>وصول القوات المصرية للمشاركة في تمرين درع الخليج المشترك -1</a:t>
                      </a:r>
                      <a:endParaRPr lang="en-US" sz="1000"/>
                    </a:p>
                  </a:txBody>
                  <a:tcPr/>
                </a:tc>
                <a:tc>
                  <a:txBody>
                    <a:bodyPr/>
                    <a:lstStyle/>
                    <a:p>
                      <a:r>
                        <a:rPr lang="en-US" sz="1000"/>
                        <a:t>1450</a:t>
                      </a:r>
                    </a:p>
                  </a:txBody>
                  <a:tcPr/>
                </a:tc>
                <a:tc>
                  <a:txBody>
                    <a:bodyPr/>
                    <a:lstStyle/>
                    <a:p>
                      <a:r>
                        <a:rPr lang="en-US" sz="1000"/>
                        <a:t>895</a:t>
                      </a:r>
                    </a:p>
                  </a:txBody>
                  <a:tcPr/>
                </a:tc>
                <a:tc>
                  <a:txBody>
                    <a:bodyPr/>
                    <a:lstStyle/>
                    <a:p>
                      <a:r>
                        <a:rPr lang="en-US" sz="1000"/>
                        <a:t>0</a:t>
                      </a:r>
                    </a:p>
                  </a:txBody>
                  <a:tcPr/>
                </a:tc>
                <a:tc>
                  <a:txBody>
                    <a:bodyPr/>
                    <a:lstStyle/>
                    <a:p>
                      <a:r>
                        <a:rPr lang="en-US" sz="1000"/>
                        <a:t>8</a:t>
                      </a:r>
                    </a:p>
                  </a:txBody>
                  <a:tcPr/>
                </a:tc>
                <a:extLst>
                  <a:ext uri="{0D108BD9-81ED-4DB2-BD59-A6C34878D82A}">
                    <a16:rowId xmlns:a16="http://schemas.microsoft.com/office/drawing/2014/main" val="837614994"/>
                  </a:ext>
                </a:extLst>
              </a:tr>
              <a:tr h="370840">
                <a:tc>
                  <a:txBody>
                    <a:bodyPr/>
                    <a:lstStyle/>
                    <a:p>
                      <a:r>
                        <a:rPr lang="en-US" sz="1000" b="1"/>
                        <a:t>Dira Alwatan - 2018-03-20 19:07:05</a:t>
                      </a:r>
                      <a:r>
                        <a:rPr lang="en-US" sz="1000"/>
                        <a:t>
</a:t>
                      </a:r>
                      <a:r>
                        <a:rPr lang="ar-AE" sz="1000"/>
                        <a:t>وصول القوات الإماراتية المشاركة في تمرين #درع_الخليج المشترك -1</a:t>
                      </a:r>
                      <a:endParaRPr lang="en-US" sz="1000"/>
                    </a:p>
                  </a:txBody>
                  <a:tcPr/>
                </a:tc>
                <a:tc>
                  <a:txBody>
                    <a:bodyPr/>
                    <a:lstStyle/>
                    <a:p>
                      <a:r>
                        <a:rPr lang="en-US" sz="1000"/>
                        <a:t>936</a:t>
                      </a:r>
                    </a:p>
                  </a:txBody>
                  <a:tcPr/>
                </a:tc>
                <a:tc>
                  <a:txBody>
                    <a:bodyPr/>
                    <a:lstStyle/>
                    <a:p>
                      <a:r>
                        <a:rPr lang="en-US" sz="1000"/>
                        <a:t>613</a:t>
                      </a:r>
                    </a:p>
                  </a:txBody>
                  <a:tcPr/>
                </a:tc>
                <a:tc>
                  <a:txBody>
                    <a:bodyPr/>
                    <a:lstStyle/>
                    <a:p>
                      <a:r>
                        <a:rPr lang="en-US" sz="1000"/>
                        <a:t>0</a:t>
                      </a:r>
                    </a:p>
                  </a:txBody>
                  <a:tcPr/>
                </a:tc>
                <a:tc>
                  <a:txBody>
                    <a:bodyPr/>
                    <a:lstStyle/>
                    <a:p>
                      <a:r>
                        <a:rPr lang="en-US" sz="1000"/>
                        <a:t>3</a:t>
                      </a:r>
                    </a:p>
                  </a:txBody>
                  <a:tcPr/>
                </a:tc>
                <a:extLst>
                  <a:ext uri="{0D108BD9-81ED-4DB2-BD59-A6C34878D82A}">
                    <a16:rowId xmlns:a16="http://schemas.microsoft.com/office/drawing/2014/main" val="4018763214"/>
                  </a:ext>
                </a:extLst>
              </a:tr>
              <a:tr h="370840">
                <a:tc>
                  <a:txBody>
                    <a:bodyPr/>
                    <a:lstStyle/>
                    <a:p>
                      <a:r>
                        <a:rPr lang="en-US" sz="1000" b="1"/>
                        <a:t>Dira Alwatan - 2018-03-20 16:23:11</a:t>
                      </a:r>
                      <a:r>
                        <a:rPr lang="en-US" sz="1000"/>
                        <a:t>
</a:t>
                      </a:r>
                      <a:r>
                        <a:rPr lang="ar-AE" sz="1000"/>
                        <a:t>وصول القوات السودانية المشاركة في تمرين #درع_الخليج المشترك -1</a:t>
                      </a:r>
                      <a:endParaRPr lang="en-US" sz="1000"/>
                    </a:p>
                  </a:txBody>
                  <a:tcPr/>
                </a:tc>
                <a:tc>
                  <a:txBody>
                    <a:bodyPr/>
                    <a:lstStyle/>
                    <a:p>
                      <a:r>
                        <a:rPr lang="en-US" sz="1000"/>
                        <a:t>799</a:t>
                      </a:r>
                    </a:p>
                  </a:txBody>
                  <a:tcPr/>
                </a:tc>
                <a:tc>
                  <a:txBody>
                    <a:bodyPr/>
                    <a:lstStyle/>
                    <a:p>
                      <a:r>
                        <a:rPr lang="en-US" sz="1000"/>
                        <a:t>373</a:t>
                      </a:r>
                    </a:p>
                  </a:txBody>
                  <a:tcPr/>
                </a:tc>
                <a:tc>
                  <a:txBody>
                    <a:bodyPr/>
                    <a:lstStyle/>
                    <a:p>
                      <a:r>
                        <a:rPr lang="en-US" sz="1000"/>
                        <a:t>0</a:t>
                      </a:r>
                    </a:p>
                  </a:txBody>
                  <a:tcPr/>
                </a:tc>
                <a:tc>
                  <a:txBody>
                    <a:bodyPr/>
                    <a:lstStyle/>
                    <a:p>
                      <a:r>
                        <a:rPr lang="en-US" sz="1000"/>
                        <a:t>5</a:t>
                      </a:r>
                    </a:p>
                  </a:txBody>
                  <a:tcPr/>
                </a:tc>
                <a:extLst>
                  <a:ext uri="{0D108BD9-81ED-4DB2-BD59-A6C34878D82A}">
                    <a16:rowId xmlns:a16="http://schemas.microsoft.com/office/drawing/2014/main" val="2619679780"/>
                  </a:ext>
                </a:extLst>
              </a:tr>
              <a:tr h="370840">
                <a:tc>
                  <a:txBody>
                    <a:bodyPr/>
                    <a:lstStyle/>
                    <a:p>
                      <a:r>
                        <a:rPr lang="en-US" sz="1000" b="1"/>
                        <a:t>Dira Alwatan - 2018-03-22 22:08:48</a:t>
                      </a:r>
                      <a:r>
                        <a:rPr lang="en-US" sz="1000"/>
                        <a:t>
</a:t>
                      </a:r>
                      <a:r>
                        <a:rPr lang="ar-AE" sz="1000"/>
                        <a:t>وصول القوات المشاركة في تمارين #درع_الخليج المشترك -1</a:t>
                      </a:r>
                      <a:endParaRPr lang="en-US" sz="1000"/>
                    </a:p>
                  </a:txBody>
                  <a:tcPr/>
                </a:tc>
                <a:tc>
                  <a:txBody>
                    <a:bodyPr/>
                    <a:lstStyle/>
                    <a:p>
                      <a:r>
                        <a:rPr lang="en-US" sz="1000"/>
                        <a:t>778</a:t>
                      </a:r>
                    </a:p>
                  </a:txBody>
                  <a:tcPr/>
                </a:tc>
                <a:tc>
                  <a:txBody>
                    <a:bodyPr/>
                    <a:lstStyle/>
                    <a:p>
                      <a:r>
                        <a:rPr lang="en-US" sz="1000"/>
                        <a:t>777</a:t>
                      </a:r>
                    </a:p>
                  </a:txBody>
                  <a:tcPr/>
                </a:tc>
                <a:tc>
                  <a:txBody>
                    <a:bodyPr/>
                    <a:lstStyle/>
                    <a:p>
                      <a:r>
                        <a:rPr lang="en-US" sz="1000"/>
                        <a:t>1</a:t>
                      </a:r>
                    </a:p>
                  </a:txBody>
                  <a:tcPr/>
                </a:tc>
                <a:tc>
                  <a:txBody>
                    <a:bodyPr/>
                    <a:lstStyle/>
                    <a:p>
                      <a:r>
                        <a:rPr lang="en-US" sz="1000"/>
                        <a:t>3</a:t>
                      </a:r>
                    </a:p>
                  </a:txBody>
                  <a:tcPr/>
                </a:tc>
                <a:extLst>
                  <a:ext uri="{0D108BD9-81ED-4DB2-BD59-A6C34878D82A}">
                    <a16:rowId xmlns:a16="http://schemas.microsoft.com/office/drawing/2014/main" val="3844777417"/>
                  </a:ext>
                </a:extLst>
              </a:tr>
              <a:tr h="370840">
                <a:tc>
                  <a:txBody>
                    <a:bodyPr/>
                    <a:lstStyle/>
                    <a:p>
                      <a:r>
                        <a:rPr lang="en-US" sz="1000" b="1"/>
                        <a:t>Dira Alwatan - 2018-03-20 19:43:25</a:t>
                      </a:r>
                      <a:r>
                        <a:rPr lang="en-US" sz="1000"/>
                        <a:t>
</a:t>
                      </a:r>
                      <a:r>
                        <a:rPr lang="ar-AE" sz="1000"/>
                        <a:t>وصول القوات التركية المشاركة في تمرين #درع_الخليج المشترك -1</a:t>
                      </a:r>
                      <a:endParaRPr lang="en-US" sz="1000"/>
                    </a:p>
                  </a:txBody>
                  <a:tcPr/>
                </a:tc>
                <a:tc>
                  <a:txBody>
                    <a:bodyPr/>
                    <a:lstStyle/>
                    <a:p>
                      <a:r>
                        <a:rPr lang="en-US" sz="1000"/>
                        <a:t>771</a:t>
                      </a:r>
                    </a:p>
                  </a:txBody>
                  <a:tcPr/>
                </a:tc>
                <a:tc>
                  <a:txBody>
                    <a:bodyPr/>
                    <a:lstStyle/>
                    <a:p>
                      <a:r>
                        <a:rPr lang="en-US" sz="1000"/>
                        <a:t>413</a:t>
                      </a:r>
                    </a:p>
                  </a:txBody>
                  <a:tcPr/>
                </a:tc>
                <a:tc>
                  <a:txBody>
                    <a:bodyPr/>
                    <a:lstStyle/>
                    <a:p>
                      <a:r>
                        <a:rPr lang="en-US" sz="1000"/>
                        <a:t>0</a:t>
                      </a:r>
                    </a:p>
                  </a:txBody>
                  <a:tcPr/>
                </a:tc>
                <a:tc>
                  <a:txBody>
                    <a:bodyPr/>
                    <a:lstStyle/>
                    <a:p>
                      <a:r>
                        <a:rPr lang="en-US" sz="1000"/>
                        <a:t>4</a:t>
                      </a:r>
                    </a:p>
                  </a:txBody>
                  <a:tcPr/>
                </a:tc>
                <a:extLst>
                  <a:ext uri="{0D108BD9-81ED-4DB2-BD59-A6C34878D82A}">
                    <a16:rowId xmlns:a16="http://schemas.microsoft.com/office/drawing/2014/main" val="3243238892"/>
                  </a:ext>
                </a:extLst>
              </a:tr>
              <a:tr h="370840">
                <a:tc>
                  <a:txBody>
                    <a:bodyPr/>
                    <a:lstStyle/>
                    <a:p>
                      <a:r>
                        <a:rPr lang="en-US" sz="1000" b="1"/>
                        <a:t>Dira Alwatan - 2018-03-22 21:58:05</a:t>
                      </a:r>
                      <a:r>
                        <a:rPr lang="en-US" sz="1000"/>
                        <a:t>
</a:t>
                      </a:r>
                      <a:r>
                        <a:rPr lang="ar-AE" sz="1000"/>
                        <a:t>وصول القوة المشاركة من طيران الحرس الوطني السعودي  لتمرين #درع_الخليج المشترك -1 #خليجنا_درع_محصن</a:t>
                      </a:r>
                      <a:endParaRPr lang="en-US" sz="1000"/>
                    </a:p>
                  </a:txBody>
                  <a:tcPr/>
                </a:tc>
                <a:tc>
                  <a:txBody>
                    <a:bodyPr/>
                    <a:lstStyle/>
                    <a:p>
                      <a:r>
                        <a:rPr lang="en-US" sz="1000"/>
                        <a:t>601</a:t>
                      </a:r>
                    </a:p>
                  </a:txBody>
                  <a:tcPr/>
                </a:tc>
                <a:tc>
                  <a:txBody>
                    <a:bodyPr/>
                    <a:lstStyle/>
                    <a:p>
                      <a:r>
                        <a:rPr lang="en-US" sz="1000"/>
                        <a:t>534</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4190193454"/>
                  </a:ext>
                </a:extLst>
              </a:tr>
              <a:tr h="370840">
                <a:tc>
                  <a:txBody>
                    <a:bodyPr/>
                    <a:lstStyle/>
                    <a:p>
                      <a:r>
                        <a:rPr lang="en-US" sz="1000" b="1"/>
                        <a:t>Dira Alwatan - 2018-03-18 16:58:06</a:t>
                      </a:r>
                      <a:r>
                        <a:rPr lang="en-US" sz="1000"/>
                        <a:t>
</a:t>
                      </a:r>
                      <a:r>
                        <a:rPr lang="ar-AE" sz="1000"/>
                        <a:t>إنطلاق تمرين درع الخليج المشترك -1</a:t>
                      </a:r>
                      <a:endParaRPr lang="en-US" sz="1000"/>
                    </a:p>
                  </a:txBody>
                  <a:tcPr/>
                </a:tc>
                <a:tc>
                  <a:txBody>
                    <a:bodyPr/>
                    <a:lstStyle/>
                    <a:p>
                      <a:r>
                        <a:rPr lang="en-US" sz="1000"/>
                        <a:t>557</a:t>
                      </a:r>
                    </a:p>
                  </a:txBody>
                  <a:tcPr/>
                </a:tc>
                <a:tc>
                  <a:txBody>
                    <a:bodyPr/>
                    <a:lstStyle/>
                    <a:p>
                      <a:r>
                        <a:rPr lang="en-US" sz="1000"/>
                        <a:t>103</a:t>
                      </a:r>
                    </a:p>
                  </a:txBody>
                  <a:tcPr/>
                </a:tc>
                <a:tc>
                  <a:txBody>
                    <a:bodyPr/>
                    <a:lstStyle/>
                    <a:p>
                      <a:r>
                        <a:rPr lang="en-US" sz="1000"/>
                        <a:t>0</a:t>
                      </a:r>
                    </a:p>
                  </a:txBody>
                  <a:tcPr/>
                </a:tc>
                <a:tc>
                  <a:txBody>
                    <a:bodyPr/>
                    <a:lstStyle/>
                    <a:p>
                      <a:r>
                        <a:rPr lang="en-US" sz="1000"/>
                        <a:t>5</a:t>
                      </a:r>
                    </a:p>
                  </a:txBody>
                  <a:tcPr/>
                </a:tc>
                <a:extLst>
                  <a:ext uri="{0D108BD9-81ED-4DB2-BD59-A6C34878D82A}">
                    <a16:rowId xmlns:a16="http://schemas.microsoft.com/office/drawing/2014/main" val="358191622"/>
                  </a:ext>
                </a:extLst>
              </a:tr>
              <a:tr h="370840">
                <a:tc>
                  <a:txBody>
                    <a:bodyPr/>
                    <a:lstStyle/>
                    <a:p>
                      <a:r>
                        <a:rPr lang="en-US" sz="1000" b="1"/>
                        <a:t>Dira Alwatan - 2018-03-19 19:06:28</a:t>
                      </a:r>
                      <a:r>
                        <a:rPr lang="en-US" sz="1000"/>
                        <a:t>
</a:t>
                      </a:r>
                      <a:r>
                        <a:rPr lang="ar-AE" sz="1000"/>
                        <a:t>الدول المشاركة في تمرين درع الخليج  صف واحد  في مواجهة التحديات</a:t>
                      </a:r>
                      <a:endParaRPr lang="en-US" sz="1000"/>
                    </a:p>
                  </a:txBody>
                  <a:tcPr/>
                </a:tc>
                <a:tc>
                  <a:txBody>
                    <a:bodyPr/>
                    <a:lstStyle/>
                    <a:p>
                      <a:r>
                        <a:rPr lang="en-US" sz="1000"/>
                        <a:t>379</a:t>
                      </a:r>
                    </a:p>
                  </a:txBody>
                  <a:tcPr/>
                </a:tc>
                <a:tc>
                  <a:txBody>
                    <a:bodyPr/>
                    <a:lstStyle/>
                    <a:p>
                      <a:r>
                        <a:rPr lang="en-US" sz="1000"/>
                        <a:t>78</a:t>
                      </a:r>
                    </a:p>
                  </a:txBody>
                  <a:tcPr/>
                </a:tc>
                <a:tc>
                  <a:txBody>
                    <a:bodyPr/>
                    <a:lstStyle/>
                    <a:p>
                      <a:r>
                        <a:rPr lang="en-US" sz="1000"/>
                        <a:t>0</a:t>
                      </a:r>
                    </a:p>
                  </a:txBody>
                  <a:tcPr/>
                </a:tc>
                <a:tc>
                  <a:txBody>
                    <a:bodyPr/>
                    <a:lstStyle/>
                    <a:p>
                      <a:r>
                        <a:rPr lang="en-US" sz="1000"/>
                        <a:t>1</a:t>
                      </a:r>
                    </a:p>
                  </a:txBody>
                  <a:tcPr/>
                </a:tc>
                <a:extLst>
                  <a:ext uri="{0D108BD9-81ED-4DB2-BD59-A6C34878D82A}">
                    <a16:rowId xmlns:a16="http://schemas.microsoft.com/office/drawing/2014/main" val="3561914679"/>
                  </a:ext>
                </a:extLst>
              </a:tr>
              <a:tr h="370840">
                <a:tc>
                  <a:txBody>
                    <a:bodyPr/>
                    <a:lstStyle/>
                    <a:p>
                      <a:r>
                        <a:rPr lang="en-US" sz="1000" b="1"/>
                        <a:t>Dira Alwatan - 2018-03-25 19:52:01</a:t>
                      </a:r>
                      <a:r>
                        <a:rPr lang="en-US" sz="1000"/>
                        <a:t>
</a:t>
                      </a:r>
                      <a:r>
                        <a:rPr lang="ar-AE" sz="1000"/>
                        <a:t>وصول القوات الجوية البحرينية المشاركة  في تمرين #درع_الخليج المشترك -١</a:t>
                      </a:r>
                      <a:endParaRPr lang="en-US" sz="1000"/>
                    </a:p>
                  </a:txBody>
                  <a:tcPr/>
                </a:tc>
                <a:tc>
                  <a:txBody>
                    <a:bodyPr/>
                    <a:lstStyle/>
                    <a:p>
                      <a:r>
                        <a:rPr lang="en-US" sz="1000"/>
                        <a:t>303</a:t>
                      </a:r>
                    </a:p>
                  </a:txBody>
                  <a:tcPr/>
                </a:tc>
                <a:tc>
                  <a:txBody>
                    <a:bodyPr/>
                    <a:lstStyle/>
                    <a:p>
                      <a:r>
                        <a:rPr lang="en-US" sz="1000"/>
                        <a:t>203</a:t>
                      </a:r>
                    </a:p>
                  </a:txBody>
                  <a:tcPr/>
                </a:tc>
                <a:tc>
                  <a:txBody>
                    <a:bodyPr/>
                    <a:lstStyle/>
                    <a:p>
                      <a:r>
                        <a:rPr lang="en-US" sz="1000"/>
                        <a:t>0</a:t>
                      </a:r>
                    </a:p>
                  </a:txBody>
                  <a:tcPr/>
                </a:tc>
                <a:tc>
                  <a:txBody>
                    <a:bodyPr/>
                    <a:lstStyle/>
                    <a:p>
                      <a:r>
                        <a:rPr lang="en-US" sz="1000"/>
                        <a:t>2</a:t>
                      </a:r>
                    </a:p>
                  </a:txBody>
                  <a:tcPr/>
                </a:tc>
                <a:extLst>
                  <a:ext uri="{0D108BD9-81ED-4DB2-BD59-A6C34878D82A}">
                    <a16:rowId xmlns:a16="http://schemas.microsoft.com/office/drawing/2014/main" val="458047155"/>
                  </a:ext>
                </a:extLst>
              </a:tr>
              <a:tr h="370840">
                <a:tc>
                  <a:txBody>
                    <a:bodyPr/>
                    <a:lstStyle/>
                    <a:p>
                      <a:r>
                        <a:rPr lang="en-US" sz="1000" b="1"/>
                        <a:t>Dira Alwatan - 2018-03-26 17:09:30</a:t>
                      </a:r>
                      <a:r>
                        <a:rPr lang="en-US" sz="1000"/>
                        <a:t>
‫</a:t>
                      </a:r>
                      <a:r>
                        <a:rPr lang="ar-AE" sz="1000"/>
                        <a:t>وصول القوات الباكستانية المشاركة في تمرين </a:t>
                      </a:r>
                      <a:r>
                        <a:rPr lang="en-US" sz="1000"/>
                        <a:t>⁧‫#</a:t>
                      </a:r>
                      <a:r>
                        <a:rPr lang="ar-AE" sz="1000"/>
                        <a:t>درع_الخليج‬</a:t>
                      </a:r>
                      <a:r>
                        <a:rPr lang="en-US" sz="1000"/>
                        <a:t>⁩ </a:t>
                      </a:r>
                      <a:r>
                        <a:rPr lang="ar-AE" sz="1000"/>
                        <a:t>المشترك -١ </a:t>
                      </a:r>
                      <a:r>
                        <a:rPr lang="en-US" sz="1000"/>
                        <a:t>⁧‫</a:t>
                      </a:r>
                    </a:p>
                  </a:txBody>
                  <a:tcPr/>
                </a:tc>
                <a:tc>
                  <a:txBody>
                    <a:bodyPr/>
                    <a:lstStyle/>
                    <a:p>
                      <a:r>
                        <a:rPr lang="en-US" sz="1000"/>
                        <a:t>271</a:t>
                      </a:r>
                    </a:p>
                  </a:txBody>
                  <a:tcPr/>
                </a:tc>
                <a:tc>
                  <a:txBody>
                    <a:bodyPr/>
                    <a:lstStyle/>
                    <a:p>
                      <a:r>
                        <a:rPr lang="en-US" sz="1000"/>
                        <a:t>266</a:t>
                      </a:r>
                    </a:p>
                  </a:txBody>
                  <a:tcPr/>
                </a:tc>
                <a:tc>
                  <a:txBody>
                    <a:bodyPr/>
                    <a:lstStyle/>
                    <a:p>
                      <a:r>
                        <a:rPr lang="en-US" sz="1000"/>
                        <a:t>1</a:t>
                      </a:r>
                    </a:p>
                  </a:txBody>
                  <a:tcPr/>
                </a:tc>
                <a:tc>
                  <a:txBody>
                    <a:bodyPr/>
                    <a:lstStyle/>
                    <a:p>
                      <a:r>
                        <a:rPr lang="en-US" sz="1000"/>
                        <a:t>4</a:t>
                      </a:r>
                    </a:p>
                  </a:txBody>
                  <a:tcPr/>
                </a:tc>
                <a:extLst>
                  <a:ext uri="{0D108BD9-81ED-4DB2-BD59-A6C34878D82A}">
                    <a16:rowId xmlns:a16="http://schemas.microsoft.com/office/drawing/2014/main" val="246854468"/>
                  </a:ext>
                </a:extLst>
              </a:tr>
            </a:tbl>
          </a:graphicData>
        </a:graphic>
      </p:graphicFrame>
      <p:sp>
        <p:nvSpPr>
          <p:cNvPr id="4" name="Text Placeholder 3">
            <a:extLst>
              <a:ext uri="{FF2B5EF4-FFF2-40B4-BE49-F238E27FC236}">
                <a16:creationId xmlns:a16="http://schemas.microsoft.com/office/drawing/2014/main" id="{561D26F3-32C5-4EBD-9FDE-7D30FE24BF1C}"/>
              </a:ext>
            </a:extLst>
          </p:cNvPr>
          <p:cNvSpPr>
            <a:spLocks noGrp="1"/>
          </p:cNvSpPr>
          <p:nvPr>
            <p:ph type="body" sz="quarter" idx="14"/>
          </p:nvPr>
        </p:nvSpPr>
        <p:spPr/>
        <p:txBody>
          <a:bodyPr/>
          <a:lstStyle/>
          <a:p>
            <a:r>
              <a:rPr lang="en-US"/>
              <a:t>03/21/2018 - 03/28/2018</a:t>
            </a:r>
          </a:p>
        </p:txBody>
      </p:sp>
    </p:spTree>
    <p:extLst>
      <p:ext uri="{BB962C8B-B14F-4D97-AF65-F5344CB8AC3E}">
        <p14:creationId xmlns:p14="http://schemas.microsoft.com/office/powerpoint/2010/main" val="38758630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00E1E-B46E-41F7-AA9D-D936CB0523C9}"/>
              </a:ext>
            </a:extLst>
          </p:cNvPr>
          <p:cNvSpPr>
            <a:spLocks noGrp="1"/>
          </p:cNvSpPr>
          <p:nvPr>
            <p:ph type="title"/>
          </p:nvPr>
        </p:nvSpPr>
        <p:spPr/>
        <p:txBody>
          <a:bodyPr/>
          <a:lstStyle/>
          <a:p>
            <a:r>
              <a:rPr lang="en-US"/>
              <a:t>Youtube Metrics By Country - 1 of 3</a:t>
            </a:r>
          </a:p>
        </p:txBody>
      </p:sp>
      <p:graphicFrame>
        <p:nvGraphicFramePr>
          <p:cNvPr id="5" name="Table Placeholder 4">
            <a:extLst>
              <a:ext uri="{FF2B5EF4-FFF2-40B4-BE49-F238E27FC236}">
                <a16:creationId xmlns:a16="http://schemas.microsoft.com/office/drawing/2014/main" id="{5458EF30-6B41-4847-B545-CFA35FF05424}"/>
              </a:ext>
            </a:extLst>
          </p:cNvPr>
          <p:cNvGraphicFramePr>
            <a:graphicFrameLocks noGrp="1"/>
          </p:cNvGraphicFramePr>
          <p:nvPr>
            <p:ph type="tbl" sz="quarter" idx="13"/>
            <p:extLst>
              <p:ext uri="{D42A27DB-BD31-4B8C-83A1-F6EECF244321}">
                <p14:modId xmlns:p14="http://schemas.microsoft.com/office/powerpoint/2010/main" val="34098299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646032218"/>
                    </a:ext>
                  </a:extLst>
                </a:gridCol>
                <a:gridCol w="822960">
                  <a:extLst>
                    <a:ext uri="{9D8B030D-6E8A-4147-A177-3AD203B41FA5}">
                      <a16:colId xmlns:a16="http://schemas.microsoft.com/office/drawing/2014/main" val="128344959"/>
                    </a:ext>
                  </a:extLst>
                </a:gridCol>
                <a:gridCol w="822960">
                  <a:extLst>
                    <a:ext uri="{9D8B030D-6E8A-4147-A177-3AD203B41FA5}">
                      <a16:colId xmlns:a16="http://schemas.microsoft.com/office/drawing/2014/main" val="4160136351"/>
                    </a:ext>
                  </a:extLst>
                </a:gridCol>
                <a:gridCol w="822960">
                  <a:extLst>
                    <a:ext uri="{9D8B030D-6E8A-4147-A177-3AD203B41FA5}">
                      <a16:colId xmlns:a16="http://schemas.microsoft.com/office/drawing/2014/main" val="2173745233"/>
                    </a:ext>
                  </a:extLst>
                </a:gridCol>
                <a:gridCol w="822960">
                  <a:extLst>
                    <a:ext uri="{9D8B030D-6E8A-4147-A177-3AD203B41FA5}">
                      <a16:colId xmlns:a16="http://schemas.microsoft.com/office/drawing/2014/main" val="1265069512"/>
                    </a:ext>
                  </a:extLst>
                </a:gridCol>
                <a:gridCol w="822960">
                  <a:extLst>
                    <a:ext uri="{9D8B030D-6E8A-4147-A177-3AD203B41FA5}">
                      <a16:colId xmlns:a16="http://schemas.microsoft.com/office/drawing/2014/main" val="2407619397"/>
                    </a:ext>
                  </a:extLst>
                </a:gridCol>
                <a:gridCol w="822960">
                  <a:extLst>
                    <a:ext uri="{9D8B030D-6E8A-4147-A177-3AD203B41FA5}">
                      <a16:colId xmlns:a16="http://schemas.microsoft.com/office/drawing/2014/main" val="917071680"/>
                    </a:ext>
                  </a:extLst>
                </a:gridCol>
                <a:gridCol w="822960">
                  <a:extLst>
                    <a:ext uri="{9D8B030D-6E8A-4147-A177-3AD203B41FA5}">
                      <a16:colId xmlns:a16="http://schemas.microsoft.com/office/drawing/2014/main" val="735280683"/>
                    </a:ext>
                  </a:extLst>
                </a:gridCol>
                <a:gridCol w="822960">
                  <a:extLst>
                    <a:ext uri="{9D8B030D-6E8A-4147-A177-3AD203B41FA5}">
                      <a16:colId xmlns:a16="http://schemas.microsoft.com/office/drawing/2014/main" val="3112443151"/>
                    </a:ext>
                  </a:extLst>
                </a:gridCol>
                <a:gridCol w="822960">
                  <a:extLst>
                    <a:ext uri="{9D8B030D-6E8A-4147-A177-3AD203B41FA5}">
                      <a16:colId xmlns:a16="http://schemas.microsoft.com/office/drawing/2014/main" val="32407331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extLst>
                  <a:ext uri="{0D108BD9-81ED-4DB2-BD59-A6C34878D82A}">
                    <a16:rowId xmlns:a16="http://schemas.microsoft.com/office/drawing/2014/main" val="13418189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Saudi Arabia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extLst>
                  <a:ext uri="{0D108BD9-81ED-4DB2-BD59-A6C34878D82A}">
                    <a16:rowId xmlns:a16="http://schemas.microsoft.com/office/drawing/2014/main" val="31614056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Egypt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extLst>
                  <a:ext uri="{0D108BD9-81ED-4DB2-BD59-A6C34878D82A}">
                    <a16:rowId xmlns:a16="http://schemas.microsoft.com/office/drawing/2014/main" val="853250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Kuwait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extLst>
                  <a:ext uri="{0D108BD9-81ED-4DB2-BD59-A6C34878D82A}">
                    <a16:rowId xmlns:a16="http://schemas.microsoft.com/office/drawing/2014/main" val="3582071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United Arab Emirates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extLst>
                  <a:ext uri="{0D108BD9-81ED-4DB2-BD59-A6C34878D82A}">
                    <a16:rowId xmlns:a16="http://schemas.microsoft.com/office/drawing/2014/main" val="31063318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Turkey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extLst>
                  <a:ext uri="{0D108BD9-81ED-4DB2-BD59-A6C34878D82A}">
                    <a16:rowId xmlns:a16="http://schemas.microsoft.com/office/drawing/2014/main" val="12940180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Sudan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extLst>
                  <a:ext uri="{0D108BD9-81ED-4DB2-BD59-A6C34878D82A}">
                    <a16:rowId xmlns:a16="http://schemas.microsoft.com/office/drawing/2014/main" val="3850580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Jordan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extLst>
                  <a:ext uri="{0D108BD9-81ED-4DB2-BD59-A6C34878D82A}">
                    <a16:rowId xmlns:a16="http://schemas.microsoft.com/office/drawing/2014/main" val="1983364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United States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extLst>
                  <a:ext uri="{0D108BD9-81ED-4DB2-BD59-A6C34878D82A}">
                    <a16:rowId xmlns:a16="http://schemas.microsoft.com/office/drawing/2014/main" val="2412881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Pakistan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extLst>
                  <a:ext uri="{0D108BD9-81ED-4DB2-BD59-A6C34878D82A}">
                    <a16:rowId xmlns:a16="http://schemas.microsoft.com/office/drawing/2014/main" val="2746254503"/>
                  </a:ext>
                </a:extLst>
              </a:tr>
            </a:tbl>
          </a:graphicData>
        </a:graphic>
      </p:graphicFrame>
      <p:sp>
        <p:nvSpPr>
          <p:cNvPr id="4" name="Text Placeholder 3">
            <a:extLst>
              <a:ext uri="{FF2B5EF4-FFF2-40B4-BE49-F238E27FC236}">
                <a16:creationId xmlns:a16="http://schemas.microsoft.com/office/drawing/2014/main" id="{130A9506-85F2-42F8-8285-0C1036B9CC4D}"/>
              </a:ext>
            </a:extLst>
          </p:cNvPr>
          <p:cNvSpPr>
            <a:spLocks noGrp="1"/>
          </p:cNvSpPr>
          <p:nvPr>
            <p:ph type="body" sz="quarter" idx="14"/>
          </p:nvPr>
        </p:nvSpPr>
        <p:spPr/>
        <p:txBody>
          <a:bodyPr/>
          <a:lstStyle/>
          <a:p>
            <a:r>
              <a:rPr lang="en-US"/>
              <a:t>03/21/2018 - 03/28/2018</a:t>
            </a:r>
          </a:p>
        </p:txBody>
      </p:sp>
    </p:spTree>
    <p:extLst>
      <p:ext uri="{BB962C8B-B14F-4D97-AF65-F5344CB8AC3E}">
        <p14:creationId xmlns:p14="http://schemas.microsoft.com/office/powerpoint/2010/main" val="123318819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91A327-96B8-4E8D-9DE8-E96BA044DB2F}"/>
              </a:ext>
            </a:extLst>
          </p:cNvPr>
          <p:cNvSpPr>
            <a:spLocks noGrp="1"/>
          </p:cNvSpPr>
          <p:nvPr>
            <p:ph type="title"/>
          </p:nvPr>
        </p:nvSpPr>
        <p:spPr/>
        <p:txBody>
          <a:bodyPr/>
          <a:lstStyle/>
          <a:p>
            <a:r>
              <a:rPr lang="en-US"/>
              <a:t>Youtube Metrics By Country - 2 of 3</a:t>
            </a:r>
          </a:p>
        </p:txBody>
      </p:sp>
      <p:graphicFrame>
        <p:nvGraphicFramePr>
          <p:cNvPr id="5" name="Table Placeholder 4">
            <a:extLst>
              <a:ext uri="{FF2B5EF4-FFF2-40B4-BE49-F238E27FC236}">
                <a16:creationId xmlns:a16="http://schemas.microsoft.com/office/drawing/2014/main" id="{F786E4A5-C997-4768-B928-09664A062929}"/>
              </a:ext>
            </a:extLst>
          </p:cNvPr>
          <p:cNvGraphicFramePr>
            <a:graphicFrameLocks noGrp="1"/>
          </p:cNvGraphicFramePr>
          <p:nvPr>
            <p:ph type="tbl" sz="quarter" idx="13"/>
            <p:extLst>
              <p:ext uri="{D42A27DB-BD31-4B8C-83A1-F6EECF244321}">
                <p14:modId xmlns:p14="http://schemas.microsoft.com/office/powerpoint/2010/main" val="36278069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852240671"/>
                    </a:ext>
                  </a:extLst>
                </a:gridCol>
                <a:gridCol w="822960">
                  <a:extLst>
                    <a:ext uri="{9D8B030D-6E8A-4147-A177-3AD203B41FA5}">
                      <a16:colId xmlns:a16="http://schemas.microsoft.com/office/drawing/2014/main" val="2665066104"/>
                    </a:ext>
                  </a:extLst>
                </a:gridCol>
                <a:gridCol w="822960">
                  <a:extLst>
                    <a:ext uri="{9D8B030D-6E8A-4147-A177-3AD203B41FA5}">
                      <a16:colId xmlns:a16="http://schemas.microsoft.com/office/drawing/2014/main" val="2576602891"/>
                    </a:ext>
                  </a:extLst>
                </a:gridCol>
                <a:gridCol w="822960">
                  <a:extLst>
                    <a:ext uri="{9D8B030D-6E8A-4147-A177-3AD203B41FA5}">
                      <a16:colId xmlns:a16="http://schemas.microsoft.com/office/drawing/2014/main" val="541424055"/>
                    </a:ext>
                  </a:extLst>
                </a:gridCol>
                <a:gridCol w="822960">
                  <a:extLst>
                    <a:ext uri="{9D8B030D-6E8A-4147-A177-3AD203B41FA5}">
                      <a16:colId xmlns:a16="http://schemas.microsoft.com/office/drawing/2014/main" val="1608695878"/>
                    </a:ext>
                  </a:extLst>
                </a:gridCol>
                <a:gridCol w="822960">
                  <a:extLst>
                    <a:ext uri="{9D8B030D-6E8A-4147-A177-3AD203B41FA5}">
                      <a16:colId xmlns:a16="http://schemas.microsoft.com/office/drawing/2014/main" val="1510591504"/>
                    </a:ext>
                  </a:extLst>
                </a:gridCol>
                <a:gridCol w="822960">
                  <a:extLst>
                    <a:ext uri="{9D8B030D-6E8A-4147-A177-3AD203B41FA5}">
                      <a16:colId xmlns:a16="http://schemas.microsoft.com/office/drawing/2014/main" val="2299154887"/>
                    </a:ext>
                  </a:extLst>
                </a:gridCol>
                <a:gridCol w="822960">
                  <a:extLst>
                    <a:ext uri="{9D8B030D-6E8A-4147-A177-3AD203B41FA5}">
                      <a16:colId xmlns:a16="http://schemas.microsoft.com/office/drawing/2014/main" val="1193222065"/>
                    </a:ext>
                  </a:extLst>
                </a:gridCol>
                <a:gridCol w="822960">
                  <a:extLst>
                    <a:ext uri="{9D8B030D-6E8A-4147-A177-3AD203B41FA5}">
                      <a16:colId xmlns:a16="http://schemas.microsoft.com/office/drawing/2014/main" val="147335566"/>
                    </a:ext>
                  </a:extLst>
                </a:gridCol>
                <a:gridCol w="822960">
                  <a:extLst>
                    <a:ext uri="{9D8B030D-6E8A-4147-A177-3AD203B41FA5}">
                      <a16:colId xmlns:a16="http://schemas.microsoft.com/office/drawing/2014/main" val="17599402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extLst>
                  <a:ext uri="{0D108BD9-81ED-4DB2-BD59-A6C34878D82A}">
                    <a16:rowId xmlns:a16="http://schemas.microsoft.com/office/drawing/2014/main" val="28665431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Qatar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extLst>
                  <a:ext uri="{0D108BD9-81ED-4DB2-BD59-A6C34878D82A}">
                    <a16:rowId xmlns:a16="http://schemas.microsoft.com/office/drawing/2014/main" val="747596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extLst>
                  <a:ext uri="{0D108BD9-81ED-4DB2-BD59-A6C34878D82A}">
                    <a16:rowId xmlns:a16="http://schemas.microsoft.com/office/drawing/2014/main" val="21595958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Bahrain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extLst>
                  <a:ext uri="{0D108BD9-81ED-4DB2-BD59-A6C34878D82A}">
                    <a16:rowId xmlns:a16="http://schemas.microsoft.com/office/drawing/2014/main" val="3031331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Iraq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extLst>
                  <a:ext uri="{0D108BD9-81ED-4DB2-BD59-A6C34878D82A}">
                    <a16:rowId xmlns:a16="http://schemas.microsoft.com/office/drawing/2014/main" val="1427992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Oman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extLst>
                  <a:ext uri="{0D108BD9-81ED-4DB2-BD59-A6C34878D82A}">
                    <a16:rowId xmlns:a16="http://schemas.microsoft.com/office/drawing/2014/main" val="4110078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United Kingdom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extLst>
                  <a:ext uri="{0D108BD9-81ED-4DB2-BD59-A6C34878D82A}">
                    <a16:rowId xmlns:a16="http://schemas.microsoft.com/office/drawing/2014/main" val="3266206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Morocco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extLst>
                  <a:ext uri="{0D108BD9-81ED-4DB2-BD59-A6C34878D82A}">
                    <a16:rowId xmlns:a16="http://schemas.microsoft.com/office/drawing/2014/main" val="491399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Germany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extLst>
                  <a:ext uri="{0D108BD9-81ED-4DB2-BD59-A6C34878D82A}">
                    <a16:rowId xmlns:a16="http://schemas.microsoft.com/office/drawing/2014/main" val="1685910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extLst>
                  <a:ext uri="{0D108BD9-81ED-4DB2-BD59-A6C34878D82A}">
                    <a16:rowId xmlns:a16="http://schemas.microsoft.com/office/drawing/2014/main" val="2691437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Greece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extLst>
                  <a:ext uri="{0D108BD9-81ED-4DB2-BD59-A6C34878D82A}">
                    <a16:rowId xmlns:a16="http://schemas.microsoft.com/office/drawing/2014/main" val="3360892682"/>
                  </a:ext>
                </a:extLst>
              </a:tr>
            </a:tbl>
          </a:graphicData>
        </a:graphic>
      </p:graphicFrame>
      <p:sp>
        <p:nvSpPr>
          <p:cNvPr id="4" name="Text Placeholder 3">
            <a:extLst>
              <a:ext uri="{FF2B5EF4-FFF2-40B4-BE49-F238E27FC236}">
                <a16:creationId xmlns:a16="http://schemas.microsoft.com/office/drawing/2014/main" id="{E3D4400B-926A-424C-B31A-661E6EE6A957}"/>
              </a:ext>
            </a:extLst>
          </p:cNvPr>
          <p:cNvSpPr>
            <a:spLocks noGrp="1"/>
          </p:cNvSpPr>
          <p:nvPr>
            <p:ph type="body" sz="quarter" idx="14"/>
          </p:nvPr>
        </p:nvSpPr>
        <p:spPr/>
        <p:txBody>
          <a:bodyPr/>
          <a:lstStyle/>
          <a:p>
            <a:r>
              <a:rPr lang="en-US"/>
              <a:t>03/21/2018 - 03/28/2018</a:t>
            </a:r>
          </a:p>
        </p:txBody>
      </p:sp>
    </p:spTree>
    <p:extLst>
      <p:ext uri="{BB962C8B-B14F-4D97-AF65-F5344CB8AC3E}">
        <p14:creationId xmlns:p14="http://schemas.microsoft.com/office/powerpoint/2010/main" val="275495267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E22B3-2F7B-4761-804A-840D7A33A0E3}"/>
              </a:ext>
            </a:extLst>
          </p:cNvPr>
          <p:cNvSpPr>
            <a:spLocks noGrp="1"/>
          </p:cNvSpPr>
          <p:nvPr>
            <p:ph type="title"/>
          </p:nvPr>
        </p:nvSpPr>
        <p:spPr/>
        <p:txBody>
          <a:bodyPr/>
          <a:lstStyle/>
          <a:p>
            <a:r>
              <a:rPr lang="en-US"/>
              <a:t>Youtube Metrics By Country - 3 of 3</a:t>
            </a:r>
          </a:p>
        </p:txBody>
      </p:sp>
      <p:graphicFrame>
        <p:nvGraphicFramePr>
          <p:cNvPr id="5" name="Table Placeholder 4">
            <a:extLst>
              <a:ext uri="{FF2B5EF4-FFF2-40B4-BE49-F238E27FC236}">
                <a16:creationId xmlns:a16="http://schemas.microsoft.com/office/drawing/2014/main" id="{882ABA8D-DFD8-4076-873E-3D7487B6587D}"/>
              </a:ext>
            </a:extLst>
          </p:cNvPr>
          <p:cNvGraphicFramePr>
            <a:graphicFrameLocks noGrp="1"/>
          </p:cNvGraphicFramePr>
          <p:nvPr>
            <p:ph type="tbl" sz="quarter" idx="13"/>
            <p:extLst>
              <p:ext uri="{D42A27DB-BD31-4B8C-83A1-F6EECF244321}">
                <p14:modId xmlns:p14="http://schemas.microsoft.com/office/powerpoint/2010/main" val="34685838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486685858"/>
                    </a:ext>
                  </a:extLst>
                </a:gridCol>
                <a:gridCol w="822960">
                  <a:extLst>
                    <a:ext uri="{9D8B030D-6E8A-4147-A177-3AD203B41FA5}">
                      <a16:colId xmlns:a16="http://schemas.microsoft.com/office/drawing/2014/main" val="2845971573"/>
                    </a:ext>
                  </a:extLst>
                </a:gridCol>
                <a:gridCol w="822960">
                  <a:extLst>
                    <a:ext uri="{9D8B030D-6E8A-4147-A177-3AD203B41FA5}">
                      <a16:colId xmlns:a16="http://schemas.microsoft.com/office/drawing/2014/main" val="1238044299"/>
                    </a:ext>
                  </a:extLst>
                </a:gridCol>
                <a:gridCol w="822960">
                  <a:extLst>
                    <a:ext uri="{9D8B030D-6E8A-4147-A177-3AD203B41FA5}">
                      <a16:colId xmlns:a16="http://schemas.microsoft.com/office/drawing/2014/main" val="4086045495"/>
                    </a:ext>
                  </a:extLst>
                </a:gridCol>
                <a:gridCol w="822960">
                  <a:extLst>
                    <a:ext uri="{9D8B030D-6E8A-4147-A177-3AD203B41FA5}">
                      <a16:colId xmlns:a16="http://schemas.microsoft.com/office/drawing/2014/main" val="4186758431"/>
                    </a:ext>
                  </a:extLst>
                </a:gridCol>
                <a:gridCol w="822960">
                  <a:extLst>
                    <a:ext uri="{9D8B030D-6E8A-4147-A177-3AD203B41FA5}">
                      <a16:colId xmlns:a16="http://schemas.microsoft.com/office/drawing/2014/main" val="3196777618"/>
                    </a:ext>
                  </a:extLst>
                </a:gridCol>
                <a:gridCol w="822960">
                  <a:extLst>
                    <a:ext uri="{9D8B030D-6E8A-4147-A177-3AD203B41FA5}">
                      <a16:colId xmlns:a16="http://schemas.microsoft.com/office/drawing/2014/main" val="624149092"/>
                    </a:ext>
                  </a:extLst>
                </a:gridCol>
                <a:gridCol w="822960">
                  <a:extLst>
                    <a:ext uri="{9D8B030D-6E8A-4147-A177-3AD203B41FA5}">
                      <a16:colId xmlns:a16="http://schemas.microsoft.com/office/drawing/2014/main" val="2800021924"/>
                    </a:ext>
                  </a:extLst>
                </a:gridCol>
                <a:gridCol w="822960">
                  <a:extLst>
                    <a:ext uri="{9D8B030D-6E8A-4147-A177-3AD203B41FA5}">
                      <a16:colId xmlns:a16="http://schemas.microsoft.com/office/drawing/2014/main" val="2942776702"/>
                    </a:ext>
                  </a:extLst>
                </a:gridCol>
                <a:gridCol w="822960">
                  <a:extLst>
                    <a:ext uri="{9D8B030D-6E8A-4147-A177-3AD203B41FA5}">
                      <a16:colId xmlns:a16="http://schemas.microsoft.com/office/drawing/2014/main" val="37442562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extLst>
                  <a:ext uri="{0D108BD9-81ED-4DB2-BD59-A6C34878D82A}">
                    <a16:rowId xmlns:a16="http://schemas.microsoft.com/office/drawing/2014/main" val="38900210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Australia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extLst>
                  <a:ext uri="{0D108BD9-81ED-4DB2-BD59-A6C34878D82A}">
                    <a16:rowId xmlns:a16="http://schemas.microsoft.com/office/drawing/2014/main" val="2120145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Algeria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extLst>
                  <a:ext uri="{0D108BD9-81ED-4DB2-BD59-A6C34878D82A}">
                    <a16:rowId xmlns:a16="http://schemas.microsoft.com/office/drawing/2014/main" val="2830802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extLst>
                  <a:ext uri="{0D108BD9-81ED-4DB2-BD59-A6C34878D82A}">
                    <a16:rowId xmlns:a16="http://schemas.microsoft.com/office/drawing/2014/main" val="2856925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Yemen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extLst>
                  <a:ext uri="{0D108BD9-81ED-4DB2-BD59-A6C34878D82A}">
                    <a16:rowId xmlns:a16="http://schemas.microsoft.com/office/drawing/2014/main" val="3992360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Austria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extLst>
                  <a:ext uri="{0D108BD9-81ED-4DB2-BD59-A6C34878D82A}">
                    <a16:rowId xmlns:a16="http://schemas.microsoft.com/office/drawing/2014/main" val="23460828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Netherlands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extLst>
                  <a:ext uri="{0D108BD9-81ED-4DB2-BD59-A6C34878D82A}">
                    <a16:rowId xmlns:a16="http://schemas.microsoft.com/office/drawing/2014/main" val="2067074166"/>
                  </a:ext>
                </a:extLst>
              </a:tr>
            </a:tbl>
          </a:graphicData>
        </a:graphic>
      </p:graphicFrame>
      <p:sp>
        <p:nvSpPr>
          <p:cNvPr id="4" name="Text Placeholder 3">
            <a:extLst>
              <a:ext uri="{FF2B5EF4-FFF2-40B4-BE49-F238E27FC236}">
                <a16:creationId xmlns:a16="http://schemas.microsoft.com/office/drawing/2014/main" id="{6352C89B-1202-427C-8A67-65C11AB96141}"/>
              </a:ext>
            </a:extLst>
          </p:cNvPr>
          <p:cNvSpPr>
            <a:spLocks noGrp="1"/>
          </p:cNvSpPr>
          <p:nvPr>
            <p:ph type="body" sz="quarter" idx="14"/>
          </p:nvPr>
        </p:nvSpPr>
        <p:spPr/>
        <p:txBody>
          <a:bodyPr/>
          <a:lstStyle/>
          <a:p>
            <a:r>
              <a:rPr lang="en-US"/>
              <a:t>03/21/2018 - 03/28/2018</a:t>
            </a:r>
          </a:p>
        </p:txBody>
      </p:sp>
    </p:spTree>
    <p:extLst>
      <p:ext uri="{BB962C8B-B14F-4D97-AF65-F5344CB8AC3E}">
        <p14:creationId xmlns:p14="http://schemas.microsoft.com/office/powerpoint/2010/main" val="414653186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77C429-FFE2-4A89-BDD3-36911F00EA58}"/>
              </a:ext>
            </a:extLst>
          </p:cNvPr>
          <p:cNvSpPr>
            <a:spLocks noGrp="1"/>
          </p:cNvSpPr>
          <p:nvPr>
            <p:ph type="title"/>
          </p:nvPr>
        </p:nvSpPr>
        <p:spPr/>
        <p:txBody>
          <a:bodyPr/>
          <a:lstStyle/>
          <a:p>
            <a:r>
              <a:rPr lang="en-US"/>
              <a:t>Youtube Total Interactions</a:t>
            </a:r>
          </a:p>
        </p:txBody>
      </p:sp>
      <p:graphicFrame>
        <p:nvGraphicFramePr>
          <p:cNvPr id="6" name="Chart Placeholder 5">
            <a:extLst>
              <a:ext uri="{FF2B5EF4-FFF2-40B4-BE49-F238E27FC236}">
                <a16:creationId xmlns:a16="http://schemas.microsoft.com/office/drawing/2014/main" id="{D6AA543B-C5CC-4A51-B34B-62C392192D9C}"/>
              </a:ext>
            </a:extLst>
          </p:cNvPr>
          <p:cNvGraphicFramePr>
            <a:graphicFrameLocks noGrp="1"/>
          </p:cNvGraphicFramePr>
          <p:nvPr>
            <p:ph type="chart" sz="quarter" idx="13"/>
            <p:extLst>
              <p:ext uri="{D42A27DB-BD31-4B8C-83A1-F6EECF244321}">
                <p14:modId xmlns:p14="http://schemas.microsoft.com/office/powerpoint/2010/main" val="22593257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D0B10D4-186E-4D74-AF14-B0DF170366DC}"/>
              </a:ext>
            </a:extLst>
          </p:cNvPr>
          <p:cNvSpPr>
            <a:spLocks noGrp="1"/>
          </p:cNvSpPr>
          <p:nvPr>
            <p:ph type="body" sz="quarter" idx="14"/>
          </p:nvPr>
        </p:nvSpPr>
        <p:spPr/>
        <p:txBody>
          <a:bodyPr/>
          <a:lstStyle/>
          <a:p>
            <a:r>
              <a:rPr lang="en-US"/>
              <a:t>03/21/2018 - 03/28/2018</a:t>
            </a:r>
          </a:p>
        </p:txBody>
      </p:sp>
      <p:sp>
        <p:nvSpPr>
          <p:cNvPr id="5" name="Footer Placeholder 4">
            <a:extLst>
              <a:ext uri="{FF2B5EF4-FFF2-40B4-BE49-F238E27FC236}">
                <a16:creationId xmlns:a16="http://schemas.microsoft.com/office/drawing/2014/main" id="{AB41D2EF-EBD6-4E72-8D1E-CB7DCB1ACBD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3136002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682794-21C2-41E4-A79C-54E58B57575E}"/>
              </a:ext>
            </a:extLst>
          </p:cNvPr>
          <p:cNvSpPr>
            <a:spLocks noGrp="1"/>
          </p:cNvSpPr>
          <p:nvPr>
            <p:ph type="title"/>
          </p:nvPr>
        </p:nvSpPr>
        <p:spPr/>
        <p:txBody>
          <a:bodyPr/>
          <a:lstStyle/>
          <a:p>
            <a:r>
              <a:rPr lang="en-US"/>
              <a:t>Youtube Devices Table</a:t>
            </a:r>
          </a:p>
        </p:txBody>
      </p:sp>
      <p:graphicFrame>
        <p:nvGraphicFramePr>
          <p:cNvPr id="5" name="Table Placeholder 4">
            <a:extLst>
              <a:ext uri="{FF2B5EF4-FFF2-40B4-BE49-F238E27FC236}">
                <a16:creationId xmlns:a16="http://schemas.microsoft.com/office/drawing/2014/main" id="{46A0B74A-17AA-4941-8123-A47C510D1ED5}"/>
              </a:ext>
            </a:extLst>
          </p:cNvPr>
          <p:cNvGraphicFramePr>
            <a:graphicFrameLocks noGrp="1"/>
          </p:cNvGraphicFramePr>
          <p:nvPr>
            <p:ph type="tbl" sz="quarter" idx="13"/>
            <p:extLst>
              <p:ext uri="{D42A27DB-BD31-4B8C-83A1-F6EECF244321}">
                <p14:modId xmlns:p14="http://schemas.microsoft.com/office/powerpoint/2010/main" val="41651360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487332882"/>
                    </a:ext>
                  </a:extLst>
                </a:gridCol>
                <a:gridCol w="1892808">
                  <a:extLst>
                    <a:ext uri="{9D8B030D-6E8A-4147-A177-3AD203B41FA5}">
                      <a16:colId xmlns:a16="http://schemas.microsoft.com/office/drawing/2014/main" val="68490520"/>
                    </a:ext>
                  </a:extLst>
                </a:gridCol>
                <a:gridCol w="1892808">
                  <a:extLst>
                    <a:ext uri="{9D8B030D-6E8A-4147-A177-3AD203B41FA5}">
                      <a16:colId xmlns:a16="http://schemas.microsoft.com/office/drawing/2014/main" val="2886493706"/>
                    </a:ext>
                  </a:extLst>
                </a:gridCol>
                <a:gridCol w="1892808">
                  <a:extLst>
                    <a:ext uri="{9D8B030D-6E8A-4147-A177-3AD203B41FA5}">
                      <a16:colId xmlns:a16="http://schemas.microsoft.com/office/drawing/2014/main" val="3094681921"/>
                    </a:ext>
                  </a:extLst>
                </a:gridCol>
              </a:tblGrid>
              <a:tr h="370840">
                <a:tc>
                  <a:txBody>
                    <a:bodyPr/>
                    <a:lstStyle/>
                    <a:p>
                      <a:r>
                        <a:rPr lang="en-US" sz="1000"/>
                        <a:t>Devices</a:t>
                      </a:r>
                    </a:p>
                  </a:txBody>
                  <a:tcPr/>
                </a:tc>
                <a:tc>
                  <a:txBody>
                    <a:bodyPr/>
                    <a:lstStyle/>
                    <a:p>
                      <a:r>
                        <a:rPr lang="en-US" sz="1000"/>
                        <a:t>Views</a:t>
                      </a:r>
                    </a:p>
                  </a:txBody>
                  <a:tcPr/>
                </a:tc>
                <a:tc>
                  <a:txBody>
                    <a:bodyPr/>
                    <a:lstStyle/>
                    <a:p>
                      <a:r>
                        <a:rPr lang="en-US" sz="1000"/>
                        <a:t>Share of Views (%)</a:t>
                      </a:r>
                    </a:p>
                  </a:txBody>
                  <a:tcPr/>
                </a:tc>
                <a:tc>
                  <a:txBody>
                    <a:bodyPr/>
                    <a:lstStyle/>
                    <a:p>
                      <a:r>
                        <a:rPr lang="en-US" sz="1000"/>
                        <a:t>Estimated Minutes Watched per View</a:t>
                      </a:r>
                    </a:p>
                  </a:txBody>
                  <a:tcPr/>
                </a:tc>
                <a:extLst>
                  <a:ext uri="{0D108BD9-81ED-4DB2-BD59-A6C34878D82A}">
                    <a16:rowId xmlns:a16="http://schemas.microsoft.com/office/drawing/2014/main" val="1799435316"/>
                  </a:ext>
                </a:extLst>
              </a:tr>
              <a:tr h="370840">
                <a:tc>
                  <a:txBody>
                    <a:bodyPr/>
                    <a:lstStyle/>
                    <a:p>
                      <a:r>
                        <a:rPr lang="en-US" sz="1000"/>
                        <a:t>Laptop and desktops</a:t>
                      </a:r>
                    </a:p>
                  </a:txBody>
                  <a:tcPr/>
                </a:tc>
                <a:tc>
                  <a:txBody>
                    <a:bodyPr/>
                    <a:lstStyle/>
                    <a:p>
                      <a:r>
                        <a:rPr lang="en-US" sz="1000"/>
                        <a:t>1361</a:t>
                      </a:r>
                    </a:p>
                  </a:txBody>
                  <a:tcPr/>
                </a:tc>
                <a:tc>
                  <a:txBody>
                    <a:bodyPr/>
                    <a:lstStyle/>
                    <a:p>
                      <a:r>
                        <a:rPr lang="en-US" sz="1000"/>
                        <a:t>16.1%</a:t>
                      </a:r>
                    </a:p>
                  </a:txBody>
                  <a:tcPr/>
                </a:tc>
                <a:tc>
                  <a:txBody>
                    <a:bodyPr/>
                    <a:lstStyle/>
                    <a:p>
                      <a:r>
                        <a:rPr lang="en-US" sz="1000"/>
                        <a:t>0.10</a:t>
                      </a:r>
                    </a:p>
                  </a:txBody>
                  <a:tcPr/>
                </a:tc>
                <a:extLst>
                  <a:ext uri="{0D108BD9-81ED-4DB2-BD59-A6C34878D82A}">
                    <a16:rowId xmlns:a16="http://schemas.microsoft.com/office/drawing/2014/main" val="1375248572"/>
                  </a:ext>
                </a:extLst>
              </a:tr>
              <a:tr h="370840">
                <a:tc>
                  <a:txBody>
                    <a:bodyPr/>
                    <a:lstStyle/>
                    <a:p>
                      <a:r>
                        <a:rPr lang="en-US" sz="1000"/>
                        <a:t>Game consoles</a:t>
                      </a:r>
                    </a:p>
                  </a:txBody>
                  <a:tcPr/>
                </a:tc>
                <a:tc>
                  <a:txBody>
                    <a:bodyPr/>
                    <a:lstStyle/>
                    <a:p>
                      <a:r>
                        <a:rPr lang="en-US" sz="1000"/>
                        <a:t>11</a:t>
                      </a:r>
                    </a:p>
                  </a:txBody>
                  <a:tcPr/>
                </a:tc>
                <a:tc>
                  <a:txBody>
                    <a:bodyPr/>
                    <a:lstStyle/>
                    <a:p>
                      <a:r>
                        <a:rPr lang="en-US" sz="1000"/>
                        <a:t>0.1%</a:t>
                      </a:r>
                    </a:p>
                  </a:txBody>
                  <a:tcPr/>
                </a:tc>
                <a:tc>
                  <a:txBody>
                    <a:bodyPr/>
                    <a:lstStyle/>
                    <a:p>
                      <a:r>
                        <a:rPr lang="en-US" sz="1000"/>
                        <a:t>0.00</a:t>
                      </a:r>
                    </a:p>
                  </a:txBody>
                  <a:tcPr/>
                </a:tc>
                <a:extLst>
                  <a:ext uri="{0D108BD9-81ED-4DB2-BD59-A6C34878D82A}">
                    <a16:rowId xmlns:a16="http://schemas.microsoft.com/office/drawing/2014/main" val="4149219703"/>
                  </a:ext>
                </a:extLst>
              </a:tr>
              <a:tr h="370840">
                <a:tc>
                  <a:txBody>
                    <a:bodyPr/>
                    <a:lstStyle/>
                    <a:p>
                      <a:r>
                        <a:rPr lang="en-US" sz="1000"/>
                        <a:t>Mobile devices</a:t>
                      </a:r>
                    </a:p>
                  </a:txBody>
                  <a:tcPr/>
                </a:tc>
                <a:tc>
                  <a:txBody>
                    <a:bodyPr/>
                    <a:lstStyle/>
                    <a:p>
                      <a:r>
                        <a:rPr lang="en-US" sz="1000"/>
                        <a:t>6838</a:t>
                      </a:r>
                    </a:p>
                  </a:txBody>
                  <a:tcPr/>
                </a:tc>
                <a:tc>
                  <a:txBody>
                    <a:bodyPr/>
                    <a:lstStyle/>
                    <a:p>
                      <a:r>
                        <a:rPr lang="en-US" sz="1000"/>
                        <a:t>80.8%</a:t>
                      </a:r>
                    </a:p>
                  </a:txBody>
                  <a:tcPr/>
                </a:tc>
                <a:tc>
                  <a:txBody>
                    <a:bodyPr/>
                    <a:lstStyle/>
                    <a:p>
                      <a:r>
                        <a:rPr lang="en-US" sz="1000"/>
                        <a:t>0.50</a:t>
                      </a:r>
                    </a:p>
                  </a:txBody>
                  <a:tcPr/>
                </a:tc>
                <a:extLst>
                  <a:ext uri="{0D108BD9-81ED-4DB2-BD59-A6C34878D82A}">
                    <a16:rowId xmlns:a16="http://schemas.microsoft.com/office/drawing/2014/main" val="4146042172"/>
                  </a:ext>
                </a:extLst>
              </a:tr>
              <a:tr h="370840">
                <a:tc>
                  <a:txBody>
                    <a:bodyPr/>
                    <a:lstStyle/>
                    <a:p>
                      <a:r>
                        <a:rPr lang="en-US" sz="1000"/>
                        <a:t>Tablets</a:t>
                      </a:r>
                    </a:p>
                  </a:txBody>
                  <a:tcPr/>
                </a:tc>
                <a:tc>
                  <a:txBody>
                    <a:bodyPr/>
                    <a:lstStyle/>
                    <a:p>
                      <a:r>
                        <a:rPr lang="en-US" sz="1000"/>
                        <a:t>214</a:t>
                      </a:r>
                    </a:p>
                  </a:txBody>
                  <a:tcPr/>
                </a:tc>
                <a:tc>
                  <a:txBody>
                    <a:bodyPr/>
                    <a:lstStyle/>
                    <a:p>
                      <a:r>
                        <a:rPr lang="en-US" sz="1000"/>
                        <a:t>2.5%</a:t>
                      </a:r>
                    </a:p>
                  </a:txBody>
                  <a:tcPr/>
                </a:tc>
                <a:tc>
                  <a:txBody>
                    <a:bodyPr/>
                    <a:lstStyle/>
                    <a:p>
                      <a:r>
                        <a:rPr lang="en-US" sz="1000"/>
                        <a:t>0.00</a:t>
                      </a:r>
                    </a:p>
                  </a:txBody>
                  <a:tcPr/>
                </a:tc>
                <a:extLst>
                  <a:ext uri="{0D108BD9-81ED-4DB2-BD59-A6C34878D82A}">
                    <a16:rowId xmlns:a16="http://schemas.microsoft.com/office/drawing/2014/main" val="1222426732"/>
                  </a:ext>
                </a:extLst>
              </a:tr>
              <a:tr h="370840">
                <a:tc>
                  <a:txBody>
                    <a:bodyPr/>
                    <a:lstStyle/>
                    <a:p>
                      <a:r>
                        <a:rPr lang="en-US" sz="1000"/>
                        <a:t>TV devices</a:t>
                      </a:r>
                    </a:p>
                  </a:txBody>
                  <a:tcPr/>
                </a:tc>
                <a:tc>
                  <a:txBody>
                    <a:bodyPr/>
                    <a:lstStyle/>
                    <a:p>
                      <a:r>
                        <a:rPr lang="en-US" sz="1000"/>
                        <a:t>36</a:t>
                      </a:r>
                    </a:p>
                  </a:txBody>
                  <a:tcPr/>
                </a:tc>
                <a:tc>
                  <a:txBody>
                    <a:bodyPr/>
                    <a:lstStyle/>
                    <a:p>
                      <a:r>
                        <a:rPr lang="en-US" sz="1000"/>
                        <a:t>0.4%</a:t>
                      </a:r>
                    </a:p>
                  </a:txBody>
                  <a:tcPr/>
                </a:tc>
                <a:tc>
                  <a:txBody>
                    <a:bodyPr/>
                    <a:lstStyle/>
                    <a:p>
                      <a:r>
                        <a:rPr lang="en-US" sz="1000"/>
                        <a:t>0.00</a:t>
                      </a:r>
                    </a:p>
                  </a:txBody>
                  <a:tcPr/>
                </a:tc>
                <a:extLst>
                  <a:ext uri="{0D108BD9-81ED-4DB2-BD59-A6C34878D82A}">
                    <a16:rowId xmlns:a16="http://schemas.microsoft.com/office/drawing/2014/main" val="1514072962"/>
                  </a:ext>
                </a:extLst>
              </a:tr>
              <a:tr h="370840">
                <a:tc>
                  <a:txBody>
                    <a:bodyPr/>
                    <a:lstStyle/>
                    <a:p>
                      <a:r>
                        <a:rPr lang="en-US" sz="1000"/>
                        <a:t>Unknown devices</a:t>
                      </a:r>
                    </a:p>
                  </a:txBody>
                  <a:tcPr/>
                </a:tc>
                <a:tc>
                  <a:txBody>
                    <a:bodyPr/>
                    <a:lstStyle/>
                    <a:p>
                      <a:r>
                        <a:rPr lang="en-US" sz="1000"/>
                        <a:t>2</a:t>
                      </a:r>
                    </a:p>
                  </a:txBody>
                  <a:tcPr/>
                </a:tc>
                <a:tc>
                  <a:txBody>
                    <a:bodyPr/>
                    <a:lstStyle/>
                    <a:p>
                      <a:r>
                        <a:rPr lang="en-US" sz="1000"/>
                        <a:t>0.0%</a:t>
                      </a:r>
                    </a:p>
                  </a:txBody>
                  <a:tcPr/>
                </a:tc>
                <a:tc>
                  <a:txBody>
                    <a:bodyPr/>
                    <a:lstStyle/>
                    <a:p>
                      <a:r>
                        <a:rPr lang="en-US" sz="1000"/>
                        <a:t>0.00</a:t>
                      </a:r>
                    </a:p>
                  </a:txBody>
                  <a:tcPr/>
                </a:tc>
                <a:extLst>
                  <a:ext uri="{0D108BD9-81ED-4DB2-BD59-A6C34878D82A}">
                    <a16:rowId xmlns:a16="http://schemas.microsoft.com/office/drawing/2014/main" val="4075192636"/>
                  </a:ext>
                </a:extLst>
              </a:tr>
            </a:tbl>
          </a:graphicData>
        </a:graphic>
      </p:graphicFrame>
      <p:sp>
        <p:nvSpPr>
          <p:cNvPr id="4" name="Text Placeholder 3">
            <a:extLst>
              <a:ext uri="{FF2B5EF4-FFF2-40B4-BE49-F238E27FC236}">
                <a16:creationId xmlns:a16="http://schemas.microsoft.com/office/drawing/2014/main" id="{393795FC-0D70-4B9D-91C4-BD9C19A4442E}"/>
              </a:ext>
            </a:extLst>
          </p:cNvPr>
          <p:cNvSpPr>
            <a:spLocks noGrp="1"/>
          </p:cNvSpPr>
          <p:nvPr>
            <p:ph type="body" sz="quarter" idx="14"/>
          </p:nvPr>
        </p:nvSpPr>
        <p:spPr/>
        <p:txBody>
          <a:bodyPr/>
          <a:lstStyle/>
          <a:p>
            <a:r>
              <a:rPr lang="en-US"/>
              <a:t>03/21/2018 - 03/28/2018</a:t>
            </a:r>
          </a:p>
        </p:txBody>
      </p:sp>
    </p:spTree>
    <p:extLst>
      <p:ext uri="{BB962C8B-B14F-4D97-AF65-F5344CB8AC3E}">
        <p14:creationId xmlns:p14="http://schemas.microsoft.com/office/powerpoint/2010/main" val="206904429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2094</Words>
  <Application>Microsoft Office PowerPoint</Application>
  <PresentationFormat>On-screen Show (4:3)</PresentationFormat>
  <Paragraphs>1053</Paragraphs>
  <Slides>45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45</vt:i4>
      </vt:variant>
    </vt:vector>
  </HeadingPairs>
  <TitlesOfParts>
    <vt:vector size="48" baseType="lpstr">
      <vt:lpstr>Arial</vt:lpstr>
      <vt:lpstr>Calibri</vt:lpstr>
      <vt:lpstr>quintly_template</vt:lpstr>
      <vt:lpstr>Diraa AlWatan</vt:lpstr>
      <vt:lpstr>Twitter Followers Total</vt:lpstr>
      <vt:lpstr>Twitter Interactions Distribution</vt:lpstr>
      <vt:lpstr>Twitter Own Tweets</vt:lpstr>
      <vt:lpstr>Twitter Mentions</vt:lpstr>
      <vt:lpstr>Twitter Tweet Type Distribution</vt:lpstr>
      <vt:lpstr>Twitter Questions Table - 1 of 2</vt:lpstr>
      <vt:lpstr>Twitter Questions Table - 2 of 2</vt:lpstr>
      <vt:lpstr>Twitter Own and Retweeted Tweets Table - 1 of 7</vt:lpstr>
      <vt:lpstr>Twitter Own and Retweeted Tweets Table - 2 of 7</vt:lpstr>
      <vt:lpstr>Twitter Own and Retweeted Tweets Table - 3 of 7</vt:lpstr>
      <vt:lpstr>Twitter Own and Retweeted Tweets Table - 4 of 7</vt:lpstr>
      <vt:lpstr>Twitter Own and Retweeted Tweets Table - 5 of 7</vt:lpstr>
      <vt:lpstr>Twitter Own and Retweeted Tweets Table - 6 of 7</vt:lpstr>
      <vt:lpstr>Twitter Own and Retweeted Tweets Table - 7 of 7</vt:lpstr>
      <vt:lpstr>Twitter Own Tweets By Hour</vt:lpstr>
      <vt:lpstr>Twitter Hashtag Detection</vt:lpstr>
      <vt:lpstr>Instagram Followers Total</vt:lpstr>
      <vt:lpstr>Instagram Posts Table - 1 of 10</vt:lpstr>
      <vt:lpstr>Instagram Posts Table - 2 of 10</vt:lpstr>
      <vt:lpstr>Instagram Posts Table - 3 of 10</vt:lpstr>
      <vt:lpstr>Instagram Posts Table - 4 of 10</vt:lpstr>
      <vt:lpstr>Instagram Posts Table - 5 of 10</vt:lpstr>
      <vt:lpstr>Instagram Posts Table - 6 of 10</vt:lpstr>
      <vt:lpstr>Instagram Posts Table - 7 of 10</vt:lpstr>
      <vt:lpstr>Instagram Posts Table - 8 of 10</vt:lpstr>
      <vt:lpstr>Instagram Posts Table - 9 of 10</vt:lpstr>
      <vt:lpstr>Instagram Posts Table - 10 of 10</vt:lpstr>
      <vt:lpstr>Instagram Posts</vt:lpstr>
      <vt:lpstr>Instagram Hashtag Detection</vt:lpstr>
      <vt:lpstr>Instagram Interaction Rate By Post Type</vt:lpstr>
      <vt:lpstr>Instagram Interactions Distribution</vt:lpstr>
      <vt:lpstr>Youtube Key Metrics Table</vt:lpstr>
      <vt:lpstr>Youtube Subscribers Total</vt:lpstr>
      <vt:lpstr>Youtube Videos Table</vt:lpstr>
      <vt:lpstr>Youtube Video Views Total</vt:lpstr>
      <vt:lpstr>Youtube Videos Total</vt:lpstr>
      <vt:lpstr>Youtube Total Interactions</vt:lpstr>
      <vt:lpstr>Youtube Hashtag Detection</vt:lpstr>
      <vt:lpstr>Youtube Top Ten Videos</vt:lpstr>
      <vt:lpstr>Youtube Metrics By Country - 1 of 3</vt:lpstr>
      <vt:lpstr>Youtube Metrics By Country - 2 of 3</vt:lpstr>
      <vt:lpstr>Youtube Metrics By Country - 3 of 3</vt:lpstr>
      <vt:lpstr>Youtube Total Interactions</vt:lpstr>
      <vt:lpstr>Youtube Devices Table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Diraa AlWatan</dc:title>
  <dc:creator>Administrator</dc:creator>
  <cp:lastModifiedBy>Administrator</cp:lastModifiedBy>
  <cp:revision>1</cp:revision>
  <dcterms:created xsi:type="dcterms:W3CDTF">2018-03-29T07:31:34Z</dcterms:created>
  <dcterms:modified xsi:type="dcterms:W3CDTF">2018-03-29T07:33:06Z</dcterms:modified>
</cp:coreProperties>
</file>