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43177</c:v>
                </c:pt>
                <c:pt idx="1">
                  <c:v>43178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250547</c:v>
                </c:pt>
                <c:pt idx="1">
                  <c:v>250639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EED-45D8-8A6B-45E367F591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8712144"/>
        <c:axId val="288709520"/>
      </c:lineChart>
      <c:dateAx>
        <c:axId val="2887121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09520"/>
        <c:crosses val="autoZero"/>
        <c:auto val="1"/>
        <c:lblOffset val="100"/>
        <c:baseTimeUnit val="days"/>
      </c:dateAx>
      <c:valAx>
        <c:axId val="28870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712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F5-4F54-9318-1D2005CC5AF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FF5-4F54-9318-1D2005CC5AF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FF5-4F54-9318-1D2005CC5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6225040"/>
        <c:axId val="286225368"/>
      </c:barChart>
      <c:catAx>
        <c:axId val="2862250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25368"/>
        <c:crosses val="autoZero"/>
        <c:auto val="1"/>
        <c:lblAlgn val="ctr"/>
        <c:lblOffset val="100"/>
        <c:noMultiLvlLbl val="0"/>
      </c:catAx>
      <c:valAx>
        <c:axId val="286225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25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43177</c:v>
                </c:pt>
                <c:pt idx="1">
                  <c:v>43178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485</c:v>
                </c:pt>
                <c:pt idx="1">
                  <c:v>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20-4B97-A308-87B0BE60F5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6825408"/>
        <c:axId val="356828360"/>
      </c:lineChart>
      <c:dateAx>
        <c:axId val="356825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28360"/>
        <c:crosses val="autoZero"/>
        <c:auto val="1"/>
        <c:lblOffset val="100"/>
        <c:baseTimeUnit val="days"/>
      </c:dateAx>
      <c:valAx>
        <c:axId val="35682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6825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43177</c:v>
                </c:pt>
                <c:pt idx="1">
                  <c:v>43178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49310</c:v>
                </c:pt>
                <c:pt idx="1">
                  <c:v>49283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03-4247-BAD1-BF18707CEE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8987576"/>
        <c:axId val="368983312"/>
      </c:lineChart>
      <c:dateAx>
        <c:axId val="368987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983312"/>
        <c:crosses val="autoZero"/>
        <c:auto val="1"/>
        <c:lblOffset val="100"/>
        <c:baseTimeUnit val="days"/>
      </c:dateAx>
      <c:valAx>
        <c:axId val="36898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8987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23-4191-99C5-934910D028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23-4191-99C5-934910D028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2946904"/>
        <c:axId val="382947888"/>
      </c:barChart>
      <c:catAx>
        <c:axId val="382946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47888"/>
        <c:crosses val="autoZero"/>
        <c:auto val="1"/>
        <c:lblAlgn val="ctr"/>
        <c:lblOffset val="100"/>
        <c:noMultiLvlLbl val="0"/>
      </c:catAx>
      <c:valAx>
        <c:axId val="38294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946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8D-4496-8E36-30D649E132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8D-4496-8E36-30D649E132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5242472"/>
        <c:axId val="385241816"/>
      </c:barChart>
      <c:catAx>
        <c:axId val="385242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41816"/>
        <c:crosses val="autoZero"/>
        <c:auto val="1"/>
        <c:lblAlgn val="ctr"/>
        <c:lblOffset val="100"/>
        <c:noMultiLvlLbl val="0"/>
      </c:catAx>
      <c:valAx>
        <c:axId val="38524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4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EE-440F-A5E8-4C6AC0AF55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5246736"/>
        <c:axId val="385248048"/>
      </c:lineChart>
      <c:catAx>
        <c:axId val="38524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48048"/>
        <c:crosses val="autoZero"/>
        <c:auto val="1"/>
        <c:lblAlgn val="ctr"/>
        <c:lblOffset val="100"/>
        <c:noMultiLvlLbl val="0"/>
      </c:catAx>
      <c:valAx>
        <c:axId val="385248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24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71361-D392-43AD-A617-5D213C0439F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diraalwatan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3C13E5-2CE1-4F4E-9BFE-8A949C3E28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4126756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BEEB5-760E-4589-9216-6D60D5819B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EAC3BE-CA52-4050-9F90-AC4727AF6D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45050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49553-1765-4AA8-A6CB-5D32333A9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B6608-F722-4CA4-B743-DFB7DF58F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9425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40D36-D7F7-407F-A001-CECFE9199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E52BF24-8445-4BF1-B66C-D801ADAF1F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4755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5501D-7C5A-44B0-B17B-E99993F097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2C2E2E-5883-43D5-9AE8-06C78821A1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308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DCE59-F833-48EF-B8EE-17FCF16516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0FD356-BFF1-4ABC-9D5C-01F9FEFB65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5572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623025-B93E-418B-8C87-4ED327D9E0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8F609F-4075-460C-9B14-1AE1FBB1B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98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FC1C2-0028-4041-992A-E9494E9648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25E49A-A9F9-49BB-B954-ED209AC4A3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00586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26757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3231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24426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0109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2307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859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21:48:37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Crown_Prince: Military and Defense is one of our most important concerns, especially in the light of today’s challenges
#Our_Gulf_Is_A_Fortified_Shield
#Gulf_Shield https://t.co/N0q6HWhSFp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416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21:37:30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ولي العهد: أن المجال العسكري والدفاعي يعد من أهم المجالات، خصوصا في ظل التحديات التي نواجهها اليوم في المنطقة
#خليجنا_درع_محصن
#درع_الخليج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https://t.co/WiAiYL4tbu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51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18:35:41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تمرين #درع_الخليج للحفاظ على أمن واستقرار دول مجلس التعاون والمنطقة
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#Gulf_Shield Exercise aims at maintaining security and stability in the GCC region and the neighboring countries
#Our_Gulf_Is_A_Fortified_Shield https://t.co/RhWoLuVpif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4340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A16EA1-E4A4-4DA3-8C7D-5C7E3AAADF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4264975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06562-4E18-4E8E-82BD-5EE00301C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41AE13-034C-4ED9-AC8B-2199CD11FA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118781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695274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43929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0076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47075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32753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669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17:08:32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توافد قوات الدول المشتركة في تمرين #درع_الخليج المشترك-١ 
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troops from the countries participating in the #Gulf_Shield Joint Exercise - 1
#Our_Gulf_Is_A_Fortified_Shield https://t.co/Jzt5x9q7Tq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035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17:04:55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المملكة العربية السعودية ترحب بقوات ٢٢ دولة شقيقة وصديقة تشارك في تمرين #درع_الخليج المشترك
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Kingdom of Saudi Arabia welcomes troops from 22 sisterly nations to participate in the #Gulf_Shield Joint Exercise– 1
#Our_Gulf_Is_A_Fortified_Shield https://t.co/HNMCzxBEA8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066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15:22:26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Launch of the #Gulf_Shield Joint Exercise -1 
https://t.co/Cd3y7g2ajN
#Our_Gulf_Is_A_Fortified_Shield https://t.co/NU43daalYR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229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- 2018-03-18 15:19:34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إنطلاق تمرين #درع_الخليج المشترك -1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https://t.co/Cd3y7g2ajN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https://t.co/mCoAJjkzwo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127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029AEA-C4DF-4BC8-8BB9-7FEC227D4E9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21840864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58AA3-4920-4E2D-A501-9000A4499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6689C0-BA34-48D5-9A89-0F82606EBC2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6844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849980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0538991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258982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584108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450690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836178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110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2251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3467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9553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5330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CA8006-3DDE-408D-9815-D2B67561FF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3695241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E7D3A-60CC-4952-AEE6-458F4BE04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D76A96-89A0-497A-B8BA-09FD384241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6521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9070586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5442419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883438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0508702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316510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93085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276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4792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8935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990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774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8A25C3-20E2-454C-9F7E-C1E114BFBF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278146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69729-9001-4AE8-B05A-31315705E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6D60D5-489B-401F-933C-C7DD5BC3777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97751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C191C-F646-4C02-A2F7-E00769D3E7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BA20B-40B2-4215-BF9E-2DD18FB951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1219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2F7165-AB93-4012-9323-B05F90458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9EABB6-27DA-4915-AD63-ACA1EB0EFA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10595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3073048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008634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9545423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883551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23085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983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21:45:07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ولي العهد: أن المجال العسكري والدفاعي يعد من أهم المجالات، خصوصا في ظل التحديات التي نواجهها اليوم في المنطقة
#خليجنا_درع_محصن
#درع_الخليج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Crown_Prince: Military and Defense is one of our most important concerns, especially in the light of today’s challenges
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420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18:36:36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‎‫تمرين #درع_الخليج‬ ‫للحفاظ على أمن واستقرار دول مجلس التعاون والمنطقة‬
#خليجنا_درع_محصن
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#Gulf_Shield Exercise aims at maintaining security and stability in the GCC region and the neighboring countries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06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6CED84-D787-45DE-BEC0-66FB9F946F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21426824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9407F2-5DF6-4A82-A9A6-CEA8E6673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41FE24-BFD9-471F-A224-C33D05BACA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629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764702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7460152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1256447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301397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5965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837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17:11:42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توافد قوات الدول المشتركة في تمرين #درع_الخليج المشترك-١
#خليجنا_درع_محصن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troops from the countries participating in the #Gulf_Shield Joint Exercise - 1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6303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16:36:38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المملكة العربية السعودية ترحب بقوات ٢٢ دولة شقيقة وصديقة تشارك في تمرين #درع_الخليج المشترك
#خليجنا_درع_محصن
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Kingdom of Saudi Arabia welcomes troops from 22 sister nations to participate in the #Gulf_Shield Joint Drills – 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0.7422%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2971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7FCC1B-C4AC-422F-9B23-B694F659B9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27210929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F49C5-2FFF-439A-ADC2-560178AAC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2020E5-C27F-41AC-8B9A-9130C95354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08283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558501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29241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66388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632119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54855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856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15:43:02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إنطلاق تمرين #درع_الخليج المشترك -1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www.spa.gov.sa/1741316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Launch of the #Gulf_Shield Joint Exercise -1 
www.spa.gov.sa/1741316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0.5658%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780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F1E2C7-5C9D-403D-82C0-926C102395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31746982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DE9FCE-4215-4C7C-82EC-7B7B6045A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D71C8A-19B4-49A2-A02D-CC3645FD4A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5066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4543959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1259089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8153354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25929061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90250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862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946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84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191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3360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45209A-53F2-4BB4-B0DD-51395190B3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</p:spTree>
    <p:extLst>
      <p:ext uri="{BB962C8B-B14F-4D97-AF65-F5344CB8AC3E}">
        <p14:creationId xmlns:p14="http://schemas.microsoft.com/office/powerpoint/2010/main" val="13095621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A7451-5EB9-40F9-A117-85AC61958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906AF2-391D-4836-8937-4891E00048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29970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3CA834-18E5-4E66-B0D5-DA8CAB3F0B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EB5E14-7B8D-44AD-A6ED-EEE742201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69758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E82EF-6550-4CAE-AEBD-58DF3EF59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923CAD-0102-4B9C-8133-F9DF65B63D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2870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35B99-CDFB-4565-B97F-464D244DD3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6BDE79-0F39-485F-8B30-2ECD4E2B1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389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2156A9-8A00-4AAE-9E66-B45603440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91815B-F816-465D-81C1-3B97926D1F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440125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0C6744-85AE-4C15-AF39-27C7A95F5D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03/18/2018 - 03/19/2018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76B2ED-8F81-43BD-9BC6-35DC35722C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15457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475</Words>
  <Application>Microsoft Office PowerPoint</Application>
  <PresentationFormat>On-screen Show (4:3)</PresentationFormat>
  <Paragraphs>209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Calibri</vt:lpstr>
      <vt:lpstr>Arial</vt:lpstr>
      <vt:lpstr>quintly_template</vt:lpstr>
      <vt:lpstr>diraalwatan</vt:lpstr>
      <vt:lpstr>Twitter Followers Total</vt:lpstr>
      <vt:lpstr>Twitter Interactions Distribution</vt:lpstr>
      <vt:lpstr>Twitter Tweets Total</vt:lpstr>
      <vt:lpstr>Twitter Own Tweets Table - 1 of 2</vt:lpstr>
      <vt:lpstr>Twitter Own Tweets Table - 2 of 2</vt:lpstr>
      <vt:lpstr>Twitter Hashtag Detection</vt:lpstr>
      <vt:lpstr>Twitter Hashtag Detection</vt:lpstr>
      <vt:lpstr>Instagram Followers Total</vt:lpstr>
      <vt:lpstr>Instagram Posts Table - 1 of 3</vt:lpstr>
      <vt:lpstr>Instagram Posts Table - 2 of 3</vt:lpstr>
      <vt:lpstr>Instagram Posts Table - 3 of 3</vt:lpstr>
      <vt:lpstr>Instagram Hashtag Detection</vt:lpstr>
      <vt:lpstr>Instagram Posts Type Distribution</vt:lpstr>
      <vt:lpstr>Instagram Interactions Distribution</vt:lpstr>
      <vt:lpstr>Twitter Own Tweets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diraalwatan</dc:title>
  <dc:creator>Administrator</dc:creator>
  <cp:lastModifiedBy>Administrator</cp:lastModifiedBy>
  <cp:revision>1</cp:revision>
  <dcterms:created xsi:type="dcterms:W3CDTF">2018-03-19T09:47:04Z</dcterms:created>
  <dcterms:modified xsi:type="dcterms:W3CDTF">2018-03-19T09:47:34Z</dcterms:modified>
</cp:coreProperties>
</file>