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1" r:id="rId25"/>
    <p:sldId id="282" r:id="rId26"/>
    <p:sldId id="283" r:id="rId27"/>
    <p:sldId id="284" r:id="rId28"/>
    <p:sldId id="285" r:id="rId29"/>
    <p:sldId id="286" r:id="rId30"/>
    <p:sldId id="287" r:id="rId31"/>
    <p:sldId id="288" r:id="rId32"/>
    <p:sldId id="290" r:id="rId33"/>
    <p:sldId id="291" r:id="rId34"/>
    <p:sldId id="292" r:id="rId35"/>
    <p:sldId id="293" r:id="rId36"/>
    <p:sldId id="294" r:id="rId37"/>
    <p:sldId id="295" r:id="rId38"/>
    <p:sldId id="296" r:id="rId39"/>
    <p:sldId id="297" r:id="rId40"/>
    <p:sldId id="298" r:id="rId41"/>
    <p:sldId id="299" r:id="rId42"/>
    <p:sldId id="300" r:id="rId43"/>
    <p:sldId id="301" r:id="rId44"/>
    <p:sldId id="302" r:id="rId45"/>
    <p:sldId id="303" r:id="rId46"/>
  </p:sldIdLst>
  <p:sldSz cx="9144000" cy="6858000" type="screen4x3"/>
  <p:notesSz cx="6858000" cy="9144000"/>
  <p:embeddedFontLst>
    <p:embeddedFont>
      <p:font typeface="Calibri" panose="020F0502020204030204" pitchFamily="34" charset="0"/>
      <p:regular r:id="rId47"/>
      <p:bold r:id="rId48"/>
      <p:italic r:id="rId49"/>
      <p:boldItalic r:id="rId5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1.fntdata"/><Relationship Id="rId50"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2.fntdata"/><Relationship Id="rId8" Type="http://schemas.openxmlformats.org/officeDocument/2006/relationships/slide" Target="slides/slide7.xml"/><Relationship Id="rId51"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Jumeirah Beach Hotel</c:v>
                </c:pt>
              </c:strCache>
            </c:strRef>
          </c:tx>
          <c:spPr>
            <a:solidFill>
              <a:schemeClr val="accent1"/>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Sheet1!$B$2:$B$7</c:f>
              <c:numCache>
                <c:formatCode>General</c:formatCode>
                <c:ptCount val="6"/>
                <c:pt idx="0">
                  <c:v>259537</c:v>
                </c:pt>
                <c:pt idx="1">
                  <c:v>259945</c:v>
                </c:pt>
                <c:pt idx="2">
                  <c:v>260582</c:v>
                </c:pt>
                <c:pt idx="3">
                  <c:v>261255</c:v>
                </c:pt>
                <c:pt idx="4">
                  <c:v>262533</c:v>
                </c:pt>
                <c:pt idx="5">
                  <c:v>263808</c:v>
                </c:pt>
              </c:numCache>
            </c:numRef>
          </c:val>
          <c:extLst>
            <c:ext xmlns:c16="http://schemas.microsoft.com/office/drawing/2014/chart" uri="{C3380CC4-5D6E-409C-BE32-E72D297353CC}">
              <c16:uniqueId val="{00000000-FF30-49DA-B6F4-BE9449E2A79C}"/>
            </c:ext>
          </c:extLst>
        </c:ser>
        <c:dLbls>
          <c:showLegendKey val="0"/>
          <c:showVal val="0"/>
          <c:showCatName val="0"/>
          <c:showSerName val="0"/>
          <c:showPercent val="0"/>
          <c:showBubbleSize val="0"/>
        </c:dLbls>
        <c:gapWidth val="182"/>
        <c:axId val="265522952"/>
        <c:axId val="263919768"/>
      </c:barChart>
      <c:dateAx>
        <c:axId val="265522952"/>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3919768"/>
        <c:crosses val="autoZero"/>
        <c:auto val="1"/>
        <c:lblOffset val="100"/>
        <c:baseTimeUnit val="days"/>
      </c:dateAx>
      <c:valAx>
        <c:axId val="26391976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5522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Jumeirah Beach Hotel</c:v>
                </c:pt>
              </c:strCache>
            </c:strRef>
          </c:tx>
          <c:spPr>
            <a:solidFill>
              <a:schemeClr val="accent1"/>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Sheet1!$B$2:$B$7</c:f>
              <c:numCache>
                <c:formatCode>General</c:formatCode>
                <c:ptCount val="6"/>
                <c:pt idx="0">
                  <c:v>816</c:v>
                </c:pt>
                <c:pt idx="1">
                  <c:v>400</c:v>
                </c:pt>
                <c:pt idx="2">
                  <c:v>628</c:v>
                </c:pt>
                <c:pt idx="3">
                  <c:v>672</c:v>
                </c:pt>
                <c:pt idx="4">
                  <c:v>1270</c:v>
                </c:pt>
                <c:pt idx="5">
                  <c:v>1234</c:v>
                </c:pt>
              </c:numCache>
            </c:numRef>
          </c:val>
          <c:extLst>
            <c:ext xmlns:c16="http://schemas.microsoft.com/office/drawing/2014/chart" uri="{C3380CC4-5D6E-409C-BE32-E72D297353CC}">
              <c16:uniqueId val="{00000000-F9DF-47DB-B74E-51D9FB99BEC7}"/>
            </c:ext>
          </c:extLst>
        </c:ser>
        <c:dLbls>
          <c:showLegendKey val="0"/>
          <c:showVal val="0"/>
          <c:showCatName val="0"/>
          <c:showSerName val="0"/>
          <c:showPercent val="0"/>
          <c:showBubbleSize val="0"/>
        </c:dLbls>
        <c:gapWidth val="182"/>
        <c:axId val="314013904"/>
        <c:axId val="314011280"/>
      </c:barChart>
      <c:dateAx>
        <c:axId val="314013904"/>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011280"/>
        <c:crosses val="autoZero"/>
        <c:auto val="1"/>
        <c:lblOffset val="100"/>
        <c:baseTimeUnit val="days"/>
      </c:dateAx>
      <c:valAx>
        <c:axId val="31401128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013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Jumeirah Beach Hotel</c:v>
                </c:pt>
              </c:strCache>
            </c:strRef>
          </c:tx>
          <c:spPr>
            <a:solidFill>
              <a:schemeClr val="accent1"/>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Sheet1!$B$2:$B$7</c:f>
              <c:numCache>
                <c:formatCode>General</c:formatCode>
                <c:ptCount val="6"/>
                <c:pt idx="0">
                  <c:v>89632</c:v>
                </c:pt>
                <c:pt idx="1">
                  <c:v>280407</c:v>
                </c:pt>
                <c:pt idx="2">
                  <c:v>412176</c:v>
                </c:pt>
                <c:pt idx="3">
                  <c:v>202379</c:v>
                </c:pt>
                <c:pt idx="4">
                  <c:v>142772</c:v>
                </c:pt>
                <c:pt idx="5">
                  <c:v>411311</c:v>
                </c:pt>
              </c:numCache>
            </c:numRef>
          </c:val>
          <c:extLst>
            <c:ext xmlns:c16="http://schemas.microsoft.com/office/drawing/2014/chart" uri="{C3380CC4-5D6E-409C-BE32-E72D297353CC}">
              <c16:uniqueId val="{00000000-A292-4B22-A941-0C31A9FB139E}"/>
            </c:ext>
          </c:extLst>
        </c:ser>
        <c:ser>
          <c:idx val="1"/>
          <c:order val="1"/>
          <c:tx>
            <c:strRef>
              <c:f>Sheet1!$C$1</c:f>
              <c:strCache>
                <c:ptCount val="1"/>
                <c:pt idx="0">
                  <c:v>@JumeirahBH</c:v>
                </c:pt>
              </c:strCache>
            </c:strRef>
          </c:tx>
          <c:spPr>
            <a:solidFill>
              <a:schemeClr val="accent2"/>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Sheet1!$C$2:$C$7</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1-A292-4B22-A941-0C31A9FB139E}"/>
            </c:ext>
          </c:extLst>
        </c:ser>
        <c:ser>
          <c:idx val="2"/>
          <c:order val="2"/>
          <c:tx>
            <c:strRef>
              <c:f>Sheet1!$D$1</c:f>
              <c:strCache>
                <c:ptCount val="1"/>
                <c:pt idx="0">
                  <c:v>jumeirahbh</c:v>
                </c:pt>
              </c:strCache>
            </c:strRef>
          </c:tx>
          <c:spPr>
            <a:solidFill>
              <a:schemeClr val="accent3"/>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Sheet1!$D$2:$D$7</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2-A292-4B22-A941-0C31A9FB139E}"/>
            </c:ext>
          </c:extLst>
        </c:ser>
        <c:dLbls>
          <c:showLegendKey val="0"/>
          <c:showVal val="0"/>
          <c:showCatName val="0"/>
          <c:showSerName val="0"/>
          <c:showPercent val="0"/>
          <c:showBubbleSize val="0"/>
        </c:dLbls>
        <c:gapWidth val="182"/>
        <c:axId val="313520528"/>
        <c:axId val="313523480"/>
      </c:barChart>
      <c:dateAx>
        <c:axId val="313520528"/>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523480"/>
        <c:crosses val="autoZero"/>
        <c:auto val="1"/>
        <c:lblOffset val="100"/>
        <c:baseTimeUnit val="days"/>
      </c:dateAx>
      <c:valAx>
        <c:axId val="31352348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520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Jumeirah Beach Hotel</c:v>
                </c:pt>
              </c:strCache>
            </c:strRef>
          </c:tx>
          <c:spPr>
            <a:solidFill>
              <a:schemeClr val="accent1"/>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Sheet1!$B$2:$B$7</c:f>
              <c:numCache>
                <c:formatCode>General</c:formatCode>
                <c:ptCount val="6"/>
                <c:pt idx="0">
                  <c:v>1675181</c:v>
                </c:pt>
                <c:pt idx="1">
                  <c:v>2771558</c:v>
                </c:pt>
                <c:pt idx="2">
                  <c:v>2548258</c:v>
                </c:pt>
                <c:pt idx="3">
                  <c:v>1530971</c:v>
                </c:pt>
                <c:pt idx="4">
                  <c:v>1522709</c:v>
                </c:pt>
                <c:pt idx="5">
                  <c:v>4113853</c:v>
                </c:pt>
              </c:numCache>
            </c:numRef>
          </c:val>
          <c:extLst>
            <c:ext xmlns:c16="http://schemas.microsoft.com/office/drawing/2014/chart" uri="{C3380CC4-5D6E-409C-BE32-E72D297353CC}">
              <c16:uniqueId val="{00000000-B71B-49FD-969B-7E1E20610946}"/>
            </c:ext>
          </c:extLst>
        </c:ser>
        <c:dLbls>
          <c:showLegendKey val="0"/>
          <c:showVal val="0"/>
          <c:showCatName val="0"/>
          <c:showSerName val="0"/>
          <c:showPercent val="0"/>
          <c:showBubbleSize val="0"/>
        </c:dLbls>
        <c:gapWidth val="182"/>
        <c:axId val="186606320"/>
        <c:axId val="186608944"/>
      </c:barChart>
      <c:dateAx>
        <c:axId val="186606320"/>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6608944"/>
        <c:crosses val="autoZero"/>
        <c:auto val="1"/>
        <c:lblOffset val="100"/>
        <c:baseTimeUnit val="days"/>
      </c:dateAx>
      <c:valAx>
        <c:axId val="18660894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6606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jumeirahbh</c:v>
                </c:pt>
              </c:strCache>
            </c:strRef>
          </c:tx>
          <c:spPr>
            <a:solidFill>
              <a:schemeClr val="accent1"/>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Sheet1!$B$2:$B$7</c:f>
              <c:numCache>
                <c:formatCode>General</c:formatCode>
                <c:ptCount val="6"/>
                <c:pt idx="0">
                  <c:v>120595</c:v>
                </c:pt>
                <c:pt idx="1">
                  <c:v>124382</c:v>
                </c:pt>
                <c:pt idx="2">
                  <c:v>127298</c:v>
                </c:pt>
                <c:pt idx="3">
                  <c:v>129925</c:v>
                </c:pt>
                <c:pt idx="4">
                  <c:v>130790</c:v>
                </c:pt>
                <c:pt idx="5">
                  <c:v>146865</c:v>
                </c:pt>
              </c:numCache>
            </c:numRef>
          </c:val>
          <c:extLst>
            <c:ext xmlns:c16="http://schemas.microsoft.com/office/drawing/2014/chart" uri="{C3380CC4-5D6E-409C-BE32-E72D297353CC}">
              <c16:uniqueId val="{00000000-C0C0-4B4F-BD9E-6A66D014ADD6}"/>
            </c:ext>
          </c:extLst>
        </c:ser>
        <c:dLbls>
          <c:showLegendKey val="0"/>
          <c:showVal val="0"/>
          <c:showCatName val="0"/>
          <c:showSerName val="0"/>
          <c:showPercent val="0"/>
          <c:showBubbleSize val="0"/>
        </c:dLbls>
        <c:gapWidth val="182"/>
        <c:axId val="422107376"/>
        <c:axId val="422105736"/>
      </c:barChart>
      <c:dateAx>
        <c:axId val="422107376"/>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105736"/>
        <c:crosses val="autoZero"/>
        <c:auto val="1"/>
        <c:lblOffset val="100"/>
        <c:baseTimeUnit val="days"/>
      </c:dateAx>
      <c:valAx>
        <c:axId val="42210573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107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jumeirahbh</c:v>
                </c:pt>
              </c:strCache>
            </c:strRef>
          </c:tx>
          <c:spPr>
            <a:solidFill>
              <a:schemeClr val="accent1"/>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Sheet1!$B$2:$B$7</c:f>
              <c:numCache>
                <c:formatCode>General</c:formatCode>
                <c:ptCount val="6"/>
                <c:pt idx="0">
                  <c:v>2922</c:v>
                </c:pt>
                <c:pt idx="1">
                  <c:v>3787</c:v>
                </c:pt>
                <c:pt idx="2">
                  <c:v>2916</c:v>
                </c:pt>
                <c:pt idx="3">
                  <c:v>2627</c:v>
                </c:pt>
                <c:pt idx="4">
                  <c:v>865</c:v>
                </c:pt>
                <c:pt idx="5">
                  <c:v>16075</c:v>
                </c:pt>
              </c:numCache>
            </c:numRef>
          </c:val>
          <c:extLst>
            <c:ext xmlns:c16="http://schemas.microsoft.com/office/drawing/2014/chart" uri="{C3380CC4-5D6E-409C-BE32-E72D297353CC}">
              <c16:uniqueId val="{00000000-9E6F-4EB8-9511-F9038313D3F5}"/>
            </c:ext>
          </c:extLst>
        </c:ser>
        <c:dLbls>
          <c:showLegendKey val="0"/>
          <c:showVal val="0"/>
          <c:showCatName val="0"/>
          <c:showSerName val="0"/>
          <c:showPercent val="0"/>
          <c:showBubbleSize val="0"/>
        </c:dLbls>
        <c:gapWidth val="182"/>
        <c:axId val="422110000"/>
        <c:axId val="422110328"/>
      </c:barChart>
      <c:dateAx>
        <c:axId val="422110000"/>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110328"/>
        <c:crosses val="autoZero"/>
        <c:auto val="1"/>
        <c:lblOffset val="100"/>
        <c:baseTimeUnit val="days"/>
      </c:dateAx>
      <c:valAx>
        <c:axId val="42211032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110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jumeirahbh</c:v>
                </c:pt>
              </c:strCache>
            </c:strRef>
          </c:tx>
          <c:spPr>
            <a:solidFill>
              <a:schemeClr val="accent1"/>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Sheet1!$B$2:$B$7</c:f>
              <c:numCache>
                <c:formatCode>General</c:formatCode>
                <c:ptCount val="6"/>
                <c:pt idx="0">
                  <c:v>58742</c:v>
                </c:pt>
                <c:pt idx="1">
                  <c:v>52666</c:v>
                </c:pt>
                <c:pt idx="2">
                  <c:v>56274</c:v>
                </c:pt>
                <c:pt idx="3">
                  <c:v>50745</c:v>
                </c:pt>
                <c:pt idx="4">
                  <c:v>46057</c:v>
                </c:pt>
              </c:numCache>
            </c:numRef>
          </c:val>
          <c:extLst>
            <c:ext xmlns:c16="http://schemas.microsoft.com/office/drawing/2014/chart" uri="{C3380CC4-5D6E-409C-BE32-E72D297353CC}">
              <c16:uniqueId val="{00000000-F1EF-4EAF-8225-855546D50003}"/>
            </c:ext>
          </c:extLst>
        </c:ser>
        <c:dLbls>
          <c:showLegendKey val="0"/>
          <c:showVal val="0"/>
          <c:showCatName val="0"/>
          <c:showSerName val="0"/>
          <c:showPercent val="0"/>
          <c:showBubbleSize val="0"/>
        </c:dLbls>
        <c:gapWidth val="182"/>
        <c:axId val="422119512"/>
        <c:axId val="422119840"/>
      </c:barChart>
      <c:dateAx>
        <c:axId val="422119512"/>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119840"/>
        <c:crosses val="autoZero"/>
        <c:auto val="1"/>
        <c:lblOffset val="100"/>
        <c:baseTimeUnit val="days"/>
      </c:dateAx>
      <c:valAx>
        <c:axId val="42211984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119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Sheet1!$B$2:$B$7</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0-0159-44C2-B770-F293BA8A45BE}"/>
            </c:ext>
          </c:extLst>
        </c:ser>
        <c:ser>
          <c:idx val="1"/>
          <c:order val="1"/>
          <c:tx>
            <c:strRef>
              <c:f>Sheet1!$C$1</c:f>
              <c:strCache>
                <c:ptCount val="1"/>
                <c:pt idx="0">
                  <c:v>Twitter</c:v>
                </c:pt>
              </c:strCache>
            </c:strRef>
          </c:tx>
          <c:spPr>
            <a:solidFill>
              <a:schemeClr val="accent2"/>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Sheet1!$C$2:$C$7</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1-0159-44C2-B770-F293BA8A45BE}"/>
            </c:ext>
          </c:extLst>
        </c:ser>
        <c:ser>
          <c:idx val="2"/>
          <c:order val="2"/>
          <c:tx>
            <c:strRef>
              <c:f>Sheet1!$D$1</c:f>
              <c:strCache>
                <c:ptCount val="1"/>
                <c:pt idx="0">
                  <c:v>YouTube</c:v>
                </c:pt>
              </c:strCache>
            </c:strRef>
          </c:tx>
          <c:spPr>
            <a:solidFill>
              <a:schemeClr val="accent3"/>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Sheet1!$D$2:$D$7</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2-0159-44C2-B770-F293BA8A45BE}"/>
            </c:ext>
          </c:extLst>
        </c:ser>
        <c:ser>
          <c:idx val="3"/>
          <c:order val="3"/>
          <c:tx>
            <c:strRef>
              <c:f>Sheet1!$E$1</c:f>
              <c:strCache>
                <c:ptCount val="1"/>
                <c:pt idx="0">
                  <c:v>LinkedIn</c:v>
                </c:pt>
              </c:strCache>
            </c:strRef>
          </c:tx>
          <c:spPr>
            <a:solidFill>
              <a:schemeClr val="accent4"/>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Sheet1!$E$2:$E$7</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3-0159-44C2-B770-F293BA8A45BE}"/>
            </c:ext>
          </c:extLst>
        </c:ser>
        <c:ser>
          <c:idx val="4"/>
          <c:order val="4"/>
          <c:tx>
            <c:strRef>
              <c:f>Sheet1!$F$1</c:f>
              <c:strCache>
                <c:ptCount val="1"/>
                <c:pt idx="0">
                  <c:v>Instagram</c:v>
                </c:pt>
              </c:strCache>
            </c:strRef>
          </c:tx>
          <c:spPr>
            <a:solidFill>
              <a:schemeClr val="accent5"/>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Sheet1!$F$2:$F$7</c:f>
              <c:numCache>
                <c:formatCode>General</c:formatCode>
                <c:ptCount val="6"/>
                <c:pt idx="0">
                  <c:v>24977</c:v>
                </c:pt>
                <c:pt idx="1">
                  <c:v>18308</c:v>
                </c:pt>
                <c:pt idx="2">
                  <c:v>19246</c:v>
                </c:pt>
                <c:pt idx="3">
                  <c:v>16109</c:v>
                </c:pt>
                <c:pt idx="4">
                  <c:v>13445</c:v>
                </c:pt>
                <c:pt idx="5">
                  <c:v>11927</c:v>
                </c:pt>
              </c:numCache>
            </c:numRef>
          </c:val>
          <c:extLst>
            <c:ext xmlns:c16="http://schemas.microsoft.com/office/drawing/2014/chart" uri="{C3380CC4-5D6E-409C-BE32-E72D297353CC}">
              <c16:uniqueId val="{00000004-0159-44C2-B770-F293BA8A45BE}"/>
            </c:ext>
          </c:extLst>
        </c:ser>
        <c:dLbls>
          <c:showLegendKey val="0"/>
          <c:showVal val="0"/>
          <c:showCatName val="0"/>
          <c:showSerName val="0"/>
          <c:showPercent val="0"/>
          <c:showBubbleSize val="0"/>
        </c:dLbls>
        <c:gapWidth val="182"/>
        <c:axId val="422114592"/>
        <c:axId val="422118200"/>
      </c:barChart>
      <c:dateAx>
        <c:axId val="422114592"/>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118200"/>
        <c:crosses val="autoZero"/>
        <c:auto val="1"/>
        <c:lblOffset val="100"/>
        <c:baseTimeUnit val="days"/>
      </c:dateAx>
      <c:valAx>
        <c:axId val="42211820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114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jumeirahbh Taps Back</c:v>
                </c:pt>
              </c:strCache>
            </c:strRef>
          </c:tx>
          <c:spPr>
            <a:solidFill>
              <a:schemeClr val="accent1"/>
            </a:solidFill>
            <a:ln>
              <a:noFill/>
            </a:ln>
            <a:effectLst/>
          </c:spPr>
          <c:invertIfNegative val="0"/>
          <c:cat>
            <c:numRef>
              <c:f>Sheet1!$A$2:$A$26</c:f>
              <c:numCache>
                <c:formatCode>General</c:formatCode>
                <c:ptCount val="25"/>
                <c:pt idx="0">
                  <c:v>1.01</c:v>
                </c:pt>
                <c:pt idx="1">
                  <c:v>1.03</c:v>
                </c:pt>
                <c:pt idx="2">
                  <c:v>2.06</c:v>
                </c:pt>
                <c:pt idx="3">
                  <c:v>3.01</c:v>
                </c:pt>
                <c:pt idx="4">
                  <c:v>3.04</c:v>
                </c:pt>
                <c:pt idx="5">
                  <c:v>3.06</c:v>
                </c:pt>
                <c:pt idx="6">
                  <c:v>5.05</c:v>
                </c:pt>
                <c:pt idx="7">
                  <c:v>6.05</c:v>
                </c:pt>
                <c:pt idx="8">
                  <c:v>7.02</c:v>
                </c:pt>
                <c:pt idx="9">
                  <c:v>9.0399999999999991</c:v>
                </c:pt>
                <c:pt idx="10">
                  <c:v>11.04</c:v>
                </c:pt>
                <c:pt idx="11">
                  <c:v>12.05</c:v>
                </c:pt>
                <c:pt idx="12">
                  <c:v>14.02</c:v>
                </c:pt>
                <c:pt idx="13">
                  <c:v>15.04</c:v>
                </c:pt>
                <c:pt idx="14">
                  <c:v>17.010000000000002</c:v>
                </c:pt>
                <c:pt idx="15">
                  <c:v>17.04</c:v>
                </c:pt>
                <c:pt idx="16">
                  <c:v>19.059999999999999</c:v>
                </c:pt>
                <c:pt idx="17">
                  <c:v>20.010000000000002</c:v>
                </c:pt>
                <c:pt idx="18">
                  <c:v>21.02</c:v>
                </c:pt>
                <c:pt idx="19">
                  <c:v>22.02</c:v>
                </c:pt>
                <c:pt idx="20">
                  <c:v>24.01</c:v>
                </c:pt>
                <c:pt idx="21">
                  <c:v>25.02</c:v>
                </c:pt>
                <c:pt idx="22">
                  <c:v>26.05</c:v>
                </c:pt>
                <c:pt idx="23">
                  <c:v>27.03</c:v>
                </c:pt>
                <c:pt idx="24">
                  <c:v>29.01</c:v>
                </c:pt>
              </c:numCache>
            </c:numRef>
          </c:cat>
          <c:val>
            <c:numRef>
              <c:f>Sheet1!$B$2:$B$26</c:f>
              <c:numCache>
                <c:formatCode>General</c:formatCode>
                <c:ptCount val="25"/>
                <c:pt idx="0">
                  <c:v>50</c:v>
                </c:pt>
                <c:pt idx="1">
                  <c:v>101</c:v>
                </c:pt>
                <c:pt idx="2">
                  <c:v>249</c:v>
                </c:pt>
                <c:pt idx="3">
                  <c:v>26</c:v>
                </c:pt>
                <c:pt idx="4">
                  <c:v>160</c:v>
                </c:pt>
                <c:pt idx="5">
                  <c:v>21</c:v>
                </c:pt>
                <c:pt idx="6">
                  <c:v>379</c:v>
                </c:pt>
                <c:pt idx="7">
                  <c:v>66</c:v>
                </c:pt>
                <c:pt idx="8">
                  <c:v>594</c:v>
                </c:pt>
                <c:pt idx="9">
                  <c:v>59</c:v>
                </c:pt>
                <c:pt idx="10">
                  <c:v>115</c:v>
                </c:pt>
                <c:pt idx="11">
                  <c:v>41</c:v>
                </c:pt>
                <c:pt idx="12">
                  <c:v>17</c:v>
                </c:pt>
                <c:pt idx="13">
                  <c:v>24</c:v>
                </c:pt>
                <c:pt idx="14">
                  <c:v>443</c:v>
                </c:pt>
                <c:pt idx="15">
                  <c:v>27</c:v>
                </c:pt>
                <c:pt idx="16">
                  <c:v>29</c:v>
                </c:pt>
                <c:pt idx="17">
                  <c:v>593</c:v>
                </c:pt>
                <c:pt idx="18">
                  <c:v>102</c:v>
                </c:pt>
                <c:pt idx="19">
                  <c:v>218</c:v>
                </c:pt>
                <c:pt idx="20">
                  <c:v>91</c:v>
                </c:pt>
                <c:pt idx="21">
                  <c:v>173</c:v>
                </c:pt>
                <c:pt idx="22">
                  <c:v>141</c:v>
                </c:pt>
                <c:pt idx="23">
                  <c:v>242</c:v>
                </c:pt>
                <c:pt idx="24">
                  <c:v>105</c:v>
                </c:pt>
              </c:numCache>
            </c:numRef>
          </c:val>
          <c:extLst>
            <c:ext xmlns:c16="http://schemas.microsoft.com/office/drawing/2014/chart" uri="{C3380CC4-5D6E-409C-BE32-E72D297353CC}">
              <c16:uniqueId val="{00000000-6F41-43BE-88CF-6E9354A4753B}"/>
            </c:ext>
          </c:extLst>
        </c:ser>
        <c:ser>
          <c:idx val="1"/>
          <c:order val="1"/>
          <c:tx>
            <c:strRef>
              <c:f>Sheet1!$C$1</c:f>
              <c:strCache>
                <c:ptCount val="1"/>
                <c:pt idx="0">
                  <c:v>jumeirahbh Taps Forward</c:v>
                </c:pt>
              </c:strCache>
            </c:strRef>
          </c:tx>
          <c:spPr>
            <a:solidFill>
              <a:schemeClr val="accent2"/>
            </a:solidFill>
            <a:ln>
              <a:noFill/>
            </a:ln>
            <a:effectLst/>
          </c:spPr>
          <c:invertIfNegative val="0"/>
          <c:cat>
            <c:numRef>
              <c:f>Sheet1!$A$2:$A$26</c:f>
              <c:numCache>
                <c:formatCode>General</c:formatCode>
                <c:ptCount val="25"/>
                <c:pt idx="0">
                  <c:v>1.01</c:v>
                </c:pt>
                <c:pt idx="1">
                  <c:v>1.03</c:v>
                </c:pt>
                <c:pt idx="2">
                  <c:v>2.06</c:v>
                </c:pt>
                <c:pt idx="3">
                  <c:v>3.01</c:v>
                </c:pt>
                <c:pt idx="4">
                  <c:v>3.04</c:v>
                </c:pt>
                <c:pt idx="5">
                  <c:v>3.06</c:v>
                </c:pt>
                <c:pt idx="6">
                  <c:v>5.05</c:v>
                </c:pt>
                <c:pt idx="7">
                  <c:v>6.05</c:v>
                </c:pt>
                <c:pt idx="8">
                  <c:v>7.02</c:v>
                </c:pt>
                <c:pt idx="9">
                  <c:v>9.0399999999999991</c:v>
                </c:pt>
                <c:pt idx="10">
                  <c:v>11.04</c:v>
                </c:pt>
                <c:pt idx="11">
                  <c:v>12.05</c:v>
                </c:pt>
                <c:pt idx="12">
                  <c:v>14.02</c:v>
                </c:pt>
                <c:pt idx="13">
                  <c:v>15.04</c:v>
                </c:pt>
                <c:pt idx="14">
                  <c:v>17.010000000000002</c:v>
                </c:pt>
                <c:pt idx="15">
                  <c:v>17.04</c:v>
                </c:pt>
                <c:pt idx="16">
                  <c:v>19.059999999999999</c:v>
                </c:pt>
                <c:pt idx="17">
                  <c:v>20.010000000000002</c:v>
                </c:pt>
                <c:pt idx="18">
                  <c:v>21.02</c:v>
                </c:pt>
                <c:pt idx="19">
                  <c:v>22.02</c:v>
                </c:pt>
                <c:pt idx="20">
                  <c:v>24.01</c:v>
                </c:pt>
                <c:pt idx="21">
                  <c:v>25.02</c:v>
                </c:pt>
                <c:pt idx="22">
                  <c:v>26.05</c:v>
                </c:pt>
                <c:pt idx="23">
                  <c:v>27.03</c:v>
                </c:pt>
                <c:pt idx="24">
                  <c:v>29.01</c:v>
                </c:pt>
              </c:numCache>
            </c:numRef>
          </c:cat>
          <c:val>
            <c:numRef>
              <c:f>Sheet1!$C$2:$C$26</c:f>
              <c:numCache>
                <c:formatCode>General</c:formatCode>
                <c:ptCount val="25"/>
                <c:pt idx="0">
                  <c:v>1408</c:v>
                </c:pt>
                <c:pt idx="1">
                  <c:v>3245</c:v>
                </c:pt>
                <c:pt idx="2">
                  <c:v>9066</c:v>
                </c:pt>
                <c:pt idx="3">
                  <c:v>1301</c:v>
                </c:pt>
                <c:pt idx="4">
                  <c:v>3123</c:v>
                </c:pt>
                <c:pt idx="5">
                  <c:v>1293</c:v>
                </c:pt>
                <c:pt idx="6">
                  <c:v>6962</c:v>
                </c:pt>
                <c:pt idx="7">
                  <c:v>1569</c:v>
                </c:pt>
                <c:pt idx="8">
                  <c:v>16093</c:v>
                </c:pt>
                <c:pt idx="9">
                  <c:v>2576</c:v>
                </c:pt>
                <c:pt idx="10">
                  <c:v>4396</c:v>
                </c:pt>
                <c:pt idx="11">
                  <c:v>1608</c:v>
                </c:pt>
                <c:pt idx="12">
                  <c:v>1004</c:v>
                </c:pt>
                <c:pt idx="13">
                  <c:v>1189</c:v>
                </c:pt>
                <c:pt idx="14">
                  <c:v>10070</c:v>
                </c:pt>
                <c:pt idx="15">
                  <c:v>1154</c:v>
                </c:pt>
                <c:pt idx="16">
                  <c:v>1189</c:v>
                </c:pt>
                <c:pt idx="17">
                  <c:v>12001</c:v>
                </c:pt>
                <c:pt idx="18">
                  <c:v>5248</c:v>
                </c:pt>
                <c:pt idx="19">
                  <c:v>4393</c:v>
                </c:pt>
                <c:pt idx="20">
                  <c:v>3494</c:v>
                </c:pt>
                <c:pt idx="21">
                  <c:v>4150</c:v>
                </c:pt>
                <c:pt idx="22">
                  <c:v>5856</c:v>
                </c:pt>
                <c:pt idx="23">
                  <c:v>3297</c:v>
                </c:pt>
                <c:pt idx="24">
                  <c:v>3920</c:v>
                </c:pt>
              </c:numCache>
            </c:numRef>
          </c:val>
          <c:extLst>
            <c:ext xmlns:c16="http://schemas.microsoft.com/office/drawing/2014/chart" uri="{C3380CC4-5D6E-409C-BE32-E72D297353CC}">
              <c16:uniqueId val="{00000001-6F41-43BE-88CF-6E9354A4753B}"/>
            </c:ext>
          </c:extLst>
        </c:ser>
        <c:dLbls>
          <c:showLegendKey val="0"/>
          <c:showVal val="0"/>
          <c:showCatName val="0"/>
          <c:showSerName val="0"/>
          <c:showPercent val="0"/>
          <c:showBubbleSize val="0"/>
        </c:dLbls>
        <c:gapWidth val="182"/>
        <c:axId val="513780944"/>
        <c:axId val="513785208"/>
      </c:barChart>
      <c:catAx>
        <c:axId val="5137809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3785208"/>
        <c:crosses val="autoZero"/>
        <c:auto val="1"/>
        <c:lblAlgn val="ctr"/>
        <c:lblOffset val="100"/>
        <c:noMultiLvlLbl val="0"/>
      </c:catAx>
      <c:valAx>
        <c:axId val="51378520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3780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jumeirahbh avg. reach</c:v>
                </c:pt>
              </c:strCache>
            </c:strRef>
          </c:tx>
          <c:spPr>
            <a:solidFill>
              <a:schemeClr val="accent1"/>
            </a:solidFill>
            <a:ln>
              <a:noFill/>
            </a:ln>
            <a:effectLst/>
          </c:spPr>
          <c:invertIfNegative val="0"/>
          <c:cat>
            <c:numRef>
              <c:f>Sheet1!$A$2:$A$26</c:f>
              <c:numCache>
                <c:formatCode>General</c:formatCode>
                <c:ptCount val="25"/>
                <c:pt idx="0">
                  <c:v>1.01</c:v>
                </c:pt>
                <c:pt idx="1">
                  <c:v>1.03</c:v>
                </c:pt>
                <c:pt idx="2">
                  <c:v>2.06</c:v>
                </c:pt>
                <c:pt idx="3">
                  <c:v>3.01</c:v>
                </c:pt>
                <c:pt idx="4">
                  <c:v>3.04</c:v>
                </c:pt>
                <c:pt idx="5">
                  <c:v>3.06</c:v>
                </c:pt>
                <c:pt idx="6">
                  <c:v>5.05</c:v>
                </c:pt>
                <c:pt idx="7">
                  <c:v>6.05</c:v>
                </c:pt>
                <c:pt idx="8">
                  <c:v>7.02</c:v>
                </c:pt>
                <c:pt idx="9">
                  <c:v>9.0399999999999991</c:v>
                </c:pt>
                <c:pt idx="10">
                  <c:v>11.04</c:v>
                </c:pt>
                <c:pt idx="11">
                  <c:v>12.05</c:v>
                </c:pt>
                <c:pt idx="12">
                  <c:v>14.02</c:v>
                </c:pt>
                <c:pt idx="13">
                  <c:v>15.04</c:v>
                </c:pt>
                <c:pt idx="14">
                  <c:v>17.010000000000002</c:v>
                </c:pt>
                <c:pt idx="15">
                  <c:v>17.04</c:v>
                </c:pt>
                <c:pt idx="16">
                  <c:v>19.059999999999999</c:v>
                </c:pt>
                <c:pt idx="17">
                  <c:v>20.010000000000002</c:v>
                </c:pt>
                <c:pt idx="18">
                  <c:v>21.02</c:v>
                </c:pt>
                <c:pt idx="19">
                  <c:v>22.02</c:v>
                </c:pt>
                <c:pt idx="20">
                  <c:v>24.01</c:v>
                </c:pt>
                <c:pt idx="21">
                  <c:v>25.02</c:v>
                </c:pt>
                <c:pt idx="22">
                  <c:v>26.05</c:v>
                </c:pt>
                <c:pt idx="23">
                  <c:v>27.03</c:v>
                </c:pt>
                <c:pt idx="24">
                  <c:v>29.01</c:v>
                </c:pt>
              </c:numCache>
            </c:numRef>
          </c:cat>
          <c:val>
            <c:numRef>
              <c:f>Sheet1!$B$2:$B$26</c:f>
              <c:numCache>
                <c:formatCode>General</c:formatCode>
                <c:ptCount val="25"/>
                <c:pt idx="0">
                  <c:v>2488</c:v>
                </c:pt>
                <c:pt idx="1">
                  <c:v>1388.3333333333301</c:v>
                </c:pt>
                <c:pt idx="2">
                  <c:v>2933.5</c:v>
                </c:pt>
                <c:pt idx="3">
                  <c:v>2406</c:v>
                </c:pt>
                <c:pt idx="4">
                  <c:v>2082</c:v>
                </c:pt>
                <c:pt idx="5">
                  <c:v>2148</c:v>
                </c:pt>
                <c:pt idx="6">
                  <c:v>2891.3333333333298</c:v>
                </c:pt>
                <c:pt idx="7">
                  <c:v>2378</c:v>
                </c:pt>
                <c:pt idx="8">
                  <c:v>2892.1428571428601</c:v>
                </c:pt>
                <c:pt idx="9">
                  <c:v>1854.5</c:v>
                </c:pt>
                <c:pt idx="10">
                  <c:v>1867.6666666666699</c:v>
                </c:pt>
                <c:pt idx="11">
                  <c:v>2638</c:v>
                </c:pt>
                <c:pt idx="12">
                  <c:v>1781</c:v>
                </c:pt>
                <c:pt idx="13">
                  <c:v>1954</c:v>
                </c:pt>
                <c:pt idx="14">
                  <c:v>2682.6</c:v>
                </c:pt>
                <c:pt idx="15">
                  <c:v>1927</c:v>
                </c:pt>
                <c:pt idx="16">
                  <c:v>2008</c:v>
                </c:pt>
                <c:pt idx="17">
                  <c:v>2452.1999999999998</c:v>
                </c:pt>
                <c:pt idx="18">
                  <c:v>1692</c:v>
                </c:pt>
                <c:pt idx="19">
                  <c:v>1865.6666666666699</c:v>
                </c:pt>
                <c:pt idx="20">
                  <c:v>1738.6666666666699</c:v>
                </c:pt>
                <c:pt idx="21">
                  <c:v>1908</c:v>
                </c:pt>
                <c:pt idx="22">
                  <c:v>2469.3333333333298</c:v>
                </c:pt>
                <c:pt idx="23">
                  <c:v>2121.5</c:v>
                </c:pt>
                <c:pt idx="24">
                  <c:v>1873.6666666666699</c:v>
                </c:pt>
              </c:numCache>
            </c:numRef>
          </c:val>
          <c:extLst>
            <c:ext xmlns:c16="http://schemas.microsoft.com/office/drawing/2014/chart" uri="{C3380CC4-5D6E-409C-BE32-E72D297353CC}">
              <c16:uniqueId val="{00000000-852A-4B9F-BBA2-72583028E313}"/>
            </c:ext>
          </c:extLst>
        </c:ser>
        <c:ser>
          <c:idx val="1"/>
          <c:order val="1"/>
          <c:tx>
            <c:strRef>
              <c:f>Sheet1!$C$1</c:f>
              <c:strCache>
                <c:ptCount val="1"/>
                <c:pt idx="0">
                  <c:v>jumeirahbh exits</c:v>
                </c:pt>
              </c:strCache>
            </c:strRef>
          </c:tx>
          <c:spPr>
            <a:solidFill>
              <a:schemeClr val="accent2"/>
            </a:solidFill>
            <a:ln>
              <a:noFill/>
            </a:ln>
            <a:effectLst/>
          </c:spPr>
          <c:invertIfNegative val="0"/>
          <c:cat>
            <c:numRef>
              <c:f>Sheet1!$A$2:$A$26</c:f>
              <c:numCache>
                <c:formatCode>General</c:formatCode>
                <c:ptCount val="25"/>
                <c:pt idx="0">
                  <c:v>1.01</c:v>
                </c:pt>
                <c:pt idx="1">
                  <c:v>1.03</c:v>
                </c:pt>
                <c:pt idx="2">
                  <c:v>2.06</c:v>
                </c:pt>
                <c:pt idx="3">
                  <c:v>3.01</c:v>
                </c:pt>
                <c:pt idx="4">
                  <c:v>3.04</c:v>
                </c:pt>
                <c:pt idx="5">
                  <c:v>3.06</c:v>
                </c:pt>
                <c:pt idx="6">
                  <c:v>5.05</c:v>
                </c:pt>
                <c:pt idx="7">
                  <c:v>6.05</c:v>
                </c:pt>
                <c:pt idx="8">
                  <c:v>7.02</c:v>
                </c:pt>
                <c:pt idx="9">
                  <c:v>9.0399999999999991</c:v>
                </c:pt>
                <c:pt idx="10">
                  <c:v>11.04</c:v>
                </c:pt>
                <c:pt idx="11">
                  <c:v>12.05</c:v>
                </c:pt>
                <c:pt idx="12">
                  <c:v>14.02</c:v>
                </c:pt>
                <c:pt idx="13">
                  <c:v>15.04</c:v>
                </c:pt>
                <c:pt idx="14">
                  <c:v>17.010000000000002</c:v>
                </c:pt>
                <c:pt idx="15">
                  <c:v>17.04</c:v>
                </c:pt>
                <c:pt idx="16">
                  <c:v>19.059999999999999</c:v>
                </c:pt>
                <c:pt idx="17">
                  <c:v>20.010000000000002</c:v>
                </c:pt>
                <c:pt idx="18">
                  <c:v>21.02</c:v>
                </c:pt>
                <c:pt idx="19">
                  <c:v>22.02</c:v>
                </c:pt>
                <c:pt idx="20">
                  <c:v>24.01</c:v>
                </c:pt>
                <c:pt idx="21">
                  <c:v>25.02</c:v>
                </c:pt>
                <c:pt idx="22">
                  <c:v>26.05</c:v>
                </c:pt>
                <c:pt idx="23">
                  <c:v>27.03</c:v>
                </c:pt>
                <c:pt idx="24">
                  <c:v>29.01</c:v>
                </c:pt>
              </c:numCache>
            </c:numRef>
          </c:cat>
          <c:val>
            <c:numRef>
              <c:f>Sheet1!$C$2:$C$26</c:f>
              <c:numCache>
                <c:formatCode>General</c:formatCode>
                <c:ptCount val="25"/>
                <c:pt idx="0">
                  <c:v>263</c:v>
                </c:pt>
                <c:pt idx="1">
                  <c:v>364</c:v>
                </c:pt>
                <c:pt idx="2">
                  <c:v>791</c:v>
                </c:pt>
                <c:pt idx="3">
                  <c:v>379</c:v>
                </c:pt>
                <c:pt idx="4">
                  <c:v>342</c:v>
                </c:pt>
                <c:pt idx="5">
                  <c:v>249</c:v>
                </c:pt>
                <c:pt idx="6">
                  <c:v>741</c:v>
                </c:pt>
                <c:pt idx="7">
                  <c:v>273</c:v>
                </c:pt>
                <c:pt idx="8">
                  <c:v>1147</c:v>
                </c:pt>
                <c:pt idx="9">
                  <c:v>383</c:v>
                </c:pt>
                <c:pt idx="10">
                  <c:v>504</c:v>
                </c:pt>
                <c:pt idx="11">
                  <c:v>293</c:v>
                </c:pt>
                <c:pt idx="12">
                  <c:v>256</c:v>
                </c:pt>
                <c:pt idx="13">
                  <c:v>283</c:v>
                </c:pt>
                <c:pt idx="14">
                  <c:v>1005</c:v>
                </c:pt>
                <c:pt idx="15">
                  <c:v>247</c:v>
                </c:pt>
                <c:pt idx="16">
                  <c:v>241</c:v>
                </c:pt>
                <c:pt idx="17">
                  <c:v>848</c:v>
                </c:pt>
                <c:pt idx="18">
                  <c:v>462</c:v>
                </c:pt>
                <c:pt idx="19">
                  <c:v>416</c:v>
                </c:pt>
                <c:pt idx="20">
                  <c:v>551</c:v>
                </c:pt>
                <c:pt idx="21">
                  <c:v>393</c:v>
                </c:pt>
                <c:pt idx="22">
                  <c:v>600</c:v>
                </c:pt>
                <c:pt idx="23">
                  <c:v>392</c:v>
                </c:pt>
                <c:pt idx="24">
                  <c:v>615</c:v>
                </c:pt>
              </c:numCache>
            </c:numRef>
          </c:val>
          <c:extLst>
            <c:ext xmlns:c16="http://schemas.microsoft.com/office/drawing/2014/chart" uri="{C3380CC4-5D6E-409C-BE32-E72D297353CC}">
              <c16:uniqueId val="{00000001-852A-4B9F-BBA2-72583028E313}"/>
            </c:ext>
          </c:extLst>
        </c:ser>
        <c:ser>
          <c:idx val="2"/>
          <c:order val="2"/>
          <c:tx>
            <c:strRef>
              <c:f>Sheet1!$D$1</c:f>
              <c:strCache>
                <c:ptCount val="1"/>
                <c:pt idx="0">
                  <c:v>jumeirahbh impressions</c:v>
                </c:pt>
              </c:strCache>
            </c:strRef>
          </c:tx>
          <c:spPr>
            <a:solidFill>
              <a:schemeClr val="accent3"/>
            </a:solidFill>
            <a:ln>
              <a:noFill/>
            </a:ln>
            <a:effectLst/>
          </c:spPr>
          <c:invertIfNegative val="0"/>
          <c:cat>
            <c:numRef>
              <c:f>Sheet1!$A$2:$A$26</c:f>
              <c:numCache>
                <c:formatCode>General</c:formatCode>
                <c:ptCount val="25"/>
                <c:pt idx="0">
                  <c:v>1.01</c:v>
                </c:pt>
                <c:pt idx="1">
                  <c:v>1.03</c:v>
                </c:pt>
                <c:pt idx="2">
                  <c:v>2.06</c:v>
                </c:pt>
                <c:pt idx="3">
                  <c:v>3.01</c:v>
                </c:pt>
                <c:pt idx="4">
                  <c:v>3.04</c:v>
                </c:pt>
                <c:pt idx="5">
                  <c:v>3.06</c:v>
                </c:pt>
                <c:pt idx="6">
                  <c:v>5.05</c:v>
                </c:pt>
                <c:pt idx="7">
                  <c:v>6.05</c:v>
                </c:pt>
                <c:pt idx="8">
                  <c:v>7.02</c:v>
                </c:pt>
                <c:pt idx="9">
                  <c:v>9.0399999999999991</c:v>
                </c:pt>
                <c:pt idx="10">
                  <c:v>11.04</c:v>
                </c:pt>
                <c:pt idx="11">
                  <c:v>12.05</c:v>
                </c:pt>
                <c:pt idx="12">
                  <c:v>14.02</c:v>
                </c:pt>
                <c:pt idx="13">
                  <c:v>15.04</c:v>
                </c:pt>
                <c:pt idx="14">
                  <c:v>17.010000000000002</c:v>
                </c:pt>
                <c:pt idx="15">
                  <c:v>17.04</c:v>
                </c:pt>
                <c:pt idx="16">
                  <c:v>19.059999999999999</c:v>
                </c:pt>
                <c:pt idx="17">
                  <c:v>20.010000000000002</c:v>
                </c:pt>
                <c:pt idx="18">
                  <c:v>21.02</c:v>
                </c:pt>
                <c:pt idx="19">
                  <c:v>22.02</c:v>
                </c:pt>
                <c:pt idx="20">
                  <c:v>24.01</c:v>
                </c:pt>
                <c:pt idx="21">
                  <c:v>25.02</c:v>
                </c:pt>
                <c:pt idx="22">
                  <c:v>26.05</c:v>
                </c:pt>
                <c:pt idx="23">
                  <c:v>27.03</c:v>
                </c:pt>
                <c:pt idx="24">
                  <c:v>29.01</c:v>
                </c:pt>
              </c:numCache>
            </c:numRef>
          </c:cat>
          <c:val>
            <c:numRef>
              <c:f>Sheet1!$D$2:$D$26</c:f>
              <c:numCache>
                <c:formatCode>General</c:formatCode>
                <c:ptCount val="25"/>
                <c:pt idx="0">
                  <c:v>2960</c:v>
                </c:pt>
                <c:pt idx="1">
                  <c:v>4499</c:v>
                </c:pt>
                <c:pt idx="2">
                  <c:v>12836</c:v>
                </c:pt>
                <c:pt idx="3">
                  <c:v>2709</c:v>
                </c:pt>
                <c:pt idx="4">
                  <c:v>4784</c:v>
                </c:pt>
                <c:pt idx="5">
                  <c:v>2402</c:v>
                </c:pt>
                <c:pt idx="6">
                  <c:v>10030</c:v>
                </c:pt>
                <c:pt idx="7">
                  <c:v>2651</c:v>
                </c:pt>
                <c:pt idx="8">
                  <c:v>21846</c:v>
                </c:pt>
                <c:pt idx="9">
                  <c:v>3970</c:v>
                </c:pt>
                <c:pt idx="10">
                  <c:v>6092</c:v>
                </c:pt>
                <c:pt idx="11">
                  <c:v>3262</c:v>
                </c:pt>
                <c:pt idx="12">
                  <c:v>2026</c:v>
                </c:pt>
                <c:pt idx="13">
                  <c:v>2190</c:v>
                </c:pt>
                <c:pt idx="14">
                  <c:v>14701</c:v>
                </c:pt>
                <c:pt idx="15">
                  <c:v>2148</c:v>
                </c:pt>
                <c:pt idx="16">
                  <c:v>2238</c:v>
                </c:pt>
                <c:pt idx="17">
                  <c:v>15878</c:v>
                </c:pt>
                <c:pt idx="18">
                  <c:v>7115</c:v>
                </c:pt>
                <c:pt idx="19">
                  <c:v>6314</c:v>
                </c:pt>
                <c:pt idx="20">
                  <c:v>5607</c:v>
                </c:pt>
                <c:pt idx="21">
                  <c:v>6332</c:v>
                </c:pt>
                <c:pt idx="22">
                  <c:v>8211</c:v>
                </c:pt>
                <c:pt idx="23">
                  <c:v>5129</c:v>
                </c:pt>
                <c:pt idx="24">
                  <c:v>5991</c:v>
                </c:pt>
              </c:numCache>
            </c:numRef>
          </c:val>
          <c:extLst>
            <c:ext xmlns:c16="http://schemas.microsoft.com/office/drawing/2014/chart" uri="{C3380CC4-5D6E-409C-BE32-E72D297353CC}">
              <c16:uniqueId val="{00000002-852A-4B9F-BBA2-72583028E313}"/>
            </c:ext>
          </c:extLst>
        </c:ser>
        <c:ser>
          <c:idx val="3"/>
          <c:order val="3"/>
          <c:tx>
            <c:strRef>
              <c:f>Sheet1!$E$1</c:f>
              <c:strCache>
                <c:ptCount val="1"/>
                <c:pt idx="0">
                  <c:v>jumeirahbh replies</c:v>
                </c:pt>
              </c:strCache>
            </c:strRef>
          </c:tx>
          <c:spPr>
            <a:solidFill>
              <a:schemeClr val="accent4"/>
            </a:solidFill>
            <a:ln>
              <a:noFill/>
            </a:ln>
            <a:effectLst/>
          </c:spPr>
          <c:invertIfNegative val="0"/>
          <c:cat>
            <c:numRef>
              <c:f>Sheet1!$A$2:$A$26</c:f>
              <c:numCache>
                <c:formatCode>General</c:formatCode>
                <c:ptCount val="25"/>
                <c:pt idx="0">
                  <c:v>1.01</c:v>
                </c:pt>
                <c:pt idx="1">
                  <c:v>1.03</c:v>
                </c:pt>
                <c:pt idx="2">
                  <c:v>2.06</c:v>
                </c:pt>
                <c:pt idx="3">
                  <c:v>3.01</c:v>
                </c:pt>
                <c:pt idx="4">
                  <c:v>3.04</c:v>
                </c:pt>
                <c:pt idx="5">
                  <c:v>3.06</c:v>
                </c:pt>
                <c:pt idx="6">
                  <c:v>5.05</c:v>
                </c:pt>
                <c:pt idx="7">
                  <c:v>6.05</c:v>
                </c:pt>
                <c:pt idx="8">
                  <c:v>7.02</c:v>
                </c:pt>
                <c:pt idx="9">
                  <c:v>9.0399999999999991</c:v>
                </c:pt>
                <c:pt idx="10">
                  <c:v>11.04</c:v>
                </c:pt>
                <c:pt idx="11">
                  <c:v>12.05</c:v>
                </c:pt>
                <c:pt idx="12">
                  <c:v>14.02</c:v>
                </c:pt>
                <c:pt idx="13">
                  <c:v>15.04</c:v>
                </c:pt>
                <c:pt idx="14">
                  <c:v>17.010000000000002</c:v>
                </c:pt>
                <c:pt idx="15">
                  <c:v>17.04</c:v>
                </c:pt>
                <c:pt idx="16">
                  <c:v>19.059999999999999</c:v>
                </c:pt>
                <c:pt idx="17">
                  <c:v>20.010000000000002</c:v>
                </c:pt>
                <c:pt idx="18">
                  <c:v>21.02</c:v>
                </c:pt>
                <c:pt idx="19">
                  <c:v>22.02</c:v>
                </c:pt>
                <c:pt idx="20">
                  <c:v>24.01</c:v>
                </c:pt>
                <c:pt idx="21">
                  <c:v>25.02</c:v>
                </c:pt>
                <c:pt idx="22">
                  <c:v>26.05</c:v>
                </c:pt>
                <c:pt idx="23">
                  <c:v>27.03</c:v>
                </c:pt>
                <c:pt idx="24">
                  <c:v>29.01</c:v>
                </c:pt>
              </c:numCache>
            </c:numRef>
          </c:cat>
          <c:val>
            <c:numRef>
              <c:f>Sheet1!$E$2:$E$26</c:f>
              <c:numCache>
                <c:formatCode>General</c:formatCode>
                <c:ptCount val="25"/>
                <c:pt idx="0">
                  <c:v>4</c:v>
                </c:pt>
                <c:pt idx="1">
                  <c:v>0</c:v>
                </c:pt>
                <c:pt idx="2">
                  <c:v>9</c:v>
                </c:pt>
                <c:pt idx="3">
                  <c:v>0</c:v>
                </c:pt>
                <c:pt idx="4">
                  <c:v>5</c:v>
                </c:pt>
                <c:pt idx="5">
                  <c:v>1</c:v>
                </c:pt>
                <c:pt idx="6">
                  <c:v>3</c:v>
                </c:pt>
                <c:pt idx="7">
                  <c:v>2</c:v>
                </c:pt>
                <c:pt idx="8">
                  <c:v>0</c:v>
                </c:pt>
                <c:pt idx="9">
                  <c:v>1</c:v>
                </c:pt>
                <c:pt idx="10">
                  <c:v>0</c:v>
                </c:pt>
                <c:pt idx="11">
                  <c:v>0</c:v>
                </c:pt>
                <c:pt idx="12">
                  <c:v>0</c:v>
                </c:pt>
                <c:pt idx="13">
                  <c:v>0</c:v>
                </c:pt>
                <c:pt idx="14">
                  <c:v>0</c:v>
                </c:pt>
                <c:pt idx="15">
                  <c:v>0</c:v>
                </c:pt>
                <c:pt idx="16">
                  <c:v>0</c:v>
                </c:pt>
                <c:pt idx="17">
                  <c:v>0</c:v>
                </c:pt>
                <c:pt idx="18">
                  <c:v>0</c:v>
                </c:pt>
                <c:pt idx="19">
                  <c:v>0</c:v>
                </c:pt>
                <c:pt idx="20">
                  <c:v>0</c:v>
                </c:pt>
                <c:pt idx="21">
                  <c:v>1</c:v>
                </c:pt>
                <c:pt idx="22">
                  <c:v>0</c:v>
                </c:pt>
                <c:pt idx="23">
                  <c:v>7</c:v>
                </c:pt>
                <c:pt idx="24">
                  <c:v>0</c:v>
                </c:pt>
              </c:numCache>
            </c:numRef>
          </c:val>
          <c:extLst>
            <c:ext xmlns:c16="http://schemas.microsoft.com/office/drawing/2014/chart" uri="{C3380CC4-5D6E-409C-BE32-E72D297353CC}">
              <c16:uniqueId val="{00000003-852A-4B9F-BBA2-72583028E313}"/>
            </c:ext>
          </c:extLst>
        </c:ser>
        <c:dLbls>
          <c:showLegendKey val="0"/>
          <c:showVal val="0"/>
          <c:showCatName val="0"/>
          <c:showSerName val="0"/>
          <c:showPercent val="0"/>
          <c:showBubbleSize val="0"/>
        </c:dLbls>
        <c:gapWidth val="182"/>
        <c:axId val="559031712"/>
        <c:axId val="559038928"/>
      </c:barChart>
      <c:catAx>
        <c:axId val="5590317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9038928"/>
        <c:crosses val="autoZero"/>
        <c:auto val="1"/>
        <c:lblAlgn val="ctr"/>
        <c:lblOffset val="100"/>
        <c:noMultiLvlLbl val="0"/>
      </c:catAx>
      <c:valAx>
        <c:axId val="55903892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9031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@JumeirahBH</c:v>
                </c:pt>
              </c:strCache>
            </c:strRef>
          </c:tx>
          <c:spPr>
            <a:solidFill>
              <a:schemeClr val="accent1"/>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Sheet1!$B$2:$B$7</c:f>
              <c:numCache>
                <c:formatCode>General</c:formatCode>
                <c:ptCount val="6"/>
                <c:pt idx="0">
                  <c:v>53726</c:v>
                </c:pt>
                <c:pt idx="1">
                  <c:v>53846</c:v>
                </c:pt>
                <c:pt idx="2">
                  <c:v>53963</c:v>
                </c:pt>
                <c:pt idx="3">
                  <c:v>54129</c:v>
                </c:pt>
                <c:pt idx="4">
                  <c:v>54308</c:v>
                </c:pt>
                <c:pt idx="5">
                  <c:v>54572</c:v>
                </c:pt>
              </c:numCache>
            </c:numRef>
          </c:val>
          <c:extLst>
            <c:ext xmlns:c16="http://schemas.microsoft.com/office/drawing/2014/chart" uri="{C3380CC4-5D6E-409C-BE32-E72D297353CC}">
              <c16:uniqueId val="{00000000-D96B-4640-BC5D-D9596EC91BD3}"/>
            </c:ext>
          </c:extLst>
        </c:ser>
        <c:dLbls>
          <c:showLegendKey val="0"/>
          <c:showVal val="0"/>
          <c:showCatName val="0"/>
          <c:showSerName val="0"/>
          <c:showPercent val="0"/>
          <c:showBubbleSize val="0"/>
        </c:dLbls>
        <c:gapWidth val="182"/>
        <c:axId val="559039584"/>
        <c:axId val="559039912"/>
      </c:barChart>
      <c:dateAx>
        <c:axId val="559039584"/>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9039912"/>
        <c:crosses val="autoZero"/>
        <c:auto val="1"/>
        <c:lblOffset val="100"/>
        <c:baseTimeUnit val="days"/>
      </c:dateAx>
      <c:valAx>
        <c:axId val="55903991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9039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@JumeirahBH</c:v>
                </c:pt>
              </c:strCache>
            </c:strRef>
          </c:tx>
          <c:spPr>
            <a:solidFill>
              <a:schemeClr val="accent1"/>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Sheet1!$B$2:$B$7</c:f>
              <c:numCache>
                <c:formatCode>General</c:formatCode>
                <c:ptCount val="6"/>
                <c:pt idx="0">
                  <c:v>222</c:v>
                </c:pt>
                <c:pt idx="1">
                  <c:v>120</c:v>
                </c:pt>
                <c:pt idx="2">
                  <c:v>117</c:v>
                </c:pt>
                <c:pt idx="3">
                  <c:v>166</c:v>
                </c:pt>
                <c:pt idx="4">
                  <c:v>179</c:v>
                </c:pt>
                <c:pt idx="5">
                  <c:v>264</c:v>
                </c:pt>
              </c:numCache>
            </c:numRef>
          </c:val>
          <c:extLst>
            <c:ext xmlns:c16="http://schemas.microsoft.com/office/drawing/2014/chart" uri="{C3380CC4-5D6E-409C-BE32-E72D297353CC}">
              <c16:uniqueId val="{00000000-5DFB-4E81-BB39-6612F3B3A459}"/>
            </c:ext>
          </c:extLst>
        </c:ser>
        <c:dLbls>
          <c:showLegendKey val="0"/>
          <c:showVal val="0"/>
          <c:showCatName val="0"/>
          <c:showSerName val="0"/>
          <c:showPercent val="0"/>
          <c:showBubbleSize val="0"/>
        </c:dLbls>
        <c:gapWidth val="182"/>
        <c:axId val="559044832"/>
        <c:axId val="559048440"/>
      </c:barChart>
      <c:dateAx>
        <c:axId val="559044832"/>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9048440"/>
        <c:crosses val="autoZero"/>
        <c:auto val="1"/>
        <c:lblOffset val="100"/>
        <c:baseTimeUnit val="days"/>
      </c:dateAx>
      <c:valAx>
        <c:axId val="55904844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9044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Sheet1!$B$2:$B$7</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0-9728-457C-89FF-770CFA724107}"/>
            </c:ext>
          </c:extLst>
        </c:ser>
        <c:ser>
          <c:idx val="1"/>
          <c:order val="1"/>
          <c:tx>
            <c:strRef>
              <c:f>Sheet1!$C$1</c:f>
              <c:strCache>
                <c:ptCount val="1"/>
                <c:pt idx="0">
                  <c:v>Twitter</c:v>
                </c:pt>
              </c:strCache>
            </c:strRef>
          </c:tx>
          <c:spPr>
            <a:solidFill>
              <a:schemeClr val="accent2"/>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Sheet1!$C$2:$C$7</c:f>
              <c:numCache>
                <c:formatCode>General</c:formatCode>
                <c:ptCount val="6"/>
                <c:pt idx="0">
                  <c:v>509</c:v>
                </c:pt>
                <c:pt idx="1">
                  <c:v>515</c:v>
                </c:pt>
                <c:pt idx="2">
                  <c:v>388</c:v>
                </c:pt>
                <c:pt idx="3">
                  <c:v>411</c:v>
                </c:pt>
                <c:pt idx="4">
                  <c:v>530</c:v>
                </c:pt>
                <c:pt idx="5">
                  <c:v>454</c:v>
                </c:pt>
              </c:numCache>
            </c:numRef>
          </c:val>
          <c:extLst>
            <c:ext xmlns:c16="http://schemas.microsoft.com/office/drawing/2014/chart" uri="{C3380CC4-5D6E-409C-BE32-E72D297353CC}">
              <c16:uniqueId val="{00000001-9728-457C-89FF-770CFA724107}"/>
            </c:ext>
          </c:extLst>
        </c:ser>
        <c:ser>
          <c:idx val="2"/>
          <c:order val="2"/>
          <c:tx>
            <c:strRef>
              <c:f>Sheet1!$D$1</c:f>
              <c:strCache>
                <c:ptCount val="1"/>
                <c:pt idx="0">
                  <c:v>YouTube</c:v>
                </c:pt>
              </c:strCache>
            </c:strRef>
          </c:tx>
          <c:spPr>
            <a:solidFill>
              <a:schemeClr val="accent3"/>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Sheet1!$D$2:$D$7</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2-9728-457C-89FF-770CFA724107}"/>
            </c:ext>
          </c:extLst>
        </c:ser>
        <c:ser>
          <c:idx val="3"/>
          <c:order val="3"/>
          <c:tx>
            <c:strRef>
              <c:f>Sheet1!$E$1</c:f>
              <c:strCache>
                <c:ptCount val="1"/>
                <c:pt idx="0">
                  <c:v>LinkedIn</c:v>
                </c:pt>
              </c:strCache>
            </c:strRef>
          </c:tx>
          <c:spPr>
            <a:solidFill>
              <a:schemeClr val="accent4"/>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Sheet1!$E$2:$E$7</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3-9728-457C-89FF-770CFA724107}"/>
            </c:ext>
          </c:extLst>
        </c:ser>
        <c:ser>
          <c:idx val="4"/>
          <c:order val="4"/>
          <c:tx>
            <c:strRef>
              <c:f>Sheet1!$F$1</c:f>
              <c:strCache>
                <c:ptCount val="1"/>
                <c:pt idx="0">
                  <c:v>Instagram</c:v>
                </c:pt>
              </c:strCache>
            </c:strRef>
          </c:tx>
          <c:spPr>
            <a:solidFill>
              <a:schemeClr val="accent5"/>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Sheet1!$F$2:$F$7</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4-9728-457C-89FF-770CFA724107}"/>
            </c:ext>
          </c:extLst>
        </c:ser>
        <c:dLbls>
          <c:showLegendKey val="0"/>
          <c:showVal val="0"/>
          <c:showCatName val="0"/>
          <c:showSerName val="0"/>
          <c:showPercent val="0"/>
          <c:showBubbleSize val="0"/>
        </c:dLbls>
        <c:gapWidth val="182"/>
        <c:axId val="559054016"/>
        <c:axId val="559054672"/>
      </c:barChart>
      <c:dateAx>
        <c:axId val="559054016"/>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9054672"/>
        <c:crosses val="autoZero"/>
        <c:auto val="1"/>
        <c:lblOffset val="100"/>
        <c:baseTimeUnit val="days"/>
      </c:dateAx>
      <c:valAx>
        <c:axId val="55905467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9054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B3688F-6616-4EFB-8EB9-E41063347C1F}"/>
              </a:ext>
            </a:extLst>
          </p:cNvPr>
          <p:cNvSpPr>
            <a:spLocks noGrp="1"/>
          </p:cNvSpPr>
          <p:nvPr>
            <p:ph type="ctrTitle"/>
          </p:nvPr>
        </p:nvSpPr>
        <p:spPr/>
        <p:txBody>
          <a:bodyPr/>
          <a:lstStyle/>
          <a:p>
            <a:r>
              <a:rPr lang="en-US"/>
              <a:t>Jumeriah BH</a:t>
            </a:r>
          </a:p>
        </p:txBody>
      </p:sp>
      <p:sp>
        <p:nvSpPr>
          <p:cNvPr id="3" name="Subtitle 2">
            <a:extLst>
              <a:ext uri="{FF2B5EF4-FFF2-40B4-BE49-F238E27FC236}">
                <a16:creationId xmlns:a16="http://schemas.microsoft.com/office/drawing/2014/main" id="{7B7075BD-AEEC-4417-B912-041F3E8659E4}"/>
              </a:ext>
            </a:extLst>
          </p:cNvPr>
          <p:cNvSpPr>
            <a:spLocks noGrp="1"/>
          </p:cNvSpPr>
          <p:nvPr>
            <p:ph type="subTitle" idx="1"/>
          </p:nvPr>
        </p:nvSpPr>
        <p:spPr/>
        <p:txBody>
          <a:bodyPr/>
          <a:lstStyle/>
          <a:p>
            <a:r>
              <a:rPr lang="en-US"/>
              <a:t>Tactical</a:t>
            </a:r>
          </a:p>
        </p:txBody>
      </p:sp>
    </p:spTree>
    <p:extLst>
      <p:ext uri="{BB962C8B-B14F-4D97-AF65-F5344CB8AC3E}">
        <p14:creationId xmlns:p14="http://schemas.microsoft.com/office/powerpoint/2010/main" val="26897702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F65C4-A147-4FA5-8D6C-2BEC544D94BD}"/>
              </a:ext>
            </a:extLst>
          </p:cNvPr>
          <p:cNvSpPr>
            <a:spLocks noGrp="1"/>
          </p:cNvSpPr>
          <p:nvPr>
            <p:ph type="title"/>
          </p:nvPr>
        </p:nvSpPr>
        <p:spPr/>
        <p:txBody>
          <a:bodyPr/>
          <a:lstStyle/>
          <a:p>
            <a:r>
              <a:rPr lang="en-US"/>
              <a:t>Facebook FB Insights Fans Total (Bar Chart) | JBH</a:t>
            </a:r>
          </a:p>
        </p:txBody>
      </p:sp>
      <p:graphicFrame>
        <p:nvGraphicFramePr>
          <p:cNvPr id="6" name="Chart Placeholder 5">
            <a:extLst>
              <a:ext uri="{FF2B5EF4-FFF2-40B4-BE49-F238E27FC236}">
                <a16:creationId xmlns:a16="http://schemas.microsoft.com/office/drawing/2014/main" id="{C1D783D0-3ABF-4AFC-B1CA-74BDCA3190DB}"/>
              </a:ext>
            </a:extLst>
          </p:cNvPr>
          <p:cNvGraphicFramePr>
            <a:graphicFrameLocks noGrp="1"/>
          </p:cNvGraphicFramePr>
          <p:nvPr>
            <p:ph type="chart" sz="quarter" idx="13"/>
            <p:extLst>
              <p:ext uri="{D42A27DB-BD31-4B8C-83A1-F6EECF244321}">
                <p14:modId xmlns:p14="http://schemas.microsoft.com/office/powerpoint/2010/main" val="3318499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78CF2F2-7767-4A03-AF39-FC8AFCDBB5EA}"/>
              </a:ext>
            </a:extLst>
          </p:cNvPr>
          <p:cNvSpPr>
            <a:spLocks noGrp="1"/>
          </p:cNvSpPr>
          <p:nvPr>
            <p:ph type="body" sz="quarter" idx="14"/>
          </p:nvPr>
        </p:nvSpPr>
        <p:spPr/>
        <p:txBody>
          <a:bodyPr/>
          <a:lstStyle/>
          <a:p>
            <a:r>
              <a:rPr lang="en-US"/>
              <a:t>01/01/2019 - 30/06/2019</a:t>
            </a:r>
          </a:p>
        </p:txBody>
      </p:sp>
      <p:sp>
        <p:nvSpPr>
          <p:cNvPr id="5" name="Footer Placeholder 4">
            <a:extLst>
              <a:ext uri="{FF2B5EF4-FFF2-40B4-BE49-F238E27FC236}">
                <a16:creationId xmlns:a16="http://schemas.microsoft.com/office/drawing/2014/main" id="{A1206E6B-0304-478F-A70F-B99F566EC75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53095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176B3-EC11-4C20-9211-F1A75CE1A78A}"/>
              </a:ext>
            </a:extLst>
          </p:cNvPr>
          <p:cNvSpPr>
            <a:spLocks noGrp="1"/>
          </p:cNvSpPr>
          <p:nvPr>
            <p:ph type="title"/>
          </p:nvPr>
        </p:nvSpPr>
        <p:spPr/>
        <p:txBody>
          <a:bodyPr/>
          <a:lstStyle/>
          <a:p>
            <a:r>
              <a:rPr lang="en-US"/>
              <a:t>Facebook FB Fans Change (Bar Chart) | JBH</a:t>
            </a:r>
          </a:p>
        </p:txBody>
      </p:sp>
      <p:graphicFrame>
        <p:nvGraphicFramePr>
          <p:cNvPr id="6" name="Chart Placeholder 5">
            <a:extLst>
              <a:ext uri="{FF2B5EF4-FFF2-40B4-BE49-F238E27FC236}">
                <a16:creationId xmlns:a16="http://schemas.microsoft.com/office/drawing/2014/main" id="{37150F1C-2A71-48AC-91A6-2BF5EE43A295}"/>
              </a:ext>
            </a:extLst>
          </p:cNvPr>
          <p:cNvGraphicFramePr>
            <a:graphicFrameLocks noGrp="1"/>
          </p:cNvGraphicFramePr>
          <p:nvPr>
            <p:ph type="chart" sz="quarter" idx="13"/>
            <p:extLst>
              <p:ext uri="{D42A27DB-BD31-4B8C-83A1-F6EECF244321}">
                <p14:modId xmlns:p14="http://schemas.microsoft.com/office/powerpoint/2010/main" val="33389946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66C730-C859-4C4C-9634-B5A16CD15666}"/>
              </a:ext>
            </a:extLst>
          </p:cNvPr>
          <p:cNvSpPr>
            <a:spLocks noGrp="1"/>
          </p:cNvSpPr>
          <p:nvPr>
            <p:ph type="body" sz="quarter" idx="14"/>
          </p:nvPr>
        </p:nvSpPr>
        <p:spPr/>
        <p:txBody>
          <a:bodyPr/>
          <a:lstStyle/>
          <a:p>
            <a:r>
              <a:rPr lang="en-US"/>
              <a:t>01/01/2019 - 30/06/2019</a:t>
            </a:r>
          </a:p>
        </p:txBody>
      </p:sp>
      <p:sp>
        <p:nvSpPr>
          <p:cNvPr id="5" name="Footer Placeholder 4">
            <a:extLst>
              <a:ext uri="{FF2B5EF4-FFF2-40B4-BE49-F238E27FC236}">
                <a16:creationId xmlns:a16="http://schemas.microsoft.com/office/drawing/2014/main" id="{995373B7-FCEB-4A0F-A3D9-9A442F7995F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868518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1FD0D3-DA9D-422E-AAE3-2B5A6E476CB2}"/>
              </a:ext>
            </a:extLst>
          </p:cNvPr>
          <p:cNvSpPr>
            <a:spLocks noGrp="1"/>
          </p:cNvSpPr>
          <p:nvPr>
            <p:ph type="title"/>
          </p:nvPr>
        </p:nvSpPr>
        <p:spPr/>
        <p:txBody>
          <a:bodyPr/>
          <a:lstStyle/>
          <a:p>
            <a:r>
              <a:rPr lang="en-US"/>
              <a:t>Facebook FB Total Interactions (Bar Chart) | JBH</a:t>
            </a:r>
          </a:p>
        </p:txBody>
      </p:sp>
      <p:graphicFrame>
        <p:nvGraphicFramePr>
          <p:cNvPr id="6" name="Chart Placeholder 5">
            <a:extLst>
              <a:ext uri="{FF2B5EF4-FFF2-40B4-BE49-F238E27FC236}">
                <a16:creationId xmlns:a16="http://schemas.microsoft.com/office/drawing/2014/main" id="{D4FEAEEF-4A5A-4115-83D4-028618FC6DC7}"/>
              </a:ext>
            </a:extLst>
          </p:cNvPr>
          <p:cNvGraphicFramePr>
            <a:graphicFrameLocks noGrp="1"/>
          </p:cNvGraphicFramePr>
          <p:nvPr>
            <p:ph type="chart" sz="quarter" idx="13"/>
            <p:extLst>
              <p:ext uri="{D42A27DB-BD31-4B8C-83A1-F6EECF244321}">
                <p14:modId xmlns:p14="http://schemas.microsoft.com/office/powerpoint/2010/main" val="22430211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CE5A95-0280-4BCF-9F61-17E2C4A51101}"/>
              </a:ext>
            </a:extLst>
          </p:cNvPr>
          <p:cNvSpPr>
            <a:spLocks noGrp="1"/>
          </p:cNvSpPr>
          <p:nvPr>
            <p:ph type="body" sz="quarter" idx="14"/>
          </p:nvPr>
        </p:nvSpPr>
        <p:spPr/>
        <p:txBody>
          <a:bodyPr/>
          <a:lstStyle/>
          <a:p>
            <a:r>
              <a:rPr lang="en-US"/>
              <a:t>01/01/2019 - 30/06/2019</a:t>
            </a:r>
          </a:p>
        </p:txBody>
      </p:sp>
      <p:sp>
        <p:nvSpPr>
          <p:cNvPr id="5" name="Footer Placeholder 4">
            <a:extLst>
              <a:ext uri="{FF2B5EF4-FFF2-40B4-BE49-F238E27FC236}">
                <a16:creationId xmlns:a16="http://schemas.microsoft.com/office/drawing/2014/main" id="{7F6B397E-A647-4BEB-9CB7-8CA68D40BE2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685261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F3609F-2129-47EE-8E48-942FA17DEAB6}"/>
              </a:ext>
            </a:extLst>
          </p:cNvPr>
          <p:cNvSpPr>
            <a:spLocks noGrp="1"/>
          </p:cNvSpPr>
          <p:nvPr>
            <p:ph type="title"/>
          </p:nvPr>
        </p:nvSpPr>
        <p:spPr/>
        <p:txBody>
          <a:bodyPr/>
          <a:lstStyle/>
          <a:p>
            <a:r>
              <a:rPr lang="en-US"/>
              <a:t>Facebook FB Reach (Bar Chart) | JBH</a:t>
            </a:r>
          </a:p>
        </p:txBody>
      </p:sp>
      <p:graphicFrame>
        <p:nvGraphicFramePr>
          <p:cNvPr id="6" name="Chart Placeholder 5">
            <a:extLst>
              <a:ext uri="{FF2B5EF4-FFF2-40B4-BE49-F238E27FC236}">
                <a16:creationId xmlns:a16="http://schemas.microsoft.com/office/drawing/2014/main" id="{B27EA54A-DF5A-4DAF-AE64-649C53067AFB}"/>
              </a:ext>
            </a:extLst>
          </p:cNvPr>
          <p:cNvGraphicFramePr>
            <a:graphicFrameLocks noGrp="1"/>
          </p:cNvGraphicFramePr>
          <p:nvPr>
            <p:ph type="chart" sz="quarter" idx="13"/>
            <p:extLst>
              <p:ext uri="{D42A27DB-BD31-4B8C-83A1-F6EECF244321}">
                <p14:modId xmlns:p14="http://schemas.microsoft.com/office/powerpoint/2010/main" val="23577114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A7ED715-F7DA-45C5-8503-BE761DE5B134}"/>
              </a:ext>
            </a:extLst>
          </p:cNvPr>
          <p:cNvSpPr>
            <a:spLocks noGrp="1"/>
          </p:cNvSpPr>
          <p:nvPr>
            <p:ph type="body" sz="quarter" idx="14"/>
          </p:nvPr>
        </p:nvSpPr>
        <p:spPr/>
        <p:txBody>
          <a:bodyPr/>
          <a:lstStyle/>
          <a:p>
            <a:r>
              <a:rPr lang="en-US"/>
              <a:t>01/01/2019 - 30/06/2019</a:t>
            </a:r>
          </a:p>
        </p:txBody>
      </p:sp>
      <p:sp>
        <p:nvSpPr>
          <p:cNvPr id="5" name="Footer Placeholder 4">
            <a:extLst>
              <a:ext uri="{FF2B5EF4-FFF2-40B4-BE49-F238E27FC236}">
                <a16:creationId xmlns:a16="http://schemas.microsoft.com/office/drawing/2014/main" id="{DE5FCF6B-B59B-4E7F-93FE-FC4325D61F7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021773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035C8D-CADB-42F6-8C4E-3E8AA5E816C8}"/>
              </a:ext>
            </a:extLst>
          </p:cNvPr>
          <p:cNvSpPr>
            <a:spLocks noGrp="1"/>
          </p:cNvSpPr>
          <p:nvPr>
            <p:ph type="title"/>
          </p:nvPr>
        </p:nvSpPr>
        <p:spPr/>
        <p:txBody>
          <a:bodyPr/>
          <a:lstStyle/>
          <a:p>
            <a:r>
              <a:rPr lang="en-US"/>
              <a:t>Facebook FB Own Posts Table with views | JBH - 1 of 12</a:t>
            </a:r>
          </a:p>
        </p:txBody>
      </p:sp>
      <p:graphicFrame>
        <p:nvGraphicFramePr>
          <p:cNvPr id="5" name="Table Placeholder 4">
            <a:extLst>
              <a:ext uri="{FF2B5EF4-FFF2-40B4-BE49-F238E27FC236}">
                <a16:creationId xmlns:a16="http://schemas.microsoft.com/office/drawing/2014/main" id="{E865508D-3BF9-475A-A9B5-1E4EF379A3F2}"/>
              </a:ext>
            </a:extLst>
          </p:cNvPr>
          <p:cNvGraphicFramePr>
            <a:graphicFrameLocks noGrp="1"/>
          </p:cNvGraphicFramePr>
          <p:nvPr>
            <p:ph type="tbl" sz="quarter" idx="13"/>
            <p:extLst>
              <p:ext uri="{D42A27DB-BD31-4B8C-83A1-F6EECF244321}">
                <p14:modId xmlns:p14="http://schemas.microsoft.com/office/powerpoint/2010/main" val="35439680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874466414"/>
                    </a:ext>
                  </a:extLst>
                </a:gridCol>
                <a:gridCol w="576072">
                  <a:extLst>
                    <a:ext uri="{9D8B030D-6E8A-4147-A177-3AD203B41FA5}">
                      <a16:colId xmlns:a16="http://schemas.microsoft.com/office/drawing/2014/main" val="2025840981"/>
                    </a:ext>
                  </a:extLst>
                </a:gridCol>
                <a:gridCol w="576072">
                  <a:extLst>
                    <a:ext uri="{9D8B030D-6E8A-4147-A177-3AD203B41FA5}">
                      <a16:colId xmlns:a16="http://schemas.microsoft.com/office/drawing/2014/main" val="1396496616"/>
                    </a:ext>
                  </a:extLst>
                </a:gridCol>
                <a:gridCol w="576072">
                  <a:extLst>
                    <a:ext uri="{9D8B030D-6E8A-4147-A177-3AD203B41FA5}">
                      <a16:colId xmlns:a16="http://schemas.microsoft.com/office/drawing/2014/main" val="3130633984"/>
                    </a:ext>
                  </a:extLst>
                </a:gridCol>
                <a:gridCol w="576072">
                  <a:extLst>
                    <a:ext uri="{9D8B030D-6E8A-4147-A177-3AD203B41FA5}">
                      <a16:colId xmlns:a16="http://schemas.microsoft.com/office/drawing/2014/main" val="3753615098"/>
                    </a:ext>
                  </a:extLst>
                </a:gridCol>
                <a:gridCol w="576072">
                  <a:extLst>
                    <a:ext uri="{9D8B030D-6E8A-4147-A177-3AD203B41FA5}">
                      <a16:colId xmlns:a16="http://schemas.microsoft.com/office/drawing/2014/main" val="2057879075"/>
                    </a:ext>
                  </a:extLst>
                </a:gridCol>
                <a:gridCol w="576072">
                  <a:extLst>
                    <a:ext uri="{9D8B030D-6E8A-4147-A177-3AD203B41FA5}">
                      <a16:colId xmlns:a16="http://schemas.microsoft.com/office/drawing/2014/main" val="3027456838"/>
                    </a:ext>
                  </a:extLst>
                </a:gridCol>
                <a:gridCol w="576072">
                  <a:extLst>
                    <a:ext uri="{9D8B030D-6E8A-4147-A177-3AD203B41FA5}">
                      <a16:colId xmlns:a16="http://schemas.microsoft.com/office/drawing/2014/main" val="2045068941"/>
                    </a:ext>
                  </a:extLst>
                </a:gridCol>
                <a:gridCol w="576072">
                  <a:extLst>
                    <a:ext uri="{9D8B030D-6E8A-4147-A177-3AD203B41FA5}">
                      <a16:colId xmlns:a16="http://schemas.microsoft.com/office/drawing/2014/main" val="883899786"/>
                    </a:ext>
                  </a:extLst>
                </a:gridCol>
                <a:gridCol w="576072">
                  <a:extLst>
                    <a:ext uri="{9D8B030D-6E8A-4147-A177-3AD203B41FA5}">
                      <a16:colId xmlns:a16="http://schemas.microsoft.com/office/drawing/2014/main" val="4265525740"/>
                    </a:ext>
                  </a:extLst>
                </a:gridCol>
                <a:gridCol w="576072">
                  <a:extLst>
                    <a:ext uri="{9D8B030D-6E8A-4147-A177-3AD203B41FA5}">
                      <a16:colId xmlns:a16="http://schemas.microsoft.com/office/drawing/2014/main" val="1893018102"/>
                    </a:ext>
                  </a:extLst>
                </a:gridCol>
                <a:gridCol w="658368">
                  <a:extLst>
                    <a:ext uri="{9D8B030D-6E8A-4147-A177-3AD203B41FA5}">
                      <a16:colId xmlns:a16="http://schemas.microsoft.com/office/drawing/2014/main" val="6087448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45377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 Beach Hotel - 2019-06-30 10:40:46 </a:t>
                      </a:r>
                      <a:r>
                        <a:rPr kumimoji="0" lang="en-US" sz="1000" b="0" i="0" u="none" strike="noStrike" kern="1200" cap="none" spc="0" normalizeH="0" baseline="0" noProof="0">
                          <a:ln>
                            <a:noFill/>
                          </a:ln>
                          <a:solidFill>
                            <a:prstClr val="black"/>
                          </a:solidFill>
                          <a:effectLst/>
                          <a:uLnTx/>
                          <a:uFillTx/>
                          <a:latin typeface="+mn-lt"/>
                          <a:ea typeface="+mn-ea"/>
                          <a:cs typeface="+mn-cs"/>
                        </a:rPr>
                        <a:t> 
 Unforgettable summer mornings with this breathtaking view and a breakfast worth waking up for, brought straight to your two bedroom Ocean Suite 👉 http://bit.ly/2X1efGr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618504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 Beach Hotel - 2019-06-28 09:51:49 </a:t>
                      </a:r>
                      <a:r>
                        <a:rPr kumimoji="0" lang="en-US" sz="1000" b="0" i="0" u="none" strike="noStrike" kern="1200" cap="none" spc="0" normalizeH="0" baseline="0" noProof="0">
                          <a:ln>
                            <a:noFill/>
                          </a:ln>
                          <a:solidFill>
                            <a:prstClr val="black"/>
                          </a:solidFill>
                          <a:effectLst/>
                          <a:uLnTx/>
                          <a:uFillTx/>
                          <a:latin typeface="+mn-lt"/>
                          <a:ea typeface="+mn-ea"/>
                          <a:cs typeface="+mn-cs"/>
                        </a:rPr>
                        <a:t> 
 Waking to a stunning vista of Burj Al Arab and Wild Wadi Waterpark that extends all the way to Dubai Marina is exactly what to expect when staying in the spacious sanctuary of your two bedroom Ocean Suite. #RediscoverJBH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213695718"/>
                  </a:ext>
                </a:extLst>
              </a:tr>
            </a:tbl>
          </a:graphicData>
        </a:graphic>
      </p:graphicFrame>
      <p:sp>
        <p:nvSpPr>
          <p:cNvPr id="4" name="Text Placeholder 3">
            <a:extLst>
              <a:ext uri="{FF2B5EF4-FFF2-40B4-BE49-F238E27FC236}">
                <a16:creationId xmlns:a16="http://schemas.microsoft.com/office/drawing/2014/main" id="{51B53959-8AF5-4E0C-A8F7-3C8E9A05B449}"/>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18177407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69EE41-1206-42BA-AE71-CD8FB2F63A1C}"/>
              </a:ext>
            </a:extLst>
          </p:cNvPr>
          <p:cNvSpPr>
            <a:spLocks noGrp="1"/>
          </p:cNvSpPr>
          <p:nvPr>
            <p:ph type="title"/>
          </p:nvPr>
        </p:nvSpPr>
        <p:spPr/>
        <p:txBody>
          <a:bodyPr/>
          <a:lstStyle/>
          <a:p>
            <a:r>
              <a:rPr lang="en-US"/>
              <a:t>Facebook FB Own Posts Table with views | JBH - 2 of 12</a:t>
            </a:r>
          </a:p>
        </p:txBody>
      </p:sp>
      <p:graphicFrame>
        <p:nvGraphicFramePr>
          <p:cNvPr id="5" name="Table Placeholder 4">
            <a:extLst>
              <a:ext uri="{FF2B5EF4-FFF2-40B4-BE49-F238E27FC236}">
                <a16:creationId xmlns:a16="http://schemas.microsoft.com/office/drawing/2014/main" id="{F26A10A1-7C03-44F2-ACB1-51F7F3BF4245}"/>
              </a:ext>
            </a:extLst>
          </p:cNvPr>
          <p:cNvGraphicFramePr>
            <a:graphicFrameLocks noGrp="1"/>
          </p:cNvGraphicFramePr>
          <p:nvPr>
            <p:ph type="tbl" sz="quarter" idx="13"/>
            <p:extLst>
              <p:ext uri="{D42A27DB-BD31-4B8C-83A1-F6EECF244321}">
                <p14:modId xmlns:p14="http://schemas.microsoft.com/office/powerpoint/2010/main" val="34873624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467384839"/>
                    </a:ext>
                  </a:extLst>
                </a:gridCol>
                <a:gridCol w="576072">
                  <a:extLst>
                    <a:ext uri="{9D8B030D-6E8A-4147-A177-3AD203B41FA5}">
                      <a16:colId xmlns:a16="http://schemas.microsoft.com/office/drawing/2014/main" val="3491132442"/>
                    </a:ext>
                  </a:extLst>
                </a:gridCol>
                <a:gridCol w="576072">
                  <a:extLst>
                    <a:ext uri="{9D8B030D-6E8A-4147-A177-3AD203B41FA5}">
                      <a16:colId xmlns:a16="http://schemas.microsoft.com/office/drawing/2014/main" val="933562385"/>
                    </a:ext>
                  </a:extLst>
                </a:gridCol>
                <a:gridCol w="576072">
                  <a:extLst>
                    <a:ext uri="{9D8B030D-6E8A-4147-A177-3AD203B41FA5}">
                      <a16:colId xmlns:a16="http://schemas.microsoft.com/office/drawing/2014/main" val="2846929769"/>
                    </a:ext>
                  </a:extLst>
                </a:gridCol>
                <a:gridCol w="576072">
                  <a:extLst>
                    <a:ext uri="{9D8B030D-6E8A-4147-A177-3AD203B41FA5}">
                      <a16:colId xmlns:a16="http://schemas.microsoft.com/office/drawing/2014/main" val="3582027976"/>
                    </a:ext>
                  </a:extLst>
                </a:gridCol>
                <a:gridCol w="576072">
                  <a:extLst>
                    <a:ext uri="{9D8B030D-6E8A-4147-A177-3AD203B41FA5}">
                      <a16:colId xmlns:a16="http://schemas.microsoft.com/office/drawing/2014/main" val="865619726"/>
                    </a:ext>
                  </a:extLst>
                </a:gridCol>
                <a:gridCol w="576072">
                  <a:extLst>
                    <a:ext uri="{9D8B030D-6E8A-4147-A177-3AD203B41FA5}">
                      <a16:colId xmlns:a16="http://schemas.microsoft.com/office/drawing/2014/main" val="1049550618"/>
                    </a:ext>
                  </a:extLst>
                </a:gridCol>
                <a:gridCol w="576072">
                  <a:extLst>
                    <a:ext uri="{9D8B030D-6E8A-4147-A177-3AD203B41FA5}">
                      <a16:colId xmlns:a16="http://schemas.microsoft.com/office/drawing/2014/main" val="1984252300"/>
                    </a:ext>
                  </a:extLst>
                </a:gridCol>
                <a:gridCol w="576072">
                  <a:extLst>
                    <a:ext uri="{9D8B030D-6E8A-4147-A177-3AD203B41FA5}">
                      <a16:colId xmlns:a16="http://schemas.microsoft.com/office/drawing/2014/main" val="735608483"/>
                    </a:ext>
                  </a:extLst>
                </a:gridCol>
                <a:gridCol w="576072">
                  <a:extLst>
                    <a:ext uri="{9D8B030D-6E8A-4147-A177-3AD203B41FA5}">
                      <a16:colId xmlns:a16="http://schemas.microsoft.com/office/drawing/2014/main" val="2443133603"/>
                    </a:ext>
                  </a:extLst>
                </a:gridCol>
                <a:gridCol w="576072">
                  <a:extLst>
                    <a:ext uri="{9D8B030D-6E8A-4147-A177-3AD203B41FA5}">
                      <a16:colId xmlns:a16="http://schemas.microsoft.com/office/drawing/2014/main" val="1394050494"/>
                    </a:ext>
                  </a:extLst>
                </a:gridCol>
                <a:gridCol w="658368">
                  <a:extLst>
                    <a:ext uri="{9D8B030D-6E8A-4147-A177-3AD203B41FA5}">
                      <a16:colId xmlns:a16="http://schemas.microsoft.com/office/drawing/2014/main" val="7699826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05217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16454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 Beach Hotel - 2019-06-26 15:01:18 </a:t>
                      </a:r>
                      <a:r>
                        <a:rPr kumimoji="0" lang="en-US" sz="1000" b="0" i="0" u="none" strike="noStrike" kern="1200" cap="none" spc="0" normalizeH="0" baseline="0" noProof="0">
                          <a:ln>
                            <a:noFill/>
                          </a:ln>
                          <a:solidFill>
                            <a:prstClr val="black"/>
                          </a:solidFill>
                          <a:effectLst/>
                          <a:uLnTx/>
                          <a:uFillTx/>
                          <a:latin typeface="+mn-lt"/>
                          <a:ea typeface="+mn-ea"/>
                          <a:cs typeface="+mn-cs"/>
                        </a:rPr>
                        <a:t> 
 The best moment is when you are gazing at the clear blue sky with the cool breeze coming off the Arabian Gulf, whilst marvelling at two of Dubai's most cherished icons. That's when you realise you're staying somewhere perfect. #RediscoverJBH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148222548"/>
                  </a:ext>
                </a:extLst>
              </a:tr>
            </a:tbl>
          </a:graphicData>
        </a:graphic>
      </p:graphicFrame>
      <p:sp>
        <p:nvSpPr>
          <p:cNvPr id="4" name="Text Placeholder 3">
            <a:extLst>
              <a:ext uri="{FF2B5EF4-FFF2-40B4-BE49-F238E27FC236}">
                <a16:creationId xmlns:a16="http://schemas.microsoft.com/office/drawing/2014/main" id="{FD692B78-19FF-416B-9A24-C60EFFCAB2A1}"/>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9974601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34FD50-95C9-49FF-9AC7-89C81B9BCC32}"/>
              </a:ext>
            </a:extLst>
          </p:cNvPr>
          <p:cNvSpPr>
            <a:spLocks noGrp="1"/>
          </p:cNvSpPr>
          <p:nvPr>
            <p:ph type="title"/>
          </p:nvPr>
        </p:nvSpPr>
        <p:spPr/>
        <p:txBody>
          <a:bodyPr/>
          <a:lstStyle/>
          <a:p>
            <a:r>
              <a:rPr lang="en-US"/>
              <a:t>Facebook FB Own Posts Table with views | JBH - 3 of 12</a:t>
            </a:r>
          </a:p>
        </p:txBody>
      </p:sp>
      <p:graphicFrame>
        <p:nvGraphicFramePr>
          <p:cNvPr id="5" name="Table Placeholder 4">
            <a:extLst>
              <a:ext uri="{FF2B5EF4-FFF2-40B4-BE49-F238E27FC236}">
                <a16:creationId xmlns:a16="http://schemas.microsoft.com/office/drawing/2014/main" id="{C8A0BCEF-59E7-45DD-BAA4-51A8E262E926}"/>
              </a:ext>
            </a:extLst>
          </p:cNvPr>
          <p:cNvGraphicFramePr>
            <a:graphicFrameLocks noGrp="1"/>
          </p:cNvGraphicFramePr>
          <p:nvPr>
            <p:ph type="tbl" sz="quarter" idx="13"/>
            <p:extLst>
              <p:ext uri="{D42A27DB-BD31-4B8C-83A1-F6EECF244321}">
                <p14:modId xmlns:p14="http://schemas.microsoft.com/office/powerpoint/2010/main" val="10299927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854360723"/>
                    </a:ext>
                  </a:extLst>
                </a:gridCol>
                <a:gridCol w="576072">
                  <a:extLst>
                    <a:ext uri="{9D8B030D-6E8A-4147-A177-3AD203B41FA5}">
                      <a16:colId xmlns:a16="http://schemas.microsoft.com/office/drawing/2014/main" val="3804629050"/>
                    </a:ext>
                  </a:extLst>
                </a:gridCol>
                <a:gridCol w="576072">
                  <a:extLst>
                    <a:ext uri="{9D8B030D-6E8A-4147-A177-3AD203B41FA5}">
                      <a16:colId xmlns:a16="http://schemas.microsoft.com/office/drawing/2014/main" val="1829516904"/>
                    </a:ext>
                  </a:extLst>
                </a:gridCol>
                <a:gridCol w="576072">
                  <a:extLst>
                    <a:ext uri="{9D8B030D-6E8A-4147-A177-3AD203B41FA5}">
                      <a16:colId xmlns:a16="http://schemas.microsoft.com/office/drawing/2014/main" val="3817290015"/>
                    </a:ext>
                  </a:extLst>
                </a:gridCol>
                <a:gridCol w="576072">
                  <a:extLst>
                    <a:ext uri="{9D8B030D-6E8A-4147-A177-3AD203B41FA5}">
                      <a16:colId xmlns:a16="http://schemas.microsoft.com/office/drawing/2014/main" val="2879735462"/>
                    </a:ext>
                  </a:extLst>
                </a:gridCol>
                <a:gridCol w="576072">
                  <a:extLst>
                    <a:ext uri="{9D8B030D-6E8A-4147-A177-3AD203B41FA5}">
                      <a16:colId xmlns:a16="http://schemas.microsoft.com/office/drawing/2014/main" val="191061878"/>
                    </a:ext>
                  </a:extLst>
                </a:gridCol>
                <a:gridCol w="576072">
                  <a:extLst>
                    <a:ext uri="{9D8B030D-6E8A-4147-A177-3AD203B41FA5}">
                      <a16:colId xmlns:a16="http://schemas.microsoft.com/office/drawing/2014/main" val="2843964034"/>
                    </a:ext>
                  </a:extLst>
                </a:gridCol>
                <a:gridCol w="576072">
                  <a:extLst>
                    <a:ext uri="{9D8B030D-6E8A-4147-A177-3AD203B41FA5}">
                      <a16:colId xmlns:a16="http://schemas.microsoft.com/office/drawing/2014/main" val="2869720816"/>
                    </a:ext>
                  </a:extLst>
                </a:gridCol>
                <a:gridCol w="576072">
                  <a:extLst>
                    <a:ext uri="{9D8B030D-6E8A-4147-A177-3AD203B41FA5}">
                      <a16:colId xmlns:a16="http://schemas.microsoft.com/office/drawing/2014/main" val="3312654971"/>
                    </a:ext>
                  </a:extLst>
                </a:gridCol>
                <a:gridCol w="576072">
                  <a:extLst>
                    <a:ext uri="{9D8B030D-6E8A-4147-A177-3AD203B41FA5}">
                      <a16:colId xmlns:a16="http://schemas.microsoft.com/office/drawing/2014/main" val="369096633"/>
                    </a:ext>
                  </a:extLst>
                </a:gridCol>
                <a:gridCol w="576072">
                  <a:extLst>
                    <a:ext uri="{9D8B030D-6E8A-4147-A177-3AD203B41FA5}">
                      <a16:colId xmlns:a16="http://schemas.microsoft.com/office/drawing/2014/main" val="3688981007"/>
                    </a:ext>
                  </a:extLst>
                </a:gridCol>
                <a:gridCol w="658368">
                  <a:extLst>
                    <a:ext uri="{9D8B030D-6E8A-4147-A177-3AD203B41FA5}">
                      <a16:colId xmlns:a16="http://schemas.microsoft.com/office/drawing/2014/main" val="15306928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24372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 Beach Hotel - 2019-06-24 15:30:31 </a:t>
                      </a:r>
                      <a:r>
                        <a:rPr kumimoji="0" lang="en-US" sz="1000" b="0" i="0" u="none" strike="noStrike" kern="1200" cap="none" spc="0" normalizeH="0" baseline="0" noProof="0">
                          <a:ln>
                            <a:noFill/>
                          </a:ln>
                          <a:solidFill>
                            <a:prstClr val="black"/>
                          </a:solidFill>
                          <a:effectLst/>
                          <a:uLnTx/>
                          <a:uFillTx/>
                          <a:latin typeface="+mn-lt"/>
                          <a:ea typeface="+mn-ea"/>
                          <a:cs typeface="+mn-cs"/>
                        </a:rPr>
                        <a:t> 
 Nestled amongst hues of green from the gardens beside the Executive Pool, you'll find a sanctuary of calm with our private cabanas. Sit back and discover your own tropical paradise. #RediscoverJBH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965634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 Beach Hotel - 2019-06-23 17:45:09 </a:t>
                      </a:r>
                      <a:r>
                        <a:rPr kumimoji="0" lang="en-US" sz="1000" b="0" i="0" u="none" strike="noStrike" kern="1200" cap="none" spc="0" normalizeH="0" baseline="0" noProof="0">
                          <a:ln>
                            <a:noFill/>
                          </a:ln>
                          <a:solidFill>
                            <a:prstClr val="black"/>
                          </a:solidFill>
                          <a:effectLst/>
                          <a:uLnTx/>
                          <a:uFillTx/>
                          <a:latin typeface="+mn-lt"/>
                          <a:ea typeface="+mn-ea"/>
                          <a:cs typeface="+mn-cs"/>
                        </a:rPr>
                        <a:t> 
 No matter your preference, Jumeirah Flavours brings every cuisine imaginable right to your plate through 40 different Jumeirah restaurants across Dubai 👉 http://bit.ly/2LActLQ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35121315"/>
                  </a:ext>
                </a:extLst>
              </a:tr>
            </a:tbl>
          </a:graphicData>
        </a:graphic>
      </p:graphicFrame>
      <p:sp>
        <p:nvSpPr>
          <p:cNvPr id="4" name="Text Placeholder 3">
            <a:extLst>
              <a:ext uri="{FF2B5EF4-FFF2-40B4-BE49-F238E27FC236}">
                <a16:creationId xmlns:a16="http://schemas.microsoft.com/office/drawing/2014/main" id="{E4631D7C-557E-4270-9CFF-D7CB404A0FE5}"/>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3181254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9E75B6-5FE1-4B2F-88E6-7454971B106C}"/>
              </a:ext>
            </a:extLst>
          </p:cNvPr>
          <p:cNvSpPr>
            <a:spLocks noGrp="1"/>
          </p:cNvSpPr>
          <p:nvPr>
            <p:ph type="title"/>
          </p:nvPr>
        </p:nvSpPr>
        <p:spPr/>
        <p:txBody>
          <a:bodyPr/>
          <a:lstStyle/>
          <a:p>
            <a:r>
              <a:rPr lang="en-US"/>
              <a:t>Facebook FB Own Posts Table with views | JBH - 4 of 12</a:t>
            </a:r>
          </a:p>
        </p:txBody>
      </p:sp>
      <p:graphicFrame>
        <p:nvGraphicFramePr>
          <p:cNvPr id="5" name="Table Placeholder 4">
            <a:extLst>
              <a:ext uri="{FF2B5EF4-FFF2-40B4-BE49-F238E27FC236}">
                <a16:creationId xmlns:a16="http://schemas.microsoft.com/office/drawing/2014/main" id="{9AE2082E-0E59-4969-B6E1-E003886287AF}"/>
              </a:ext>
            </a:extLst>
          </p:cNvPr>
          <p:cNvGraphicFramePr>
            <a:graphicFrameLocks noGrp="1"/>
          </p:cNvGraphicFramePr>
          <p:nvPr>
            <p:ph type="tbl" sz="quarter" idx="13"/>
            <p:extLst>
              <p:ext uri="{D42A27DB-BD31-4B8C-83A1-F6EECF244321}">
                <p14:modId xmlns:p14="http://schemas.microsoft.com/office/powerpoint/2010/main" val="29622707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033308392"/>
                    </a:ext>
                  </a:extLst>
                </a:gridCol>
                <a:gridCol w="576072">
                  <a:extLst>
                    <a:ext uri="{9D8B030D-6E8A-4147-A177-3AD203B41FA5}">
                      <a16:colId xmlns:a16="http://schemas.microsoft.com/office/drawing/2014/main" val="4120293905"/>
                    </a:ext>
                  </a:extLst>
                </a:gridCol>
                <a:gridCol w="576072">
                  <a:extLst>
                    <a:ext uri="{9D8B030D-6E8A-4147-A177-3AD203B41FA5}">
                      <a16:colId xmlns:a16="http://schemas.microsoft.com/office/drawing/2014/main" val="2838523723"/>
                    </a:ext>
                  </a:extLst>
                </a:gridCol>
                <a:gridCol w="576072">
                  <a:extLst>
                    <a:ext uri="{9D8B030D-6E8A-4147-A177-3AD203B41FA5}">
                      <a16:colId xmlns:a16="http://schemas.microsoft.com/office/drawing/2014/main" val="190393181"/>
                    </a:ext>
                  </a:extLst>
                </a:gridCol>
                <a:gridCol w="576072">
                  <a:extLst>
                    <a:ext uri="{9D8B030D-6E8A-4147-A177-3AD203B41FA5}">
                      <a16:colId xmlns:a16="http://schemas.microsoft.com/office/drawing/2014/main" val="3578198510"/>
                    </a:ext>
                  </a:extLst>
                </a:gridCol>
                <a:gridCol w="576072">
                  <a:extLst>
                    <a:ext uri="{9D8B030D-6E8A-4147-A177-3AD203B41FA5}">
                      <a16:colId xmlns:a16="http://schemas.microsoft.com/office/drawing/2014/main" val="2108367425"/>
                    </a:ext>
                  </a:extLst>
                </a:gridCol>
                <a:gridCol w="576072">
                  <a:extLst>
                    <a:ext uri="{9D8B030D-6E8A-4147-A177-3AD203B41FA5}">
                      <a16:colId xmlns:a16="http://schemas.microsoft.com/office/drawing/2014/main" val="2038513690"/>
                    </a:ext>
                  </a:extLst>
                </a:gridCol>
                <a:gridCol w="576072">
                  <a:extLst>
                    <a:ext uri="{9D8B030D-6E8A-4147-A177-3AD203B41FA5}">
                      <a16:colId xmlns:a16="http://schemas.microsoft.com/office/drawing/2014/main" val="1983307292"/>
                    </a:ext>
                  </a:extLst>
                </a:gridCol>
                <a:gridCol w="576072">
                  <a:extLst>
                    <a:ext uri="{9D8B030D-6E8A-4147-A177-3AD203B41FA5}">
                      <a16:colId xmlns:a16="http://schemas.microsoft.com/office/drawing/2014/main" val="95983110"/>
                    </a:ext>
                  </a:extLst>
                </a:gridCol>
                <a:gridCol w="576072">
                  <a:extLst>
                    <a:ext uri="{9D8B030D-6E8A-4147-A177-3AD203B41FA5}">
                      <a16:colId xmlns:a16="http://schemas.microsoft.com/office/drawing/2014/main" val="3647451794"/>
                    </a:ext>
                  </a:extLst>
                </a:gridCol>
                <a:gridCol w="576072">
                  <a:extLst>
                    <a:ext uri="{9D8B030D-6E8A-4147-A177-3AD203B41FA5}">
                      <a16:colId xmlns:a16="http://schemas.microsoft.com/office/drawing/2014/main" val="1223827485"/>
                    </a:ext>
                  </a:extLst>
                </a:gridCol>
                <a:gridCol w="658368">
                  <a:extLst>
                    <a:ext uri="{9D8B030D-6E8A-4147-A177-3AD203B41FA5}">
                      <a16:colId xmlns:a16="http://schemas.microsoft.com/office/drawing/2014/main" val="18046886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474919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 Beach Hotel - 2019-06-21 14:30:02 </a:t>
                      </a:r>
                      <a:r>
                        <a:rPr kumimoji="0" lang="en-US" sz="1000" b="0" i="0" u="none" strike="noStrike" kern="1200" cap="none" spc="0" normalizeH="0" baseline="0" noProof="0">
                          <a:ln>
                            <a:noFill/>
                          </a:ln>
                          <a:solidFill>
                            <a:prstClr val="black"/>
                          </a:solidFill>
                          <a:effectLst/>
                          <a:uLnTx/>
                          <a:uFillTx/>
                          <a:latin typeface="+mn-lt"/>
                          <a:ea typeface="+mn-ea"/>
                          <a:cs typeface="+mn-cs"/>
                        </a:rPr>
                        <a:t> 
 Burgers, sliders, shakes, salads, soft serve ice-cream and sides. The kind of mouth-watering all-American classics that the whole family will love at the new Burgers by the Beach food truck open daily from 12pm to 5:30pm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441688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 Beach Hotel - 2019-06-20 11:30:13 </a:t>
                      </a:r>
                      <a:r>
                        <a:rPr kumimoji="0" lang="en-US" sz="1000" b="0" i="0" u="none" strike="noStrike" kern="1200" cap="none" spc="0" normalizeH="0" baseline="0" noProof="0">
                          <a:ln>
                            <a:noFill/>
                          </a:ln>
                          <a:solidFill>
                            <a:prstClr val="black"/>
                          </a:solidFill>
                          <a:effectLst/>
                          <a:uLnTx/>
                          <a:uFillTx/>
                          <a:latin typeface="+mn-lt"/>
                          <a:ea typeface="+mn-ea"/>
                          <a:cs typeface="+mn-cs"/>
                        </a:rPr>
                        <a:t> 
 A host of delights to help create lasting memories with the younger ones brought to you by Jumeirah Sirius 👉 http://bit.ly/31kZf9F #RediscoverJBH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08499563"/>
                  </a:ext>
                </a:extLst>
              </a:tr>
            </a:tbl>
          </a:graphicData>
        </a:graphic>
      </p:graphicFrame>
      <p:sp>
        <p:nvSpPr>
          <p:cNvPr id="4" name="Text Placeholder 3">
            <a:extLst>
              <a:ext uri="{FF2B5EF4-FFF2-40B4-BE49-F238E27FC236}">
                <a16:creationId xmlns:a16="http://schemas.microsoft.com/office/drawing/2014/main" id="{59D52487-FB79-4E5E-B247-D18F1D1CF3D3}"/>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1751348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8CC19-3AE3-4B80-AD47-6C74E12210EE}"/>
              </a:ext>
            </a:extLst>
          </p:cNvPr>
          <p:cNvSpPr>
            <a:spLocks noGrp="1"/>
          </p:cNvSpPr>
          <p:nvPr>
            <p:ph type="title"/>
          </p:nvPr>
        </p:nvSpPr>
        <p:spPr/>
        <p:txBody>
          <a:bodyPr/>
          <a:lstStyle/>
          <a:p>
            <a:r>
              <a:rPr lang="en-US"/>
              <a:t>Facebook FB Own Posts Table with views | JBH - 5 of 12</a:t>
            </a:r>
          </a:p>
        </p:txBody>
      </p:sp>
      <p:graphicFrame>
        <p:nvGraphicFramePr>
          <p:cNvPr id="5" name="Table Placeholder 4">
            <a:extLst>
              <a:ext uri="{FF2B5EF4-FFF2-40B4-BE49-F238E27FC236}">
                <a16:creationId xmlns:a16="http://schemas.microsoft.com/office/drawing/2014/main" id="{1D3E9534-B43D-418E-A2C4-80D85FC01129}"/>
              </a:ext>
            </a:extLst>
          </p:cNvPr>
          <p:cNvGraphicFramePr>
            <a:graphicFrameLocks noGrp="1"/>
          </p:cNvGraphicFramePr>
          <p:nvPr>
            <p:ph type="tbl" sz="quarter" idx="13"/>
            <p:extLst>
              <p:ext uri="{D42A27DB-BD31-4B8C-83A1-F6EECF244321}">
                <p14:modId xmlns:p14="http://schemas.microsoft.com/office/powerpoint/2010/main" val="19167326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808739969"/>
                    </a:ext>
                  </a:extLst>
                </a:gridCol>
                <a:gridCol w="576072">
                  <a:extLst>
                    <a:ext uri="{9D8B030D-6E8A-4147-A177-3AD203B41FA5}">
                      <a16:colId xmlns:a16="http://schemas.microsoft.com/office/drawing/2014/main" val="4223516469"/>
                    </a:ext>
                  </a:extLst>
                </a:gridCol>
                <a:gridCol w="576072">
                  <a:extLst>
                    <a:ext uri="{9D8B030D-6E8A-4147-A177-3AD203B41FA5}">
                      <a16:colId xmlns:a16="http://schemas.microsoft.com/office/drawing/2014/main" val="782530106"/>
                    </a:ext>
                  </a:extLst>
                </a:gridCol>
                <a:gridCol w="576072">
                  <a:extLst>
                    <a:ext uri="{9D8B030D-6E8A-4147-A177-3AD203B41FA5}">
                      <a16:colId xmlns:a16="http://schemas.microsoft.com/office/drawing/2014/main" val="3138692786"/>
                    </a:ext>
                  </a:extLst>
                </a:gridCol>
                <a:gridCol w="576072">
                  <a:extLst>
                    <a:ext uri="{9D8B030D-6E8A-4147-A177-3AD203B41FA5}">
                      <a16:colId xmlns:a16="http://schemas.microsoft.com/office/drawing/2014/main" val="1260781925"/>
                    </a:ext>
                  </a:extLst>
                </a:gridCol>
                <a:gridCol w="576072">
                  <a:extLst>
                    <a:ext uri="{9D8B030D-6E8A-4147-A177-3AD203B41FA5}">
                      <a16:colId xmlns:a16="http://schemas.microsoft.com/office/drawing/2014/main" val="339950176"/>
                    </a:ext>
                  </a:extLst>
                </a:gridCol>
                <a:gridCol w="576072">
                  <a:extLst>
                    <a:ext uri="{9D8B030D-6E8A-4147-A177-3AD203B41FA5}">
                      <a16:colId xmlns:a16="http://schemas.microsoft.com/office/drawing/2014/main" val="1189430188"/>
                    </a:ext>
                  </a:extLst>
                </a:gridCol>
                <a:gridCol w="576072">
                  <a:extLst>
                    <a:ext uri="{9D8B030D-6E8A-4147-A177-3AD203B41FA5}">
                      <a16:colId xmlns:a16="http://schemas.microsoft.com/office/drawing/2014/main" val="4258180081"/>
                    </a:ext>
                  </a:extLst>
                </a:gridCol>
                <a:gridCol w="576072">
                  <a:extLst>
                    <a:ext uri="{9D8B030D-6E8A-4147-A177-3AD203B41FA5}">
                      <a16:colId xmlns:a16="http://schemas.microsoft.com/office/drawing/2014/main" val="2965913884"/>
                    </a:ext>
                  </a:extLst>
                </a:gridCol>
                <a:gridCol w="576072">
                  <a:extLst>
                    <a:ext uri="{9D8B030D-6E8A-4147-A177-3AD203B41FA5}">
                      <a16:colId xmlns:a16="http://schemas.microsoft.com/office/drawing/2014/main" val="772412683"/>
                    </a:ext>
                  </a:extLst>
                </a:gridCol>
                <a:gridCol w="576072">
                  <a:extLst>
                    <a:ext uri="{9D8B030D-6E8A-4147-A177-3AD203B41FA5}">
                      <a16:colId xmlns:a16="http://schemas.microsoft.com/office/drawing/2014/main" val="2412242609"/>
                    </a:ext>
                  </a:extLst>
                </a:gridCol>
                <a:gridCol w="658368">
                  <a:extLst>
                    <a:ext uri="{9D8B030D-6E8A-4147-A177-3AD203B41FA5}">
                      <a16:colId xmlns:a16="http://schemas.microsoft.com/office/drawing/2014/main" val="2974079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74103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 Beach Hotel - 2019-06-18 14:30:08 </a:t>
                      </a:r>
                      <a:r>
                        <a:rPr kumimoji="0" lang="en-US" sz="1000" b="0" i="0" u="none" strike="noStrike" kern="1200" cap="none" spc="0" normalizeH="0" baseline="0" noProof="0">
                          <a:ln>
                            <a:noFill/>
                          </a:ln>
                          <a:solidFill>
                            <a:prstClr val="black"/>
                          </a:solidFill>
                          <a:effectLst/>
                          <a:uLnTx/>
                          <a:uFillTx/>
                          <a:latin typeface="+mn-lt"/>
                          <a:ea typeface="+mn-ea"/>
                          <a:cs typeface="+mn-cs"/>
                        </a:rPr>
                        <a:t> 
 In the middle of the enchanting gardens of Jumeirah Beach Hotel you'll find the Executive Pool, exclusive for suite and Beit Al Bahar guests, it's a place you can't resist, day or night. http://bit.ly/2KDtx1r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54851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 Beach Hotel - 2019-06-17 17:15:10 </a:t>
                      </a:r>
                      <a:r>
                        <a:rPr kumimoji="0" lang="en-US" sz="1000" b="0" i="0" u="none" strike="noStrike" kern="1200" cap="none" spc="0" normalizeH="0" baseline="0" noProof="0">
                          <a:ln>
                            <a:noFill/>
                          </a:ln>
                          <a:solidFill>
                            <a:prstClr val="black"/>
                          </a:solidFill>
                          <a:effectLst/>
                          <a:uLnTx/>
                          <a:uFillTx/>
                          <a:latin typeface="+mn-lt"/>
                          <a:ea typeface="+mn-ea"/>
                          <a:cs typeface="+mn-cs"/>
                        </a:rPr>
                        <a:t> 
 Unwind in your Ocean Deluxe Balcony room as you listen to the sea softly lapping the shore and soak in the magnificent view http://bit.ly/2Iv5U8L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0422823"/>
                  </a:ext>
                </a:extLst>
              </a:tr>
            </a:tbl>
          </a:graphicData>
        </a:graphic>
      </p:graphicFrame>
      <p:sp>
        <p:nvSpPr>
          <p:cNvPr id="4" name="Text Placeholder 3">
            <a:extLst>
              <a:ext uri="{FF2B5EF4-FFF2-40B4-BE49-F238E27FC236}">
                <a16:creationId xmlns:a16="http://schemas.microsoft.com/office/drawing/2014/main" id="{929F8CDB-82A5-48F8-8634-09335402EDC5}"/>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39317213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22C7A6-4BB0-4C12-A00E-26A70B0F3931}"/>
              </a:ext>
            </a:extLst>
          </p:cNvPr>
          <p:cNvSpPr>
            <a:spLocks noGrp="1"/>
          </p:cNvSpPr>
          <p:nvPr>
            <p:ph type="title"/>
          </p:nvPr>
        </p:nvSpPr>
        <p:spPr/>
        <p:txBody>
          <a:bodyPr/>
          <a:lstStyle/>
          <a:p>
            <a:r>
              <a:rPr lang="en-US"/>
              <a:t>Facebook FB Own Posts Table with views | JBH - 6 of 12</a:t>
            </a:r>
          </a:p>
        </p:txBody>
      </p:sp>
      <p:graphicFrame>
        <p:nvGraphicFramePr>
          <p:cNvPr id="5" name="Table Placeholder 4">
            <a:extLst>
              <a:ext uri="{FF2B5EF4-FFF2-40B4-BE49-F238E27FC236}">
                <a16:creationId xmlns:a16="http://schemas.microsoft.com/office/drawing/2014/main" id="{E4640A10-DB60-4D8B-88C9-BD11F73F0CB7}"/>
              </a:ext>
            </a:extLst>
          </p:cNvPr>
          <p:cNvGraphicFramePr>
            <a:graphicFrameLocks noGrp="1"/>
          </p:cNvGraphicFramePr>
          <p:nvPr>
            <p:ph type="tbl" sz="quarter" idx="13"/>
            <p:extLst>
              <p:ext uri="{D42A27DB-BD31-4B8C-83A1-F6EECF244321}">
                <p14:modId xmlns:p14="http://schemas.microsoft.com/office/powerpoint/2010/main" val="380060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620077768"/>
                    </a:ext>
                  </a:extLst>
                </a:gridCol>
                <a:gridCol w="576072">
                  <a:extLst>
                    <a:ext uri="{9D8B030D-6E8A-4147-A177-3AD203B41FA5}">
                      <a16:colId xmlns:a16="http://schemas.microsoft.com/office/drawing/2014/main" val="3326008663"/>
                    </a:ext>
                  </a:extLst>
                </a:gridCol>
                <a:gridCol w="576072">
                  <a:extLst>
                    <a:ext uri="{9D8B030D-6E8A-4147-A177-3AD203B41FA5}">
                      <a16:colId xmlns:a16="http://schemas.microsoft.com/office/drawing/2014/main" val="1045712120"/>
                    </a:ext>
                  </a:extLst>
                </a:gridCol>
                <a:gridCol w="576072">
                  <a:extLst>
                    <a:ext uri="{9D8B030D-6E8A-4147-A177-3AD203B41FA5}">
                      <a16:colId xmlns:a16="http://schemas.microsoft.com/office/drawing/2014/main" val="1603025793"/>
                    </a:ext>
                  </a:extLst>
                </a:gridCol>
                <a:gridCol w="576072">
                  <a:extLst>
                    <a:ext uri="{9D8B030D-6E8A-4147-A177-3AD203B41FA5}">
                      <a16:colId xmlns:a16="http://schemas.microsoft.com/office/drawing/2014/main" val="4057017759"/>
                    </a:ext>
                  </a:extLst>
                </a:gridCol>
                <a:gridCol w="576072">
                  <a:extLst>
                    <a:ext uri="{9D8B030D-6E8A-4147-A177-3AD203B41FA5}">
                      <a16:colId xmlns:a16="http://schemas.microsoft.com/office/drawing/2014/main" val="2567270608"/>
                    </a:ext>
                  </a:extLst>
                </a:gridCol>
                <a:gridCol w="576072">
                  <a:extLst>
                    <a:ext uri="{9D8B030D-6E8A-4147-A177-3AD203B41FA5}">
                      <a16:colId xmlns:a16="http://schemas.microsoft.com/office/drawing/2014/main" val="2038839882"/>
                    </a:ext>
                  </a:extLst>
                </a:gridCol>
                <a:gridCol w="576072">
                  <a:extLst>
                    <a:ext uri="{9D8B030D-6E8A-4147-A177-3AD203B41FA5}">
                      <a16:colId xmlns:a16="http://schemas.microsoft.com/office/drawing/2014/main" val="782634790"/>
                    </a:ext>
                  </a:extLst>
                </a:gridCol>
                <a:gridCol w="576072">
                  <a:extLst>
                    <a:ext uri="{9D8B030D-6E8A-4147-A177-3AD203B41FA5}">
                      <a16:colId xmlns:a16="http://schemas.microsoft.com/office/drawing/2014/main" val="912212435"/>
                    </a:ext>
                  </a:extLst>
                </a:gridCol>
                <a:gridCol w="576072">
                  <a:extLst>
                    <a:ext uri="{9D8B030D-6E8A-4147-A177-3AD203B41FA5}">
                      <a16:colId xmlns:a16="http://schemas.microsoft.com/office/drawing/2014/main" val="1643583007"/>
                    </a:ext>
                  </a:extLst>
                </a:gridCol>
                <a:gridCol w="576072">
                  <a:extLst>
                    <a:ext uri="{9D8B030D-6E8A-4147-A177-3AD203B41FA5}">
                      <a16:colId xmlns:a16="http://schemas.microsoft.com/office/drawing/2014/main" val="1318148300"/>
                    </a:ext>
                  </a:extLst>
                </a:gridCol>
                <a:gridCol w="658368">
                  <a:extLst>
                    <a:ext uri="{9D8B030D-6E8A-4147-A177-3AD203B41FA5}">
                      <a16:colId xmlns:a16="http://schemas.microsoft.com/office/drawing/2014/main" val="863775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79334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 Beach Hotel - 2019-06-14 10:30:08 </a:t>
                      </a:r>
                      <a:r>
                        <a:rPr kumimoji="0" lang="en-US" sz="1000" b="0" i="0" u="none" strike="noStrike" kern="1200" cap="none" spc="0" normalizeH="0" baseline="0" noProof="0">
                          <a:ln>
                            <a:noFill/>
                          </a:ln>
                          <a:solidFill>
                            <a:prstClr val="black"/>
                          </a:solidFill>
                          <a:effectLst/>
                          <a:uLnTx/>
                          <a:uFillTx/>
                          <a:latin typeface="+mn-lt"/>
                          <a:ea typeface="+mn-ea"/>
                          <a:cs typeface="+mn-cs"/>
                        </a:rPr>
                        <a:t> 
 For an intimate yet lavish family holiday, our spacious Beit Al Bahar villas are the perfect choice. An exclusive Arabian styled sanctuary, that offers the ideal blend of decadence and privacy.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63647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 Beach Hotel - 2019-06-13 16:30:33 </a:t>
                      </a:r>
                      <a:r>
                        <a:rPr kumimoji="0" lang="en-US" sz="1000" b="0" i="0" u="none" strike="noStrike" kern="1200" cap="none" spc="0" normalizeH="0" baseline="0" noProof="0">
                          <a:ln>
                            <a:noFill/>
                          </a:ln>
                          <a:solidFill>
                            <a:prstClr val="black"/>
                          </a:solidFill>
                          <a:effectLst/>
                          <a:uLnTx/>
                          <a:uFillTx/>
                          <a:latin typeface="+mn-lt"/>
                          <a:ea typeface="+mn-ea"/>
                          <a:cs typeface="+mn-cs"/>
                        </a:rPr>
                        <a:t> 
 Hand-selected from the best harvests, with nine distinct varieties of Arabica beans, indulge in one of our signature lattes made from a bespoke blend of Illy coffee.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202268443"/>
                  </a:ext>
                </a:extLst>
              </a:tr>
            </a:tbl>
          </a:graphicData>
        </a:graphic>
      </p:graphicFrame>
      <p:sp>
        <p:nvSpPr>
          <p:cNvPr id="4" name="Text Placeholder 3">
            <a:extLst>
              <a:ext uri="{FF2B5EF4-FFF2-40B4-BE49-F238E27FC236}">
                <a16:creationId xmlns:a16="http://schemas.microsoft.com/office/drawing/2014/main" id="{604F4092-6BCB-437B-A61C-2B5C33E37FB5}"/>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21553418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CEF713-044A-44EA-AE1F-FF8685220055}"/>
              </a:ext>
            </a:extLst>
          </p:cNvPr>
          <p:cNvSpPr>
            <a:spLocks noGrp="1"/>
          </p:cNvSpPr>
          <p:nvPr>
            <p:ph type="title"/>
          </p:nvPr>
        </p:nvSpPr>
        <p:spPr/>
        <p:txBody>
          <a:bodyPr/>
          <a:lstStyle/>
          <a:p>
            <a:r>
              <a:rPr lang="en-US"/>
              <a:t>Facebook FB Own Posts Table with views | JBH - 7 of 12</a:t>
            </a:r>
          </a:p>
        </p:txBody>
      </p:sp>
      <p:graphicFrame>
        <p:nvGraphicFramePr>
          <p:cNvPr id="5" name="Table Placeholder 4">
            <a:extLst>
              <a:ext uri="{FF2B5EF4-FFF2-40B4-BE49-F238E27FC236}">
                <a16:creationId xmlns:a16="http://schemas.microsoft.com/office/drawing/2014/main" id="{67955870-F687-4CC1-AB64-B95FD42BD0C3}"/>
              </a:ext>
            </a:extLst>
          </p:cNvPr>
          <p:cNvGraphicFramePr>
            <a:graphicFrameLocks noGrp="1"/>
          </p:cNvGraphicFramePr>
          <p:nvPr>
            <p:ph type="tbl" sz="quarter" idx="13"/>
            <p:extLst>
              <p:ext uri="{D42A27DB-BD31-4B8C-83A1-F6EECF244321}">
                <p14:modId xmlns:p14="http://schemas.microsoft.com/office/powerpoint/2010/main" val="1192629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697270821"/>
                    </a:ext>
                  </a:extLst>
                </a:gridCol>
                <a:gridCol w="576072">
                  <a:extLst>
                    <a:ext uri="{9D8B030D-6E8A-4147-A177-3AD203B41FA5}">
                      <a16:colId xmlns:a16="http://schemas.microsoft.com/office/drawing/2014/main" val="3100970129"/>
                    </a:ext>
                  </a:extLst>
                </a:gridCol>
                <a:gridCol w="576072">
                  <a:extLst>
                    <a:ext uri="{9D8B030D-6E8A-4147-A177-3AD203B41FA5}">
                      <a16:colId xmlns:a16="http://schemas.microsoft.com/office/drawing/2014/main" val="4270819803"/>
                    </a:ext>
                  </a:extLst>
                </a:gridCol>
                <a:gridCol w="576072">
                  <a:extLst>
                    <a:ext uri="{9D8B030D-6E8A-4147-A177-3AD203B41FA5}">
                      <a16:colId xmlns:a16="http://schemas.microsoft.com/office/drawing/2014/main" val="4247357652"/>
                    </a:ext>
                  </a:extLst>
                </a:gridCol>
                <a:gridCol w="576072">
                  <a:extLst>
                    <a:ext uri="{9D8B030D-6E8A-4147-A177-3AD203B41FA5}">
                      <a16:colId xmlns:a16="http://schemas.microsoft.com/office/drawing/2014/main" val="4144796488"/>
                    </a:ext>
                  </a:extLst>
                </a:gridCol>
                <a:gridCol w="576072">
                  <a:extLst>
                    <a:ext uri="{9D8B030D-6E8A-4147-A177-3AD203B41FA5}">
                      <a16:colId xmlns:a16="http://schemas.microsoft.com/office/drawing/2014/main" val="2866537165"/>
                    </a:ext>
                  </a:extLst>
                </a:gridCol>
                <a:gridCol w="576072">
                  <a:extLst>
                    <a:ext uri="{9D8B030D-6E8A-4147-A177-3AD203B41FA5}">
                      <a16:colId xmlns:a16="http://schemas.microsoft.com/office/drawing/2014/main" val="3505051641"/>
                    </a:ext>
                  </a:extLst>
                </a:gridCol>
                <a:gridCol w="576072">
                  <a:extLst>
                    <a:ext uri="{9D8B030D-6E8A-4147-A177-3AD203B41FA5}">
                      <a16:colId xmlns:a16="http://schemas.microsoft.com/office/drawing/2014/main" val="4216220130"/>
                    </a:ext>
                  </a:extLst>
                </a:gridCol>
                <a:gridCol w="576072">
                  <a:extLst>
                    <a:ext uri="{9D8B030D-6E8A-4147-A177-3AD203B41FA5}">
                      <a16:colId xmlns:a16="http://schemas.microsoft.com/office/drawing/2014/main" val="2558325221"/>
                    </a:ext>
                  </a:extLst>
                </a:gridCol>
                <a:gridCol w="576072">
                  <a:extLst>
                    <a:ext uri="{9D8B030D-6E8A-4147-A177-3AD203B41FA5}">
                      <a16:colId xmlns:a16="http://schemas.microsoft.com/office/drawing/2014/main" val="525345333"/>
                    </a:ext>
                  </a:extLst>
                </a:gridCol>
                <a:gridCol w="576072">
                  <a:extLst>
                    <a:ext uri="{9D8B030D-6E8A-4147-A177-3AD203B41FA5}">
                      <a16:colId xmlns:a16="http://schemas.microsoft.com/office/drawing/2014/main" val="3862762231"/>
                    </a:ext>
                  </a:extLst>
                </a:gridCol>
                <a:gridCol w="658368">
                  <a:extLst>
                    <a:ext uri="{9D8B030D-6E8A-4147-A177-3AD203B41FA5}">
                      <a16:colId xmlns:a16="http://schemas.microsoft.com/office/drawing/2014/main" val="39363866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09107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 Beach Hotel - 2019-06-11 14:30:00 </a:t>
                      </a:r>
                      <a:r>
                        <a:rPr kumimoji="0" lang="en-US" sz="1000" b="0" i="0" u="none" strike="noStrike" kern="1200" cap="none" spc="0" normalizeH="0" baseline="0" noProof="0">
                          <a:ln>
                            <a:noFill/>
                          </a:ln>
                          <a:solidFill>
                            <a:prstClr val="black"/>
                          </a:solidFill>
                          <a:effectLst/>
                          <a:uLnTx/>
                          <a:uFillTx/>
                          <a:latin typeface="+mn-lt"/>
                          <a:ea typeface="+mn-ea"/>
                          <a:cs typeface="+mn-cs"/>
                        </a:rPr>
                        <a:t> 
 A game of champions played beside the ultimate champion, the iconic Burj Al Arab. 📷 Thank you IG hello.goodlife #RediscoverJBH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99281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 Beach Hotel - 2019-06-08 11:30:00 </a:t>
                      </a:r>
                      <a:r>
                        <a:rPr kumimoji="0" lang="en-US" sz="1000" b="0" i="0" u="none" strike="noStrike" kern="1200" cap="none" spc="0" normalizeH="0" baseline="0" noProof="0">
                          <a:ln>
                            <a:noFill/>
                          </a:ln>
                          <a:solidFill>
                            <a:prstClr val="black"/>
                          </a:solidFill>
                          <a:effectLst/>
                          <a:uLnTx/>
                          <a:uFillTx/>
                          <a:latin typeface="+mn-lt"/>
                          <a:ea typeface="+mn-ea"/>
                          <a:cs typeface="+mn-cs"/>
                        </a:rPr>
                        <a:t> 
 The perfectly climate controlled Executive Pool is more than a place to unwind, it's the ultimate escape from reality with unrivalled views of the Burj Al Arab.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987957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 Beach Hotel - 2019-06-07 16:30:00 </a:t>
                      </a:r>
                      <a:r>
                        <a:rPr kumimoji="0" lang="en-US" sz="1000" b="0" i="0" u="none" strike="noStrike" kern="1200" cap="none" spc="0" normalizeH="0" baseline="0" noProof="0">
                          <a:ln>
                            <a:noFill/>
                          </a:ln>
                          <a:solidFill>
                            <a:prstClr val="black"/>
                          </a:solidFill>
                          <a:effectLst/>
                          <a:uLnTx/>
                          <a:uFillTx/>
                          <a:latin typeface="+mn-lt"/>
                          <a:ea typeface="+mn-ea"/>
                          <a:cs typeface="+mn-cs"/>
                        </a:rPr>
                        <a:t> 
 Open breezy spaces, cool design and a private outdoor terrace are just some of the highlights of our spacious two bedroom Ocean Suites.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21989618"/>
                  </a:ext>
                </a:extLst>
              </a:tr>
            </a:tbl>
          </a:graphicData>
        </a:graphic>
      </p:graphicFrame>
      <p:sp>
        <p:nvSpPr>
          <p:cNvPr id="4" name="Text Placeholder 3">
            <a:extLst>
              <a:ext uri="{FF2B5EF4-FFF2-40B4-BE49-F238E27FC236}">
                <a16:creationId xmlns:a16="http://schemas.microsoft.com/office/drawing/2014/main" id="{84057BCD-9FC0-4A7B-B925-6F9EA90923BB}"/>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28120188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74F86F-8CF0-4765-A79C-4E7F116FA204}"/>
              </a:ext>
            </a:extLst>
          </p:cNvPr>
          <p:cNvSpPr>
            <a:spLocks noGrp="1"/>
          </p:cNvSpPr>
          <p:nvPr>
            <p:ph type="title"/>
          </p:nvPr>
        </p:nvSpPr>
        <p:spPr/>
        <p:txBody>
          <a:bodyPr/>
          <a:lstStyle/>
          <a:p>
            <a:r>
              <a:rPr lang="en-US"/>
              <a:t>Facebook FB Own Posts Table with views | JBH - 8 of 12</a:t>
            </a:r>
          </a:p>
        </p:txBody>
      </p:sp>
      <p:graphicFrame>
        <p:nvGraphicFramePr>
          <p:cNvPr id="5" name="Table Placeholder 4">
            <a:extLst>
              <a:ext uri="{FF2B5EF4-FFF2-40B4-BE49-F238E27FC236}">
                <a16:creationId xmlns:a16="http://schemas.microsoft.com/office/drawing/2014/main" id="{85E56858-6523-42BA-86AD-C4ED6FF78EAD}"/>
              </a:ext>
            </a:extLst>
          </p:cNvPr>
          <p:cNvGraphicFramePr>
            <a:graphicFrameLocks noGrp="1"/>
          </p:cNvGraphicFramePr>
          <p:nvPr>
            <p:ph type="tbl" sz="quarter" idx="13"/>
            <p:extLst>
              <p:ext uri="{D42A27DB-BD31-4B8C-83A1-F6EECF244321}">
                <p14:modId xmlns:p14="http://schemas.microsoft.com/office/powerpoint/2010/main" val="40827574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477701458"/>
                    </a:ext>
                  </a:extLst>
                </a:gridCol>
                <a:gridCol w="576072">
                  <a:extLst>
                    <a:ext uri="{9D8B030D-6E8A-4147-A177-3AD203B41FA5}">
                      <a16:colId xmlns:a16="http://schemas.microsoft.com/office/drawing/2014/main" val="3409156614"/>
                    </a:ext>
                  </a:extLst>
                </a:gridCol>
                <a:gridCol w="576072">
                  <a:extLst>
                    <a:ext uri="{9D8B030D-6E8A-4147-A177-3AD203B41FA5}">
                      <a16:colId xmlns:a16="http://schemas.microsoft.com/office/drawing/2014/main" val="3686520006"/>
                    </a:ext>
                  </a:extLst>
                </a:gridCol>
                <a:gridCol w="576072">
                  <a:extLst>
                    <a:ext uri="{9D8B030D-6E8A-4147-A177-3AD203B41FA5}">
                      <a16:colId xmlns:a16="http://schemas.microsoft.com/office/drawing/2014/main" val="745109032"/>
                    </a:ext>
                  </a:extLst>
                </a:gridCol>
                <a:gridCol w="576072">
                  <a:extLst>
                    <a:ext uri="{9D8B030D-6E8A-4147-A177-3AD203B41FA5}">
                      <a16:colId xmlns:a16="http://schemas.microsoft.com/office/drawing/2014/main" val="129564999"/>
                    </a:ext>
                  </a:extLst>
                </a:gridCol>
                <a:gridCol w="576072">
                  <a:extLst>
                    <a:ext uri="{9D8B030D-6E8A-4147-A177-3AD203B41FA5}">
                      <a16:colId xmlns:a16="http://schemas.microsoft.com/office/drawing/2014/main" val="1801898710"/>
                    </a:ext>
                  </a:extLst>
                </a:gridCol>
                <a:gridCol w="576072">
                  <a:extLst>
                    <a:ext uri="{9D8B030D-6E8A-4147-A177-3AD203B41FA5}">
                      <a16:colId xmlns:a16="http://schemas.microsoft.com/office/drawing/2014/main" val="2665379031"/>
                    </a:ext>
                  </a:extLst>
                </a:gridCol>
                <a:gridCol w="576072">
                  <a:extLst>
                    <a:ext uri="{9D8B030D-6E8A-4147-A177-3AD203B41FA5}">
                      <a16:colId xmlns:a16="http://schemas.microsoft.com/office/drawing/2014/main" val="928274816"/>
                    </a:ext>
                  </a:extLst>
                </a:gridCol>
                <a:gridCol w="576072">
                  <a:extLst>
                    <a:ext uri="{9D8B030D-6E8A-4147-A177-3AD203B41FA5}">
                      <a16:colId xmlns:a16="http://schemas.microsoft.com/office/drawing/2014/main" val="4221522119"/>
                    </a:ext>
                  </a:extLst>
                </a:gridCol>
                <a:gridCol w="576072">
                  <a:extLst>
                    <a:ext uri="{9D8B030D-6E8A-4147-A177-3AD203B41FA5}">
                      <a16:colId xmlns:a16="http://schemas.microsoft.com/office/drawing/2014/main" val="3500802550"/>
                    </a:ext>
                  </a:extLst>
                </a:gridCol>
                <a:gridCol w="576072">
                  <a:extLst>
                    <a:ext uri="{9D8B030D-6E8A-4147-A177-3AD203B41FA5}">
                      <a16:colId xmlns:a16="http://schemas.microsoft.com/office/drawing/2014/main" val="2554821247"/>
                    </a:ext>
                  </a:extLst>
                </a:gridCol>
                <a:gridCol w="658368">
                  <a:extLst>
                    <a:ext uri="{9D8B030D-6E8A-4147-A177-3AD203B41FA5}">
                      <a16:colId xmlns:a16="http://schemas.microsoft.com/office/drawing/2014/main" val="12430027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89046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 Beach Hotel - 2019-06-06 18:00:02 </a:t>
                      </a:r>
                      <a:r>
                        <a:rPr kumimoji="0" lang="en-US" sz="1000" b="0" i="0" u="none" strike="noStrike" kern="1200" cap="none" spc="0" normalizeH="0" baseline="0" noProof="0">
                          <a:ln>
                            <a:noFill/>
                          </a:ln>
                          <a:solidFill>
                            <a:prstClr val="black"/>
                          </a:solidFill>
                          <a:effectLst/>
                          <a:uLnTx/>
                          <a:uFillTx/>
                          <a:latin typeface="+mn-lt"/>
                          <a:ea typeface="+mn-ea"/>
                          <a:cs typeface="+mn-cs"/>
                        </a:rPr>
                        <a:t> 
 There are important decisions to make when lounging in your private beach cabana; personal service or "do not disturb"?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81697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 Beach Hotel - 2019-06-04 13:50:15 </a:t>
                      </a:r>
                      <a:r>
                        <a:rPr kumimoji="0" lang="en-US" sz="1000" b="0" i="0" u="none" strike="noStrike" kern="1200" cap="none" spc="0" normalizeH="0" baseline="0" noProof="0">
                          <a:ln>
                            <a:noFill/>
                          </a:ln>
                          <a:solidFill>
                            <a:prstClr val="black"/>
                          </a:solidFill>
                          <a:effectLst/>
                          <a:uLnTx/>
                          <a:uFillTx/>
                          <a:latin typeface="+mn-lt"/>
                          <a:ea typeface="+mn-ea"/>
                          <a:cs typeface="+mn-cs"/>
                        </a:rPr>
                        <a:t> 
 Jumeirah wishes you and your loved ones Eid Mubarak! #RediscoverJBH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02267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 Beach Hotel - 2019-06-03 10:30:00 </a:t>
                      </a:r>
                      <a:r>
                        <a:rPr kumimoji="0" lang="en-US" sz="1000" b="0" i="0" u="none" strike="noStrike" kern="1200" cap="none" spc="0" normalizeH="0" baseline="0" noProof="0">
                          <a:ln>
                            <a:noFill/>
                          </a:ln>
                          <a:solidFill>
                            <a:prstClr val="black"/>
                          </a:solidFill>
                          <a:effectLst/>
                          <a:uLnTx/>
                          <a:uFillTx/>
                          <a:latin typeface="+mn-lt"/>
                          <a:ea typeface="+mn-ea"/>
                          <a:cs typeface="+mn-cs"/>
                        </a:rPr>
                        <a:t> 
 A  beautifully presented hamper of sweet delights from Creations Cakery, the perfect gift this Eid. http://bit.ly/2NMpeAE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71252387"/>
                  </a:ext>
                </a:extLst>
              </a:tr>
            </a:tbl>
          </a:graphicData>
        </a:graphic>
      </p:graphicFrame>
      <p:sp>
        <p:nvSpPr>
          <p:cNvPr id="4" name="Text Placeholder 3">
            <a:extLst>
              <a:ext uri="{FF2B5EF4-FFF2-40B4-BE49-F238E27FC236}">
                <a16:creationId xmlns:a16="http://schemas.microsoft.com/office/drawing/2014/main" id="{BDD0A8B0-228F-4046-A3FF-EBF402E3CAA5}"/>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42032853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CB9385-81C5-431A-B3EC-06BFB7B4FBF0}"/>
              </a:ext>
            </a:extLst>
          </p:cNvPr>
          <p:cNvSpPr>
            <a:spLocks noGrp="1"/>
          </p:cNvSpPr>
          <p:nvPr>
            <p:ph type="title"/>
          </p:nvPr>
        </p:nvSpPr>
        <p:spPr/>
        <p:txBody>
          <a:bodyPr/>
          <a:lstStyle/>
          <a:p>
            <a:r>
              <a:rPr lang="en-US"/>
              <a:t>Facebook FB Own Posts Table with views | JBH - 9 of 12</a:t>
            </a:r>
          </a:p>
        </p:txBody>
      </p:sp>
      <p:graphicFrame>
        <p:nvGraphicFramePr>
          <p:cNvPr id="5" name="Table Placeholder 4">
            <a:extLst>
              <a:ext uri="{FF2B5EF4-FFF2-40B4-BE49-F238E27FC236}">
                <a16:creationId xmlns:a16="http://schemas.microsoft.com/office/drawing/2014/main" id="{1B4CD1F1-CB97-4092-AECC-CB42FC54B017}"/>
              </a:ext>
            </a:extLst>
          </p:cNvPr>
          <p:cNvGraphicFramePr>
            <a:graphicFrameLocks noGrp="1"/>
          </p:cNvGraphicFramePr>
          <p:nvPr>
            <p:ph type="tbl" sz="quarter" idx="13"/>
            <p:extLst>
              <p:ext uri="{D42A27DB-BD31-4B8C-83A1-F6EECF244321}">
                <p14:modId xmlns:p14="http://schemas.microsoft.com/office/powerpoint/2010/main" val="24349282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982334232"/>
                    </a:ext>
                  </a:extLst>
                </a:gridCol>
                <a:gridCol w="576072">
                  <a:extLst>
                    <a:ext uri="{9D8B030D-6E8A-4147-A177-3AD203B41FA5}">
                      <a16:colId xmlns:a16="http://schemas.microsoft.com/office/drawing/2014/main" val="2383530956"/>
                    </a:ext>
                  </a:extLst>
                </a:gridCol>
                <a:gridCol w="576072">
                  <a:extLst>
                    <a:ext uri="{9D8B030D-6E8A-4147-A177-3AD203B41FA5}">
                      <a16:colId xmlns:a16="http://schemas.microsoft.com/office/drawing/2014/main" val="3467019361"/>
                    </a:ext>
                  </a:extLst>
                </a:gridCol>
                <a:gridCol w="576072">
                  <a:extLst>
                    <a:ext uri="{9D8B030D-6E8A-4147-A177-3AD203B41FA5}">
                      <a16:colId xmlns:a16="http://schemas.microsoft.com/office/drawing/2014/main" val="3535279308"/>
                    </a:ext>
                  </a:extLst>
                </a:gridCol>
                <a:gridCol w="576072">
                  <a:extLst>
                    <a:ext uri="{9D8B030D-6E8A-4147-A177-3AD203B41FA5}">
                      <a16:colId xmlns:a16="http://schemas.microsoft.com/office/drawing/2014/main" val="3853583670"/>
                    </a:ext>
                  </a:extLst>
                </a:gridCol>
                <a:gridCol w="576072">
                  <a:extLst>
                    <a:ext uri="{9D8B030D-6E8A-4147-A177-3AD203B41FA5}">
                      <a16:colId xmlns:a16="http://schemas.microsoft.com/office/drawing/2014/main" val="3223509484"/>
                    </a:ext>
                  </a:extLst>
                </a:gridCol>
                <a:gridCol w="576072">
                  <a:extLst>
                    <a:ext uri="{9D8B030D-6E8A-4147-A177-3AD203B41FA5}">
                      <a16:colId xmlns:a16="http://schemas.microsoft.com/office/drawing/2014/main" val="2707145048"/>
                    </a:ext>
                  </a:extLst>
                </a:gridCol>
                <a:gridCol w="576072">
                  <a:extLst>
                    <a:ext uri="{9D8B030D-6E8A-4147-A177-3AD203B41FA5}">
                      <a16:colId xmlns:a16="http://schemas.microsoft.com/office/drawing/2014/main" val="1357485478"/>
                    </a:ext>
                  </a:extLst>
                </a:gridCol>
                <a:gridCol w="576072">
                  <a:extLst>
                    <a:ext uri="{9D8B030D-6E8A-4147-A177-3AD203B41FA5}">
                      <a16:colId xmlns:a16="http://schemas.microsoft.com/office/drawing/2014/main" val="1803013978"/>
                    </a:ext>
                  </a:extLst>
                </a:gridCol>
                <a:gridCol w="576072">
                  <a:extLst>
                    <a:ext uri="{9D8B030D-6E8A-4147-A177-3AD203B41FA5}">
                      <a16:colId xmlns:a16="http://schemas.microsoft.com/office/drawing/2014/main" val="2924407800"/>
                    </a:ext>
                  </a:extLst>
                </a:gridCol>
                <a:gridCol w="576072">
                  <a:extLst>
                    <a:ext uri="{9D8B030D-6E8A-4147-A177-3AD203B41FA5}">
                      <a16:colId xmlns:a16="http://schemas.microsoft.com/office/drawing/2014/main" val="481341440"/>
                    </a:ext>
                  </a:extLst>
                </a:gridCol>
                <a:gridCol w="658368">
                  <a:extLst>
                    <a:ext uri="{9D8B030D-6E8A-4147-A177-3AD203B41FA5}">
                      <a16:colId xmlns:a16="http://schemas.microsoft.com/office/drawing/2014/main" val="3431887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27018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 Beach Hotel - 2019-05-31 13:30:00 </a:t>
                      </a:r>
                      <a:r>
                        <a:rPr kumimoji="0" lang="en-US" sz="1000" b="0" i="0" u="none" strike="noStrike" kern="1200" cap="none" spc="0" normalizeH="0" baseline="0" noProof="0">
                          <a:ln>
                            <a:noFill/>
                          </a:ln>
                          <a:solidFill>
                            <a:prstClr val="black"/>
                          </a:solidFill>
                          <a:effectLst/>
                          <a:uLnTx/>
                          <a:uFillTx/>
                          <a:latin typeface="+mn-lt"/>
                          <a:ea typeface="+mn-ea"/>
                          <a:cs typeface="+mn-cs"/>
                        </a:rPr>
                        <a:t> 
 A culinary journey as well as a delectable feast for all the family. Indulge in a delicious Eid lunch at Kitchen Connection. http://bit.ly/2UmE7Mq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30155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 Beach Hotel - 2019-05-30 11:13:00 </a:t>
                      </a:r>
                      <a:r>
                        <a:rPr kumimoji="0" lang="en-US" sz="1000" b="0" i="0" u="none" strike="noStrike" kern="1200" cap="none" spc="0" normalizeH="0" baseline="0" noProof="0">
                          <a:ln>
                            <a:noFill/>
                          </a:ln>
                          <a:solidFill>
                            <a:prstClr val="black"/>
                          </a:solidFill>
                          <a:effectLst/>
                          <a:uLnTx/>
                          <a:uFillTx/>
                          <a:latin typeface="+mn-lt"/>
                          <a:ea typeface="+mn-ea"/>
                          <a:cs typeface="+mn-cs"/>
                        </a:rPr>
                        <a:t> 
 A modern take on signature British classics. Dhow and Anchor is one of the best places to dine al fresco with a large terrace area and panoramic views of the Burj Al Arab and surrounding gardens. http://bit.ly/2thF3pj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76231770"/>
                  </a:ext>
                </a:extLst>
              </a:tr>
            </a:tbl>
          </a:graphicData>
        </a:graphic>
      </p:graphicFrame>
      <p:sp>
        <p:nvSpPr>
          <p:cNvPr id="4" name="Text Placeholder 3">
            <a:extLst>
              <a:ext uri="{FF2B5EF4-FFF2-40B4-BE49-F238E27FC236}">
                <a16:creationId xmlns:a16="http://schemas.microsoft.com/office/drawing/2014/main" id="{FF4AF9C7-1C73-4576-AB9D-C943C6ED6631}"/>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36647404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606D3-A572-402C-8C16-7521C21B7DDA}"/>
              </a:ext>
            </a:extLst>
          </p:cNvPr>
          <p:cNvSpPr>
            <a:spLocks noGrp="1"/>
          </p:cNvSpPr>
          <p:nvPr>
            <p:ph type="title"/>
          </p:nvPr>
        </p:nvSpPr>
        <p:spPr/>
        <p:txBody>
          <a:bodyPr/>
          <a:lstStyle/>
          <a:p>
            <a:r>
              <a:rPr lang="en-US"/>
              <a:t>Facebook FB Own Posts Table with views | JBH - 10 of 12</a:t>
            </a:r>
          </a:p>
        </p:txBody>
      </p:sp>
      <p:graphicFrame>
        <p:nvGraphicFramePr>
          <p:cNvPr id="5" name="Table Placeholder 4">
            <a:extLst>
              <a:ext uri="{FF2B5EF4-FFF2-40B4-BE49-F238E27FC236}">
                <a16:creationId xmlns:a16="http://schemas.microsoft.com/office/drawing/2014/main" id="{9316BEEC-58B8-4D35-A6B4-0E3B4C28C56C}"/>
              </a:ext>
            </a:extLst>
          </p:cNvPr>
          <p:cNvGraphicFramePr>
            <a:graphicFrameLocks noGrp="1"/>
          </p:cNvGraphicFramePr>
          <p:nvPr>
            <p:ph type="tbl" sz="quarter" idx="13"/>
            <p:extLst>
              <p:ext uri="{D42A27DB-BD31-4B8C-83A1-F6EECF244321}">
                <p14:modId xmlns:p14="http://schemas.microsoft.com/office/powerpoint/2010/main" val="20491132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572788617"/>
                    </a:ext>
                  </a:extLst>
                </a:gridCol>
                <a:gridCol w="576072">
                  <a:extLst>
                    <a:ext uri="{9D8B030D-6E8A-4147-A177-3AD203B41FA5}">
                      <a16:colId xmlns:a16="http://schemas.microsoft.com/office/drawing/2014/main" val="1218884778"/>
                    </a:ext>
                  </a:extLst>
                </a:gridCol>
                <a:gridCol w="576072">
                  <a:extLst>
                    <a:ext uri="{9D8B030D-6E8A-4147-A177-3AD203B41FA5}">
                      <a16:colId xmlns:a16="http://schemas.microsoft.com/office/drawing/2014/main" val="2904531507"/>
                    </a:ext>
                  </a:extLst>
                </a:gridCol>
                <a:gridCol w="576072">
                  <a:extLst>
                    <a:ext uri="{9D8B030D-6E8A-4147-A177-3AD203B41FA5}">
                      <a16:colId xmlns:a16="http://schemas.microsoft.com/office/drawing/2014/main" val="3770401948"/>
                    </a:ext>
                  </a:extLst>
                </a:gridCol>
                <a:gridCol w="576072">
                  <a:extLst>
                    <a:ext uri="{9D8B030D-6E8A-4147-A177-3AD203B41FA5}">
                      <a16:colId xmlns:a16="http://schemas.microsoft.com/office/drawing/2014/main" val="3699236023"/>
                    </a:ext>
                  </a:extLst>
                </a:gridCol>
                <a:gridCol w="576072">
                  <a:extLst>
                    <a:ext uri="{9D8B030D-6E8A-4147-A177-3AD203B41FA5}">
                      <a16:colId xmlns:a16="http://schemas.microsoft.com/office/drawing/2014/main" val="293239049"/>
                    </a:ext>
                  </a:extLst>
                </a:gridCol>
                <a:gridCol w="576072">
                  <a:extLst>
                    <a:ext uri="{9D8B030D-6E8A-4147-A177-3AD203B41FA5}">
                      <a16:colId xmlns:a16="http://schemas.microsoft.com/office/drawing/2014/main" val="2360731469"/>
                    </a:ext>
                  </a:extLst>
                </a:gridCol>
                <a:gridCol w="576072">
                  <a:extLst>
                    <a:ext uri="{9D8B030D-6E8A-4147-A177-3AD203B41FA5}">
                      <a16:colId xmlns:a16="http://schemas.microsoft.com/office/drawing/2014/main" val="3992175091"/>
                    </a:ext>
                  </a:extLst>
                </a:gridCol>
                <a:gridCol w="576072">
                  <a:extLst>
                    <a:ext uri="{9D8B030D-6E8A-4147-A177-3AD203B41FA5}">
                      <a16:colId xmlns:a16="http://schemas.microsoft.com/office/drawing/2014/main" val="2965651669"/>
                    </a:ext>
                  </a:extLst>
                </a:gridCol>
                <a:gridCol w="576072">
                  <a:extLst>
                    <a:ext uri="{9D8B030D-6E8A-4147-A177-3AD203B41FA5}">
                      <a16:colId xmlns:a16="http://schemas.microsoft.com/office/drawing/2014/main" val="2533992361"/>
                    </a:ext>
                  </a:extLst>
                </a:gridCol>
                <a:gridCol w="576072">
                  <a:extLst>
                    <a:ext uri="{9D8B030D-6E8A-4147-A177-3AD203B41FA5}">
                      <a16:colId xmlns:a16="http://schemas.microsoft.com/office/drawing/2014/main" val="917235343"/>
                    </a:ext>
                  </a:extLst>
                </a:gridCol>
                <a:gridCol w="658368">
                  <a:extLst>
                    <a:ext uri="{9D8B030D-6E8A-4147-A177-3AD203B41FA5}">
                      <a16:colId xmlns:a16="http://schemas.microsoft.com/office/drawing/2014/main" val="39447208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51340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 Beach Hotel - 2019-05-28 11:11:00 </a:t>
                      </a:r>
                      <a:r>
                        <a:rPr kumimoji="0" lang="en-US" sz="1000" b="0" i="0" u="none" strike="noStrike" kern="1200" cap="none" spc="0" normalizeH="0" baseline="0" noProof="0">
                          <a:ln>
                            <a:noFill/>
                          </a:ln>
                          <a:solidFill>
                            <a:prstClr val="black"/>
                          </a:solidFill>
                          <a:effectLst/>
                          <a:uLnTx/>
                          <a:uFillTx/>
                          <a:latin typeface="+mn-lt"/>
                          <a:ea typeface="+mn-ea"/>
                          <a:cs typeface="+mn-cs"/>
                        </a:rPr>
                        <a:t> 
 With private access from the hotel and a choice of over 30 rides and attractions, explore one of the world's top 10 water parks right on your doorstep at @WildWadiWaterpark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972719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 Beach Hotel - 2019-05-27 11:09:00 </a:t>
                      </a:r>
                      <a:r>
                        <a:rPr kumimoji="0" lang="en-US" sz="1000" b="0" i="0" u="none" strike="noStrike" kern="1200" cap="none" spc="0" normalizeH="0" baseline="0" noProof="0">
                          <a:ln>
                            <a:noFill/>
                          </a:ln>
                          <a:solidFill>
                            <a:prstClr val="black"/>
                          </a:solidFill>
                          <a:effectLst/>
                          <a:uLnTx/>
                          <a:uFillTx/>
                          <a:latin typeface="+mn-lt"/>
                          <a:ea typeface="+mn-ea"/>
                          <a:cs typeface="+mn-cs"/>
                        </a:rPr>
                        <a:t> 
 An Iftar that takes you around the world. At Kitchen Connection guests can indulge in an international buffet with a tantalising variety of global and regional flavours, from sunset to 8:45pm http://bit.ly/2UmE7Mq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22662059"/>
                  </a:ext>
                </a:extLst>
              </a:tr>
            </a:tbl>
          </a:graphicData>
        </a:graphic>
      </p:graphicFrame>
      <p:sp>
        <p:nvSpPr>
          <p:cNvPr id="4" name="Text Placeholder 3">
            <a:extLst>
              <a:ext uri="{FF2B5EF4-FFF2-40B4-BE49-F238E27FC236}">
                <a16:creationId xmlns:a16="http://schemas.microsoft.com/office/drawing/2014/main" id="{B0E5485F-753D-4F5B-988B-42707CCEADAC}"/>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31929343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979D69-E497-4096-99D6-512161CC3CE2}"/>
              </a:ext>
            </a:extLst>
          </p:cNvPr>
          <p:cNvSpPr>
            <a:spLocks noGrp="1"/>
          </p:cNvSpPr>
          <p:nvPr>
            <p:ph type="title"/>
          </p:nvPr>
        </p:nvSpPr>
        <p:spPr/>
        <p:txBody>
          <a:bodyPr/>
          <a:lstStyle/>
          <a:p>
            <a:r>
              <a:rPr lang="en-US"/>
              <a:t>Facebook FB Own Posts Table with views | JBH - 11 of 12</a:t>
            </a:r>
          </a:p>
        </p:txBody>
      </p:sp>
      <p:graphicFrame>
        <p:nvGraphicFramePr>
          <p:cNvPr id="5" name="Table Placeholder 4">
            <a:extLst>
              <a:ext uri="{FF2B5EF4-FFF2-40B4-BE49-F238E27FC236}">
                <a16:creationId xmlns:a16="http://schemas.microsoft.com/office/drawing/2014/main" id="{E6686D1F-AB33-436C-8E47-7C4D004B1B6E}"/>
              </a:ext>
            </a:extLst>
          </p:cNvPr>
          <p:cNvGraphicFramePr>
            <a:graphicFrameLocks noGrp="1"/>
          </p:cNvGraphicFramePr>
          <p:nvPr>
            <p:ph type="tbl" sz="quarter" idx="13"/>
            <p:extLst>
              <p:ext uri="{D42A27DB-BD31-4B8C-83A1-F6EECF244321}">
                <p14:modId xmlns:p14="http://schemas.microsoft.com/office/powerpoint/2010/main" val="25067214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780637386"/>
                    </a:ext>
                  </a:extLst>
                </a:gridCol>
                <a:gridCol w="576072">
                  <a:extLst>
                    <a:ext uri="{9D8B030D-6E8A-4147-A177-3AD203B41FA5}">
                      <a16:colId xmlns:a16="http://schemas.microsoft.com/office/drawing/2014/main" val="2854901164"/>
                    </a:ext>
                  </a:extLst>
                </a:gridCol>
                <a:gridCol w="576072">
                  <a:extLst>
                    <a:ext uri="{9D8B030D-6E8A-4147-A177-3AD203B41FA5}">
                      <a16:colId xmlns:a16="http://schemas.microsoft.com/office/drawing/2014/main" val="963613731"/>
                    </a:ext>
                  </a:extLst>
                </a:gridCol>
                <a:gridCol w="576072">
                  <a:extLst>
                    <a:ext uri="{9D8B030D-6E8A-4147-A177-3AD203B41FA5}">
                      <a16:colId xmlns:a16="http://schemas.microsoft.com/office/drawing/2014/main" val="4256697624"/>
                    </a:ext>
                  </a:extLst>
                </a:gridCol>
                <a:gridCol w="576072">
                  <a:extLst>
                    <a:ext uri="{9D8B030D-6E8A-4147-A177-3AD203B41FA5}">
                      <a16:colId xmlns:a16="http://schemas.microsoft.com/office/drawing/2014/main" val="375787388"/>
                    </a:ext>
                  </a:extLst>
                </a:gridCol>
                <a:gridCol w="576072">
                  <a:extLst>
                    <a:ext uri="{9D8B030D-6E8A-4147-A177-3AD203B41FA5}">
                      <a16:colId xmlns:a16="http://schemas.microsoft.com/office/drawing/2014/main" val="2494008831"/>
                    </a:ext>
                  </a:extLst>
                </a:gridCol>
                <a:gridCol w="576072">
                  <a:extLst>
                    <a:ext uri="{9D8B030D-6E8A-4147-A177-3AD203B41FA5}">
                      <a16:colId xmlns:a16="http://schemas.microsoft.com/office/drawing/2014/main" val="3735523734"/>
                    </a:ext>
                  </a:extLst>
                </a:gridCol>
                <a:gridCol w="576072">
                  <a:extLst>
                    <a:ext uri="{9D8B030D-6E8A-4147-A177-3AD203B41FA5}">
                      <a16:colId xmlns:a16="http://schemas.microsoft.com/office/drawing/2014/main" val="3061971315"/>
                    </a:ext>
                  </a:extLst>
                </a:gridCol>
                <a:gridCol w="576072">
                  <a:extLst>
                    <a:ext uri="{9D8B030D-6E8A-4147-A177-3AD203B41FA5}">
                      <a16:colId xmlns:a16="http://schemas.microsoft.com/office/drawing/2014/main" val="1066063417"/>
                    </a:ext>
                  </a:extLst>
                </a:gridCol>
                <a:gridCol w="576072">
                  <a:extLst>
                    <a:ext uri="{9D8B030D-6E8A-4147-A177-3AD203B41FA5}">
                      <a16:colId xmlns:a16="http://schemas.microsoft.com/office/drawing/2014/main" val="962938472"/>
                    </a:ext>
                  </a:extLst>
                </a:gridCol>
                <a:gridCol w="576072">
                  <a:extLst>
                    <a:ext uri="{9D8B030D-6E8A-4147-A177-3AD203B41FA5}">
                      <a16:colId xmlns:a16="http://schemas.microsoft.com/office/drawing/2014/main" val="393483929"/>
                    </a:ext>
                  </a:extLst>
                </a:gridCol>
                <a:gridCol w="658368">
                  <a:extLst>
                    <a:ext uri="{9D8B030D-6E8A-4147-A177-3AD203B41FA5}">
                      <a16:colId xmlns:a16="http://schemas.microsoft.com/office/drawing/2014/main" val="37432945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84690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 Beach Hotel - 2019-05-23 18:40:00 </a:t>
                      </a:r>
                      <a:r>
                        <a:rPr kumimoji="0" lang="en-US" sz="1000" b="0" i="0" u="none" strike="noStrike" kern="1200" cap="none" spc="0" normalizeH="0" baseline="0" noProof="0">
                          <a:ln>
                            <a:noFill/>
                          </a:ln>
                          <a:solidFill>
                            <a:prstClr val="black"/>
                          </a:solidFill>
                          <a:effectLst/>
                          <a:uLnTx/>
                          <a:uFillTx/>
                          <a:latin typeface="+mn-lt"/>
                          <a:ea typeface="+mn-ea"/>
                          <a:cs typeface="+mn-cs"/>
                        </a:rPr>
                        <a:t> 
 Cooled to the perfect temperature, the main pool is the ultimate spot for soaking in the sun and getting into the holiday mood.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8365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 Beach Hotel - 2019-05-21 18:00:00 </a:t>
                      </a:r>
                      <a:r>
                        <a:rPr kumimoji="0" lang="en-US" sz="1000" b="0" i="0" u="none" strike="noStrike" kern="1200" cap="none" spc="0" normalizeH="0" baseline="0" noProof="0">
                          <a:ln>
                            <a:noFill/>
                          </a:ln>
                          <a:solidFill>
                            <a:prstClr val="black"/>
                          </a:solidFill>
                          <a:effectLst/>
                          <a:uLnTx/>
                          <a:uFillTx/>
                          <a:latin typeface="+mn-lt"/>
                          <a:ea typeface="+mn-ea"/>
                          <a:cs typeface="+mn-cs"/>
                        </a:rPr>
                        <a:t> 
 With surrounding scenery as breathtaking as this, it's no surprise we've hosted countless unforgettable wedding ceremonies over the years.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75906179"/>
                  </a:ext>
                </a:extLst>
              </a:tr>
            </a:tbl>
          </a:graphicData>
        </a:graphic>
      </p:graphicFrame>
      <p:sp>
        <p:nvSpPr>
          <p:cNvPr id="4" name="Text Placeholder 3">
            <a:extLst>
              <a:ext uri="{FF2B5EF4-FFF2-40B4-BE49-F238E27FC236}">
                <a16:creationId xmlns:a16="http://schemas.microsoft.com/office/drawing/2014/main" id="{6247B95D-372A-469E-B73A-CF2585FAD3D7}"/>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5601058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8536F-AAA0-4BCE-9C8B-295AEBC6D811}"/>
              </a:ext>
            </a:extLst>
          </p:cNvPr>
          <p:cNvSpPr>
            <a:spLocks noGrp="1"/>
          </p:cNvSpPr>
          <p:nvPr>
            <p:ph type="title"/>
          </p:nvPr>
        </p:nvSpPr>
        <p:spPr/>
        <p:txBody>
          <a:bodyPr/>
          <a:lstStyle/>
          <a:p>
            <a:r>
              <a:rPr lang="en-US"/>
              <a:t>Facebook FB Own Posts Table with views | JBH - 12 of 12</a:t>
            </a:r>
          </a:p>
        </p:txBody>
      </p:sp>
      <p:graphicFrame>
        <p:nvGraphicFramePr>
          <p:cNvPr id="5" name="Table Placeholder 4">
            <a:extLst>
              <a:ext uri="{FF2B5EF4-FFF2-40B4-BE49-F238E27FC236}">
                <a16:creationId xmlns:a16="http://schemas.microsoft.com/office/drawing/2014/main" id="{FDDDA86A-9B13-47C2-96B1-D45604384366}"/>
              </a:ext>
            </a:extLst>
          </p:cNvPr>
          <p:cNvGraphicFramePr>
            <a:graphicFrameLocks noGrp="1"/>
          </p:cNvGraphicFramePr>
          <p:nvPr>
            <p:ph type="tbl" sz="quarter" idx="13"/>
            <p:extLst>
              <p:ext uri="{D42A27DB-BD31-4B8C-83A1-F6EECF244321}">
                <p14:modId xmlns:p14="http://schemas.microsoft.com/office/powerpoint/2010/main" val="38193239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123607207"/>
                    </a:ext>
                  </a:extLst>
                </a:gridCol>
                <a:gridCol w="576072">
                  <a:extLst>
                    <a:ext uri="{9D8B030D-6E8A-4147-A177-3AD203B41FA5}">
                      <a16:colId xmlns:a16="http://schemas.microsoft.com/office/drawing/2014/main" val="3312651331"/>
                    </a:ext>
                  </a:extLst>
                </a:gridCol>
                <a:gridCol w="576072">
                  <a:extLst>
                    <a:ext uri="{9D8B030D-6E8A-4147-A177-3AD203B41FA5}">
                      <a16:colId xmlns:a16="http://schemas.microsoft.com/office/drawing/2014/main" val="1060885857"/>
                    </a:ext>
                  </a:extLst>
                </a:gridCol>
                <a:gridCol w="576072">
                  <a:extLst>
                    <a:ext uri="{9D8B030D-6E8A-4147-A177-3AD203B41FA5}">
                      <a16:colId xmlns:a16="http://schemas.microsoft.com/office/drawing/2014/main" val="2303530753"/>
                    </a:ext>
                  </a:extLst>
                </a:gridCol>
                <a:gridCol w="576072">
                  <a:extLst>
                    <a:ext uri="{9D8B030D-6E8A-4147-A177-3AD203B41FA5}">
                      <a16:colId xmlns:a16="http://schemas.microsoft.com/office/drawing/2014/main" val="526327414"/>
                    </a:ext>
                  </a:extLst>
                </a:gridCol>
                <a:gridCol w="576072">
                  <a:extLst>
                    <a:ext uri="{9D8B030D-6E8A-4147-A177-3AD203B41FA5}">
                      <a16:colId xmlns:a16="http://schemas.microsoft.com/office/drawing/2014/main" val="3769923557"/>
                    </a:ext>
                  </a:extLst>
                </a:gridCol>
                <a:gridCol w="576072">
                  <a:extLst>
                    <a:ext uri="{9D8B030D-6E8A-4147-A177-3AD203B41FA5}">
                      <a16:colId xmlns:a16="http://schemas.microsoft.com/office/drawing/2014/main" val="3098905393"/>
                    </a:ext>
                  </a:extLst>
                </a:gridCol>
                <a:gridCol w="576072">
                  <a:extLst>
                    <a:ext uri="{9D8B030D-6E8A-4147-A177-3AD203B41FA5}">
                      <a16:colId xmlns:a16="http://schemas.microsoft.com/office/drawing/2014/main" val="668972917"/>
                    </a:ext>
                  </a:extLst>
                </a:gridCol>
                <a:gridCol w="576072">
                  <a:extLst>
                    <a:ext uri="{9D8B030D-6E8A-4147-A177-3AD203B41FA5}">
                      <a16:colId xmlns:a16="http://schemas.microsoft.com/office/drawing/2014/main" val="2087675224"/>
                    </a:ext>
                  </a:extLst>
                </a:gridCol>
                <a:gridCol w="576072">
                  <a:extLst>
                    <a:ext uri="{9D8B030D-6E8A-4147-A177-3AD203B41FA5}">
                      <a16:colId xmlns:a16="http://schemas.microsoft.com/office/drawing/2014/main" val="1323115370"/>
                    </a:ext>
                  </a:extLst>
                </a:gridCol>
                <a:gridCol w="576072">
                  <a:extLst>
                    <a:ext uri="{9D8B030D-6E8A-4147-A177-3AD203B41FA5}">
                      <a16:colId xmlns:a16="http://schemas.microsoft.com/office/drawing/2014/main" val="327904271"/>
                    </a:ext>
                  </a:extLst>
                </a:gridCol>
                <a:gridCol w="658368">
                  <a:extLst>
                    <a:ext uri="{9D8B030D-6E8A-4147-A177-3AD203B41FA5}">
                      <a16:colId xmlns:a16="http://schemas.microsoft.com/office/drawing/2014/main" val="36776466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38730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 Beach Hotel - 2019-05-20 03:41:31 </a:t>
                      </a:r>
                      <a:r>
                        <a:rPr kumimoji="0" lang="en-US" sz="1000" b="0" i="0" u="none" strike="noStrike" kern="1200" cap="none" spc="0" normalizeH="0" baseline="0" noProof="0">
                          <a:ln>
                            <a:noFill/>
                          </a:ln>
                          <a:solidFill>
                            <a:prstClr val="black"/>
                          </a:solidFill>
                          <a:effectLst/>
                          <a:uLnTx/>
                          <a:uFillTx/>
                          <a:latin typeface="+mn-lt"/>
                          <a:ea typeface="+mn-ea"/>
                          <a:cs typeface="+mn-cs"/>
                        </a:rPr>
                        <a:t> 
 With flavours that will transport your plate across the world via the live cooking stations, Kitchen Connection offers an Iftar experience like no other. Available from sunset to 8:45pm daily http://bit.ly/2UmE7Mq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112590457"/>
                  </a:ext>
                </a:extLst>
              </a:tr>
            </a:tbl>
          </a:graphicData>
        </a:graphic>
      </p:graphicFrame>
      <p:sp>
        <p:nvSpPr>
          <p:cNvPr id="4" name="Text Placeholder 3">
            <a:extLst>
              <a:ext uri="{FF2B5EF4-FFF2-40B4-BE49-F238E27FC236}">
                <a16:creationId xmlns:a16="http://schemas.microsoft.com/office/drawing/2014/main" id="{50788A79-9BBE-48B1-A44D-BFB454165732}"/>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21491068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ABA8DB-10B3-4E80-BA8B-8CBCD8304BFD}"/>
              </a:ext>
            </a:extLst>
          </p:cNvPr>
          <p:cNvSpPr>
            <a:spLocks noGrp="1"/>
          </p:cNvSpPr>
          <p:nvPr>
            <p:ph type="title"/>
          </p:nvPr>
        </p:nvSpPr>
        <p:spPr/>
        <p:txBody>
          <a:bodyPr/>
          <a:lstStyle/>
          <a:p>
            <a:r>
              <a:rPr lang="en-US"/>
              <a:t>Instagram IG Followers Total (Bar Chart) | JBH</a:t>
            </a:r>
          </a:p>
        </p:txBody>
      </p:sp>
      <p:graphicFrame>
        <p:nvGraphicFramePr>
          <p:cNvPr id="6" name="Chart Placeholder 5">
            <a:extLst>
              <a:ext uri="{FF2B5EF4-FFF2-40B4-BE49-F238E27FC236}">
                <a16:creationId xmlns:a16="http://schemas.microsoft.com/office/drawing/2014/main" id="{35144A2D-04D2-4863-B02D-7C528D52105B}"/>
              </a:ext>
            </a:extLst>
          </p:cNvPr>
          <p:cNvGraphicFramePr>
            <a:graphicFrameLocks noGrp="1"/>
          </p:cNvGraphicFramePr>
          <p:nvPr>
            <p:ph type="chart" sz="quarter" idx="13"/>
            <p:extLst>
              <p:ext uri="{D42A27DB-BD31-4B8C-83A1-F6EECF244321}">
                <p14:modId xmlns:p14="http://schemas.microsoft.com/office/powerpoint/2010/main" val="34632595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6F724F-C188-4E34-B2CA-1273E0374B23}"/>
              </a:ext>
            </a:extLst>
          </p:cNvPr>
          <p:cNvSpPr>
            <a:spLocks noGrp="1"/>
          </p:cNvSpPr>
          <p:nvPr>
            <p:ph type="body" sz="quarter" idx="14"/>
          </p:nvPr>
        </p:nvSpPr>
        <p:spPr/>
        <p:txBody>
          <a:bodyPr/>
          <a:lstStyle/>
          <a:p>
            <a:r>
              <a:rPr lang="en-US"/>
              <a:t>01/01/2019 - 30/06/2019</a:t>
            </a:r>
          </a:p>
        </p:txBody>
      </p:sp>
      <p:sp>
        <p:nvSpPr>
          <p:cNvPr id="5" name="Footer Placeholder 4">
            <a:extLst>
              <a:ext uri="{FF2B5EF4-FFF2-40B4-BE49-F238E27FC236}">
                <a16:creationId xmlns:a16="http://schemas.microsoft.com/office/drawing/2014/main" id="{58F1AEA9-3632-4F51-98BE-CFC937BC25D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303513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75D579-4927-4028-992C-F7632EA8A3DD}"/>
              </a:ext>
            </a:extLst>
          </p:cNvPr>
          <p:cNvSpPr>
            <a:spLocks noGrp="1"/>
          </p:cNvSpPr>
          <p:nvPr>
            <p:ph type="title"/>
          </p:nvPr>
        </p:nvSpPr>
        <p:spPr/>
        <p:txBody>
          <a:bodyPr/>
          <a:lstStyle/>
          <a:p>
            <a:r>
              <a:rPr lang="en-US"/>
              <a:t>Instagram IG Followers Change (Bar Chart) | JBH</a:t>
            </a:r>
          </a:p>
        </p:txBody>
      </p:sp>
      <p:graphicFrame>
        <p:nvGraphicFramePr>
          <p:cNvPr id="6" name="Chart Placeholder 5">
            <a:extLst>
              <a:ext uri="{FF2B5EF4-FFF2-40B4-BE49-F238E27FC236}">
                <a16:creationId xmlns:a16="http://schemas.microsoft.com/office/drawing/2014/main" id="{0193055B-EB7E-4EE5-99E2-180029A578E8}"/>
              </a:ext>
            </a:extLst>
          </p:cNvPr>
          <p:cNvGraphicFramePr>
            <a:graphicFrameLocks noGrp="1"/>
          </p:cNvGraphicFramePr>
          <p:nvPr>
            <p:ph type="chart" sz="quarter" idx="13"/>
            <p:extLst>
              <p:ext uri="{D42A27DB-BD31-4B8C-83A1-F6EECF244321}">
                <p14:modId xmlns:p14="http://schemas.microsoft.com/office/powerpoint/2010/main" val="27793464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FFACC4F-D1C8-4A2B-8A57-B0813A23BA61}"/>
              </a:ext>
            </a:extLst>
          </p:cNvPr>
          <p:cNvSpPr>
            <a:spLocks noGrp="1"/>
          </p:cNvSpPr>
          <p:nvPr>
            <p:ph type="body" sz="quarter" idx="14"/>
          </p:nvPr>
        </p:nvSpPr>
        <p:spPr/>
        <p:txBody>
          <a:bodyPr/>
          <a:lstStyle/>
          <a:p>
            <a:r>
              <a:rPr lang="en-US"/>
              <a:t>01/01/2019 - 30/06/2019</a:t>
            </a:r>
          </a:p>
        </p:txBody>
      </p:sp>
      <p:sp>
        <p:nvSpPr>
          <p:cNvPr id="5" name="Footer Placeholder 4">
            <a:extLst>
              <a:ext uri="{FF2B5EF4-FFF2-40B4-BE49-F238E27FC236}">
                <a16:creationId xmlns:a16="http://schemas.microsoft.com/office/drawing/2014/main" id="{69A908FA-D100-4FF0-9864-3645F8252C5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585241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69816-C782-4582-AA60-4007B39D30E6}"/>
              </a:ext>
            </a:extLst>
          </p:cNvPr>
          <p:cNvSpPr>
            <a:spLocks noGrp="1"/>
          </p:cNvSpPr>
          <p:nvPr>
            <p:ph type="title"/>
          </p:nvPr>
        </p:nvSpPr>
        <p:spPr/>
        <p:txBody>
          <a:bodyPr/>
          <a:lstStyle/>
          <a:p>
            <a:r>
              <a:rPr lang="en-US"/>
              <a:t>Instagram Instagram Reach | JBH</a:t>
            </a:r>
          </a:p>
        </p:txBody>
      </p:sp>
      <p:graphicFrame>
        <p:nvGraphicFramePr>
          <p:cNvPr id="6" name="Chart Placeholder 5">
            <a:extLst>
              <a:ext uri="{FF2B5EF4-FFF2-40B4-BE49-F238E27FC236}">
                <a16:creationId xmlns:a16="http://schemas.microsoft.com/office/drawing/2014/main" id="{599811F6-18C5-487B-BC11-FD38A6277C25}"/>
              </a:ext>
            </a:extLst>
          </p:cNvPr>
          <p:cNvGraphicFramePr>
            <a:graphicFrameLocks noGrp="1"/>
          </p:cNvGraphicFramePr>
          <p:nvPr>
            <p:ph type="chart" sz="quarter" idx="13"/>
            <p:extLst>
              <p:ext uri="{D42A27DB-BD31-4B8C-83A1-F6EECF244321}">
                <p14:modId xmlns:p14="http://schemas.microsoft.com/office/powerpoint/2010/main" val="6055233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0D1C5EB-7DA5-4A8F-A461-9A9FA45DDCB0}"/>
              </a:ext>
            </a:extLst>
          </p:cNvPr>
          <p:cNvSpPr>
            <a:spLocks noGrp="1"/>
          </p:cNvSpPr>
          <p:nvPr>
            <p:ph type="body" sz="quarter" idx="14"/>
          </p:nvPr>
        </p:nvSpPr>
        <p:spPr/>
        <p:txBody>
          <a:bodyPr/>
          <a:lstStyle/>
          <a:p>
            <a:r>
              <a:rPr lang="en-US"/>
              <a:t>01/01/2019 - 30/06/2019</a:t>
            </a:r>
          </a:p>
        </p:txBody>
      </p:sp>
      <p:sp>
        <p:nvSpPr>
          <p:cNvPr id="5" name="Footer Placeholder 4">
            <a:extLst>
              <a:ext uri="{FF2B5EF4-FFF2-40B4-BE49-F238E27FC236}">
                <a16:creationId xmlns:a16="http://schemas.microsoft.com/office/drawing/2014/main" id="{06D5336F-46F6-48CA-92CF-E95955DC1C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052856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B96DBC-3403-4ABF-9CFD-BFAEBA706F68}"/>
              </a:ext>
            </a:extLst>
          </p:cNvPr>
          <p:cNvSpPr>
            <a:spLocks noGrp="1"/>
          </p:cNvSpPr>
          <p:nvPr>
            <p:ph type="title"/>
          </p:nvPr>
        </p:nvSpPr>
        <p:spPr/>
        <p:txBody>
          <a:bodyPr/>
          <a:lstStyle/>
          <a:p>
            <a:r>
              <a:rPr lang="en-US"/>
              <a:t>Instagram IG Total Interactions (Bar Chart) | JBH</a:t>
            </a:r>
          </a:p>
        </p:txBody>
      </p:sp>
      <p:graphicFrame>
        <p:nvGraphicFramePr>
          <p:cNvPr id="6" name="Chart Placeholder 5">
            <a:extLst>
              <a:ext uri="{FF2B5EF4-FFF2-40B4-BE49-F238E27FC236}">
                <a16:creationId xmlns:a16="http://schemas.microsoft.com/office/drawing/2014/main" id="{10B03B9E-5052-40D2-AE02-47E58CEB9142}"/>
              </a:ext>
            </a:extLst>
          </p:cNvPr>
          <p:cNvGraphicFramePr>
            <a:graphicFrameLocks noGrp="1"/>
          </p:cNvGraphicFramePr>
          <p:nvPr>
            <p:ph type="chart" sz="quarter" idx="13"/>
            <p:extLst>
              <p:ext uri="{D42A27DB-BD31-4B8C-83A1-F6EECF244321}">
                <p14:modId xmlns:p14="http://schemas.microsoft.com/office/powerpoint/2010/main" val="10964950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61900DB-7A75-4ADE-A743-7E69089835B7}"/>
              </a:ext>
            </a:extLst>
          </p:cNvPr>
          <p:cNvSpPr>
            <a:spLocks noGrp="1"/>
          </p:cNvSpPr>
          <p:nvPr>
            <p:ph type="body" sz="quarter" idx="14"/>
          </p:nvPr>
        </p:nvSpPr>
        <p:spPr/>
        <p:txBody>
          <a:bodyPr/>
          <a:lstStyle/>
          <a:p>
            <a:r>
              <a:rPr lang="en-US"/>
              <a:t>01/01/2019 - 30/06/2019</a:t>
            </a:r>
          </a:p>
        </p:txBody>
      </p:sp>
      <p:sp>
        <p:nvSpPr>
          <p:cNvPr id="5" name="Footer Placeholder 4">
            <a:extLst>
              <a:ext uri="{FF2B5EF4-FFF2-40B4-BE49-F238E27FC236}">
                <a16:creationId xmlns:a16="http://schemas.microsoft.com/office/drawing/2014/main" id="{1C3A55AA-81CE-43E7-A726-B360252BC59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699607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BAC8E-78E4-4901-A83D-66371620B9A0}"/>
              </a:ext>
            </a:extLst>
          </p:cNvPr>
          <p:cNvSpPr>
            <a:spLocks noGrp="1"/>
          </p:cNvSpPr>
          <p:nvPr>
            <p:ph type="title"/>
          </p:nvPr>
        </p:nvSpPr>
        <p:spPr/>
        <p:txBody>
          <a:bodyPr/>
          <a:lstStyle/>
          <a:p>
            <a:r>
              <a:rPr lang="en-US"/>
              <a:t>Instagram Videos Table | JBH - 1 of 10</a:t>
            </a:r>
          </a:p>
        </p:txBody>
      </p:sp>
      <p:graphicFrame>
        <p:nvGraphicFramePr>
          <p:cNvPr id="5" name="Table Placeholder 4">
            <a:extLst>
              <a:ext uri="{FF2B5EF4-FFF2-40B4-BE49-F238E27FC236}">
                <a16:creationId xmlns:a16="http://schemas.microsoft.com/office/drawing/2014/main" id="{E62897B6-3BDC-4F5C-89D0-15F4DE38A0AA}"/>
              </a:ext>
            </a:extLst>
          </p:cNvPr>
          <p:cNvGraphicFramePr>
            <a:graphicFrameLocks noGrp="1"/>
          </p:cNvGraphicFramePr>
          <p:nvPr>
            <p:ph type="tbl" sz="quarter" idx="13"/>
            <p:extLst>
              <p:ext uri="{D42A27DB-BD31-4B8C-83A1-F6EECF244321}">
                <p14:modId xmlns:p14="http://schemas.microsoft.com/office/powerpoint/2010/main" val="9671138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481366083"/>
                    </a:ext>
                  </a:extLst>
                </a:gridCol>
                <a:gridCol w="493776">
                  <a:extLst>
                    <a:ext uri="{9D8B030D-6E8A-4147-A177-3AD203B41FA5}">
                      <a16:colId xmlns:a16="http://schemas.microsoft.com/office/drawing/2014/main" val="3670778155"/>
                    </a:ext>
                  </a:extLst>
                </a:gridCol>
                <a:gridCol w="1152144">
                  <a:extLst>
                    <a:ext uri="{9D8B030D-6E8A-4147-A177-3AD203B41FA5}">
                      <a16:colId xmlns:a16="http://schemas.microsoft.com/office/drawing/2014/main" val="1007455553"/>
                    </a:ext>
                  </a:extLst>
                </a:gridCol>
                <a:gridCol w="493776">
                  <a:extLst>
                    <a:ext uri="{9D8B030D-6E8A-4147-A177-3AD203B41FA5}">
                      <a16:colId xmlns:a16="http://schemas.microsoft.com/office/drawing/2014/main" val="313400312"/>
                    </a:ext>
                  </a:extLst>
                </a:gridCol>
                <a:gridCol w="493776">
                  <a:extLst>
                    <a:ext uri="{9D8B030D-6E8A-4147-A177-3AD203B41FA5}">
                      <a16:colId xmlns:a16="http://schemas.microsoft.com/office/drawing/2014/main" val="1155289347"/>
                    </a:ext>
                  </a:extLst>
                </a:gridCol>
                <a:gridCol w="493776">
                  <a:extLst>
                    <a:ext uri="{9D8B030D-6E8A-4147-A177-3AD203B41FA5}">
                      <a16:colId xmlns:a16="http://schemas.microsoft.com/office/drawing/2014/main" val="221291353"/>
                    </a:ext>
                  </a:extLst>
                </a:gridCol>
                <a:gridCol w="493776">
                  <a:extLst>
                    <a:ext uri="{9D8B030D-6E8A-4147-A177-3AD203B41FA5}">
                      <a16:colId xmlns:a16="http://schemas.microsoft.com/office/drawing/2014/main" val="3640365436"/>
                    </a:ext>
                  </a:extLst>
                </a:gridCol>
                <a:gridCol w="493776">
                  <a:extLst>
                    <a:ext uri="{9D8B030D-6E8A-4147-A177-3AD203B41FA5}">
                      <a16:colId xmlns:a16="http://schemas.microsoft.com/office/drawing/2014/main" val="1411556297"/>
                    </a:ext>
                  </a:extLst>
                </a:gridCol>
                <a:gridCol w="493776">
                  <a:extLst>
                    <a:ext uri="{9D8B030D-6E8A-4147-A177-3AD203B41FA5}">
                      <a16:colId xmlns:a16="http://schemas.microsoft.com/office/drawing/2014/main" val="1584038597"/>
                    </a:ext>
                  </a:extLst>
                </a:gridCol>
                <a:gridCol w="493776">
                  <a:extLst>
                    <a:ext uri="{9D8B030D-6E8A-4147-A177-3AD203B41FA5}">
                      <a16:colId xmlns:a16="http://schemas.microsoft.com/office/drawing/2014/main" val="1862149127"/>
                    </a:ext>
                  </a:extLst>
                </a:gridCol>
                <a:gridCol w="493776">
                  <a:extLst>
                    <a:ext uri="{9D8B030D-6E8A-4147-A177-3AD203B41FA5}">
                      <a16:colId xmlns:a16="http://schemas.microsoft.com/office/drawing/2014/main" val="1733966817"/>
                    </a:ext>
                  </a:extLst>
                </a:gridCol>
                <a:gridCol w="493776">
                  <a:extLst>
                    <a:ext uri="{9D8B030D-6E8A-4147-A177-3AD203B41FA5}">
                      <a16:colId xmlns:a16="http://schemas.microsoft.com/office/drawing/2014/main" val="8259867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102059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jumeirahbh - 2019-06-22 13:37:15 </a:t>
                      </a:r>
                      <a:r>
                        <a:rPr kumimoji="0" lang="en-US" sz="1000" b="0" i="0" u="none" strike="noStrike" kern="1200" cap="none" spc="0" normalizeH="0" baseline="0" noProof="0">
                          <a:ln>
                            <a:noFill/>
                          </a:ln>
                          <a:solidFill>
                            <a:prstClr val="black"/>
                          </a:solidFill>
                          <a:effectLst/>
                          <a:uLnTx/>
                          <a:uFillTx/>
                          <a:latin typeface="+mn-lt"/>
                          <a:ea typeface="+mn-ea"/>
                          <a:cs typeface="+mn-cs"/>
                        </a:rPr>
                        <a:t>
 Our Bianco V Cremo marble flooring provides a sense of stylish serenity, and the overhead kinetic display gently pulses to the movement below. The new lobby at JBH is without a doubt an attraction in itself. #RediscoverJBH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https://www.instagram.com/p/BzAdlt3n1fk/media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24.55 %</a:t>
                      </a:r>
                    </a:p>
                  </a:txBody>
                  <a:tcPr/>
                </a:tc>
                <a:extLst>
                  <a:ext uri="{0D108BD9-81ED-4DB2-BD59-A6C34878D82A}">
                    <a16:rowId xmlns:a16="http://schemas.microsoft.com/office/drawing/2014/main" val="3572103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jumeirahbh - 2019-06-21 10:49:35 </a:t>
                      </a:r>
                      <a:r>
                        <a:rPr kumimoji="0" lang="en-US" sz="1000" b="0" i="0" u="none" strike="noStrike" kern="1200" cap="none" spc="0" normalizeH="0" baseline="0" noProof="0">
                          <a:ln>
                            <a:noFill/>
                          </a:ln>
                          <a:solidFill>
                            <a:prstClr val="black"/>
                          </a:solidFill>
                          <a:effectLst/>
                          <a:uLnTx/>
                          <a:uFillTx/>
                          <a:latin typeface="+mn-lt"/>
                          <a:ea typeface="+mn-ea"/>
                          <a:cs typeface="+mn-cs"/>
                        </a:rPr>
                        <a:t>
 Wake up to a breathtaking view of the @burjalarab, @wildwadiwaterpark and Dubai Marina from your spacious two bedroom Ocean Suite. #RediscoverJBH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https://www.instagram.com/p/By9lf-lnlQu/media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24.42 %</a:t>
                      </a:r>
                    </a:p>
                  </a:txBody>
                  <a:tcPr/>
                </a:tc>
                <a:extLst>
                  <a:ext uri="{0D108BD9-81ED-4DB2-BD59-A6C34878D82A}">
                    <a16:rowId xmlns:a16="http://schemas.microsoft.com/office/drawing/2014/main" val="410984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jumeirahbh - 2019-06-20 13:22:29 </a:t>
                      </a:r>
                      <a:r>
                        <a:rPr kumimoji="0" lang="en-US" sz="1000" b="0" i="0" u="none" strike="noStrike" kern="1200" cap="none" spc="0" normalizeH="0" baseline="0" noProof="0">
                          <a:ln>
                            <a:noFill/>
                          </a:ln>
                          <a:solidFill>
                            <a:prstClr val="black"/>
                          </a:solidFill>
                          <a:effectLst/>
                          <a:uLnTx/>
                          <a:uFillTx/>
                          <a:latin typeface="+mn-lt"/>
                          <a:ea typeface="+mn-ea"/>
                          <a:cs typeface="+mn-cs"/>
                        </a:rPr>
                        <a:t>
 An exclusive beachside cabana paired with the dreamy blues of the ocean and sky, at perfect striking contrast to the golden sands of our private beach... ⛱ #RediscoverJBH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https://www.instagram.com/p/By7SUaRnXHw/media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24.11 %</a:t>
                      </a:r>
                    </a:p>
                  </a:txBody>
                  <a:tcPr/>
                </a:tc>
                <a:extLst>
                  <a:ext uri="{0D108BD9-81ED-4DB2-BD59-A6C34878D82A}">
                    <a16:rowId xmlns:a16="http://schemas.microsoft.com/office/drawing/2014/main" val="3551489873"/>
                  </a:ext>
                </a:extLst>
              </a:tr>
            </a:tbl>
          </a:graphicData>
        </a:graphic>
      </p:graphicFrame>
      <p:sp>
        <p:nvSpPr>
          <p:cNvPr id="4" name="Text Placeholder 3">
            <a:extLst>
              <a:ext uri="{FF2B5EF4-FFF2-40B4-BE49-F238E27FC236}">
                <a16:creationId xmlns:a16="http://schemas.microsoft.com/office/drawing/2014/main" id="{CF036C5F-E5F3-4FCF-9101-E51A0E9ECD25}"/>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20251830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7573DD-A4F8-449A-8F2F-02B4E148A6A9}"/>
              </a:ext>
            </a:extLst>
          </p:cNvPr>
          <p:cNvSpPr>
            <a:spLocks noGrp="1"/>
          </p:cNvSpPr>
          <p:nvPr>
            <p:ph type="title"/>
          </p:nvPr>
        </p:nvSpPr>
        <p:spPr/>
        <p:txBody>
          <a:bodyPr/>
          <a:lstStyle/>
          <a:p>
            <a:r>
              <a:rPr lang="en-US"/>
              <a:t>Instagram Videos Table | JBH - 2 of 10</a:t>
            </a:r>
          </a:p>
        </p:txBody>
      </p:sp>
      <p:graphicFrame>
        <p:nvGraphicFramePr>
          <p:cNvPr id="5" name="Table Placeholder 4">
            <a:extLst>
              <a:ext uri="{FF2B5EF4-FFF2-40B4-BE49-F238E27FC236}">
                <a16:creationId xmlns:a16="http://schemas.microsoft.com/office/drawing/2014/main" id="{92372D0E-5D46-454D-A3F8-E77C65BE20B8}"/>
              </a:ext>
            </a:extLst>
          </p:cNvPr>
          <p:cNvGraphicFramePr>
            <a:graphicFrameLocks noGrp="1"/>
          </p:cNvGraphicFramePr>
          <p:nvPr>
            <p:ph type="tbl" sz="quarter" idx="13"/>
            <p:extLst>
              <p:ext uri="{D42A27DB-BD31-4B8C-83A1-F6EECF244321}">
                <p14:modId xmlns:p14="http://schemas.microsoft.com/office/powerpoint/2010/main" val="32746949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091773401"/>
                    </a:ext>
                  </a:extLst>
                </a:gridCol>
                <a:gridCol w="493776">
                  <a:extLst>
                    <a:ext uri="{9D8B030D-6E8A-4147-A177-3AD203B41FA5}">
                      <a16:colId xmlns:a16="http://schemas.microsoft.com/office/drawing/2014/main" val="2815225879"/>
                    </a:ext>
                  </a:extLst>
                </a:gridCol>
                <a:gridCol w="1152144">
                  <a:extLst>
                    <a:ext uri="{9D8B030D-6E8A-4147-A177-3AD203B41FA5}">
                      <a16:colId xmlns:a16="http://schemas.microsoft.com/office/drawing/2014/main" val="4142902379"/>
                    </a:ext>
                  </a:extLst>
                </a:gridCol>
                <a:gridCol w="493776">
                  <a:extLst>
                    <a:ext uri="{9D8B030D-6E8A-4147-A177-3AD203B41FA5}">
                      <a16:colId xmlns:a16="http://schemas.microsoft.com/office/drawing/2014/main" val="457346601"/>
                    </a:ext>
                  </a:extLst>
                </a:gridCol>
                <a:gridCol w="493776">
                  <a:extLst>
                    <a:ext uri="{9D8B030D-6E8A-4147-A177-3AD203B41FA5}">
                      <a16:colId xmlns:a16="http://schemas.microsoft.com/office/drawing/2014/main" val="418510625"/>
                    </a:ext>
                  </a:extLst>
                </a:gridCol>
                <a:gridCol w="493776">
                  <a:extLst>
                    <a:ext uri="{9D8B030D-6E8A-4147-A177-3AD203B41FA5}">
                      <a16:colId xmlns:a16="http://schemas.microsoft.com/office/drawing/2014/main" val="131303694"/>
                    </a:ext>
                  </a:extLst>
                </a:gridCol>
                <a:gridCol w="493776">
                  <a:extLst>
                    <a:ext uri="{9D8B030D-6E8A-4147-A177-3AD203B41FA5}">
                      <a16:colId xmlns:a16="http://schemas.microsoft.com/office/drawing/2014/main" val="586463342"/>
                    </a:ext>
                  </a:extLst>
                </a:gridCol>
                <a:gridCol w="493776">
                  <a:extLst>
                    <a:ext uri="{9D8B030D-6E8A-4147-A177-3AD203B41FA5}">
                      <a16:colId xmlns:a16="http://schemas.microsoft.com/office/drawing/2014/main" val="619366123"/>
                    </a:ext>
                  </a:extLst>
                </a:gridCol>
                <a:gridCol w="493776">
                  <a:extLst>
                    <a:ext uri="{9D8B030D-6E8A-4147-A177-3AD203B41FA5}">
                      <a16:colId xmlns:a16="http://schemas.microsoft.com/office/drawing/2014/main" val="2429976512"/>
                    </a:ext>
                  </a:extLst>
                </a:gridCol>
                <a:gridCol w="493776">
                  <a:extLst>
                    <a:ext uri="{9D8B030D-6E8A-4147-A177-3AD203B41FA5}">
                      <a16:colId xmlns:a16="http://schemas.microsoft.com/office/drawing/2014/main" val="3752833399"/>
                    </a:ext>
                  </a:extLst>
                </a:gridCol>
                <a:gridCol w="493776">
                  <a:extLst>
                    <a:ext uri="{9D8B030D-6E8A-4147-A177-3AD203B41FA5}">
                      <a16:colId xmlns:a16="http://schemas.microsoft.com/office/drawing/2014/main" val="2233085202"/>
                    </a:ext>
                  </a:extLst>
                </a:gridCol>
                <a:gridCol w="493776">
                  <a:extLst>
                    <a:ext uri="{9D8B030D-6E8A-4147-A177-3AD203B41FA5}">
                      <a16:colId xmlns:a16="http://schemas.microsoft.com/office/drawing/2014/main" val="12483216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34821569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jumeirahbh - 2019-06-18 16:17:10 </a:t>
                      </a:r>
                      <a:r>
                        <a:rPr kumimoji="0" lang="en-US" sz="1000" b="0" i="0" u="none" strike="noStrike" kern="1200" cap="none" spc="0" normalizeH="0" baseline="0" noProof="0">
                          <a:ln>
                            <a:noFill/>
                          </a:ln>
                          <a:solidFill>
                            <a:prstClr val="black"/>
                          </a:solidFill>
                          <a:effectLst/>
                          <a:uLnTx/>
                          <a:uFillTx/>
                          <a:latin typeface="+mn-lt"/>
                          <a:ea typeface="+mn-ea"/>
                          <a:cs typeface="+mn-cs"/>
                        </a:rPr>
                        <a:t>
 After a peaceful stroll alongside the refreshing waves of the Arabian Gulf, make your way to our main pool for a cooling 🍹 at our swim-up bar #RediscoverJBH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https://www.instagram.com/p/By2cteqn2GW/media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21.75 %</a:t>
                      </a:r>
                    </a:p>
                  </a:txBody>
                  <a:tcPr/>
                </a:tc>
                <a:extLst>
                  <a:ext uri="{0D108BD9-81ED-4DB2-BD59-A6C34878D82A}">
                    <a16:rowId xmlns:a16="http://schemas.microsoft.com/office/drawing/2014/main" val="1759492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jumeirahbh - 2019-06-17 16:34:06 </a:t>
                      </a:r>
                      <a:r>
                        <a:rPr kumimoji="0" lang="en-US" sz="1000" b="0" i="0" u="none" strike="noStrike" kern="1200" cap="none" spc="0" normalizeH="0" baseline="0" noProof="0">
                          <a:ln>
                            <a:noFill/>
                          </a:ln>
                          <a:solidFill>
                            <a:prstClr val="black"/>
                          </a:solidFill>
                          <a:effectLst/>
                          <a:uLnTx/>
                          <a:uFillTx/>
                          <a:latin typeface="+mn-lt"/>
                          <a:ea typeface="+mn-ea"/>
                          <a:cs typeface="+mn-cs"/>
                        </a:rPr>
                        <a:t>
 Retreat to the sanctuary of a private cabana, with a breathtaking view of @BurjAlArab and our personalised butler service. #RediscoverJBH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https://www.instagram.com/p/Byz5tMbHqAG/media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23.01 %</a:t>
                      </a:r>
                    </a:p>
                  </a:txBody>
                  <a:tcPr/>
                </a:tc>
                <a:extLst>
                  <a:ext uri="{0D108BD9-81ED-4DB2-BD59-A6C34878D82A}">
                    <a16:rowId xmlns:a16="http://schemas.microsoft.com/office/drawing/2014/main" val="3089056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jumeirahbh - 2019-06-08 15:48:06 </a:t>
                      </a:r>
                      <a:r>
                        <a:rPr kumimoji="0" lang="en-US" sz="1000" b="0" i="0" u="none" strike="noStrike" kern="1200" cap="none" spc="0" normalizeH="0" baseline="0" noProof="0">
                          <a:ln>
                            <a:noFill/>
                          </a:ln>
                          <a:solidFill>
                            <a:prstClr val="black"/>
                          </a:solidFill>
                          <a:effectLst/>
                          <a:uLnTx/>
                          <a:uFillTx/>
                          <a:latin typeface="+mn-lt"/>
                          <a:ea typeface="+mn-ea"/>
                          <a:cs typeface="+mn-cs"/>
                        </a:rPr>
                        <a:t>
 That perfect instagrammable moment can be found at every turn at JBH. With breathtaking views and stunning decor both inside and out you'll never struggle to find an impeccable backdrop, especially at the Executive Pool  #RediscoverJBH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https://www.instagram.com/p/BycpZH1nVRH/media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30.34 %</a:t>
                      </a:r>
                    </a:p>
                  </a:txBody>
                  <a:tcPr/>
                </a:tc>
                <a:extLst>
                  <a:ext uri="{0D108BD9-81ED-4DB2-BD59-A6C34878D82A}">
                    <a16:rowId xmlns:a16="http://schemas.microsoft.com/office/drawing/2014/main" val="487786"/>
                  </a:ext>
                </a:extLst>
              </a:tr>
            </a:tbl>
          </a:graphicData>
        </a:graphic>
      </p:graphicFrame>
      <p:sp>
        <p:nvSpPr>
          <p:cNvPr id="4" name="Text Placeholder 3">
            <a:extLst>
              <a:ext uri="{FF2B5EF4-FFF2-40B4-BE49-F238E27FC236}">
                <a16:creationId xmlns:a16="http://schemas.microsoft.com/office/drawing/2014/main" id="{255950EF-644F-4236-ADC5-F300462EFC96}"/>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27806473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251D7-2D83-40E5-AB6A-BA47EA7EE3A3}"/>
              </a:ext>
            </a:extLst>
          </p:cNvPr>
          <p:cNvSpPr>
            <a:spLocks noGrp="1"/>
          </p:cNvSpPr>
          <p:nvPr>
            <p:ph type="title"/>
          </p:nvPr>
        </p:nvSpPr>
        <p:spPr/>
        <p:txBody>
          <a:bodyPr/>
          <a:lstStyle/>
          <a:p>
            <a:r>
              <a:rPr lang="en-US"/>
              <a:t>Instagram Videos Table | JBH - 3 of 10</a:t>
            </a:r>
          </a:p>
        </p:txBody>
      </p:sp>
      <p:graphicFrame>
        <p:nvGraphicFramePr>
          <p:cNvPr id="5" name="Table Placeholder 4">
            <a:extLst>
              <a:ext uri="{FF2B5EF4-FFF2-40B4-BE49-F238E27FC236}">
                <a16:creationId xmlns:a16="http://schemas.microsoft.com/office/drawing/2014/main" id="{1D036CCE-18C5-44D3-ACEA-62DABBF0A76A}"/>
              </a:ext>
            </a:extLst>
          </p:cNvPr>
          <p:cNvGraphicFramePr>
            <a:graphicFrameLocks noGrp="1"/>
          </p:cNvGraphicFramePr>
          <p:nvPr>
            <p:ph type="tbl" sz="quarter" idx="13"/>
            <p:extLst>
              <p:ext uri="{D42A27DB-BD31-4B8C-83A1-F6EECF244321}">
                <p14:modId xmlns:p14="http://schemas.microsoft.com/office/powerpoint/2010/main" val="24499049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76284327"/>
                    </a:ext>
                  </a:extLst>
                </a:gridCol>
                <a:gridCol w="493776">
                  <a:extLst>
                    <a:ext uri="{9D8B030D-6E8A-4147-A177-3AD203B41FA5}">
                      <a16:colId xmlns:a16="http://schemas.microsoft.com/office/drawing/2014/main" val="1940028007"/>
                    </a:ext>
                  </a:extLst>
                </a:gridCol>
                <a:gridCol w="1152144">
                  <a:extLst>
                    <a:ext uri="{9D8B030D-6E8A-4147-A177-3AD203B41FA5}">
                      <a16:colId xmlns:a16="http://schemas.microsoft.com/office/drawing/2014/main" val="3493269574"/>
                    </a:ext>
                  </a:extLst>
                </a:gridCol>
                <a:gridCol w="493776">
                  <a:extLst>
                    <a:ext uri="{9D8B030D-6E8A-4147-A177-3AD203B41FA5}">
                      <a16:colId xmlns:a16="http://schemas.microsoft.com/office/drawing/2014/main" val="2047358541"/>
                    </a:ext>
                  </a:extLst>
                </a:gridCol>
                <a:gridCol w="493776">
                  <a:extLst>
                    <a:ext uri="{9D8B030D-6E8A-4147-A177-3AD203B41FA5}">
                      <a16:colId xmlns:a16="http://schemas.microsoft.com/office/drawing/2014/main" val="1245389013"/>
                    </a:ext>
                  </a:extLst>
                </a:gridCol>
                <a:gridCol w="493776">
                  <a:extLst>
                    <a:ext uri="{9D8B030D-6E8A-4147-A177-3AD203B41FA5}">
                      <a16:colId xmlns:a16="http://schemas.microsoft.com/office/drawing/2014/main" val="4090270527"/>
                    </a:ext>
                  </a:extLst>
                </a:gridCol>
                <a:gridCol w="493776">
                  <a:extLst>
                    <a:ext uri="{9D8B030D-6E8A-4147-A177-3AD203B41FA5}">
                      <a16:colId xmlns:a16="http://schemas.microsoft.com/office/drawing/2014/main" val="636630695"/>
                    </a:ext>
                  </a:extLst>
                </a:gridCol>
                <a:gridCol w="493776">
                  <a:extLst>
                    <a:ext uri="{9D8B030D-6E8A-4147-A177-3AD203B41FA5}">
                      <a16:colId xmlns:a16="http://schemas.microsoft.com/office/drawing/2014/main" val="1701891072"/>
                    </a:ext>
                  </a:extLst>
                </a:gridCol>
                <a:gridCol w="493776">
                  <a:extLst>
                    <a:ext uri="{9D8B030D-6E8A-4147-A177-3AD203B41FA5}">
                      <a16:colId xmlns:a16="http://schemas.microsoft.com/office/drawing/2014/main" val="309072094"/>
                    </a:ext>
                  </a:extLst>
                </a:gridCol>
                <a:gridCol w="493776">
                  <a:extLst>
                    <a:ext uri="{9D8B030D-6E8A-4147-A177-3AD203B41FA5}">
                      <a16:colId xmlns:a16="http://schemas.microsoft.com/office/drawing/2014/main" val="1894225800"/>
                    </a:ext>
                  </a:extLst>
                </a:gridCol>
                <a:gridCol w="493776">
                  <a:extLst>
                    <a:ext uri="{9D8B030D-6E8A-4147-A177-3AD203B41FA5}">
                      <a16:colId xmlns:a16="http://schemas.microsoft.com/office/drawing/2014/main" val="1197326425"/>
                    </a:ext>
                  </a:extLst>
                </a:gridCol>
                <a:gridCol w="493776">
                  <a:extLst>
                    <a:ext uri="{9D8B030D-6E8A-4147-A177-3AD203B41FA5}">
                      <a16:colId xmlns:a16="http://schemas.microsoft.com/office/drawing/2014/main" val="39598090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309411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jumeirahbh - 2019-06-06 11:18:09 </a:t>
                      </a:r>
                      <a:r>
                        <a:rPr kumimoji="0" lang="en-US" sz="1000" b="0" i="0" u="none" strike="noStrike" kern="1200" cap="none" spc="0" normalizeH="0" baseline="0" noProof="0">
                          <a:ln>
                            <a:noFill/>
                          </a:ln>
                          <a:solidFill>
                            <a:prstClr val="black"/>
                          </a:solidFill>
                          <a:effectLst/>
                          <a:uLnTx/>
                          <a:uFillTx/>
                          <a:latin typeface="+mn-lt"/>
                          <a:ea typeface="+mn-ea"/>
                          <a:cs typeface="+mn-cs"/>
                        </a:rPr>
                        <a:t>
 Take a moment to gaze over the endless horizon from the sanctuary of your room. Watch the light dart off the majestic sail shaped Burj Al Arab, knowing that your day stretches ahead of you. Whether you choose Wild Wadi Waterpark, one of our many delicious restaurants or perhaps some quiet time while the children make memories at our Kids Club, there's more than enough reasons to #RediscoverJBH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https://www.instagram.com/p/ByXA912n_e0/media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25.91 %</a:t>
                      </a:r>
                    </a:p>
                  </a:txBody>
                  <a:tcPr/>
                </a:tc>
                <a:extLst>
                  <a:ext uri="{0D108BD9-81ED-4DB2-BD59-A6C34878D82A}">
                    <a16:rowId xmlns:a16="http://schemas.microsoft.com/office/drawing/2014/main" val="1529778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jumeirahbh - 2019-05-23 17:42:43 </a:t>
                      </a:r>
                      <a:r>
                        <a:rPr kumimoji="0" lang="en-US" sz="1000" b="0" i="0" u="none" strike="noStrike" kern="1200" cap="none" spc="0" normalizeH="0" baseline="0" noProof="0">
                          <a:ln>
                            <a:noFill/>
                          </a:ln>
                          <a:solidFill>
                            <a:prstClr val="black"/>
                          </a:solidFill>
                          <a:effectLst/>
                          <a:uLnTx/>
                          <a:uFillTx/>
                          <a:latin typeface="+mn-lt"/>
                          <a:ea typeface="+mn-ea"/>
                          <a:cs typeface="+mn-cs"/>
                        </a:rPr>
                        <a:t>
 For some rambunctious fun with added splash, guests will definitely want to make good use of the unlimited access to @Wildwadiwaterpark next door. #RediscoverJBH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https://www.instagram.com/p/Bxzp7vTlYBy/media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43.56 %</a:t>
                      </a:r>
                    </a:p>
                  </a:txBody>
                  <a:tcPr/>
                </a:tc>
                <a:extLst>
                  <a:ext uri="{0D108BD9-81ED-4DB2-BD59-A6C34878D82A}">
                    <a16:rowId xmlns:a16="http://schemas.microsoft.com/office/drawing/2014/main" val="3293375714"/>
                  </a:ext>
                </a:extLst>
              </a:tr>
            </a:tbl>
          </a:graphicData>
        </a:graphic>
      </p:graphicFrame>
      <p:sp>
        <p:nvSpPr>
          <p:cNvPr id="4" name="Text Placeholder 3">
            <a:extLst>
              <a:ext uri="{FF2B5EF4-FFF2-40B4-BE49-F238E27FC236}">
                <a16:creationId xmlns:a16="http://schemas.microsoft.com/office/drawing/2014/main" id="{C61D344B-BB44-4254-9AB6-668D6B4FF616}"/>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33487454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1A6ED-7084-4532-A880-FB730D445935}"/>
              </a:ext>
            </a:extLst>
          </p:cNvPr>
          <p:cNvSpPr>
            <a:spLocks noGrp="1"/>
          </p:cNvSpPr>
          <p:nvPr>
            <p:ph type="title"/>
          </p:nvPr>
        </p:nvSpPr>
        <p:spPr/>
        <p:txBody>
          <a:bodyPr/>
          <a:lstStyle/>
          <a:p>
            <a:r>
              <a:rPr lang="en-US"/>
              <a:t>Instagram Videos Table | JBH - 4 of 10</a:t>
            </a:r>
          </a:p>
        </p:txBody>
      </p:sp>
      <p:graphicFrame>
        <p:nvGraphicFramePr>
          <p:cNvPr id="5" name="Table Placeholder 4">
            <a:extLst>
              <a:ext uri="{FF2B5EF4-FFF2-40B4-BE49-F238E27FC236}">
                <a16:creationId xmlns:a16="http://schemas.microsoft.com/office/drawing/2014/main" id="{EBC2A6F2-9A99-4FD0-B572-ECFAC8AAF82B}"/>
              </a:ext>
            </a:extLst>
          </p:cNvPr>
          <p:cNvGraphicFramePr>
            <a:graphicFrameLocks noGrp="1"/>
          </p:cNvGraphicFramePr>
          <p:nvPr>
            <p:ph type="tbl" sz="quarter" idx="13"/>
            <p:extLst>
              <p:ext uri="{D42A27DB-BD31-4B8C-83A1-F6EECF244321}">
                <p14:modId xmlns:p14="http://schemas.microsoft.com/office/powerpoint/2010/main" val="13966737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075964051"/>
                    </a:ext>
                  </a:extLst>
                </a:gridCol>
                <a:gridCol w="493776">
                  <a:extLst>
                    <a:ext uri="{9D8B030D-6E8A-4147-A177-3AD203B41FA5}">
                      <a16:colId xmlns:a16="http://schemas.microsoft.com/office/drawing/2014/main" val="1163664298"/>
                    </a:ext>
                  </a:extLst>
                </a:gridCol>
                <a:gridCol w="1152144">
                  <a:extLst>
                    <a:ext uri="{9D8B030D-6E8A-4147-A177-3AD203B41FA5}">
                      <a16:colId xmlns:a16="http://schemas.microsoft.com/office/drawing/2014/main" val="3943871666"/>
                    </a:ext>
                  </a:extLst>
                </a:gridCol>
                <a:gridCol w="493776">
                  <a:extLst>
                    <a:ext uri="{9D8B030D-6E8A-4147-A177-3AD203B41FA5}">
                      <a16:colId xmlns:a16="http://schemas.microsoft.com/office/drawing/2014/main" val="1785922641"/>
                    </a:ext>
                  </a:extLst>
                </a:gridCol>
                <a:gridCol w="493776">
                  <a:extLst>
                    <a:ext uri="{9D8B030D-6E8A-4147-A177-3AD203B41FA5}">
                      <a16:colId xmlns:a16="http://schemas.microsoft.com/office/drawing/2014/main" val="924555058"/>
                    </a:ext>
                  </a:extLst>
                </a:gridCol>
                <a:gridCol w="493776">
                  <a:extLst>
                    <a:ext uri="{9D8B030D-6E8A-4147-A177-3AD203B41FA5}">
                      <a16:colId xmlns:a16="http://schemas.microsoft.com/office/drawing/2014/main" val="1164073898"/>
                    </a:ext>
                  </a:extLst>
                </a:gridCol>
                <a:gridCol w="493776">
                  <a:extLst>
                    <a:ext uri="{9D8B030D-6E8A-4147-A177-3AD203B41FA5}">
                      <a16:colId xmlns:a16="http://schemas.microsoft.com/office/drawing/2014/main" val="2893071558"/>
                    </a:ext>
                  </a:extLst>
                </a:gridCol>
                <a:gridCol w="493776">
                  <a:extLst>
                    <a:ext uri="{9D8B030D-6E8A-4147-A177-3AD203B41FA5}">
                      <a16:colId xmlns:a16="http://schemas.microsoft.com/office/drawing/2014/main" val="883846036"/>
                    </a:ext>
                  </a:extLst>
                </a:gridCol>
                <a:gridCol w="493776">
                  <a:extLst>
                    <a:ext uri="{9D8B030D-6E8A-4147-A177-3AD203B41FA5}">
                      <a16:colId xmlns:a16="http://schemas.microsoft.com/office/drawing/2014/main" val="1485847413"/>
                    </a:ext>
                  </a:extLst>
                </a:gridCol>
                <a:gridCol w="493776">
                  <a:extLst>
                    <a:ext uri="{9D8B030D-6E8A-4147-A177-3AD203B41FA5}">
                      <a16:colId xmlns:a16="http://schemas.microsoft.com/office/drawing/2014/main" val="927128713"/>
                    </a:ext>
                  </a:extLst>
                </a:gridCol>
                <a:gridCol w="493776">
                  <a:extLst>
                    <a:ext uri="{9D8B030D-6E8A-4147-A177-3AD203B41FA5}">
                      <a16:colId xmlns:a16="http://schemas.microsoft.com/office/drawing/2014/main" val="1749687043"/>
                    </a:ext>
                  </a:extLst>
                </a:gridCol>
                <a:gridCol w="493776">
                  <a:extLst>
                    <a:ext uri="{9D8B030D-6E8A-4147-A177-3AD203B41FA5}">
                      <a16:colId xmlns:a16="http://schemas.microsoft.com/office/drawing/2014/main" val="16438231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31906858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jumeirahbh - 2019-05-19 16:34:01 </a:t>
                      </a:r>
                      <a:r>
                        <a:rPr kumimoji="0" lang="en-US" sz="1000" b="0" i="0" u="none" strike="noStrike" kern="1200" cap="none" spc="0" normalizeH="0" baseline="0" noProof="0">
                          <a:ln>
                            <a:noFill/>
                          </a:ln>
                          <a:solidFill>
                            <a:prstClr val="black"/>
                          </a:solidFill>
                          <a:effectLst/>
                          <a:uLnTx/>
                          <a:uFillTx/>
                          <a:latin typeface="+mn-lt"/>
                          <a:ea typeface="+mn-ea"/>
                          <a:cs typeface="+mn-cs"/>
                        </a:rPr>
                        <a:t>
 This Ramadan, Kitchen Connection’s international Iftar buffet takes you around the world with a tantalising variety of global and regional flavours, from sunset to 8:45pm #RediscoverJBH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https://www.instagram.com/p/BxpO6h2F9uD/media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25.87 %</a:t>
                      </a:r>
                    </a:p>
                  </a:txBody>
                  <a:tcPr/>
                </a:tc>
                <a:extLst>
                  <a:ext uri="{0D108BD9-81ED-4DB2-BD59-A6C34878D82A}">
                    <a16:rowId xmlns:a16="http://schemas.microsoft.com/office/drawing/2014/main" val="21475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jumeirahbh - 2019-04-24 17:00:46 </a:t>
                      </a:r>
                      <a:r>
                        <a:rPr kumimoji="0" lang="en-US" sz="1000" b="0" i="0" u="none" strike="noStrike" kern="1200" cap="none" spc="0" normalizeH="0" baseline="0" noProof="0">
                          <a:ln>
                            <a:noFill/>
                          </a:ln>
                          <a:solidFill>
                            <a:prstClr val="black"/>
                          </a:solidFill>
                          <a:effectLst/>
                          <a:uLnTx/>
                          <a:uFillTx/>
                          <a:latin typeface="+mn-lt"/>
                          <a:ea typeface="+mn-ea"/>
                          <a:cs typeface="+mn-cs"/>
                        </a:rPr>
                        <a:t>
 Our Bianco V Cremo marble flooring provides a cooling serenity, and the overhead kinetic display gently pulses to the movement below. The new lobby at JBH is without a doubt an attraction in itself. #RediscoverJBH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06/05/2019 10:28:03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https://www.instagram.com/p/Bwo6GvHh5f5/media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21.38 %</a:t>
                      </a:r>
                    </a:p>
                  </a:txBody>
                  <a:tcPr/>
                </a:tc>
                <a:extLst>
                  <a:ext uri="{0D108BD9-81ED-4DB2-BD59-A6C34878D82A}">
                    <a16:rowId xmlns:a16="http://schemas.microsoft.com/office/drawing/2014/main" val="1352525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jumeirahbh - 2019-04-24 10:30:19 </a:t>
                      </a:r>
                      <a:r>
                        <a:rPr kumimoji="0" lang="en-US" sz="1000" b="0" i="0" u="none" strike="noStrike" kern="1200" cap="none" spc="0" normalizeH="0" baseline="0" noProof="0">
                          <a:ln>
                            <a:noFill/>
                          </a:ln>
                          <a:solidFill>
                            <a:prstClr val="black"/>
                          </a:solidFill>
                          <a:effectLst/>
                          <a:uLnTx/>
                          <a:uFillTx/>
                          <a:latin typeface="+mn-lt"/>
                          <a:ea typeface="+mn-ea"/>
                          <a:cs typeface="+mn-cs"/>
                        </a:rPr>
                        <a:t>
 Kissed by warm ocean waters and ensconced in golden sands and iconic views, #JBH looks out over the azure Arabian Gulf. #RediscoverJBH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https://www.instagram.com/p/BwoNboghbAp/media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17.03 %</a:t>
                      </a:r>
                    </a:p>
                  </a:txBody>
                  <a:tcPr/>
                </a:tc>
                <a:extLst>
                  <a:ext uri="{0D108BD9-81ED-4DB2-BD59-A6C34878D82A}">
                    <a16:rowId xmlns:a16="http://schemas.microsoft.com/office/drawing/2014/main" val="1964954688"/>
                  </a:ext>
                </a:extLst>
              </a:tr>
            </a:tbl>
          </a:graphicData>
        </a:graphic>
      </p:graphicFrame>
      <p:sp>
        <p:nvSpPr>
          <p:cNvPr id="4" name="Text Placeholder 3">
            <a:extLst>
              <a:ext uri="{FF2B5EF4-FFF2-40B4-BE49-F238E27FC236}">
                <a16:creationId xmlns:a16="http://schemas.microsoft.com/office/drawing/2014/main" id="{92EADF37-820D-49AF-BBA4-67CDB4112D24}"/>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23121690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D92DD0-46A8-4FC0-8265-F88CFEEDF6BB}"/>
              </a:ext>
            </a:extLst>
          </p:cNvPr>
          <p:cNvSpPr>
            <a:spLocks noGrp="1"/>
          </p:cNvSpPr>
          <p:nvPr>
            <p:ph type="title"/>
          </p:nvPr>
        </p:nvSpPr>
        <p:spPr/>
        <p:txBody>
          <a:bodyPr/>
          <a:lstStyle/>
          <a:p>
            <a:r>
              <a:rPr lang="en-US"/>
              <a:t>Instagram Videos Table | JBH - 5 of 10</a:t>
            </a:r>
          </a:p>
        </p:txBody>
      </p:sp>
      <p:graphicFrame>
        <p:nvGraphicFramePr>
          <p:cNvPr id="5" name="Table Placeholder 4">
            <a:extLst>
              <a:ext uri="{FF2B5EF4-FFF2-40B4-BE49-F238E27FC236}">
                <a16:creationId xmlns:a16="http://schemas.microsoft.com/office/drawing/2014/main" id="{E3CA5A6C-B025-4D87-99D1-CE39F68FF2C8}"/>
              </a:ext>
            </a:extLst>
          </p:cNvPr>
          <p:cNvGraphicFramePr>
            <a:graphicFrameLocks noGrp="1"/>
          </p:cNvGraphicFramePr>
          <p:nvPr>
            <p:ph type="tbl" sz="quarter" idx="13"/>
            <p:extLst>
              <p:ext uri="{D42A27DB-BD31-4B8C-83A1-F6EECF244321}">
                <p14:modId xmlns:p14="http://schemas.microsoft.com/office/powerpoint/2010/main" val="40947016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231818809"/>
                    </a:ext>
                  </a:extLst>
                </a:gridCol>
                <a:gridCol w="493776">
                  <a:extLst>
                    <a:ext uri="{9D8B030D-6E8A-4147-A177-3AD203B41FA5}">
                      <a16:colId xmlns:a16="http://schemas.microsoft.com/office/drawing/2014/main" val="1023325750"/>
                    </a:ext>
                  </a:extLst>
                </a:gridCol>
                <a:gridCol w="1152144">
                  <a:extLst>
                    <a:ext uri="{9D8B030D-6E8A-4147-A177-3AD203B41FA5}">
                      <a16:colId xmlns:a16="http://schemas.microsoft.com/office/drawing/2014/main" val="2110678263"/>
                    </a:ext>
                  </a:extLst>
                </a:gridCol>
                <a:gridCol w="493776">
                  <a:extLst>
                    <a:ext uri="{9D8B030D-6E8A-4147-A177-3AD203B41FA5}">
                      <a16:colId xmlns:a16="http://schemas.microsoft.com/office/drawing/2014/main" val="3827125449"/>
                    </a:ext>
                  </a:extLst>
                </a:gridCol>
                <a:gridCol w="493776">
                  <a:extLst>
                    <a:ext uri="{9D8B030D-6E8A-4147-A177-3AD203B41FA5}">
                      <a16:colId xmlns:a16="http://schemas.microsoft.com/office/drawing/2014/main" val="2900852646"/>
                    </a:ext>
                  </a:extLst>
                </a:gridCol>
                <a:gridCol w="493776">
                  <a:extLst>
                    <a:ext uri="{9D8B030D-6E8A-4147-A177-3AD203B41FA5}">
                      <a16:colId xmlns:a16="http://schemas.microsoft.com/office/drawing/2014/main" val="2479623247"/>
                    </a:ext>
                  </a:extLst>
                </a:gridCol>
                <a:gridCol w="493776">
                  <a:extLst>
                    <a:ext uri="{9D8B030D-6E8A-4147-A177-3AD203B41FA5}">
                      <a16:colId xmlns:a16="http://schemas.microsoft.com/office/drawing/2014/main" val="2745462807"/>
                    </a:ext>
                  </a:extLst>
                </a:gridCol>
                <a:gridCol w="493776">
                  <a:extLst>
                    <a:ext uri="{9D8B030D-6E8A-4147-A177-3AD203B41FA5}">
                      <a16:colId xmlns:a16="http://schemas.microsoft.com/office/drawing/2014/main" val="900896422"/>
                    </a:ext>
                  </a:extLst>
                </a:gridCol>
                <a:gridCol w="493776">
                  <a:extLst>
                    <a:ext uri="{9D8B030D-6E8A-4147-A177-3AD203B41FA5}">
                      <a16:colId xmlns:a16="http://schemas.microsoft.com/office/drawing/2014/main" val="1544538174"/>
                    </a:ext>
                  </a:extLst>
                </a:gridCol>
                <a:gridCol w="493776">
                  <a:extLst>
                    <a:ext uri="{9D8B030D-6E8A-4147-A177-3AD203B41FA5}">
                      <a16:colId xmlns:a16="http://schemas.microsoft.com/office/drawing/2014/main" val="226985727"/>
                    </a:ext>
                  </a:extLst>
                </a:gridCol>
                <a:gridCol w="493776">
                  <a:extLst>
                    <a:ext uri="{9D8B030D-6E8A-4147-A177-3AD203B41FA5}">
                      <a16:colId xmlns:a16="http://schemas.microsoft.com/office/drawing/2014/main" val="990140664"/>
                    </a:ext>
                  </a:extLst>
                </a:gridCol>
                <a:gridCol w="493776">
                  <a:extLst>
                    <a:ext uri="{9D8B030D-6E8A-4147-A177-3AD203B41FA5}">
                      <a16:colId xmlns:a16="http://schemas.microsoft.com/office/drawing/2014/main" val="38980941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2097462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jumeirahbh - 2019-04-19 14:27:46 </a:t>
                      </a:r>
                      <a:r>
                        <a:rPr kumimoji="0" lang="en-US" sz="1000" b="0" i="0" u="none" strike="noStrike" kern="1200" cap="none" spc="0" normalizeH="0" baseline="0" noProof="0">
                          <a:ln>
                            <a:noFill/>
                          </a:ln>
                          <a:solidFill>
                            <a:prstClr val="black"/>
                          </a:solidFill>
                          <a:effectLst/>
                          <a:uLnTx/>
                          <a:uFillTx/>
                          <a:latin typeface="+mn-lt"/>
                          <a:ea typeface="+mn-ea"/>
                          <a:cs typeface="+mn-cs"/>
                        </a:rPr>
                        <a:t>
 A sweet view with some even sweeter treats. For any occasion the stunning views of the @BurjAlArab are made even better by savouring gourmet delicacies served with afternoon tea and refreshing infusions at Pearl Lounge. #RediscoverJBH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https://www.instagram.com/p/Bwbwiu_hVWU/media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23.14 %</a:t>
                      </a:r>
                    </a:p>
                  </a:txBody>
                  <a:tcPr/>
                </a:tc>
                <a:extLst>
                  <a:ext uri="{0D108BD9-81ED-4DB2-BD59-A6C34878D82A}">
                    <a16:rowId xmlns:a16="http://schemas.microsoft.com/office/drawing/2014/main" val="2275558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jumeirahbh - 2019-04-15 10:19:38 </a:t>
                      </a:r>
                      <a:r>
                        <a:rPr kumimoji="0" lang="en-US" sz="1000" b="0" i="0" u="none" strike="noStrike" kern="1200" cap="none" spc="0" normalizeH="0" baseline="0" noProof="0">
                          <a:ln>
                            <a:noFill/>
                          </a:ln>
                          <a:solidFill>
                            <a:prstClr val="black"/>
                          </a:solidFill>
                          <a:effectLst/>
                          <a:uLnTx/>
                          <a:uFillTx/>
                          <a:latin typeface="+mn-lt"/>
                          <a:ea typeface="+mn-ea"/>
                          <a:cs typeface="+mn-cs"/>
                        </a:rPr>
                        <a:t>
 The aluminium and blue plated glass exterior creates a fluidity that is like design in motion.  The dynamically shaped 26 storey building stands 97 meters high and 275 meters long, making JBH's wave like form come to life. #RediscoverJBH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https://www.instagram.com/p/BwRA77bFUYT/media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26.64 %</a:t>
                      </a:r>
                    </a:p>
                  </a:txBody>
                  <a:tcPr/>
                </a:tc>
                <a:extLst>
                  <a:ext uri="{0D108BD9-81ED-4DB2-BD59-A6C34878D82A}">
                    <a16:rowId xmlns:a16="http://schemas.microsoft.com/office/drawing/2014/main" val="1798726714"/>
                  </a:ext>
                </a:extLst>
              </a:tr>
            </a:tbl>
          </a:graphicData>
        </a:graphic>
      </p:graphicFrame>
      <p:sp>
        <p:nvSpPr>
          <p:cNvPr id="4" name="Text Placeholder 3">
            <a:extLst>
              <a:ext uri="{FF2B5EF4-FFF2-40B4-BE49-F238E27FC236}">
                <a16:creationId xmlns:a16="http://schemas.microsoft.com/office/drawing/2014/main" id="{AED7743F-2C1F-4C0F-ADAC-B44DE9B9E9FE}"/>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28483717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74FC3-9E37-4F98-B200-1FD8AA73D6CD}"/>
              </a:ext>
            </a:extLst>
          </p:cNvPr>
          <p:cNvSpPr>
            <a:spLocks noGrp="1"/>
          </p:cNvSpPr>
          <p:nvPr>
            <p:ph type="title"/>
          </p:nvPr>
        </p:nvSpPr>
        <p:spPr/>
        <p:txBody>
          <a:bodyPr/>
          <a:lstStyle/>
          <a:p>
            <a:r>
              <a:rPr lang="en-US"/>
              <a:t>Instagram Videos Table | JBH - 6 of 10</a:t>
            </a:r>
          </a:p>
        </p:txBody>
      </p:sp>
      <p:graphicFrame>
        <p:nvGraphicFramePr>
          <p:cNvPr id="5" name="Table Placeholder 4">
            <a:extLst>
              <a:ext uri="{FF2B5EF4-FFF2-40B4-BE49-F238E27FC236}">
                <a16:creationId xmlns:a16="http://schemas.microsoft.com/office/drawing/2014/main" id="{2DFA1CAE-DF6B-4C93-9AD4-786091232396}"/>
              </a:ext>
            </a:extLst>
          </p:cNvPr>
          <p:cNvGraphicFramePr>
            <a:graphicFrameLocks noGrp="1"/>
          </p:cNvGraphicFramePr>
          <p:nvPr>
            <p:ph type="tbl" sz="quarter" idx="13"/>
            <p:extLst>
              <p:ext uri="{D42A27DB-BD31-4B8C-83A1-F6EECF244321}">
                <p14:modId xmlns:p14="http://schemas.microsoft.com/office/powerpoint/2010/main" val="30404811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427137904"/>
                    </a:ext>
                  </a:extLst>
                </a:gridCol>
                <a:gridCol w="493776">
                  <a:extLst>
                    <a:ext uri="{9D8B030D-6E8A-4147-A177-3AD203B41FA5}">
                      <a16:colId xmlns:a16="http://schemas.microsoft.com/office/drawing/2014/main" val="1147556919"/>
                    </a:ext>
                  </a:extLst>
                </a:gridCol>
                <a:gridCol w="1152144">
                  <a:extLst>
                    <a:ext uri="{9D8B030D-6E8A-4147-A177-3AD203B41FA5}">
                      <a16:colId xmlns:a16="http://schemas.microsoft.com/office/drawing/2014/main" val="1554293444"/>
                    </a:ext>
                  </a:extLst>
                </a:gridCol>
                <a:gridCol w="493776">
                  <a:extLst>
                    <a:ext uri="{9D8B030D-6E8A-4147-A177-3AD203B41FA5}">
                      <a16:colId xmlns:a16="http://schemas.microsoft.com/office/drawing/2014/main" val="3365172324"/>
                    </a:ext>
                  </a:extLst>
                </a:gridCol>
                <a:gridCol w="493776">
                  <a:extLst>
                    <a:ext uri="{9D8B030D-6E8A-4147-A177-3AD203B41FA5}">
                      <a16:colId xmlns:a16="http://schemas.microsoft.com/office/drawing/2014/main" val="4107155478"/>
                    </a:ext>
                  </a:extLst>
                </a:gridCol>
                <a:gridCol w="493776">
                  <a:extLst>
                    <a:ext uri="{9D8B030D-6E8A-4147-A177-3AD203B41FA5}">
                      <a16:colId xmlns:a16="http://schemas.microsoft.com/office/drawing/2014/main" val="4163560470"/>
                    </a:ext>
                  </a:extLst>
                </a:gridCol>
                <a:gridCol w="493776">
                  <a:extLst>
                    <a:ext uri="{9D8B030D-6E8A-4147-A177-3AD203B41FA5}">
                      <a16:colId xmlns:a16="http://schemas.microsoft.com/office/drawing/2014/main" val="1720028879"/>
                    </a:ext>
                  </a:extLst>
                </a:gridCol>
                <a:gridCol w="493776">
                  <a:extLst>
                    <a:ext uri="{9D8B030D-6E8A-4147-A177-3AD203B41FA5}">
                      <a16:colId xmlns:a16="http://schemas.microsoft.com/office/drawing/2014/main" val="2593711877"/>
                    </a:ext>
                  </a:extLst>
                </a:gridCol>
                <a:gridCol w="493776">
                  <a:extLst>
                    <a:ext uri="{9D8B030D-6E8A-4147-A177-3AD203B41FA5}">
                      <a16:colId xmlns:a16="http://schemas.microsoft.com/office/drawing/2014/main" val="205630121"/>
                    </a:ext>
                  </a:extLst>
                </a:gridCol>
                <a:gridCol w="493776">
                  <a:extLst>
                    <a:ext uri="{9D8B030D-6E8A-4147-A177-3AD203B41FA5}">
                      <a16:colId xmlns:a16="http://schemas.microsoft.com/office/drawing/2014/main" val="981998177"/>
                    </a:ext>
                  </a:extLst>
                </a:gridCol>
                <a:gridCol w="493776">
                  <a:extLst>
                    <a:ext uri="{9D8B030D-6E8A-4147-A177-3AD203B41FA5}">
                      <a16:colId xmlns:a16="http://schemas.microsoft.com/office/drawing/2014/main" val="1330476993"/>
                    </a:ext>
                  </a:extLst>
                </a:gridCol>
                <a:gridCol w="493776">
                  <a:extLst>
                    <a:ext uri="{9D8B030D-6E8A-4147-A177-3AD203B41FA5}">
                      <a16:colId xmlns:a16="http://schemas.microsoft.com/office/drawing/2014/main" val="30670666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3609074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jumeirahbh - 2019-04-13 11:20:16 </a:t>
                      </a:r>
                      <a:r>
                        <a:rPr kumimoji="0" lang="en-US" sz="1000" b="0" i="0" u="none" strike="noStrike" kern="1200" cap="none" spc="0" normalizeH="0" baseline="0" noProof="0">
                          <a:ln>
                            <a:noFill/>
                          </a:ln>
                          <a:solidFill>
                            <a:prstClr val="black"/>
                          </a:solidFill>
                          <a:effectLst/>
                          <a:uLnTx/>
                          <a:uFillTx/>
                          <a:latin typeface="+mn-lt"/>
                          <a:ea typeface="+mn-ea"/>
                          <a:cs typeface="+mn-cs"/>
                        </a:rPr>
                        <a:t>
 We're celebrating the start of #JumeirahRestaurantWeek which means it is time for a culinary journey across five of our finest dining outlets, each with a delectable curated menu. #JumeirahRestaurantWeek #RediscoverJBH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https://www.instagram.com/p/BwL-MKhB_Ae/media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21.23 %</a:t>
                      </a:r>
                    </a:p>
                  </a:txBody>
                  <a:tcPr/>
                </a:tc>
                <a:extLst>
                  <a:ext uri="{0D108BD9-81ED-4DB2-BD59-A6C34878D82A}">
                    <a16:rowId xmlns:a16="http://schemas.microsoft.com/office/drawing/2014/main" val="3427319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jumeirahbh - 2019-04-12 20:40:21 </a:t>
                      </a:r>
                      <a:r>
                        <a:rPr kumimoji="0" lang="en-US" sz="1000" b="0" i="0" u="none" strike="noStrike" kern="1200" cap="none" spc="0" normalizeH="0" baseline="0" noProof="0">
                          <a:ln>
                            <a:noFill/>
                          </a:ln>
                          <a:solidFill>
                            <a:prstClr val="black"/>
                          </a:solidFill>
                          <a:effectLst/>
                          <a:uLnTx/>
                          <a:uFillTx/>
                          <a:latin typeface="+mn-lt"/>
                          <a:ea typeface="+mn-ea"/>
                          <a:cs typeface="+mn-cs"/>
                        </a:rPr>
                        <a:t>
 With cuisines ranging from Latin America at La Parrilla, to the hearty gastro pub classics of the United Kingdom at Dhow and Anchor, what will tempt you first at  #JumeirahRestaurantWeek? #RediscoverJBH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https://www.instagram.com/p/BwKZprfBK5N/media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18.97 %</a:t>
                      </a:r>
                    </a:p>
                  </a:txBody>
                  <a:tcPr/>
                </a:tc>
                <a:extLst>
                  <a:ext uri="{0D108BD9-81ED-4DB2-BD59-A6C34878D82A}">
                    <a16:rowId xmlns:a16="http://schemas.microsoft.com/office/drawing/2014/main" val="196130126"/>
                  </a:ext>
                </a:extLst>
              </a:tr>
            </a:tbl>
          </a:graphicData>
        </a:graphic>
      </p:graphicFrame>
      <p:sp>
        <p:nvSpPr>
          <p:cNvPr id="4" name="Text Placeholder 3">
            <a:extLst>
              <a:ext uri="{FF2B5EF4-FFF2-40B4-BE49-F238E27FC236}">
                <a16:creationId xmlns:a16="http://schemas.microsoft.com/office/drawing/2014/main" id="{5A43EBFB-107B-4F84-A568-7ED32EBBBDBA}"/>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19089480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7BA58-30D7-42CB-B90A-670BA36E37C5}"/>
              </a:ext>
            </a:extLst>
          </p:cNvPr>
          <p:cNvSpPr>
            <a:spLocks noGrp="1"/>
          </p:cNvSpPr>
          <p:nvPr>
            <p:ph type="title"/>
          </p:nvPr>
        </p:nvSpPr>
        <p:spPr/>
        <p:txBody>
          <a:bodyPr/>
          <a:lstStyle/>
          <a:p>
            <a:r>
              <a:rPr lang="en-US"/>
              <a:t>Instagram Videos Table | JBH - 7 of 10</a:t>
            </a:r>
          </a:p>
        </p:txBody>
      </p:sp>
      <p:graphicFrame>
        <p:nvGraphicFramePr>
          <p:cNvPr id="5" name="Table Placeholder 4">
            <a:extLst>
              <a:ext uri="{FF2B5EF4-FFF2-40B4-BE49-F238E27FC236}">
                <a16:creationId xmlns:a16="http://schemas.microsoft.com/office/drawing/2014/main" id="{8D5DEDB6-A367-4E2E-88A6-CF32A220016A}"/>
              </a:ext>
            </a:extLst>
          </p:cNvPr>
          <p:cNvGraphicFramePr>
            <a:graphicFrameLocks noGrp="1"/>
          </p:cNvGraphicFramePr>
          <p:nvPr>
            <p:ph type="tbl" sz="quarter" idx="13"/>
            <p:extLst>
              <p:ext uri="{D42A27DB-BD31-4B8C-83A1-F6EECF244321}">
                <p14:modId xmlns:p14="http://schemas.microsoft.com/office/powerpoint/2010/main" val="38480413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264438134"/>
                    </a:ext>
                  </a:extLst>
                </a:gridCol>
                <a:gridCol w="493776">
                  <a:extLst>
                    <a:ext uri="{9D8B030D-6E8A-4147-A177-3AD203B41FA5}">
                      <a16:colId xmlns:a16="http://schemas.microsoft.com/office/drawing/2014/main" val="2496859799"/>
                    </a:ext>
                  </a:extLst>
                </a:gridCol>
                <a:gridCol w="1152144">
                  <a:extLst>
                    <a:ext uri="{9D8B030D-6E8A-4147-A177-3AD203B41FA5}">
                      <a16:colId xmlns:a16="http://schemas.microsoft.com/office/drawing/2014/main" val="1671756411"/>
                    </a:ext>
                  </a:extLst>
                </a:gridCol>
                <a:gridCol w="493776">
                  <a:extLst>
                    <a:ext uri="{9D8B030D-6E8A-4147-A177-3AD203B41FA5}">
                      <a16:colId xmlns:a16="http://schemas.microsoft.com/office/drawing/2014/main" val="4111565016"/>
                    </a:ext>
                  </a:extLst>
                </a:gridCol>
                <a:gridCol w="493776">
                  <a:extLst>
                    <a:ext uri="{9D8B030D-6E8A-4147-A177-3AD203B41FA5}">
                      <a16:colId xmlns:a16="http://schemas.microsoft.com/office/drawing/2014/main" val="1282008818"/>
                    </a:ext>
                  </a:extLst>
                </a:gridCol>
                <a:gridCol w="493776">
                  <a:extLst>
                    <a:ext uri="{9D8B030D-6E8A-4147-A177-3AD203B41FA5}">
                      <a16:colId xmlns:a16="http://schemas.microsoft.com/office/drawing/2014/main" val="675099063"/>
                    </a:ext>
                  </a:extLst>
                </a:gridCol>
                <a:gridCol w="493776">
                  <a:extLst>
                    <a:ext uri="{9D8B030D-6E8A-4147-A177-3AD203B41FA5}">
                      <a16:colId xmlns:a16="http://schemas.microsoft.com/office/drawing/2014/main" val="4186691211"/>
                    </a:ext>
                  </a:extLst>
                </a:gridCol>
                <a:gridCol w="493776">
                  <a:extLst>
                    <a:ext uri="{9D8B030D-6E8A-4147-A177-3AD203B41FA5}">
                      <a16:colId xmlns:a16="http://schemas.microsoft.com/office/drawing/2014/main" val="2636471261"/>
                    </a:ext>
                  </a:extLst>
                </a:gridCol>
                <a:gridCol w="493776">
                  <a:extLst>
                    <a:ext uri="{9D8B030D-6E8A-4147-A177-3AD203B41FA5}">
                      <a16:colId xmlns:a16="http://schemas.microsoft.com/office/drawing/2014/main" val="2025443029"/>
                    </a:ext>
                  </a:extLst>
                </a:gridCol>
                <a:gridCol w="493776">
                  <a:extLst>
                    <a:ext uri="{9D8B030D-6E8A-4147-A177-3AD203B41FA5}">
                      <a16:colId xmlns:a16="http://schemas.microsoft.com/office/drawing/2014/main" val="388412304"/>
                    </a:ext>
                  </a:extLst>
                </a:gridCol>
                <a:gridCol w="493776">
                  <a:extLst>
                    <a:ext uri="{9D8B030D-6E8A-4147-A177-3AD203B41FA5}">
                      <a16:colId xmlns:a16="http://schemas.microsoft.com/office/drawing/2014/main" val="1222269744"/>
                    </a:ext>
                  </a:extLst>
                </a:gridCol>
                <a:gridCol w="493776">
                  <a:extLst>
                    <a:ext uri="{9D8B030D-6E8A-4147-A177-3AD203B41FA5}">
                      <a16:colId xmlns:a16="http://schemas.microsoft.com/office/drawing/2014/main" val="975742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1018389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jumeirahbh - 2019-04-11 12:55:31 </a:t>
                      </a:r>
                      <a:r>
                        <a:rPr kumimoji="0" lang="en-US" sz="1000" b="0" i="0" u="none" strike="noStrike" kern="1200" cap="none" spc="0" normalizeH="0" baseline="0" noProof="0">
                          <a:ln>
                            <a:noFill/>
                          </a:ln>
                          <a:solidFill>
                            <a:prstClr val="black"/>
                          </a:solidFill>
                          <a:effectLst/>
                          <a:uLnTx/>
                          <a:uFillTx/>
                          <a:latin typeface="+mn-lt"/>
                          <a:ea typeface="+mn-ea"/>
                          <a:cs typeface="+mn-cs"/>
                        </a:rPr>
                        <a:t>
 Jumeirah Restaurant Week is back once again! With five of our signature restaurants serving up mouth-watering curated menus from the 14th to 21st April 2019. #JumeirahRestaurantWeek #RediscoverJBH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https://www.instagram.com/p/BwG_XB0Blg2/media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23.32 %</a:t>
                      </a:r>
                    </a:p>
                  </a:txBody>
                  <a:tcPr/>
                </a:tc>
                <a:extLst>
                  <a:ext uri="{0D108BD9-81ED-4DB2-BD59-A6C34878D82A}">
                    <a16:rowId xmlns:a16="http://schemas.microsoft.com/office/drawing/2014/main" val="355202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jumeirahbh - 2019-04-10 14:06:29 </a:t>
                      </a:r>
                      <a:r>
                        <a:rPr kumimoji="0" lang="en-US" sz="1000" b="0" i="0" u="none" strike="noStrike" kern="1200" cap="none" spc="0" normalizeH="0" baseline="0" noProof="0">
                          <a:ln>
                            <a:noFill/>
                          </a:ln>
                          <a:solidFill>
                            <a:prstClr val="black"/>
                          </a:solidFill>
                          <a:effectLst/>
                          <a:uLnTx/>
                          <a:uFillTx/>
                          <a:latin typeface="+mn-lt"/>
                          <a:ea typeface="+mn-ea"/>
                          <a:cs typeface="+mn-cs"/>
                        </a:rPr>
                        <a:t>
 Stay in one of our Club Rooms or Suites and you'll have exclusive access to the family-oriented Premium Leisure Club. With the executive pool and beach at your fingertips, afternoon tea service and all day beverages, it will be hard to leave this luxurious oasis. #RediscoverJBH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06/05/2019 10:28:03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https://www.instagram.com/p/BwEi77Rhg5e/media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25.18 %</a:t>
                      </a:r>
                    </a:p>
                  </a:txBody>
                  <a:tcPr/>
                </a:tc>
                <a:extLst>
                  <a:ext uri="{0D108BD9-81ED-4DB2-BD59-A6C34878D82A}">
                    <a16:rowId xmlns:a16="http://schemas.microsoft.com/office/drawing/2014/main" val="3004031519"/>
                  </a:ext>
                </a:extLst>
              </a:tr>
            </a:tbl>
          </a:graphicData>
        </a:graphic>
      </p:graphicFrame>
      <p:sp>
        <p:nvSpPr>
          <p:cNvPr id="4" name="Text Placeholder 3">
            <a:extLst>
              <a:ext uri="{FF2B5EF4-FFF2-40B4-BE49-F238E27FC236}">
                <a16:creationId xmlns:a16="http://schemas.microsoft.com/office/drawing/2014/main" id="{EF7DC751-AD98-40EF-8AFD-70187118AC6B}"/>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18951128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943D4-0DF6-4275-9BF3-5E1D8CD57810}"/>
              </a:ext>
            </a:extLst>
          </p:cNvPr>
          <p:cNvSpPr>
            <a:spLocks noGrp="1"/>
          </p:cNvSpPr>
          <p:nvPr>
            <p:ph type="title"/>
          </p:nvPr>
        </p:nvSpPr>
        <p:spPr/>
        <p:txBody>
          <a:bodyPr/>
          <a:lstStyle/>
          <a:p>
            <a:r>
              <a:rPr lang="en-US"/>
              <a:t>Instagram Videos Table | JBH - 8 of 10</a:t>
            </a:r>
          </a:p>
        </p:txBody>
      </p:sp>
      <p:graphicFrame>
        <p:nvGraphicFramePr>
          <p:cNvPr id="5" name="Table Placeholder 4">
            <a:extLst>
              <a:ext uri="{FF2B5EF4-FFF2-40B4-BE49-F238E27FC236}">
                <a16:creationId xmlns:a16="http://schemas.microsoft.com/office/drawing/2014/main" id="{888E4254-55B0-484C-BF97-56980EA2F2B2}"/>
              </a:ext>
            </a:extLst>
          </p:cNvPr>
          <p:cNvGraphicFramePr>
            <a:graphicFrameLocks noGrp="1"/>
          </p:cNvGraphicFramePr>
          <p:nvPr>
            <p:ph type="tbl" sz="quarter" idx="13"/>
            <p:extLst>
              <p:ext uri="{D42A27DB-BD31-4B8C-83A1-F6EECF244321}">
                <p14:modId xmlns:p14="http://schemas.microsoft.com/office/powerpoint/2010/main" val="17023510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116861331"/>
                    </a:ext>
                  </a:extLst>
                </a:gridCol>
                <a:gridCol w="493776">
                  <a:extLst>
                    <a:ext uri="{9D8B030D-6E8A-4147-A177-3AD203B41FA5}">
                      <a16:colId xmlns:a16="http://schemas.microsoft.com/office/drawing/2014/main" val="3436382725"/>
                    </a:ext>
                  </a:extLst>
                </a:gridCol>
                <a:gridCol w="1152144">
                  <a:extLst>
                    <a:ext uri="{9D8B030D-6E8A-4147-A177-3AD203B41FA5}">
                      <a16:colId xmlns:a16="http://schemas.microsoft.com/office/drawing/2014/main" val="792526574"/>
                    </a:ext>
                  </a:extLst>
                </a:gridCol>
                <a:gridCol w="493776">
                  <a:extLst>
                    <a:ext uri="{9D8B030D-6E8A-4147-A177-3AD203B41FA5}">
                      <a16:colId xmlns:a16="http://schemas.microsoft.com/office/drawing/2014/main" val="3570913905"/>
                    </a:ext>
                  </a:extLst>
                </a:gridCol>
                <a:gridCol w="493776">
                  <a:extLst>
                    <a:ext uri="{9D8B030D-6E8A-4147-A177-3AD203B41FA5}">
                      <a16:colId xmlns:a16="http://schemas.microsoft.com/office/drawing/2014/main" val="2715019289"/>
                    </a:ext>
                  </a:extLst>
                </a:gridCol>
                <a:gridCol w="493776">
                  <a:extLst>
                    <a:ext uri="{9D8B030D-6E8A-4147-A177-3AD203B41FA5}">
                      <a16:colId xmlns:a16="http://schemas.microsoft.com/office/drawing/2014/main" val="598827907"/>
                    </a:ext>
                  </a:extLst>
                </a:gridCol>
                <a:gridCol w="493776">
                  <a:extLst>
                    <a:ext uri="{9D8B030D-6E8A-4147-A177-3AD203B41FA5}">
                      <a16:colId xmlns:a16="http://schemas.microsoft.com/office/drawing/2014/main" val="3693884243"/>
                    </a:ext>
                  </a:extLst>
                </a:gridCol>
                <a:gridCol w="493776">
                  <a:extLst>
                    <a:ext uri="{9D8B030D-6E8A-4147-A177-3AD203B41FA5}">
                      <a16:colId xmlns:a16="http://schemas.microsoft.com/office/drawing/2014/main" val="484380964"/>
                    </a:ext>
                  </a:extLst>
                </a:gridCol>
                <a:gridCol w="493776">
                  <a:extLst>
                    <a:ext uri="{9D8B030D-6E8A-4147-A177-3AD203B41FA5}">
                      <a16:colId xmlns:a16="http://schemas.microsoft.com/office/drawing/2014/main" val="785909940"/>
                    </a:ext>
                  </a:extLst>
                </a:gridCol>
                <a:gridCol w="493776">
                  <a:extLst>
                    <a:ext uri="{9D8B030D-6E8A-4147-A177-3AD203B41FA5}">
                      <a16:colId xmlns:a16="http://schemas.microsoft.com/office/drawing/2014/main" val="3504626384"/>
                    </a:ext>
                  </a:extLst>
                </a:gridCol>
                <a:gridCol w="493776">
                  <a:extLst>
                    <a:ext uri="{9D8B030D-6E8A-4147-A177-3AD203B41FA5}">
                      <a16:colId xmlns:a16="http://schemas.microsoft.com/office/drawing/2014/main" val="3516838907"/>
                    </a:ext>
                  </a:extLst>
                </a:gridCol>
                <a:gridCol w="493776">
                  <a:extLst>
                    <a:ext uri="{9D8B030D-6E8A-4147-A177-3AD203B41FA5}">
                      <a16:colId xmlns:a16="http://schemas.microsoft.com/office/drawing/2014/main" val="30171159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2831383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jumeirahbh - 2019-04-07 13:18:55 </a:t>
                      </a:r>
                      <a:r>
                        <a:rPr kumimoji="0" lang="en-US" sz="1000" b="0" i="0" u="none" strike="noStrike" kern="1200" cap="none" spc="0" normalizeH="0" baseline="0" noProof="0">
                          <a:ln>
                            <a:noFill/>
                          </a:ln>
                          <a:solidFill>
                            <a:prstClr val="black"/>
                          </a:solidFill>
                          <a:effectLst/>
                          <a:uLnTx/>
                          <a:uFillTx/>
                          <a:latin typeface="+mn-lt"/>
                          <a:ea typeface="+mn-ea"/>
                          <a:cs typeface="+mn-cs"/>
                        </a:rPr>
                        <a:t>
 Paired with unbeatable views of the @Burjalarab and set in gorgeous landscaped gardens, the executive pool offers a luxury experience like no other. It's the perfect place to let the day slip away by sipping on fresh juices, refreshing 🍹 while you soak up the sun. #RediscoverJBH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https://www.instagram.com/p/Bv8vHJtBGTj/media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23.94 %</a:t>
                      </a:r>
                    </a:p>
                  </a:txBody>
                  <a:tcPr/>
                </a:tc>
                <a:extLst>
                  <a:ext uri="{0D108BD9-81ED-4DB2-BD59-A6C34878D82A}">
                    <a16:rowId xmlns:a16="http://schemas.microsoft.com/office/drawing/2014/main" val="3934400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jumeirahbh - 2019-04-06 23:40:23 </a:t>
                      </a:r>
                      <a:r>
                        <a:rPr kumimoji="0" lang="en-US" sz="1000" b="0" i="0" u="none" strike="noStrike" kern="1200" cap="none" spc="0" normalizeH="0" baseline="0" noProof="0">
                          <a:ln>
                            <a:noFill/>
                          </a:ln>
                          <a:solidFill>
                            <a:prstClr val="black"/>
                          </a:solidFill>
                          <a:effectLst/>
                          <a:uLnTx/>
                          <a:uFillTx/>
                          <a:latin typeface="+mn-lt"/>
                          <a:ea typeface="+mn-ea"/>
                          <a:cs typeface="+mn-cs"/>
                        </a:rPr>
                        <a:t>
 With Kitchen Connection's 17 live cooking stations and cuisines from across the world, we don't blame anyone for having a table as full of culinary delights as this. #RediscoverJBH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https://www.instagram.com/p/Bv7Re98BUuR/media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24.47 %</a:t>
                      </a:r>
                    </a:p>
                  </a:txBody>
                  <a:tcPr/>
                </a:tc>
                <a:extLst>
                  <a:ext uri="{0D108BD9-81ED-4DB2-BD59-A6C34878D82A}">
                    <a16:rowId xmlns:a16="http://schemas.microsoft.com/office/drawing/2014/main" val="40901979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jumeirahbh - 2019-04-04 14:16:14 </a:t>
                      </a:r>
                      <a:r>
                        <a:rPr kumimoji="0" lang="en-US" sz="1000" b="0" i="0" u="none" strike="noStrike" kern="1200" cap="none" spc="0" normalizeH="0" baseline="0" noProof="0">
                          <a:ln>
                            <a:noFill/>
                          </a:ln>
                          <a:solidFill>
                            <a:prstClr val="black"/>
                          </a:solidFill>
                          <a:effectLst/>
                          <a:uLnTx/>
                          <a:uFillTx/>
                          <a:latin typeface="+mn-lt"/>
                          <a:ea typeface="+mn-ea"/>
                          <a:cs typeface="+mn-cs"/>
                        </a:rPr>
                        <a:t>
 Enjoy the delightful balmy breeze and perfect spring weather as you sit and enjoy the view of the @burjalarab. Sheer bliss!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https://www.instagram.com/p/Bv1HRyKBGZD/media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23.99 %</a:t>
                      </a:r>
                    </a:p>
                  </a:txBody>
                  <a:tcPr/>
                </a:tc>
                <a:extLst>
                  <a:ext uri="{0D108BD9-81ED-4DB2-BD59-A6C34878D82A}">
                    <a16:rowId xmlns:a16="http://schemas.microsoft.com/office/drawing/2014/main" val="2543484545"/>
                  </a:ext>
                </a:extLst>
              </a:tr>
            </a:tbl>
          </a:graphicData>
        </a:graphic>
      </p:graphicFrame>
      <p:sp>
        <p:nvSpPr>
          <p:cNvPr id="4" name="Text Placeholder 3">
            <a:extLst>
              <a:ext uri="{FF2B5EF4-FFF2-40B4-BE49-F238E27FC236}">
                <a16:creationId xmlns:a16="http://schemas.microsoft.com/office/drawing/2014/main" id="{D0889B8C-FDA5-41D8-AF30-526BFDDC308A}"/>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31069476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535EB-42D9-4D23-8305-F3A9A5F56BE1}"/>
              </a:ext>
            </a:extLst>
          </p:cNvPr>
          <p:cNvSpPr>
            <a:spLocks noGrp="1"/>
          </p:cNvSpPr>
          <p:nvPr>
            <p:ph type="title"/>
          </p:nvPr>
        </p:nvSpPr>
        <p:spPr/>
        <p:txBody>
          <a:bodyPr/>
          <a:lstStyle/>
          <a:p>
            <a:r>
              <a:rPr lang="en-US"/>
              <a:t>Instagram Videos Table | JBH - 9 of 10</a:t>
            </a:r>
          </a:p>
        </p:txBody>
      </p:sp>
      <p:graphicFrame>
        <p:nvGraphicFramePr>
          <p:cNvPr id="5" name="Table Placeholder 4">
            <a:extLst>
              <a:ext uri="{FF2B5EF4-FFF2-40B4-BE49-F238E27FC236}">
                <a16:creationId xmlns:a16="http://schemas.microsoft.com/office/drawing/2014/main" id="{F60F9775-9692-4B8E-AB9F-BF613C032DD5}"/>
              </a:ext>
            </a:extLst>
          </p:cNvPr>
          <p:cNvGraphicFramePr>
            <a:graphicFrameLocks noGrp="1"/>
          </p:cNvGraphicFramePr>
          <p:nvPr>
            <p:ph type="tbl" sz="quarter" idx="13"/>
            <p:extLst>
              <p:ext uri="{D42A27DB-BD31-4B8C-83A1-F6EECF244321}">
                <p14:modId xmlns:p14="http://schemas.microsoft.com/office/powerpoint/2010/main" val="25936056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015114599"/>
                    </a:ext>
                  </a:extLst>
                </a:gridCol>
                <a:gridCol w="493776">
                  <a:extLst>
                    <a:ext uri="{9D8B030D-6E8A-4147-A177-3AD203B41FA5}">
                      <a16:colId xmlns:a16="http://schemas.microsoft.com/office/drawing/2014/main" val="3461586496"/>
                    </a:ext>
                  </a:extLst>
                </a:gridCol>
                <a:gridCol w="1152144">
                  <a:extLst>
                    <a:ext uri="{9D8B030D-6E8A-4147-A177-3AD203B41FA5}">
                      <a16:colId xmlns:a16="http://schemas.microsoft.com/office/drawing/2014/main" val="3346348519"/>
                    </a:ext>
                  </a:extLst>
                </a:gridCol>
                <a:gridCol w="493776">
                  <a:extLst>
                    <a:ext uri="{9D8B030D-6E8A-4147-A177-3AD203B41FA5}">
                      <a16:colId xmlns:a16="http://schemas.microsoft.com/office/drawing/2014/main" val="56610613"/>
                    </a:ext>
                  </a:extLst>
                </a:gridCol>
                <a:gridCol w="493776">
                  <a:extLst>
                    <a:ext uri="{9D8B030D-6E8A-4147-A177-3AD203B41FA5}">
                      <a16:colId xmlns:a16="http://schemas.microsoft.com/office/drawing/2014/main" val="1466477464"/>
                    </a:ext>
                  </a:extLst>
                </a:gridCol>
                <a:gridCol w="493776">
                  <a:extLst>
                    <a:ext uri="{9D8B030D-6E8A-4147-A177-3AD203B41FA5}">
                      <a16:colId xmlns:a16="http://schemas.microsoft.com/office/drawing/2014/main" val="3285186205"/>
                    </a:ext>
                  </a:extLst>
                </a:gridCol>
                <a:gridCol w="493776">
                  <a:extLst>
                    <a:ext uri="{9D8B030D-6E8A-4147-A177-3AD203B41FA5}">
                      <a16:colId xmlns:a16="http://schemas.microsoft.com/office/drawing/2014/main" val="1169113782"/>
                    </a:ext>
                  </a:extLst>
                </a:gridCol>
                <a:gridCol w="493776">
                  <a:extLst>
                    <a:ext uri="{9D8B030D-6E8A-4147-A177-3AD203B41FA5}">
                      <a16:colId xmlns:a16="http://schemas.microsoft.com/office/drawing/2014/main" val="189645861"/>
                    </a:ext>
                  </a:extLst>
                </a:gridCol>
                <a:gridCol w="493776">
                  <a:extLst>
                    <a:ext uri="{9D8B030D-6E8A-4147-A177-3AD203B41FA5}">
                      <a16:colId xmlns:a16="http://schemas.microsoft.com/office/drawing/2014/main" val="2471505260"/>
                    </a:ext>
                  </a:extLst>
                </a:gridCol>
                <a:gridCol w="493776">
                  <a:extLst>
                    <a:ext uri="{9D8B030D-6E8A-4147-A177-3AD203B41FA5}">
                      <a16:colId xmlns:a16="http://schemas.microsoft.com/office/drawing/2014/main" val="557391641"/>
                    </a:ext>
                  </a:extLst>
                </a:gridCol>
                <a:gridCol w="493776">
                  <a:extLst>
                    <a:ext uri="{9D8B030D-6E8A-4147-A177-3AD203B41FA5}">
                      <a16:colId xmlns:a16="http://schemas.microsoft.com/office/drawing/2014/main" val="3092268671"/>
                    </a:ext>
                  </a:extLst>
                </a:gridCol>
                <a:gridCol w="493776">
                  <a:extLst>
                    <a:ext uri="{9D8B030D-6E8A-4147-A177-3AD203B41FA5}">
                      <a16:colId xmlns:a16="http://schemas.microsoft.com/office/drawing/2014/main" val="5955603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694894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jumeirahbh - 2019-03-29 11:23:48 </a:t>
                      </a:r>
                      <a:r>
                        <a:rPr kumimoji="0" lang="en-US" sz="1000" b="0" i="0" u="none" strike="noStrike" kern="1200" cap="none" spc="0" normalizeH="0" baseline="0" noProof="0">
                          <a:ln>
                            <a:noFill/>
                          </a:ln>
                          <a:solidFill>
                            <a:prstClr val="black"/>
                          </a:solidFill>
                          <a:effectLst/>
                          <a:uLnTx/>
                          <a:uFillTx/>
                          <a:latin typeface="+mn-lt"/>
                          <a:ea typeface="+mn-ea"/>
                          <a:cs typeface="+mn-cs"/>
                        </a:rPr>
                        <a:t>
 Sunset walks with the family along 2kms of private beach as the azure waves gently kiss the shore. The tranquility of the family pool and knowing that you're just steps away from your luxuriously appointed suite make for the best holiday. #RediscoverJBH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https://www.instagram.com/p/BvlWujrFnws/media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27.55 %</a:t>
                      </a:r>
                    </a:p>
                  </a:txBody>
                  <a:tcPr/>
                </a:tc>
                <a:extLst>
                  <a:ext uri="{0D108BD9-81ED-4DB2-BD59-A6C34878D82A}">
                    <a16:rowId xmlns:a16="http://schemas.microsoft.com/office/drawing/2014/main" val="1737041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jumeirahbh - 2019-03-25 06:13:42 </a:t>
                      </a:r>
                      <a:r>
                        <a:rPr kumimoji="0" lang="en-US" sz="1000" b="0" i="0" u="none" strike="noStrike" kern="1200" cap="none" spc="0" normalizeH="0" baseline="0" noProof="0">
                          <a:ln>
                            <a:noFill/>
                          </a:ln>
                          <a:solidFill>
                            <a:prstClr val="black"/>
                          </a:solidFill>
                          <a:effectLst/>
                          <a:uLnTx/>
                          <a:uFillTx/>
                          <a:latin typeface="+mn-lt"/>
                          <a:ea typeface="+mn-ea"/>
                          <a:cs typeface="+mn-cs"/>
                        </a:rPr>
                        <a:t>
 With private access from the hotel and a choice of over 30 rides and attractions, explore one of the world's top 10 water parks right on your doorstep @WildWadiWaterpark and #RediscoverJBH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https://www.instagram.com/p/BvagCriBfbd/media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28.72 %</a:t>
                      </a:r>
                    </a:p>
                  </a:txBody>
                  <a:tcPr/>
                </a:tc>
                <a:extLst>
                  <a:ext uri="{0D108BD9-81ED-4DB2-BD59-A6C34878D82A}">
                    <a16:rowId xmlns:a16="http://schemas.microsoft.com/office/drawing/2014/main" val="36319256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jumeirahbh - 2019-03-24 07:14:30 </a:t>
                      </a:r>
                      <a:r>
                        <a:rPr kumimoji="0" lang="en-US" sz="1000" b="0" i="0" u="none" strike="noStrike" kern="1200" cap="none" spc="0" normalizeH="0" baseline="0" noProof="0">
                          <a:ln>
                            <a:noFill/>
                          </a:ln>
                          <a:solidFill>
                            <a:prstClr val="black"/>
                          </a:solidFill>
                          <a:effectLst/>
                          <a:uLnTx/>
                          <a:uFillTx/>
                          <a:latin typeface="+mn-lt"/>
                          <a:ea typeface="+mn-ea"/>
                          <a:cs typeface="+mn-cs"/>
                        </a:rPr>
                        <a:t>
 A signature latte from Pearl Lounge that is as delicious as it sounds; spiced chai, salted caramel, cinnamon powder and a shot of espresso to get your day going. #RediscoverJBH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https://www.instagram.com/p/BvYCLErBPpw/media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17.29 %</a:t>
                      </a:r>
                    </a:p>
                  </a:txBody>
                  <a:tcPr/>
                </a:tc>
                <a:extLst>
                  <a:ext uri="{0D108BD9-81ED-4DB2-BD59-A6C34878D82A}">
                    <a16:rowId xmlns:a16="http://schemas.microsoft.com/office/drawing/2014/main" val="722914510"/>
                  </a:ext>
                </a:extLst>
              </a:tr>
            </a:tbl>
          </a:graphicData>
        </a:graphic>
      </p:graphicFrame>
      <p:sp>
        <p:nvSpPr>
          <p:cNvPr id="4" name="Text Placeholder 3">
            <a:extLst>
              <a:ext uri="{FF2B5EF4-FFF2-40B4-BE49-F238E27FC236}">
                <a16:creationId xmlns:a16="http://schemas.microsoft.com/office/drawing/2014/main" id="{BD91B71F-36F0-412F-99E4-BCFD7EF9F823}"/>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37978558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C5F335-45BB-4C0A-B2B3-7DF7162D1FFB}"/>
              </a:ext>
            </a:extLst>
          </p:cNvPr>
          <p:cNvSpPr>
            <a:spLocks noGrp="1"/>
          </p:cNvSpPr>
          <p:nvPr>
            <p:ph type="title"/>
          </p:nvPr>
        </p:nvSpPr>
        <p:spPr/>
        <p:txBody>
          <a:bodyPr/>
          <a:lstStyle/>
          <a:p>
            <a:r>
              <a:rPr lang="en-US"/>
              <a:t>Instagram Videos Table | JBH - 10 of 10</a:t>
            </a:r>
          </a:p>
        </p:txBody>
      </p:sp>
      <p:graphicFrame>
        <p:nvGraphicFramePr>
          <p:cNvPr id="5" name="Table Placeholder 4">
            <a:extLst>
              <a:ext uri="{FF2B5EF4-FFF2-40B4-BE49-F238E27FC236}">
                <a16:creationId xmlns:a16="http://schemas.microsoft.com/office/drawing/2014/main" id="{37D85A73-A11B-40D8-988A-7B24A0A91EC0}"/>
              </a:ext>
            </a:extLst>
          </p:cNvPr>
          <p:cNvGraphicFramePr>
            <a:graphicFrameLocks noGrp="1"/>
          </p:cNvGraphicFramePr>
          <p:nvPr>
            <p:ph type="tbl" sz="quarter" idx="13"/>
            <p:extLst>
              <p:ext uri="{D42A27DB-BD31-4B8C-83A1-F6EECF244321}">
                <p14:modId xmlns:p14="http://schemas.microsoft.com/office/powerpoint/2010/main" val="36853059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852425137"/>
                    </a:ext>
                  </a:extLst>
                </a:gridCol>
                <a:gridCol w="493776">
                  <a:extLst>
                    <a:ext uri="{9D8B030D-6E8A-4147-A177-3AD203B41FA5}">
                      <a16:colId xmlns:a16="http://schemas.microsoft.com/office/drawing/2014/main" val="2023865503"/>
                    </a:ext>
                  </a:extLst>
                </a:gridCol>
                <a:gridCol w="1152144">
                  <a:extLst>
                    <a:ext uri="{9D8B030D-6E8A-4147-A177-3AD203B41FA5}">
                      <a16:colId xmlns:a16="http://schemas.microsoft.com/office/drawing/2014/main" val="315484662"/>
                    </a:ext>
                  </a:extLst>
                </a:gridCol>
                <a:gridCol w="493776">
                  <a:extLst>
                    <a:ext uri="{9D8B030D-6E8A-4147-A177-3AD203B41FA5}">
                      <a16:colId xmlns:a16="http://schemas.microsoft.com/office/drawing/2014/main" val="1339324938"/>
                    </a:ext>
                  </a:extLst>
                </a:gridCol>
                <a:gridCol w="493776">
                  <a:extLst>
                    <a:ext uri="{9D8B030D-6E8A-4147-A177-3AD203B41FA5}">
                      <a16:colId xmlns:a16="http://schemas.microsoft.com/office/drawing/2014/main" val="1795901214"/>
                    </a:ext>
                  </a:extLst>
                </a:gridCol>
                <a:gridCol w="493776">
                  <a:extLst>
                    <a:ext uri="{9D8B030D-6E8A-4147-A177-3AD203B41FA5}">
                      <a16:colId xmlns:a16="http://schemas.microsoft.com/office/drawing/2014/main" val="3139767742"/>
                    </a:ext>
                  </a:extLst>
                </a:gridCol>
                <a:gridCol w="493776">
                  <a:extLst>
                    <a:ext uri="{9D8B030D-6E8A-4147-A177-3AD203B41FA5}">
                      <a16:colId xmlns:a16="http://schemas.microsoft.com/office/drawing/2014/main" val="979595026"/>
                    </a:ext>
                  </a:extLst>
                </a:gridCol>
                <a:gridCol w="493776">
                  <a:extLst>
                    <a:ext uri="{9D8B030D-6E8A-4147-A177-3AD203B41FA5}">
                      <a16:colId xmlns:a16="http://schemas.microsoft.com/office/drawing/2014/main" val="3877655520"/>
                    </a:ext>
                  </a:extLst>
                </a:gridCol>
                <a:gridCol w="493776">
                  <a:extLst>
                    <a:ext uri="{9D8B030D-6E8A-4147-A177-3AD203B41FA5}">
                      <a16:colId xmlns:a16="http://schemas.microsoft.com/office/drawing/2014/main" val="4237536714"/>
                    </a:ext>
                  </a:extLst>
                </a:gridCol>
                <a:gridCol w="493776">
                  <a:extLst>
                    <a:ext uri="{9D8B030D-6E8A-4147-A177-3AD203B41FA5}">
                      <a16:colId xmlns:a16="http://schemas.microsoft.com/office/drawing/2014/main" val="900356315"/>
                    </a:ext>
                  </a:extLst>
                </a:gridCol>
                <a:gridCol w="493776">
                  <a:extLst>
                    <a:ext uri="{9D8B030D-6E8A-4147-A177-3AD203B41FA5}">
                      <a16:colId xmlns:a16="http://schemas.microsoft.com/office/drawing/2014/main" val="4156076187"/>
                    </a:ext>
                  </a:extLst>
                </a:gridCol>
                <a:gridCol w="493776">
                  <a:extLst>
                    <a:ext uri="{9D8B030D-6E8A-4147-A177-3AD203B41FA5}">
                      <a16:colId xmlns:a16="http://schemas.microsoft.com/office/drawing/2014/main" val="39248181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3125484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jumeirahbh - 2019-03-15 12:41:49 </a:t>
                      </a:r>
                      <a:r>
                        <a:rPr kumimoji="0" lang="en-US" sz="1000" b="0" i="0" u="none" strike="noStrike" kern="1200" cap="none" spc="0" normalizeH="0" baseline="0" noProof="0">
                          <a:ln>
                            <a:noFill/>
                          </a:ln>
                          <a:solidFill>
                            <a:prstClr val="black"/>
                          </a:solidFill>
                          <a:effectLst/>
                          <a:uLnTx/>
                          <a:uFillTx/>
                          <a:latin typeface="+mn-lt"/>
                          <a:ea typeface="+mn-ea"/>
                          <a:cs typeface="+mn-cs"/>
                        </a:rPr>
                        <a:t>
 With the clear waters of the Arabian Gulf at your doorstep, it's the perfect opportunity to take advantage of our Water Sports Centre. From windsurfing to paddleboarding, waterskiing to wakeboarding choose from a sea of options and try something new with the family.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https://www.instagram.com/p/BvBcbKNlNS8/media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23.03 %</a:t>
                      </a:r>
                    </a:p>
                  </a:txBody>
                  <a:tcPr/>
                </a:tc>
                <a:extLst>
                  <a:ext uri="{0D108BD9-81ED-4DB2-BD59-A6C34878D82A}">
                    <a16:rowId xmlns:a16="http://schemas.microsoft.com/office/drawing/2014/main" val="3772180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jumeirahbh - 2019-03-11 13:53:25 </a:t>
                      </a:r>
                      <a:r>
                        <a:rPr kumimoji="0" lang="en-US" sz="1000" b="0" i="0" u="none" strike="noStrike" kern="1200" cap="none" spc="0" normalizeH="0" baseline="0" noProof="0">
                          <a:ln>
                            <a:noFill/>
                          </a:ln>
                          <a:solidFill>
                            <a:prstClr val="black"/>
                          </a:solidFill>
                          <a:effectLst/>
                          <a:uLnTx/>
                          <a:uFillTx/>
                          <a:latin typeface="+mn-lt"/>
                          <a:ea typeface="+mn-ea"/>
                          <a:cs typeface="+mn-cs"/>
                        </a:rPr>
                        <a:t>
 Start the new month as you mean to go on; sun-kissed, relaxed and surrounded by luxury #RediscoverJBH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https://www.instagram.com/p/Bu3Pdw4FG_m/media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26.78 %</a:t>
                      </a:r>
                    </a:p>
                  </a:txBody>
                  <a:tcPr/>
                </a:tc>
                <a:extLst>
                  <a:ext uri="{0D108BD9-81ED-4DB2-BD59-A6C34878D82A}">
                    <a16:rowId xmlns:a16="http://schemas.microsoft.com/office/drawing/2014/main" val="3357732379"/>
                  </a:ext>
                </a:extLst>
              </a:tr>
            </a:tbl>
          </a:graphicData>
        </a:graphic>
      </p:graphicFrame>
      <p:sp>
        <p:nvSpPr>
          <p:cNvPr id="4" name="Text Placeholder 3">
            <a:extLst>
              <a:ext uri="{FF2B5EF4-FFF2-40B4-BE49-F238E27FC236}">
                <a16:creationId xmlns:a16="http://schemas.microsoft.com/office/drawing/2014/main" id="{C4095170-CC97-4C2F-AB3A-C4502DDDBA8E}"/>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18147455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58C792-4AB3-4C86-81C4-FEF691177B8D}"/>
              </a:ext>
            </a:extLst>
          </p:cNvPr>
          <p:cNvSpPr>
            <a:spLocks noGrp="1"/>
          </p:cNvSpPr>
          <p:nvPr>
            <p:ph type="title"/>
          </p:nvPr>
        </p:nvSpPr>
        <p:spPr/>
        <p:txBody>
          <a:bodyPr/>
          <a:lstStyle/>
          <a:p>
            <a:r>
              <a:rPr lang="en-US"/>
              <a:t>Instagram IG Insights - Posts Table + I-Rate | JBH - 1 of 7</a:t>
            </a:r>
          </a:p>
        </p:txBody>
      </p:sp>
      <p:graphicFrame>
        <p:nvGraphicFramePr>
          <p:cNvPr id="5" name="Table Placeholder 4">
            <a:extLst>
              <a:ext uri="{FF2B5EF4-FFF2-40B4-BE49-F238E27FC236}">
                <a16:creationId xmlns:a16="http://schemas.microsoft.com/office/drawing/2014/main" id="{EC105C75-3546-4A74-BF06-7E72ABB50ACC}"/>
              </a:ext>
            </a:extLst>
          </p:cNvPr>
          <p:cNvGraphicFramePr>
            <a:graphicFrameLocks noGrp="1"/>
          </p:cNvGraphicFramePr>
          <p:nvPr>
            <p:ph type="tbl" sz="quarter" idx="13"/>
            <p:extLst>
              <p:ext uri="{D42A27DB-BD31-4B8C-83A1-F6EECF244321}">
                <p14:modId xmlns:p14="http://schemas.microsoft.com/office/powerpoint/2010/main" val="40871094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49898789"/>
                    </a:ext>
                  </a:extLst>
                </a:gridCol>
                <a:gridCol w="822960">
                  <a:extLst>
                    <a:ext uri="{9D8B030D-6E8A-4147-A177-3AD203B41FA5}">
                      <a16:colId xmlns:a16="http://schemas.microsoft.com/office/drawing/2014/main" val="3084628707"/>
                    </a:ext>
                  </a:extLst>
                </a:gridCol>
                <a:gridCol w="658368">
                  <a:extLst>
                    <a:ext uri="{9D8B030D-6E8A-4147-A177-3AD203B41FA5}">
                      <a16:colId xmlns:a16="http://schemas.microsoft.com/office/drawing/2014/main" val="3919324848"/>
                    </a:ext>
                  </a:extLst>
                </a:gridCol>
                <a:gridCol w="822960">
                  <a:extLst>
                    <a:ext uri="{9D8B030D-6E8A-4147-A177-3AD203B41FA5}">
                      <a16:colId xmlns:a16="http://schemas.microsoft.com/office/drawing/2014/main" val="2975501483"/>
                    </a:ext>
                  </a:extLst>
                </a:gridCol>
                <a:gridCol w="411480">
                  <a:extLst>
                    <a:ext uri="{9D8B030D-6E8A-4147-A177-3AD203B41FA5}">
                      <a16:colId xmlns:a16="http://schemas.microsoft.com/office/drawing/2014/main" val="2681046963"/>
                    </a:ext>
                  </a:extLst>
                </a:gridCol>
                <a:gridCol w="411480">
                  <a:extLst>
                    <a:ext uri="{9D8B030D-6E8A-4147-A177-3AD203B41FA5}">
                      <a16:colId xmlns:a16="http://schemas.microsoft.com/office/drawing/2014/main" val="2223937781"/>
                    </a:ext>
                  </a:extLst>
                </a:gridCol>
                <a:gridCol w="411480">
                  <a:extLst>
                    <a:ext uri="{9D8B030D-6E8A-4147-A177-3AD203B41FA5}">
                      <a16:colId xmlns:a16="http://schemas.microsoft.com/office/drawing/2014/main" val="1591545282"/>
                    </a:ext>
                  </a:extLst>
                </a:gridCol>
                <a:gridCol w="411480">
                  <a:extLst>
                    <a:ext uri="{9D8B030D-6E8A-4147-A177-3AD203B41FA5}">
                      <a16:colId xmlns:a16="http://schemas.microsoft.com/office/drawing/2014/main" val="3615299810"/>
                    </a:ext>
                  </a:extLst>
                </a:gridCol>
                <a:gridCol w="658368">
                  <a:extLst>
                    <a:ext uri="{9D8B030D-6E8A-4147-A177-3AD203B41FA5}">
                      <a16:colId xmlns:a16="http://schemas.microsoft.com/office/drawing/2014/main" val="41649772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20481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jumeirahbh - 2019-06-26 13:04:37 </a:t>
                      </a:r>
                      <a:r>
                        <a:rPr kumimoji="0" lang="en-US" sz="1000" b="0" i="0" u="none" strike="noStrike" kern="1200" cap="none" spc="0" normalizeH="0" baseline="0" noProof="0">
                          <a:ln>
                            <a:noFill/>
                          </a:ln>
                          <a:solidFill>
                            <a:prstClr val="black"/>
                          </a:solidFill>
                          <a:effectLst/>
                          <a:uLnTx/>
                          <a:uFillTx/>
                          <a:latin typeface="+mn-lt"/>
                          <a:ea typeface="+mn-ea"/>
                          <a:cs typeface="+mn-cs"/>
                        </a:rPr>
                        <a:t>
 At the Executive Pool you'll find your personal Tanning Butlers with a variety of luxury oils and products to achieve the perfect holiday glow. ‘Tisserand’ almond and de-stress oil as well as ‘Margie's’ lavender oil from Switzerland. ☀️ #RediscoverJBH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0.86 %</a:t>
                      </a:r>
                    </a:p>
                  </a:txBody>
                  <a:tcPr/>
                </a:tc>
                <a:extLst>
                  <a:ext uri="{0D108BD9-81ED-4DB2-BD59-A6C34878D82A}">
                    <a16:rowId xmlns:a16="http://schemas.microsoft.com/office/drawing/2014/main" val="2052195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jumeirahbh - 2019-06-25 16:17:07 </a:t>
                      </a:r>
                      <a:r>
                        <a:rPr kumimoji="0" lang="en-US" sz="1000" b="0" i="0" u="none" strike="noStrike" kern="1200" cap="none" spc="0" normalizeH="0" baseline="0" noProof="0">
                          <a:ln>
                            <a:noFill/>
                          </a:ln>
                          <a:solidFill>
                            <a:prstClr val="black"/>
                          </a:solidFill>
                          <a:effectLst/>
                          <a:uLnTx/>
                          <a:uFillTx/>
                          <a:latin typeface="+mn-lt"/>
                          <a:ea typeface="+mn-ea"/>
                          <a:cs typeface="+mn-cs"/>
                        </a:rPr>
                        <a:t>
 Create a truly unforgettable experience for your family; whether it's building sandcastles on our 2km stretch of private beach or simply enjoying the finer things in life like a delicious dinner with an uninterrupted view of Burj Al Arab, make memories that will last a lifetime. #RediscoverJBH Thank you 📷 @chelma11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0.55 %</a:t>
                      </a:r>
                    </a:p>
                  </a:txBody>
                  <a:tcPr/>
                </a:tc>
                <a:extLst>
                  <a:ext uri="{0D108BD9-81ED-4DB2-BD59-A6C34878D82A}">
                    <a16:rowId xmlns:a16="http://schemas.microsoft.com/office/drawing/2014/main" val="388281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jumeirahbh - 2019-06-23 16:49:24 </a:t>
                      </a:r>
                      <a:r>
                        <a:rPr kumimoji="0" lang="en-US" sz="1000" b="0" i="0" u="none" strike="noStrike" kern="1200" cap="none" spc="0" normalizeH="0" baseline="0" noProof="0">
                          <a:ln>
                            <a:noFill/>
                          </a:ln>
                          <a:solidFill>
                            <a:prstClr val="black"/>
                          </a:solidFill>
                          <a:effectLst/>
                          <a:uLnTx/>
                          <a:uFillTx/>
                          <a:latin typeface="+mn-lt"/>
                          <a:ea typeface="+mn-ea"/>
                          <a:cs typeface="+mn-cs"/>
                        </a:rPr>
                        <a:t>
 With complimentary and direct access to @wildwadiwaterpark, there's never a shortage of family fun at Jumeirah Beach Hotel
📷 Thank you @kal_hoon #RediscoverJBH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0.51 %</a:t>
                      </a:r>
                    </a:p>
                  </a:txBody>
                  <a:tcPr/>
                </a:tc>
                <a:extLst>
                  <a:ext uri="{0D108BD9-81ED-4DB2-BD59-A6C34878D82A}">
                    <a16:rowId xmlns:a16="http://schemas.microsoft.com/office/drawing/2014/main" val="4104928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jumeirahbh - 2019-06-22 13:37:15 </a:t>
                      </a:r>
                      <a:r>
                        <a:rPr kumimoji="0" lang="en-US" sz="1000" b="0" i="0" u="none" strike="noStrike" kern="1200" cap="none" spc="0" normalizeH="0" baseline="0" noProof="0">
                          <a:ln>
                            <a:noFill/>
                          </a:ln>
                          <a:solidFill>
                            <a:prstClr val="black"/>
                          </a:solidFill>
                          <a:effectLst/>
                          <a:uLnTx/>
                          <a:uFillTx/>
                          <a:latin typeface="+mn-lt"/>
                          <a:ea typeface="+mn-ea"/>
                          <a:cs typeface="+mn-cs"/>
                        </a:rPr>
                        <a:t>
 Our Bianco V Cremo marble flooring provides a sense of stylish serenity, and the overhead kinetic display gently pulses to the movement below. The new lobby at JBH is without a doubt an attraction in itself. #RediscoverJBH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0.35 %</a:t>
                      </a:r>
                    </a:p>
                  </a:txBody>
                  <a:tcPr/>
                </a:tc>
                <a:extLst>
                  <a:ext uri="{0D108BD9-81ED-4DB2-BD59-A6C34878D82A}">
                    <a16:rowId xmlns:a16="http://schemas.microsoft.com/office/drawing/2014/main" val="385308249"/>
                  </a:ext>
                </a:extLst>
              </a:tr>
            </a:tbl>
          </a:graphicData>
        </a:graphic>
      </p:graphicFrame>
      <p:sp>
        <p:nvSpPr>
          <p:cNvPr id="4" name="Text Placeholder 3">
            <a:extLst>
              <a:ext uri="{FF2B5EF4-FFF2-40B4-BE49-F238E27FC236}">
                <a16:creationId xmlns:a16="http://schemas.microsoft.com/office/drawing/2014/main" id="{372320FF-D4F9-4BAB-BD8F-87660ADF6057}"/>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27719384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4C1230-B579-481C-ADF8-776900319772}"/>
              </a:ext>
            </a:extLst>
          </p:cNvPr>
          <p:cNvSpPr>
            <a:spLocks noGrp="1"/>
          </p:cNvSpPr>
          <p:nvPr>
            <p:ph type="title"/>
          </p:nvPr>
        </p:nvSpPr>
        <p:spPr/>
        <p:txBody>
          <a:bodyPr/>
          <a:lstStyle/>
          <a:p>
            <a:r>
              <a:rPr lang="en-US"/>
              <a:t>Instagram IG Insights - Posts Table + I-Rate | JBH - 2 of 7</a:t>
            </a:r>
          </a:p>
        </p:txBody>
      </p:sp>
      <p:graphicFrame>
        <p:nvGraphicFramePr>
          <p:cNvPr id="5" name="Table Placeholder 4">
            <a:extLst>
              <a:ext uri="{FF2B5EF4-FFF2-40B4-BE49-F238E27FC236}">
                <a16:creationId xmlns:a16="http://schemas.microsoft.com/office/drawing/2014/main" id="{705169A0-DB74-4498-A4D6-1B3D9681A5EA}"/>
              </a:ext>
            </a:extLst>
          </p:cNvPr>
          <p:cNvGraphicFramePr>
            <a:graphicFrameLocks noGrp="1"/>
          </p:cNvGraphicFramePr>
          <p:nvPr>
            <p:ph type="tbl" sz="quarter" idx="13"/>
            <p:extLst>
              <p:ext uri="{D42A27DB-BD31-4B8C-83A1-F6EECF244321}">
                <p14:modId xmlns:p14="http://schemas.microsoft.com/office/powerpoint/2010/main" val="26506030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11135009"/>
                    </a:ext>
                  </a:extLst>
                </a:gridCol>
                <a:gridCol w="822960">
                  <a:extLst>
                    <a:ext uri="{9D8B030D-6E8A-4147-A177-3AD203B41FA5}">
                      <a16:colId xmlns:a16="http://schemas.microsoft.com/office/drawing/2014/main" val="3456633364"/>
                    </a:ext>
                  </a:extLst>
                </a:gridCol>
                <a:gridCol w="658368">
                  <a:extLst>
                    <a:ext uri="{9D8B030D-6E8A-4147-A177-3AD203B41FA5}">
                      <a16:colId xmlns:a16="http://schemas.microsoft.com/office/drawing/2014/main" val="134079998"/>
                    </a:ext>
                  </a:extLst>
                </a:gridCol>
                <a:gridCol w="822960">
                  <a:extLst>
                    <a:ext uri="{9D8B030D-6E8A-4147-A177-3AD203B41FA5}">
                      <a16:colId xmlns:a16="http://schemas.microsoft.com/office/drawing/2014/main" val="1294093862"/>
                    </a:ext>
                  </a:extLst>
                </a:gridCol>
                <a:gridCol w="411480">
                  <a:extLst>
                    <a:ext uri="{9D8B030D-6E8A-4147-A177-3AD203B41FA5}">
                      <a16:colId xmlns:a16="http://schemas.microsoft.com/office/drawing/2014/main" val="2089611687"/>
                    </a:ext>
                  </a:extLst>
                </a:gridCol>
                <a:gridCol w="411480">
                  <a:extLst>
                    <a:ext uri="{9D8B030D-6E8A-4147-A177-3AD203B41FA5}">
                      <a16:colId xmlns:a16="http://schemas.microsoft.com/office/drawing/2014/main" val="3703163468"/>
                    </a:ext>
                  </a:extLst>
                </a:gridCol>
                <a:gridCol w="411480">
                  <a:extLst>
                    <a:ext uri="{9D8B030D-6E8A-4147-A177-3AD203B41FA5}">
                      <a16:colId xmlns:a16="http://schemas.microsoft.com/office/drawing/2014/main" val="467167035"/>
                    </a:ext>
                  </a:extLst>
                </a:gridCol>
                <a:gridCol w="411480">
                  <a:extLst>
                    <a:ext uri="{9D8B030D-6E8A-4147-A177-3AD203B41FA5}">
                      <a16:colId xmlns:a16="http://schemas.microsoft.com/office/drawing/2014/main" val="648268860"/>
                    </a:ext>
                  </a:extLst>
                </a:gridCol>
                <a:gridCol w="658368">
                  <a:extLst>
                    <a:ext uri="{9D8B030D-6E8A-4147-A177-3AD203B41FA5}">
                      <a16:colId xmlns:a16="http://schemas.microsoft.com/office/drawing/2014/main" val="2218550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135109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jumeirahbh - 2019-06-21 10:49:35 </a:t>
                      </a:r>
                      <a:r>
                        <a:rPr kumimoji="0" lang="en-US" sz="1000" b="0" i="0" u="none" strike="noStrike" kern="1200" cap="none" spc="0" normalizeH="0" baseline="0" noProof="0">
                          <a:ln>
                            <a:noFill/>
                          </a:ln>
                          <a:solidFill>
                            <a:prstClr val="black"/>
                          </a:solidFill>
                          <a:effectLst/>
                          <a:uLnTx/>
                          <a:uFillTx/>
                          <a:latin typeface="+mn-lt"/>
                          <a:ea typeface="+mn-ea"/>
                          <a:cs typeface="+mn-cs"/>
                        </a:rPr>
                        <a:t>
 Wake up to a breathtaking view of the @burjalarab, @wildwadiwaterpark and Dubai Marina from your spacious two bedroom Ocean Suite. #RediscoverJBH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0.52 %</a:t>
                      </a:r>
                    </a:p>
                  </a:txBody>
                  <a:tcPr/>
                </a:tc>
                <a:extLst>
                  <a:ext uri="{0D108BD9-81ED-4DB2-BD59-A6C34878D82A}">
                    <a16:rowId xmlns:a16="http://schemas.microsoft.com/office/drawing/2014/main" val="3501548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jumeirahbh - 2019-06-20 13:22:29 </a:t>
                      </a:r>
                      <a:r>
                        <a:rPr kumimoji="0" lang="en-US" sz="1000" b="0" i="0" u="none" strike="noStrike" kern="1200" cap="none" spc="0" normalizeH="0" baseline="0" noProof="0">
                          <a:ln>
                            <a:noFill/>
                          </a:ln>
                          <a:solidFill>
                            <a:prstClr val="black"/>
                          </a:solidFill>
                          <a:effectLst/>
                          <a:uLnTx/>
                          <a:uFillTx/>
                          <a:latin typeface="+mn-lt"/>
                          <a:ea typeface="+mn-ea"/>
                          <a:cs typeface="+mn-cs"/>
                        </a:rPr>
                        <a:t>
 An exclusive beachside cabana paired with the dreamy blues of the ocean and sky, at perfect striking contrast to the golden sands of our private beach... ⛱ #RediscoverJBH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0.34 %</a:t>
                      </a:r>
                    </a:p>
                  </a:txBody>
                  <a:tcPr/>
                </a:tc>
                <a:extLst>
                  <a:ext uri="{0D108BD9-81ED-4DB2-BD59-A6C34878D82A}">
                    <a16:rowId xmlns:a16="http://schemas.microsoft.com/office/drawing/2014/main" val="1575809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jumeirahbh - 2019-06-19 13:13:57 </a:t>
                      </a:r>
                      <a:r>
                        <a:rPr kumimoji="0" lang="en-US" sz="1000" b="0" i="0" u="none" strike="noStrike" kern="1200" cap="none" spc="0" normalizeH="0" baseline="0" noProof="0">
                          <a:ln>
                            <a:noFill/>
                          </a:ln>
                          <a:solidFill>
                            <a:prstClr val="black"/>
                          </a:solidFill>
                          <a:effectLst/>
                          <a:uLnTx/>
                          <a:uFillTx/>
                          <a:latin typeface="+mn-lt"/>
                          <a:ea typeface="+mn-ea"/>
                          <a:cs typeface="+mn-cs"/>
                        </a:rPr>
                        <a:t>
 Whether it's having your sunglasses cleaned or ordering a New York style sourdough pizza right to your sun lounger, your personal butler will serve you with meticulous attention to detail. #RediscoverJBH 📷 Thank you @navaill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0.48 %</a:t>
                      </a:r>
                    </a:p>
                  </a:txBody>
                  <a:tcPr/>
                </a:tc>
                <a:extLst>
                  <a:ext uri="{0D108BD9-81ED-4DB2-BD59-A6C34878D82A}">
                    <a16:rowId xmlns:a16="http://schemas.microsoft.com/office/drawing/2014/main" val="3480217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jumeirahbh - 2019-06-18 16:17:10 </a:t>
                      </a:r>
                      <a:r>
                        <a:rPr kumimoji="0" lang="en-US" sz="1000" b="0" i="0" u="none" strike="noStrike" kern="1200" cap="none" spc="0" normalizeH="0" baseline="0" noProof="0">
                          <a:ln>
                            <a:noFill/>
                          </a:ln>
                          <a:solidFill>
                            <a:prstClr val="black"/>
                          </a:solidFill>
                          <a:effectLst/>
                          <a:uLnTx/>
                          <a:uFillTx/>
                          <a:latin typeface="+mn-lt"/>
                          <a:ea typeface="+mn-ea"/>
                          <a:cs typeface="+mn-cs"/>
                        </a:rPr>
                        <a:t>
 After a peaceful stroll alongside the refreshing waves of the Arabian Gulf, make your way to our main pool for a cooling 🍹 at our swim-up bar #RediscoverJBH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0.21 %</a:t>
                      </a:r>
                    </a:p>
                  </a:txBody>
                  <a:tcPr/>
                </a:tc>
                <a:extLst>
                  <a:ext uri="{0D108BD9-81ED-4DB2-BD59-A6C34878D82A}">
                    <a16:rowId xmlns:a16="http://schemas.microsoft.com/office/drawing/2014/main" val="245033804"/>
                  </a:ext>
                </a:extLst>
              </a:tr>
            </a:tbl>
          </a:graphicData>
        </a:graphic>
      </p:graphicFrame>
      <p:sp>
        <p:nvSpPr>
          <p:cNvPr id="4" name="Text Placeholder 3">
            <a:extLst>
              <a:ext uri="{FF2B5EF4-FFF2-40B4-BE49-F238E27FC236}">
                <a16:creationId xmlns:a16="http://schemas.microsoft.com/office/drawing/2014/main" id="{40A3DB98-6C2E-4451-93E3-1764A25B1C12}"/>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5836005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E253C-EEE5-4D44-90CD-54B273987349}"/>
              </a:ext>
            </a:extLst>
          </p:cNvPr>
          <p:cNvSpPr>
            <a:spLocks noGrp="1"/>
          </p:cNvSpPr>
          <p:nvPr>
            <p:ph type="title"/>
          </p:nvPr>
        </p:nvSpPr>
        <p:spPr/>
        <p:txBody>
          <a:bodyPr/>
          <a:lstStyle/>
          <a:p>
            <a:r>
              <a:rPr lang="en-US"/>
              <a:t>Instagram IG Insights - Posts Table + I-Rate | JBH - 3 of 7</a:t>
            </a:r>
          </a:p>
        </p:txBody>
      </p:sp>
      <p:graphicFrame>
        <p:nvGraphicFramePr>
          <p:cNvPr id="5" name="Table Placeholder 4">
            <a:extLst>
              <a:ext uri="{FF2B5EF4-FFF2-40B4-BE49-F238E27FC236}">
                <a16:creationId xmlns:a16="http://schemas.microsoft.com/office/drawing/2014/main" id="{501A76AA-A061-4BB7-94F9-33178638992E}"/>
              </a:ext>
            </a:extLst>
          </p:cNvPr>
          <p:cNvGraphicFramePr>
            <a:graphicFrameLocks noGrp="1"/>
          </p:cNvGraphicFramePr>
          <p:nvPr>
            <p:ph type="tbl" sz="quarter" idx="13"/>
            <p:extLst>
              <p:ext uri="{D42A27DB-BD31-4B8C-83A1-F6EECF244321}">
                <p14:modId xmlns:p14="http://schemas.microsoft.com/office/powerpoint/2010/main" val="42134335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16209432"/>
                    </a:ext>
                  </a:extLst>
                </a:gridCol>
                <a:gridCol w="822960">
                  <a:extLst>
                    <a:ext uri="{9D8B030D-6E8A-4147-A177-3AD203B41FA5}">
                      <a16:colId xmlns:a16="http://schemas.microsoft.com/office/drawing/2014/main" val="1061274450"/>
                    </a:ext>
                  </a:extLst>
                </a:gridCol>
                <a:gridCol w="658368">
                  <a:extLst>
                    <a:ext uri="{9D8B030D-6E8A-4147-A177-3AD203B41FA5}">
                      <a16:colId xmlns:a16="http://schemas.microsoft.com/office/drawing/2014/main" val="1549623705"/>
                    </a:ext>
                  </a:extLst>
                </a:gridCol>
                <a:gridCol w="822960">
                  <a:extLst>
                    <a:ext uri="{9D8B030D-6E8A-4147-A177-3AD203B41FA5}">
                      <a16:colId xmlns:a16="http://schemas.microsoft.com/office/drawing/2014/main" val="252248974"/>
                    </a:ext>
                  </a:extLst>
                </a:gridCol>
                <a:gridCol w="411480">
                  <a:extLst>
                    <a:ext uri="{9D8B030D-6E8A-4147-A177-3AD203B41FA5}">
                      <a16:colId xmlns:a16="http://schemas.microsoft.com/office/drawing/2014/main" val="309558104"/>
                    </a:ext>
                  </a:extLst>
                </a:gridCol>
                <a:gridCol w="411480">
                  <a:extLst>
                    <a:ext uri="{9D8B030D-6E8A-4147-A177-3AD203B41FA5}">
                      <a16:colId xmlns:a16="http://schemas.microsoft.com/office/drawing/2014/main" val="948565876"/>
                    </a:ext>
                  </a:extLst>
                </a:gridCol>
                <a:gridCol w="411480">
                  <a:extLst>
                    <a:ext uri="{9D8B030D-6E8A-4147-A177-3AD203B41FA5}">
                      <a16:colId xmlns:a16="http://schemas.microsoft.com/office/drawing/2014/main" val="1798657089"/>
                    </a:ext>
                  </a:extLst>
                </a:gridCol>
                <a:gridCol w="411480">
                  <a:extLst>
                    <a:ext uri="{9D8B030D-6E8A-4147-A177-3AD203B41FA5}">
                      <a16:colId xmlns:a16="http://schemas.microsoft.com/office/drawing/2014/main" val="2844706272"/>
                    </a:ext>
                  </a:extLst>
                </a:gridCol>
                <a:gridCol w="658368">
                  <a:extLst>
                    <a:ext uri="{9D8B030D-6E8A-4147-A177-3AD203B41FA5}">
                      <a16:colId xmlns:a16="http://schemas.microsoft.com/office/drawing/2014/main" val="36109476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005248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jumeirahbh - 2019-06-17 16:34:06 </a:t>
                      </a:r>
                      <a:r>
                        <a:rPr kumimoji="0" lang="en-US" sz="1000" b="0" i="0" u="none" strike="noStrike" kern="1200" cap="none" spc="0" normalizeH="0" baseline="0" noProof="0">
                          <a:ln>
                            <a:noFill/>
                          </a:ln>
                          <a:solidFill>
                            <a:prstClr val="black"/>
                          </a:solidFill>
                          <a:effectLst/>
                          <a:uLnTx/>
                          <a:uFillTx/>
                          <a:latin typeface="+mn-lt"/>
                          <a:ea typeface="+mn-ea"/>
                          <a:cs typeface="+mn-cs"/>
                        </a:rPr>
                        <a:t>
 Retreat to the sanctuary of a private cabana, with a breathtaking view of @BurjAlArab and our personalised butler service. #RediscoverJBH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0.38 %</a:t>
                      </a:r>
                    </a:p>
                  </a:txBody>
                  <a:tcPr/>
                </a:tc>
                <a:extLst>
                  <a:ext uri="{0D108BD9-81ED-4DB2-BD59-A6C34878D82A}">
                    <a16:rowId xmlns:a16="http://schemas.microsoft.com/office/drawing/2014/main" val="2376826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jumeirahbh - 2019-06-12 13:04:59 </a:t>
                      </a:r>
                      <a:r>
                        <a:rPr kumimoji="0" lang="en-US" sz="1000" b="0" i="0" u="none" strike="noStrike" kern="1200" cap="none" spc="0" normalizeH="0" baseline="0" noProof="0">
                          <a:ln>
                            <a:noFill/>
                          </a:ln>
                          <a:solidFill>
                            <a:prstClr val="black"/>
                          </a:solidFill>
                          <a:effectLst/>
                          <a:uLnTx/>
                          <a:uFillTx/>
                          <a:latin typeface="+mn-lt"/>
                          <a:ea typeface="+mn-ea"/>
                          <a:cs typeface="+mn-cs"/>
                        </a:rPr>
                        <a:t>
 Take your very own Tanning Butler, the refreshing waters of the Executive pool and the shade of the swaying palms and you've got yourself a pretty dreamy day. #RediscoverJBH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0.99 %</a:t>
                      </a:r>
                    </a:p>
                  </a:txBody>
                  <a:tcPr/>
                </a:tc>
                <a:extLst>
                  <a:ext uri="{0D108BD9-81ED-4DB2-BD59-A6C34878D82A}">
                    <a16:rowId xmlns:a16="http://schemas.microsoft.com/office/drawing/2014/main" val="376127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jumeirahbh - 2019-06-08 15:48:06 </a:t>
                      </a:r>
                      <a:r>
                        <a:rPr kumimoji="0" lang="en-US" sz="1000" b="0" i="0" u="none" strike="noStrike" kern="1200" cap="none" spc="0" normalizeH="0" baseline="0" noProof="0">
                          <a:ln>
                            <a:noFill/>
                          </a:ln>
                          <a:solidFill>
                            <a:prstClr val="black"/>
                          </a:solidFill>
                          <a:effectLst/>
                          <a:uLnTx/>
                          <a:uFillTx/>
                          <a:latin typeface="+mn-lt"/>
                          <a:ea typeface="+mn-ea"/>
                          <a:cs typeface="+mn-cs"/>
                        </a:rPr>
                        <a:t>
 That perfect instagrammable moment can be found at every turn at JBH. With breathtaking views and stunning decor both inside and out you'll never struggle to find an impeccable backdrop, especially at the Executive Pool  #RediscoverJBH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0.52 %</a:t>
                      </a:r>
                    </a:p>
                  </a:txBody>
                  <a:tcPr/>
                </a:tc>
                <a:extLst>
                  <a:ext uri="{0D108BD9-81ED-4DB2-BD59-A6C34878D82A}">
                    <a16:rowId xmlns:a16="http://schemas.microsoft.com/office/drawing/2014/main" val="650393784"/>
                  </a:ext>
                </a:extLst>
              </a:tr>
            </a:tbl>
          </a:graphicData>
        </a:graphic>
      </p:graphicFrame>
      <p:sp>
        <p:nvSpPr>
          <p:cNvPr id="4" name="Text Placeholder 3">
            <a:extLst>
              <a:ext uri="{FF2B5EF4-FFF2-40B4-BE49-F238E27FC236}">
                <a16:creationId xmlns:a16="http://schemas.microsoft.com/office/drawing/2014/main" id="{3734FE98-7DFC-45B7-B975-C99F1B7A5A7B}"/>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2045669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0BF79-DA36-4D71-B8A9-6C715B1D0446}"/>
              </a:ext>
            </a:extLst>
          </p:cNvPr>
          <p:cNvSpPr>
            <a:spLocks noGrp="1"/>
          </p:cNvSpPr>
          <p:nvPr>
            <p:ph type="title"/>
          </p:nvPr>
        </p:nvSpPr>
        <p:spPr/>
        <p:txBody>
          <a:bodyPr/>
          <a:lstStyle/>
          <a:p>
            <a:r>
              <a:rPr lang="en-US"/>
              <a:t>Instagram IG Insights - Posts Table + I-Rate | JBH - 4 of 7</a:t>
            </a:r>
          </a:p>
        </p:txBody>
      </p:sp>
      <p:graphicFrame>
        <p:nvGraphicFramePr>
          <p:cNvPr id="5" name="Table Placeholder 4">
            <a:extLst>
              <a:ext uri="{FF2B5EF4-FFF2-40B4-BE49-F238E27FC236}">
                <a16:creationId xmlns:a16="http://schemas.microsoft.com/office/drawing/2014/main" id="{D2CFC6E6-23D3-4E40-91D6-3FADCDCA2153}"/>
              </a:ext>
            </a:extLst>
          </p:cNvPr>
          <p:cNvGraphicFramePr>
            <a:graphicFrameLocks noGrp="1"/>
          </p:cNvGraphicFramePr>
          <p:nvPr>
            <p:ph type="tbl" sz="quarter" idx="13"/>
            <p:extLst>
              <p:ext uri="{D42A27DB-BD31-4B8C-83A1-F6EECF244321}">
                <p14:modId xmlns:p14="http://schemas.microsoft.com/office/powerpoint/2010/main" val="13090158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74561116"/>
                    </a:ext>
                  </a:extLst>
                </a:gridCol>
                <a:gridCol w="822960">
                  <a:extLst>
                    <a:ext uri="{9D8B030D-6E8A-4147-A177-3AD203B41FA5}">
                      <a16:colId xmlns:a16="http://schemas.microsoft.com/office/drawing/2014/main" val="1283053940"/>
                    </a:ext>
                  </a:extLst>
                </a:gridCol>
                <a:gridCol w="658368">
                  <a:extLst>
                    <a:ext uri="{9D8B030D-6E8A-4147-A177-3AD203B41FA5}">
                      <a16:colId xmlns:a16="http://schemas.microsoft.com/office/drawing/2014/main" val="760837084"/>
                    </a:ext>
                  </a:extLst>
                </a:gridCol>
                <a:gridCol w="822960">
                  <a:extLst>
                    <a:ext uri="{9D8B030D-6E8A-4147-A177-3AD203B41FA5}">
                      <a16:colId xmlns:a16="http://schemas.microsoft.com/office/drawing/2014/main" val="1188694584"/>
                    </a:ext>
                  </a:extLst>
                </a:gridCol>
                <a:gridCol w="411480">
                  <a:extLst>
                    <a:ext uri="{9D8B030D-6E8A-4147-A177-3AD203B41FA5}">
                      <a16:colId xmlns:a16="http://schemas.microsoft.com/office/drawing/2014/main" val="1689602373"/>
                    </a:ext>
                  </a:extLst>
                </a:gridCol>
                <a:gridCol w="411480">
                  <a:extLst>
                    <a:ext uri="{9D8B030D-6E8A-4147-A177-3AD203B41FA5}">
                      <a16:colId xmlns:a16="http://schemas.microsoft.com/office/drawing/2014/main" val="3887193080"/>
                    </a:ext>
                  </a:extLst>
                </a:gridCol>
                <a:gridCol w="411480">
                  <a:extLst>
                    <a:ext uri="{9D8B030D-6E8A-4147-A177-3AD203B41FA5}">
                      <a16:colId xmlns:a16="http://schemas.microsoft.com/office/drawing/2014/main" val="699930573"/>
                    </a:ext>
                  </a:extLst>
                </a:gridCol>
                <a:gridCol w="411480">
                  <a:extLst>
                    <a:ext uri="{9D8B030D-6E8A-4147-A177-3AD203B41FA5}">
                      <a16:colId xmlns:a16="http://schemas.microsoft.com/office/drawing/2014/main" val="4285755071"/>
                    </a:ext>
                  </a:extLst>
                </a:gridCol>
                <a:gridCol w="658368">
                  <a:extLst>
                    <a:ext uri="{9D8B030D-6E8A-4147-A177-3AD203B41FA5}">
                      <a16:colId xmlns:a16="http://schemas.microsoft.com/office/drawing/2014/main" val="32523928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37084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jumeirahbh - 2019-06-06 11:18:09 </a:t>
                      </a:r>
                      <a:r>
                        <a:rPr kumimoji="0" lang="en-US" sz="1000" b="0" i="0" u="none" strike="noStrike" kern="1200" cap="none" spc="0" normalizeH="0" baseline="0" noProof="0">
                          <a:ln>
                            <a:noFill/>
                          </a:ln>
                          <a:solidFill>
                            <a:prstClr val="black"/>
                          </a:solidFill>
                          <a:effectLst/>
                          <a:uLnTx/>
                          <a:uFillTx/>
                          <a:latin typeface="+mn-lt"/>
                          <a:ea typeface="+mn-ea"/>
                          <a:cs typeface="+mn-cs"/>
                        </a:rPr>
                        <a:t>
 Take a moment to gaze over the endless horizon from the sanctuary of your room. Watch the light dart off the majestic sail shaped Burj Al Arab, knowing that your day stretches ahead of you. Whether you choose Wild Wadi Waterpark, one of our many delicious restaurants or perhaps some quiet time while the children make memories at our Kids Club, there's more than enough reasons to #RediscoverJBH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0.71 %</a:t>
                      </a:r>
                    </a:p>
                  </a:txBody>
                  <a:tcPr/>
                </a:tc>
                <a:extLst>
                  <a:ext uri="{0D108BD9-81ED-4DB2-BD59-A6C34878D82A}">
                    <a16:rowId xmlns:a16="http://schemas.microsoft.com/office/drawing/2014/main" val="398775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jumeirahbh - 2019-06-05 14:57:37 </a:t>
                      </a:r>
                      <a:r>
                        <a:rPr kumimoji="0" lang="en-US" sz="1000" b="0" i="0" u="none" strike="noStrike" kern="1200" cap="none" spc="0" normalizeH="0" baseline="0" noProof="0">
                          <a:ln>
                            <a:noFill/>
                          </a:ln>
                          <a:solidFill>
                            <a:prstClr val="black"/>
                          </a:solidFill>
                          <a:effectLst/>
                          <a:uLnTx/>
                          <a:uFillTx/>
                          <a:latin typeface="+mn-lt"/>
                          <a:ea typeface="+mn-ea"/>
                          <a:cs typeface="+mn-cs"/>
                        </a:rPr>
                        <a:t>
 Unforgettable moments like these. Dip your toes into the cooling clear waters of the Arabian Sea and bury your feet in the golden sands on our gorgeous private beach. #RediscoverJBH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0.61 %</a:t>
                      </a:r>
                    </a:p>
                  </a:txBody>
                  <a:tcPr/>
                </a:tc>
                <a:extLst>
                  <a:ext uri="{0D108BD9-81ED-4DB2-BD59-A6C34878D82A}">
                    <a16:rowId xmlns:a16="http://schemas.microsoft.com/office/drawing/2014/main" val="4232021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jumeirahbh - 2019-06-04 15:41:40 </a:t>
                      </a:r>
                      <a:r>
                        <a:rPr kumimoji="0" lang="en-US" sz="1000" b="0" i="0" u="none" strike="noStrike" kern="1200" cap="none" spc="0" normalizeH="0" baseline="0" noProof="0">
                          <a:ln>
                            <a:noFill/>
                          </a:ln>
                          <a:solidFill>
                            <a:prstClr val="black"/>
                          </a:solidFill>
                          <a:effectLst/>
                          <a:uLnTx/>
                          <a:uFillTx/>
                          <a:latin typeface="+mn-lt"/>
                          <a:ea typeface="+mn-ea"/>
                          <a:cs typeface="+mn-cs"/>
                        </a:rPr>
                        <a:t>
 Jumeirah Beach Hotel wishes you and your loved ones a blessed Eid Al Fitr! #RediscoverJBH
-
</a:t>
                      </a:r>
                      <a:r>
                        <a:rPr kumimoji="0" lang="ar-AE" sz="1000" b="0" i="0" u="none" strike="noStrike" kern="1200" cap="none" spc="0" normalizeH="0" baseline="0" noProof="0">
                          <a:ln>
                            <a:noFill/>
                          </a:ln>
                          <a:solidFill>
                            <a:prstClr val="black"/>
                          </a:solidFill>
                          <a:effectLst/>
                          <a:uLnTx/>
                          <a:uFillTx/>
                          <a:latin typeface="+mn-lt"/>
                          <a:ea typeface="+mn-ea"/>
                          <a:cs typeface="+mn-cs"/>
                        </a:rPr>
                        <a:t>عيدكم مبارك و كل عام وأنتم بخير بمناسبة حلول عيد الفطر المبارك‎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1.16 %</a:t>
                      </a:r>
                    </a:p>
                  </a:txBody>
                  <a:tcPr/>
                </a:tc>
                <a:extLst>
                  <a:ext uri="{0D108BD9-81ED-4DB2-BD59-A6C34878D82A}">
                    <a16:rowId xmlns:a16="http://schemas.microsoft.com/office/drawing/2014/main" val="562902803"/>
                  </a:ext>
                </a:extLst>
              </a:tr>
            </a:tbl>
          </a:graphicData>
        </a:graphic>
      </p:graphicFrame>
      <p:sp>
        <p:nvSpPr>
          <p:cNvPr id="4" name="Text Placeholder 3">
            <a:extLst>
              <a:ext uri="{FF2B5EF4-FFF2-40B4-BE49-F238E27FC236}">
                <a16:creationId xmlns:a16="http://schemas.microsoft.com/office/drawing/2014/main" id="{94C422CE-D8CE-44EA-A39B-C1A8BFB368A2}"/>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133306410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68C4F2-7F9E-4868-A627-7D63E8C22194}"/>
              </a:ext>
            </a:extLst>
          </p:cNvPr>
          <p:cNvSpPr>
            <a:spLocks noGrp="1"/>
          </p:cNvSpPr>
          <p:nvPr>
            <p:ph type="title"/>
          </p:nvPr>
        </p:nvSpPr>
        <p:spPr/>
        <p:txBody>
          <a:bodyPr/>
          <a:lstStyle/>
          <a:p>
            <a:r>
              <a:rPr lang="en-US"/>
              <a:t>Instagram IG Insights - Posts Table + I-Rate | JBH - 5 of 7</a:t>
            </a:r>
          </a:p>
        </p:txBody>
      </p:sp>
      <p:graphicFrame>
        <p:nvGraphicFramePr>
          <p:cNvPr id="5" name="Table Placeholder 4">
            <a:extLst>
              <a:ext uri="{FF2B5EF4-FFF2-40B4-BE49-F238E27FC236}">
                <a16:creationId xmlns:a16="http://schemas.microsoft.com/office/drawing/2014/main" id="{7FE49D80-8747-4EA6-909F-09F6FEF82E45}"/>
              </a:ext>
            </a:extLst>
          </p:cNvPr>
          <p:cNvGraphicFramePr>
            <a:graphicFrameLocks noGrp="1"/>
          </p:cNvGraphicFramePr>
          <p:nvPr>
            <p:ph type="tbl" sz="quarter" idx="13"/>
            <p:extLst>
              <p:ext uri="{D42A27DB-BD31-4B8C-83A1-F6EECF244321}">
                <p14:modId xmlns:p14="http://schemas.microsoft.com/office/powerpoint/2010/main" val="898778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59212808"/>
                    </a:ext>
                  </a:extLst>
                </a:gridCol>
                <a:gridCol w="822960">
                  <a:extLst>
                    <a:ext uri="{9D8B030D-6E8A-4147-A177-3AD203B41FA5}">
                      <a16:colId xmlns:a16="http://schemas.microsoft.com/office/drawing/2014/main" val="430586403"/>
                    </a:ext>
                  </a:extLst>
                </a:gridCol>
                <a:gridCol w="658368">
                  <a:extLst>
                    <a:ext uri="{9D8B030D-6E8A-4147-A177-3AD203B41FA5}">
                      <a16:colId xmlns:a16="http://schemas.microsoft.com/office/drawing/2014/main" val="1671683905"/>
                    </a:ext>
                  </a:extLst>
                </a:gridCol>
                <a:gridCol w="822960">
                  <a:extLst>
                    <a:ext uri="{9D8B030D-6E8A-4147-A177-3AD203B41FA5}">
                      <a16:colId xmlns:a16="http://schemas.microsoft.com/office/drawing/2014/main" val="1598527870"/>
                    </a:ext>
                  </a:extLst>
                </a:gridCol>
                <a:gridCol w="411480">
                  <a:extLst>
                    <a:ext uri="{9D8B030D-6E8A-4147-A177-3AD203B41FA5}">
                      <a16:colId xmlns:a16="http://schemas.microsoft.com/office/drawing/2014/main" val="2296696710"/>
                    </a:ext>
                  </a:extLst>
                </a:gridCol>
                <a:gridCol w="411480">
                  <a:extLst>
                    <a:ext uri="{9D8B030D-6E8A-4147-A177-3AD203B41FA5}">
                      <a16:colId xmlns:a16="http://schemas.microsoft.com/office/drawing/2014/main" val="3028148317"/>
                    </a:ext>
                  </a:extLst>
                </a:gridCol>
                <a:gridCol w="411480">
                  <a:extLst>
                    <a:ext uri="{9D8B030D-6E8A-4147-A177-3AD203B41FA5}">
                      <a16:colId xmlns:a16="http://schemas.microsoft.com/office/drawing/2014/main" val="3259671569"/>
                    </a:ext>
                  </a:extLst>
                </a:gridCol>
                <a:gridCol w="411480">
                  <a:extLst>
                    <a:ext uri="{9D8B030D-6E8A-4147-A177-3AD203B41FA5}">
                      <a16:colId xmlns:a16="http://schemas.microsoft.com/office/drawing/2014/main" val="519637025"/>
                    </a:ext>
                  </a:extLst>
                </a:gridCol>
                <a:gridCol w="658368">
                  <a:extLst>
                    <a:ext uri="{9D8B030D-6E8A-4147-A177-3AD203B41FA5}">
                      <a16:colId xmlns:a16="http://schemas.microsoft.com/office/drawing/2014/main" val="5117144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218485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jumeirahbh - 2019-06-01 10:20:16 </a:t>
                      </a:r>
                      <a:r>
                        <a:rPr kumimoji="0" lang="en-US" sz="1000" b="0" i="0" u="none" strike="noStrike" kern="1200" cap="none" spc="0" normalizeH="0" baseline="0" noProof="0">
                          <a:ln>
                            <a:noFill/>
                          </a:ln>
                          <a:solidFill>
                            <a:prstClr val="black"/>
                          </a:solidFill>
                          <a:effectLst/>
                          <a:uLnTx/>
                          <a:uFillTx/>
                          <a:latin typeface="+mn-lt"/>
                          <a:ea typeface="+mn-ea"/>
                          <a:cs typeface="+mn-cs"/>
                        </a:rPr>
                        <a:t>
 Delicate and perfectly created by the skilled bakers at Creations Cakery, a hamper of delicious sweet delights make for the perfect Eid gift and indulgence.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0.28 %</a:t>
                      </a:r>
                    </a:p>
                  </a:txBody>
                  <a:tcPr/>
                </a:tc>
                <a:extLst>
                  <a:ext uri="{0D108BD9-81ED-4DB2-BD59-A6C34878D82A}">
                    <a16:rowId xmlns:a16="http://schemas.microsoft.com/office/drawing/2014/main" val="2049349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jumeirahbh - 2019-05-29 15:06:25 </a:t>
                      </a:r>
                      <a:r>
                        <a:rPr kumimoji="0" lang="en-US" sz="1000" b="0" i="0" u="none" strike="noStrike" kern="1200" cap="none" spc="0" normalizeH="0" baseline="0" noProof="0">
                          <a:ln>
                            <a:noFill/>
                          </a:ln>
                          <a:solidFill>
                            <a:prstClr val="black"/>
                          </a:solidFill>
                          <a:effectLst/>
                          <a:uLnTx/>
                          <a:uFillTx/>
                          <a:latin typeface="+mn-lt"/>
                          <a:ea typeface="+mn-ea"/>
                          <a:cs typeface="+mn-cs"/>
                        </a:rPr>
                        <a:t>
 Whether it's a relaxing early morning paddleboard on the calm waters of the Gulf or an adventurous late afternoon kayak to take in the sunset, our range of watersports offer truly memorable experiences.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1.10 %</a:t>
                      </a:r>
                    </a:p>
                  </a:txBody>
                  <a:tcPr/>
                </a:tc>
                <a:extLst>
                  <a:ext uri="{0D108BD9-81ED-4DB2-BD59-A6C34878D82A}">
                    <a16:rowId xmlns:a16="http://schemas.microsoft.com/office/drawing/2014/main" val="1629497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jumeirahbh - 2019-05-25 10:58:42 </a:t>
                      </a:r>
                      <a:r>
                        <a:rPr kumimoji="0" lang="en-US" sz="1000" b="0" i="0" u="none" strike="noStrike" kern="1200" cap="none" spc="0" normalizeH="0" baseline="0" noProof="0">
                          <a:ln>
                            <a:noFill/>
                          </a:ln>
                          <a:solidFill>
                            <a:prstClr val="black"/>
                          </a:solidFill>
                          <a:effectLst/>
                          <a:uLnTx/>
                          <a:uFillTx/>
                          <a:latin typeface="+mn-lt"/>
                          <a:ea typeface="+mn-ea"/>
                          <a:cs typeface="+mn-cs"/>
                        </a:rPr>
                        <a:t>
 Manicured to perfection, JBH's gardens offer you the chance to lose yourself in nature and all of its soothing splendour. #RediscoverJBH 📷 Thank you @michelleannhaugo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0.81 %</a:t>
                      </a:r>
                    </a:p>
                  </a:txBody>
                  <a:tcPr/>
                </a:tc>
                <a:extLst>
                  <a:ext uri="{0D108BD9-81ED-4DB2-BD59-A6C34878D82A}">
                    <a16:rowId xmlns:a16="http://schemas.microsoft.com/office/drawing/2014/main" val="1086279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jumeirahbh - 2019-05-23 17:42:43 </a:t>
                      </a:r>
                      <a:r>
                        <a:rPr kumimoji="0" lang="en-US" sz="1000" b="0" i="0" u="none" strike="noStrike" kern="1200" cap="none" spc="0" normalizeH="0" baseline="0" noProof="0">
                          <a:ln>
                            <a:noFill/>
                          </a:ln>
                          <a:solidFill>
                            <a:prstClr val="black"/>
                          </a:solidFill>
                          <a:effectLst/>
                          <a:uLnTx/>
                          <a:uFillTx/>
                          <a:latin typeface="+mn-lt"/>
                          <a:ea typeface="+mn-ea"/>
                          <a:cs typeface="+mn-cs"/>
                        </a:rPr>
                        <a:t>
 For some rambunctious fun with added splash, guests will definitely want to make good use of the unlimited access to @Wildwadiwaterpark next door. #RediscoverJBH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0.56 %</a:t>
                      </a:r>
                    </a:p>
                  </a:txBody>
                  <a:tcPr/>
                </a:tc>
                <a:extLst>
                  <a:ext uri="{0D108BD9-81ED-4DB2-BD59-A6C34878D82A}">
                    <a16:rowId xmlns:a16="http://schemas.microsoft.com/office/drawing/2014/main" val="4076230415"/>
                  </a:ext>
                </a:extLst>
              </a:tr>
            </a:tbl>
          </a:graphicData>
        </a:graphic>
      </p:graphicFrame>
      <p:sp>
        <p:nvSpPr>
          <p:cNvPr id="4" name="Text Placeholder 3">
            <a:extLst>
              <a:ext uri="{FF2B5EF4-FFF2-40B4-BE49-F238E27FC236}">
                <a16:creationId xmlns:a16="http://schemas.microsoft.com/office/drawing/2014/main" id="{EEF93379-2D3B-4915-813F-6C46E6B21F70}"/>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91686216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69C1E1-58BD-4FF6-9F94-B759F2A6935F}"/>
              </a:ext>
            </a:extLst>
          </p:cNvPr>
          <p:cNvSpPr>
            <a:spLocks noGrp="1"/>
          </p:cNvSpPr>
          <p:nvPr>
            <p:ph type="title"/>
          </p:nvPr>
        </p:nvSpPr>
        <p:spPr/>
        <p:txBody>
          <a:bodyPr/>
          <a:lstStyle/>
          <a:p>
            <a:r>
              <a:rPr lang="en-US"/>
              <a:t>Instagram IG Insights - Posts Table + I-Rate | JBH - 6 of 7</a:t>
            </a:r>
          </a:p>
        </p:txBody>
      </p:sp>
      <p:graphicFrame>
        <p:nvGraphicFramePr>
          <p:cNvPr id="5" name="Table Placeholder 4">
            <a:extLst>
              <a:ext uri="{FF2B5EF4-FFF2-40B4-BE49-F238E27FC236}">
                <a16:creationId xmlns:a16="http://schemas.microsoft.com/office/drawing/2014/main" id="{1063DDFD-CF59-4FE8-94C5-1BD5F3D9BA4D}"/>
              </a:ext>
            </a:extLst>
          </p:cNvPr>
          <p:cNvGraphicFramePr>
            <a:graphicFrameLocks noGrp="1"/>
          </p:cNvGraphicFramePr>
          <p:nvPr>
            <p:ph type="tbl" sz="quarter" idx="13"/>
            <p:extLst>
              <p:ext uri="{D42A27DB-BD31-4B8C-83A1-F6EECF244321}">
                <p14:modId xmlns:p14="http://schemas.microsoft.com/office/powerpoint/2010/main" val="3291700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88012926"/>
                    </a:ext>
                  </a:extLst>
                </a:gridCol>
                <a:gridCol w="822960">
                  <a:extLst>
                    <a:ext uri="{9D8B030D-6E8A-4147-A177-3AD203B41FA5}">
                      <a16:colId xmlns:a16="http://schemas.microsoft.com/office/drawing/2014/main" val="1630473251"/>
                    </a:ext>
                  </a:extLst>
                </a:gridCol>
                <a:gridCol w="658368">
                  <a:extLst>
                    <a:ext uri="{9D8B030D-6E8A-4147-A177-3AD203B41FA5}">
                      <a16:colId xmlns:a16="http://schemas.microsoft.com/office/drawing/2014/main" val="530254492"/>
                    </a:ext>
                  </a:extLst>
                </a:gridCol>
                <a:gridCol w="822960">
                  <a:extLst>
                    <a:ext uri="{9D8B030D-6E8A-4147-A177-3AD203B41FA5}">
                      <a16:colId xmlns:a16="http://schemas.microsoft.com/office/drawing/2014/main" val="3263659649"/>
                    </a:ext>
                  </a:extLst>
                </a:gridCol>
                <a:gridCol w="411480">
                  <a:extLst>
                    <a:ext uri="{9D8B030D-6E8A-4147-A177-3AD203B41FA5}">
                      <a16:colId xmlns:a16="http://schemas.microsoft.com/office/drawing/2014/main" val="3853591617"/>
                    </a:ext>
                  </a:extLst>
                </a:gridCol>
                <a:gridCol w="411480">
                  <a:extLst>
                    <a:ext uri="{9D8B030D-6E8A-4147-A177-3AD203B41FA5}">
                      <a16:colId xmlns:a16="http://schemas.microsoft.com/office/drawing/2014/main" val="639245110"/>
                    </a:ext>
                  </a:extLst>
                </a:gridCol>
                <a:gridCol w="411480">
                  <a:extLst>
                    <a:ext uri="{9D8B030D-6E8A-4147-A177-3AD203B41FA5}">
                      <a16:colId xmlns:a16="http://schemas.microsoft.com/office/drawing/2014/main" val="2531144126"/>
                    </a:ext>
                  </a:extLst>
                </a:gridCol>
                <a:gridCol w="411480">
                  <a:extLst>
                    <a:ext uri="{9D8B030D-6E8A-4147-A177-3AD203B41FA5}">
                      <a16:colId xmlns:a16="http://schemas.microsoft.com/office/drawing/2014/main" val="1263469947"/>
                    </a:ext>
                  </a:extLst>
                </a:gridCol>
                <a:gridCol w="658368">
                  <a:extLst>
                    <a:ext uri="{9D8B030D-6E8A-4147-A177-3AD203B41FA5}">
                      <a16:colId xmlns:a16="http://schemas.microsoft.com/office/drawing/2014/main" val="22034515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403848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jumeirahbh - 2019-05-19 16:34:01 </a:t>
                      </a:r>
                      <a:r>
                        <a:rPr kumimoji="0" lang="en-US" sz="1000" b="0" i="0" u="none" strike="noStrike" kern="1200" cap="none" spc="0" normalizeH="0" baseline="0" noProof="0">
                          <a:ln>
                            <a:noFill/>
                          </a:ln>
                          <a:solidFill>
                            <a:prstClr val="black"/>
                          </a:solidFill>
                          <a:effectLst/>
                          <a:uLnTx/>
                          <a:uFillTx/>
                          <a:latin typeface="+mn-lt"/>
                          <a:ea typeface="+mn-ea"/>
                          <a:cs typeface="+mn-cs"/>
                        </a:rPr>
                        <a:t>
 This Ramadan, Kitchen Connection’s international Iftar buffet takes you around the world with a tantalising variety of global and regional flavours, from sunset to 8:45pm #RediscoverJBH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0.28 %</a:t>
                      </a:r>
                    </a:p>
                  </a:txBody>
                  <a:tcPr/>
                </a:tc>
                <a:extLst>
                  <a:ext uri="{0D108BD9-81ED-4DB2-BD59-A6C34878D82A}">
                    <a16:rowId xmlns:a16="http://schemas.microsoft.com/office/drawing/2014/main" val="2021012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jumeirahbh - 2019-05-18 10:07:31 </a:t>
                      </a:r>
                      <a:r>
                        <a:rPr kumimoji="0" lang="en-US" sz="1000" b="0" i="0" u="none" strike="noStrike" kern="1200" cap="none" spc="0" normalizeH="0" baseline="0" noProof="0">
                          <a:ln>
                            <a:noFill/>
                          </a:ln>
                          <a:solidFill>
                            <a:prstClr val="black"/>
                          </a:solidFill>
                          <a:effectLst/>
                          <a:uLnTx/>
                          <a:uFillTx/>
                          <a:latin typeface="+mn-lt"/>
                          <a:ea typeface="+mn-ea"/>
                          <a:cs typeface="+mn-cs"/>
                        </a:rPr>
                        <a:t>
 With its wave-like design and all-sea facing rooms, views in any direction are spectacular. It's a few of the many reasons why JBH remains one of Dubai’s most cherished resorts. #RediscoverJBH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0.86 %</a:t>
                      </a:r>
                    </a:p>
                  </a:txBody>
                  <a:tcPr/>
                </a:tc>
                <a:extLst>
                  <a:ext uri="{0D108BD9-81ED-4DB2-BD59-A6C34878D82A}">
                    <a16:rowId xmlns:a16="http://schemas.microsoft.com/office/drawing/2014/main" val="722075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jumeirahbh - 2019-05-17 10:39:35 </a:t>
                      </a:r>
                      <a:r>
                        <a:rPr kumimoji="0" lang="en-US" sz="1000" b="0" i="0" u="none" strike="noStrike" kern="1200" cap="none" spc="0" normalizeH="0" baseline="0" noProof="0">
                          <a:ln>
                            <a:noFill/>
                          </a:ln>
                          <a:solidFill>
                            <a:prstClr val="black"/>
                          </a:solidFill>
                          <a:effectLst/>
                          <a:uLnTx/>
                          <a:uFillTx/>
                          <a:latin typeface="+mn-lt"/>
                          <a:ea typeface="+mn-ea"/>
                          <a:cs typeface="+mn-cs"/>
                        </a:rPr>
                        <a:t>
 Life feels pretty magnificent when relaxing in your very own duplex Presidential Suite with its 216 square meters of royal extravagance. #RediscoverJBH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0.46 %</a:t>
                      </a:r>
                    </a:p>
                  </a:txBody>
                  <a:tcPr/>
                </a:tc>
                <a:extLst>
                  <a:ext uri="{0D108BD9-81ED-4DB2-BD59-A6C34878D82A}">
                    <a16:rowId xmlns:a16="http://schemas.microsoft.com/office/drawing/2014/main" val="4168673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jumeirahbh - 2019-05-16 17:15:30 </a:t>
                      </a:r>
                      <a:r>
                        <a:rPr kumimoji="0" lang="en-US" sz="1000" b="0" i="0" u="none" strike="noStrike" kern="1200" cap="none" spc="0" normalizeH="0" baseline="0" noProof="0">
                          <a:ln>
                            <a:noFill/>
                          </a:ln>
                          <a:solidFill>
                            <a:prstClr val="black"/>
                          </a:solidFill>
                          <a:effectLst/>
                          <a:uLnTx/>
                          <a:uFillTx/>
                          <a:latin typeface="+mn-lt"/>
                          <a:ea typeface="+mn-ea"/>
                          <a:cs typeface="+mn-cs"/>
                        </a:rPr>
                        <a:t>
 A truly magnificent sight can be found within our lobby as the kinetic art pieces twinkle and sway above our glistening Ramadan installation. #RediscoverJBH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0.94 %</a:t>
                      </a:r>
                    </a:p>
                  </a:txBody>
                  <a:tcPr/>
                </a:tc>
                <a:extLst>
                  <a:ext uri="{0D108BD9-81ED-4DB2-BD59-A6C34878D82A}">
                    <a16:rowId xmlns:a16="http://schemas.microsoft.com/office/drawing/2014/main" val="724660137"/>
                  </a:ext>
                </a:extLst>
              </a:tr>
            </a:tbl>
          </a:graphicData>
        </a:graphic>
      </p:graphicFrame>
      <p:sp>
        <p:nvSpPr>
          <p:cNvPr id="4" name="Text Placeholder 3">
            <a:extLst>
              <a:ext uri="{FF2B5EF4-FFF2-40B4-BE49-F238E27FC236}">
                <a16:creationId xmlns:a16="http://schemas.microsoft.com/office/drawing/2014/main" id="{C56C1CA2-4C4C-41A6-88AC-3162E3DAE676}"/>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420495812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0956E-F740-471A-8D7D-89D94963EB07}"/>
              </a:ext>
            </a:extLst>
          </p:cNvPr>
          <p:cNvSpPr>
            <a:spLocks noGrp="1"/>
          </p:cNvSpPr>
          <p:nvPr>
            <p:ph type="title"/>
          </p:nvPr>
        </p:nvSpPr>
        <p:spPr/>
        <p:txBody>
          <a:bodyPr/>
          <a:lstStyle/>
          <a:p>
            <a:r>
              <a:rPr lang="en-US"/>
              <a:t>Instagram IG Insights - Posts Table + I-Rate | JBH - 7 of 7</a:t>
            </a:r>
          </a:p>
        </p:txBody>
      </p:sp>
      <p:graphicFrame>
        <p:nvGraphicFramePr>
          <p:cNvPr id="5" name="Table Placeholder 4">
            <a:extLst>
              <a:ext uri="{FF2B5EF4-FFF2-40B4-BE49-F238E27FC236}">
                <a16:creationId xmlns:a16="http://schemas.microsoft.com/office/drawing/2014/main" id="{8EC138FB-CC74-4332-BE3D-D898A740606C}"/>
              </a:ext>
            </a:extLst>
          </p:cNvPr>
          <p:cNvGraphicFramePr>
            <a:graphicFrameLocks noGrp="1"/>
          </p:cNvGraphicFramePr>
          <p:nvPr>
            <p:ph type="tbl" sz="quarter" idx="13"/>
            <p:extLst>
              <p:ext uri="{D42A27DB-BD31-4B8C-83A1-F6EECF244321}">
                <p14:modId xmlns:p14="http://schemas.microsoft.com/office/powerpoint/2010/main" val="11152879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1669906"/>
                    </a:ext>
                  </a:extLst>
                </a:gridCol>
                <a:gridCol w="822960">
                  <a:extLst>
                    <a:ext uri="{9D8B030D-6E8A-4147-A177-3AD203B41FA5}">
                      <a16:colId xmlns:a16="http://schemas.microsoft.com/office/drawing/2014/main" val="1137066882"/>
                    </a:ext>
                  </a:extLst>
                </a:gridCol>
                <a:gridCol w="658368">
                  <a:extLst>
                    <a:ext uri="{9D8B030D-6E8A-4147-A177-3AD203B41FA5}">
                      <a16:colId xmlns:a16="http://schemas.microsoft.com/office/drawing/2014/main" val="3989300668"/>
                    </a:ext>
                  </a:extLst>
                </a:gridCol>
                <a:gridCol w="822960">
                  <a:extLst>
                    <a:ext uri="{9D8B030D-6E8A-4147-A177-3AD203B41FA5}">
                      <a16:colId xmlns:a16="http://schemas.microsoft.com/office/drawing/2014/main" val="52898933"/>
                    </a:ext>
                  </a:extLst>
                </a:gridCol>
                <a:gridCol w="411480">
                  <a:extLst>
                    <a:ext uri="{9D8B030D-6E8A-4147-A177-3AD203B41FA5}">
                      <a16:colId xmlns:a16="http://schemas.microsoft.com/office/drawing/2014/main" val="2657897455"/>
                    </a:ext>
                  </a:extLst>
                </a:gridCol>
                <a:gridCol w="411480">
                  <a:extLst>
                    <a:ext uri="{9D8B030D-6E8A-4147-A177-3AD203B41FA5}">
                      <a16:colId xmlns:a16="http://schemas.microsoft.com/office/drawing/2014/main" val="3543662757"/>
                    </a:ext>
                  </a:extLst>
                </a:gridCol>
                <a:gridCol w="411480">
                  <a:extLst>
                    <a:ext uri="{9D8B030D-6E8A-4147-A177-3AD203B41FA5}">
                      <a16:colId xmlns:a16="http://schemas.microsoft.com/office/drawing/2014/main" val="1648141591"/>
                    </a:ext>
                  </a:extLst>
                </a:gridCol>
                <a:gridCol w="411480">
                  <a:extLst>
                    <a:ext uri="{9D8B030D-6E8A-4147-A177-3AD203B41FA5}">
                      <a16:colId xmlns:a16="http://schemas.microsoft.com/office/drawing/2014/main" val="4143210877"/>
                    </a:ext>
                  </a:extLst>
                </a:gridCol>
                <a:gridCol w="658368">
                  <a:extLst>
                    <a:ext uri="{9D8B030D-6E8A-4147-A177-3AD203B41FA5}">
                      <a16:colId xmlns:a16="http://schemas.microsoft.com/office/drawing/2014/main" val="25674378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947593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jumeirahbh - 2019-05-15 16:09:32 </a:t>
                      </a:r>
                      <a:r>
                        <a:rPr kumimoji="0" lang="en-US" sz="1000" b="0" i="0" u="none" strike="noStrike" kern="1200" cap="none" spc="0" normalizeH="0" baseline="0" noProof="0">
                          <a:ln>
                            <a:noFill/>
                          </a:ln>
                          <a:solidFill>
                            <a:prstClr val="black"/>
                          </a:solidFill>
                          <a:effectLst/>
                          <a:uLnTx/>
                          <a:uFillTx/>
                          <a:latin typeface="+mn-lt"/>
                          <a:ea typeface="+mn-ea"/>
                          <a:cs typeface="+mn-cs"/>
                        </a:rPr>
                        <a:t>
 The gentle breeze meanders across our perfectly pristine beach, making it the perfect spot to watch the sun set behind the iconic @burjalarab #NewMemories #RediscoverJBH 📷 Thank you @botashaa_</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0.78 %</a:t>
                      </a:r>
                    </a:p>
                  </a:txBody>
                  <a:tcPr/>
                </a:tc>
                <a:extLst>
                  <a:ext uri="{0D108BD9-81ED-4DB2-BD59-A6C34878D82A}">
                    <a16:rowId xmlns:a16="http://schemas.microsoft.com/office/drawing/2014/main" val="1778583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jumeirahbh - 2019-05-13 16:46:15 </a:t>
                      </a:r>
                      <a:r>
                        <a:rPr kumimoji="0" lang="en-US" sz="1000" b="0" i="0" u="none" strike="noStrike" kern="1200" cap="none" spc="0" normalizeH="0" baseline="0" noProof="0">
                          <a:ln>
                            <a:noFill/>
                          </a:ln>
                          <a:solidFill>
                            <a:prstClr val="black"/>
                          </a:solidFill>
                          <a:effectLst/>
                          <a:uLnTx/>
                          <a:uFillTx/>
                          <a:latin typeface="+mn-lt"/>
                          <a:ea typeface="+mn-ea"/>
                          <a:cs typeface="+mn-cs"/>
                        </a:rPr>
                        <a:t>
 No matter your age, a personal touch always goes a long way. That's why every single day during your stay we will leave you and your family a surprise in your room. Today it's towel origami and rose petals on your bed, what will it be tomorrow? #RediscoverJBH 📷 Thank you @sarahlav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0.67 %</a:t>
                      </a:r>
                    </a:p>
                  </a:txBody>
                  <a:tcPr/>
                </a:tc>
                <a:extLst>
                  <a:ext uri="{0D108BD9-81ED-4DB2-BD59-A6C34878D82A}">
                    <a16:rowId xmlns:a16="http://schemas.microsoft.com/office/drawing/2014/main" val="2452557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jumeirahbh - 2019-05-07 10:08:05 </a:t>
                      </a:r>
                      <a:r>
                        <a:rPr kumimoji="0" lang="en-US" sz="1000" b="0" i="0" u="none" strike="noStrike" kern="1200" cap="none" spc="0" normalizeH="0" baseline="0" noProof="0">
                          <a:ln>
                            <a:noFill/>
                          </a:ln>
                          <a:solidFill>
                            <a:prstClr val="black"/>
                          </a:solidFill>
                          <a:effectLst/>
                          <a:uLnTx/>
                          <a:uFillTx/>
                          <a:latin typeface="+mn-lt"/>
                          <a:ea typeface="+mn-ea"/>
                          <a:cs typeface="+mn-cs"/>
                        </a:rPr>
                        <a:t>
 Gazing at an unforgettable view is the best way to enjoy your stay at JBH. #RediscoverJBH 📷 Thank you @o.kuminova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0.92 %</a:t>
                      </a:r>
                    </a:p>
                  </a:txBody>
                  <a:tcPr/>
                </a:tc>
                <a:extLst>
                  <a:ext uri="{0D108BD9-81ED-4DB2-BD59-A6C34878D82A}">
                    <a16:rowId xmlns:a16="http://schemas.microsoft.com/office/drawing/2014/main" val="307110670"/>
                  </a:ext>
                </a:extLst>
              </a:tr>
            </a:tbl>
          </a:graphicData>
        </a:graphic>
      </p:graphicFrame>
      <p:sp>
        <p:nvSpPr>
          <p:cNvPr id="4" name="Text Placeholder 3">
            <a:extLst>
              <a:ext uri="{FF2B5EF4-FFF2-40B4-BE49-F238E27FC236}">
                <a16:creationId xmlns:a16="http://schemas.microsoft.com/office/drawing/2014/main" id="{9F22EE9C-6C6C-482A-A2F8-646AACD2629F}"/>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203658976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1FB770-2450-4991-B0F0-401608B5AF66}"/>
              </a:ext>
            </a:extLst>
          </p:cNvPr>
          <p:cNvSpPr>
            <a:spLocks noGrp="1"/>
          </p:cNvSpPr>
          <p:nvPr>
            <p:ph type="title"/>
          </p:nvPr>
        </p:nvSpPr>
        <p:spPr/>
        <p:txBody>
          <a:bodyPr/>
          <a:lstStyle/>
          <a:p>
            <a:r>
              <a:rPr lang="en-US"/>
              <a:t>Instagram Hashtag Detection | JBH</a:t>
            </a:r>
          </a:p>
        </p:txBody>
      </p:sp>
      <p:graphicFrame>
        <p:nvGraphicFramePr>
          <p:cNvPr id="5" name="Table Placeholder 4">
            <a:extLst>
              <a:ext uri="{FF2B5EF4-FFF2-40B4-BE49-F238E27FC236}">
                <a16:creationId xmlns:a16="http://schemas.microsoft.com/office/drawing/2014/main" id="{9AE18BD9-8454-4117-9F2F-193649B57A1F}"/>
              </a:ext>
            </a:extLst>
          </p:cNvPr>
          <p:cNvGraphicFramePr>
            <a:graphicFrameLocks noGrp="1"/>
          </p:cNvGraphicFramePr>
          <p:nvPr>
            <p:ph type="tbl" sz="quarter" idx="13"/>
            <p:extLst>
              <p:ext uri="{D42A27DB-BD31-4B8C-83A1-F6EECF244321}">
                <p14:modId xmlns:p14="http://schemas.microsoft.com/office/powerpoint/2010/main" val="37383641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273906614"/>
                    </a:ext>
                  </a:extLst>
                </a:gridCol>
                <a:gridCol w="1481328">
                  <a:extLst>
                    <a:ext uri="{9D8B030D-6E8A-4147-A177-3AD203B41FA5}">
                      <a16:colId xmlns:a16="http://schemas.microsoft.com/office/drawing/2014/main" val="259024817"/>
                    </a:ext>
                  </a:extLst>
                </a:gridCol>
                <a:gridCol w="1481328">
                  <a:extLst>
                    <a:ext uri="{9D8B030D-6E8A-4147-A177-3AD203B41FA5}">
                      <a16:colId xmlns:a16="http://schemas.microsoft.com/office/drawing/2014/main" val="2798374792"/>
                    </a:ext>
                  </a:extLst>
                </a:gridCol>
                <a:gridCol w="1481328">
                  <a:extLst>
                    <a:ext uri="{9D8B030D-6E8A-4147-A177-3AD203B41FA5}">
                      <a16:colId xmlns:a16="http://schemas.microsoft.com/office/drawing/2014/main" val="1558257779"/>
                    </a:ext>
                  </a:extLst>
                </a:gridCol>
                <a:gridCol w="1481328">
                  <a:extLst>
                    <a:ext uri="{9D8B030D-6E8A-4147-A177-3AD203B41FA5}">
                      <a16:colId xmlns:a16="http://schemas.microsoft.com/office/drawing/2014/main" val="2553269263"/>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Likes per Post</a:t>
                      </a:r>
                    </a:p>
                  </a:txBody>
                  <a:tcPr/>
                </a:tc>
                <a:tc>
                  <a:txBody>
                    <a:bodyPr/>
                    <a:lstStyle/>
                    <a:p>
                      <a:r>
                        <a:rPr lang="en-US" sz="1000"/>
                        <a:t>Avg. Comments per Post</a:t>
                      </a:r>
                    </a:p>
                  </a:txBody>
                  <a:tcPr/>
                </a:tc>
                <a:tc>
                  <a:txBody>
                    <a:bodyPr/>
                    <a:lstStyle/>
                    <a:p>
                      <a:r>
                        <a:rPr lang="en-US" sz="1000"/>
                        <a:t>Avg. Interactions per Post</a:t>
                      </a:r>
                    </a:p>
                  </a:txBody>
                  <a:tcPr/>
                </a:tc>
                <a:extLst>
                  <a:ext uri="{0D108BD9-81ED-4DB2-BD59-A6C34878D82A}">
                    <a16:rowId xmlns:a16="http://schemas.microsoft.com/office/drawing/2014/main" val="3456830555"/>
                  </a:ext>
                </a:extLst>
              </a:tr>
              <a:tr h="370840">
                <a:tc>
                  <a:txBody>
                    <a:bodyPr/>
                    <a:lstStyle/>
                    <a:p>
                      <a:r>
                        <a:rPr lang="en-US" sz="1000"/>
                        <a:t>#RediscoverJBH</a:t>
                      </a:r>
                    </a:p>
                  </a:txBody>
                  <a:tcPr/>
                </a:tc>
                <a:tc>
                  <a:txBody>
                    <a:bodyPr/>
                    <a:lstStyle/>
                    <a:p>
                      <a:r>
                        <a:rPr lang="en-US" sz="1000"/>
                        <a:t>96</a:t>
                      </a:r>
                    </a:p>
                  </a:txBody>
                  <a:tcPr/>
                </a:tc>
                <a:tc>
                  <a:txBody>
                    <a:bodyPr/>
                    <a:lstStyle/>
                    <a:p>
                      <a:r>
                        <a:rPr lang="en-US" sz="1000"/>
                        <a:t>725.4375</a:t>
                      </a:r>
                    </a:p>
                  </a:txBody>
                  <a:tcPr/>
                </a:tc>
                <a:tc>
                  <a:txBody>
                    <a:bodyPr/>
                    <a:lstStyle/>
                    <a:p>
                      <a:r>
                        <a:rPr lang="en-US" sz="1000"/>
                        <a:t>17.979166666667</a:t>
                      </a:r>
                    </a:p>
                  </a:txBody>
                  <a:tcPr/>
                </a:tc>
                <a:tc>
                  <a:txBody>
                    <a:bodyPr/>
                    <a:lstStyle/>
                    <a:p>
                      <a:r>
                        <a:rPr lang="en-US" sz="1000"/>
                        <a:t>743.41666666667</a:t>
                      </a:r>
                    </a:p>
                  </a:txBody>
                  <a:tcPr/>
                </a:tc>
                <a:extLst>
                  <a:ext uri="{0D108BD9-81ED-4DB2-BD59-A6C34878D82A}">
                    <a16:rowId xmlns:a16="http://schemas.microsoft.com/office/drawing/2014/main" val="1556032559"/>
                  </a:ext>
                </a:extLst>
              </a:tr>
              <a:tr h="370840">
                <a:tc>
                  <a:txBody>
                    <a:bodyPr/>
                    <a:lstStyle/>
                    <a:p>
                      <a:r>
                        <a:rPr lang="en-US" sz="1000"/>
                        <a:t>#NewMemories</a:t>
                      </a:r>
                    </a:p>
                  </a:txBody>
                  <a:tcPr/>
                </a:tc>
                <a:tc>
                  <a:txBody>
                    <a:bodyPr/>
                    <a:lstStyle/>
                    <a:p>
                      <a:r>
                        <a:rPr lang="en-US" sz="1000"/>
                        <a:t>16</a:t>
                      </a:r>
                    </a:p>
                  </a:txBody>
                  <a:tcPr/>
                </a:tc>
                <a:tc>
                  <a:txBody>
                    <a:bodyPr/>
                    <a:lstStyle/>
                    <a:p>
                      <a:r>
                        <a:rPr lang="en-US" sz="1000"/>
                        <a:t>785.6875</a:t>
                      </a:r>
                    </a:p>
                  </a:txBody>
                  <a:tcPr/>
                </a:tc>
                <a:tc>
                  <a:txBody>
                    <a:bodyPr/>
                    <a:lstStyle/>
                    <a:p>
                      <a:r>
                        <a:rPr lang="en-US" sz="1000"/>
                        <a:t>17.0625</a:t>
                      </a:r>
                    </a:p>
                  </a:txBody>
                  <a:tcPr/>
                </a:tc>
                <a:tc>
                  <a:txBody>
                    <a:bodyPr/>
                    <a:lstStyle/>
                    <a:p>
                      <a:r>
                        <a:rPr lang="en-US" sz="1000"/>
                        <a:t>802.75</a:t>
                      </a:r>
                    </a:p>
                  </a:txBody>
                  <a:tcPr/>
                </a:tc>
                <a:extLst>
                  <a:ext uri="{0D108BD9-81ED-4DB2-BD59-A6C34878D82A}">
                    <a16:rowId xmlns:a16="http://schemas.microsoft.com/office/drawing/2014/main" val="974471897"/>
                  </a:ext>
                </a:extLst>
              </a:tr>
              <a:tr h="370840">
                <a:tc>
                  <a:txBody>
                    <a:bodyPr/>
                    <a:lstStyle/>
                    <a:p>
                      <a:r>
                        <a:rPr lang="en-US" sz="1000"/>
                        <a:t>#JumeirahRestaurantWeek</a:t>
                      </a:r>
                    </a:p>
                  </a:txBody>
                  <a:tcPr/>
                </a:tc>
                <a:tc>
                  <a:txBody>
                    <a:bodyPr/>
                    <a:lstStyle/>
                    <a:p>
                      <a:r>
                        <a:rPr lang="en-US" sz="1000"/>
                        <a:t>4</a:t>
                      </a:r>
                    </a:p>
                  </a:txBody>
                  <a:tcPr/>
                </a:tc>
                <a:tc>
                  <a:txBody>
                    <a:bodyPr/>
                    <a:lstStyle/>
                    <a:p>
                      <a:r>
                        <a:rPr lang="en-US" sz="1000"/>
                        <a:t>355.5</a:t>
                      </a:r>
                    </a:p>
                  </a:txBody>
                  <a:tcPr/>
                </a:tc>
                <a:tc>
                  <a:txBody>
                    <a:bodyPr/>
                    <a:lstStyle/>
                    <a:p>
                      <a:r>
                        <a:rPr lang="en-US" sz="1000"/>
                        <a:t>9.25</a:t>
                      </a:r>
                    </a:p>
                  </a:txBody>
                  <a:tcPr/>
                </a:tc>
                <a:tc>
                  <a:txBody>
                    <a:bodyPr/>
                    <a:lstStyle/>
                    <a:p>
                      <a:r>
                        <a:rPr lang="en-US" sz="1000"/>
                        <a:t>364.75</a:t>
                      </a:r>
                    </a:p>
                  </a:txBody>
                  <a:tcPr/>
                </a:tc>
                <a:extLst>
                  <a:ext uri="{0D108BD9-81ED-4DB2-BD59-A6C34878D82A}">
                    <a16:rowId xmlns:a16="http://schemas.microsoft.com/office/drawing/2014/main" val="3009054707"/>
                  </a:ext>
                </a:extLst>
              </a:tr>
              <a:tr h="370840">
                <a:tc>
                  <a:txBody>
                    <a:bodyPr/>
                    <a:lstStyle/>
                    <a:p>
                      <a:r>
                        <a:rPr lang="en-US" sz="1000"/>
                        <a:t>#JBH</a:t>
                      </a:r>
                    </a:p>
                  </a:txBody>
                  <a:tcPr/>
                </a:tc>
                <a:tc>
                  <a:txBody>
                    <a:bodyPr/>
                    <a:lstStyle/>
                    <a:p>
                      <a:r>
                        <a:rPr lang="en-US" sz="1000"/>
                        <a:t>16</a:t>
                      </a:r>
                    </a:p>
                  </a:txBody>
                  <a:tcPr/>
                </a:tc>
                <a:tc>
                  <a:txBody>
                    <a:bodyPr/>
                    <a:lstStyle/>
                    <a:p>
                      <a:r>
                        <a:rPr lang="en-US" sz="1000"/>
                        <a:t>759.3125</a:t>
                      </a:r>
                    </a:p>
                  </a:txBody>
                  <a:tcPr/>
                </a:tc>
                <a:tc>
                  <a:txBody>
                    <a:bodyPr/>
                    <a:lstStyle/>
                    <a:p>
                      <a:r>
                        <a:rPr lang="en-US" sz="1000"/>
                        <a:t>18.125</a:t>
                      </a:r>
                    </a:p>
                  </a:txBody>
                  <a:tcPr/>
                </a:tc>
                <a:tc>
                  <a:txBody>
                    <a:bodyPr/>
                    <a:lstStyle/>
                    <a:p>
                      <a:r>
                        <a:rPr lang="en-US" sz="1000"/>
                        <a:t>777.4375</a:t>
                      </a:r>
                    </a:p>
                  </a:txBody>
                  <a:tcPr/>
                </a:tc>
                <a:extLst>
                  <a:ext uri="{0D108BD9-81ED-4DB2-BD59-A6C34878D82A}">
                    <a16:rowId xmlns:a16="http://schemas.microsoft.com/office/drawing/2014/main" val="930629183"/>
                  </a:ext>
                </a:extLst>
              </a:tr>
              <a:tr h="370840">
                <a:tc>
                  <a:txBody>
                    <a:bodyPr/>
                    <a:lstStyle/>
                    <a:p>
                      <a:r>
                        <a:rPr lang="en-US" sz="1000"/>
                        <a:t>#UptownBar</a:t>
                      </a:r>
                    </a:p>
                  </a:txBody>
                  <a:tcPr/>
                </a:tc>
                <a:tc>
                  <a:txBody>
                    <a:bodyPr/>
                    <a:lstStyle/>
                    <a:p>
                      <a:r>
                        <a:rPr lang="en-US" sz="1000"/>
                        <a:t>1</a:t>
                      </a:r>
                    </a:p>
                  </a:txBody>
                  <a:tcPr/>
                </a:tc>
                <a:tc>
                  <a:txBody>
                    <a:bodyPr/>
                    <a:lstStyle/>
                    <a:p>
                      <a:r>
                        <a:rPr lang="en-US" sz="1000"/>
                        <a:t>1090</a:t>
                      </a:r>
                    </a:p>
                  </a:txBody>
                  <a:tcPr/>
                </a:tc>
                <a:tc>
                  <a:txBody>
                    <a:bodyPr/>
                    <a:lstStyle/>
                    <a:p>
                      <a:r>
                        <a:rPr lang="en-US" sz="1000"/>
                        <a:t>16</a:t>
                      </a:r>
                    </a:p>
                  </a:txBody>
                  <a:tcPr/>
                </a:tc>
                <a:tc>
                  <a:txBody>
                    <a:bodyPr/>
                    <a:lstStyle/>
                    <a:p>
                      <a:r>
                        <a:rPr lang="en-US" sz="1000"/>
                        <a:t>1106</a:t>
                      </a:r>
                    </a:p>
                  </a:txBody>
                  <a:tcPr/>
                </a:tc>
                <a:extLst>
                  <a:ext uri="{0D108BD9-81ED-4DB2-BD59-A6C34878D82A}">
                    <a16:rowId xmlns:a16="http://schemas.microsoft.com/office/drawing/2014/main" val="838927302"/>
                  </a:ext>
                </a:extLst>
              </a:tr>
              <a:tr h="370840">
                <a:tc>
                  <a:txBody>
                    <a:bodyPr/>
                    <a:lstStyle/>
                    <a:p>
                      <a:r>
                        <a:rPr lang="en-US" sz="1000"/>
                        <a:t>#2019</a:t>
                      </a:r>
                    </a:p>
                  </a:txBody>
                  <a:tcPr/>
                </a:tc>
                <a:tc>
                  <a:txBody>
                    <a:bodyPr/>
                    <a:lstStyle/>
                    <a:p>
                      <a:r>
                        <a:rPr lang="en-US" sz="1000"/>
                        <a:t>1</a:t>
                      </a:r>
                    </a:p>
                  </a:txBody>
                  <a:tcPr/>
                </a:tc>
                <a:tc>
                  <a:txBody>
                    <a:bodyPr/>
                    <a:lstStyle/>
                    <a:p>
                      <a:r>
                        <a:rPr lang="en-US" sz="1000"/>
                        <a:t>2794</a:t>
                      </a:r>
                    </a:p>
                  </a:txBody>
                  <a:tcPr/>
                </a:tc>
                <a:tc>
                  <a:txBody>
                    <a:bodyPr/>
                    <a:lstStyle/>
                    <a:p>
                      <a:r>
                        <a:rPr lang="en-US" sz="1000"/>
                        <a:t>43</a:t>
                      </a:r>
                    </a:p>
                  </a:txBody>
                  <a:tcPr/>
                </a:tc>
                <a:tc>
                  <a:txBody>
                    <a:bodyPr/>
                    <a:lstStyle/>
                    <a:p>
                      <a:r>
                        <a:rPr lang="en-US" sz="1000"/>
                        <a:t>2837</a:t>
                      </a:r>
                    </a:p>
                  </a:txBody>
                  <a:tcPr/>
                </a:tc>
                <a:extLst>
                  <a:ext uri="{0D108BD9-81ED-4DB2-BD59-A6C34878D82A}">
                    <a16:rowId xmlns:a16="http://schemas.microsoft.com/office/drawing/2014/main" val="3960998103"/>
                  </a:ext>
                </a:extLst>
              </a:tr>
              <a:tr h="370840">
                <a:tc>
                  <a:txBody>
                    <a:bodyPr/>
                    <a:lstStyle/>
                    <a:p>
                      <a:r>
                        <a:rPr lang="en-US" sz="1000"/>
                        <a:t>#PearlLounge</a:t>
                      </a:r>
                    </a:p>
                  </a:txBody>
                  <a:tcPr/>
                </a:tc>
                <a:tc>
                  <a:txBody>
                    <a:bodyPr/>
                    <a:lstStyle/>
                    <a:p>
                      <a:r>
                        <a:rPr lang="en-US" sz="1000"/>
                        <a:t>1</a:t>
                      </a:r>
                    </a:p>
                  </a:txBody>
                  <a:tcPr/>
                </a:tc>
                <a:tc>
                  <a:txBody>
                    <a:bodyPr/>
                    <a:lstStyle/>
                    <a:p>
                      <a:r>
                        <a:rPr lang="en-US" sz="1000"/>
                        <a:t>438</a:t>
                      </a:r>
                    </a:p>
                  </a:txBody>
                  <a:tcPr/>
                </a:tc>
                <a:tc>
                  <a:txBody>
                    <a:bodyPr/>
                    <a:lstStyle/>
                    <a:p>
                      <a:r>
                        <a:rPr lang="en-US" sz="1000"/>
                        <a:t>14</a:t>
                      </a:r>
                    </a:p>
                  </a:txBody>
                  <a:tcPr/>
                </a:tc>
                <a:tc>
                  <a:txBody>
                    <a:bodyPr/>
                    <a:lstStyle/>
                    <a:p>
                      <a:r>
                        <a:rPr lang="en-US" sz="1000"/>
                        <a:t>452</a:t>
                      </a:r>
                    </a:p>
                  </a:txBody>
                  <a:tcPr/>
                </a:tc>
                <a:extLst>
                  <a:ext uri="{0D108BD9-81ED-4DB2-BD59-A6C34878D82A}">
                    <a16:rowId xmlns:a16="http://schemas.microsoft.com/office/drawing/2014/main" val="3872937171"/>
                  </a:ext>
                </a:extLst>
              </a:tr>
              <a:tr h="370840">
                <a:tc>
                  <a:txBody>
                    <a:bodyPr/>
                    <a:lstStyle/>
                    <a:p>
                      <a:r>
                        <a:rPr lang="en-US" sz="1000"/>
                        <a:t>#LaParrilla</a:t>
                      </a:r>
                    </a:p>
                  </a:txBody>
                  <a:tcPr/>
                </a:tc>
                <a:tc>
                  <a:txBody>
                    <a:bodyPr/>
                    <a:lstStyle/>
                    <a:p>
                      <a:r>
                        <a:rPr lang="en-US" sz="1000"/>
                        <a:t>1</a:t>
                      </a:r>
                    </a:p>
                  </a:txBody>
                  <a:tcPr/>
                </a:tc>
                <a:tc>
                  <a:txBody>
                    <a:bodyPr/>
                    <a:lstStyle/>
                    <a:p>
                      <a:r>
                        <a:rPr lang="en-US" sz="1000"/>
                        <a:t>362</a:t>
                      </a:r>
                    </a:p>
                  </a:txBody>
                  <a:tcPr/>
                </a:tc>
                <a:tc>
                  <a:txBody>
                    <a:bodyPr/>
                    <a:lstStyle/>
                    <a:p>
                      <a:r>
                        <a:rPr lang="en-US" sz="1000"/>
                        <a:t>19</a:t>
                      </a:r>
                    </a:p>
                  </a:txBody>
                  <a:tcPr/>
                </a:tc>
                <a:tc>
                  <a:txBody>
                    <a:bodyPr/>
                    <a:lstStyle/>
                    <a:p>
                      <a:r>
                        <a:rPr lang="en-US" sz="1000"/>
                        <a:t>381</a:t>
                      </a:r>
                    </a:p>
                  </a:txBody>
                  <a:tcPr/>
                </a:tc>
                <a:extLst>
                  <a:ext uri="{0D108BD9-81ED-4DB2-BD59-A6C34878D82A}">
                    <a16:rowId xmlns:a16="http://schemas.microsoft.com/office/drawing/2014/main" val="1856140134"/>
                  </a:ext>
                </a:extLst>
              </a:tr>
              <a:tr h="370840">
                <a:tc>
                  <a:txBody>
                    <a:bodyPr/>
                    <a:lstStyle/>
                    <a:p>
                      <a:r>
                        <a:rPr lang="en-US" sz="1000"/>
                        <a:t>#KitchenConnection</a:t>
                      </a:r>
                    </a:p>
                  </a:txBody>
                  <a:tcPr/>
                </a:tc>
                <a:tc>
                  <a:txBody>
                    <a:bodyPr/>
                    <a:lstStyle/>
                    <a:p>
                      <a:r>
                        <a:rPr lang="en-US" sz="1000"/>
                        <a:t>1</a:t>
                      </a:r>
                    </a:p>
                  </a:txBody>
                  <a:tcPr/>
                </a:tc>
                <a:tc>
                  <a:txBody>
                    <a:bodyPr/>
                    <a:lstStyle/>
                    <a:p>
                      <a:r>
                        <a:rPr lang="en-US" sz="1000"/>
                        <a:t>567</a:t>
                      </a:r>
                    </a:p>
                  </a:txBody>
                  <a:tcPr/>
                </a:tc>
                <a:tc>
                  <a:txBody>
                    <a:bodyPr/>
                    <a:lstStyle/>
                    <a:p>
                      <a:r>
                        <a:rPr lang="en-US" sz="1000"/>
                        <a:t>9</a:t>
                      </a:r>
                    </a:p>
                  </a:txBody>
                  <a:tcPr/>
                </a:tc>
                <a:tc>
                  <a:txBody>
                    <a:bodyPr/>
                    <a:lstStyle/>
                    <a:p>
                      <a:r>
                        <a:rPr lang="en-US" sz="1000"/>
                        <a:t>576</a:t>
                      </a:r>
                    </a:p>
                  </a:txBody>
                  <a:tcPr/>
                </a:tc>
                <a:extLst>
                  <a:ext uri="{0D108BD9-81ED-4DB2-BD59-A6C34878D82A}">
                    <a16:rowId xmlns:a16="http://schemas.microsoft.com/office/drawing/2014/main" val="2722341302"/>
                  </a:ext>
                </a:extLst>
              </a:tr>
            </a:tbl>
          </a:graphicData>
        </a:graphic>
      </p:graphicFrame>
      <p:sp>
        <p:nvSpPr>
          <p:cNvPr id="4" name="Text Placeholder 3">
            <a:extLst>
              <a:ext uri="{FF2B5EF4-FFF2-40B4-BE49-F238E27FC236}">
                <a16:creationId xmlns:a16="http://schemas.microsoft.com/office/drawing/2014/main" id="{360EEBC4-50F8-4C73-B582-A33E306FDB9F}"/>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225187794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87018C-CCC4-4343-A286-4DCA5EECD548}"/>
              </a:ext>
            </a:extLst>
          </p:cNvPr>
          <p:cNvSpPr>
            <a:spLocks noGrp="1"/>
          </p:cNvSpPr>
          <p:nvPr>
            <p:ph type="title"/>
          </p:nvPr>
        </p:nvSpPr>
        <p:spPr/>
        <p:txBody>
          <a:bodyPr/>
          <a:lstStyle/>
          <a:p>
            <a:r>
              <a:rPr lang="en-US"/>
              <a:t>Instagram Stories Taps Line Chart | JBH</a:t>
            </a:r>
          </a:p>
        </p:txBody>
      </p:sp>
      <p:graphicFrame>
        <p:nvGraphicFramePr>
          <p:cNvPr id="6" name="Chart Placeholder 5">
            <a:extLst>
              <a:ext uri="{FF2B5EF4-FFF2-40B4-BE49-F238E27FC236}">
                <a16:creationId xmlns:a16="http://schemas.microsoft.com/office/drawing/2014/main" id="{84D2AF67-7CF8-4195-9BD2-384A9674AC21}"/>
              </a:ext>
            </a:extLst>
          </p:cNvPr>
          <p:cNvGraphicFramePr>
            <a:graphicFrameLocks noGrp="1"/>
          </p:cNvGraphicFramePr>
          <p:nvPr>
            <p:ph type="chart" sz="quarter" idx="13"/>
            <p:extLst>
              <p:ext uri="{D42A27DB-BD31-4B8C-83A1-F6EECF244321}">
                <p14:modId xmlns:p14="http://schemas.microsoft.com/office/powerpoint/2010/main" val="30481722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23B7F2C-93D8-49BC-9A7B-E3C02F146546}"/>
              </a:ext>
            </a:extLst>
          </p:cNvPr>
          <p:cNvSpPr>
            <a:spLocks noGrp="1"/>
          </p:cNvSpPr>
          <p:nvPr>
            <p:ph type="body" sz="quarter" idx="14"/>
          </p:nvPr>
        </p:nvSpPr>
        <p:spPr/>
        <p:txBody>
          <a:bodyPr/>
          <a:lstStyle/>
          <a:p>
            <a:r>
              <a:rPr lang="en-US"/>
              <a:t>01/01/2019 - 30/06/2019</a:t>
            </a:r>
          </a:p>
        </p:txBody>
      </p:sp>
      <p:sp>
        <p:nvSpPr>
          <p:cNvPr id="5" name="Footer Placeholder 4">
            <a:extLst>
              <a:ext uri="{FF2B5EF4-FFF2-40B4-BE49-F238E27FC236}">
                <a16:creationId xmlns:a16="http://schemas.microsoft.com/office/drawing/2014/main" id="{0EEC97E4-FC78-444E-ABC2-B8AFA0BF043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180522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C8921-952F-4792-9777-12CF5501BB81}"/>
              </a:ext>
            </a:extLst>
          </p:cNvPr>
          <p:cNvSpPr>
            <a:spLocks noGrp="1"/>
          </p:cNvSpPr>
          <p:nvPr>
            <p:ph type="title"/>
          </p:nvPr>
        </p:nvSpPr>
        <p:spPr/>
        <p:txBody>
          <a:bodyPr/>
          <a:lstStyle/>
          <a:p>
            <a:r>
              <a:rPr lang="en-US"/>
              <a:t>Instagram Stories Key Metrics Line Chart | JBH</a:t>
            </a:r>
          </a:p>
        </p:txBody>
      </p:sp>
      <p:graphicFrame>
        <p:nvGraphicFramePr>
          <p:cNvPr id="6" name="Chart Placeholder 5">
            <a:extLst>
              <a:ext uri="{FF2B5EF4-FFF2-40B4-BE49-F238E27FC236}">
                <a16:creationId xmlns:a16="http://schemas.microsoft.com/office/drawing/2014/main" id="{29B2ADE1-8D46-45BF-BCD8-FF2869BEB8EA}"/>
              </a:ext>
            </a:extLst>
          </p:cNvPr>
          <p:cNvGraphicFramePr>
            <a:graphicFrameLocks noGrp="1"/>
          </p:cNvGraphicFramePr>
          <p:nvPr>
            <p:ph type="chart" sz="quarter" idx="13"/>
            <p:extLst>
              <p:ext uri="{D42A27DB-BD31-4B8C-83A1-F6EECF244321}">
                <p14:modId xmlns:p14="http://schemas.microsoft.com/office/powerpoint/2010/main" val="3958010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BE5B3F0-335F-47C9-ADC5-0A9081F053E2}"/>
              </a:ext>
            </a:extLst>
          </p:cNvPr>
          <p:cNvSpPr>
            <a:spLocks noGrp="1"/>
          </p:cNvSpPr>
          <p:nvPr>
            <p:ph type="body" sz="quarter" idx="14"/>
          </p:nvPr>
        </p:nvSpPr>
        <p:spPr/>
        <p:txBody>
          <a:bodyPr/>
          <a:lstStyle/>
          <a:p>
            <a:r>
              <a:rPr lang="en-US"/>
              <a:t>01/01/2019 - 30/06/2019</a:t>
            </a:r>
          </a:p>
        </p:txBody>
      </p:sp>
      <p:sp>
        <p:nvSpPr>
          <p:cNvPr id="5" name="Footer Placeholder 4">
            <a:extLst>
              <a:ext uri="{FF2B5EF4-FFF2-40B4-BE49-F238E27FC236}">
                <a16:creationId xmlns:a16="http://schemas.microsoft.com/office/drawing/2014/main" id="{63FE7366-F540-470F-A48E-548442B9F43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6913983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A2559A-C5CF-466C-9FE0-755D4C93488A}"/>
              </a:ext>
            </a:extLst>
          </p:cNvPr>
          <p:cNvSpPr>
            <a:spLocks noGrp="1"/>
          </p:cNvSpPr>
          <p:nvPr>
            <p:ph type="title"/>
          </p:nvPr>
        </p:nvSpPr>
        <p:spPr/>
        <p:txBody>
          <a:bodyPr/>
          <a:lstStyle/>
          <a:p>
            <a:r>
              <a:rPr lang="en-US"/>
              <a:t>Instagram Stories Key Metrics Table | JBH</a:t>
            </a:r>
          </a:p>
        </p:txBody>
      </p:sp>
      <p:graphicFrame>
        <p:nvGraphicFramePr>
          <p:cNvPr id="5" name="Table Placeholder 4">
            <a:extLst>
              <a:ext uri="{FF2B5EF4-FFF2-40B4-BE49-F238E27FC236}">
                <a16:creationId xmlns:a16="http://schemas.microsoft.com/office/drawing/2014/main" id="{610CC647-BD3F-4540-9F22-346A3383A976}"/>
              </a:ext>
            </a:extLst>
          </p:cNvPr>
          <p:cNvGraphicFramePr>
            <a:graphicFrameLocks noGrp="1"/>
          </p:cNvGraphicFramePr>
          <p:nvPr>
            <p:ph type="tbl" sz="quarter" idx="13"/>
            <p:extLst>
              <p:ext uri="{D42A27DB-BD31-4B8C-83A1-F6EECF244321}">
                <p14:modId xmlns:p14="http://schemas.microsoft.com/office/powerpoint/2010/main" val="29865086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964432580"/>
                    </a:ext>
                  </a:extLst>
                </a:gridCol>
                <a:gridCol w="707746">
                  <a:extLst>
                    <a:ext uri="{9D8B030D-6E8A-4147-A177-3AD203B41FA5}">
                      <a16:colId xmlns:a16="http://schemas.microsoft.com/office/drawing/2014/main" val="2232459307"/>
                    </a:ext>
                  </a:extLst>
                </a:gridCol>
                <a:gridCol w="707746">
                  <a:extLst>
                    <a:ext uri="{9D8B030D-6E8A-4147-A177-3AD203B41FA5}">
                      <a16:colId xmlns:a16="http://schemas.microsoft.com/office/drawing/2014/main" val="3481044839"/>
                    </a:ext>
                  </a:extLst>
                </a:gridCol>
                <a:gridCol w="353873">
                  <a:extLst>
                    <a:ext uri="{9D8B030D-6E8A-4147-A177-3AD203B41FA5}">
                      <a16:colId xmlns:a16="http://schemas.microsoft.com/office/drawing/2014/main" val="2446217873"/>
                    </a:ext>
                  </a:extLst>
                </a:gridCol>
                <a:gridCol w="353873">
                  <a:extLst>
                    <a:ext uri="{9D8B030D-6E8A-4147-A177-3AD203B41FA5}">
                      <a16:colId xmlns:a16="http://schemas.microsoft.com/office/drawing/2014/main" val="3912186487"/>
                    </a:ext>
                  </a:extLst>
                </a:gridCol>
                <a:gridCol w="707746">
                  <a:extLst>
                    <a:ext uri="{9D8B030D-6E8A-4147-A177-3AD203B41FA5}">
                      <a16:colId xmlns:a16="http://schemas.microsoft.com/office/drawing/2014/main" val="1120332777"/>
                    </a:ext>
                  </a:extLst>
                </a:gridCol>
                <a:gridCol w="707746">
                  <a:extLst>
                    <a:ext uri="{9D8B030D-6E8A-4147-A177-3AD203B41FA5}">
                      <a16:colId xmlns:a16="http://schemas.microsoft.com/office/drawing/2014/main" val="3400155967"/>
                    </a:ext>
                  </a:extLst>
                </a:gridCol>
                <a:gridCol w="707746">
                  <a:extLst>
                    <a:ext uri="{9D8B030D-6E8A-4147-A177-3AD203B41FA5}">
                      <a16:colId xmlns:a16="http://schemas.microsoft.com/office/drawing/2014/main" val="2741412287"/>
                    </a:ext>
                  </a:extLst>
                </a:gridCol>
                <a:gridCol w="707746">
                  <a:extLst>
                    <a:ext uri="{9D8B030D-6E8A-4147-A177-3AD203B41FA5}">
                      <a16:colId xmlns:a16="http://schemas.microsoft.com/office/drawing/2014/main" val="3914532413"/>
                    </a:ext>
                  </a:extLst>
                </a:gridCol>
                <a:gridCol w="707746">
                  <a:extLst>
                    <a:ext uri="{9D8B030D-6E8A-4147-A177-3AD203B41FA5}">
                      <a16:colId xmlns:a16="http://schemas.microsoft.com/office/drawing/2014/main" val="3401080655"/>
                    </a:ext>
                  </a:extLst>
                </a:gridCol>
                <a:gridCol w="707746">
                  <a:extLst>
                    <a:ext uri="{9D8B030D-6E8A-4147-A177-3AD203B41FA5}">
                      <a16:colId xmlns:a16="http://schemas.microsoft.com/office/drawing/2014/main" val="1171954856"/>
                    </a:ext>
                  </a:extLst>
                </a:gridCol>
                <a:gridCol w="707746">
                  <a:extLst>
                    <a:ext uri="{9D8B030D-6E8A-4147-A177-3AD203B41FA5}">
                      <a16:colId xmlns:a16="http://schemas.microsoft.com/office/drawing/2014/main" val="4090688090"/>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2135254264"/>
                  </a:ext>
                </a:extLst>
              </a:tr>
              <a:tr h="370840">
                <a:tc>
                  <a:txBody>
                    <a:bodyPr/>
                    <a:lstStyle/>
                    <a:p>
                      <a:r>
                        <a:rPr lang="en-US" sz="1000"/>
                        <a:t>jumeirahbh</a:t>
                      </a:r>
                    </a:p>
                  </a:txBody>
                  <a:tcPr/>
                </a:tc>
                <a:tc>
                  <a:txBody>
                    <a:bodyPr/>
                    <a:lstStyle/>
                    <a:p>
                      <a:r>
                        <a:rPr lang="en-US" sz="1000"/>
                        <a:t>64</a:t>
                      </a:r>
                    </a:p>
                  </a:txBody>
                  <a:tcPr/>
                </a:tc>
                <a:tc>
                  <a:txBody>
                    <a:bodyPr/>
                    <a:lstStyle/>
                    <a:p>
                      <a:r>
                        <a:rPr lang="en-US" sz="1000"/>
                        <a:t>0.7923</a:t>
                      </a:r>
                    </a:p>
                  </a:txBody>
                  <a:tcPr/>
                </a:tc>
                <a:tc>
                  <a:txBody>
                    <a:bodyPr/>
                    <a:lstStyle/>
                    <a:p>
                      <a:r>
                        <a:rPr lang="en-US" sz="1000"/>
                        <a:t>188.09</a:t>
                      </a:r>
                    </a:p>
                  </a:txBody>
                  <a:tcPr/>
                </a:tc>
                <a:tc>
                  <a:txBody>
                    <a:bodyPr/>
                    <a:lstStyle/>
                    <a:p>
                      <a:r>
                        <a:rPr lang="en-US" sz="1000"/>
                        <a:t>0.52</a:t>
                      </a:r>
                    </a:p>
                  </a:txBody>
                  <a:tcPr/>
                </a:tc>
                <a:tc>
                  <a:txBody>
                    <a:bodyPr/>
                    <a:lstStyle/>
                    <a:p>
                      <a:r>
                        <a:rPr lang="en-US" sz="1000"/>
                        <a:t>2530.02</a:t>
                      </a:r>
                    </a:p>
                  </a:txBody>
                  <a:tcPr/>
                </a:tc>
                <a:tc>
                  <a:txBody>
                    <a:bodyPr/>
                    <a:lstStyle/>
                    <a:p>
                      <a:r>
                        <a:rPr lang="en-US" sz="1000"/>
                        <a:t>2254.27</a:t>
                      </a:r>
                    </a:p>
                  </a:txBody>
                  <a:tcPr/>
                </a:tc>
                <a:tc>
                  <a:txBody>
                    <a:bodyPr/>
                    <a:lstStyle/>
                    <a:p>
                      <a:r>
                        <a:rPr lang="en-US" sz="1000"/>
                        <a:t>1776.62</a:t>
                      </a:r>
                    </a:p>
                  </a:txBody>
                  <a:tcPr/>
                </a:tc>
                <a:tc>
                  <a:txBody>
                    <a:bodyPr/>
                    <a:lstStyle/>
                    <a:p>
                      <a:r>
                        <a:rPr lang="en-US" sz="1000"/>
                        <a:t>1776.11</a:t>
                      </a:r>
                    </a:p>
                  </a:txBody>
                  <a:tcPr/>
                </a:tc>
                <a:tc>
                  <a:txBody>
                    <a:bodyPr/>
                    <a:lstStyle/>
                    <a:p>
                      <a:r>
                        <a:rPr lang="en-US" sz="1000"/>
                        <a:t>161921</a:t>
                      </a:r>
                    </a:p>
                  </a:txBody>
                  <a:tcPr/>
                </a:tc>
                <a:tc>
                  <a:txBody>
                    <a:bodyPr/>
                    <a:lstStyle/>
                    <a:p>
                      <a:r>
                        <a:rPr lang="en-US" sz="1000"/>
                        <a:t>12038</a:t>
                      </a:r>
                    </a:p>
                  </a:txBody>
                  <a:tcPr/>
                </a:tc>
                <a:tc>
                  <a:txBody>
                    <a:bodyPr/>
                    <a:lstStyle/>
                    <a:p>
                      <a:r>
                        <a:rPr lang="en-US" sz="1000"/>
                        <a:t>113704</a:t>
                      </a:r>
                    </a:p>
                  </a:txBody>
                  <a:tcPr/>
                </a:tc>
                <a:extLst>
                  <a:ext uri="{0D108BD9-81ED-4DB2-BD59-A6C34878D82A}">
                    <a16:rowId xmlns:a16="http://schemas.microsoft.com/office/drawing/2014/main" val="4212175767"/>
                  </a:ext>
                </a:extLst>
              </a:tr>
            </a:tbl>
          </a:graphicData>
        </a:graphic>
      </p:graphicFrame>
      <p:sp>
        <p:nvSpPr>
          <p:cNvPr id="4" name="Text Placeholder 3">
            <a:extLst>
              <a:ext uri="{FF2B5EF4-FFF2-40B4-BE49-F238E27FC236}">
                <a16:creationId xmlns:a16="http://schemas.microsoft.com/office/drawing/2014/main" id="{1AEC255A-3C43-4487-B0D6-195F7E9646A3}"/>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188364349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A78BAA-CDE2-41C9-BA67-939639DF494A}"/>
              </a:ext>
            </a:extLst>
          </p:cNvPr>
          <p:cNvSpPr>
            <a:spLocks noGrp="1"/>
          </p:cNvSpPr>
          <p:nvPr>
            <p:ph type="title"/>
          </p:nvPr>
        </p:nvSpPr>
        <p:spPr/>
        <p:txBody>
          <a:bodyPr/>
          <a:lstStyle/>
          <a:p>
            <a:r>
              <a:rPr lang="en-US"/>
              <a:t>Twitter TW Followers Total (Bar Chart) | JBH</a:t>
            </a:r>
          </a:p>
        </p:txBody>
      </p:sp>
      <p:graphicFrame>
        <p:nvGraphicFramePr>
          <p:cNvPr id="6" name="Chart Placeholder 5">
            <a:extLst>
              <a:ext uri="{FF2B5EF4-FFF2-40B4-BE49-F238E27FC236}">
                <a16:creationId xmlns:a16="http://schemas.microsoft.com/office/drawing/2014/main" id="{FDFDC70A-D3C4-4A9F-B8B2-5F3692CD5EF2}"/>
              </a:ext>
            </a:extLst>
          </p:cNvPr>
          <p:cNvGraphicFramePr>
            <a:graphicFrameLocks noGrp="1"/>
          </p:cNvGraphicFramePr>
          <p:nvPr>
            <p:ph type="chart" sz="quarter" idx="13"/>
            <p:extLst>
              <p:ext uri="{D42A27DB-BD31-4B8C-83A1-F6EECF244321}">
                <p14:modId xmlns:p14="http://schemas.microsoft.com/office/powerpoint/2010/main" val="4191223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D988C5D-BEB4-41D6-9FF5-FDE808DF97DF}"/>
              </a:ext>
            </a:extLst>
          </p:cNvPr>
          <p:cNvSpPr>
            <a:spLocks noGrp="1"/>
          </p:cNvSpPr>
          <p:nvPr>
            <p:ph type="body" sz="quarter" idx="14"/>
          </p:nvPr>
        </p:nvSpPr>
        <p:spPr/>
        <p:txBody>
          <a:bodyPr/>
          <a:lstStyle/>
          <a:p>
            <a:r>
              <a:rPr lang="en-US"/>
              <a:t>01/01/2019 - 30/06/2019</a:t>
            </a:r>
          </a:p>
        </p:txBody>
      </p:sp>
      <p:sp>
        <p:nvSpPr>
          <p:cNvPr id="5" name="Footer Placeholder 4">
            <a:extLst>
              <a:ext uri="{FF2B5EF4-FFF2-40B4-BE49-F238E27FC236}">
                <a16:creationId xmlns:a16="http://schemas.microsoft.com/office/drawing/2014/main" id="{1DA70BDE-A61D-4ADD-A721-C8E3D16B02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9161471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1FE931-E532-46CD-8236-643285954E35}"/>
              </a:ext>
            </a:extLst>
          </p:cNvPr>
          <p:cNvSpPr>
            <a:spLocks noGrp="1"/>
          </p:cNvSpPr>
          <p:nvPr>
            <p:ph type="title"/>
          </p:nvPr>
        </p:nvSpPr>
        <p:spPr/>
        <p:txBody>
          <a:bodyPr/>
          <a:lstStyle/>
          <a:p>
            <a:r>
              <a:rPr lang="en-US"/>
              <a:t>Twitter TW Followers Change (Bar Chart) | JBH</a:t>
            </a:r>
          </a:p>
        </p:txBody>
      </p:sp>
      <p:graphicFrame>
        <p:nvGraphicFramePr>
          <p:cNvPr id="6" name="Chart Placeholder 5">
            <a:extLst>
              <a:ext uri="{FF2B5EF4-FFF2-40B4-BE49-F238E27FC236}">
                <a16:creationId xmlns:a16="http://schemas.microsoft.com/office/drawing/2014/main" id="{1BF08D16-EF90-4301-9D4D-A7CDAE634DF1}"/>
              </a:ext>
            </a:extLst>
          </p:cNvPr>
          <p:cNvGraphicFramePr>
            <a:graphicFrameLocks noGrp="1"/>
          </p:cNvGraphicFramePr>
          <p:nvPr>
            <p:ph type="chart" sz="quarter" idx="13"/>
            <p:extLst>
              <p:ext uri="{D42A27DB-BD31-4B8C-83A1-F6EECF244321}">
                <p14:modId xmlns:p14="http://schemas.microsoft.com/office/powerpoint/2010/main" val="32188734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2B4D41C-00C0-47A9-ADA0-096239F6C46E}"/>
              </a:ext>
            </a:extLst>
          </p:cNvPr>
          <p:cNvSpPr>
            <a:spLocks noGrp="1"/>
          </p:cNvSpPr>
          <p:nvPr>
            <p:ph type="body" sz="quarter" idx="14"/>
          </p:nvPr>
        </p:nvSpPr>
        <p:spPr/>
        <p:txBody>
          <a:bodyPr/>
          <a:lstStyle/>
          <a:p>
            <a:r>
              <a:rPr lang="en-US"/>
              <a:t>01/01/2019 - 30/06/2019</a:t>
            </a:r>
          </a:p>
        </p:txBody>
      </p:sp>
      <p:sp>
        <p:nvSpPr>
          <p:cNvPr id="5" name="Footer Placeholder 4">
            <a:extLst>
              <a:ext uri="{FF2B5EF4-FFF2-40B4-BE49-F238E27FC236}">
                <a16:creationId xmlns:a16="http://schemas.microsoft.com/office/drawing/2014/main" id="{516AFC6A-091B-46C5-AC64-D4BCBBACA7A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0602533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1841E0-F6E7-4098-90E1-FF1BD37D6044}"/>
              </a:ext>
            </a:extLst>
          </p:cNvPr>
          <p:cNvSpPr>
            <a:spLocks noGrp="1"/>
          </p:cNvSpPr>
          <p:nvPr>
            <p:ph type="title"/>
          </p:nvPr>
        </p:nvSpPr>
        <p:spPr/>
        <p:txBody>
          <a:bodyPr/>
          <a:lstStyle/>
          <a:p>
            <a:r>
              <a:rPr lang="en-US"/>
              <a:t>Twitter TW Total Interactions (Bar Chart) | JBH</a:t>
            </a:r>
          </a:p>
        </p:txBody>
      </p:sp>
      <p:graphicFrame>
        <p:nvGraphicFramePr>
          <p:cNvPr id="6" name="Chart Placeholder 5">
            <a:extLst>
              <a:ext uri="{FF2B5EF4-FFF2-40B4-BE49-F238E27FC236}">
                <a16:creationId xmlns:a16="http://schemas.microsoft.com/office/drawing/2014/main" id="{81EC79CB-D357-4522-AC63-008448E72932}"/>
              </a:ext>
            </a:extLst>
          </p:cNvPr>
          <p:cNvGraphicFramePr>
            <a:graphicFrameLocks noGrp="1"/>
          </p:cNvGraphicFramePr>
          <p:nvPr>
            <p:ph type="chart" sz="quarter" idx="13"/>
            <p:extLst>
              <p:ext uri="{D42A27DB-BD31-4B8C-83A1-F6EECF244321}">
                <p14:modId xmlns:p14="http://schemas.microsoft.com/office/powerpoint/2010/main" val="32985196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7DF5BE-A8B5-48F0-BD3D-0A27C2819DC2}"/>
              </a:ext>
            </a:extLst>
          </p:cNvPr>
          <p:cNvSpPr>
            <a:spLocks noGrp="1"/>
          </p:cNvSpPr>
          <p:nvPr>
            <p:ph type="body" sz="quarter" idx="14"/>
          </p:nvPr>
        </p:nvSpPr>
        <p:spPr/>
        <p:txBody>
          <a:bodyPr/>
          <a:lstStyle/>
          <a:p>
            <a:r>
              <a:rPr lang="en-US"/>
              <a:t>01/01/2019 - 30/06/2019</a:t>
            </a:r>
          </a:p>
        </p:txBody>
      </p:sp>
      <p:sp>
        <p:nvSpPr>
          <p:cNvPr id="5" name="Footer Placeholder 4">
            <a:extLst>
              <a:ext uri="{FF2B5EF4-FFF2-40B4-BE49-F238E27FC236}">
                <a16:creationId xmlns:a16="http://schemas.microsoft.com/office/drawing/2014/main" id="{730CD0B0-F30D-4303-B61B-916C4B961A9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7950244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2811</Words>
  <Application>Microsoft Office PowerPoint</Application>
  <PresentationFormat>On-screen Show (4:3)</PresentationFormat>
  <Paragraphs>1328</Paragraphs>
  <Slides>45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45</vt:i4>
      </vt:variant>
    </vt:vector>
  </HeadingPairs>
  <TitlesOfParts>
    <vt:vector size="48" baseType="lpstr">
      <vt:lpstr>Arial</vt:lpstr>
      <vt:lpstr>Calibri</vt:lpstr>
      <vt:lpstr>quintly_template</vt:lpstr>
      <vt:lpstr>Jumeriah BH</vt:lpstr>
      <vt:lpstr>Facebook FB Insights Fans Total (Bar Chart) | JBH</vt:lpstr>
      <vt:lpstr>Facebook FB Fans Change (Bar Chart) | JBH</vt:lpstr>
      <vt:lpstr>Facebook FB Total Interactions (Bar Chart) | JBH</vt:lpstr>
      <vt:lpstr>Facebook FB Reach (Bar Chart) | JBH</vt:lpstr>
      <vt:lpstr>Facebook FB Own Posts Table with views | JBH - 1 of 12</vt:lpstr>
      <vt:lpstr>Facebook FB Own Posts Table with views | JBH - 2 of 12</vt:lpstr>
      <vt:lpstr>Facebook FB Own Posts Table with views | JBH - 3 of 12</vt:lpstr>
      <vt:lpstr>Facebook FB Own Posts Table with views | JBH - 4 of 12</vt:lpstr>
      <vt:lpstr>Facebook FB Own Posts Table with views | JBH - 5 of 12</vt:lpstr>
      <vt:lpstr>Facebook FB Own Posts Table with views | JBH - 6 of 12</vt:lpstr>
      <vt:lpstr>Facebook FB Own Posts Table with views | JBH - 7 of 12</vt:lpstr>
      <vt:lpstr>Facebook FB Own Posts Table with views | JBH - 8 of 12</vt:lpstr>
      <vt:lpstr>Facebook FB Own Posts Table with views | JBH - 9 of 12</vt:lpstr>
      <vt:lpstr>Facebook FB Own Posts Table with views | JBH - 10 of 12</vt:lpstr>
      <vt:lpstr>Facebook FB Own Posts Table with views | JBH - 11 of 12</vt:lpstr>
      <vt:lpstr>Facebook FB Own Posts Table with views | JBH - 12 of 12</vt:lpstr>
      <vt:lpstr>Instagram IG Followers Total (Bar Chart) | JBH</vt:lpstr>
      <vt:lpstr>Instagram IG Followers Change (Bar Chart) | JBH</vt:lpstr>
      <vt:lpstr>Instagram Instagram Reach | JBH</vt:lpstr>
      <vt:lpstr>Instagram IG Total Interactions (Bar Chart) | JBH</vt:lpstr>
      <vt:lpstr>Instagram Videos Table | JBH - 1 of 10</vt:lpstr>
      <vt:lpstr>Instagram Videos Table | JBH - 2 of 10</vt:lpstr>
      <vt:lpstr>Instagram Videos Table | JBH - 3 of 10</vt:lpstr>
      <vt:lpstr>Instagram Videos Table | JBH - 4 of 10</vt:lpstr>
      <vt:lpstr>Instagram Videos Table | JBH - 5 of 10</vt:lpstr>
      <vt:lpstr>Instagram Videos Table | JBH - 6 of 10</vt:lpstr>
      <vt:lpstr>Instagram Videos Table | JBH - 7 of 10</vt:lpstr>
      <vt:lpstr>Instagram Videos Table | JBH - 8 of 10</vt:lpstr>
      <vt:lpstr>Instagram Videos Table | JBH - 9 of 10</vt:lpstr>
      <vt:lpstr>Instagram Videos Table | JBH - 10 of 10</vt:lpstr>
      <vt:lpstr>Instagram IG Insights - Posts Table + I-Rate | JBH - 1 of 7</vt:lpstr>
      <vt:lpstr>Instagram IG Insights - Posts Table + I-Rate | JBH - 2 of 7</vt:lpstr>
      <vt:lpstr>Instagram IG Insights - Posts Table + I-Rate | JBH - 3 of 7</vt:lpstr>
      <vt:lpstr>Instagram IG Insights - Posts Table + I-Rate | JBH - 4 of 7</vt:lpstr>
      <vt:lpstr>Instagram IG Insights - Posts Table + I-Rate | JBH - 5 of 7</vt:lpstr>
      <vt:lpstr>Instagram IG Insights - Posts Table + I-Rate | JBH - 6 of 7</vt:lpstr>
      <vt:lpstr>Instagram IG Insights - Posts Table + I-Rate | JBH - 7 of 7</vt:lpstr>
      <vt:lpstr>Instagram Hashtag Detection | JBH</vt:lpstr>
      <vt:lpstr>Instagram Stories Taps Line Chart | JBH</vt:lpstr>
      <vt:lpstr>Instagram Stories Key Metrics Line Chart | JBH</vt:lpstr>
      <vt:lpstr>Instagram Stories Key Metrics Table | JBH</vt:lpstr>
      <vt:lpstr>Twitter TW Followers Total (Bar Chart) | JBH</vt:lpstr>
      <vt:lpstr>Twitter TW Followers Change (Bar Chart) | JBH</vt:lpstr>
      <vt:lpstr>Twitter TW Total Interactions (Bar Chart) | JBH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Jumeriah BH</dc:title>
  <dc:creator>Frederik Peiniger</dc:creator>
  <cp:lastModifiedBy>Frederik Peiniger</cp:lastModifiedBy>
  <cp:revision>1</cp:revision>
  <dcterms:created xsi:type="dcterms:W3CDTF">2019-06-30T15:18:05Z</dcterms:created>
  <dcterms:modified xsi:type="dcterms:W3CDTF">2019-06-30T15:21:07Z</dcterms:modified>
</cp:coreProperties>
</file>