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jumeirahminaasalam</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3570</c:v>
                </c:pt>
                <c:pt idx="1">
                  <c:v>4194</c:v>
                </c:pt>
                <c:pt idx="2">
                  <c:v>4805</c:v>
                </c:pt>
                <c:pt idx="3">
                  <c:v>5445</c:v>
                </c:pt>
                <c:pt idx="4">
                  <c:v>5856</c:v>
                </c:pt>
                <c:pt idx="5">
                  <c:v>6737</c:v>
                </c:pt>
              </c:numCache>
            </c:numRef>
          </c:val>
          <c:extLst>
            <c:ext xmlns:c16="http://schemas.microsoft.com/office/drawing/2014/chart" uri="{C3380CC4-5D6E-409C-BE32-E72D297353CC}">
              <c16:uniqueId val="{00000000-C8AE-4E4A-8859-AB7901A9DA62}"/>
            </c:ext>
          </c:extLst>
        </c:ser>
        <c:dLbls>
          <c:showLegendKey val="0"/>
          <c:showVal val="0"/>
          <c:showCatName val="0"/>
          <c:showSerName val="0"/>
          <c:showPercent val="0"/>
          <c:showBubbleSize val="0"/>
        </c:dLbls>
        <c:gapWidth val="182"/>
        <c:axId val="302984496"/>
        <c:axId val="302980560"/>
      </c:barChart>
      <c:dateAx>
        <c:axId val="30298449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980560"/>
        <c:crosses val="autoZero"/>
        <c:auto val="1"/>
        <c:lblOffset val="100"/>
        <c:baseTimeUnit val="days"/>
      </c:dateAx>
      <c:valAx>
        <c:axId val="3029805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984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jumeirahminaasalam</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386</c:v>
                </c:pt>
                <c:pt idx="1">
                  <c:v>624</c:v>
                </c:pt>
                <c:pt idx="2">
                  <c:v>611</c:v>
                </c:pt>
                <c:pt idx="3">
                  <c:v>640</c:v>
                </c:pt>
                <c:pt idx="4">
                  <c:v>411</c:v>
                </c:pt>
                <c:pt idx="5">
                  <c:v>881</c:v>
                </c:pt>
              </c:numCache>
            </c:numRef>
          </c:val>
          <c:extLst>
            <c:ext xmlns:c16="http://schemas.microsoft.com/office/drawing/2014/chart" uri="{C3380CC4-5D6E-409C-BE32-E72D297353CC}">
              <c16:uniqueId val="{00000000-A553-4C4D-A608-43FB735AFBAA}"/>
            </c:ext>
          </c:extLst>
        </c:ser>
        <c:dLbls>
          <c:showLegendKey val="0"/>
          <c:showVal val="0"/>
          <c:showCatName val="0"/>
          <c:showSerName val="0"/>
          <c:showPercent val="0"/>
          <c:showBubbleSize val="0"/>
        </c:dLbls>
        <c:gapWidth val="182"/>
        <c:axId val="255710752"/>
        <c:axId val="255711408"/>
      </c:barChart>
      <c:dateAx>
        <c:axId val="25571075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711408"/>
        <c:crosses val="autoZero"/>
        <c:auto val="1"/>
        <c:lblOffset val="100"/>
        <c:baseTimeUnit val="days"/>
      </c:dateAx>
      <c:valAx>
        <c:axId val="2557114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710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jumeirahminaasalam</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4734</c:v>
                </c:pt>
                <c:pt idx="1">
                  <c:v>6766</c:v>
                </c:pt>
                <c:pt idx="2">
                  <c:v>7674</c:v>
                </c:pt>
                <c:pt idx="3">
                  <c:v>6685</c:v>
                </c:pt>
                <c:pt idx="4">
                  <c:v>142328</c:v>
                </c:pt>
              </c:numCache>
            </c:numRef>
          </c:val>
          <c:extLst>
            <c:ext xmlns:c16="http://schemas.microsoft.com/office/drawing/2014/chart" uri="{C3380CC4-5D6E-409C-BE32-E72D297353CC}">
              <c16:uniqueId val="{00000000-0255-4075-8902-8F951505F27E}"/>
            </c:ext>
          </c:extLst>
        </c:ser>
        <c:dLbls>
          <c:showLegendKey val="0"/>
          <c:showVal val="0"/>
          <c:showCatName val="0"/>
          <c:showSerName val="0"/>
          <c:showPercent val="0"/>
          <c:showBubbleSize val="0"/>
        </c:dLbls>
        <c:gapWidth val="182"/>
        <c:axId val="177309216"/>
        <c:axId val="177307576"/>
      </c:barChart>
      <c:dateAx>
        <c:axId val="17730921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307576"/>
        <c:crosses val="autoZero"/>
        <c:auto val="1"/>
        <c:lblOffset val="100"/>
        <c:baseTimeUnit val="days"/>
      </c:dateAx>
      <c:valAx>
        <c:axId val="1773075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30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0-6F03-4121-AA73-FDF257AEEF5D}"/>
            </c:ext>
          </c:extLst>
        </c:ser>
        <c:ser>
          <c:idx val="1"/>
          <c:order val="1"/>
          <c:tx>
            <c:strRef>
              <c:f>Sheet1!$C$1</c:f>
              <c:strCache>
                <c:ptCount val="1"/>
                <c:pt idx="0">
                  <c:v>Twitter</c:v>
                </c:pt>
              </c:strCache>
            </c:strRef>
          </c:tx>
          <c:spPr>
            <a:solidFill>
              <a:schemeClr val="accent2"/>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Sheet1!$C$2:$C$7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1-6F03-4121-AA73-FDF257AEEF5D}"/>
            </c:ext>
          </c:extLst>
        </c:ser>
        <c:ser>
          <c:idx val="2"/>
          <c:order val="2"/>
          <c:tx>
            <c:strRef>
              <c:f>Sheet1!$D$1</c:f>
              <c:strCache>
                <c:ptCount val="1"/>
                <c:pt idx="0">
                  <c:v>YouTube</c:v>
                </c:pt>
              </c:strCache>
            </c:strRef>
          </c:tx>
          <c:spPr>
            <a:solidFill>
              <a:schemeClr val="accent3"/>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Sheet1!$D$2:$D$7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2-6F03-4121-AA73-FDF257AEEF5D}"/>
            </c:ext>
          </c:extLst>
        </c:ser>
        <c:ser>
          <c:idx val="3"/>
          <c:order val="3"/>
          <c:tx>
            <c:strRef>
              <c:f>Sheet1!$E$1</c:f>
              <c:strCache>
                <c:ptCount val="1"/>
                <c:pt idx="0">
                  <c:v>LinkedIn</c:v>
                </c:pt>
              </c:strCache>
            </c:strRef>
          </c:tx>
          <c:spPr>
            <a:solidFill>
              <a:schemeClr val="accent4"/>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Sheet1!$E$2:$E$7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3-6F03-4121-AA73-FDF257AEEF5D}"/>
            </c:ext>
          </c:extLst>
        </c:ser>
        <c:ser>
          <c:idx val="4"/>
          <c:order val="4"/>
          <c:tx>
            <c:strRef>
              <c:f>Sheet1!$F$1</c:f>
              <c:strCache>
                <c:ptCount val="1"/>
                <c:pt idx="0">
                  <c:v>Instagram</c:v>
                </c:pt>
              </c:strCache>
            </c:strRef>
          </c:tx>
          <c:spPr>
            <a:solidFill>
              <a:schemeClr val="accent5"/>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Sheet1!$F$2:$F$7</c:f>
              <c:numCache>
                <c:formatCode>General</c:formatCode>
                <c:ptCount val="6"/>
                <c:pt idx="0">
                  <c:v>1963</c:v>
                </c:pt>
                <c:pt idx="1">
                  <c:v>2492</c:v>
                </c:pt>
                <c:pt idx="2">
                  <c:v>2836</c:v>
                </c:pt>
                <c:pt idx="3">
                  <c:v>1869</c:v>
                </c:pt>
                <c:pt idx="4">
                  <c:v>2277</c:v>
                </c:pt>
                <c:pt idx="5">
                  <c:v>3612</c:v>
                </c:pt>
              </c:numCache>
            </c:numRef>
          </c:val>
          <c:extLst>
            <c:ext xmlns:c16="http://schemas.microsoft.com/office/drawing/2014/chart" uri="{C3380CC4-5D6E-409C-BE32-E72D297353CC}">
              <c16:uniqueId val="{00000004-6F03-4121-AA73-FDF257AEEF5D}"/>
            </c:ext>
          </c:extLst>
        </c:ser>
        <c:dLbls>
          <c:showLegendKey val="0"/>
          <c:showVal val="0"/>
          <c:showCatName val="0"/>
          <c:showSerName val="0"/>
          <c:showPercent val="0"/>
          <c:showBubbleSize val="0"/>
        </c:dLbls>
        <c:gapWidth val="182"/>
        <c:axId val="177308888"/>
        <c:axId val="177303968"/>
      </c:barChart>
      <c:dateAx>
        <c:axId val="17730888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303968"/>
        <c:crosses val="autoZero"/>
        <c:auto val="1"/>
        <c:lblOffset val="100"/>
        <c:baseTimeUnit val="days"/>
      </c:dateAx>
      <c:valAx>
        <c:axId val="1773039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308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jumeirahminaasalam Taps Back</c:v>
                </c:pt>
              </c:strCache>
            </c:strRef>
          </c:tx>
          <c:spPr>
            <a:solidFill>
              <a:schemeClr val="accent1"/>
            </a:solidFill>
            <a:ln>
              <a:noFill/>
            </a:ln>
            <a:effectLst/>
          </c:spPr>
          <c:invertIfNegative val="0"/>
          <c:cat>
            <c:numRef>
              <c:f>Sheet1!$A$2:$A$14</c:f>
              <c:numCache>
                <c:formatCode>General</c:formatCode>
                <c:ptCount val="13"/>
                <c:pt idx="0">
                  <c:v>2.06</c:v>
                </c:pt>
                <c:pt idx="1">
                  <c:v>3.04</c:v>
                </c:pt>
                <c:pt idx="2">
                  <c:v>3.06</c:v>
                </c:pt>
                <c:pt idx="3">
                  <c:v>5.05</c:v>
                </c:pt>
                <c:pt idx="4">
                  <c:v>6.05</c:v>
                </c:pt>
                <c:pt idx="5">
                  <c:v>7.03</c:v>
                </c:pt>
                <c:pt idx="6">
                  <c:v>10.01</c:v>
                </c:pt>
                <c:pt idx="7">
                  <c:v>12.05</c:v>
                </c:pt>
                <c:pt idx="8">
                  <c:v>13.02</c:v>
                </c:pt>
                <c:pt idx="9">
                  <c:v>19.059999999999999</c:v>
                </c:pt>
                <c:pt idx="10">
                  <c:v>22.01</c:v>
                </c:pt>
                <c:pt idx="11">
                  <c:v>24.01</c:v>
                </c:pt>
                <c:pt idx="12">
                  <c:v>27.03</c:v>
                </c:pt>
              </c:numCache>
            </c:numRef>
          </c:cat>
          <c:val>
            <c:numRef>
              <c:f>Sheet1!$B$2:$B$14</c:f>
              <c:numCache>
                <c:formatCode>General</c:formatCode>
                <c:ptCount val="13"/>
                <c:pt idx="0">
                  <c:v>10</c:v>
                </c:pt>
                <c:pt idx="1">
                  <c:v>57</c:v>
                </c:pt>
                <c:pt idx="2">
                  <c:v>4</c:v>
                </c:pt>
                <c:pt idx="3">
                  <c:v>76</c:v>
                </c:pt>
                <c:pt idx="4">
                  <c:v>5</c:v>
                </c:pt>
                <c:pt idx="5">
                  <c:v>33</c:v>
                </c:pt>
                <c:pt idx="6">
                  <c:v>18</c:v>
                </c:pt>
                <c:pt idx="7">
                  <c:v>5</c:v>
                </c:pt>
                <c:pt idx="8">
                  <c:v>14</c:v>
                </c:pt>
                <c:pt idx="9">
                  <c:v>11</c:v>
                </c:pt>
                <c:pt idx="10">
                  <c:v>4</c:v>
                </c:pt>
                <c:pt idx="11">
                  <c:v>18</c:v>
                </c:pt>
                <c:pt idx="12">
                  <c:v>35</c:v>
                </c:pt>
              </c:numCache>
            </c:numRef>
          </c:val>
          <c:extLst>
            <c:ext xmlns:c16="http://schemas.microsoft.com/office/drawing/2014/chart" uri="{C3380CC4-5D6E-409C-BE32-E72D297353CC}">
              <c16:uniqueId val="{00000000-3D39-4D2A-9823-DBD3433731E1}"/>
            </c:ext>
          </c:extLst>
        </c:ser>
        <c:ser>
          <c:idx val="1"/>
          <c:order val="1"/>
          <c:tx>
            <c:strRef>
              <c:f>Sheet1!$C$1</c:f>
              <c:strCache>
                <c:ptCount val="1"/>
                <c:pt idx="0">
                  <c:v>jumeirahminaasalam Taps Forward</c:v>
                </c:pt>
              </c:strCache>
            </c:strRef>
          </c:tx>
          <c:spPr>
            <a:solidFill>
              <a:schemeClr val="accent2"/>
            </a:solidFill>
            <a:ln>
              <a:noFill/>
            </a:ln>
            <a:effectLst/>
          </c:spPr>
          <c:invertIfNegative val="0"/>
          <c:cat>
            <c:numRef>
              <c:f>Sheet1!$A$2:$A$14</c:f>
              <c:numCache>
                <c:formatCode>General</c:formatCode>
                <c:ptCount val="13"/>
                <c:pt idx="0">
                  <c:v>2.06</c:v>
                </c:pt>
                <c:pt idx="1">
                  <c:v>3.04</c:v>
                </c:pt>
                <c:pt idx="2">
                  <c:v>3.06</c:v>
                </c:pt>
                <c:pt idx="3">
                  <c:v>5.05</c:v>
                </c:pt>
                <c:pt idx="4">
                  <c:v>6.05</c:v>
                </c:pt>
                <c:pt idx="5">
                  <c:v>7.03</c:v>
                </c:pt>
                <c:pt idx="6">
                  <c:v>10.01</c:v>
                </c:pt>
                <c:pt idx="7">
                  <c:v>12.05</c:v>
                </c:pt>
                <c:pt idx="8">
                  <c:v>13.02</c:v>
                </c:pt>
                <c:pt idx="9">
                  <c:v>19.059999999999999</c:v>
                </c:pt>
                <c:pt idx="10">
                  <c:v>22.01</c:v>
                </c:pt>
                <c:pt idx="11">
                  <c:v>24.01</c:v>
                </c:pt>
                <c:pt idx="12">
                  <c:v>27.03</c:v>
                </c:pt>
              </c:numCache>
            </c:numRef>
          </c:cat>
          <c:val>
            <c:numRef>
              <c:f>Sheet1!$C$2:$C$14</c:f>
              <c:numCache>
                <c:formatCode>General</c:formatCode>
                <c:ptCount val="13"/>
                <c:pt idx="0">
                  <c:v>639</c:v>
                </c:pt>
                <c:pt idx="1">
                  <c:v>678</c:v>
                </c:pt>
                <c:pt idx="2">
                  <c:v>267</c:v>
                </c:pt>
                <c:pt idx="3">
                  <c:v>1550</c:v>
                </c:pt>
                <c:pt idx="4">
                  <c:v>282</c:v>
                </c:pt>
                <c:pt idx="5">
                  <c:v>1135</c:v>
                </c:pt>
                <c:pt idx="6">
                  <c:v>488</c:v>
                </c:pt>
                <c:pt idx="7">
                  <c:v>287</c:v>
                </c:pt>
                <c:pt idx="8">
                  <c:v>508</c:v>
                </c:pt>
                <c:pt idx="9">
                  <c:v>367</c:v>
                </c:pt>
                <c:pt idx="10">
                  <c:v>66</c:v>
                </c:pt>
                <c:pt idx="11">
                  <c:v>537</c:v>
                </c:pt>
                <c:pt idx="12">
                  <c:v>648</c:v>
                </c:pt>
              </c:numCache>
            </c:numRef>
          </c:val>
          <c:extLst>
            <c:ext xmlns:c16="http://schemas.microsoft.com/office/drawing/2014/chart" uri="{C3380CC4-5D6E-409C-BE32-E72D297353CC}">
              <c16:uniqueId val="{00000001-3D39-4D2A-9823-DBD3433731E1}"/>
            </c:ext>
          </c:extLst>
        </c:ser>
        <c:dLbls>
          <c:showLegendKey val="0"/>
          <c:showVal val="0"/>
          <c:showCatName val="0"/>
          <c:showSerName val="0"/>
          <c:showPercent val="0"/>
          <c:showBubbleSize val="0"/>
        </c:dLbls>
        <c:gapWidth val="182"/>
        <c:axId val="432292816"/>
        <c:axId val="432287896"/>
      </c:barChart>
      <c:catAx>
        <c:axId val="432292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287896"/>
        <c:crosses val="autoZero"/>
        <c:auto val="1"/>
        <c:lblAlgn val="ctr"/>
        <c:lblOffset val="100"/>
        <c:noMultiLvlLbl val="0"/>
      </c:catAx>
      <c:valAx>
        <c:axId val="4322878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292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jumeirahminaasalam avg. reach</c:v>
                </c:pt>
              </c:strCache>
            </c:strRef>
          </c:tx>
          <c:spPr>
            <a:solidFill>
              <a:schemeClr val="accent1"/>
            </a:solidFill>
            <a:ln>
              <a:noFill/>
            </a:ln>
            <a:effectLst/>
          </c:spPr>
          <c:invertIfNegative val="0"/>
          <c:cat>
            <c:numRef>
              <c:f>Sheet1!$A$2:$A$14</c:f>
              <c:numCache>
                <c:formatCode>General</c:formatCode>
                <c:ptCount val="13"/>
                <c:pt idx="0">
                  <c:v>2.06</c:v>
                </c:pt>
                <c:pt idx="1">
                  <c:v>3.04</c:v>
                </c:pt>
                <c:pt idx="2">
                  <c:v>3.06</c:v>
                </c:pt>
                <c:pt idx="3">
                  <c:v>5.05</c:v>
                </c:pt>
                <c:pt idx="4">
                  <c:v>6.05</c:v>
                </c:pt>
                <c:pt idx="5">
                  <c:v>7.03</c:v>
                </c:pt>
                <c:pt idx="6">
                  <c:v>10.01</c:v>
                </c:pt>
                <c:pt idx="7">
                  <c:v>12.05</c:v>
                </c:pt>
                <c:pt idx="8">
                  <c:v>13.02</c:v>
                </c:pt>
                <c:pt idx="9">
                  <c:v>19.059999999999999</c:v>
                </c:pt>
                <c:pt idx="10">
                  <c:v>22.01</c:v>
                </c:pt>
                <c:pt idx="11">
                  <c:v>24.01</c:v>
                </c:pt>
                <c:pt idx="12">
                  <c:v>27.03</c:v>
                </c:pt>
              </c:numCache>
            </c:numRef>
          </c:cat>
          <c:val>
            <c:numRef>
              <c:f>Sheet1!$B$2:$B$14</c:f>
              <c:numCache>
                <c:formatCode>General</c:formatCode>
                <c:ptCount val="13"/>
                <c:pt idx="0">
                  <c:v>468</c:v>
                </c:pt>
                <c:pt idx="1">
                  <c:v>417.5</c:v>
                </c:pt>
                <c:pt idx="2">
                  <c:v>406</c:v>
                </c:pt>
                <c:pt idx="3">
                  <c:v>707</c:v>
                </c:pt>
                <c:pt idx="4">
                  <c:v>419</c:v>
                </c:pt>
                <c:pt idx="5">
                  <c:v>346.25</c:v>
                </c:pt>
                <c:pt idx="6">
                  <c:v>274.5</c:v>
                </c:pt>
                <c:pt idx="7">
                  <c:v>429</c:v>
                </c:pt>
                <c:pt idx="8">
                  <c:v>338</c:v>
                </c:pt>
                <c:pt idx="9">
                  <c:v>606</c:v>
                </c:pt>
                <c:pt idx="10">
                  <c:v>42</c:v>
                </c:pt>
                <c:pt idx="11">
                  <c:v>247.333333333333</c:v>
                </c:pt>
                <c:pt idx="12">
                  <c:v>388</c:v>
                </c:pt>
              </c:numCache>
            </c:numRef>
          </c:val>
          <c:extLst>
            <c:ext xmlns:c16="http://schemas.microsoft.com/office/drawing/2014/chart" uri="{C3380CC4-5D6E-409C-BE32-E72D297353CC}">
              <c16:uniqueId val="{00000000-E0C7-426A-9177-7DB992782544}"/>
            </c:ext>
          </c:extLst>
        </c:ser>
        <c:ser>
          <c:idx val="1"/>
          <c:order val="1"/>
          <c:tx>
            <c:strRef>
              <c:f>Sheet1!$C$1</c:f>
              <c:strCache>
                <c:ptCount val="1"/>
                <c:pt idx="0">
                  <c:v>jumeirahminaasalam exits</c:v>
                </c:pt>
              </c:strCache>
            </c:strRef>
          </c:tx>
          <c:spPr>
            <a:solidFill>
              <a:schemeClr val="accent2"/>
            </a:solidFill>
            <a:ln>
              <a:noFill/>
            </a:ln>
            <a:effectLst/>
          </c:spPr>
          <c:invertIfNegative val="0"/>
          <c:cat>
            <c:numRef>
              <c:f>Sheet1!$A$2:$A$14</c:f>
              <c:numCache>
                <c:formatCode>General</c:formatCode>
                <c:ptCount val="13"/>
                <c:pt idx="0">
                  <c:v>2.06</c:v>
                </c:pt>
                <c:pt idx="1">
                  <c:v>3.04</c:v>
                </c:pt>
                <c:pt idx="2">
                  <c:v>3.06</c:v>
                </c:pt>
                <c:pt idx="3">
                  <c:v>5.05</c:v>
                </c:pt>
                <c:pt idx="4">
                  <c:v>6.05</c:v>
                </c:pt>
                <c:pt idx="5">
                  <c:v>7.03</c:v>
                </c:pt>
                <c:pt idx="6">
                  <c:v>10.01</c:v>
                </c:pt>
                <c:pt idx="7">
                  <c:v>12.05</c:v>
                </c:pt>
                <c:pt idx="8">
                  <c:v>13.02</c:v>
                </c:pt>
                <c:pt idx="9">
                  <c:v>19.059999999999999</c:v>
                </c:pt>
                <c:pt idx="10">
                  <c:v>22.01</c:v>
                </c:pt>
                <c:pt idx="11">
                  <c:v>24.01</c:v>
                </c:pt>
                <c:pt idx="12">
                  <c:v>27.03</c:v>
                </c:pt>
              </c:numCache>
            </c:numRef>
          </c:cat>
          <c:val>
            <c:numRef>
              <c:f>Sheet1!$C$2:$C$14</c:f>
              <c:numCache>
                <c:formatCode>General</c:formatCode>
                <c:ptCount val="13"/>
                <c:pt idx="0">
                  <c:v>74</c:v>
                </c:pt>
                <c:pt idx="1">
                  <c:v>84</c:v>
                </c:pt>
                <c:pt idx="2">
                  <c:v>54</c:v>
                </c:pt>
                <c:pt idx="3">
                  <c:v>217</c:v>
                </c:pt>
                <c:pt idx="4">
                  <c:v>54</c:v>
                </c:pt>
                <c:pt idx="5">
                  <c:v>104</c:v>
                </c:pt>
                <c:pt idx="6">
                  <c:v>93</c:v>
                </c:pt>
                <c:pt idx="7">
                  <c:v>48</c:v>
                </c:pt>
                <c:pt idx="8">
                  <c:v>74</c:v>
                </c:pt>
                <c:pt idx="9">
                  <c:v>93</c:v>
                </c:pt>
                <c:pt idx="10">
                  <c:v>18</c:v>
                </c:pt>
                <c:pt idx="11">
                  <c:v>92</c:v>
                </c:pt>
                <c:pt idx="12">
                  <c:v>78</c:v>
                </c:pt>
              </c:numCache>
            </c:numRef>
          </c:val>
          <c:extLst>
            <c:ext xmlns:c16="http://schemas.microsoft.com/office/drawing/2014/chart" uri="{C3380CC4-5D6E-409C-BE32-E72D297353CC}">
              <c16:uniqueId val="{00000001-E0C7-426A-9177-7DB992782544}"/>
            </c:ext>
          </c:extLst>
        </c:ser>
        <c:ser>
          <c:idx val="2"/>
          <c:order val="2"/>
          <c:tx>
            <c:strRef>
              <c:f>Sheet1!$D$1</c:f>
              <c:strCache>
                <c:ptCount val="1"/>
                <c:pt idx="0">
                  <c:v>jumeirahminaasalam impressions</c:v>
                </c:pt>
              </c:strCache>
            </c:strRef>
          </c:tx>
          <c:spPr>
            <a:solidFill>
              <a:schemeClr val="accent3"/>
            </a:solidFill>
            <a:ln>
              <a:noFill/>
            </a:ln>
            <a:effectLst/>
          </c:spPr>
          <c:invertIfNegative val="0"/>
          <c:cat>
            <c:numRef>
              <c:f>Sheet1!$A$2:$A$14</c:f>
              <c:numCache>
                <c:formatCode>General</c:formatCode>
                <c:ptCount val="13"/>
                <c:pt idx="0">
                  <c:v>2.06</c:v>
                </c:pt>
                <c:pt idx="1">
                  <c:v>3.04</c:v>
                </c:pt>
                <c:pt idx="2">
                  <c:v>3.06</c:v>
                </c:pt>
                <c:pt idx="3">
                  <c:v>5.05</c:v>
                </c:pt>
                <c:pt idx="4">
                  <c:v>6.05</c:v>
                </c:pt>
                <c:pt idx="5">
                  <c:v>7.03</c:v>
                </c:pt>
                <c:pt idx="6">
                  <c:v>10.01</c:v>
                </c:pt>
                <c:pt idx="7">
                  <c:v>12.05</c:v>
                </c:pt>
                <c:pt idx="8">
                  <c:v>13.02</c:v>
                </c:pt>
                <c:pt idx="9">
                  <c:v>19.059999999999999</c:v>
                </c:pt>
                <c:pt idx="10">
                  <c:v>22.01</c:v>
                </c:pt>
                <c:pt idx="11">
                  <c:v>24.01</c:v>
                </c:pt>
                <c:pt idx="12">
                  <c:v>27.03</c:v>
                </c:pt>
              </c:numCache>
            </c:numRef>
          </c:cat>
          <c:val>
            <c:numRef>
              <c:f>Sheet1!$D$2:$D$14</c:f>
              <c:numCache>
                <c:formatCode>General</c:formatCode>
                <c:ptCount val="13"/>
                <c:pt idx="0">
                  <c:v>1031</c:v>
                </c:pt>
                <c:pt idx="1">
                  <c:v>1010</c:v>
                </c:pt>
                <c:pt idx="2">
                  <c:v>475</c:v>
                </c:pt>
                <c:pt idx="3">
                  <c:v>2402</c:v>
                </c:pt>
                <c:pt idx="4">
                  <c:v>472</c:v>
                </c:pt>
                <c:pt idx="5">
                  <c:v>1488</c:v>
                </c:pt>
                <c:pt idx="6">
                  <c:v>785</c:v>
                </c:pt>
                <c:pt idx="7">
                  <c:v>538</c:v>
                </c:pt>
                <c:pt idx="8">
                  <c:v>779</c:v>
                </c:pt>
                <c:pt idx="9">
                  <c:v>714</c:v>
                </c:pt>
                <c:pt idx="10">
                  <c:v>139</c:v>
                </c:pt>
                <c:pt idx="11">
                  <c:v>803</c:v>
                </c:pt>
                <c:pt idx="12">
                  <c:v>935</c:v>
                </c:pt>
              </c:numCache>
            </c:numRef>
          </c:val>
          <c:extLst>
            <c:ext xmlns:c16="http://schemas.microsoft.com/office/drawing/2014/chart" uri="{C3380CC4-5D6E-409C-BE32-E72D297353CC}">
              <c16:uniqueId val="{00000002-E0C7-426A-9177-7DB992782544}"/>
            </c:ext>
          </c:extLst>
        </c:ser>
        <c:ser>
          <c:idx val="3"/>
          <c:order val="3"/>
          <c:tx>
            <c:strRef>
              <c:f>Sheet1!$E$1</c:f>
              <c:strCache>
                <c:ptCount val="1"/>
                <c:pt idx="0">
                  <c:v>jumeirahminaasalam replies</c:v>
                </c:pt>
              </c:strCache>
            </c:strRef>
          </c:tx>
          <c:spPr>
            <a:solidFill>
              <a:schemeClr val="accent4"/>
            </a:solidFill>
            <a:ln>
              <a:noFill/>
            </a:ln>
            <a:effectLst/>
          </c:spPr>
          <c:invertIfNegative val="0"/>
          <c:cat>
            <c:numRef>
              <c:f>Sheet1!$A$2:$A$14</c:f>
              <c:numCache>
                <c:formatCode>General</c:formatCode>
                <c:ptCount val="13"/>
                <c:pt idx="0">
                  <c:v>2.06</c:v>
                </c:pt>
                <c:pt idx="1">
                  <c:v>3.04</c:v>
                </c:pt>
                <c:pt idx="2">
                  <c:v>3.06</c:v>
                </c:pt>
                <c:pt idx="3">
                  <c:v>5.05</c:v>
                </c:pt>
                <c:pt idx="4">
                  <c:v>6.05</c:v>
                </c:pt>
                <c:pt idx="5">
                  <c:v>7.03</c:v>
                </c:pt>
                <c:pt idx="6">
                  <c:v>10.01</c:v>
                </c:pt>
                <c:pt idx="7">
                  <c:v>12.05</c:v>
                </c:pt>
                <c:pt idx="8">
                  <c:v>13.02</c:v>
                </c:pt>
                <c:pt idx="9">
                  <c:v>19.059999999999999</c:v>
                </c:pt>
                <c:pt idx="10">
                  <c:v>22.01</c:v>
                </c:pt>
                <c:pt idx="11">
                  <c:v>24.01</c:v>
                </c:pt>
                <c:pt idx="12">
                  <c:v>27.03</c:v>
                </c:pt>
              </c:numCache>
            </c:numRef>
          </c:cat>
          <c:val>
            <c:numRef>
              <c:f>Sheet1!$E$2:$E$14</c:f>
              <c:numCache>
                <c:formatCode>General</c:formatCode>
                <c:ptCount val="13"/>
                <c:pt idx="0">
                  <c:v>2</c:v>
                </c:pt>
                <c:pt idx="1">
                  <c:v>1</c:v>
                </c:pt>
                <c:pt idx="2">
                  <c:v>0</c:v>
                </c:pt>
                <c:pt idx="3">
                  <c:v>3</c:v>
                </c:pt>
                <c:pt idx="4">
                  <c:v>1</c:v>
                </c:pt>
                <c:pt idx="5">
                  <c:v>0</c:v>
                </c:pt>
                <c:pt idx="6">
                  <c:v>0</c:v>
                </c:pt>
                <c:pt idx="7">
                  <c:v>0</c:v>
                </c:pt>
                <c:pt idx="8">
                  <c:v>2</c:v>
                </c:pt>
                <c:pt idx="9">
                  <c:v>5</c:v>
                </c:pt>
                <c:pt idx="10">
                  <c:v>0</c:v>
                </c:pt>
                <c:pt idx="11">
                  <c:v>0</c:v>
                </c:pt>
                <c:pt idx="12">
                  <c:v>1</c:v>
                </c:pt>
              </c:numCache>
            </c:numRef>
          </c:val>
          <c:extLst>
            <c:ext xmlns:c16="http://schemas.microsoft.com/office/drawing/2014/chart" uri="{C3380CC4-5D6E-409C-BE32-E72D297353CC}">
              <c16:uniqueId val="{00000003-E0C7-426A-9177-7DB992782544}"/>
            </c:ext>
          </c:extLst>
        </c:ser>
        <c:dLbls>
          <c:showLegendKey val="0"/>
          <c:showVal val="0"/>
          <c:showCatName val="0"/>
          <c:showSerName val="0"/>
          <c:showPercent val="0"/>
          <c:showBubbleSize val="0"/>
        </c:dLbls>
        <c:gapWidth val="182"/>
        <c:axId val="432295112"/>
        <c:axId val="432289864"/>
      </c:barChart>
      <c:catAx>
        <c:axId val="4322951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289864"/>
        <c:crosses val="autoZero"/>
        <c:auto val="1"/>
        <c:lblAlgn val="ctr"/>
        <c:lblOffset val="100"/>
        <c:noMultiLvlLbl val="0"/>
      </c:catAx>
      <c:valAx>
        <c:axId val="43228986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295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C007C-2138-4E24-B04E-23AE23D31363}"/>
              </a:ext>
            </a:extLst>
          </p:cNvPr>
          <p:cNvSpPr>
            <a:spLocks noGrp="1"/>
          </p:cNvSpPr>
          <p:nvPr>
            <p:ph type="ctrTitle"/>
          </p:nvPr>
        </p:nvSpPr>
        <p:spPr/>
        <p:txBody>
          <a:bodyPr/>
          <a:lstStyle/>
          <a:p>
            <a:r>
              <a:rPr lang="en-US"/>
              <a:t>Jumeirah Mina a Salam</a:t>
            </a:r>
          </a:p>
        </p:txBody>
      </p:sp>
      <p:sp>
        <p:nvSpPr>
          <p:cNvPr id="3" name="Subtitle 2">
            <a:extLst>
              <a:ext uri="{FF2B5EF4-FFF2-40B4-BE49-F238E27FC236}">
                <a16:creationId xmlns:a16="http://schemas.microsoft.com/office/drawing/2014/main" id="{86DDBDA7-9788-4465-B714-E2234A2E914E}"/>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1196852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D1D3F-3B38-4D71-9EE4-19B6938FD007}"/>
              </a:ext>
            </a:extLst>
          </p:cNvPr>
          <p:cNvSpPr>
            <a:spLocks noGrp="1"/>
          </p:cNvSpPr>
          <p:nvPr>
            <p:ph type="title"/>
          </p:nvPr>
        </p:nvSpPr>
        <p:spPr/>
        <p:txBody>
          <a:bodyPr/>
          <a:lstStyle/>
          <a:p>
            <a:r>
              <a:rPr lang="en-US"/>
              <a:t>Instagram IG Followers Total (Bar Chart) | Mina A Salam</a:t>
            </a:r>
          </a:p>
        </p:txBody>
      </p:sp>
      <p:graphicFrame>
        <p:nvGraphicFramePr>
          <p:cNvPr id="6" name="Chart Placeholder 5">
            <a:extLst>
              <a:ext uri="{FF2B5EF4-FFF2-40B4-BE49-F238E27FC236}">
                <a16:creationId xmlns:a16="http://schemas.microsoft.com/office/drawing/2014/main" id="{B092C0E9-61D8-4448-9AF1-8044E5E1D570}"/>
              </a:ext>
            </a:extLst>
          </p:cNvPr>
          <p:cNvGraphicFramePr>
            <a:graphicFrameLocks noGrp="1"/>
          </p:cNvGraphicFramePr>
          <p:nvPr>
            <p:ph type="chart" sz="quarter" idx="13"/>
            <p:extLst>
              <p:ext uri="{D42A27DB-BD31-4B8C-83A1-F6EECF244321}">
                <p14:modId xmlns:p14="http://schemas.microsoft.com/office/powerpoint/2010/main" val="28620141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67EC9D-85F8-4D2B-8A85-FC675BC5D7A2}"/>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2C7E7681-092F-426F-BAFC-D458336A14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3432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E53DC-89E3-47F1-B591-D3C6F3173E9A}"/>
              </a:ext>
            </a:extLst>
          </p:cNvPr>
          <p:cNvSpPr>
            <a:spLocks noGrp="1"/>
          </p:cNvSpPr>
          <p:nvPr>
            <p:ph type="title"/>
          </p:nvPr>
        </p:nvSpPr>
        <p:spPr/>
        <p:txBody>
          <a:bodyPr/>
          <a:lstStyle/>
          <a:p>
            <a:r>
              <a:rPr lang="en-US"/>
              <a:t>Instagram Followers Change | Mina A Salam</a:t>
            </a:r>
          </a:p>
        </p:txBody>
      </p:sp>
      <p:graphicFrame>
        <p:nvGraphicFramePr>
          <p:cNvPr id="6" name="Chart Placeholder 5">
            <a:extLst>
              <a:ext uri="{FF2B5EF4-FFF2-40B4-BE49-F238E27FC236}">
                <a16:creationId xmlns:a16="http://schemas.microsoft.com/office/drawing/2014/main" id="{CEB4FEE9-7686-4B6E-B812-AD4914D7C292}"/>
              </a:ext>
            </a:extLst>
          </p:cNvPr>
          <p:cNvGraphicFramePr>
            <a:graphicFrameLocks noGrp="1"/>
          </p:cNvGraphicFramePr>
          <p:nvPr>
            <p:ph type="chart" sz="quarter" idx="13"/>
            <p:extLst>
              <p:ext uri="{D42A27DB-BD31-4B8C-83A1-F6EECF244321}">
                <p14:modId xmlns:p14="http://schemas.microsoft.com/office/powerpoint/2010/main" val="26316919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0A58E7-FE7D-4E58-B46F-210E3165D3F9}"/>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8FA1AC45-0431-4D77-8026-2C516E996A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8745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89F2A-C762-4EF0-B092-3CF0BFD6A116}"/>
              </a:ext>
            </a:extLst>
          </p:cNvPr>
          <p:cNvSpPr>
            <a:spLocks noGrp="1"/>
          </p:cNvSpPr>
          <p:nvPr>
            <p:ph type="title"/>
          </p:nvPr>
        </p:nvSpPr>
        <p:spPr/>
        <p:txBody>
          <a:bodyPr/>
          <a:lstStyle/>
          <a:p>
            <a:r>
              <a:rPr lang="pt-BR"/>
              <a:t>Instagram Instagram Reach | Mina A Salam</a:t>
            </a:r>
            <a:endParaRPr lang="en-US"/>
          </a:p>
        </p:txBody>
      </p:sp>
      <p:graphicFrame>
        <p:nvGraphicFramePr>
          <p:cNvPr id="6" name="Chart Placeholder 5">
            <a:extLst>
              <a:ext uri="{FF2B5EF4-FFF2-40B4-BE49-F238E27FC236}">
                <a16:creationId xmlns:a16="http://schemas.microsoft.com/office/drawing/2014/main" id="{5201B95B-50D5-4895-871F-2449A3DD33D5}"/>
              </a:ext>
            </a:extLst>
          </p:cNvPr>
          <p:cNvGraphicFramePr>
            <a:graphicFrameLocks noGrp="1"/>
          </p:cNvGraphicFramePr>
          <p:nvPr>
            <p:ph type="chart" sz="quarter" idx="13"/>
            <p:extLst>
              <p:ext uri="{D42A27DB-BD31-4B8C-83A1-F6EECF244321}">
                <p14:modId xmlns:p14="http://schemas.microsoft.com/office/powerpoint/2010/main" val="16817901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8C6DD5-6414-4AAF-9460-3D06DA9AFFFD}"/>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487F1186-E1E4-4209-A4A2-759E1EEDD0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1706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2679B-ABD3-4C75-8523-BD54A3F3D93F}"/>
              </a:ext>
            </a:extLst>
          </p:cNvPr>
          <p:cNvSpPr>
            <a:spLocks noGrp="1"/>
          </p:cNvSpPr>
          <p:nvPr>
            <p:ph type="title"/>
          </p:nvPr>
        </p:nvSpPr>
        <p:spPr/>
        <p:txBody>
          <a:bodyPr/>
          <a:lstStyle/>
          <a:p>
            <a:r>
              <a:rPr lang="en-US"/>
              <a:t>Instagram IG Total Interactions (Bar Chart) | Mina A Salam</a:t>
            </a:r>
          </a:p>
        </p:txBody>
      </p:sp>
      <p:graphicFrame>
        <p:nvGraphicFramePr>
          <p:cNvPr id="6" name="Chart Placeholder 5">
            <a:extLst>
              <a:ext uri="{FF2B5EF4-FFF2-40B4-BE49-F238E27FC236}">
                <a16:creationId xmlns:a16="http://schemas.microsoft.com/office/drawing/2014/main" id="{AA8921A0-ECF4-418C-A6DE-B65B3984F250}"/>
              </a:ext>
            </a:extLst>
          </p:cNvPr>
          <p:cNvGraphicFramePr>
            <a:graphicFrameLocks noGrp="1"/>
          </p:cNvGraphicFramePr>
          <p:nvPr>
            <p:ph type="chart" sz="quarter" idx="13"/>
            <p:extLst>
              <p:ext uri="{D42A27DB-BD31-4B8C-83A1-F6EECF244321}">
                <p14:modId xmlns:p14="http://schemas.microsoft.com/office/powerpoint/2010/main" val="12886695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BB4A20-4F92-4B20-BF2A-0F25CE7A9CC1}"/>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CA9C7731-EFA6-4790-B189-4D4030C900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4104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6D3C6-16D0-4D04-B5E8-DAC7643B883B}"/>
              </a:ext>
            </a:extLst>
          </p:cNvPr>
          <p:cNvSpPr>
            <a:spLocks noGrp="1"/>
          </p:cNvSpPr>
          <p:nvPr>
            <p:ph type="title"/>
          </p:nvPr>
        </p:nvSpPr>
        <p:spPr/>
        <p:txBody>
          <a:bodyPr/>
          <a:lstStyle/>
          <a:p>
            <a:r>
              <a:rPr lang="en-US"/>
              <a:t>Instagram IG Hashtag Analytics | Mina A Salam</a:t>
            </a:r>
          </a:p>
        </p:txBody>
      </p:sp>
      <p:graphicFrame>
        <p:nvGraphicFramePr>
          <p:cNvPr id="5" name="Table Placeholder 4">
            <a:extLst>
              <a:ext uri="{FF2B5EF4-FFF2-40B4-BE49-F238E27FC236}">
                <a16:creationId xmlns:a16="http://schemas.microsoft.com/office/drawing/2014/main" id="{3D890963-D42F-446A-9241-BDC6B97C2E13}"/>
              </a:ext>
            </a:extLst>
          </p:cNvPr>
          <p:cNvGraphicFramePr>
            <a:graphicFrameLocks noGrp="1"/>
          </p:cNvGraphicFramePr>
          <p:nvPr>
            <p:ph type="tbl" sz="quarter" idx="13"/>
            <p:extLst>
              <p:ext uri="{D42A27DB-BD31-4B8C-83A1-F6EECF244321}">
                <p14:modId xmlns:p14="http://schemas.microsoft.com/office/powerpoint/2010/main" val="3673116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07721942"/>
                    </a:ext>
                  </a:extLst>
                </a:gridCol>
                <a:gridCol w="1645920">
                  <a:extLst>
                    <a:ext uri="{9D8B030D-6E8A-4147-A177-3AD203B41FA5}">
                      <a16:colId xmlns:a16="http://schemas.microsoft.com/office/drawing/2014/main" val="444265740"/>
                    </a:ext>
                  </a:extLst>
                </a:gridCol>
                <a:gridCol w="1645920">
                  <a:extLst>
                    <a:ext uri="{9D8B030D-6E8A-4147-A177-3AD203B41FA5}">
                      <a16:colId xmlns:a16="http://schemas.microsoft.com/office/drawing/2014/main" val="3062625081"/>
                    </a:ext>
                  </a:extLst>
                </a:gridCol>
                <a:gridCol w="1645920">
                  <a:extLst>
                    <a:ext uri="{9D8B030D-6E8A-4147-A177-3AD203B41FA5}">
                      <a16:colId xmlns:a16="http://schemas.microsoft.com/office/drawing/2014/main" val="446462886"/>
                    </a:ext>
                  </a:extLst>
                </a:gridCol>
                <a:gridCol w="1645920">
                  <a:extLst>
                    <a:ext uri="{9D8B030D-6E8A-4147-A177-3AD203B41FA5}">
                      <a16:colId xmlns:a16="http://schemas.microsoft.com/office/drawing/2014/main" val="3752602126"/>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Total Interactions</a:t>
                      </a:r>
                    </a:p>
                  </a:txBody>
                  <a:tcPr/>
                </a:tc>
                <a:extLst>
                  <a:ext uri="{0D108BD9-81ED-4DB2-BD59-A6C34878D82A}">
                    <a16:rowId xmlns:a16="http://schemas.microsoft.com/office/drawing/2014/main" val="3313053017"/>
                  </a:ext>
                </a:extLst>
              </a:tr>
              <a:tr h="370840">
                <a:tc>
                  <a:txBody>
                    <a:bodyPr/>
                    <a:lstStyle/>
                    <a:p>
                      <a:r>
                        <a:rPr lang="en-US" sz="1000"/>
                        <a:t>#RediscoverMadinat</a:t>
                      </a:r>
                    </a:p>
                  </a:txBody>
                  <a:tcPr/>
                </a:tc>
                <a:tc>
                  <a:txBody>
                    <a:bodyPr/>
                    <a:lstStyle/>
                    <a:p>
                      <a:r>
                        <a:rPr lang="en-US" sz="1000"/>
                        <a:t>65</a:t>
                      </a:r>
                    </a:p>
                  </a:txBody>
                  <a:tcPr/>
                </a:tc>
                <a:tc>
                  <a:txBody>
                    <a:bodyPr/>
                    <a:lstStyle/>
                    <a:p>
                      <a:r>
                        <a:rPr lang="en-US" sz="1000"/>
                        <a:t>10993</a:t>
                      </a:r>
                    </a:p>
                  </a:txBody>
                  <a:tcPr/>
                </a:tc>
                <a:tc>
                  <a:txBody>
                    <a:bodyPr/>
                    <a:lstStyle/>
                    <a:p>
                      <a:r>
                        <a:rPr lang="en-US" sz="1000"/>
                        <a:t>352</a:t>
                      </a:r>
                    </a:p>
                  </a:txBody>
                  <a:tcPr/>
                </a:tc>
                <a:tc>
                  <a:txBody>
                    <a:bodyPr/>
                    <a:lstStyle/>
                    <a:p>
                      <a:r>
                        <a:rPr lang="en-US" sz="1000"/>
                        <a:t>11345</a:t>
                      </a:r>
                    </a:p>
                  </a:txBody>
                  <a:tcPr/>
                </a:tc>
                <a:extLst>
                  <a:ext uri="{0D108BD9-81ED-4DB2-BD59-A6C34878D82A}">
                    <a16:rowId xmlns:a16="http://schemas.microsoft.com/office/drawing/2014/main" val="1680816022"/>
                  </a:ext>
                </a:extLst>
              </a:tr>
              <a:tr h="370840">
                <a:tc>
                  <a:txBody>
                    <a:bodyPr/>
                    <a:lstStyle/>
                    <a:p>
                      <a:r>
                        <a:rPr lang="en-US" sz="1000"/>
                        <a:t>#JumeirahRestaurantWeek</a:t>
                      </a:r>
                    </a:p>
                  </a:txBody>
                  <a:tcPr/>
                </a:tc>
                <a:tc>
                  <a:txBody>
                    <a:bodyPr/>
                    <a:lstStyle/>
                    <a:p>
                      <a:r>
                        <a:rPr lang="en-US" sz="1000"/>
                        <a:t>3</a:t>
                      </a:r>
                    </a:p>
                  </a:txBody>
                  <a:tcPr/>
                </a:tc>
                <a:tc>
                  <a:txBody>
                    <a:bodyPr/>
                    <a:lstStyle/>
                    <a:p>
                      <a:r>
                        <a:rPr lang="en-US" sz="1000"/>
                        <a:t>179</a:t>
                      </a:r>
                    </a:p>
                  </a:txBody>
                  <a:tcPr/>
                </a:tc>
                <a:tc>
                  <a:txBody>
                    <a:bodyPr/>
                    <a:lstStyle/>
                    <a:p>
                      <a:r>
                        <a:rPr lang="en-US" sz="1000"/>
                        <a:t>2</a:t>
                      </a:r>
                    </a:p>
                  </a:txBody>
                  <a:tcPr/>
                </a:tc>
                <a:tc>
                  <a:txBody>
                    <a:bodyPr/>
                    <a:lstStyle/>
                    <a:p>
                      <a:r>
                        <a:rPr lang="en-US" sz="1000"/>
                        <a:t>181</a:t>
                      </a:r>
                    </a:p>
                  </a:txBody>
                  <a:tcPr/>
                </a:tc>
                <a:extLst>
                  <a:ext uri="{0D108BD9-81ED-4DB2-BD59-A6C34878D82A}">
                    <a16:rowId xmlns:a16="http://schemas.microsoft.com/office/drawing/2014/main" val="2552879232"/>
                  </a:ext>
                </a:extLst>
              </a:tr>
              <a:tr h="370840">
                <a:tc>
                  <a:txBody>
                    <a:bodyPr/>
                    <a:lstStyle/>
                    <a:p>
                      <a:r>
                        <a:rPr lang="en-US" sz="1000"/>
                        <a:t>#MinaASalam</a:t>
                      </a:r>
                    </a:p>
                  </a:txBody>
                  <a:tcPr/>
                </a:tc>
                <a:tc>
                  <a:txBody>
                    <a:bodyPr/>
                    <a:lstStyle/>
                    <a:p>
                      <a:r>
                        <a:rPr lang="en-US" sz="1000"/>
                        <a:t>7</a:t>
                      </a:r>
                    </a:p>
                  </a:txBody>
                  <a:tcPr/>
                </a:tc>
                <a:tc>
                  <a:txBody>
                    <a:bodyPr/>
                    <a:lstStyle/>
                    <a:p>
                      <a:r>
                        <a:rPr lang="en-US" sz="1000"/>
                        <a:t>961</a:t>
                      </a:r>
                    </a:p>
                  </a:txBody>
                  <a:tcPr/>
                </a:tc>
                <a:tc>
                  <a:txBody>
                    <a:bodyPr/>
                    <a:lstStyle/>
                    <a:p>
                      <a:r>
                        <a:rPr lang="en-US" sz="1000"/>
                        <a:t>23</a:t>
                      </a:r>
                    </a:p>
                  </a:txBody>
                  <a:tcPr/>
                </a:tc>
                <a:tc>
                  <a:txBody>
                    <a:bodyPr/>
                    <a:lstStyle/>
                    <a:p>
                      <a:r>
                        <a:rPr lang="en-US" sz="1000"/>
                        <a:t>984</a:t>
                      </a:r>
                    </a:p>
                  </a:txBody>
                  <a:tcPr/>
                </a:tc>
                <a:extLst>
                  <a:ext uri="{0D108BD9-81ED-4DB2-BD59-A6C34878D82A}">
                    <a16:rowId xmlns:a16="http://schemas.microsoft.com/office/drawing/2014/main" val="2316046822"/>
                  </a:ext>
                </a:extLst>
              </a:tr>
              <a:tr h="370840">
                <a:tc>
                  <a:txBody>
                    <a:bodyPr/>
                    <a:lstStyle/>
                    <a:p>
                      <a:r>
                        <a:rPr lang="en-US" sz="1000"/>
                        <a:t>#MyDubai</a:t>
                      </a:r>
                    </a:p>
                  </a:txBody>
                  <a:tcPr/>
                </a:tc>
                <a:tc>
                  <a:txBody>
                    <a:bodyPr/>
                    <a:lstStyle/>
                    <a:p>
                      <a:r>
                        <a:rPr lang="en-US" sz="1000"/>
                        <a:t>2</a:t>
                      </a:r>
                    </a:p>
                  </a:txBody>
                  <a:tcPr/>
                </a:tc>
                <a:tc>
                  <a:txBody>
                    <a:bodyPr/>
                    <a:lstStyle/>
                    <a:p>
                      <a:r>
                        <a:rPr lang="en-US" sz="1000"/>
                        <a:t>257</a:t>
                      </a:r>
                    </a:p>
                  </a:txBody>
                  <a:tcPr/>
                </a:tc>
                <a:tc>
                  <a:txBody>
                    <a:bodyPr/>
                    <a:lstStyle/>
                    <a:p>
                      <a:r>
                        <a:rPr lang="en-US" sz="1000"/>
                        <a:t>3</a:t>
                      </a:r>
                    </a:p>
                  </a:txBody>
                  <a:tcPr/>
                </a:tc>
                <a:tc>
                  <a:txBody>
                    <a:bodyPr/>
                    <a:lstStyle/>
                    <a:p>
                      <a:r>
                        <a:rPr lang="en-US" sz="1000"/>
                        <a:t>260</a:t>
                      </a:r>
                    </a:p>
                  </a:txBody>
                  <a:tcPr/>
                </a:tc>
                <a:extLst>
                  <a:ext uri="{0D108BD9-81ED-4DB2-BD59-A6C34878D82A}">
                    <a16:rowId xmlns:a16="http://schemas.microsoft.com/office/drawing/2014/main" val="840735485"/>
                  </a:ext>
                </a:extLst>
              </a:tr>
            </a:tbl>
          </a:graphicData>
        </a:graphic>
      </p:graphicFrame>
      <p:sp>
        <p:nvSpPr>
          <p:cNvPr id="4" name="Text Placeholder 3">
            <a:extLst>
              <a:ext uri="{FF2B5EF4-FFF2-40B4-BE49-F238E27FC236}">
                <a16:creationId xmlns:a16="http://schemas.microsoft.com/office/drawing/2014/main" id="{7F44F175-EFE6-408F-BE70-86BDED905E47}"/>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968131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6104E-F6F2-41DC-9B44-E61838648271}"/>
              </a:ext>
            </a:extLst>
          </p:cNvPr>
          <p:cNvSpPr>
            <a:spLocks noGrp="1"/>
          </p:cNvSpPr>
          <p:nvPr>
            <p:ph type="title"/>
          </p:nvPr>
        </p:nvSpPr>
        <p:spPr/>
        <p:txBody>
          <a:bodyPr/>
          <a:lstStyle/>
          <a:p>
            <a:r>
              <a:rPr lang="en-US"/>
              <a:t>Instagram IG Insights - Posts Table + I-Rate | Mina A Salam - 1 of 7</a:t>
            </a:r>
          </a:p>
        </p:txBody>
      </p:sp>
      <p:graphicFrame>
        <p:nvGraphicFramePr>
          <p:cNvPr id="5" name="Table Placeholder 4">
            <a:extLst>
              <a:ext uri="{FF2B5EF4-FFF2-40B4-BE49-F238E27FC236}">
                <a16:creationId xmlns:a16="http://schemas.microsoft.com/office/drawing/2014/main" id="{8BBD2511-9FEF-4431-A977-573A38FA5F1B}"/>
              </a:ext>
            </a:extLst>
          </p:cNvPr>
          <p:cNvGraphicFramePr>
            <a:graphicFrameLocks noGrp="1"/>
          </p:cNvGraphicFramePr>
          <p:nvPr>
            <p:ph type="tbl" sz="quarter" idx="13"/>
            <p:extLst>
              <p:ext uri="{D42A27DB-BD31-4B8C-83A1-F6EECF244321}">
                <p14:modId xmlns:p14="http://schemas.microsoft.com/office/powerpoint/2010/main" val="3378651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91007697"/>
                    </a:ext>
                  </a:extLst>
                </a:gridCol>
                <a:gridCol w="822960">
                  <a:extLst>
                    <a:ext uri="{9D8B030D-6E8A-4147-A177-3AD203B41FA5}">
                      <a16:colId xmlns:a16="http://schemas.microsoft.com/office/drawing/2014/main" val="1096873470"/>
                    </a:ext>
                  </a:extLst>
                </a:gridCol>
                <a:gridCol w="658368">
                  <a:extLst>
                    <a:ext uri="{9D8B030D-6E8A-4147-A177-3AD203B41FA5}">
                      <a16:colId xmlns:a16="http://schemas.microsoft.com/office/drawing/2014/main" val="2582156746"/>
                    </a:ext>
                  </a:extLst>
                </a:gridCol>
                <a:gridCol w="822960">
                  <a:extLst>
                    <a:ext uri="{9D8B030D-6E8A-4147-A177-3AD203B41FA5}">
                      <a16:colId xmlns:a16="http://schemas.microsoft.com/office/drawing/2014/main" val="325435148"/>
                    </a:ext>
                  </a:extLst>
                </a:gridCol>
                <a:gridCol w="411480">
                  <a:extLst>
                    <a:ext uri="{9D8B030D-6E8A-4147-A177-3AD203B41FA5}">
                      <a16:colId xmlns:a16="http://schemas.microsoft.com/office/drawing/2014/main" val="3784177295"/>
                    </a:ext>
                  </a:extLst>
                </a:gridCol>
                <a:gridCol w="411480">
                  <a:extLst>
                    <a:ext uri="{9D8B030D-6E8A-4147-A177-3AD203B41FA5}">
                      <a16:colId xmlns:a16="http://schemas.microsoft.com/office/drawing/2014/main" val="3430705850"/>
                    </a:ext>
                  </a:extLst>
                </a:gridCol>
                <a:gridCol w="411480">
                  <a:extLst>
                    <a:ext uri="{9D8B030D-6E8A-4147-A177-3AD203B41FA5}">
                      <a16:colId xmlns:a16="http://schemas.microsoft.com/office/drawing/2014/main" val="906049609"/>
                    </a:ext>
                  </a:extLst>
                </a:gridCol>
                <a:gridCol w="411480">
                  <a:extLst>
                    <a:ext uri="{9D8B030D-6E8A-4147-A177-3AD203B41FA5}">
                      <a16:colId xmlns:a16="http://schemas.microsoft.com/office/drawing/2014/main" val="3181938551"/>
                    </a:ext>
                  </a:extLst>
                </a:gridCol>
                <a:gridCol w="658368">
                  <a:extLst>
                    <a:ext uri="{9D8B030D-6E8A-4147-A177-3AD203B41FA5}">
                      <a16:colId xmlns:a16="http://schemas.microsoft.com/office/drawing/2014/main" val="2768549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753933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jumeirahminaasalam - 2019-06-30 13:12:41 </a:t>
                      </a:r>
                      <a:r>
                        <a:rPr kumimoji="0" lang="en-US" sz="1000" b="0" i="0" u="none" strike="noStrike" kern="1200" cap="none" spc="0" normalizeH="0" baseline="0" noProof="0">
                          <a:ln>
                            <a:noFill/>
                          </a:ln>
                          <a:solidFill>
                            <a:prstClr val="black"/>
                          </a:solidFill>
                          <a:effectLst/>
                          <a:uLnTx/>
                          <a:uFillTx/>
                          <a:latin typeface="+mn-lt"/>
                          <a:ea typeface="+mn-ea"/>
                          <a:cs typeface="+mn-cs"/>
                        </a:rPr>
                        <a:t>
 We like to think that we have the perfect backdrop for all of our stylish guests. From gardens, to beaches, bridges and design-led rooms and dining, the choice is all yours. Thanks 📷 @nat_al_ie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05247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jumeirahminaasalam - 2019-06-28 10:37:07 </a:t>
                      </a:r>
                      <a:r>
                        <a:rPr kumimoji="0" lang="en-US" sz="1000" b="0" i="0" u="none" strike="noStrike" kern="1200" cap="none" spc="0" normalizeH="0" baseline="0" noProof="0">
                          <a:ln>
                            <a:noFill/>
                          </a:ln>
                          <a:solidFill>
                            <a:prstClr val="black"/>
                          </a:solidFill>
                          <a:effectLst/>
                          <a:uLnTx/>
                          <a:uFillTx/>
                          <a:latin typeface="+mn-lt"/>
                          <a:ea typeface="+mn-ea"/>
                          <a:cs typeface="+mn-cs"/>
                        </a:rPr>
                        <a:t>
 A journey across the still clear waters in your own Abra is an experience that cannot be found elsewhere, so take a moment to hail one of these unique crafts and set off on your next adventure.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7.26 %</a:t>
                      </a:r>
                    </a:p>
                  </a:txBody>
                  <a:tcPr/>
                </a:tc>
                <a:extLst>
                  <a:ext uri="{0D108BD9-81ED-4DB2-BD59-A6C34878D82A}">
                    <a16:rowId xmlns:a16="http://schemas.microsoft.com/office/drawing/2014/main" val="3537990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jumeirahminaasalam - 2019-06-27 10:21:25 </a:t>
                      </a:r>
                      <a:r>
                        <a:rPr kumimoji="0" lang="en-US" sz="1000" b="0" i="0" u="none" strike="noStrike" kern="1200" cap="none" spc="0" normalizeH="0" baseline="0" noProof="0">
                          <a:ln>
                            <a:noFill/>
                          </a:ln>
                          <a:solidFill>
                            <a:prstClr val="black"/>
                          </a:solidFill>
                          <a:effectLst/>
                          <a:uLnTx/>
                          <a:uFillTx/>
                          <a:latin typeface="+mn-lt"/>
                          <a:ea typeface="+mn-ea"/>
                          <a:cs typeface="+mn-cs"/>
                        </a:rPr>
                        <a:t>
 A sublime breakfast cooked to perfection and enjoyed in the stylish surrounds of your Royal Suite is the only way to start your day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1.91 %</a:t>
                      </a:r>
                    </a:p>
                  </a:txBody>
                  <a:tcPr/>
                </a:tc>
                <a:extLst>
                  <a:ext uri="{0D108BD9-81ED-4DB2-BD59-A6C34878D82A}">
                    <a16:rowId xmlns:a16="http://schemas.microsoft.com/office/drawing/2014/main" val="2098737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jumeirahminaasalam - 2019-06-25 13:36:47 </a:t>
                      </a:r>
                      <a:r>
                        <a:rPr kumimoji="0" lang="en-US" sz="1000" b="0" i="0" u="none" strike="noStrike" kern="1200" cap="none" spc="0" normalizeH="0" baseline="0" noProof="0">
                          <a:ln>
                            <a:noFill/>
                          </a:ln>
                          <a:solidFill>
                            <a:prstClr val="black"/>
                          </a:solidFill>
                          <a:effectLst/>
                          <a:uLnTx/>
                          <a:uFillTx/>
                          <a:latin typeface="+mn-lt"/>
                          <a:ea typeface="+mn-ea"/>
                          <a:cs typeface="+mn-cs"/>
                        </a:rPr>
                        <a:t>
 A delightful tipple and an expertly crafted nibble can all be enjoyed in the relaxed atmosphere of our Bahri Bar. With glorious views over the coast we think it's one of the best places to enjoy the sunset amongst good company.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1.47 %</a:t>
                      </a:r>
                    </a:p>
                  </a:txBody>
                  <a:tcPr/>
                </a:tc>
                <a:extLst>
                  <a:ext uri="{0D108BD9-81ED-4DB2-BD59-A6C34878D82A}">
                    <a16:rowId xmlns:a16="http://schemas.microsoft.com/office/drawing/2014/main" val="2910139880"/>
                  </a:ext>
                </a:extLst>
              </a:tr>
            </a:tbl>
          </a:graphicData>
        </a:graphic>
      </p:graphicFrame>
      <p:sp>
        <p:nvSpPr>
          <p:cNvPr id="4" name="Text Placeholder 3">
            <a:extLst>
              <a:ext uri="{FF2B5EF4-FFF2-40B4-BE49-F238E27FC236}">
                <a16:creationId xmlns:a16="http://schemas.microsoft.com/office/drawing/2014/main" id="{66FE400F-FA22-42C3-B6E6-9E093BA5F5B5}"/>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813845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60241-20FE-40A9-AA3F-B4F75398B772}"/>
              </a:ext>
            </a:extLst>
          </p:cNvPr>
          <p:cNvSpPr>
            <a:spLocks noGrp="1"/>
          </p:cNvSpPr>
          <p:nvPr>
            <p:ph type="title"/>
          </p:nvPr>
        </p:nvSpPr>
        <p:spPr/>
        <p:txBody>
          <a:bodyPr/>
          <a:lstStyle/>
          <a:p>
            <a:r>
              <a:rPr lang="en-US"/>
              <a:t>Instagram IG Insights - Posts Table + I-Rate | Mina A Salam - 2 of 7</a:t>
            </a:r>
          </a:p>
        </p:txBody>
      </p:sp>
      <p:graphicFrame>
        <p:nvGraphicFramePr>
          <p:cNvPr id="5" name="Table Placeholder 4">
            <a:extLst>
              <a:ext uri="{FF2B5EF4-FFF2-40B4-BE49-F238E27FC236}">
                <a16:creationId xmlns:a16="http://schemas.microsoft.com/office/drawing/2014/main" id="{D141EBE4-50E2-4775-BC6C-6FD18B9C3A0E}"/>
              </a:ext>
            </a:extLst>
          </p:cNvPr>
          <p:cNvGraphicFramePr>
            <a:graphicFrameLocks noGrp="1"/>
          </p:cNvGraphicFramePr>
          <p:nvPr>
            <p:ph type="tbl" sz="quarter" idx="13"/>
            <p:extLst>
              <p:ext uri="{D42A27DB-BD31-4B8C-83A1-F6EECF244321}">
                <p14:modId xmlns:p14="http://schemas.microsoft.com/office/powerpoint/2010/main" val="3977700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73231858"/>
                    </a:ext>
                  </a:extLst>
                </a:gridCol>
                <a:gridCol w="822960">
                  <a:extLst>
                    <a:ext uri="{9D8B030D-6E8A-4147-A177-3AD203B41FA5}">
                      <a16:colId xmlns:a16="http://schemas.microsoft.com/office/drawing/2014/main" val="1699700868"/>
                    </a:ext>
                  </a:extLst>
                </a:gridCol>
                <a:gridCol w="658368">
                  <a:extLst>
                    <a:ext uri="{9D8B030D-6E8A-4147-A177-3AD203B41FA5}">
                      <a16:colId xmlns:a16="http://schemas.microsoft.com/office/drawing/2014/main" val="3777839953"/>
                    </a:ext>
                  </a:extLst>
                </a:gridCol>
                <a:gridCol w="822960">
                  <a:extLst>
                    <a:ext uri="{9D8B030D-6E8A-4147-A177-3AD203B41FA5}">
                      <a16:colId xmlns:a16="http://schemas.microsoft.com/office/drawing/2014/main" val="1638697222"/>
                    </a:ext>
                  </a:extLst>
                </a:gridCol>
                <a:gridCol w="411480">
                  <a:extLst>
                    <a:ext uri="{9D8B030D-6E8A-4147-A177-3AD203B41FA5}">
                      <a16:colId xmlns:a16="http://schemas.microsoft.com/office/drawing/2014/main" val="4093392930"/>
                    </a:ext>
                  </a:extLst>
                </a:gridCol>
                <a:gridCol w="411480">
                  <a:extLst>
                    <a:ext uri="{9D8B030D-6E8A-4147-A177-3AD203B41FA5}">
                      <a16:colId xmlns:a16="http://schemas.microsoft.com/office/drawing/2014/main" val="449662456"/>
                    </a:ext>
                  </a:extLst>
                </a:gridCol>
                <a:gridCol w="411480">
                  <a:extLst>
                    <a:ext uri="{9D8B030D-6E8A-4147-A177-3AD203B41FA5}">
                      <a16:colId xmlns:a16="http://schemas.microsoft.com/office/drawing/2014/main" val="951851438"/>
                    </a:ext>
                  </a:extLst>
                </a:gridCol>
                <a:gridCol w="411480">
                  <a:extLst>
                    <a:ext uri="{9D8B030D-6E8A-4147-A177-3AD203B41FA5}">
                      <a16:colId xmlns:a16="http://schemas.microsoft.com/office/drawing/2014/main" val="944901909"/>
                    </a:ext>
                  </a:extLst>
                </a:gridCol>
                <a:gridCol w="658368">
                  <a:extLst>
                    <a:ext uri="{9D8B030D-6E8A-4147-A177-3AD203B41FA5}">
                      <a16:colId xmlns:a16="http://schemas.microsoft.com/office/drawing/2014/main" val="3420057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123653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jumeirahminaasalam - 2019-06-23 18:21:20 </a:t>
                      </a:r>
                      <a:r>
                        <a:rPr kumimoji="0" lang="en-US" sz="1000" b="0" i="0" u="none" strike="noStrike" kern="1200" cap="none" spc="0" normalizeH="0" baseline="0" noProof="0">
                          <a:ln>
                            <a:noFill/>
                          </a:ln>
                          <a:solidFill>
                            <a:prstClr val="black"/>
                          </a:solidFill>
                          <a:effectLst/>
                          <a:uLnTx/>
                          <a:uFillTx/>
                          <a:latin typeface="+mn-lt"/>
                          <a:ea typeface="+mn-ea"/>
                          <a:cs typeface="+mn-cs"/>
                        </a:rPr>
                        <a:t>
 A study of how contemporary Arabian architecture pays homage to traditional design, best seen from the comfort of one of our abras that drift across the waterways. Thanks 📷 @subhashnayak7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5.77 %</a:t>
                      </a:r>
                    </a:p>
                  </a:txBody>
                  <a:tcPr/>
                </a:tc>
                <a:extLst>
                  <a:ext uri="{0D108BD9-81ED-4DB2-BD59-A6C34878D82A}">
                    <a16:rowId xmlns:a16="http://schemas.microsoft.com/office/drawing/2014/main" val="210273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jumeirahminaasalam - 2019-06-22 11:27:21 </a:t>
                      </a:r>
                      <a:r>
                        <a:rPr kumimoji="0" lang="en-US" sz="1000" b="0" i="0" u="none" strike="noStrike" kern="1200" cap="none" spc="0" normalizeH="0" baseline="0" noProof="0">
                          <a:ln>
                            <a:noFill/>
                          </a:ln>
                          <a:solidFill>
                            <a:prstClr val="black"/>
                          </a:solidFill>
                          <a:effectLst/>
                          <a:uLnTx/>
                          <a:uFillTx/>
                          <a:latin typeface="+mn-lt"/>
                          <a:ea typeface="+mn-ea"/>
                          <a:cs typeface="+mn-cs"/>
                        </a:rPr>
                        <a:t>
 Asian cuisine requires craft and balance to deliver dishes that take you on a journey of the orient. Zheng He's is the perfect place to set sail on a sea of exotic flavours.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1.86 %</a:t>
                      </a:r>
                    </a:p>
                  </a:txBody>
                  <a:tcPr/>
                </a:tc>
                <a:extLst>
                  <a:ext uri="{0D108BD9-81ED-4DB2-BD59-A6C34878D82A}">
                    <a16:rowId xmlns:a16="http://schemas.microsoft.com/office/drawing/2014/main" val="2796513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jumeirahminaasalam - 2019-06-19 10:08:55 </a:t>
                      </a:r>
                      <a:r>
                        <a:rPr kumimoji="0" lang="en-US" sz="1000" b="0" i="0" u="none" strike="noStrike" kern="1200" cap="none" spc="0" normalizeH="0" baseline="0" noProof="0">
                          <a:ln>
                            <a:noFill/>
                          </a:ln>
                          <a:solidFill>
                            <a:prstClr val="black"/>
                          </a:solidFill>
                          <a:effectLst/>
                          <a:uLnTx/>
                          <a:uFillTx/>
                          <a:latin typeface="+mn-lt"/>
                          <a:ea typeface="+mn-ea"/>
                          <a:cs typeface="+mn-cs"/>
                        </a:rPr>
                        <a:t>
 At every turn you'll find something exciting in Souk Madinat. Stroll through its winding corridors and find local wares to purchase, then venture outside for a waterfront vista and find a perfect spot to relax. Thanks 📷 @_dygs_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2.69 %</a:t>
                      </a:r>
                    </a:p>
                  </a:txBody>
                  <a:tcPr/>
                </a:tc>
                <a:extLst>
                  <a:ext uri="{0D108BD9-81ED-4DB2-BD59-A6C34878D82A}">
                    <a16:rowId xmlns:a16="http://schemas.microsoft.com/office/drawing/2014/main" val="1806659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jumeirahminaasalam - 2019-06-17 09:38:24 </a:t>
                      </a:r>
                      <a:r>
                        <a:rPr kumimoji="0" lang="en-US" sz="1000" b="0" i="0" u="none" strike="noStrike" kern="1200" cap="none" spc="0" normalizeH="0" baseline="0" noProof="0">
                          <a:ln>
                            <a:noFill/>
                          </a:ln>
                          <a:solidFill>
                            <a:prstClr val="black"/>
                          </a:solidFill>
                          <a:effectLst/>
                          <a:uLnTx/>
                          <a:uFillTx/>
                          <a:latin typeface="+mn-lt"/>
                          <a:ea typeface="+mn-ea"/>
                          <a:cs typeface="+mn-cs"/>
                        </a:rPr>
                        <a:t>
 A truly royal view from our Royal Suite. Sitting on it's own floor no one else will claim this view and you can have it all to yourself as well as a palatial and opulent space to relax.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7.41 %</a:t>
                      </a:r>
                    </a:p>
                  </a:txBody>
                  <a:tcPr/>
                </a:tc>
                <a:extLst>
                  <a:ext uri="{0D108BD9-81ED-4DB2-BD59-A6C34878D82A}">
                    <a16:rowId xmlns:a16="http://schemas.microsoft.com/office/drawing/2014/main" val="2675665454"/>
                  </a:ext>
                </a:extLst>
              </a:tr>
            </a:tbl>
          </a:graphicData>
        </a:graphic>
      </p:graphicFrame>
      <p:sp>
        <p:nvSpPr>
          <p:cNvPr id="4" name="Text Placeholder 3">
            <a:extLst>
              <a:ext uri="{FF2B5EF4-FFF2-40B4-BE49-F238E27FC236}">
                <a16:creationId xmlns:a16="http://schemas.microsoft.com/office/drawing/2014/main" id="{3850304B-9471-45A0-B3A5-CADC8CF3E624}"/>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8941107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FB766-3C87-44C7-B9EA-826EC033FC19}"/>
              </a:ext>
            </a:extLst>
          </p:cNvPr>
          <p:cNvSpPr>
            <a:spLocks noGrp="1"/>
          </p:cNvSpPr>
          <p:nvPr>
            <p:ph type="title"/>
          </p:nvPr>
        </p:nvSpPr>
        <p:spPr/>
        <p:txBody>
          <a:bodyPr/>
          <a:lstStyle/>
          <a:p>
            <a:r>
              <a:rPr lang="en-US"/>
              <a:t>Instagram IG Insights - Posts Table + I-Rate | Mina A Salam - 3 of 7</a:t>
            </a:r>
          </a:p>
        </p:txBody>
      </p:sp>
      <p:graphicFrame>
        <p:nvGraphicFramePr>
          <p:cNvPr id="5" name="Table Placeholder 4">
            <a:extLst>
              <a:ext uri="{FF2B5EF4-FFF2-40B4-BE49-F238E27FC236}">
                <a16:creationId xmlns:a16="http://schemas.microsoft.com/office/drawing/2014/main" id="{F15B6A0B-D07A-4B92-A744-02DD2154A982}"/>
              </a:ext>
            </a:extLst>
          </p:cNvPr>
          <p:cNvGraphicFramePr>
            <a:graphicFrameLocks noGrp="1"/>
          </p:cNvGraphicFramePr>
          <p:nvPr>
            <p:ph type="tbl" sz="quarter" idx="13"/>
            <p:extLst>
              <p:ext uri="{D42A27DB-BD31-4B8C-83A1-F6EECF244321}">
                <p14:modId xmlns:p14="http://schemas.microsoft.com/office/powerpoint/2010/main" val="2490983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41078721"/>
                    </a:ext>
                  </a:extLst>
                </a:gridCol>
                <a:gridCol w="822960">
                  <a:extLst>
                    <a:ext uri="{9D8B030D-6E8A-4147-A177-3AD203B41FA5}">
                      <a16:colId xmlns:a16="http://schemas.microsoft.com/office/drawing/2014/main" val="85943196"/>
                    </a:ext>
                  </a:extLst>
                </a:gridCol>
                <a:gridCol w="658368">
                  <a:extLst>
                    <a:ext uri="{9D8B030D-6E8A-4147-A177-3AD203B41FA5}">
                      <a16:colId xmlns:a16="http://schemas.microsoft.com/office/drawing/2014/main" val="676374780"/>
                    </a:ext>
                  </a:extLst>
                </a:gridCol>
                <a:gridCol w="822960">
                  <a:extLst>
                    <a:ext uri="{9D8B030D-6E8A-4147-A177-3AD203B41FA5}">
                      <a16:colId xmlns:a16="http://schemas.microsoft.com/office/drawing/2014/main" val="3629485440"/>
                    </a:ext>
                  </a:extLst>
                </a:gridCol>
                <a:gridCol w="411480">
                  <a:extLst>
                    <a:ext uri="{9D8B030D-6E8A-4147-A177-3AD203B41FA5}">
                      <a16:colId xmlns:a16="http://schemas.microsoft.com/office/drawing/2014/main" val="532292163"/>
                    </a:ext>
                  </a:extLst>
                </a:gridCol>
                <a:gridCol w="411480">
                  <a:extLst>
                    <a:ext uri="{9D8B030D-6E8A-4147-A177-3AD203B41FA5}">
                      <a16:colId xmlns:a16="http://schemas.microsoft.com/office/drawing/2014/main" val="998299532"/>
                    </a:ext>
                  </a:extLst>
                </a:gridCol>
                <a:gridCol w="411480">
                  <a:extLst>
                    <a:ext uri="{9D8B030D-6E8A-4147-A177-3AD203B41FA5}">
                      <a16:colId xmlns:a16="http://schemas.microsoft.com/office/drawing/2014/main" val="2291861219"/>
                    </a:ext>
                  </a:extLst>
                </a:gridCol>
                <a:gridCol w="411480">
                  <a:extLst>
                    <a:ext uri="{9D8B030D-6E8A-4147-A177-3AD203B41FA5}">
                      <a16:colId xmlns:a16="http://schemas.microsoft.com/office/drawing/2014/main" val="622275244"/>
                    </a:ext>
                  </a:extLst>
                </a:gridCol>
                <a:gridCol w="658368">
                  <a:extLst>
                    <a:ext uri="{9D8B030D-6E8A-4147-A177-3AD203B41FA5}">
                      <a16:colId xmlns:a16="http://schemas.microsoft.com/office/drawing/2014/main" val="1799724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936710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jumeirahminaasalam - 2019-06-16 09:33:41 </a:t>
                      </a:r>
                      <a:r>
                        <a:rPr kumimoji="0" lang="en-US" sz="1000" b="0" i="0" u="none" strike="noStrike" kern="1200" cap="none" spc="0" normalizeH="0" baseline="0" noProof="0">
                          <a:ln>
                            <a:noFill/>
                          </a:ln>
                          <a:solidFill>
                            <a:prstClr val="black"/>
                          </a:solidFill>
                          <a:effectLst/>
                          <a:uLnTx/>
                          <a:uFillTx/>
                          <a:latin typeface="+mn-lt"/>
                          <a:ea typeface="+mn-ea"/>
                          <a:cs typeface="+mn-cs"/>
                        </a:rPr>
                        <a:t>
 The waterways that wind through the resort are an emerald hued contrast to the earthy colours of the surrounding buildings, creating a beautiful pastiche of nature and Middle Eastern inspired architecture.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3.77 %</a:t>
                      </a:r>
                    </a:p>
                  </a:txBody>
                  <a:tcPr/>
                </a:tc>
                <a:extLst>
                  <a:ext uri="{0D108BD9-81ED-4DB2-BD59-A6C34878D82A}">
                    <a16:rowId xmlns:a16="http://schemas.microsoft.com/office/drawing/2014/main" val="1795056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jumeirahminaasalam - 2019-06-13 13:14:43 </a:t>
                      </a:r>
                      <a:r>
                        <a:rPr kumimoji="0" lang="en-US" sz="1000" b="0" i="0" u="none" strike="noStrike" kern="1200" cap="none" spc="0" normalizeH="0" baseline="0" noProof="0">
                          <a:ln>
                            <a:noFill/>
                          </a:ln>
                          <a:solidFill>
                            <a:prstClr val="black"/>
                          </a:solidFill>
                          <a:effectLst/>
                          <a:uLnTx/>
                          <a:uFillTx/>
                          <a:latin typeface="+mn-lt"/>
                          <a:ea typeface="+mn-ea"/>
                          <a:cs typeface="+mn-cs"/>
                        </a:rPr>
                        <a:t>
 As the sun begins to set the lantern light sparkles against the terracotta coloured corridors, creating a dreamlike atmosphere and a true sense of calm.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2.40 %</a:t>
                      </a:r>
                    </a:p>
                  </a:txBody>
                  <a:tcPr/>
                </a:tc>
                <a:extLst>
                  <a:ext uri="{0D108BD9-81ED-4DB2-BD59-A6C34878D82A}">
                    <a16:rowId xmlns:a16="http://schemas.microsoft.com/office/drawing/2014/main" val="780715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jumeirahminaasalam - 2019-06-11 15:17:24 </a:t>
                      </a:r>
                      <a:r>
                        <a:rPr kumimoji="0" lang="en-US" sz="1000" b="0" i="0" u="none" strike="noStrike" kern="1200" cap="none" spc="0" normalizeH="0" baseline="0" noProof="0">
                          <a:ln>
                            <a:noFill/>
                          </a:ln>
                          <a:solidFill>
                            <a:prstClr val="black"/>
                          </a:solidFill>
                          <a:effectLst/>
                          <a:uLnTx/>
                          <a:uFillTx/>
                          <a:latin typeface="+mn-lt"/>
                          <a:ea typeface="+mn-ea"/>
                          <a:cs typeface="+mn-cs"/>
                        </a:rPr>
                        <a:t>
 A magical experience that will take you down a winding staircase, into the beautiful Hanaaya restaurant and out onto the lagoon side terrace where you can enjoy some magnificent cuisine before hopping aboard an abra that will whisk you off to your next adventure.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2.70 %</a:t>
                      </a:r>
                    </a:p>
                  </a:txBody>
                  <a:tcPr/>
                </a:tc>
                <a:extLst>
                  <a:ext uri="{0D108BD9-81ED-4DB2-BD59-A6C34878D82A}">
                    <a16:rowId xmlns:a16="http://schemas.microsoft.com/office/drawing/2014/main" val="2119005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jumeirahminaasalam - 2019-06-08 13:31:57 </a:t>
                      </a:r>
                      <a:r>
                        <a:rPr kumimoji="0" lang="en-US" sz="1000" b="0" i="0" u="none" strike="noStrike" kern="1200" cap="none" spc="0" normalizeH="0" baseline="0" noProof="0">
                          <a:ln>
                            <a:noFill/>
                          </a:ln>
                          <a:solidFill>
                            <a:prstClr val="black"/>
                          </a:solidFill>
                          <a:effectLst/>
                          <a:uLnTx/>
                          <a:uFillTx/>
                          <a:latin typeface="+mn-lt"/>
                          <a:ea typeface="+mn-ea"/>
                          <a:cs typeface="+mn-cs"/>
                        </a:rPr>
                        <a:t>
 A fleet of 40 traditional wooden abras are always at the ready to transport you on your journey to #RediscoverMadinat. Thanks 📷 @by_lilia_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6.88 %</a:t>
                      </a:r>
                    </a:p>
                  </a:txBody>
                  <a:tcPr/>
                </a:tc>
                <a:extLst>
                  <a:ext uri="{0D108BD9-81ED-4DB2-BD59-A6C34878D82A}">
                    <a16:rowId xmlns:a16="http://schemas.microsoft.com/office/drawing/2014/main" val="1607641508"/>
                  </a:ext>
                </a:extLst>
              </a:tr>
            </a:tbl>
          </a:graphicData>
        </a:graphic>
      </p:graphicFrame>
      <p:sp>
        <p:nvSpPr>
          <p:cNvPr id="4" name="Text Placeholder 3">
            <a:extLst>
              <a:ext uri="{FF2B5EF4-FFF2-40B4-BE49-F238E27FC236}">
                <a16:creationId xmlns:a16="http://schemas.microsoft.com/office/drawing/2014/main" id="{3DCC5B55-8536-428D-B457-C755EBF7312E}"/>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0216612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2EF41-77A0-488C-BBDB-57A4911D3D42}"/>
              </a:ext>
            </a:extLst>
          </p:cNvPr>
          <p:cNvSpPr>
            <a:spLocks noGrp="1"/>
          </p:cNvSpPr>
          <p:nvPr>
            <p:ph type="title"/>
          </p:nvPr>
        </p:nvSpPr>
        <p:spPr/>
        <p:txBody>
          <a:bodyPr/>
          <a:lstStyle/>
          <a:p>
            <a:r>
              <a:rPr lang="en-US"/>
              <a:t>Instagram IG Insights - Posts Table + I-Rate | Mina A Salam - 4 of 7</a:t>
            </a:r>
          </a:p>
        </p:txBody>
      </p:sp>
      <p:graphicFrame>
        <p:nvGraphicFramePr>
          <p:cNvPr id="5" name="Table Placeholder 4">
            <a:extLst>
              <a:ext uri="{FF2B5EF4-FFF2-40B4-BE49-F238E27FC236}">
                <a16:creationId xmlns:a16="http://schemas.microsoft.com/office/drawing/2014/main" id="{20F70EBF-7B79-4F03-A777-4EEE10CA4120}"/>
              </a:ext>
            </a:extLst>
          </p:cNvPr>
          <p:cNvGraphicFramePr>
            <a:graphicFrameLocks noGrp="1"/>
          </p:cNvGraphicFramePr>
          <p:nvPr>
            <p:ph type="tbl" sz="quarter" idx="13"/>
            <p:extLst>
              <p:ext uri="{D42A27DB-BD31-4B8C-83A1-F6EECF244321}">
                <p14:modId xmlns:p14="http://schemas.microsoft.com/office/powerpoint/2010/main" val="881646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11157741"/>
                    </a:ext>
                  </a:extLst>
                </a:gridCol>
                <a:gridCol w="822960">
                  <a:extLst>
                    <a:ext uri="{9D8B030D-6E8A-4147-A177-3AD203B41FA5}">
                      <a16:colId xmlns:a16="http://schemas.microsoft.com/office/drawing/2014/main" val="430935184"/>
                    </a:ext>
                  </a:extLst>
                </a:gridCol>
                <a:gridCol w="658368">
                  <a:extLst>
                    <a:ext uri="{9D8B030D-6E8A-4147-A177-3AD203B41FA5}">
                      <a16:colId xmlns:a16="http://schemas.microsoft.com/office/drawing/2014/main" val="3857065525"/>
                    </a:ext>
                  </a:extLst>
                </a:gridCol>
                <a:gridCol w="822960">
                  <a:extLst>
                    <a:ext uri="{9D8B030D-6E8A-4147-A177-3AD203B41FA5}">
                      <a16:colId xmlns:a16="http://schemas.microsoft.com/office/drawing/2014/main" val="1785956435"/>
                    </a:ext>
                  </a:extLst>
                </a:gridCol>
                <a:gridCol w="411480">
                  <a:extLst>
                    <a:ext uri="{9D8B030D-6E8A-4147-A177-3AD203B41FA5}">
                      <a16:colId xmlns:a16="http://schemas.microsoft.com/office/drawing/2014/main" val="770444589"/>
                    </a:ext>
                  </a:extLst>
                </a:gridCol>
                <a:gridCol w="411480">
                  <a:extLst>
                    <a:ext uri="{9D8B030D-6E8A-4147-A177-3AD203B41FA5}">
                      <a16:colId xmlns:a16="http://schemas.microsoft.com/office/drawing/2014/main" val="2789292376"/>
                    </a:ext>
                  </a:extLst>
                </a:gridCol>
                <a:gridCol w="411480">
                  <a:extLst>
                    <a:ext uri="{9D8B030D-6E8A-4147-A177-3AD203B41FA5}">
                      <a16:colId xmlns:a16="http://schemas.microsoft.com/office/drawing/2014/main" val="1003478542"/>
                    </a:ext>
                  </a:extLst>
                </a:gridCol>
                <a:gridCol w="411480">
                  <a:extLst>
                    <a:ext uri="{9D8B030D-6E8A-4147-A177-3AD203B41FA5}">
                      <a16:colId xmlns:a16="http://schemas.microsoft.com/office/drawing/2014/main" val="3459909615"/>
                    </a:ext>
                  </a:extLst>
                </a:gridCol>
                <a:gridCol w="658368">
                  <a:extLst>
                    <a:ext uri="{9D8B030D-6E8A-4147-A177-3AD203B41FA5}">
                      <a16:colId xmlns:a16="http://schemas.microsoft.com/office/drawing/2014/main" val="308398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02322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jumeirahminaasalam - 2019-06-07 14:05:43 </a:t>
                      </a:r>
                      <a:r>
                        <a:rPr kumimoji="0" lang="en-US" sz="1000" b="0" i="0" u="none" strike="noStrike" kern="1200" cap="none" spc="0" normalizeH="0" baseline="0" noProof="0">
                          <a:ln>
                            <a:noFill/>
                          </a:ln>
                          <a:solidFill>
                            <a:prstClr val="black"/>
                          </a:solidFill>
                          <a:effectLst/>
                          <a:uLnTx/>
                          <a:uFillTx/>
                          <a:latin typeface="+mn-lt"/>
                          <a:ea typeface="+mn-ea"/>
                          <a:cs typeface="+mn-cs"/>
                        </a:rPr>
                        <a:t>
 You'll feel like you've taken a step back in time when you hop on to one of our 40 traditional wooden boats and drift along the winding waterways of what is often coined as the 'jewel of Dubai' - Madinat Jumeirah.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3.45 %</a:t>
                      </a:r>
                    </a:p>
                  </a:txBody>
                  <a:tcPr/>
                </a:tc>
                <a:extLst>
                  <a:ext uri="{0D108BD9-81ED-4DB2-BD59-A6C34878D82A}">
                    <a16:rowId xmlns:a16="http://schemas.microsoft.com/office/drawing/2014/main" val="863858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jumeirahminaasalam - 2019-06-05 17:20:59 </a:t>
                      </a:r>
                      <a:r>
                        <a:rPr kumimoji="0" lang="en-US" sz="1000" b="0" i="0" u="none" strike="noStrike" kern="1200" cap="none" spc="0" normalizeH="0" baseline="0" noProof="0">
                          <a:ln>
                            <a:noFill/>
                          </a:ln>
                          <a:solidFill>
                            <a:prstClr val="black"/>
                          </a:solidFill>
                          <a:effectLst/>
                          <a:uLnTx/>
                          <a:uFillTx/>
                          <a:latin typeface="+mn-lt"/>
                          <a:ea typeface="+mn-ea"/>
                          <a:cs typeface="+mn-cs"/>
                        </a:rPr>
                        <a:t>
 From classic English scones with Devonshire clotted cream to sweet cakes and pastries, few experiences match the delight of a traditional Afternoon Tea at Al Samar Lounge.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1.99 %</a:t>
                      </a:r>
                    </a:p>
                  </a:txBody>
                  <a:tcPr/>
                </a:tc>
                <a:extLst>
                  <a:ext uri="{0D108BD9-81ED-4DB2-BD59-A6C34878D82A}">
                    <a16:rowId xmlns:a16="http://schemas.microsoft.com/office/drawing/2014/main" val="1865395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jumeirahminaasalam - 2019-06-04 11:16:27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عيدكم مبارك و كل عام وأنتم بخير بمناسبة حلول عيد الفطر المبارك‎
</a:t>
                      </a:r>
                      <a:r>
                        <a:rPr kumimoji="0" lang="en-US" sz="1000" b="0" i="0" u="none" strike="noStrike" kern="1200" cap="none" spc="0" normalizeH="0" baseline="0" noProof="0">
                          <a:ln>
                            <a:noFill/>
                          </a:ln>
                          <a:solidFill>
                            <a:prstClr val="black"/>
                          </a:solidFill>
                          <a:effectLst/>
                          <a:uLnTx/>
                          <a:uFillTx/>
                          <a:latin typeface="+mn-lt"/>
                          <a:ea typeface="+mn-ea"/>
                          <a:cs typeface="+mn-cs"/>
                        </a:rPr>
                        <a:t>Jumeirah Mina A'Salam wishes you and your family a joyous Eid Al Fitr! Thanks 📷 @azarsaliba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5.76 %</a:t>
                      </a:r>
                    </a:p>
                  </a:txBody>
                  <a:tcPr/>
                </a:tc>
                <a:extLst>
                  <a:ext uri="{0D108BD9-81ED-4DB2-BD59-A6C34878D82A}">
                    <a16:rowId xmlns:a16="http://schemas.microsoft.com/office/drawing/2014/main" val="1876933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jumeirahminaasalam - 2019-06-02 16:18:12 </a:t>
                      </a:r>
                      <a:r>
                        <a:rPr kumimoji="0" lang="en-US" sz="1000" b="0" i="0" u="none" strike="noStrike" kern="1200" cap="none" spc="0" normalizeH="0" baseline="0" noProof="0">
                          <a:ln>
                            <a:noFill/>
                          </a:ln>
                          <a:solidFill>
                            <a:prstClr val="black"/>
                          </a:solidFill>
                          <a:effectLst/>
                          <a:uLnTx/>
                          <a:uFillTx/>
                          <a:latin typeface="+mn-lt"/>
                          <a:ea typeface="+mn-ea"/>
                          <a:cs typeface="+mn-cs"/>
                        </a:rPr>
                        <a:t>
 A perfect time to reflect, relax and refresh in the cool water our expansive pool. A true oasis for those seeking a quiet moment of luxury.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3.01 %</a:t>
                      </a:r>
                    </a:p>
                  </a:txBody>
                  <a:tcPr/>
                </a:tc>
                <a:extLst>
                  <a:ext uri="{0D108BD9-81ED-4DB2-BD59-A6C34878D82A}">
                    <a16:rowId xmlns:a16="http://schemas.microsoft.com/office/drawing/2014/main" val="520259627"/>
                  </a:ext>
                </a:extLst>
              </a:tr>
            </a:tbl>
          </a:graphicData>
        </a:graphic>
      </p:graphicFrame>
      <p:sp>
        <p:nvSpPr>
          <p:cNvPr id="4" name="Text Placeholder 3">
            <a:extLst>
              <a:ext uri="{FF2B5EF4-FFF2-40B4-BE49-F238E27FC236}">
                <a16:creationId xmlns:a16="http://schemas.microsoft.com/office/drawing/2014/main" id="{72AB6547-5961-48AF-8250-E04D9A7E1619}"/>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4173426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2D509-EC4E-47EE-9203-4B6BECC53AB2}"/>
              </a:ext>
            </a:extLst>
          </p:cNvPr>
          <p:cNvSpPr>
            <a:spLocks noGrp="1"/>
          </p:cNvSpPr>
          <p:nvPr>
            <p:ph type="title"/>
          </p:nvPr>
        </p:nvSpPr>
        <p:spPr/>
        <p:txBody>
          <a:bodyPr/>
          <a:lstStyle/>
          <a:p>
            <a:r>
              <a:rPr lang="en-US"/>
              <a:t>Instagram IG Insights - Posts Table + I-Rate | Mina A Salam - 5 of 7</a:t>
            </a:r>
          </a:p>
        </p:txBody>
      </p:sp>
      <p:graphicFrame>
        <p:nvGraphicFramePr>
          <p:cNvPr id="5" name="Table Placeholder 4">
            <a:extLst>
              <a:ext uri="{FF2B5EF4-FFF2-40B4-BE49-F238E27FC236}">
                <a16:creationId xmlns:a16="http://schemas.microsoft.com/office/drawing/2014/main" id="{D5F40AEF-1825-4F16-A124-63A82B3965D8}"/>
              </a:ext>
            </a:extLst>
          </p:cNvPr>
          <p:cNvGraphicFramePr>
            <a:graphicFrameLocks noGrp="1"/>
          </p:cNvGraphicFramePr>
          <p:nvPr>
            <p:ph type="tbl" sz="quarter" idx="13"/>
            <p:extLst>
              <p:ext uri="{D42A27DB-BD31-4B8C-83A1-F6EECF244321}">
                <p14:modId xmlns:p14="http://schemas.microsoft.com/office/powerpoint/2010/main" val="3708319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49812140"/>
                    </a:ext>
                  </a:extLst>
                </a:gridCol>
                <a:gridCol w="822960">
                  <a:extLst>
                    <a:ext uri="{9D8B030D-6E8A-4147-A177-3AD203B41FA5}">
                      <a16:colId xmlns:a16="http://schemas.microsoft.com/office/drawing/2014/main" val="3134816278"/>
                    </a:ext>
                  </a:extLst>
                </a:gridCol>
                <a:gridCol w="658368">
                  <a:extLst>
                    <a:ext uri="{9D8B030D-6E8A-4147-A177-3AD203B41FA5}">
                      <a16:colId xmlns:a16="http://schemas.microsoft.com/office/drawing/2014/main" val="4196291221"/>
                    </a:ext>
                  </a:extLst>
                </a:gridCol>
                <a:gridCol w="822960">
                  <a:extLst>
                    <a:ext uri="{9D8B030D-6E8A-4147-A177-3AD203B41FA5}">
                      <a16:colId xmlns:a16="http://schemas.microsoft.com/office/drawing/2014/main" val="298171830"/>
                    </a:ext>
                  </a:extLst>
                </a:gridCol>
                <a:gridCol w="411480">
                  <a:extLst>
                    <a:ext uri="{9D8B030D-6E8A-4147-A177-3AD203B41FA5}">
                      <a16:colId xmlns:a16="http://schemas.microsoft.com/office/drawing/2014/main" val="1517005969"/>
                    </a:ext>
                  </a:extLst>
                </a:gridCol>
                <a:gridCol w="411480">
                  <a:extLst>
                    <a:ext uri="{9D8B030D-6E8A-4147-A177-3AD203B41FA5}">
                      <a16:colId xmlns:a16="http://schemas.microsoft.com/office/drawing/2014/main" val="1307683308"/>
                    </a:ext>
                  </a:extLst>
                </a:gridCol>
                <a:gridCol w="411480">
                  <a:extLst>
                    <a:ext uri="{9D8B030D-6E8A-4147-A177-3AD203B41FA5}">
                      <a16:colId xmlns:a16="http://schemas.microsoft.com/office/drawing/2014/main" val="358323925"/>
                    </a:ext>
                  </a:extLst>
                </a:gridCol>
                <a:gridCol w="411480">
                  <a:extLst>
                    <a:ext uri="{9D8B030D-6E8A-4147-A177-3AD203B41FA5}">
                      <a16:colId xmlns:a16="http://schemas.microsoft.com/office/drawing/2014/main" val="1393613733"/>
                    </a:ext>
                  </a:extLst>
                </a:gridCol>
                <a:gridCol w="658368">
                  <a:extLst>
                    <a:ext uri="{9D8B030D-6E8A-4147-A177-3AD203B41FA5}">
                      <a16:colId xmlns:a16="http://schemas.microsoft.com/office/drawing/2014/main" val="1392633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245530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jumeirahminaasalam - 2019-05-31 17:02:24 </a:t>
                      </a:r>
                      <a:r>
                        <a:rPr kumimoji="0" lang="en-US" sz="1000" b="0" i="0" u="none" strike="noStrike" kern="1200" cap="none" spc="0" normalizeH="0" baseline="0" noProof="0">
                          <a:ln>
                            <a:noFill/>
                          </a:ln>
                          <a:solidFill>
                            <a:prstClr val="black"/>
                          </a:solidFill>
                          <a:effectLst/>
                          <a:uLnTx/>
                          <a:uFillTx/>
                          <a:latin typeface="+mn-lt"/>
                          <a:ea typeface="+mn-ea"/>
                          <a:cs typeface="+mn-cs"/>
                        </a:rPr>
                        <a:t>
 A walk down our corridors is an experience in itself as you see how traditional Arabian design is reflected in the elements surrounding you, from the lattice work and lanterns on the ceiling to the marble tiles beneath your feet. Thanks 📷 @katyakovtunovich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2.89 %</a:t>
                      </a:r>
                    </a:p>
                  </a:txBody>
                  <a:tcPr/>
                </a:tc>
                <a:extLst>
                  <a:ext uri="{0D108BD9-81ED-4DB2-BD59-A6C34878D82A}">
                    <a16:rowId xmlns:a16="http://schemas.microsoft.com/office/drawing/2014/main" val="4191088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jumeirahminaasalam - 2019-05-30 16:57:04 </a:t>
                      </a:r>
                      <a:r>
                        <a:rPr kumimoji="0" lang="en-US" sz="1000" b="0" i="0" u="none" strike="noStrike" kern="1200" cap="none" spc="0" normalizeH="0" baseline="0" noProof="0">
                          <a:ln>
                            <a:noFill/>
                          </a:ln>
                          <a:solidFill>
                            <a:prstClr val="black"/>
                          </a:solidFill>
                          <a:effectLst/>
                          <a:uLnTx/>
                          <a:uFillTx/>
                          <a:latin typeface="+mn-lt"/>
                          <a:ea typeface="+mn-ea"/>
                          <a:cs typeface="+mn-cs"/>
                        </a:rPr>
                        <a:t>
 The grand Arabic style, marble clad bathrooms in our Royal Suites also boast a circular Jacuzzi bath, rainfall shower and indulgent luxury amenities. You can't be blamed for wanting to spend more time in this opulent spa-like space.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2.46 %</a:t>
                      </a:r>
                    </a:p>
                  </a:txBody>
                  <a:tcPr/>
                </a:tc>
                <a:extLst>
                  <a:ext uri="{0D108BD9-81ED-4DB2-BD59-A6C34878D82A}">
                    <a16:rowId xmlns:a16="http://schemas.microsoft.com/office/drawing/2014/main" val="3813560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jumeirahminaasalam - 2019-05-29 13:45:32 </a:t>
                      </a:r>
                      <a:r>
                        <a:rPr kumimoji="0" lang="en-US" sz="1000" b="0" i="0" u="none" strike="noStrike" kern="1200" cap="none" spc="0" normalizeH="0" baseline="0" noProof="0">
                          <a:ln>
                            <a:noFill/>
                          </a:ln>
                          <a:solidFill>
                            <a:prstClr val="black"/>
                          </a:solidFill>
                          <a:effectLst/>
                          <a:uLnTx/>
                          <a:uFillTx/>
                          <a:latin typeface="+mn-lt"/>
                          <a:ea typeface="+mn-ea"/>
                          <a:cs typeface="+mn-cs"/>
                        </a:rPr>
                        <a:t>
 A bottle of something bubbly, sunshine, the sea breeze and view like this make for something pretty special at Al Samar Lounge.
Thanks 📷 @kathrin0208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2.32 %</a:t>
                      </a:r>
                    </a:p>
                  </a:txBody>
                  <a:tcPr/>
                </a:tc>
                <a:extLst>
                  <a:ext uri="{0D108BD9-81ED-4DB2-BD59-A6C34878D82A}">
                    <a16:rowId xmlns:a16="http://schemas.microsoft.com/office/drawing/2014/main" val="3508805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jumeirahminaasalam - 2019-05-27 10:13:41 </a:t>
                      </a:r>
                      <a:r>
                        <a:rPr kumimoji="0" lang="en-US" sz="1000" b="0" i="0" u="none" strike="noStrike" kern="1200" cap="none" spc="0" normalizeH="0" baseline="0" noProof="0">
                          <a:ln>
                            <a:noFill/>
                          </a:ln>
                          <a:solidFill>
                            <a:prstClr val="black"/>
                          </a:solidFill>
                          <a:effectLst/>
                          <a:uLnTx/>
                          <a:uFillTx/>
                          <a:latin typeface="+mn-lt"/>
                          <a:ea typeface="+mn-ea"/>
                          <a:cs typeface="+mn-cs"/>
                        </a:rPr>
                        <a:t>
 The bright summer sun brings out the gorgeous colours of the buildings and their wind-towers as well as the sparkling blue green waterways that meander throughout the resort. Utter bliss. Thanks 📷 @tinkerbelltik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3.06 %</a:t>
                      </a:r>
                    </a:p>
                  </a:txBody>
                  <a:tcPr/>
                </a:tc>
                <a:extLst>
                  <a:ext uri="{0D108BD9-81ED-4DB2-BD59-A6C34878D82A}">
                    <a16:rowId xmlns:a16="http://schemas.microsoft.com/office/drawing/2014/main" val="2942826634"/>
                  </a:ext>
                </a:extLst>
              </a:tr>
            </a:tbl>
          </a:graphicData>
        </a:graphic>
      </p:graphicFrame>
      <p:sp>
        <p:nvSpPr>
          <p:cNvPr id="4" name="Text Placeholder 3">
            <a:extLst>
              <a:ext uri="{FF2B5EF4-FFF2-40B4-BE49-F238E27FC236}">
                <a16:creationId xmlns:a16="http://schemas.microsoft.com/office/drawing/2014/main" id="{45A8D70F-FBD5-47DE-8F0A-072EFAAA9412}"/>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422123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1429E-031F-46F3-9F89-7A368DAA3D1A}"/>
              </a:ext>
            </a:extLst>
          </p:cNvPr>
          <p:cNvSpPr>
            <a:spLocks noGrp="1"/>
          </p:cNvSpPr>
          <p:nvPr>
            <p:ph type="title"/>
          </p:nvPr>
        </p:nvSpPr>
        <p:spPr/>
        <p:txBody>
          <a:bodyPr/>
          <a:lstStyle/>
          <a:p>
            <a:r>
              <a:rPr lang="en-US"/>
              <a:t>Instagram IG Insights - Posts Table + I-Rate | Mina A Salam - 6 of 7</a:t>
            </a:r>
          </a:p>
        </p:txBody>
      </p:sp>
      <p:graphicFrame>
        <p:nvGraphicFramePr>
          <p:cNvPr id="5" name="Table Placeholder 4">
            <a:extLst>
              <a:ext uri="{FF2B5EF4-FFF2-40B4-BE49-F238E27FC236}">
                <a16:creationId xmlns:a16="http://schemas.microsoft.com/office/drawing/2014/main" id="{B1D5902C-FEB5-4917-A634-369B23524653}"/>
              </a:ext>
            </a:extLst>
          </p:cNvPr>
          <p:cNvGraphicFramePr>
            <a:graphicFrameLocks noGrp="1"/>
          </p:cNvGraphicFramePr>
          <p:nvPr>
            <p:ph type="tbl" sz="quarter" idx="13"/>
            <p:extLst>
              <p:ext uri="{D42A27DB-BD31-4B8C-83A1-F6EECF244321}">
                <p14:modId xmlns:p14="http://schemas.microsoft.com/office/powerpoint/2010/main" val="208342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89383985"/>
                    </a:ext>
                  </a:extLst>
                </a:gridCol>
                <a:gridCol w="822960">
                  <a:extLst>
                    <a:ext uri="{9D8B030D-6E8A-4147-A177-3AD203B41FA5}">
                      <a16:colId xmlns:a16="http://schemas.microsoft.com/office/drawing/2014/main" val="1306328128"/>
                    </a:ext>
                  </a:extLst>
                </a:gridCol>
                <a:gridCol w="658368">
                  <a:extLst>
                    <a:ext uri="{9D8B030D-6E8A-4147-A177-3AD203B41FA5}">
                      <a16:colId xmlns:a16="http://schemas.microsoft.com/office/drawing/2014/main" val="2833469076"/>
                    </a:ext>
                  </a:extLst>
                </a:gridCol>
                <a:gridCol w="822960">
                  <a:extLst>
                    <a:ext uri="{9D8B030D-6E8A-4147-A177-3AD203B41FA5}">
                      <a16:colId xmlns:a16="http://schemas.microsoft.com/office/drawing/2014/main" val="3286163311"/>
                    </a:ext>
                  </a:extLst>
                </a:gridCol>
                <a:gridCol w="411480">
                  <a:extLst>
                    <a:ext uri="{9D8B030D-6E8A-4147-A177-3AD203B41FA5}">
                      <a16:colId xmlns:a16="http://schemas.microsoft.com/office/drawing/2014/main" val="3878863747"/>
                    </a:ext>
                  </a:extLst>
                </a:gridCol>
                <a:gridCol w="411480">
                  <a:extLst>
                    <a:ext uri="{9D8B030D-6E8A-4147-A177-3AD203B41FA5}">
                      <a16:colId xmlns:a16="http://schemas.microsoft.com/office/drawing/2014/main" val="2547689757"/>
                    </a:ext>
                  </a:extLst>
                </a:gridCol>
                <a:gridCol w="411480">
                  <a:extLst>
                    <a:ext uri="{9D8B030D-6E8A-4147-A177-3AD203B41FA5}">
                      <a16:colId xmlns:a16="http://schemas.microsoft.com/office/drawing/2014/main" val="3571477213"/>
                    </a:ext>
                  </a:extLst>
                </a:gridCol>
                <a:gridCol w="411480">
                  <a:extLst>
                    <a:ext uri="{9D8B030D-6E8A-4147-A177-3AD203B41FA5}">
                      <a16:colId xmlns:a16="http://schemas.microsoft.com/office/drawing/2014/main" val="2294142928"/>
                    </a:ext>
                  </a:extLst>
                </a:gridCol>
                <a:gridCol w="658368">
                  <a:extLst>
                    <a:ext uri="{9D8B030D-6E8A-4147-A177-3AD203B41FA5}">
                      <a16:colId xmlns:a16="http://schemas.microsoft.com/office/drawing/2014/main" val="1348606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68215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jumeirahminaasalam - 2019-05-22 10:15:18 </a:t>
                      </a:r>
                      <a:r>
                        <a:rPr kumimoji="0" lang="en-US" sz="1000" b="0" i="0" u="none" strike="noStrike" kern="1200" cap="none" spc="0" normalizeH="0" baseline="0" noProof="0">
                          <a:ln>
                            <a:noFill/>
                          </a:ln>
                          <a:solidFill>
                            <a:prstClr val="black"/>
                          </a:solidFill>
                          <a:effectLst/>
                          <a:uLnTx/>
                          <a:uFillTx/>
                          <a:latin typeface="+mn-lt"/>
                          <a:ea typeface="+mn-ea"/>
                          <a:cs typeface="+mn-cs"/>
                        </a:rPr>
                        <a:t>
 Water features are so captivating, especially when lined with a velvet soft lawn where you can take a moment to enjoy a day well spent, surrounded in luxury. Thanks 📷 @dubai_asya_torres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3.71 %</a:t>
                      </a:r>
                    </a:p>
                  </a:txBody>
                  <a:tcPr/>
                </a:tc>
                <a:extLst>
                  <a:ext uri="{0D108BD9-81ED-4DB2-BD59-A6C34878D82A}">
                    <a16:rowId xmlns:a16="http://schemas.microsoft.com/office/drawing/2014/main" val="2577912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jumeirahminaasalam - 2019-05-21 11:15:16 </a:t>
                      </a:r>
                      <a:r>
                        <a:rPr kumimoji="0" lang="en-US" sz="1000" b="0" i="0" u="none" strike="noStrike" kern="1200" cap="none" spc="0" normalizeH="0" baseline="0" noProof="0">
                          <a:ln>
                            <a:noFill/>
                          </a:ln>
                          <a:solidFill>
                            <a:prstClr val="black"/>
                          </a:solidFill>
                          <a:effectLst/>
                          <a:uLnTx/>
                          <a:uFillTx/>
                          <a:latin typeface="+mn-lt"/>
                          <a:ea typeface="+mn-ea"/>
                          <a:cs typeface="+mn-cs"/>
                        </a:rPr>
                        <a:t>
 Take a moment to escape and enjoy the gentle waves and pristine beaches as you let the world drift by. Thanks 📷 @kathrin0208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2.38 %</a:t>
                      </a:r>
                    </a:p>
                  </a:txBody>
                  <a:tcPr/>
                </a:tc>
                <a:extLst>
                  <a:ext uri="{0D108BD9-81ED-4DB2-BD59-A6C34878D82A}">
                    <a16:rowId xmlns:a16="http://schemas.microsoft.com/office/drawing/2014/main" val="3435048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jumeirahminaasalam - 2019-05-20 15:53:05 </a:t>
                      </a:r>
                      <a:r>
                        <a:rPr kumimoji="0" lang="en-US" sz="1000" b="0" i="0" u="none" strike="noStrike" kern="1200" cap="none" spc="0" normalizeH="0" baseline="0" noProof="0">
                          <a:ln>
                            <a:noFill/>
                          </a:ln>
                          <a:solidFill>
                            <a:prstClr val="black"/>
                          </a:solidFill>
                          <a:effectLst/>
                          <a:uLnTx/>
                          <a:uFillTx/>
                          <a:latin typeface="+mn-lt"/>
                          <a:ea typeface="+mn-ea"/>
                          <a:cs typeface="+mn-cs"/>
                        </a:rPr>
                        <a:t>
 Translating to 'happiness' in Arabic, Hanaaya's inviting atmosphere and contemporary Arabesque touches make for the perfect spot to indulge in a delicious Iftar amidst the distinctive surroundings of Jumeirah Mina A’Salam.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1.71 %</a:t>
                      </a:r>
                    </a:p>
                  </a:txBody>
                  <a:tcPr/>
                </a:tc>
                <a:extLst>
                  <a:ext uri="{0D108BD9-81ED-4DB2-BD59-A6C34878D82A}">
                    <a16:rowId xmlns:a16="http://schemas.microsoft.com/office/drawing/2014/main" val="2032703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jumeirahminaasalam - 2019-05-19 08:41:40 </a:t>
                      </a:r>
                      <a:r>
                        <a:rPr kumimoji="0" lang="en-US" sz="1000" b="0" i="0" u="none" strike="noStrike" kern="1200" cap="none" spc="0" normalizeH="0" baseline="0" noProof="0">
                          <a:ln>
                            <a:noFill/>
                          </a:ln>
                          <a:solidFill>
                            <a:prstClr val="black"/>
                          </a:solidFill>
                          <a:effectLst/>
                          <a:uLnTx/>
                          <a:uFillTx/>
                          <a:latin typeface="+mn-lt"/>
                          <a:ea typeface="+mn-ea"/>
                          <a:cs typeface="+mn-cs"/>
                        </a:rPr>
                        <a:t>
 Guests are welcomed into a sanctuary of contemporary Arabia. At Hanaaya, this theme continues and is coupled with a delightful Iftar buffet just waiting to be shared with friends and family during the Holy Month.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1.37 %</a:t>
                      </a:r>
                    </a:p>
                  </a:txBody>
                  <a:tcPr/>
                </a:tc>
                <a:extLst>
                  <a:ext uri="{0D108BD9-81ED-4DB2-BD59-A6C34878D82A}">
                    <a16:rowId xmlns:a16="http://schemas.microsoft.com/office/drawing/2014/main" val="4017899506"/>
                  </a:ext>
                </a:extLst>
              </a:tr>
            </a:tbl>
          </a:graphicData>
        </a:graphic>
      </p:graphicFrame>
      <p:sp>
        <p:nvSpPr>
          <p:cNvPr id="4" name="Text Placeholder 3">
            <a:extLst>
              <a:ext uri="{FF2B5EF4-FFF2-40B4-BE49-F238E27FC236}">
                <a16:creationId xmlns:a16="http://schemas.microsoft.com/office/drawing/2014/main" id="{1C0CFAD1-5651-4F70-A6BE-5946CA4FABC2}"/>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565729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E171-8A23-4C69-B8FE-3D772193CC9D}"/>
              </a:ext>
            </a:extLst>
          </p:cNvPr>
          <p:cNvSpPr>
            <a:spLocks noGrp="1"/>
          </p:cNvSpPr>
          <p:nvPr>
            <p:ph type="title"/>
          </p:nvPr>
        </p:nvSpPr>
        <p:spPr/>
        <p:txBody>
          <a:bodyPr/>
          <a:lstStyle/>
          <a:p>
            <a:r>
              <a:rPr lang="en-US"/>
              <a:t>Instagram IG Insights - Posts Table + I-Rate | Mina A Salam - 7 of 7</a:t>
            </a:r>
          </a:p>
        </p:txBody>
      </p:sp>
      <p:graphicFrame>
        <p:nvGraphicFramePr>
          <p:cNvPr id="5" name="Table Placeholder 4">
            <a:extLst>
              <a:ext uri="{FF2B5EF4-FFF2-40B4-BE49-F238E27FC236}">
                <a16:creationId xmlns:a16="http://schemas.microsoft.com/office/drawing/2014/main" id="{8704D6D7-39E0-4B1B-B82B-2FF005CD724D}"/>
              </a:ext>
            </a:extLst>
          </p:cNvPr>
          <p:cNvGraphicFramePr>
            <a:graphicFrameLocks noGrp="1"/>
          </p:cNvGraphicFramePr>
          <p:nvPr>
            <p:ph type="tbl" sz="quarter" idx="13"/>
            <p:extLst>
              <p:ext uri="{D42A27DB-BD31-4B8C-83A1-F6EECF244321}">
                <p14:modId xmlns:p14="http://schemas.microsoft.com/office/powerpoint/2010/main" val="1863684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80564183"/>
                    </a:ext>
                  </a:extLst>
                </a:gridCol>
                <a:gridCol w="822960">
                  <a:extLst>
                    <a:ext uri="{9D8B030D-6E8A-4147-A177-3AD203B41FA5}">
                      <a16:colId xmlns:a16="http://schemas.microsoft.com/office/drawing/2014/main" val="607587344"/>
                    </a:ext>
                  </a:extLst>
                </a:gridCol>
                <a:gridCol w="658368">
                  <a:extLst>
                    <a:ext uri="{9D8B030D-6E8A-4147-A177-3AD203B41FA5}">
                      <a16:colId xmlns:a16="http://schemas.microsoft.com/office/drawing/2014/main" val="1735763307"/>
                    </a:ext>
                  </a:extLst>
                </a:gridCol>
                <a:gridCol w="822960">
                  <a:extLst>
                    <a:ext uri="{9D8B030D-6E8A-4147-A177-3AD203B41FA5}">
                      <a16:colId xmlns:a16="http://schemas.microsoft.com/office/drawing/2014/main" val="4100084954"/>
                    </a:ext>
                  </a:extLst>
                </a:gridCol>
                <a:gridCol w="411480">
                  <a:extLst>
                    <a:ext uri="{9D8B030D-6E8A-4147-A177-3AD203B41FA5}">
                      <a16:colId xmlns:a16="http://schemas.microsoft.com/office/drawing/2014/main" val="1352265895"/>
                    </a:ext>
                  </a:extLst>
                </a:gridCol>
                <a:gridCol w="411480">
                  <a:extLst>
                    <a:ext uri="{9D8B030D-6E8A-4147-A177-3AD203B41FA5}">
                      <a16:colId xmlns:a16="http://schemas.microsoft.com/office/drawing/2014/main" val="2480770711"/>
                    </a:ext>
                  </a:extLst>
                </a:gridCol>
                <a:gridCol w="411480">
                  <a:extLst>
                    <a:ext uri="{9D8B030D-6E8A-4147-A177-3AD203B41FA5}">
                      <a16:colId xmlns:a16="http://schemas.microsoft.com/office/drawing/2014/main" val="2220570400"/>
                    </a:ext>
                  </a:extLst>
                </a:gridCol>
                <a:gridCol w="411480">
                  <a:extLst>
                    <a:ext uri="{9D8B030D-6E8A-4147-A177-3AD203B41FA5}">
                      <a16:colId xmlns:a16="http://schemas.microsoft.com/office/drawing/2014/main" val="2093839461"/>
                    </a:ext>
                  </a:extLst>
                </a:gridCol>
                <a:gridCol w="658368">
                  <a:extLst>
                    <a:ext uri="{9D8B030D-6E8A-4147-A177-3AD203B41FA5}">
                      <a16:colId xmlns:a16="http://schemas.microsoft.com/office/drawing/2014/main" val="688638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713042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jumeirahminaasalam - 2019-05-18 19:26:35 </a:t>
                      </a:r>
                      <a:r>
                        <a:rPr kumimoji="0" lang="en-US" sz="1000" b="0" i="0" u="none" strike="noStrike" kern="1200" cap="none" spc="0" normalizeH="0" baseline="0" noProof="0">
                          <a:ln>
                            <a:noFill/>
                          </a:ln>
                          <a:solidFill>
                            <a:prstClr val="black"/>
                          </a:solidFill>
                          <a:effectLst/>
                          <a:uLnTx/>
                          <a:uFillTx/>
                          <a:latin typeface="+mn-lt"/>
                          <a:ea typeface="+mn-ea"/>
                          <a:cs typeface="+mn-cs"/>
                        </a:rPr>
                        <a:t>
 Our Tuna Yucateco Ceviche takes centre stage at Tourtuga, with lime, chile, onion and coriander coming together in a harmony of flavours with delicious yellow fin tuna it is perfect for a refreshing light dish.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1.18 %</a:t>
                      </a:r>
                    </a:p>
                  </a:txBody>
                  <a:tcPr/>
                </a:tc>
                <a:extLst>
                  <a:ext uri="{0D108BD9-81ED-4DB2-BD59-A6C34878D82A}">
                    <a16:rowId xmlns:a16="http://schemas.microsoft.com/office/drawing/2014/main" val="898163367"/>
                  </a:ext>
                </a:extLst>
              </a:tr>
            </a:tbl>
          </a:graphicData>
        </a:graphic>
      </p:graphicFrame>
      <p:sp>
        <p:nvSpPr>
          <p:cNvPr id="4" name="Text Placeholder 3">
            <a:extLst>
              <a:ext uri="{FF2B5EF4-FFF2-40B4-BE49-F238E27FC236}">
                <a16:creationId xmlns:a16="http://schemas.microsoft.com/office/drawing/2014/main" id="{BE76F8E0-B21B-40CA-8EE1-A3C7902191EB}"/>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2801253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394C7-8AF2-4065-82EC-FE7AA8415832}"/>
              </a:ext>
            </a:extLst>
          </p:cNvPr>
          <p:cNvSpPr>
            <a:spLocks noGrp="1"/>
          </p:cNvSpPr>
          <p:nvPr>
            <p:ph type="title"/>
          </p:nvPr>
        </p:nvSpPr>
        <p:spPr/>
        <p:txBody>
          <a:bodyPr/>
          <a:lstStyle/>
          <a:p>
            <a:r>
              <a:rPr lang="pt-BR"/>
              <a:t>Instagram Videos Table | Mina A Salam - 1 of 6</a:t>
            </a:r>
            <a:endParaRPr lang="en-US"/>
          </a:p>
        </p:txBody>
      </p:sp>
      <p:graphicFrame>
        <p:nvGraphicFramePr>
          <p:cNvPr id="5" name="Table Placeholder 4">
            <a:extLst>
              <a:ext uri="{FF2B5EF4-FFF2-40B4-BE49-F238E27FC236}">
                <a16:creationId xmlns:a16="http://schemas.microsoft.com/office/drawing/2014/main" id="{70B7CE6A-AA76-464C-990A-1E795950D3EF}"/>
              </a:ext>
            </a:extLst>
          </p:cNvPr>
          <p:cNvGraphicFramePr>
            <a:graphicFrameLocks noGrp="1"/>
          </p:cNvGraphicFramePr>
          <p:nvPr>
            <p:ph type="tbl" sz="quarter" idx="13"/>
            <p:extLst>
              <p:ext uri="{D42A27DB-BD31-4B8C-83A1-F6EECF244321}">
                <p14:modId xmlns:p14="http://schemas.microsoft.com/office/powerpoint/2010/main" val="2697286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72606849"/>
                    </a:ext>
                  </a:extLst>
                </a:gridCol>
                <a:gridCol w="493776">
                  <a:extLst>
                    <a:ext uri="{9D8B030D-6E8A-4147-A177-3AD203B41FA5}">
                      <a16:colId xmlns:a16="http://schemas.microsoft.com/office/drawing/2014/main" val="2639318413"/>
                    </a:ext>
                  </a:extLst>
                </a:gridCol>
                <a:gridCol w="1152144">
                  <a:extLst>
                    <a:ext uri="{9D8B030D-6E8A-4147-A177-3AD203B41FA5}">
                      <a16:colId xmlns:a16="http://schemas.microsoft.com/office/drawing/2014/main" val="3308600489"/>
                    </a:ext>
                  </a:extLst>
                </a:gridCol>
                <a:gridCol w="493776">
                  <a:extLst>
                    <a:ext uri="{9D8B030D-6E8A-4147-A177-3AD203B41FA5}">
                      <a16:colId xmlns:a16="http://schemas.microsoft.com/office/drawing/2014/main" val="1357067215"/>
                    </a:ext>
                  </a:extLst>
                </a:gridCol>
                <a:gridCol w="493776">
                  <a:extLst>
                    <a:ext uri="{9D8B030D-6E8A-4147-A177-3AD203B41FA5}">
                      <a16:colId xmlns:a16="http://schemas.microsoft.com/office/drawing/2014/main" val="3494114046"/>
                    </a:ext>
                  </a:extLst>
                </a:gridCol>
                <a:gridCol w="493776">
                  <a:extLst>
                    <a:ext uri="{9D8B030D-6E8A-4147-A177-3AD203B41FA5}">
                      <a16:colId xmlns:a16="http://schemas.microsoft.com/office/drawing/2014/main" val="628588308"/>
                    </a:ext>
                  </a:extLst>
                </a:gridCol>
                <a:gridCol w="493776">
                  <a:extLst>
                    <a:ext uri="{9D8B030D-6E8A-4147-A177-3AD203B41FA5}">
                      <a16:colId xmlns:a16="http://schemas.microsoft.com/office/drawing/2014/main" val="74744431"/>
                    </a:ext>
                  </a:extLst>
                </a:gridCol>
                <a:gridCol w="493776">
                  <a:extLst>
                    <a:ext uri="{9D8B030D-6E8A-4147-A177-3AD203B41FA5}">
                      <a16:colId xmlns:a16="http://schemas.microsoft.com/office/drawing/2014/main" val="3051798358"/>
                    </a:ext>
                  </a:extLst>
                </a:gridCol>
                <a:gridCol w="493776">
                  <a:extLst>
                    <a:ext uri="{9D8B030D-6E8A-4147-A177-3AD203B41FA5}">
                      <a16:colId xmlns:a16="http://schemas.microsoft.com/office/drawing/2014/main" val="3313078539"/>
                    </a:ext>
                  </a:extLst>
                </a:gridCol>
                <a:gridCol w="493776">
                  <a:extLst>
                    <a:ext uri="{9D8B030D-6E8A-4147-A177-3AD203B41FA5}">
                      <a16:colId xmlns:a16="http://schemas.microsoft.com/office/drawing/2014/main" val="3458196242"/>
                    </a:ext>
                  </a:extLst>
                </a:gridCol>
                <a:gridCol w="493776">
                  <a:extLst>
                    <a:ext uri="{9D8B030D-6E8A-4147-A177-3AD203B41FA5}">
                      <a16:colId xmlns:a16="http://schemas.microsoft.com/office/drawing/2014/main" val="1546592258"/>
                    </a:ext>
                  </a:extLst>
                </a:gridCol>
                <a:gridCol w="493776">
                  <a:extLst>
                    <a:ext uri="{9D8B030D-6E8A-4147-A177-3AD203B41FA5}">
                      <a16:colId xmlns:a16="http://schemas.microsoft.com/office/drawing/2014/main" val="2298457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070161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jumeirahminaasalam - 2019-06-27 10:21:25 </a:t>
                      </a:r>
                      <a:r>
                        <a:rPr kumimoji="0" lang="en-US" sz="1000" b="0" i="0" u="none" strike="noStrike" kern="1200" cap="none" spc="0" normalizeH="0" baseline="0" noProof="0">
                          <a:ln>
                            <a:noFill/>
                          </a:ln>
                          <a:solidFill>
                            <a:prstClr val="black"/>
                          </a:solidFill>
                          <a:effectLst/>
                          <a:uLnTx/>
                          <a:uFillTx/>
                          <a:latin typeface="+mn-lt"/>
                          <a:ea typeface="+mn-ea"/>
                          <a:cs typeface="+mn-cs"/>
                        </a:rPr>
                        <a:t>
 A sublime breakfast cooked to perfection and enjoyed in the stylish surrounds of your Royal Suite is the only way to start your day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https://www.instagram.com/p/BzM_OEXn05n/media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22.57 %</a:t>
                      </a:r>
                    </a:p>
                  </a:txBody>
                  <a:tcPr/>
                </a:tc>
                <a:extLst>
                  <a:ext uri="{0D108BD9-81ED-4DB2-BD59-A6C34878D82A}">
                    <a16:rowId xmlns:a16="http://schemas.microsoft.com/office/drawing/2014/main" val="1718037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jumeirahminaasalam - 2019-06-22 11:27:21 </a:t>
                      </a:r>
                      <a:r>
                        <a:rPr kumimoji="0" lang="en-US" sz="1000" b="0" i="0" u="none" strike="noStrike" kern="1200" cap="none" spc="0" normalizeH="0" baseline="0" noProof="0">
                          <a:ln>
                            <a:noFill/>
                          </a:ln>
                          <a:solidFill>
                            <a:prstClr val="black"/>
                          </a:solidFill>
                          <a:effectLst/>
                          <a:uLnTx/>
                          <a:uFillTx/>
                          <a:latin typeface="+mn-lt"/>
                          <a:ea typeface="+mn-ea"/>
                          <a:cs typeface="+mn-cs"/>
                        </a:rPr>
                        <a:t>
 Asian cuisine requires craft and balance to deliver dishes that take you on a journey of the orient. Zheng He's is the perfect place to set sail on a sea of exotic flavours.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https://www.instagram.com/p/BzAO0z-HlfZ/media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27.32 %</a:t>
                      </a:r>
                    </a:p>
                  </a:txBody>
                  <a:tcPr/>
                </a:tc>
                <a:extLst>
                  <a:ext uri="{0D108BD9-81ED-4DB2-BD59-A6C34878D82A}">
                    <a16:rowId xmlns:a16="http://schemas.microsoft.com/office/drawing/2014/main" val="2131176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jumeirahminaasalam - 2019-06-13 13:14:43 </a:t>
                      </a:r>
                      <a:r>
                        <a:rPr kumimoji="0" lang="en-US" sz="1000" b="0" i="0" u="none" strike="noStrike" kern="1200" cap="none" spc="0" normalizeH="0" baseline="0" noProof="0">
                          <a:ln>
                            <a:noFill/>
                          </a:ln>
                          <a:solidFill>
                            <a:prstClr val="black"/>
                          </a:solidFill>
                          <a:effectLst/>
                          <a:uLnTx/>
                          <a:uFillTx/>
                          <a:latin typeface="+mn-lt"/>
                          <a:ea typeface="+mn-ea"/>
                          <a:cs typeface="+mn-cs"/>
                        </a:rPr>
                        <a:t>
 As the sun begins to set the lantern light sparkles against the terracotta coloured corridors, creating a dreamlike atmosphere and a true sense of calm.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https://www.instagram.com/p/BypP7YFhVhD/media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32.11 %</a:t>
                      </a:r>
                    </a:p>
                  </a:txBody>
                  <a:tcPr/>
                </a:tc>
                <a:extLst>
                  <a:ext uri="{0D108BD9-81ED-4DB2-BD59-A6C34878D82A}">
                    <a16:rowId xmlns:a16="http://schemas.microsoft.com/office/drawing/2014/main" val="1216617722"/>
                  </a:ext>
                </a:extLst>
              </a:tr>
            </a:tbl>
          </a:graphicData>
        </a:graphic>
      </p:graphicFrame>
      <p:sp>
        <p:nvSpPr>
          <p:cNvPr id="4" name="Text Placeholder 3">
            <a:extLst>
              <a:ext uri="{FF2B5EF4-FFF2-40B4-BE49-F238E27FC236}">
                <a16:creationId xmlns:a16="http://schemas.microsoft.com/office/drawing/2014/main" id="{D62E8FD5-78B2-4309-BA7A-6E0A9DEE24CD}"/>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3801355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F0377-8445-4CFD-BE4F-D6CA1A9E7EB1}"/>
              </a:ext>
            </a:extLst>
          </p:cNvPr>
          <p:cNvSpPr>
            <a:spLocks noGrp="1"/>
          </p:cNvSpPr>
          <p:nvPr>
            <p:ph type="title"/>
          </p:nvPr>
        </p:nvSpPr>
        <p:spPr/>
        <p:txBody>
          <a:bodyPr/>
          <a:lstStyle/>
          <a:p>
            <a:r>
              <a:rPr lang="pt-BR"/>
              <a:t>Instagram Videos Table | Mina A Salam - 2 of 6</a:t>
            </a:r>
            <a:endParaRPr lang="en-US"/>
          </a:p>
        </p:txBody>
      </p:sp>
      <p:graphicFrame>
        <p:nvGraphicFramePr>
          <p:cNvPr id="5" name="Table Placeholder 4">
            <a:extLst>
              <a:ext uri="{FF2B5EF4-FFF2-40B4-BE49-F238E27FC236}">
                <a16:creationId xmlns:a16="http://schemas.microsoft.com/office/drawing/2014/main" id="{F426A799-C3A2-40DC-B8B0-AEFB08369910}"/>
              </a:ext>
            </a:extLst>
          </p:cNvPr>
          <p:cNvGraphicFramePr>
            <a:graphicFrameLocks noGrp="1"/>
          </p:cNvGraphicFramePr>
          <p:nvPr>
            <p:ph type="tbl" sz="quarter" idx="13"/>
            <p:extLst>
              <p:ext uri="{D42A27DB-BD31-4B8C-83A1-F6EECF244321}">
                <p14:modId xmlns:p14="http://schemas.microsoft.com/office/powerpoint/2010/main" val="1963149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061066881"/>
                    </a:ext>
                  </a:extLst>
                </a:gridCol>
                <a:gridCol w="493776">
                  <a:extLst>
                    <a:ext uri="{9D8B030D-6E8A-4147-A177-3AD203B41FA5}">
                      <a16:colId xmlns:a16="http://schemas.microsoft.com/office/drawing/2014/main" val="2821891981"/>
                    </a:ext>
                  </a:extLst>
                </a:gridCol>
                <a:gridCol w="1152144">
                  <a:extLst>
                    <a:ext uri="{9D8B030D-6E8A-4147-A177-3AD203B41FA5}">
                      <a16:colId xmlns:a16="http://schemas.microsoft.com/office/drawing/2014/main" val="2005518603"/>
                    </a:ext>
                  </a:extLst>
                </a:gridCol>
                <a:gridCol w="493776">
                  <a:extLst>
                    <a:ext uri="{9D8B030D-6E8A-4147-A177-3AD203B41FA5}">
                      <a16:colId xmlns:a16="http://schemas.microsoft.com/office/drawing/2014/main" val="2161429370"/>
                    </a:ext>
                  </a:extLst>
                </a:gridCol>
                <a:gridCol w="493776">
                  <a:extLst>
                    <a:ext uri="{9D8B030D-6E8A-4147-A177-3AD203B41FA5}">
                      <a16:colId xmlns:a16="http://schemas.microsoft.com/office/drawing/2014/main" val="2244295288"/>
                    </a:ext>
                  </a:extLst>
                </a:gridCol>
                <a:gridCol w="493776">
                  <a:extLst>
                    <a:ext uri="{9D8B030D-6E8A-4147-A177-3AD203B41FA5}">
                      <a16:colId xmlns:a16="http://schemas.microsoft.com/office/drawing/2014/main" val="361302695"/>
                    </a:ext>
                  </a:extLst>
                </a:gridCol>
                <a:gridCol w="493776">
                  <a:extLst>
                    <a:ext uri="{9D8B030D-6E8A-4147-A177-3AD203B41FA5}">
                      <a16:colId xmlns:a16="http://schemas.microsoft.com/office/drawing/2014/main" val="1871188844"/>
                    </a:ext>
                  </a:extLst>
                </a:gridCol>
                <a:gridCol w="493776">
                  <a:extLst>
                    <a:ext uri="{9D8B030D-6E8A-4147-A177-3AD203B41FA5}">
                      <a16:colId xmlns:a16="http://schemas.microsoft.com/office/drawing/2014/main" val="2297674578"/>
                    </a:ext>
                  </a:extLst>
                </a:gridCol>
                <a:gridCol w="493776">
                  <a:extLst>
                    <a:ext uri="{9D8B030D-6E8A-4147-A177-3AD203B41FA5}">
                      <a16:colId xmlns:a16="http://schemas.microsoft.com/office/drawing/2014/main" val="1944115503"/>
                    </a:ext>
                  </a:extLst>
                </a:gridCol>
                <a:gridCol w="493776">
                  <a:extLst>
                    <a:ext uri="{9D8B030D-6E8A-4147-A177-3AD203B41FA5}">
                      <a16:colId xmlns:a16="http://schemas.microsoft.com/office/drawing/2014/main" val="3750614792"/>
                    </a:ext>
                  </a:extLst>
                </a:gridCol>
                <a:gridCol w="493776">
                  <a:extLst>
                    <a:ext uri="{9D8B030D-6E8A-4147-A177-3AD203B41FA5}">
                      <a16:colId xmlns:a16="http://schemas.microsoft.com/office/drawing/2014/main" val="259458522"/>
                    </a:ext>
                  </a:extLst>
                </a:gridCol>
                <a:gridCol w="493776">
                  <a:extLst>
                    <a:ext uri="{9D8B030D-6E8A-4147-A177-3AD203B41FA5}">
                      <a16:colId xmlns:a16="http://schemas.microsoft.com/office/drawing/2014/main" val="2154964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859121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jumeirahminaasalam - 2019-06-11 15:17:24 </a:t>
                      </a:r>
                      <a:r>
                        <a:rPr kumimoji="0" lang="en-US" sz="1000" b="0" i="0" u="none" strike="noStrike" kern="1200" cap="none" spc="0" normalizeH="0" baseline="0" noProof="0">
                          <a:ln>
                            <a:noFill/>
                          </a:ln>
                          <a:solidFill>
                            <a:prstClr val="black"/>
                          </a:solidFill>
                          <a:effectLst/>
                          <a:uLnTx/>
                          <a:uFillTx/>
                          <a:latin typeface="+mn-lt"/>
                          <a:ea typeface="+mn-ea"/>
                          <a:cs typeface="+mn-cs"/>
                        </a:rPr>
                        <a:t>
 A magical experience that will take you down a winding staircase, into the beautiful Hanaaya restaurant and out onto the lagoon side terrace where you can enjoy some magnificent cuisine before hopping aboard an abra that will whisk you off to your next adventure.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https://www.instagram.com/p/BykUXQvBpRL/media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29.1 %</a:t>
                      </a:r>
                    </a:p>
                  </a:txBody>
                  <a:tcPr/>
                </a:tc>
                <a:extLst>
                  <a:ext uri="{0D108BD9-81ED-4DB2-BD59-A6C34878D82A}">
                    <a16:rowId xmlns:a16="http://schemas.microsoft.com/office/drawing/2014/main" val="1079940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jumeirahminaasalam - 2019-05-20 15:53:05 </a:t>
                      </a:r>
                      <a:r>
                        <a:rPr kumimoji="0" lang="en-US" sz="1000" b="0" i="0" u="none" strike="noStrike" kern="1200" cap="none" spc="0" normalizeH="0" baseline="0" noProof="0">
                          <a:ln>
                            <a:noFill/>
                          </a:ln>
                          <a:solidFill>
                            <a:prstClr val="black"/>
                          </a:solidFill>
                          <a:effectLst/>
                          <a:uLnTx/>
                          <a:uFillTx/>
                          <a:latin typeface="+mn-lt"/>
                          <a:ea typeface="+mn-ea"/>
                          <a:cs typeface="+mn-cs"/>
                        </a:rPr>
                        <a:t>
 Translating to 'happiness' in Arabic, Hanaaya's inviting atmosphere and contemporary Arabesque touches make for the perfect spot to indulge in a delicious Iftar amidst the distinctive surroundings of Jumeirah Mina A’Salam.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https://www.instagram.com/p/Bxru05VBgae/media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23.41 %</a:t>
                      </a:r>
                    </a:p>
                  </a:txBody>
                  <a:tcPr/>
                </a:tc>
                <a:extLst>
                  <a:ext uri="{0D108BD9-81ED-4DB2-BD59-A6C34878D82A}">
                    <a16:rowId xmlns:a16="http://schemas.microsoft.com/office/drawing/2014/main" val="2614075727"/>
                  </a:ext>
                </a:extLst>
              </a:tr>
            </a:tbl>
          </a:graphicData>
        </a:graphic>
      </p:graphicFrame>
      <p:sp>
        <p:nvSpPr>
          <p:cNvPr id="4" name="Text Placeholder 3">
            <a:extLst>
              <a:ext uri="{FF2B5EF4-FFF2-40B4-BE49-F238E27FC236}">
                <a16:creationId xmlns:a16="http://schemas.microsoft.com/office/drawing/2014/main" id="{0532DA2E-D196-4483-B160-337B7D158FF0}"/>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4889268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B80C9-102E-4F42-93CA-CF45B599AE50}"/>
              </a:ext>
            </a:extLst>
          </p:cNvPr>
          <p:cNvSpPr>
            <a:spLocks noGrp="1"/>
          </p:cNvSpPr>
          <p:nvPr>
            <p:ph type="title"/>
          </p:nvPr>
        </p:nvSpPr>
        <p:spPr/>
        <p:txBody>
          <a:bodyPr/>
          <a:lstStyle/>
          <a:p>
            <a:r>
              <a:rPr lang="pt-BR"/>
              <a:t>Instagram Videos Table | Mina A Salam - 3 of 6</a:t>
            </a:r>
            <a:endParaRPr lang="en-US"/>
          </a:p>
        </p:txBody>
      </p:sp>
      <p:graphicFrame>
        <p:nvGraphicFramePr>
          <p:cNvPr id="5" name="Table Placeholder 4">
            <a:extLst>
              <a:ext uri="{FF2B5EF4-FFF2-40B4-BE49-F238E27FC236}">
                <a16:creationId xmlns:a16="http://schemas.microsoft.com/office/drawing/2014/main" id="{25140E0E-7943-4B23-BFCE-51840C1A849D}"/>
              </a:ext>
            </a:extLst>
          </p:cNvPr>
          <p:cNvGraphicFramePr>
            <a:graphicFrameLocks noGrp="1"/>
          </p:cNvGraphicFramePr>
          <p:nvPr>
            <p:ph type="tbl" sz="quarter" idx="13"/>
            <p:extLst>
              <p:ext uri="{D42A27DB-BD31-4B8C-83A1-F6EECF244321}">
                <p14:modId xmlns:p14="http://schemas.microsoft.com/office/powerpoint/2010/main" val="167097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136224472"/>
                    </a:ext>
                  </a:extLst>
                </a:gridCol>
                <a:gridCol w="493776">
                  <a:extLst>
                    <a:ext uri="{9D8B030D-6E8A-4147-A177-3AD203B41FA5}">
                      <a16:colId xmlns:a16="http://schemas.microsoft.com/office/drawing/2014/main" val="3183573817"/>
                    </a:ext>
                  </a:extLst>
                </a:gridCol>
                <a:gridCol w="1152144">
                  <a:extLst>
                    <a:ext uri="{9D8B030D-6E8A-4147-A177-3AD203B41FA5}">
                      <a16:colId xmlns:a16="http://schemas.microsoft.com/office/drawing/2014/main" val="1085586886"/>
                    </a:ext>
                  </a:extLst>
                </a:gridCol>
                <a:gridCol w="493776">
                  <a:extLst>
                    <a:ext uri="{9D8B030D-6E8A-4147-A177-3AD203B41FA5}">
                      <a16:colId xmlns:a16="http://schemas.microsoft.com/office/drawing/2014/main" val="1696046682"/>
                    </a:ext>
                  </a:extLst>
                </a:gridCol>
                <a:gridCol w="493776">
                  <a:extLst>
                    <a:ext uri="{9D8B030D-6E8A-4147-A177-3AD203B41FA5}">
                      <a16:colId xmlns:a16="http://schemas.microsoft.com/office/drawing/2014/main" val="1445426472"/>
                    </a:ext>
                  </a:extLst>
                </a:gridCol>
                <a:gridCol w="493776">
                  <a:extLst>
                    <a:ext uri="{9D8B030D-6E8A-4147-A177-3AD203B41FA5}">
                      <a16:colId xmlns:a16="http://schemas.microsoft.com/office/drawing/2014/main" val="2449640560"/>
                    </a:ext>
                  </a:extLst>
                </a:gridCol>
                <a:gridCol w="493776">
                  <a:extLst>
                    <a:ext uri="{9D8B030D-6E8A-4147-A177-3AD203B41FA5}">
                      <a16:colId xmlns:a16="http://schemas.microsoft.com/office/drawing/2014/main" val="1962749758"/>
                    </a:ext>
                  </a:extLst>
                </a:gridCol>
                <a:gridCol w="493776">
                  <a:extLst>
                    <a:ext uri="{9D8B030D-6E8A-4147-A177-3AD203B41FA5}">
                      <a16:colId xmlns:a16="http://schemas.microsoft.com/office/drawing/2014/main" val="3920612480"/>
                    </a:ext>
                  </a:extLst>
                </a:gridCol>
                <a:gridCol w="493776">
                  <a:extLst>
                    <a:ext uri="{9D8B030D-6E8A-4147-A177-3AD203B41FA5}">
                      <a16:colId xmlns:a16="http://schemas.microsoft.com/office/drawing/2014/main" val="2472006280"/>
                    </a:ext>
                  </a:extLst>
                </a:gridCol>
                <a:gridCol w="493776">
                  <a:extLst>
                    <a:ext uri="{9D8B030D-6E8A-4147-A177-3AD203B41FA5}">
                      <a16:colId xmlns:a16="http://schemas.microsoft.com/office/drawing/2014/main" val="335872944"/>
                    </a:ext>
                  </a:extLst>
                </a:gridCol>
                <a:gridCol w="493776">
                  <a:extLst>
                    <a:ext uri="{9D8B030D-6E8A-4147-A177-3AD203B41FA5}">
                      <a16:colId xmlns:a16="http://schemas.microsoft.com/office/drawing/2014/main" val="71473440"/>
                    </a:ext>
                  </a:extLst>
                </a:gridCol>
                <a:gridCol w="493776">
                  <a:extLst>
                    <a:ext uri="{9D8B030D-6E8A-4147-A177-3AD203B41FA5}">
                      <a16:colId xmlns:a16="http://schemas.microsoft.com/office/drawing/2014/main" val="781142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4294276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jumeirahminaasalam - 2019-05-19 08:41:40 </a:t>
                      </a:r>
                      <a:r>
                        <a:rPr kumimoji="0" lang="en-US" sz="1000" b="0" i="0" u="none" strike="noStrike" kern="1200" cap="none" spc="0" normalizeH="0" baseline="0" noProof="0">
                          <a:ln>
                            <a:noFill/>
                          </a:ln>
                          <a:solidFill>
                            <a:prstClr val="black"/>
                          </a:solidFill>
                          <a:effectLst/>
                          <a:uLnTx/>
                          <a:uFillTx/>
                          <a:latin typeface="+mn-lt"/>
                          <a:ea typeface="+mn-ea"/>
                          <a:cs typeface="+mn-cs"/>
                        </a:rPr>
                        <a:t>
 Guests are welcomed into a sanctuary of contemporary Arabia. At Hanaaya, this theme continues and is coupled with a delightful Iftar buffet just waiting to be shared with friends and family during the Holy Month.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https://www.instagram.com/p/BxoYpVhh5Tk/media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24.12 %</a:t>
                      </a:r>
                    </a:p>
                  </a:txBody>
                  <a:tcPr/>
                </a:tc>
                <a:extLst>
                  <a:ext uri="{0D108BD9-81ED-4DB2-BD59-A6C34878D82A}">
                    <a16:rowId xmlns:a16="http://schemas.microsoft.com/office/drawing/2014/main" val="925136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jumeirahminaasalam - 2019-05-16 13:07:21 </a:t>
                      </a:r>
                      <a:r>
                        <a:rPr kumimoji="0" lang="en-US" sz="1000" b="0" i="0" u="none" strike="noStrike" kern="1200" cap="none" spc="0" normalizeH="0" baseline="0" noProof="0">
                          <a:ln>
                            <a:noFill/>
                          </a:ln>
                          <a:solidFill>
                            <a:prstClr val="black"/>
                          </a:solidFill>
                          <a:effectLst/>
                          <a:uLnTx/>
                          <a:uFillTx/>
                          <a:latin typeface="+mn-lt"/>
                          <a:ea typeface="+mn-ea"/>
                          <a:cs typeface="+mn-cs"/>
                        </a:rPr>
                        <a:t>
 During the holy month of Ramadan, the lobby is lit up with lanterns, creating a beautiful journey to our elegant Iftar at Hanaaya. Hanaaya, meaning "happiness" in Arabic truly represents the feeling of coming together with friends and family to share moments over our award-winning food.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https://www.instagram.com/p/BxhI1WUhUH7/media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25.82 %</a:t>
                      </a:r>
                    </a:p>
                  </a:txBody>
                  <a:tcPr/>
                </a:tc>
                <a:extLst>
                  <a:ext uri="{0D108BD9-81ED-4DB2-BD59-A6C34878D82A}">
                    <a16:rowId xmlns:a16="http://schemas.microsoft.com/office/drawing/2014/main" val="2676492995"/>
                  </a:ext>
                </a:extLst>
              </a:tr>
            </a:tbl>
          </a:graphicData>
        </a:graphic>
      </p:graphicFrame>
      <p:sp>
        <p:nvSpPr>
          <p:cNvPr id="4" name="Text Placeholder 3">
            <a:extLst>
              <a:ext uri="{FF2B5EF4-FFF2-40B4-BE49-F238E27FC236}">
                <a16:creationId xmlns:a16="http://schemas.microsoft.com/office/drawing/2014/main" id="{75B34B48-9BA2-4EAD-8AFF-C69B68A752C6}"/>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2609908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918AE-CF39-4BA9-9D64-937167CA6D2D}"/>
              </a:ext>
            </a:extLst>
          </p:cNvPr>
          <p:cNvSpPr>
            <a:spLocks noGrp="1"/>
          </p:cNvSpPr>
          <p:nvPr>
            <p:ph type="title"/>
          </p:nvPr>
        </p:nvSpPr>
        <p:spPr/>
        <p:txBody>
          <a:bodyPr/>
          <a:lstStyle/>
          <a:p>
            <a:r>
              <a:rPr lang="pt-BR"/>
              <a:t>Instagram Videos Table | Mina A Salam - 4 of 6</a:t>
            </a:r>
            <a:endParaRPr lang="en-US"/>
          </a:p>
        </p:txBody>
      </p:sp>
      <p:graphicFrame>
        <p:nvGraphicFramePr>
          <p:cNvPr id="5" name="Table Placeholder 4">
            <a:extLst>
              <a:ext uri="{FF2B5EF4-FFF2-40B4-BE49-F238E27FC236}">
                <a16:creationId xmlns:a16="http://schemas.microsoft.com/office/drawing/2014/main" id="{A5099A17-57BC-44C7-87B4-D6869E5E2273}"/>
              </a:ext>
            </a:extLst>
          </p:cNvPr>
          <p:cNvGraphicFramePr>
            <a:graphicFrameLocks noGrp="1"/>
          </p:cNvGraphicFramePr>
          <p:nvPr>
            <p:ph type="tbl" sz="quarter" idx="13"/>
            <p:extLst>
              <p:ext uri="{D42A27DB-BD31-4B8C-83A1-F6EECF244321}">
                <p14:modId xmlns:p14="http://schemas.microsoft.com/office/powerpoint/2010/main" val="3954244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89193366"/>
                    </a:ext>
                  </a:extLst>
                </a:gridCol>
                <a:gridCol w="493776">
                  <a:extLst>
                    <a:ext uri="{9D8B030D-6E8A-4147-A177-3AD203B41FA5}">
                      <a16:colId xmlns:a16="http://schemas.microsoft.com/office/drawing/2014/main" val="2411475374"/>
                    </a:ext>
                  </a:extLst>
                </a:gridCol>
                <a:gridCol w="1152144">
                  <a:extLst>
                    <a:ext uri="{9D8B030D-6E8A-4147-A177-3AD203B41FA5}">
                      <a16:colId xmlns:a16="http://schemas.microsoft.com/office/drawing/2014/main" val="3178972398"/>
                    </a:ext>
                  </a:extLst>
                </a:gridCol>
                <a:gridCol w="493776">
                  <a:extLst>
                    <a:ext uri="{9D8B030D-6E8A-4147-A177-3AD203B41FA5}">
                      <a16:colId xmlns:a16="http://schemas.microsoft.com/office/drawing/2014/main" val="1311910115"/>
                    </a:ext>
                  </a:extLst>
                </a:gridCol>
                <a:gridCol w="493776">
                  <a:extLst>
                    <a:ext uri="{9D8B030D-6E8A-4147-A177-3AD203B41FA5}">
                      <a16:colId xmlns:a16="http://schemas.microsoft.com/office/drawing/2014/main" val="2487640246"/>
                    </a:ext>
                  </a:extLst>
                </a:gridCol>
                <a:gridCol w="493776">
                  <a:extLst>
                    <a:ext uri="{9D8B030D-6E8A-4147-A177-3AD203B41FA5}">
                      <a16:colId xmlns:a16="http://schemas.microsoft.com/office/drawing/2014/main" val="2366497546"/>
                    </a:ext>
                  </a:extLst>
                </a:gridCol>
                <a:gridCol w="493776">
                  <a:extLst>
                    <a:ext uri="{9D8B030D-6E8A-4147-A177-3AD203B41FA5}">
                      <a16:colId xmlns:a16="http://schemas.microsoft.com/office/drawing/2014/main" val="3423230376"/>
                    </a:ext>
                  </a:extLst>
                </a:gridCol>
                <a:gridCol w="493776">
                  <a:extLst>
                    <a:ext uri="{9D8B030D-6E8A-4147-A177-3AD203B41FA5}">
                      <a16:colId xmlns:a16="http://schemas.microsoft.com/office/drawing/2014/main" val="68730783"/>
                    </a:ext>
                  </a:extLst>
                </a:gridCol>
                <a:gridCol w="493776">
                  <a:extLst>
                    <a:ext uri="{9D8B030D-6E8A-4147-A177-3AD203B41FA5}">
                      <a16:colId xmlns:a16="http://schemas.microsoft.com/office/drawing/2014/main" val="3482082702"/>
                    </a:ext>
                  </a:extLst>
                </a:gridCol>
                <a:gridCol w="493776">
                  <a:extLst>
                    <a:ext uri="{9D8B030D-6E8A-4147-A177-3AD203B41FA5}">
                      <a16:colId xmlns:a16="http://schemas.microsoft.com/office/drawing/2014/main" val="2565002561"/>
                    </a:ext>
                  </a:extLst>
                </a:gridCol>
                <a:gridCol w="493776">
                  <a:extLst>
                    <a:ext uri="{9D8B030D-6E8A-4147-A177-3AD203B41FA5}">
                      <a16:colId xmlns:a16="http://schemas.microsoft.com/office/drawing/2014/main" val="1113966660"/>
                    </a:ext>
                  </a:extLst>
                </a:gridCol>
                <a:gridCol w="493776">
                  <a:extLst>
                    <a:ext uri="{9D8B030D-6E8A-4147-A177-3AD203B41FA5}">
                      <a16:colId xmlns:a16="http://schemas.microsoft.com/office/drawing/2014/main" val="881897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146157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jumeirahminaasalam - 2019-05-05 19:38:31 </a:t>
                      </a:r>
                      <a:r>
                        <a:rPr kumimoji="0" lang="en-US" sz="1000" b="0" i="0" u="none" strike="noStrike" kern="1200" cap="none" spc="0" normalizeH="0" baseline="0" noProof="0">
                          <a:ln>
                            <a:noFill/>
                          </a:ln>
                          <a:solidFill>
                            <a:prstClr val="black"/>
                          </a:solidFill>
                          <a:effectLst/>
                          <a:uLnTx/>
                          <a:uFillTx/>
                          <a:latin typeface="+mn-lt"/>
                          <a:ea typeface="+mn-ea"/>
                          <a:cs typeface="+mn-cs"/>
                        </a:rPr>
                        <a:t>
 'Midfa Al Iftar,' also known as the Iftar Cannon is a Ramadan ritual signalling the end of the day's fast throughout the Holy Month and is an integral part of the UAE's Islamic traditions.  From our family to yours, we would like to wish everyone a blessed Holy Month. Ramadan Kareem!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https://www.instagram.com/p/BxFg0QOhFdn/media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37.34 %</a:t>
                      </a:r>
                    </a:p>
                  </a:txBody>
                  <a:tcPr/>
                </a:tc>
                <a:extLst>
                  <a:ext uri="{0D108BD9-81ED-4DB2-BD59-A6C34878D82A}">
                    <a16:rowId xmlns:a16="http://schemas.microsoft.com/office/drawing/2014/main" val="920287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jumeirahminaasalam - 2019-03-31 12:09:55 </a:t>
                      </a:r>
                      <a:r>
                        <a:rPr kumimoji="0" lang="en-US" sz="1000" b="0" i="0" u="none" strike="noStrike" kern="1200" cap="none" spc="0" normalizeH="0" baseline="0" noProof="0">
                          <a:ln>
                            <a:noFill/>
                          </a:ln>
                          <a:solidFill>
                            <a:prstClr val="black"/>
                          </a:solidFill>
                          <a:effectLst/>
                          <a:uLnTx/>
                          <a:uFillTx/>
                          <a:latin typeface="+mn-lt"/>
                          <a:ea typeface="+mn-ea"/>
                          <a:cs typeface="+mn-cs"/>
                        </a:rPr>
                        <a:t>
 A feast for the eyes as well as being truly delicious, @zhenghesdubai prepares an incredible Chinese style lobster dish that is a delicate balance of flavours and textures.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https://www.instagram.com/p/Bvqlm4jnfA9/media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34.01 %</a:t>
                      </a:r>
                    </a:p>
                  </a:txBody>
                  <a:tcPr/>
                </a:tc>
                <a:extLst>
                  <a:ext uri="{0D108BD9-81ED-4DB2-BD59-A6C34878D82A}">
                    <a16:rowId xmlns:a16="http://schemas.microsoft.com/office/drawing/2014/main" val="1352769482"/>
                  </a:ext>
                </a:extLst>
              </a:tr>
            </a:tbl>
          </a:graphicData>
        </a:graphic>
      </p:graphicFrame>
      <p:sp>
        <p:nvSpPr>
          <p:cNvPr id="4" name="Text Placeholder 3">
            <a:extLst>
              <a:ext uri="{FF2B5EF4-FFF2-40B4-BE49-F238E27FC236}">
                <a16:creationId xmlns:a16="http://schemas.microsoft.com/office/drawing/2014/main" id="{8C5FF6BF-5DA7-4B53-BFE9-60D88A290808}"/>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9921065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03A6A-E840-4622-8EB3-E9886D3CBF6D}"/>
              </a:ext>
            </a:extLst>
          </p:cNvPr>
          <p:cNvSpPr>
            <a:spLocks noGrp="1"/>
          </p:cNvSpPr>
          <p:nvPr>
            <p:ph type="title"/>
          </p:nvPr>
        </p:nvSpPr>
        <p:spPr/>
        <p:txBody>
          <a:bodyPr/>
          <a:lstStyle/>
          <a:p>
            <a:r>
              <a:rPr lang="pt-BR"/>
              <a:t>Instagram Videos Table | Mina A Salam - 5 of 6</a:t>
            </a:r>
            <a:endParaRPr lang="en-US"/>
          </a:p>
        </p:txBody>
      </p:sp>
      <p:graphicFrame>
        <p:nvGraphicFramePr>
          <p:cNvPr id="5" name="Table Placeholder 4">
            <a:extLst>
              <a:ext uri="{FF2B5EF4-FFF2-40B4-BE49-F238E27FC236}">
                <a16:creationId xmlns:a16="http://schemas.microsoft.com/office/drawing/2014/main" id="{4596AB43-92BF-4097-BAD9-F614EA112AC0}"/>
              </a:ext>
            </a:extLst>
          </p:cNvPr>
          <p:cNvGraphicFramePr>
            <a:graphicFrameLocks noGrp="1"/>
          </p:cNvGraphicFramePr>
          <p:nvPr>
            <p:ph type="tbl" sz="quarter" idx="13"/>
            <p:extLst>
              <p:ext uri="{D42A27DB-BD31-4B8C-83A1-F6EECF244321}">
                <p14:modId xmlns:p14="http://schemas.microsoft.com/office/powerpoint/2010/main" val="2527691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15105565"/>
                    </a:ext>
                  </a:extLst>
                </a:gridCol>
                <a:gridCol w="493776">
                  <a:extLst>
                    <a:ext uri="{9D8B030D-6E8A-4147-A177-3AD203B41FA5}">
                      <a16:colId xmlns:a16="http://schemas.microsoft.com/office/drawing/2014/main" val="3508266648"/>
                    </a:ext>
                  </a:extLst>
                </a:gridCol>
                <a:gridCol w="1152144">
                  <a:extLst>
                    <a:ext uri="{9D8B030D-6E8A-4147-A177-3AD203B41FA5}">
                      <a16:colId xmlns:a16="http://schemas.microsoft.com/office/drawing/2014/main" val="762150422"/>
                    </a:ext>
                  </a:extLst>
                </a:gridCol>
                <a:gridCol w="493776">
                  <a:extLst>
                    <a:ext uri="{9D8B030D-6E8A-4147-A177-3AD203B41FA5}">
                      <a16:colId xmlns:a16="http://schemas.microsoft.com/office/drawing/2014/main" val="1945734398"/>
                    </a:ext>
                  </a:extLst>
                </a:gridCol>
                <a:gridCol w="493776">
                  <a:extLst>
                    <a:ext uri="{9D8B030D-6E8A-4147-A177-3AD203B41FA5}">
                      <a16:colId xmlns:a16="http://schemas.microsoft.com/office/drawing/2014/main" val="965698192"/>
                    </a:ext>
                  </a:extLst>
                </a:gridCol>
                <a:gridCol w="493776">
                  <a:extLst>
                    <a:ext uri="{9D8B030D-6E8A-4147-A177-3AD203B41FA5}">
                      <a16:colId xmlns:a16="http://schemas.microsoft.com/office/drawing/2014/main" val="2228188963"/>
                    </a:ext>
                  </a:extLst>
                </a:gridCol>
                <a:gridCol w="493776">
                  <a:extLst>
                    <a:ext uri="{9D8B030D-6E8A-4147-A177-3AD203B41FA5}">
                      <a16:colId xmlns:a16="http://schemas.microsoft.com/office/drawing/2014/main" val="247071764"/>
                    </a:ext>
                  </a:extLst>
                </a:gridCol>
                <a:gridCol w="493776">
                  <a:extLst>
                    <a:ext uri="{9D8B030D-6E8A-4147-A177-3AD203B41FA5}">
                      <a16:colId xmlns:a16="http://schemas.microsoft.com/office/drawing/2014/main" val="1228357365"/>
                    </a:ext>
                  </a:extLst>
                </a:gridCol>
                <a:gridCol w="493776">
                  <a:extLst>
                    <a:ext uri="{9D8B030D-6E8A-4147-A177-3AD203B41FA5}">
                      <a16:colId xmlns:a16="http://schemas.microsoft.com/office/drawing/2014/main" val="3742929591"/>
                    </a:ext>
                  </a:extLst>
                </a:gridCol>
                <a:gridCol w="493776">
                  <a:extLst>
                    <a:ext uri="{9D8B030D-6E8A-4147-A177-3AD203B41FA5}">
                      <a16:colId xmlns:a16="http://schemas.microsoft.com/office/drawing/2014/main" val="3574089956"/>
                    </a:ext>
                  </a:extLst>
                </a:gridCol>
                <a:gridCol w="493776">
                  <a:extLst>
                    <a:ext uri="{9D8B030D-6E8A-4147-A177-3AD203B41FA5}">
                      <a16:colId xmlns:a16="http://schemas.microsoft.com/office/drawing/2014/main" val="1083730008"/>
                    </a:ext>
                  </a:extLst>
                </a:gridCol>
                <a:gridCol w="493776">
                  <a:extLst>
                    <a:ext uri="{9D8B030D-6E8A-4147-A177-3AD203B41FA5}">
                      <a16:colId xmlns:a16="http://schemas.microsoft.com/office/drawing/2014/main" val="3957038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647467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jumeirahminaasalam - 2019-02-06 12:17:27 </a:t>
                      </a:r>
                      <a:r>
                        <a:rPr kumimoji="0" lang="en-US" sz="1000" b="0" i="0" u="none" strike="noStrike" kern="1200" cap="none" spc="0" normalizeH="0" baseline="0" noProof="0">
                          <a:ln>
                            <a:noFill/>
                          </a:ln>
                          <a:solidFill>
                            <a:prstClr val="black"/>
                          </a:solidFill>
                          <a:effectLst/>
                          <a:uLnTx/>
                          <a:uFillTx/>
                          <a:latin typeface="+mn-lt"/>
                          <a:ea typeface="+mn-ea"/>
                          <a:cs typeface="+mn-cs"/>
                        </a:rPr>
                        <a:t>
 A musical welcome coupled with contemporary Arabian granduer awaits as you enter the impressive atrium at Jumeirah Mina A'Salam.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https://www.instagram.com/p/BtiIWujHOKv/media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33.88 %</a:t>
                      </a:r>
                    </a:p>
                  </a:txBody>
                  <a:tcPr/>
                </a:tc>
                <a:extLst>
                  <a:ext uri="{0D108BD9-81ED-4DB2-BD59-A6C34878D82A}">
                    <a16:rowId xmlns:a16="http://schemas.microsoft.com/office/drawing/2014/main" val="2401531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jumeirahminaasalam - 2019-01-27 11:13:25 </a:t>
                      </a:r>
                      <a:r>
                        <a:rPr kumimoji="0" lang="en-US" sz="1000" b="0" i="0" u="none" strike="noStrike" kern="1200" cap="none" spc="0" normalizeH="0" baseline="0" noProof="0">
                          <a:ln>
                            <a:noFill/>
                          </a:ln>
                          <a:solidFill>
                            <a:prstClr val="black"/>
                          </a:solidFill>
                          <a:effectLst/>
                          <a:uLnTx/>
                          <a:uFillTx/>
                          <a:latin typeface="+mn-lt"/>
                          <a:ea typeface="+mn-ea"/>
                          <a:cs typeface="+mn-cs"/>
                        </a:rPr>
                        <a:t>
 If the view of the  azure waters of the Arabian Gulf tempts you, its year round temperature of 24-32 degrees means it's perfect for a swim every day. With 2km of private beach, you will have the best jumping in point #MinaASalam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https://www.instagram.com/p/BtIRKUpna8_/media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26.32 %</a:t>
                      </a:r>
                    </a:p>
                  </a:txBody>
                  <a:tcPr/>
                </a:tc>
                <a:extLst>
                  <a:ext uri="{0D108BD9-81ED-4DB2-BD59-A6C34878D82A}">
                    <a16:rowId xmlns:a16="http://schemas.microsoft.com/office/drawing/2014/main" val="1976839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jumeirahminaasalam - 2019-01-15 15:35:17 </a:t>
                      </a:r>
                      <a:r>
                        <a:rPr kumimoji="0" lang="en-US" sz="1000" b="0" i="0" u="none" strike="noStrike" kern="1200" cap="none" spc="0" normalizeH="0" baseline="0" noProof="0">
                          <a:ln>
                            <a:noFill/>
                          </a:ln>
                          <a:solidFill>
                            <a:prstClr val="black"/>
                          </a:solidFill>
                          <a:effectLst/>
                          <a:uLnTx/>
                          <a:uFillTx/>
                          <a:latin typeface="+mn-lt"/>
                          <a:ea typeface="+mn-ea"/>
                          <a:cs typeface="+mn-cs"/>
                        </a:rPr>
                        <a:t>
 Decadent afternoons spent sampling the exclusive tea menu at Al Samar Lounge!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https://www.instagram.com/p/Bsp1e0bHx1H/media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28.42 %</a:t>
                      </a:r>
                    </a:p>
                  </a:txBody>
                  <a:tcPr/>
                </a:tc>
                <a:extLst>
                  <a:ext uri="{0D108BD9-81ED-4DB2-BD59-A6C34878D82A}">
                    <a16:rowId xmlns:a16="http://schemas.microsoft.com/office/drawing/2014/main" val="532739526"/>
                  </a:ext>
                </a:extLst>
              </a:tr>
            </a:tbl>
          </a:graphicData>
        </a:graphic>
      </p:graphicFrame>
      <p:sp>
        <p:nvSpPr>
          <p:cNvPr id="4" name="Text Placeholder 3">
            <a:extLst>
              <a:ext uri="{FF2B5EF4-FFF2-40B4-BE49-F238E27FC236}">
                <a16:creationId xmlns:a16="http://schemas.microsoft.com/office/drawing/2014/main" id="{12A8C4A9-EBCD-4333-B438-C89CD53D1C52}"/>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974414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ED626-B0C6-46BB-9369-CB7AFE540F0C}"/>
              </a:ext>
            </a:extLst>
          </p:cNvPr>
          <p:cNvSpPr>
            <a:spLocks noGrp="1"/>
          </p:cNvSpPr>
          <p:nvPr>
            <p:ph type="title"/>
          </p:nvPr>
        </p:nvSpPr>
        <p:spPr/>
        <p:txBody>
          <a:bodyPr/>
          <a:lstStyle/>
          <a:p>
            <a:r>
              <a:rPr lang="pt-BR"/>
              <a:t>Instagram Videos Table | Mina A Salam - 6 of 6</a:t>
            </a:r>
            <a:endParaRPr lang="en-US"/>
          </a:p>
        </p:txBody>
      </p:sp>
      <p:graphicFrame>
        <p:nvGraphicFramePr>
          <p:cNvPr id="5" name="Table Placeholder 4">
            <a:extLst>
              <a:ext uri="{FF2B5EF4-FFF2-40B4-BE49-F238E27FC236}">
                <a16:creationId xmlns:a16="http://schemas.microsoft.com/office/drawing/2014/main" id="{8FD2F650-0EF7-476B-925C-33FF16B1A049}"/>
              </a:ext>
            </a:extLst>
          </p:cNvPr>
          <p:cNvGraphicFramePr>
            <a:graphicFrameLocks noGrp="1"/>
          </p:cNvGraphicFramePr>
          <p:nvPr>
            <p:ph type="tbl" sz="quarter" idx="13"/>
            <p:extLst>
              <p:ext uri="{D42A27DB-BD31-4B8C-83A1-F6EECF244321}">
                <p14:modId xmlns:p14="http://schemas.microsoft.com/office/powerpoint/2010/main" val="3368091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507844964"/>
                    </a:ext>
                  </a:extLst>
                </a:gridCol>
                <a:gridCol w="493776">
                  <a:extLst>
                    <a:ext uri="{9D8B030D-6E8A-4147-A177-3AD203B41FA5}">
                      <a16:colId xmlns:a16="http://schemas.microsoft.com/office/drawing/2014/main" val="1797084761"/>
                    </a:ext>
                  </a:extLst>
                </a:gridCol>
                <a:gridCol w="1152144">
                  <a:extLst>
                    <a:ext uri="{9D8B030D-6E8A-4147-A177-3AD203B41FA5}">
                      <a16:colId xmlns:a16="http://schemas.microsoft.com/office/drawing/2014/main" val="703731521"/>
                    </a:ext>
                  </a:extLst>
                </a:gridCol>
                <a:gridCol w="493776">
                  <a:extLst>
                    <a:ext uri="{9D8B030D-6E8A-4147-A177-3AD203B41FA5}">
                      <a16:colId xmlns:a16="http://schemas.microsoft.com/office/drawing/2014/main" val="3526663245"/>
                    </a:ext>
                  </a:extLst>
                </a:gridCol>
                <a:gridCol w="493776">
                  <a:extLst>
                    <a:ext uri="{9D8B030D-6E8A-4147-A177-3AD203B41FA5}">
                      <a16:colId xmlns:a16="http://schemas.microsoft.com/office/drawing/2014/main" val="1204953741"/>
                    </a:ext>
                  </a:extLst>
                </a:gridCol>
                <a:gridCol w="493776">
                  <a:extLst>
                    <a:ext uri="{9D8B030D-6E8A-4147-A177-3AD203B41FA5}">
                      <a16:colId xmlns:a16="http://schemas.microsoft.com/office/drawing/2014/main" val="3901545448"/>
                    </a:ext>
                  </a:extLst>
                </a:gridCol>
                <a:gridCol w="493776">
                  <a:extLst>
                    <a:ext uri="{9D8B030D-6E8A-4147-A177-3AD203B41FA5}">
                      <a16:colId xmlns:a16="http://schemas.microsoft.com/office/drawing/2014/main" val="1181488794"/>
                    </a:ext>
                  </a:extLst>
                </a:gridCol>
                <a:gridCol w="493776">
                  <a:extLst>
                    <a:ext uri="{9D8B030D-6E8A-4147-A177-3AD203B41FA5}">
                      <a16:colId xmlns:a16="http://schemas.microsoft.com/office/drawing/2014/main" val="3083093693"/>
                    </a:ext>
                  </a:extLst>
                </a:gridCol>
                <a:gridCol w="493776">
                  <a:extLst>
                    <a:ext uri="{9D8B030D-6E8A-4147-A177-3AD203B41FA5}">
                      <a16:colId xmlns:a16="http://schemas.microsoft.com/office/drawing/2014/main" val="2807412814"/>
                    </a:ext>
                  </a:extLst>
                </a:gridCol>
                <a:gridCol w="493776">
                  <a:extLst>
                    <a:ext uri="{9D8B030D-6E8A-4147-A177-3AD203B41FA5}">
                      <a16:colId xmlns:a16="http://schemas.microsoft.com/office/drawing/2014/main" val="3273420299"/>
                    </a:ext>
                  </a:extLst>
                </a:gridCol>
                <a:gridCol w="493776">
                  <a:extLst>
                    <a:ext uri="{9D8B030D-6E8A-4147-A177-3AD203B41FA5}">
                      <a16:colId xmlns:a16="http://schemas.microsoft.com/office/drawing/2014/main" val="683344024"/>
                    </a:ext>
                  </a:extLst>
                </a:gridCol>
                <a:gridCol w="493776">
                  <a:extLst>
                    <a:ext uri="{9D8B030D-6E8A-4147-A177-3AD203B41FA5}">
                      <a16:colId xmlns:a16="http://schemas.microsoft.com/office/drawing/2014/main" val="3167516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009150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jumeirahminaasalam - 2019-01-12 12:27:31 </a:t>
                      </a:r>
                      <a:r>
                        <a:rPr kumimoji="0" lang="en-US" sz="1000" b="0" i="0" u="none" strike="noStrike" kern="1200" cap="none" spc="0" normalizeH="0" baseline="0" noProof="0">
                          <a:ln>
                            <a:noFill/>
                          </a:ln>
                          <a:solidFill>
                            <a:prstClr val="black"/>
                          </a:solidFill>
                          <a:effectLst/>
                          <a:uLnTx/>
                          <a:uFillTx/>
                          <a:latin typeface="+mn-lt"/>
                          <a:ea typeface="+mn-ea"/>
                          <a:cs typeface="+mn-cs"/>
                        </a:rPr>
                        <a:t>
 Overlooking the waterways, discover the home of Mexico and the best guacamole in Dubai @tortugamexicankitchen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https://www.instagram.com/p/Bshxrs5nR1i/media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34.8 %</a:t>
                      </a:r>
                    </a:p>
                  </a:txBody>
                  <a:tcPr/>
                </a:tc>
                <a:extLst>
                  <a:ext uri="{0D108BD9-81ED-4DB2-BD59-A6C34878D82A}">
                    <a16:rowId xmlns:a16="http://schemas.microsoft.com/office/drawing/2014/main" val="2430803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jumeirahminaasalam - 2019-01-04 14:43:21 </a:t>
                      </a:r>
                      <a:r>
                        <a:rPr kumimoji="0" lang="en-US" sz="1000" b="0" i="0" u="none" strike="noStrike" kern="1200" cap="none" spc="0" normalizeH="0" baseline="0" noProof="0">
                          <a:ln>
                            <a:noFill/>
                          </a:ln>
                          <a:solidFill>
                            <a:prstClr val="black"/>
                          </a:solidFill>
                          <a:effectLst/>
                          <a:uLnTx/>
                          <a:uFillTx/>
                          <a:latin typeface="+mn-lt"/>
                          <a:ea typeface="+mn-ea"/>
                          <a:cs typeface="+mn-cs"/>
                        </a:rPr>
                        <a:t>
 Classic Chinese dishes contemporised with a neo-oriental flair overlooking the magical waterways of Madinat Jumeirah @Zhenghesdubai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https://www.instagram.com/p/BsNa2lXn8eV/media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38.37 %</a:t>
                      </a:r>
                    </a:p>
                  </a:txBody>
                  <a:tcPr/>
                </a:tc>
                <a:extLst>
                  <a:ext uri="{0D108BD9-81ED-4DB2-BD59-A6C34878D82A}">
                    <a16:rowId xmlns:a16="http://schemas.microsoft.com/office/drawing/2014/main" val="2916511867"/>
                  </a:ext>
                </a:extLst>
              </a:tr>
            </a:tbl>
          </a:graphicData>
        </a:graphic>
      </p:graphicFrame>
      <p:sp>
        <p:nvSpPr>
          <p:cNvPr id="4" name="Text Placeholder 3">
            <a:extLst>
              <a:ext uri="{FF2B5EF4-FFF2-40B4-BE49-F238E27FC236}">
                <a16:creationId xmlns:a16="http://schemas.microsoft.com/office/drawing/2014/main" id="{3EEC312D-54F0-4EB4-A2BA-1FA7185319EC}"/>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4384339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C83DF-FFD8-465A-900D-5CCC5CBE5F5B}"/>
              </a:ext>
            </a:extLst>
          </p:cNvPr>
          <p:cNvSpPr>
            <a:spLocks noGrp="1"/>
          </p:cNvSpPr>
          <p:nvPr>
            <p:ph type="title"/>
          </p:nvPr>
        </p:nvSpPr>
        <p:spPr/>
        <p:txBody>
          <a:bodyPr/>
          <a:lstStyle/>
          <a:p>
            <a:r>
              <a:rPr lang="en-US"/>
              <a:t>Instagram Key Metrics Table | Mina A Salam</a:t>
            </a:r>
          </a:p>
        </p:txBody>
      </p:sp>
      <p:graphicFrame>
        <p:nvGraphicFramePr>
          <p:cNvPr id="5" name="Table Placeholder 4">
            <a:extLst>
              <a:ext uri="{FF2B5EF4-FFF2-40B4-BE49-F238E27FC236}">
                <a16:creationId xmlns:a16="http://schemas.microsoft.com/office/drawing/2014/main" id="{1F118728-114F-4FD7-AC57-1D8AF7762D03}"/>
              </a:ext>
            </a:extLst>
          </p:cNvPr>
          <p:cNvGraphicFramePr>
            <a:graphicFrameLocks noGrp="1"/>
          </p:cNvGraphicFramePr>
          <p:nvPr>
            <p:ph type="tbl" sz="quarter" idx="13"/>
            <p:extLst>
              <p:ext uri="{D42A27DB-BD31-4B8C-83A1-F6EECF244321}">
                <p14:modId xmlns:p14="http://schemas.microsoft.com/office/powerpoint/2010/main" val="1105180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3513943179"/>
                    </a:ext>
                  </a:extLst>
                </a:gridCol>
                <a:gridCol w="576072">
                  <a:extLst>
                    <a:ext uri="{9D8B030D-6E8A-4147-A177-3AD203B41FA5}">
                      <a16:colId xmlns:a16="http://schemas.microsoft.com/office/drawing/2014/main" val="3377862444"/>
                    </a:ext>
                  </a:extLst>
                </a:gridCol>
                <a:gridCol w="576072">
                  <a:extLst>
                    <a:ext uri="{9D8B030D-6E8A-4147-A177-3AD203B41FA5}">
                      <a16:colId xmlns:a16="http://schemas.microsoft.com/office/drawing/2014/main" val="1038717713"/>
                    </a:ext>
                  </a:extLst>
                </a:gridCol>
                <a:gridCol w="576072">
                  <a:extLst>
                    <a:ext uri="{9D8B030D-6E8A-4147-A177-3AD203B41FA5}">
                      <a16:colId xmlns:a16="http://schemas.microsoft.com/office/drawing/2014/main" val="3467811292"/>
                    </a:ext>
                  </a:extLst>
                </a:gridCol>
                <a:gridCol w="576072">
                  <a:extLst>
                    <a:ext uri="{9D8B030D-6E8A-4147-A177-3AD203B41FA5}">
                      <a16:colId xmlns:a16="http://schemas.microsoft.com/office/drawing/2014/main" val="670972363"/>
                    </a:ext>
                  </a:extLst>
                </a:gridCol>
                <a:gridCol w="576072">
                  <a:extLst>
                    <a:ext uri="{9D8B030D-6E8A-4147-A177-3AD203B41FA5}">
                      <a16:colId xmlns:a16="http://schemas.microsoft.com/office/drawing/2014/main" val="2487962311"/>
                    </a:ext>
                  </a:extLst>
                </a:gridCol>
                <a:gridCol w="576072">
                  <a:extLst>
                    <a:ext uri="{9D8B030D-6E8A-4147-A177-3AD203B41FA5}">
                      <a16:colId xmlns:a16="http://schemas.microsoft.com/office/drawing/2014/main" val="835154308"/>
                    </a:ext>
                  </a:extLst>
                </a:gridCol>
                <a:gridCol w="576072">
                  <a:extLst>
                    <a:ext uri="{9D8B030D-6E8A-4147-A177-3AD203B41FA5}">
                      <a16:colId xmlns:a16="http://schemas.microsoft.com/office/drawing/2014/main" val="1339867527"/>
                    </a:ext>
                  </a:extLst>
                </a:gridCol>
                <a:gridCol w="576072">
                  <a:extLst>
                    <a:ext uri="{9D8B030D-6E8A-4147-A177-3AD203B41FA5}">
                      <a16:colId xmlns:a16="http://schemas.microsoft.com/office/drawing/2014/main" val="1046922911"/>
                    </a:ext>
                  </a:extLst>
                </a:gridCol>
                <a:gridCol w="576072">
                  <a:extLst>
                    <a:ext uri="{9D8B030D-6E8A-4147-A177-3AD203B41FA5}">
                      <a16:colId xmlns:a16="http://schemas.microsoft.com/office/drawing/2014/main" val="1476895776"/>
                    </a:ext>
                  </a:extLst>
                </a:gridCol>
                <a:gridCol w="576072">
                  <a:extLst>
                    <a:ext uri="{9D8B030D-6E8A-4147-A177-3AD203B41FA5}">
                      <a16:colId xmlns:a16="http://schemas.microsoft.com/office/drawing/2014/main" val="1399826520"/>
                    </a:ext>
                  </a:extLst>
                </a:gridCol>
                <a:gridCol w="576072">
                  <a:extLst>
                    <a:ext uri="{9D8B030D-6E8A-4147-A177-3AD203B41FA5}">
                      <a16:colId xmlns:a16="http://schemas.microsoft.com/office/drawing/2014/main" val="3392956250"/>
                    </a:ext>
                  </a:extLst>
                </a:gridCol>
                <a:gridCol w="576072">
                  <a:extLst>
                    <a:ext uri="{9D8B030D-6E8A-4147-A177-3AD203B41FA5}">
                      <a16:colId xmlns:a16="http://schemas.microsoft.com/office/drawing/2014/main" val="411403362"/>
                    </a:ext>
                  </a:extLst>
                </a:gridCol>
                <a:gridCol w="576072">
                  <a:extLst>
                    <a:ext uri="{9D8B030D-6E8A-4147-A177-3AD203B41FA5}">
                      <a16:colId xmlns:a16="http://schemas.microsoft.com/office/drawing/2014/main" val="3551353225"/>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Avg. Story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87548391"/>
                  </a:ext>
                </a:extLst>
              </a:tr>
              <a:tr h="370840">
                <a:tc>
                  <a:txBody>
                    <a:bodyPr/>
                    <a:lstStyle/>
                    <a:p>
                      <a:r>
                        <a:rPr lang="en-US" sz="1000"/>
                        <a:t>jumeirahminaasalam</a:t>
                      </a:r>
                    </a:p>
                  </a:txBody>
                  <a:tcPr/>
                </a:tc>
                <a:tc>
                  <a:txBody>
                    <a:bodyPr/>
                    <a:lstStyle/>
                    <a:p>
                      <a:r>
                        <a:rPr lang="en-US" sz="1000"/>
                        <a:t>90</a:t>
                      </a:r>
                    </a:p>
                  </a:txBody>
                  <a:tcPr/>
                </a:tc>
                <a:tc>
                  <a:txBody>
                    <a:bodyPr/>
                    <a:lstStyle/>
                    <a:p>
                      <a:r>
                        <a:rPr lang="en-US" sz="1000"/>
                        <a:t>27</a:t>
                      </a:r>
                    </a:p>
                  </a:txBody>
                  <a:tcPr/>
                </a:tc>
                <a:tc>
                  <a:txBody>
                    <a:bodyPr/>
                    <a:lstStyle/>
                    <a:p>
                      <a:r>
                        <a:rPr lang="en-US" sz="1000"/>
                        <a:t>14554</a:t>
                      </a:r>
                    </a:p>
                  </a:txBody>
                  <a:tcPr/>
                </a:tc>
                <a:tc>
                  <a:txBody>
                    <a:bodyPr/>
                    <a:lstStyle/>
                    <a:p>
                      <a:r>
                        <a:rPr lang="en-US" sz="1000"/>
                        <a:t>432</a:t>
                      </a:r>
                    </a:p>
                  </a:txBody>
                  <a:tcPr/>
                </a:tc>
                <a:tc>
                  <a:txBody>
                    <a:bodyPr/>
                    <a:lstStyle/>
                    <a:p>
                      <a:r>
                        <a:rPr lang="en-US" sz="1000"/>
                        <a:t>257387</a:t>
                      </a:r>
                    </a:p>
                  </a:txBody>
                  <a:tcPr/>
                </a:tc>
                <a:tc>
                  <a:txBody>
                    <a:bodyPr/>
                    <a:lstStyle/>
                    <a:p>
                      <a:r>
                        <a:rPr lang="en-US" sz="1000"/>
                        <a:t>11571</a:t>
                      </a:r>
                    </a:p>
                  </a:txBody>
                  <a:tcPr/>
                </a:tc>
                <a:tc>
                  <a:txBody>
                    <a:bodyPr/>
                    <a:lstStyle/>
                    <a:p>
                      <a:r>
                        <a:rPr lang="en-US" sz="1000"/>
                        <a:t>15755</a:t>
                      </a:r>
                    </a:p>
                  </a:txBody>
                  <a:tcPr/>
                </a:tc>
                <a:tc>
                  <a:txBody>
                    <a:bodyPr/>
                    <a:lstStyle/>
                    <a:p>
                      <a:r>
                        <a:rPr lang="en-US" sz="1000"/>
                        <a:t>2036.3</a:t>
                      </a:r>
                    </a:p>
                  </a:txBody>
                  <a:tcPr/>
                </a:tc>
                <a:tc>
                  <a:txBody>
                    <a:bodyPr/>
                    <a:lstStyle/>
                    <a:p>
                      <a:r>
                        <a:rPr lang="en-US" sz="1000"/>
                        <a:t>370.59259259259</a:t>
                      </a:r>
                    </a:p>
                  </a:txBody>
                  <a:tcPr/>
                </a:tc>
                <a:tc>
                  <a:txBody>
                    <a:bodyPr/>
                    <a:lstStyle/>
                    <a:p>
                      <a:r>
                        <a:rPr lang="en-US" sz="1000"/>
                        <a:t>769</a:t>
                      </a:r>
                    </a:p>
                  </a:txBody>
                  <a:tcPr/>
                </a:tc>
                <a:tc>
                  <a:txBody>
                    <a:bodyPr/>
                    <a:lstStyle/>
                    <a:p>
                      <a:r>
                        <a:rPr lang="en-US" sz="1000"/>
                        <a:t>76</a:t>
                      </a:r>
                    </a:p>
                  </a:txBody>
                  <a:tcPr/>
                </a:tc>
                <a:tc>
                  <a:txBody>
                    <a:bodyPr/>
                    <a:lstStyle/>
                    <a:p>
                      <a:r>
                        <a:rPr lang="en-US" sz="1000"/>
                        <a:t>0</a:t>
                      </a:r>
                    </a:p>
                  </a:txBody>
                  <a:tcPr/>
                </a:tc>
                <a:tc>
                  <a:txBody>
                    <a:bodyPr/>
                    <a:lstStyle/>
                    <a:p>
                      <a:r>
                        <a:rPr lang="en-US" sz="1000"/>
                        <a:t>14</a:t>
                      </a:r>
                    </a:p>
                  </a:txBody>
                  <a:tcPr/>
                </a:tc>
                <a:extLst>
                  <a:ext uri="{0D108BD9-81ED-4DB2-BD59-A6C34878D82A}">
                    <a16:rowId xmlns:a16="http://schemas.microsoft.com/office/drawing/2014/main" val="2989170533"/>
                  </a:ext>
                </a:extLst>
              </a:tr>
            </a:tbl>
          </a:graphicData>
        </a:graphic>
      </p:graphicFrame>
      <p:sp>
        <p:nvSpPr>
          <p:cNvPr id="4" name="Text Placeholder 3">
            <a:extLst>
              <a:ext uri="{FF2B5EF4-FFF2-40B4-BE49-F238E27FC236}">
                <a16:creationId xmlns:a16="http://schemas.microsoft.com/office/drawing/2014/main" id="{23177955-C8DB-4263-85C1-B5F0DA7D191E}"/>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7916395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11757-1A95-4DD7-825E-7D42744621EA}"/>
              </a:ext>
            </a:extLst>
          </p:cNvPr>
          <p:cNvSpPr>
            <a:spLocks noGrp="1"/>
          </p:cNvSpPr>
          <p:nvPr>
            <p:ph type="title"/>
          </p:nvPr>
        </p:nvSpPr>
        <p:spPr/>
        <p:txBody>
          <a:bodyPr/>
          <a:lstStyle/>
          <a:p>
            <a:r>
              <a:rPr lang="en-US"/>
              <a:t>Instagram Stories Taps Line Chart | Mina A Salam</a:t>
            </a:r>
          </a:p>
        </p:txBody>
      </p:sp>
      <p:graphicFrame>
        <p:nvGraphicFramePr>
          <p:cNvPr id="6" name="Chart Placeholder 5">
            <a:extLst>
              <a:ext uri="{FF2B5EF4-FFF2-40B4-BE49-F238E27FC236}">
                <a16:creationId xmlns:a16="http://schemas.microsoft.com/office/drawing/2014/main" id="{2888C72D-EF41-4985-A9F1-57F1A2E700C4}"/>
              </a:ext>
            </a:extLst>
          </p:cNvPr>
          <p:cNvGraphicFramePr>
            <a:graphicFrameLocks noGrp="1"/>
          </p:cNvGraphicFramePr>
          <p:nvPr>
            <p:ph type="chart" sz="quarter" idx="13"/>
            <p:extLst>
              <p:ext uri="{D42A27DB-BD31-4B8C-83A1-F6EECF244321}">
                <p14:modId xmlns:p14="http://schemas.microsoft.com/office/powerpoint/2010/main" val="4236782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F1556A-F049-499F-BF09-BE8FACFB6152}"/>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3C51C6C5-AFEB-4F02-91E6-76FFF867F1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85338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37E69-6FF8-41C7-80B3-0112E4270F2D}"/>
              </a:ext>
            </a:extLst>
          </p:cNvPr>
          <p:cNvSpPr>
            <a:spLocks noGrp="1"/>
          </p:cNvSpPr>
          <p:nvPr>
            <p:ph type="title"/>
          </p:nvPr>
        </p:nvSpPr>
        <p:spPr/>
        <p:txBody>
          <a:bodyPr/>
          <a:lstStyle/>
          <a:p>
            <a:r>
              <a:rPr lang="en-US"/>
              <a:t>Instagram Stories Key Metrics Line Chart | Mina A Salam</a:t>
            </a:r>
          </a:p>
        </p:txBody>
      </p:sp>
      <p:graphicFrame>
        <p:nvGraphicFramePr>
          <p:cNvPr id="6" name="Chart Placeholder 5">
            <a:extLst>
              <a:ext uri="{FF2B5EF4-FFF2-40B4-BE49-F238E27FC236}">
                <a16:creationId xmlns:a16="http://schemas.microsoft.com/office/drawing/2014/main" id="{563E7424-0366-4D1D-BD78-8AFE80F1A7F1}"/>
              </a:ext>
            </a:extLst>
          </p:cNvPr>
          <p:cNvGraphicFramePr>
            <a:graphicFrameLocks noGrp="1"/>
          </p:cNvGraphicFramePr>
          <p:nvPr>
            <p:ph type="chart" sz="quarter" idx="13"/>
            <p:extLst>
              <p:ext uri="{D42A27DB-BD31-4B8C-83A1-F6EECF244321}">
                <p14:modId xmlns:p14="http://schemas.microsoft.com/office/powerpoint/2010/main" val="8506744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69B1F9-67DD-4567-A287-D3C423B513AD}"/>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56BC8852-733F-43E9-869D-E99E6CD5F0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64079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01556-24AB-4089-99FF-E24FB05C7318}"/>
              </a:ext>
            </a:extLst>
          </p:cNvPr>
          <p:cNvSpPr>
            <a:spLocks noGrp="1"/>
          </p:cNvSpPr>
          <p:nvPr>
            <p:ph type="title"/>
          </p:nvPr>
        </p:nvSpPr>
        <p:spPr/>
        <p:txBody>
          <a:bodyPr/>
          <a:lstStyle/>
          <a:p>
            <a:r>
              <a:rPr lang="en-US"/>
              <a:t>Instagram Stories Key Metrics Table | Mina A Salam</a:t>
            </a:r>
          </a:p>
        </p:txBody>
      </p:sp>
      <p:graphicFrame>
        <p:nvGraphicFramePr>
          <p:cNvPr id="5" name="Table Placeholder 4">
            <a:extLst>
              <a:ext uri="{FF2B5EF4-FFF2-40B4-BE49-F238E27FC236}">
                <a16:creationId xmlns:a16="http://schemas.microsoft.com/office/drawing/2014/main" id="{9463A82F-F8C3-4467-A1A0-08CBB94D4493}"/>
              </a:ext>
            </a:extLst>
          </p:cNvPr>
          <p:cNvGraphicFramePr>
            <a:graphicFrameLocks noGrp="1"/>
          </p:cNvGraphicFramePr>
          <p:nvPr>
            <p:ph type="tbl" sz="quarter" idx="13"/>
            <p:extLst>
              <p:ext uri="{D42A27DB-BD31-4B8C-83A1-F6EECF244321}">
                <p14:modId xmlns:p14="http://schemas.microsoft.com/office/powerpoint/2010/main" val="2324135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448510916"/>
                    </a:ext>
                  </a:extLst>
                </a:gridCol>
                <a:gridCol w="707746">
                  <a:extLst>
                    <a:ext uri="{9D8B030D-6E8A-4147-A177-3AD203B41FA5}">
                      <a16:colId xmlns:a16="http://schemas.microsoft.com/office/drawing/2014/main" val="1057593609"/>
                    </a:ext>
                  </a:extLst>
                </a:gridCol>
                <a:gridCol w="707746">
                  <a:extLst>
                    <a:ext uri="{9D8B030D-6E8A-4147-A177-3AD203B41FA5}">
                      <a16:colId xmlns:a16="http://schemas.microsoft.com/office/drawing/2014/main" val="292506920"/>
                    </a:ext>
                  </a:extLst>
                </a:gridCol>
                <a:gridCol w="353873">
                  <a:extLst>
                    <a:ext uri="{9D8B030D-6E8A-4147-A177-3AD203B41FA5}">
                      <a16:colId xmlns:a16="http://schemas.microsoft.com/office/drawing/2014/main" val="3941179449"/>
                    </a:ext>
                  </a:extLst>
                </a:gridCol>
                <a:gridCol w="353873">
                  <a:extLst>
                    <a:ext uri="{9D8B030D-6E8A-4147-A177-3AD203B41FA5}">
                      <a16:colId xmlns:a16="http://schemas.microsoft.com/office/drawing/2014/main" val="2645147167"/>
                    </a:ext>
                  </a:extLst>
                </a:gridCol>
                <a:gridCol w="707746">
                  <a:extLst>
                    <a:ext uri="{9D8B030D-6E8A-4147-A177-3AD203B41FA5}">
                      <a16:colId xmlns:a16="http://schemas.microsoft.com/office/drawing/2014/main" val="3945492203"/>
                    </a:ext>
                  </a:extLst>
                </a:gridCol>
                <a:gridCol w="707746">
                  <a:extLst>
                    <a:ext uri="{9D8B030D-6E8A-4147-A177-3AD203B41FA5}">
                      <a16:colId xmlns:a16="http://schemas.microsoft.com/office/drawing/2014/main" val="2773813483"/>
                    </a:ext>
                  </a:extLst>
                </a:gridCol>
                <a:gridCol w="707746">
                  <a:extLst>
                    <a:ext uri="{9D8B030D-6E8A-4147-A177-3AD203B41FA5}">
                      <a16:colId xmlns:a16="http://schemas.microsoft.com/office/drawing/2014/main" val="809686003"/>
                    </a:ext>
                  </a:extLst>
                </a:gridCol>
                <a:gridCol w="707746">
                  <a:extLst>
                    <a:ext uri="{9D8B030D-6E8A-4147-A177-3AD203B41FA5}">
                      <a16:colId xmlns:a16="http://schemas.microsoft.com/office/drawing/2014/main" val="3882085753"/>
                    </a:ext>
                  </a:extLst>
                </a:gridCol>
                <a:gridCol w="707746">
                  <a:extLst>
                    <a:ext uri="{9D8B030D-6E8A-4147-A177-3AD203B41FA5}">
                      <a16:colId xmlns:a16="http://schemas.microsoft.com/office/drawing/2014/main" val="611937623"/>
                    </a:ext>
                  </a:extLst>
                </a:gridCol>
                <a:gridCol w="707746">
                  <a:extLst>
                    <a:ext uri="{9D8B030D-6E8A-4147-A177-3AD203B41FA5}">
                      <a16:colId xmlns:a16="http://schemas.microsoft.com/office/drawing/2014/main" val="43380066"/>
                    </a:ext>
                  </a:extLst>
                </a:gridCol>
                <a:gridCol w="707746">
                  <a:extLst>
                    <a:ext uri="{9D8B030D-6E8A-4147-A177-3AD203B41FA5}">
                      <a16:colId xmlns:a16="http://schemas.microsoft.com/office/drawing/2014/main" val="1459092917"/>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651031636"/>
                  </a:ext>
                </a:extLst>
              </a:tr>
              <a:tr h="370840">
                <a:tc>
                  <a:txBody>
                    <a:bodyPr/>
                    <a:lstStyle/>
                    <a:p>
                      <a:r>
                        <a:rPr lang="en-US" sz="1000"/>
                        <a:t>jumeirahminaasalam</a:t>
                      </a:r>
                    </a:p>
                  </a:txBody>
                  <a:tcPr/>
                </a:tc>
                <a:tc>
                  <a:txBody>
                    <a:bodyPr/>
                    <a:lstStyle/>
                    <a:p>
                      <a:r>
                        <a:rPr lang="en-US" sz="1000"/>
                        <a:t>27</a:t>
                      </a:r>
                    </a:p>
                  </a:txBody>
                  <a:tcPr/>
                </a:tc>
                <a:tc>
                  <a:txBody>
                    <a:bodyPr/>
                    <a:lstStyle/>
                    <a:p>
                      <a:r>
                        <a:rPr lang="en-US" sz="1000"/>
                        <a:t>0.7640</a:t>
                      </a:r>
                    </a:p>
                  </a:txBody>
                  <a:tcPr/>
                </a:tc>
                <a:tc>
                  <a:txBody>
                    <a:bodyPr/>
                    <a:lstStyle/>
                    <a:p>
                      <a:r>
                        <a:rPr lang="en-US" sz="1000"/>
                        <a:t>40.11</a:t>
                      </a:r>
                    </a:p>
                  </a:txBody>
                  <a:tcPr/>
                </a:tc>
                <a:tc>
                  <a:txBody>
                    <a:bodyPr/>
                    <a:lstStyle/>
                    <a:p>
                      <a:r>
                        <a:rPr lang="en-US" sz="1000"/>
                        <a:t>0.56</a:t>
                      </a:r>
                    </a:p>
                  </a:txBody>
                  <a:tcPr/>
                </a:tc>
                <a:tc>
                  <a:txBody>
                    <a:bodyPr/>
                    <a:lstStyle/>
                    <a:p>
                      <a:r>
                        <a:rPr lang="en-US" sz="1000"/>
                        <a:t>428.56</a:t>
                      </a:r>
                    </a:p>
                  </a:txBody>
                  <a:tcPr/>
                </a:tc>
                <a:tc>
                  <a:txBody>
                    <a:bodyPr/>
                    <a:lstStyle/>
                    <a:p>
                      <a:r>
                        <a:rPr lang="en-US" sz="1000"/>
                        <a:t>370.59</a:t>
                      </a:r>
                    </a:p>
                  </a:txBody>
                  <a:tcPr/>
                </a:tc>
                <a:tc>
                  <a:txBody>
                    <a:bodyPr/>
                    <a:lstStyle/>
                    <a:p>
                      <a:r>
                        <a:rPr lang="en-US" sz="1000"/>
                        <a:t>287.30</a:t>
                      </a:r>
                    </a:p>
                  </a:txBody>
                  <a:tcPr/>
                </a:tc>
                <a:tc>
                  <a:txBody>
                    <a:bodyPr/>
                    <a:lstStyle/>
                    <a:p>
                      <a:r>
                        <a:rPr lang="en-US" sz="1000"/>
                        <a:t>286.74</a:t>
                      </a:r>
                    </a:p>
                  </a:txBody>
                  <a:tcPr/>
                </a:tc>
                <a:tc>
                  <a:txBody>
                    <a:bodyPr/>
                    <a:lstStyle/>
                    <a:p>
                      <a:r>
                        <a:rPr lang="en-US" sz="1000"/>
                        <a:t>11571</a:t>
                      </a:r>
                    </a:p>
                  </a:txBody>
                  <a:tcPr/>
                </a:tc>
                <a:tc>
                  <a:txBody>
                    <a:bodyPr/>
                    <a:lstStyle/>
                    <a:p>
                      <a:r>
                        <a:rPr lang="en-US" sz="1000"/>
                        <a:t>1083</a:t>
                      </a:r>
                    </a:p>
                  </a:txBody>
                  <a:tcPr/>
                </a:tc>
                <a:tc>
                  <a:txBody>
                    <a:bodyPr/>
                    <a:lstStyle/>
                    <a:p>
                      <a:r>
                        <a:rPr lang="en-US" sz="1000"/>
                        <a:t>7757</a:t>
                      </a:r>
                    </a:p>
                  </a:txBody>
                  <a:tcPr/>
                </a:tc>
                <a:extLst>
                  <a:ext uri="{0D108BD9-81ED-4DB2-BD59-A6C34878D82A}">
                    <a16:rowId xmlns:a16="http://schemas.microsoft.com/office/drawing/2014/main" val="3922315952"/>
                  </a:ext>
                </a:extLst>
              </a:tr>
            </a:tbl>
          </a:graphicData>
        </a:graphic>
      </p:graphicFrame>
      <p:sp>
        <p:nvSpPr>
          <p:cNvPr id="4" name="Text Placeholder 3">
            <a:extLst>
              <a:ext uri="{FF2B5EF4-FFF2-40B4-BE49-F238E27FC236}">
                <a16:creationId xmlns:a16="http://schemas.microsoft.com/office/drawing/2014/main" id="{3E11BB20-FD41-401D-83D1-6FF2EBA3C209}"/>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09024920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1416</Words>
  <Application>Microsoft Office PowerPoint</Application>
  <PresentationFormat>On-screen Show (4:3)</PresentationFormat>
  <Paragraphs>657</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Jumeirah Mina a Salam</vt:lpstr>
      <vt:lpstr>Instagram IG Followers Total (Bar Chart) | Mina A Salam</vt:lpstr>
      <vt:lpstr>Instagram Followers Change | Mina A Salam</vt:lpstr>
      <vt:lpstr>Instagram Instagram Reach | Mina A Salam</vt:lpstr>
      <vt:lpstr>Instagram IG Total Interactions (Bar Chart) | Mina A Salam</vt:lpstr>
      <vt:lpstr>Instagram IG Hashtag Analytics | Mina A Salam</vt:lpstr>
      <vt:lpstr>Instagram IG Insights - Posts Table + I-Rate | Mina A Salam - 1 of 7</vt:lpstr>
      <vt:lpstr>Instagram IG Insights - Posts Table + I-Rate | Mina A Salam - 2 of 7</vt:lpstr>
      <vt:lpstr>Instagram IG Insights - Posts Table + I-Rate | Mina A Salam - 3 of 7</vt:lpstr>
      <vt:lpstr>Instagram IG Insights - Posts Table + I-Rate | Mina A Salam - 4 of 7</vt:lpstr>
      <vt:lpstr>Instagram IG Insights - Posts Table + I-Rate | Mina A Salam - 5 of 7</vt:lpstr>
      <vt:lpstr>Instagram IG Insights - Posts Table + I-Rate | Mina A Salam - 6 of 7</vt:lpstr>
      <vt:lpstr>Instagram IG Insights - Posts Table + I-Rate | Mina A Salam - 7 of 7</vt:lpstr>
      <vt:lpstr>Instagram Videos Table | Mina A Salam - 1 of 6</vt:lpstr>
      <vt:lpstr>Instagram Videos Table | Mina A Salam - 2 of 6</vt:lpstr>
      <vt:lpstr>Instagram Videos Table | Mina A Salam - 3 of 6</vt:lpstr>
      <vt:lpstr>Instagram Videos Table | Mina A Salam - 4 of 6</vt:lpstr>
      <vt:lpstr>Instagram Videos Table | Mina A Salam - 5 of 6</vt:lpstr>
      <vt:lpstr>Instagram Videos Table | Mina A Salam - 6 of 6</vt:lpstr>
      <vt:lpstr>Instagram Key Metrics Table | Mina A Salam</vt:lpstr>
      <vt:lpstr>Instagram Stories Taps Line Chart | Mina A Salam</vt:lpstr>
      <vt:lpstr>Instagram Stories Key Metrics Line Chart | Mina A Salam</vt:lpstr>
      <vt:lpstr>Instagram Stories Key Metrics Table | Mina A Salam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Jumeirah Mina a Salam</dc:title>
  <dc:creator>Frederik Peiniger</dc:creator>
  <cp:lastModifiedBy>Frederik Peiniger</cp:lastModifiedBy>
  <cp:revision>1</cp:revision>
  <dcterms:created xsi:type="dcterms:W3CDTF">2019-06-30T15:15:26Z</dcterms:created>
  <dcterms:modified xsi:type="dcterms:W3CDTF">2019-06-30T15:17:02Z</dcterms:modified>
</cp:coreProperties>
</file>