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Emirates Towers</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62584</c:v>
                </c:pt>
                <c:pt idx="1">
                  <c:v>62694</c:v>
                </c:pt>
                <c:pt idx="2">
                  <c:v>62934</c:v>
                </c:pt>
                <c:pt idx="3">
                  <c:v>63213</c:v>
                </c:pt>
                <c:pt idx="4">
                  <c:v>63443</c:v>
                </c:pt>
              </c:numCache>
            </c:numRef>
          </c:val>
          <c:extLst>
            <c:ext xmlns:c16="http://schemas.microsoft.com/office/drawing/2014/chart" uri="{C3380CC4-5D6E-409C-BE32-E72D297353CC}">
              <c16:uniqueId val="{00000000-D6A4-439D-AEFB-46CCE994F217}"/>
            </c:ext>
          </c:extLst>
        </c:ser>
        <c:dLbls>
          <c:showLegendKey val="0"/>
          <c:showVal val="0"/>
          <c:showCatName val="0"/>
          <c:showSerName val="0"/>
          <c:showPercent val="0"/>
          <c:showBubbleSize val="0"/>
        </c:dLbls>
        <c:gapWidth val="182"/>
        <c:axId val="307028552"/>
        <c:axId val="307031176"/>
      </c:barChart>
      <c:dateAx>
        <c:axId val="3070285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31176"/>
        <c:crosses val="autoZero"/>
        <c:auto val="1"/>
        <c:lblOffset val="100"/>
        <c:baseTimeUnit val="days"/>
      </c:dateAx>
      <c:valAx>
        <c:axId val="307031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2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Emirates Towers</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42</c:v>
                </c:pt>
                <c:pt idx="1">
                  <c:v>110</c:v>
                </c:pt>
                <c:pt idx="2">
                  <c:v>240</c:v>
                </c:pt>
                <c:pt idx="3">
                  <c:v>279</c:v>
                </c:pt>
                <c:pt idx="4">
                  <c:v>230</c:v>
                </c:pt>
              </c:numCache>
            </c:numRef>
          </c:val>
          <c:extLst>
            <c:ext xmlns:c16="http://schemas.microsoft.com/office/drawing/2014/chart" uri="{C3380CC4-5D6E-409C-BE32-E72D297353CC}">
              <c16:uniqueId val="{00000000-4FE5-4BB3-8175-ECED5F9CF0EE}"/>
            </c:ext>
          </c:extLst>
        </c:ser>
        <c:dLbls>
          <c:showLegendKey val="0"/>
          <c:showVal val="0"/>
          <c:showCatName val="0"/>
          <c:showSerName val="0"/>
          <c:showPercent val="0"/>
          <c:showBubbleSize val="0"/>
        </c:dLbls>
        <c:gapWidth val="182"/>
        <c:axId val="260604968"/>
        <c:axId val="264390784"/>
      </c:barChart>
      <c:dateAx>
        <c:axId val="2606049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90784"/>
        <c:crosses val="autoZero"/>
        <c:auto val="1"/>
        <c:lblOffset val="100"/>
        <c:baseTimeUnit val="days"/>
      </c:dateAx>
      <c:valAx>
        <c:axId val="2643907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60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Emirates Towers</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845035</c:v>
                </c:pt>
                <c:pt idx="1">
                  <c:v>746794</c:v>
                </c:pt>
                <c:pt idx="2">
                  <c:v>1195664</c:v>
                </c:pt>
                <c:pt idx="3">
                  <c:v>559450</c:v>
                </c:pt>
                <c:pt idx="4">
                  <c:v>1020687</c:v>
                </c:pt>
              </c:numCache>
            </c:numRef>
          </c:val>
          <c:extLst>
            <c:ext xmlns:c16="http://schemas.microsoft.com/office/drawing/2014/chart" uri="{C3380CC4-5D6E-409C-BE32-E72D297353CC}">
              <c16:uniqueId val="{00000000-37B7-4A65-ACD7-6F0DC6DBDE05}"/>
            </c:ext>
          </c:extLst>
        </c:ser>
        <c:dLbls>
          <c:showLegendKey val="0"/>
          <c:showVal val="0"/>
          <c:showCatName val="0"/>
          <c:showSerName val="0"/>
          <c:showPercent val="0"/>
          <c:showBubbleSize val="0"/>
        </c:dLbls>
        <c:gapWidth val="182"/>
        <c:axId val="308918464"/>
        <c:axId val="308919776"/>
      </c:barChart>
      <c:dateAx>
        <c:axId val="3089184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19776"/>
        <c:crosses val="autoZero"/>
        <c:auto val="1"/>
        <c:lblOffset val="100"/>
        <c:baseTimeUnit val="days"/>
      </c:dateAx>
      <c:valAx>
        <c:axId val="308919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91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@JumeirahET</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960-433A-A3E5-5DCC64CD261D}"/>
            </c:ext>
          </c:extLst>
        </c:ser>
        <c:ser>
          <c:idx val="1"/>
          <c:order val="1"/>
          <c:tx>
            <c:strRef>
              <c:f>Sheet1!$C$1</c:f>
              <c:strCache>
                <c:ptCount val="1"/>
                <c:pt idx="0">
                  <c:v>jumeirahemiratestowers</c:v>
                </c:pt>
              </c:strCache>
            </c:strRef>
          </c:tx>
          <c:spPr>
            <a:solidFill>
              <a:schemeClr val="accent2"/>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960-433A-A3E5-5DCC64CD261D}"/>
            </c:ext>
          </c:extLst>
        </c:ser>
        <c:ser>
          <c:idx val="2"/>
          <c:order val="2"/>
          <c:tx>
            <c:strRef>
              <c:f>Sheet1!$D$1</c:f>
              <c:strCache>
                <c:ptCount val="1"/>
                <c:pt idx="0">
                  <c:v>Jumeirah Emirates Towers</c:v>
                </c:pt>
              </c:strCache>
            </c:strRef>
          </c:tx>
          <c:spPr>
            <a:solidFill>
              <a:schemeClr val="accent3"/>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Sheet1!$D$2:$D$6</c:f>
              <c:numCache>
                <c:formatCode>General</c:formatCode>
                <c:ptCount val="5"/>
                <c:pt idx="0">
                  <c:v>76809</c:v>
                </c:pt>
                <c:pt idx="1">
                  <c:v>39691</c:v>
                </c:pt>
                <c:pt idx="2">
                  <c:v>13339</c:v>
                </c:pt>
                <c:pt idx="3">
                  <c:v>28167</c:v>
                </c:pt>
                <c:pt idx="4">
                  <c:v>95762</c:v>
                </c:pt>
              </c:numCache>
            </c:numRef>
          </c:val>
          <c:extLst>
            <c:ext xmlns:c16="http://schemas.microsoft.com/office/drawing/2014/chart" uri="{C3380CC4-5D6E-409C-BE32-E72D297353CC}">
              <c16:uniqueId val="{00000002-E960-433A-A3E5-5DCC64CD261D}"/>
            </c:ext>
          </c:extLst>
        </c:ser>
        <c:dLbls>
          <c:showLegendKey val="0"/>
          <c:showVal val="0"/>
          <c:showCatName val="0"/>
          <c:showSerName val="0"/>
          <c:showPercent val="0"/>
          <c:showBubbleSize val="0"/>
        </c:dLbls>
        <c:gapWidth val="182"/>
        <c:axId val="309265688"/>
        <c:axId val="309259784"/>
      </c:barChart>
      <c:dateAx>
        <c:axId val="3092656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59784"/>
        <c:crosses val="autoZero"/>
        <c:auto val="1"/>
        <c:lblOffset val="100"/>
        <c:baseTimeUnit val="days"/>
      </c:dateAx>
      <c:valAx>
        <c:axId val="3092597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6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jumeirahemiratestowers</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62474</c:v>
                </c:pt>
                <c:pt idx="1">
                  <c:v>62830</c:v>
                </c:pt>
                <c:pt idx="2">
                  <c:v>63436</c:v>
                </c:pt>
                <c:pt idx="3">
                  <c:v>63697</c:v>
                </c:pt>
                <c:pt idx="4">
                  <c:v>64252</c:v>
                </c:pt>
              </c:numCache>
            </c:numRef>
          </c:val>
          <c:extLst>
            <c:ext xmlns:c16="http://schemas.microsoft.com/office/drawing/2014/chart" uri="{C3380CC4-5D6E-409C-BE32-E72D297353CC}">
              <c16:uniqueId val="{00000000-78ED-40C7-986C-74500B96DCEC}"/>
            </c:ext>
          </c:extLst>
        </c:ser>
        <c:dLbls>
          <c:showLegendKey val="0"/>
          <c:showVal val="0"/>
          <c:showCatName val="0"/>
          <c:showSerName val="0"/>
          <c:showPercent val="0"/>
          <c:showBubbleSize val="0"/>
        </c:dLbls>
        <c:gapWidth val="182"/>
        <c:axId val="423215816"/>
        <c:axId val="423216144"/>
      </c:barChart>
      <c:dateAx>
        <c:axId val="4232158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16144"/>
        <c:crosses val="autoZero"/>
        <c:auto val="1"/>
        <c:lblOffset val="100"/>
        <c:baseTimeUnit val="days"/>
      </c:dateAx>
      <c:valAx>
        <c:axId val="423216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1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jumeirahemiratestowers</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563</c:v>
                </c:pt>
                <c:pt idx="1">
                  <c:v>356</c:v>
                </c:pt>
                <c:pt idx="2">
                  <c:v>606</c:v>
                </c:pt>
                <c:pt idx="3">
                  <c:v>261</c:v>
                </c:pt>
                <c:pt idx="4">
                  <c:v>555</c:v>
                </c:pt>
              </c:numCache>
            </c:numRef>
          </c:val>
          <c:extLst>
            <c:ext xmlns:c16="http://schemas.microsoft.com/office/drawing/2014/chart" uri="{C3380CC4-5D6E-409C-BE32-E72D297353CC}">
              <c16:uniqueId val="{00000000-5CC3-4452-A565-D784EE6C82EF}"/>
            </c:ext>
          </c:extLst>
        </c:ser>
        <c:dLbls>
          <c:showLegendKey val="0"/>
          <c:showVal val="0"/>
          <c:showCatName val="0"/>
          <c:showSerName val="0"/>
          <c:showPercent val="0"/>
          <c:showBubbleSize val="0"/>
        </c:dLbls>
        <c:gapWidth val="182"/>
        <c:axId val="431395256"/>
        <c:axId val="431388696"/>
      </c:barChart>
      <c:dateAx>
        <c:axId val="4313952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8696"/>
        <c:crosses val="autoZero"/>
        <c:auto val="1"/>
        <c:lblOffset val="100"/>
        <c:baseTimeUnit val="days"/>
      </c:dateAx>
      <c:valAx>
        <c:axId val="431388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jumeirahemiratestowers</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29705</c:v>
                </c:pt>
                <c:pt idx="1">
                  <c:v>16707</c:v>
                </c:pt>
                <c:pt idx="2">
                  <c:v>24392</c:v>
                </c:pt>
                <c:pt idx="3">
                  <c:v>22080</c:v>
                </c:pt>
              </c:numCache>
            </c:numRef>
          </c:val>
          <c:extLst>
            <c:ext xmlns:c16="http://schemas.microsoft.com/office/drawing/2014/chart" uri="{C3380CC4-5D6E-409C-BE32-E72D297353CC}">
              <c16:uniqueId val="{00000000-22ED-494C-B279-445D29A6C27C}"/>
            </c:ext>
          </c:extLst>
        </c:ser>
        <c:dLbls>
          <c:showLegendKey val="0"/>
          <c:showVal val="0"/>
          <c:showCatName val="0"/>
          <c:showSerName val="0"/>
          <c:showPercent val="0"/>
          <c:showBubbleSize val="0"/>
        </c:dLbls>
        <c:gapWidth val="182"/>
        <c:axId val="431391648"/>
        <c:axId val="431391976"/>
      </c:barChart>
      <c:dateAx>
        <c:axId val="4313916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1976"/>
        <c:crosses val="autoZero"/>
        <c:auto val="1"/>
        <c:lblOffset val="100"/>
        <c:baseTimeUnit val="days"/>
      </c:dateAx>
      <c:valAx>
        <c:axId val="4313919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4A4-4000-989A-7AA86FB8A36D}"/>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A4A4-4000-989A-7AA86FB8A36D}"/>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A4A4-4000-989A-7AA86FB8A36D}"/>
            </c:ext>
          </c:extLst>
        </c:ser>
        <c:ser>
          <c:idx val="3"/>
          <c:order val="3"/>
          <c:tx>
            <c:strRef>
              <c:f>Sheet1!$E$1</c:f>
              <c:strCache>
                <c:ptCount val="1"/>
                <c:pt idx="0">
                  <c:v>LinkedIn</c:v>
                </c:pt>
              </c:strCache>
            </c:strRef>
          </c:tx>
          <c:spPr>
            <a:solidFill>
              <a:schemeClr val="accent4"/>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A4A4-4000-989A-7AA86FB8A36D}"/>
            </c:ext>
          </c:extLst>
        </c:ser>
        <c:ser>
          <c:idx val="4"/>
          <c:order val="4"/>
          <c:tx>
            <c:strRef>
              <c:f>Sheet1!$F$1</c:f>
              <c:strCache>
                <c:ptCount val="1"/>
                <c:pt idx="0">
                  <c:v>Instagram</c:v>
                </c:pt>
              </c:strCache>
            </c:strRef>
          </c:tx>
          <c:spPr>
            <a:solidFill>
              <a:schemeClr val="accent5"/>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Sheet1!$F$2:$F$6</c:f>
              <c:numCache>
                <c:formatCode>General</c:formatCode>
                <c:ptCount val="5"/>
                <c:pt idx="0">
                  <c:v>7875</c:v>
                </c:pt>
                <c:pt idx="1">
                  <c:v>3862</c:v>
                </c:pt>
                <c:pt idx="2">
                  <c:v>6050</c:v>
                </c:pt>
                <c:pt idx="3">
                  <c:v>5323</c:v>
                </c:pt>
                <c:pt idx="4">
                  <c:v>5261</c:v>
                </c:pt>
              </c:numCache>
            </c:numRef>
          </c:val>
          <c:extLst>
            <c:ext xmlns:c16="http://schemas.microsoft.com/office/drawing/2014/chart" uri="{C3380CC4-5D6E-409C-BE32-E72D297353CC}">
              <c16:uniqueId val="{00000004-A4A4-4000-989A-7AA86FB8A36D}"/>
            </c:ext>
          </c:extLst>
        </c:ser>
        <c:dLbls>
          <c:showLegendKey val="0"/>
          <c:showVal val="0"/>
          <c:showCatName val="0"/>
          <c:showSerName val="0"/>
          <c:showPercent val="0"/>
          <c:showBubbleSize val="0"/>
        </c:dLbls>
        <c:gapWidth val="182"/>
        <c:axId val="431397552"/>
        <c:axId val="431397880"/>
      </c:barChart>
      <c:dateAx>
        <c:axId val="4313975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7880"/>
        <c:crosses val="autoZero"/>
        <c:auto val="1"/>
        <c:lblOffset val="100"/>
        <c:baseTimeUnit val="days"/>
      </c:dateAx>
      <c:valAx>
        <c:axId val="4313978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jumeirahemiratestowers Taps Back</c:v>
                </c:pt>
              </c:strCache>
            </c:strRef>
          </c:tx>
          <c:spPr>
            <a:solidFill>
              <a:schemeClr val="accent1"/>
            </a:solidFill>
            <a:ln>
              <a:noFill/>
            </a:ln>
            <a:effectLst/>
          </c:spPr>
          <c:invertIfNegative val="0"/>
          <c:cat>
            <c:numRef>
              <c:f>Sheet1!$A$2:$A$12</c:f>
              <c:numCache>
                <c:formatCode>General</c:formatCode>
                <c:ptCount val="11"/>
                <c:pt idx="0">
                  <c:v>1.02</c:v>
                </c:pt>
                <c:pt idx="1">
                  <c:v>2.06</c:v>
                </c:pt>
                <c:pt idx="2">
                  <c:v>3.04</c:v>
                </c:pt>
                <c:pt idx="3">
                  <c:v>3.06</c:v>
                </c:pt>
                <c:pt idx="4">
                  <c:v>6.05</c:v>
                </c:pt>
                <c:pt idx="5">
                  <c:v>8.02</c:v>
                </c:pt>
                <c:pt idx="6">
                  <c:v>12.05</c:v>
                </c:pt>
                <c:pt idx="7">
                  <c:v>19.059999999999999</c:v>
                </c:pt>
                <c:pt idx="8">
                  <c:v>25.02</c:v>
                </c:pt>
                <c:pt idx="9">
                  <c:v>27.03</c:v>
                </c:pt>
                <c:pt idx="10">
                  <c:v>29.04</c:v>
                </c:pt>
              </c:numCache>
            </c:numRef>
          </c:cat>
          <c:val>
            <c:numRef>
              <c:f>Sheet1!$B$2:$B$12</c:f>
              <c:numCache>
                <c:formatCode>General</c:formatCode>
                <c:ptCount val="11"/>
                <c:pt idx="0">
                  <c:v>111</c:v>
                </c:pt>
                <c:pt idx="1">
                  <c:v>42</c:v>
                </c:pt>
                <c:pt idx="2">
                  <c:v>57</c:v>
                </c:pt>
                <c:pt idx="3">
                  <c:v>4</c:v>
                </c:pt>
                <c:pt idx="4">
                  <c:v>5</c:v>
                </c:pt>
                <c:pt idx="5">
                  <c:v>60</c:v>
                </c:pt>
                <c:pt idx="6">
                  <c:v>7</c:v>
                </c:pt>
                <c:pt idx="7">
                  <c:v>11</c:v>
                </c:pt>
                <c:pt idx="8">
                  <c:v>7</c:v>
                </c:pt>
                <c:pt idx="9">
                  <c:v>45</c:v>
                </c:pt>
                <c:pt idx="10">
                  <c:v>9</c:v>
                </c:pt>
              </c:numCache>
            </c:numRef>
          </c:val>
          <c:extLst>
            <c:ext xmlns:c16="http://schemas.microsoft.com/office/drawing/2014/chart" uri="{C3380CC4-5D6E-409C-BE32-E72D297353CC}">
              <c16:uniqueId val="{00000000-9097-463F-B6BB-8CF4E509F645}"/>
            </c:ext>
          </c:extLst>
        </c:ser>
        <c:ser>
          <c:idx val="1"/>
          <c:order val="1"/>
          <c:tx>
            <c:strRef>
              <c:f>Sheet1!$C$1</c:f>
              <c:strCache>
                <c:ptCount val="1"/>
                <c:pt idx="0">
                  <c:v>jumeirahemiratestowers Taps Forward</c:v>
                </c:pt>
              </c:strCache>
            </c:strRef>
          </c:tx>
          <c:spPr>
            <a:solidFill>
              <a:schemeClr val="accent2"/>
            </a:solidFill>
            <a:ln>
              <a:noFill/>
            </a:ln>
            <a:effectLst/>
          </c:spPr>
          <c:invertIfNegative val="0"/>
          <c:cat>
            <c:numRef>
              <c:f>Sheet1!$A$2:$A$12</c:f>
              <c:numCache>
                <c:formatCode>General</c:formatCode>
                <c:ptCount val="11"/>
                <c:pt idx="0">
                  <c:v>1.02</c:v>
                </c:pt>
                <c:pt idx="1">
                  <c:v>2.06</c:v>
                </c:pt>
                <c:pt idx="2">
                  <c:v>3.04</c:v>
                </c:pt>
                <c:pt idx="3">
                  <c:v>3.06</c:v>
                </c:pt>
                <c:pt idx="4">
                  <c:v>6.05</c:v>
                </c:pt>
                <c:pt idx="5">
                  <c:v>8.02</c:v>
                </c:pt>
                <c:pt idx="6">
                  <c:v>12.05</c:v>
                </c:pt>
                <c:pt idx="7">
                  <c:v>19.059999999999999</c:v>
                </c:pt>
                <c:pt idx="8">
                  <c:v>25.02</c:v>
                </c:pt>
                <c:pt idx="9">
                  <c:v>27.03</c:v>
                </c:pt>
                <c:pt idx="10">
                  <c:v>29.04</c:v>
                </c:pt>
              </c:numCache>
            </c:numRef>
          </c:cat>
          <c:val>
            <c:numRef>
              <c:f>Sheet1!$C$2:$C$12</c:f>
              <c:numCache>
                <c:formatCode>General</c:formatCode>
                <c:ptCount val="11"/>
                <c:pt idx="0">
                  <c:v>1434</c:v>
                </c:pt>
                <c:pt idx="1">
                  <c:v>919</c:v>
                </c:pt>
                <c:pt idx="2">
                  <c:v>934</c:v>
                </c:pt>
                <c:pt idx="3">
                  <c:v>349</c:v>
                </c:pt>
                <c:pt idx="4">
                  <c:v>318</c:v>
                </c:pt>
                <c:pt idx="5">
                  <c:v>894</c:v>
                </c:pt>
                <c:pt idx="6">
                  <c:v>418</c:v>
                </c:pt>
                <c:pt idx="7">
                  <c:v>311</c:v>
                </c:pt>
                <c:pt idx="8">
                  <c:v>361</c:v>
                </c:pt>
                <c:pt idx="9">
                  <c:v>860</c:v>
                </c:pt>
                <c:pt idx="10">
                  <c:v>399</c:v>
                </c:pt>
              </c:numCache>
            </c:numRef>
          </c:val>
          <c:extLst>
            <c:ext xmlns:c16="http://schemas.microsoft.com/office/drawing/2014/chart" uri="{C3380CC4-5D6E-409C-BE32-E72D297353CC}">
              <c16:uniqueId val="{00000001-9097-463F-B6BB-8CF4E509F645}"/>
            </c:ext>
          </c:extLst>
        </c:ser>
        <c:dLbls>
          <c:showLegendKey val="0"/>
          <c:showVal val="0"/>
          <c:showCatName val="0"/>
          <c:showSerName val="0"/>
          <c:showPercent val="0"/>
          <c:showBubbleSize val="0"/>
        </c:dLbls>
        <c:gapWidth val="182"/>
        <c:axId val="526939200"/>
        <c:axId val="526933296"/>
      </c:barChart>
      <c:catAx>
        <c:axId val="526939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33296"/>
        <c:crosses val="autoZero"/>
        <c:auto val="1"/>
        <c:lblAlgn val="ctr"/>
        <c:lblOffset val="100"/>
        <c:noMultiLvlLbl val="0"/>
      </c:catAx>
      <c:valAx>
        <c:axId val="5269332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3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jumeirahemiratestowers avg. reach</c:v>
                </c:pt>
              </c:strCache>
            </c:strRef>
          </c:tx>
          <c:spPr>
            <a:solidFill>
              <a:schemeClr val="accent1"/>
            </a:solidFill>
            <a:ln>
              <a:noFill/>
            </a:ln>
            <a:effectLst/>
          </c:spPr>
          <c:invertIfNegative val="0"/>
          <c:cat>
            <c:numRef>
              <c:f>Sheet1!$A$2:$A$12</c:f>
              <c:numCache>
                <c:formatCode>General</c:formatCode>
                <c:ptCount val="11"/>
                <c:pt idx="0">
                  <c:v>1.02</c:v>
                </c:pt>
                <c:pt idx="1">
                  <c:v>2.06</c:v>
                </c:pt>
                <c:pt idx="2">
                  <c:v>3.04</c:v>
                </c:pt>
                <c:pt idx="3">
                  <c:v>3.06</c:v>
                </c:pt>
                <c:pt idx="4">
                  <c:v>6.05</c:v>
                </c:pt>
                <c:pt idx="5">
                  <c:v>8.02</c:v>
                </c:pt>
                <c:pt idx="6">
                  <c:v>12.05</c:v>
                </c:pt>
                <c:pt idx="7">
                  <c:v>19.059999999999999</c:v>
                </c:pt>
                <c:pt idx="8">
                  <c:v>25.02</c:v>
                </c:pt>
                <c:pt idx="9">
                  <c:v>27.03</c:v>
                </c:pt>
                <c:pt idx="10">
                  <c:v>29.04</c:v>
                </c:pt>
              </c:numCache>
            </c:numRef>
          </c:cat>
          <c:val>
            <c:numRef>
              <c:f>Sheet1!$B$2:$B$12</c:f>
              <c:numCache>
                <c:formatCode>General</c:formatCode>
                <c:ptCount val="11"/>
                <c:pt idx="0">
                  <c:v>905.5</c:v>
                </c:pt>
                <c:pt idx="1">
                  <c:v>672</c:v>
                </c:pt>
                <c:pt idx="2">
                  <c:v>610.5</c:v>
                </c:pt>
                <c:pt idx="3">
                  <c:v>578</c:v>
                </c:pt>
                <c:pt idx="4">
                  <c:v>585</c:v>
                </c:pt>
                <c:pt idx="5">
                  <c:v>603</c:v>
                </c:pt>
                <c:pt idx="6">
                  <c:v>755</c:v>
                </c:pt>
                <c:pt idx="7">
                  <c:v>534</c:v>
                </c:pt>
                <c:pt idx="8">
                  <c:v>542</c:v>
                </c:pt>
                <c:pt idx="9">
                  <c:v>555.5</c:v>
                </c:pt>
                <c:pt idx="10">
                  <c:v>682</c:v>
                </c:pt>
              </c:numCache>
            </c:numRef>
          </c:val>
          <c:extLst>
            <c:ext xmlns:c16="http://schemas.microsoft.com/office/drawing/2014/chart" uri="{C3380CC4-5D6E-409C-BE32-E72D297353CC}">
              <c16:uniqueId val="{00000000-BF3A-4EC5-8888-1451C66FF365}"/>
            </c:ext>
          </c:extLst>
        </c:ser>
        <c:ser>
          <c:idx val="1"/>
          <c:order val="1"/>
          <c:tx>
            <c:strRef>
              <c:f>Sheet1!$C$1</c:f>
              <c:strCache>
                <c:ptCount val="1"/>
                <c:pt idx="0">
                  <c:v>jumeirahemiratestowers exits</c:v>
                </c:pt>
              </c:strCache>
            </c:strRef>
          </c:tx>
          <c:spPr>
            <a:solidFill>
              <a:schemeClr val="accent2"/>
            </a:solidFill>
            <a:ln>
              <a:noFill/>
            </a:ln>
            <a:effectLst/>
          </c:spPr>
          <c:invertIfNegative val="0"/>
          <c:cat>
            <c:numRef>
              <c:f>Sheet1!$A$2:$A$12</c:f>
              <c:numCache>
                <c:formatCode>General</c:formatCode>
                <c:ptCount val="11"/>
                <c:pt idx="0">
                  <c:v>1.02</c:v>
                </c:pt>
                <c:pt idx="1">
                  <c:v>2.06</c:v>
                </c:pt>
                <c:pt idx="2">
                  <c:v>3.04</c:v>
                </c:pt>
                <c:pt idx="3">
                  <c:v>3.06</c:v>
                </c:pt>
                <c:pt idx="4">
                  <c:v>6.05</c:v>
                </c:pt>
                <c:pt idx="5">
                  <c:v>8.02</c:v>
                </c:pt>
                <c:pt idx="6">
                  <c:v>12.05</c:v>
                </c:pt>
                <c:pt idx="7">
                  <c:v>19.059999999999999</c:v>
                </c:pt>
                <c:pt idx="8">
                  <c:v>25.02</c:v>
                </c:pt>
                <c:pt idx="9">
                  <c:v>27.03</c:v>
                </c:pt>
                <c:pt idx="10">
                  <c:v>29.04</c:v>
                </c:pt>
              </c:numCache>
            </c:numRef>
          </c:cat>
          <c:val>
            <c:numRef>
              <c:f>Sheet1!$C$2:$C$12</c:f>
              <c:numCache>
                <c:formatCode>General</c:formatCode>
                <c:ptCount val="11"/>
                <c:pt idx="0">
                  <c:v>320</c:v>
                </c:pt>
                <c:pt idx="1">
                  <c:v>119</c:v>
                </c:pt>
                <c:pt idx="2">
                  <c:v>119</c:v>
                </c:pt>
                <c:pt idx="3">
                  <c:v>69</c:v>
                </c:pt>
                <c:pt idx="4">
                  <c:v>94</c:v>
                </c:pt>
                <c:pt idx="5">
                  <c:v>137</c:v>
                </c:pt>
                <c:pt idx="6">
                  <c:v>105</c:v>
                </c:pt>
                <c:pt idx="7">
                  <c:v>65</c:v>
                </c:pt>
                <c:pt idx="8">
                  <c:v>92</c:v>
                </c:pt>
                <c:pt idx="9">
                  <c:v>117</c:v>
                </c:pt>
                <c:pt idx="10">
                  <c:v>88</c:v>
                </c:pt>
              </c:numCache>
            </c:numRef>
          </c:val>
          <c:extLst>
            <c:ext xmlns:c16="http://schemas.microsoft.com/office/drawing/2014/chart" uri="{C3380CC4-5D6E-409C-BE32-E72D297353CC}">
              <c16:uniqueId val="{00000001-BF3A-4EC5-8888-1451C66FF365}"/>
            </c:ext>
          </c:extLst>
        </c:ser>
        <c:ser>
          <c:idx val="2"/>
          <c:order val="2"/>
          <c:tx>
            <c:strRef>
              <c:f>Sheet1!$D$1</c:f>
              <c:strCache>
                <c:ptCount val="1"/>
                <c:pt idx="0">
                  <c:v>jumeirahemiratestowers impressions</c:v>
                </c:pt>
              </c:strCache>
            </c:strRef>
          </c:tx>
          <c:spPr>
            <a:solidFill>
              <a:schemeClr val="accent3"/>
            </a:solidFill>
            <a:ln>
              <a:noFill/>
            </a:ln>
            <a:effectLst/>
          </c:spPr>
          <c:invertIfNegative val="0"/>
          <c:cat>
            <c:numRef>
              <c:f>Sheet1!$A$2:$A$12</c:f>
              <c:numCache>
                <c:formatCode>General</c:formatCode>
                <c:ptCount val="11"/>
                <c:pt idx="0">
                  <c:v>1.02</c:v>
                </c:pt>
                <c:pt idx="1">
                  <c:v>2.06</c:v>
                </c:pt>
                <c:pt idx="2">
                  <c:v>3.04</c:v>
                </c:pt>
                <c:pt idx="3">
                  <c:v>3.06</c:v>
                </c:pt>
                <c:pt idx="4">
                  <c:v>6.05</c:v>
                </c:pt>
                <c:pt idx="5">
                  <c:v>8.02</c:v>
                </c:pt>
                <c:pt idx="6">
                  <c:v>12.05</c:v>
                </c:pt>
                <c:pt idx="7">
                  <c:v>19.059999999999999</c:v>
                </c:pt>
                <c:pt idx="8">
                  <c:v>25.02</c:v>
                </c:pt>
                <c:pt idx="9">
                  <c:v>27.03</c:v>
                </c:pt>
                <c:pt idx="10">
                  <c:v>29.04</c:v>
                </c:pt>
              </c:numCache>
            </c:numRef>
          </c:cat>
          <c:val>
            <c:numRef>
              <c:f>Sheet1!$D$2:$D$12</c:f>
              <c:numCache>
                <c:formatCode>General</c:formatCode>
                <c:ptCount val="11"/>
                <c:pt idx="0">
                  <c:v>2448</c:v>
                </c:pt>
                <c:pt idx="1">
                  <c:v>1510</c:v>
                </c:pt>
                <c:pt idx="2">
                  <c:v>1415</c:v>
                </c:pt>
                <c:pt idx="3">
                  <c:v>666</c:v>
                </c:pt>
                <c:pt idx="4">
                  <c:v>667</c:v>
                </c:pt>
                <c:pt idx="5">
                  <c:v>1421</c:v>
                </c:pt>
                <c:pt idx="6">
                  <c:v>926</c:v>
                </c:pt>
                <c:pt idx="7">
                  <c:v>607</c:v>
                </c:pt>
                <c:pt idx="8">
                  <c:v>653</c:v>
                </c:pt>
                <c:pt idx="9">
                  <c:v>1303</c:v>
                </c:pt>
                <c:pt idx="10">
                  <c:v>770</c:v>
                </c:pt>
              </c:numCache>
            </c:numRef>
          </c:val>
          <c:extLst>
            <c:ext xmlns:c16="http://schemas.microsoft.com/office/drawing/2014/chart" uri="{C3380CC4-5D6E-409C-BE32-E72D297353CC}">
              <c16:uniqueId val="{00000002-BF3A-4EC5-8888-1451C66FF365}"/>
            </c:ext>
          </c:extLst>
        </c:ser>
        <c:ser>
          <c:idx val="3"/>
          <c:order val="3"/>
          <c:tx>
            <c:strRef>
              <c:f>Sheet1!$E$1</c:f>
              <c:strCache>
                <c:ptCount val="1"/>
                <c:pt idx="0">
                  <c:v>jumeirahemiratestowers replies</c:v>
                </c:pt>
              </c:strCache>
            </c:strRef>
          </c:tx>
          <c:spPr>
            <a:solidFill>
              <a:schemeClr val="accent4"/>
            </a:solidFill>
            <a:ln>
              <a:noFill/>
            </a:ln>
            <a:effectLst/>
          </c:spPr>
          <c:invertIfNegative val="0"/>
          <c:cat>
            <c:numRef>
              <c:f>Sheet1!$A$2:$A$12</c:f>
              <c:numCache>
                <c:formatCode>General</c:formatCode>
                <c:ptCount val="11"/>
                <c:pt idx="0">
                  <c:v>1.02</c:v>
                </c:pt>
                <c:pt idx="1">
                  <c:v>2.06</c:v>
                </c:pt>
                <c:pt idx="2">
                  <c:v>3.04</c:v>
                </c:pt>
                <c:pt idx="3">
                  <c:v>3.06</c:v>
                </c:pt>
                <c:pt idx="4">
                  <c:v>6.05</c:v>
                </c:pt>
                <c:pt idx="5">
                  <c:v>8.02</c:v>
                </c:pt>
                <c:pt idx="6">
                  <c:v>12.05</c:v>
                </c:pt>
                <c:pt idx="7">
                  <c:v>19.059999999999999</c:v>
                </c:pt>
                <c:pt idx="8">
                  <c:v>25.02</c:v>
                </c:pt>
                <c:pt idx="9">
                  <c:v>27.03</c:v>
                </c:pt>
                <c:pt idx="10">
                  <c:v>29.04</c:v>
                </c:pt>
              </c:numCache>
            </c:numRef>
          </c:cat>
          <c:val>
            <c:numRef>
              <c:f>Sheet1!$E$2:$E$12</c:f>
              <c:numCache>
                <c:formatCode>General</c:formatCode>
                <c:ptCount val="11"/>
                <c:pt idx="0">
                  <c:v>88</c:v>
                </c:pt>
                <c:pt idx="1">
                  <c:v>0</c:v>
                </c:pt>
                <c:pt idx="2">
                  <c:v>1</c:v>
                </c:pt>
                <c:pt idx="3">
                  <c:v>1</c:v>
                </c:pt>
                <c:pt idx="4">
                  <c:v>1</c:v>
                </c:pt>
                <c:pt idx="5">
                  <c:v>18</c:v>
                </c:pt>
                <c:pt idx="6">
                  <c:v>0</c:v>
                </c:pt>
                <c:pt idx="7">
                  <c:v>0</c:v>
                </c:pt>
                <c:pt idx="8">
                  <c:v>0</c:v>
                </c:pt>
                <c:pt idx="9">
                  <c:v>3</c:v>
                </c:pt>
                <c:pt idx="10">
                  <c:v>0</c:v>
                </c:pt>
              </c:numCache>
            </c:numRef>
          </c:val>
          <c:extLst>
            <c:ext xmlns:c16="http://schemas.microsoft.com/office/drawing/2014/chart" uri="{C3380CC4-5D6E-409C-BE32-E72D297353CC}">
              <c16:uniqueId val="{00000003-BF3A-4EC5-8888-1451C66FF365}"/>
            </c:ext>
          </c:extLst>
        </c:ser>
        <c:dLbls>
          <c:showLegendKey val="0"/>
          <c:showVal val="0"/>
          <c:showCatName val="0"/>
          <c:showSerName val="0"/>
          <c:showPercent val="0"/>
          <c:showBubbleSize val="0"/>
        </c:dLbls>
        <c:gapWidth val="182"/>
        <c:axId val="526945432"/>
        <c:axId val="526949040"/>
      </c:barChart>
      <c:catAx>
        <c:axId val="526945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49040"/>
        <c:crosses val="autoZero"/>
        <c:auto val="1"/>
        <c:lblAlgn val="ctr"/>
        <c:lblOffset val="100"/>
        <c:noMultiLvlLbl val="0"/>
      </c:catAx>
      <c:valAx>
        <c:axId val="526949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@JumeirahET</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81880</c:v>
                </c:pt>
                <c:pt idx="1">
                  <c:v>82090</c:v>
                </c:pt>
                <c:pt idx="2">
                  <c:v>82239</c:v>
                </c:pt>
                <c:pt idx="3">
                  <c:v>82305</c:v>
                </c:pt>
                <c:pt idx="4">
                  <c:v>82428</c:v>
                </c:pt>
              </c:numCache>
            </c:numRef>
          </c:val>
          <c:extLst>
            <c:ext xmlns:c16="http://schemas.microsoft.com/office/drawing/2014/chart" uri="{C3380CC4-5D6E-409C-BE32-E72D297353CC}">
              <c16:uniqueId val="{00000000-4291-4B65-9C0A-E17A65176036}"/>
            </c:ext>
          </c:extLst>
        </c:ser>
        <c:dLbls>
          <c:showLegendKey val="0"/>
          <c:showVal val="0"/>
          <c:showCatName val="0"/>
          <c:showSerName val="0"/>
          <c:showPercent val="0"/>
          <c:showBubbleSize val="0"/>
        </c:dLbls>
        <c:gapWidth val="182"/>
        <c:axId val="526954616"/>
        <c:axId val="526951664"/>
      </c:barChart>
      <c:dateAx>
        <c:axId val="5269546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51664"/>
        <c:crosses val="autoZero"/>
        <c:auto val="1"/>
        <c:lblOffset val="100"/>
        <c:baseTimeUnit val="days"/>
      </c:dateAx>
      <c:valAx>
        <c:axId val="5269516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@JumeirahET</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220</c:v>
                </c:pt>
                <c:pt idx="1">
                  <c:v>210</c:v>
                </c:pt>
                <c:pt idx="2">
                  <c:v>149</c:v>
                </c:pt>
                <c:pt idx="3">
                  <c:v>66</c:v>
                </c:pt>
                <c:pt idx="4">
                  <c:v>123</c:v>
                </c:pt>
              </c:numCache>
            </c:numRef>
          </c:val>
          <c:extLst>
            <c:ext xmlns:c16="http://schemas.microsoft.com/office/drawing/2014/chart" uri="{C3380CC4-5D6E-409C-BE32-E72D297353CC}">
              <c16:uniqueId val="{00000000-9B77-4D4C-B152-8F27C1CC17A7}"/>
            </c:ext>
          </c:extLst>
        </c:ser>
        <c:dLbls>
          <c:showLegendKey val="0"/>
          <c:showVal val="0"/>
          <c:showCatName val="0"/>
          <c:showSerName val="0"/>
          <c:showPercent val="0"/>
          <c:showBubbleSize val="0"/>
        </c:dLbls>
        <c:gapWidth val="182"/>
        <c:axId val="526951992"/>
        <c:axId val="526957240"/>
      </c:barChart>
      <c:dateAx>
        <c:axId val="5269519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57240"/>
        <c:crosses val="autoZero"/>
        <c:auto val="1"/>
        <c:lblOffset val="100"/>
        <c:baseTimeUnit val="days"/>
      </c:dateAx>
      <c:valAx>
        <c:axId val="5269572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5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677-4854-99D0-1FD81FEB42DE}"/>
            </c:ext>
          </c:extLst>
        </c:ser>
        <c:ser>
          <c:idx val="1"/>
          <c:order val="1"/>
          <c:tx>
            <c:strRef>
              <c:f>Sheet1!$C$1</c:f>
              <c:strCache>
                <c:ptCount val="1"/>
                <c:pt idx="0">
                  <c:v>Twitter</c:v>
                </c:pt>
              </c:strCache>
            </c:strRef>
          </c:tx>
          <c:spPr>
            <a:solidFill>
              <a:schemeClr val="accent2"/>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Sheet1!$C$2:$C$6</c:f>
              <c:numCache>
                <c:formatCode>General</c:formatCode>
                <c:ptCount val="5"/>
                <c:pt idx="0">
                  <c:v>106</c:v>
                </c:pt>
                <c:pt idx="1">
                  <c:v>155</c:v>
                </c:pt>
                <c:pt idx="2">
                  <c:v>169</c:v>
                </c:pt>
                <c:pt idx="3">
                  <c:v>413</c:v>
                </c:pt>
                <c:pt idx="4">
                  <c:v>174</c:v>
                </c:pt>
              </c:numCache>
            </c:numRef>
          </c:val>
          <c:extLst>
            <c:ext xmlns:c16="http://schemas.microsoft.com/office/drawing/2014/chart" uri="{C3380CC4-5D6E-409C-BE32-E72D297353CC}">
              <c16:uniqueId val="{00000001-E677-4854-99D0-1FD81FEB42DE}"/>
            </c:ext>
          </c:extLst>
        </c:ser>
        <c:ser>
          <c:idx val="2"/>
          <c:order val="2"/>
          <c:tx>
            <c:strRef>
              <c:f>Sheet1!$D$1</c:f>
              <c:strCache>
                <c:ptCount val="1"/>
                <c:pt idx="0">
                  <c:v>YouTube</c:v>
                </c:pt>
              </c:strCache>
            </c:strRef>
          </c:tx>
          <c:spPr>
            <a:solidFill>
              <a:schemeClr val="accent3"/>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E677-4854-99D0-1FD81FEB42DE}"/>
            </c:ext>
          </c:extLst>
        </c:ser>
        <c:ser>
          <c:idx val="3"/>
          <c:order val="3"/>
          <c:tx>
            <c:strRef>
              <c:f>Sheet1!$E$1</c:f>
              <c:strCache>
                <c:ptCount val="1"/>
                <c:pt idx="0">
                  <c:v>LinkedIn</c:v>
                </c:pt>
              </c:strCache>
            </c:strRef>
          </c:tx>
          <c:spPr>
            <a:solidFill>
              <a:schemeClr val="accent4"/>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E677-4854-99D0-1FD81FEB42DE}"/>
            </c:ext>
          </c:extLst>
        </c:ser>
        <c:ser>
          <c:idx val="4"/>
          <c:order val="4"/>
          <c:tx>
            <c:strRef>
              <c:f>Sheet1!$F$1</c:f>
              <c:strCache>
                <c:ptCount val="1"/>
                <c:pt idx="0">
                  <c:v>Instagram</c:v>
                </c:pt>
              </c:strCache>
            </c:strRef>
          </c:tx>
          <c:spPr>
            <a:solidFill>
              <a:schemeClr val="accent5"/>
            </a:solidFill>
            <a:ln>
              <a:noFill/>
            </a:ln>
            <a:effectLst/>
          </c:spPr>
          <c:invertIfNegative val="0"/>
          <c:cat>
            <c:numRef>
              <c:f>Sheet1!$A$2:$A$6</c:f>
              <c:numCache>
                <c:formatCode>m/d/yyyy</c:formatCode>
                <c:ptCount val="5"/>
                <c:pt idx="0">
                  <c:v>43467</c:v>
                </c:pt>
                <c:pt idx="1">
                  <c:v>43468</c:v>
                </c:pt>
                <c:pt idx="2">
                  <c:v>43469</c:v>
                </c:pt>
                <c:pt idx="3">
                  <c:v>43470</c:v>
                </c:pt>
                <c:pt idx="4">
                  <c:v>43471</c:v>
                </c:pt>
              </c:numCache>
            </c:num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E677-4854-99D0-1FD81FEB42DE}"/>
            </c:ext>
          </c:extLst>
        </c:ser>
        <c:dLbls>
          <c:showLegendKey val="0"/>
          <c:showVal val="0"/>
          <c:showCatName val="0"/>
          <c:showSerName val="0"/>
          <c:showPercent val="0"/>
          <c:showBubbleSize val="0"/>
        </c:dLbls>
        <c:gapWidth val="182"/>
        <c:axId val="526962488"/>
        <c:axId val="526965112"/>
      </c:barChart>
      <c:dateAx>
        <c:axId val="5269624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65112"/>
        <c:crosses val="autoZero"/>
        <c:auto val="1"/>
        <c:lblOffset val="100"/>
        <c:baseTimeUnit val="days"/>
      </c:dateAx>
      <c:valAx>
        <c:axId val="5269651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96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38950-A1D7-4660-B200-917B1AC838AB}"/>
              </a:ext>
            </a:extLst>
          </p:cNvPr>
          <p:cNvSpPr>
            <a:spLocks noGrp="1"/>
          </p:cNvSpPr>
          <p:nvPr>
            <p:ph type="ctrTitle"/>
          </p:nvPr>
        </p:nvSpPr>
        <p:spPr/>
        <p:txBody>
          <a:bodyPr/>
          <a:lstStyle/>
          <a:p>
            <a:r>
              <a:rPr lang="en-US"/>
              <a:t>Jumeirah Emirates Towers</a:t>
            </a:r>
          </a:p>
        </p:txBody>
      </p:sp>
      <p:sp>
        <p:nvSpPr>
          <p:cNvPr id="3" name="Subtitle 2">
            <a:extLst>
              <a:ext uri="{FF2B5EF4-FFF2-40B4-BE49-F238E27FC236}">
                <a16:creationId xmlns:a16="http://schemas.microsoft.com/office/drawing/2014/main" id="{C6B37C1D-CD1F-44D7-B1B4-FDDB1ACE8624}"/>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209985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D359F-1697-43F1-A959-2CDF1A2EF559}"/>
              </a:ext>
            </a:extLst>
          </p:cNvPr>
          <p:cNvSpPr>
            <a:spLocks noGrp="1"/>
          </p:cNvSpPr>
          <p:nvPr>
            <p:ph type="title"/>
          </p:nvPr>
        </p:nvSpPr>
        <p:spPr/>
        <p:txBody>
          <a:bodyPr/>
          <a:lstStyle/>
          <a:p>
            <a:r>
              <a:rPr lang="en-US"/>
              <a:t>Facebook Fans Total | Jumeirah Emirates Towers</a:t>
            </a:r>
          </a:p>
        </p:txBody>
      </p:sp>
      <p:graphicFrame>
        <p:nvGraphicFramePr>
          <p:cNvPr id="6" name="Chart Placeholder 5">
            <a:extLst>
              <a:ext uri="{FF2B5EF4-FFF2-40B4-BE49-F238E27FC236}">
                <a16:creationId xmlns:a16="http://schemas.microsoft.com/office/drawing/2014/main" id="{B6DF669D-992F-4C8C-8CCA-BE928397A76B}"/>
              </a:ext>
            </a:extLst>
          </p:cNvPr>
          <p:cNvGraphicFramePr>
            <a:graphicFrameLocks noGrp="1"/>
          </p:cNvGraphicFramePr>
          <p:nvPr>
            <p:ph type="chart" sz="quarter" idx="13"/>
            <p:extLst>
              <p:ext uri="{D42A27DB-BD31-4B8C-83A1-F6EECF244321}">
                <p14:modId xmlns:p14="http://schemas.microsoft.com/office/powerpoint/2010/main" val="2287789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12A5FC-3B44-48E0-8253-70365BA2389E}"/>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CBBA397D-333E-4289-A61A-0610C8463D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836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1835B-F356-4516-AB91-CA535913286C}"/>
              </a:ext>
            </a:extLst>
          </p:cNvPr>
          <p:cNvSpPr>
            <a:spLocks noGrp="1"/>
          </p:cNvSpPr>
          <p:nvPr>
            <p:ph type="title"/>
          </p:nvPr>
        </p:nvSpPr>
        <p:spPr/>
        <p:txBody>
          <a:bodyPr/>
          <a:lstStyle/>
          <a:p>
            <a:r>
              <a:rPr lang="en-US"/>
              <a:t>Facebook FB Fans Change (Bar Chart) | Jumeirah Emirates Towers</a:t>
            </a:r>
          </a:p>
        </p:txBody>
      </p:sp>
      <p:graphicFrame>
        <p:nvGraphicFramePr>
          <p:cNvPr id="6" name="Chart Placeholder 5">
            <a:extLst>
              <a:ext uri="{FF2B5EF4-FFF2-40B4-BE49-F238E27FC236}">
                <a16:creationId xmlns:a16="http://schemas.microsoft.com/office/drawing/2014/main" id="{8A46994D-D6EB-4E04-94D3-081FD38818B5}"/>
              </a:ext>
            </a:extLst>
          </p:cNvPr>
          <p:cNvGraphicFramePr>
            <a:graphicFrameLocks noGrp="1"/>
          </p:cNvGraphicFramePr>
          <p:nvPr>
            <p:ph type="chart" sz="quarter" idx="13"/>
            <p:extLst>
              <p:ext uri="{D42A27DB-BD31-4B8C-83A1-F6EECF244321}">
                <p14:modId xmlns:p14="http://schemas.microsoft.com/office/powerpoint/2010/main" val="81414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BDE113-34DE-4DE8-B593-59913B9D366C}"/>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0CFCAC6B-8EC4-4436-BDE2-3B677B17D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933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F1CD7-3919-49CA-9E9D-AA621076342D}"/>
              </a:ext>
            </a:extLst>
          </p:cNvPr>
          <p:cNvSpPr>
            <a:spLocks noGrp="1"/>
          </p:cNvSpPr>
          <p:nvPr>
            <p:ph type="title"/>
          </p:nvPr>
        </p:nvSpPr>
        <p:spPr/>
        <p:txBody>
          <a:bodyPr/>
          <a:lstStyle/>
          <a:p>
            <a:r>
              <a:rPr lang="en-US"/>
              <a:t>Facebook FB Reach (Bar Chart) | Jumeirah Emirates Towers</a:t>
            </a:r>
          </a:p>
        </p:txBody>
      </p:sp>
      <p:graphicFrame>
        <p:nvGraphicFramePr>
          <p:cNvPr id="6" name="Chart Placeholder 5">
            <a:extLst>
              <a:ext uri="{FF2B5EF4-FFF2-40B4-BE49-F238E27FC236}">
                <a16:creationId xmlns:a16="http://schemas.microsoft.com/office/drawing/2014/main" id="{A5B176A0-4BF5-4027-9A92-6CB1EB6A92EA}"/>
              </a:ext>
            </a:extLst>
          </p:cNvPr>
          <p:cNvGraphicFramePr>
            <a:graphicFrameLocks noGrp="1"/>
          </p:cNvGraphicFramePr>
          <p:nvPr>
            <p:ph type="chart" sz="quarter" idx="13"/>
            <p:extLst>
              <p:ext uri="{D42A27DB-BD31-4B8C-83A1-F6EECF244321}">
                <p14:modId xmlns:p14="http://schemas.microsoft.com/office/powerpoint/2010/main" val="625355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A10BD-4CCD-4820-94B4-9F62CD1B57D8}"/>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16FA822F-9DAA-4A2C-B727-0D5DE07DA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58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0DA71-0E5C-44E6-9F45-47EF50C8464C}"/>
              </a:ext>
            </a:extLst>
          </p:cNvPr>
          <p:cNvSpPr>
            <a:spLocks noGrp="1"/>
          </p:cNvSpPr>
          <p:nvPr>
            <p:ph type="title"/>
          </p:nvPr>
        </p:nvSpPr>
        <p:spPr/>
        <p:txBody>
          <a:bodyPr/>
          <a:lstStyle/>
          <a:p>
            <a:r>
              <a:rPr lang="en-US"/>
              <a:t>Facebook FB Total Interactions (Bar Chart) | Jumeirah Emirates Towers</a:t>
            </a:r>
          </a:p>
        </p:txBody>
      </p:sp>
      <p:graphicFrame>
        <p:nvGraphicFramePr>
          <p:cNvPr id="6" name="Chart Placeholder 5">
            <a:extLst>
              <a:ext uri="{FF2B5EF4-FFF2-40B4-BE49-F238E27FC236}">
                <a16:creationId xmlns:a16="http://schemas.microsoft.com/office/drawing/2014/main" id="{525D2E27-4F97-4382-BF9D-0C5D93058212}"/>
              </a:ext>
            </a:extLst>
          </p:cNvPr>
          <p:cNvGraphicFramePr>
            <a:graphicFrameLocks noGrp="1"/>
          </p:cNvGraphicFramePr>
          <p:nvPr>
            <p:ph type="chart" sz="quarter" idx="13"/>
            <p:extLst>
              <p:ext uri="{D42A27DB-BD31-4B8C-83A1-F6EECF244321}">
                <p14:modId xmlns:p14="http://schemas.microsoft.com/office/powerpoint/2010/main" val="1406689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190804-90CB-434B-A40D-BEBABDD616CC}"/>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C463E9C1-EDBD-4609-A5BD-4850B8FFB6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3074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8C32-2C4F-4028-A47B-3CE2B3293BFB}"/>
              </a:ext>
            </a:extLst>
          </p:cNvPr>
          <p:cNvSpPr>
            <a:spLocks noGrp="1"/>
          </p:cNvSpPr>
          <p:nvPr>
            <p:ph type="title"/>
          </p:nvPr>
        </p:nvSpPr>
        <p:spPr/>
        <p:txBody>
          <a:bodyPr/>
          <a:lstStyle/>
          <a:p>
            <a:r>
              <a:rPr lang="en-US"/>
              <a:t>Facebook FB Own Posts Table with views | Jumeirah Emirates Towers - 1 of 13</a:t>
            </a:r>
          </a:p>
        </p:txBody>
      </p:sp>
      <p:graphicFrame>
        <p:nvGraphicFramePr>
          <p:cNvPr id="5" name="Table Placeholder 4">
            <a:extLst>
              <a:ext uri="{FF2B5EF4-FFF2-40B4-BE49-F238E27FC236}">
                <a16:creationId xmlns:a16="http://schemas.microsoft.com/office/drawing/2014/main" id="{CBE0EE56-6572-462A-921F-AADBF320FC54}"/>
              </a:ext>
            </a:extLst>
          </p:cNvPr>
          <p:cNvGraphicFramePr>
            <a:graphicFrameLocks noGrp="1"/>
          </p:cNvGraphicFramePr>
          <p:nvPr>
            <p:ph type="tbl" sz="quarter" idx="13"/>
            <p:extLst>
              <p:ext uri="{D42A27DB-BD31-4B8C-83A1-F6EECF244321}">
                <p14:modId xmlns:p14="http://schemas.microsoft.com/office/powerpoint/2010/main" val="227247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6558713"/>
                    </a:ext>
                  </a:extLst>
                </a:gridCol>
                <a:gridCol w="576072">
                  <a:extLst>
                    <a:ext uri="{9D8B030D-6E8A-4147-A177-3AD203B41FA5}">
                      <a16:colId xmlns:a16="http://schemas.microsoft.com/office/drawing/2014/main" val="4217018688"/>
                    </a:ext>
                  </a:extLst>
                </a:gridCol>
                <a:gridCol w="576072">
                  <a:extLst>
                    <a:ext uri="{9D8B030D-6E8A-4147-A177-3AD203B41FA5}">
                      <a16:colId xmlns:a16="http://schemas.microsoft.com/office/drawing/2014/main" val="3705694159"/>
                    </a:ext>
                  </a:extLst>
                </a:gridCol>
                <a:gridCol w="576072">
                  <a:extLst>
                    <a:ext uri="{9D8B030D-6E8A-4147-A177-3AD203B41FA5}">
                      <a16:colId xmlns:a16="http://schemas.microsoft.com/office/drawing/2014/main" val="930598523"/>
                    </a:ext>
                  </a:extLst>
                </a:gridCol>
                <a:gridCol w="576072">
                  <a:extLst>
                    <a:ext uri="{9D8B030D-6E8A-4147-A177-3AD203B41FA5}">
                      <a16:colId xmlns:a16="http://schemas.microsoft.com/office/drawing/2014/main" val="1631863764"/>
                    </a:ext>
                  </a:extLst>
                </a:gridCol>
                <a:gridCol w="576072">
                  <a:extLst>
                    <a:ext uri="{9D8B030D-6E8A-4147-A177-3AD203B41FA5}">
                      <a16:colId xmlns:a16="http://schemas.microsoft.com/office/drawing/2014/main" val="2494230476"/>
                    </a:ext>
                  </a:extLst>
                </a:gridCol>
                <a:gridCol w="576072">
                  <a:extLst>
                    <a:ext uri="{9D8B030D-6E8A-4147-A177-3AD203B41FA5}">
                      <a16:colId xmlns:a16="http://schemas.microsoft.com/office/drawing/2014/main" val="1439144630"/>
                    </a:ext>
                  </a:extLst>
                </a:gridCol>
                <a:gridCol w="576072">
                  <a:extLst>
                    <a:ext uri="{9D8B030D-6E8A-4147-A177-3AD203B41FA5}">
                      <a16:colId xmlns:a16="http://schemas.microsoft.com/office/drawing/2014/main" val="2790403385"/>
                    </a:ext>
                  </a:extLst>
                </a:gridCol>
                <a:gridCol w="576072">
                  <a:extLst>
                    <a:ext uri="{9D8B030D-6E8A-4147-A177-3AD203B41FA5}">
                      <a16:colId xmlns:a16="http://schemas.microsoft.com/office/drawing/2014/main" val="3085848520"/>
                    </a:ext>
                  </a:extLst>
                </a:gridCol>
                <a:gridCol w="576072">
                  <a:extLst>
                    <a:ext uri="{9D8B030D-6E8A-4147-A177-3AD203B41FA5}">
                      <a16:colId xmlns:a16="http://schemas.microsoft.com/office/drawing/2014/main" val="107905184"/>
                    </a:ext>
                  </a:extLst>
                </a:gridCol>
                <a:gridCol w="576072">
                  <a:extLst>
                    <a:ext uri="{9D8B030D-6E8A-4147-A177-3AD203B41FA5}">
                      <a16:colId xmlns:a16="http://schemas.microsoft.com/office/drawing/2014/main" val="2894899975"/>
                    </a:ext>
                  </a:extLst>
                </a:gridCol>
                <a:gridCol w="658368">
                  <a:extLst>
                    <a:ext uri="{9D8B030D-6E8A-4147-A177-3AD203B41FA5}">
                      <a16:colId xmlns:a16="http://schemas.microsoft.com/office/drawing/2014/main" val="2280586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062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- 2019-06-30 14:05:02 </a:t>
                      </a:r>
                      <a:r>
                        <a:rPr kumimoji="0" lang="en-US" sz="1000" b="0" i="0" u="none" strike="noStrike" kern="1200" cap="none" spc="0" normalizeH="0" baseline="0" noProof="0">
                          <a:ln>
                            <a:noFill/>
                          </a:ln>
                          <a:solidFill>
                            <a:prstClr val="black"/>
                          </a:solidFill>
                          <a:effectLst/>
                          <a:uLnTx/>
                          <a:uFillTx/>
                          <a:latin typeface="+mn-lt"/>
                          <a:ea typeface="+mn-ea"/>
                          <a:cs typeface="+mn-cs"/>
                        </a:rPr>
                        <a:t> 
 From iconic waxwork museum Madame Tussauds to the Mohammed Bin Rashid Library, here's 8 new attractions set to open in the UAE soon! 👉 http://bit.ly/NewDubaiAttractionsJET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1511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- 2019-06-29 18:03:04 </a:t>
                      </a:r>
                      <a:r>
                        <a:rPr kumimoji="0" lang="en-US" sz="1000" b="0" i="0" u="none" strike="noStrike" kern="1200" cap="none" spc="0" normalizeH="0" baseline="0" noProof="0">
                          <a:ln>
                            <a:noFill/>
                          </a:ln>
                          <a:solidFill>
                            <a:prstClr val="black"/>
                          </a:solidFill>
                          <a:effectLst/>
                          <a:uLnTx/>
                          <a:uFillTx/>
                          <a:latin typeface="+mn-lt"/>
                          <a:ea typeface="+mn-ea"/>
                          <a:cs typeface="+mn-cs"/>
                        </a:rPr>
                        <a:t> 
 Built to represent a huge frame through which modern and old Dubai is seen, the Dubai Frame stands as one of the country's most meaningful landmarks. 📷 Thanks @acpearlholiday.dubai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2152822"/>
                  </a:ext>
                </a:extLst>
              </a:tr>
            </a:tbl>
          </a:graphicData>
        </a:graphic>
      </p:graphicFrame>
      <p:sp>
        <p:nvSpPr>
          <p:cNvPr id="4" name="Text Placeholder 3">
            <a:extLst>
              <a:ext uri="{FF2B5EF4-FFF2-40B4-BE49-F238E27FC236}">
                <a16:creationId xmlns:a16="http://schemas.microsoft.com/office/drawing/2014/main" id="{8BF19C02-FD23-4474-926D-CAAE3E0EB612}"/>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540130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F033-259C-4ED9-8BEA-776CA7A9BFCF}"/>
              </a:ext>
            </a:extLst>
          </p:cNvPr>
          <p:cNvSpPr>
            <a:spLocks noGrp="1"/>
          </p:cNvSpPr>
          <p:nvPr>
            <p:ph type="title"/>
          </p:nvPr>
        </p:nvSpPr>
        <p:spPr/>
        <p:txBody>
          <a:bodyPr/>
          <a:lstStyle/>
          <a:p>
            <a:r>
              <a:rPr lang="en-US"/>
              <a:t>Facebook FB Own Posts Table with views | Jumeirah Emirates Towers - 2 of 13</a:t>
            </a:r>
          </a:p>
        </p:txBody>
      </p:sp>
      <p:graphicFrame>
        <p:nvGraphicFramePr>
          <p:cNvPr id="5" name="Table Placeholder 4">
            <a:extLst>
              <a:ext uri="{FF2B5EF4-FFF2-40B4-BE49-F238E27FC236}">
                <a16:creationId xmlns:a16="http://schemas.microsoft.com/office/drawing/2014/main" id="{F03F247A-91E7-4AA9-AC09-7FDF9C7B3D21}"/>
              </a:ext>
            </a:extLst>
          </p:cNvPr>
          <p:cNvGraphicFramePr>
            <a:graphicFrameLocks noGrp="1"/>
          </p:cNvGraphicFramePr>
          <p:nvPr>
            <p:ph type="tbl" sz="quarter" idx="13"/>
            <p:extLst>
              <p:ext uri="{D42A27DB-BD31-4B8C-83A1-F6EECF244321}">
                <p14:modId xmlns:p14="http://schemas.microsoft.com/office/powerpoint/2010/main" val="32087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597556"/>
                    </a:ext>
                  </a:extLst>
                </a:gridCol>
                <a:gridCol w="576072">
                  <a:extLst>
                    <a:ext uri="{9D8B030D-6E8A-4147-A177-3AD203B41FA5}">
                      <a16:colId xmlns:a16="http://schemas.microsoft.com/office/drawing/2014/main" val="975070050"/>
                    </a:ext>
                  </a:extLst>
                </a:gridCol>
                <a:gridCol w="576072">
                  <a:extLst>
                    <a:ext uri="{9D8B030D-6E8A-4147-A177-3AD203B41FA5}">
                      <a16:colId xmlns:a16="http://schemas.microsoft.com/office/drawing/2014/main" val="255165261"/>
                    </a:ext>
                  </a:extLst>
                </a:gridCol>
                <a:gridCol w="576072">
                  <a:extLst>
                    <a:ext uri="{9D8B030D-6E8A-4147-A177-3AD203B41FA5}">
                      <a16:colId xmlns:a16="http://schemas.microsoft.com/office/drawing/2014/main" val="2724289319"/>
                    </a:ext>
                  </a:extLst>
                </a:gridCol>
                <a:gridCol w="576072">
                  <a:extLst>
                    <a:ext uri="{9D8B030D-6E8A-4147-A177-3AD203B41FA5}">
                      <a16:colId xmlns:a16="http://schemas.microsoft.com/office/drawing/2014/main" val="344495063"/>
                    </a:ext>
                  </a:extLst>
                </a:gridCol>
                <a:gridCol w="576072">
                  <a:extLst>
                    <a:ext uri="{9D8B030D-6E8A-4147-A177-3AD203B41FA5}">
                      <a16:colId xmlns:a16="http://schemas.microsoft.com/office/drawing/2014/main" val="2662479937"/>
                    </a:ext>
                  </a:extLst>
                </a:gridCol>
                <a:gridCol w="576072">
                  <a:extLst>
                    <a:ext uri="{9D8B030D-6E8A-4147-A177-3AD203B41FA5}">
                      <a16:colId xmlns:a16="http://schemas.microsoft.com/office/drawing/2014/main" val="4177764117"/>
                    </a:ext>
                  </a:extLst>
                </a:gridCol>
                <a:gridCol w="576072">
                  <a:extLst>
                    <a:ext uri="{9D8B030D-6E8A-4147-A177-3AD203B41FA5}">
                      <a16:colId xmlns:a16="http://schemas.microsoft.com/office/drawing/2014/main" val="1678493093"/>
                    </a:ext>
                  </a:extLst>
                </a:gridCol>
                <a:gridCol w="576072">
                  <a:extLst>
                    <a:ext uri="{9D8B030D-6E8A-4147-A177-3AD203B41FA5}">
                      <a16:colId xmlns:a16="http://schemas.microsoft.com/office/drawing/2014/main" val="4209971577"/>
                    </a:ext>
                  </a:extLst>
                </a:gridCol>
                <a:gridCol w="576072">
                  <a:extLst>
                    <a:ext uri="{9D8B030D-6E8A-4147-A177-3AD203B41FA5}">
                      <a16:colId xmlns:a16="http://schemas.microsoft.com/office/drawing/2014/main" val="3104273859"/>
                    </a:ext>
                  </a:extLst>
                </a:gridCol>
                <a:gridCol w="576072">
                  <a:extLst>
                    <a:ext uri="{9D8B030D-6E8A-4147-A177-3AD203B41FA5}">
                      <a16:colId xmlns:a16="http://schemas.microsoft.com/office/drawing/2014/main" val="2651258213"/>
                    </a:ext>
                  </a:extLst>
                </a:gridCol>
                <a:gridCol w="658368">
                  <a:extLst>
                    <a:ext uri="{9D8B030D-6E8A-4147-A177-3AD203B41FA5}">
                      <a16:colId xmlns:a16="http://schemas.microsoft.com/office/drawing/2014/main" val="203992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34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- 2019-06-27 11:45:24 </a:t>
                      </a:r>
                      <a:r>
                        <a:rPr kumimoji="0" lang="en-US" sz="1000" b="0" i="0" u="none" strike="noStrike" kern="1200" cap="none" spc="0" normalizeH="0" baseline="0" noProof="0">
                          <a:ln>
                            <a:noFill/>
                          </a:ln>
                          <a:solidFill>
                            <a:prstClr val="black"/>
                          </a:solidFill>
                          <a:effectLst/>
                          <a:uLnTx/>
                          <a:uFillTx/>
                          <a:latin typeface="+mn-lt"/>
                          <a:ea typeface="+mn-ea"/>
                          <a:cs typeface="+mn-cs"/>
                        </a:rPr>
                        <a:t> 
 The definition of refinement and style. Our three distinct Presidential Suites offer a truly elevated experience and will undoubtedly exceed your expectations, with the choice of: Modern Scandinavian, Louis XVI and Contemporary European. Which one are you staying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222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- 2019-06-25 12:00:30 </a:t>
                      </a:r>
                      <a:r>
                        <a:rPr kumimoji="0" lang="en-US" sz="1000" b="0" i="0" u="none" strike="noStrike" kern="1200" cap="none" spc="0" normalizeH="0" baseline="0" noProof="0">
                          <a:ln>
                            <a:noFill/>
                          </a:ln>
                          <a:solidFill>
                            <a:prstClr val="black"/>
                          </a:solidFill>
                          <a:effectLst/>
                          <a:uLnTx/>
                          <a:uFillTx/>
                          <a:latin typeface="+mn-lt"/>
                          <a:ea typeface="+mn-ea"/>
                          <a:cs typeface="+mn-cs"/>
                        </a:rPr>
                        <a:t> 
 Alta Badia celebrates the bold flavours and fresh seasonal ingredients of North Italy’s rich culinary heritage. Perched on the 50th floor it offers you unparalleled views over the glimmering city.  👉 http://bit.ly/ETAltaBadia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9819668"/>
                  </a:ext>
                </a:extLst>
              </a:tr>
            </a:tbl>
          </a:graphicData>
        </a:graphic>
      </p:graphicFrame>
      <p:sp>
        <p:nvSpPr>
          <p:cNvPr id="4" name="Text Placeholder 3">
            <a:extLst>
              <a:ext uri="{FF2B5EF4-FFF2-40B4-BE49-F238E27FC236}">
                <a16:creationId xmlns:a16="http://schemas.microsoft.com/office/drawing/2014/main" id="{01643596-D6A2-4F53-952B-EF1D4265861F}"/>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86802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0D13-26D3-4F43-9A51-240F2A5C7E76}"/>
              </a:ext>
            </a:extLst>
          </p:cNvPr>
          <p:cNvSpPr>
            <a:spLocks noGrp="1"/>
          </p:cNvSpPr>
          <p:nvPr>
            <p:ph type="title"/>
          </p:nvPr>
        </p:nvSpPr>
        <p:spPr/>
        <p:txBody>
          <a:bodyPr/>
          <a:lstStyle/>
          <a:p>
            <a:r>
              <a:rPr lang="en-US"/>
              <a:t>Facebook FB Own Posts Table with views | Jumeirah Emirates Towers - 3 of 13</a:t>
            </a:r>
          </a:p>
        </p:txBody>
      </p:sp>
      <p:graphicFrame>
        <p:nvGraphicFramePr>
          <p:cNvPr id="5" name="Table Placeholder 4">
            <a:extLst>
              <a:ext uri="{FF2B5EF4-FFF2-40B4-BE49-F238E27FC236}">
                <a16:creationId xmlns:a16="http://schemas.microsoft.com/office/drawing/2014/main" id="{A7ECC304-6262-4DAD-B60E-333ABB7051FD}"/>
              </a:ext>
            </a:extLst>
          </p:cNvPr>
          <p:cNvGraphicFramePr>
            <a:graphicFrameLocks noGrp="1"/>
          </p:cNvGraphicFramePr>
          <p:nvPr>
            <p:ph type="tbl" sz="quarter" idx="13"/>
            <p:extLst>
              <p:ext uri="{D42A27DB-BD31-4B8C-83A1-F6EECF244321}">
                <p14:modId xmlns:p14="http://schemas.microsoft.com/office/powerpoint/2010/main" val="2105615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8400184"/>
                    </a:ext>
                  </a:extLst>
                </a:gridCol>
                <a:gridCol w="576072">
                  <a:extLst>
                    <a:ext uri="{9D8B030D-6E8A-4147-A177-3AD203B41FA5}">
                      <a16:colId xmlns:a16="http://schemas.microsoft.com/office/drawing/2014/main" val="2385604085"/>
                    </a:ext>
                  </a:extLst>
                </a:gridCol>
                <a:gridCol w="576072">
                  <a:extLst>
                    <a:ext uri="{9D8B030D-6E8A-4147-A177-3AD203B41FA5}">
                      <a16:colId xmlns:a16="http://schemas.microsoft.com/office/drawing/2014/main" val="4057017295"/>
                    </a:ext>
                  </a:extLst>
                </a:gridCol>
                <a:gridCol w="576072">
                  <a:extLst>
                    <a:ext uri="{9D8B030D-6E8A-4147-A177-3AD203B41FA5}">
                      <a16:colId xmlns:a16="http://schemas.microsoft.com/office/drawing/2014/main" val="1174415711"/>
                    </a:ext>
                  </a:extLst>
                </a:gridCol>
                <a:gridCol w="576072">
                  <a:extLst>
                    <a:ext uri="{9D8B030D-6E8A-4147-A177-3AD203B41FA5}">
                      <a16:colId xmlns:a16="http://schemas.microsoft.com/office/drawing/2014/main" val="3569688929"/>
                    </a:ext>
                  </a:extLst>
                </a:gridCol>
                <a:gridCol w="576072">
                  <a:extLst>
                    <a:ext uri="{9D8B030D-6E8A-4147-A177-3AD203B41FA5}">
                      <a16:colId xmlns:a16="http://schemas.microsoft.com/office/drawing/2014/main" val="2282357775"/>
                    </a:ext>
                  </a:extLst>
                </a:gridCol>
                <a:gridCol w="576072">
                  <a:extLst>
                    <a:ext uri="{9D8B030D-6E8A-4147-A177-3AD203B41FA5}">
                      <a16:colId xmlns:a16="http://schemas.microsoft.com/office/drawing/2014/main" val="1840862621"/>
                    </a:ext>
                  </a:extLst>
                </a:gridCol>
                <a:gridCol w="576072">
                  <a:extLst>
                    <a:ext uri="{9D8B030D-6E8A-4147-A177-3AD203B41FA5}">
                      <a16:colId xmlns:a16="http://schemas.microsoft.com/office/drawing/2014/main" val="1999661775"/>
                    </a:ext>
                  </a:extLst>
                </a:gridCol>
                <a:gridCol w="576072">
                  <a:extLst>
                    <a:ext uri="{9D8B030D-6E8A-4147-A177-3AD203B41FA5}">
                      <a16:colId xmlns:a16="http://schemas.microsoft.com/office/drawing/2014/main" val="4051211719"/>
                    </a:ext>
                  </a:extLst>
                </a:gridCol>
                <a:gridCol w="576072">
                  <a:extLst>
                    <a:ext uri="{9D8B030D-6E8A-4147-A177-3AD203B41FA5}">
                      <a16:colId xmlns:a16="http://schemas.microsoft.com/office/drawing/2014/main" val="1134928732"/>
                    </a:ext>
                  </a:extLst>
                </a:gridCol>
                <a:gridCol w="576072">
                  <a:extLst>
                    <a:ext uri="{9D8B030D-6E8A-4147-A177-3AD203B41FA5}">
                      <a16:colId xmlns:a16="http://schemas.microsoft.com/office/drawing/2014/main" val="2496619301"/>
                    </a:ext>
                  </a:extLst>
                </a:gridCol>
                <a:gridCol w="658368">
                  <a:extLst>
                    <a:ext uri="{9D8B030D-6E8A-4147-A177-3AD203B41FA5}">
                      <a16:colId xmlns:a16="http://schemas.microsoft.com/office/drawing/2014/main" val="38005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87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- 2019-06-23 17:02:14 </a:t>
                      </a:r>
                      <a:r>
                        <a:rPr kumimoji="0" lang="en-US" sz="1000" b="0" i="0" u="none" strike="noStrike" kern="1200" cap="none" spc="0" normalizeH="0" baseline="0" noProof="0">
                          <a:ln>
                            <a:noFill/>
                          </a:ln>
                          <a:solidFill>
                            <a:prstClr val="black"/>
                          </a:solidFill>
                          <a:effectLst/>
                          <a:uLnTx/>
                          <a:uFillTx/>
                          <a:latin typeface="+mn-lt"/>
                          <a:ea typeface="+mn-ea"/>
                          <a:cs typeface="+mn-cs"/>
                        </a:rPr>
                        <a:t> 
 Known as a 'city of the future' and famous for its contemporary architecture, prodigious malls and rich heritage, how you can make the most of 24 hours in Dubai! 👉 http://bit.ly/JET24Hour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1474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- 2019-06-22 10:40:13 </a:t>
                      </a:r>
                      <a:r>
                        <a:rPr kumimoji="0" lang="en-US" sz="1000" b="0" i="0" u="none" strike="noStrike" kern="1200" cap="none" spc="0" normalizeH="0" baseline="0" noProof="0">
                          <a:ln>
                            <a:noFill/>
                          </a:ln>
                          <a:solidFill>
                            <a:prstClr val="black"/>
                          </a:solidFill>
                          <a:effectLst/>
                          <a:uLnTx/>
                          <a:uFillTx/>
                          <a:latin typeface="+mn-lt"/>
                          <a:ea typeface="+mn-ea"/>
                          <a:cs typeface="+mn-cs"/>
                        </a:rPr>
                        <a:t> 
 A different perspective of Dubai awaits from our Scandinavian Presidential Suite. With a sweeping panoramic view set high above the energetic city below, escape to our palatial three bedroom sanctuary.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246906"/>
                  </a:ext>
                </a:extLst>
              </a:tr>
            </a:tbl>
          </a:graphicData>
        </a:graphic>
      </p:graphicFrame>
      <p:sp>
        <p:nvSpPr>
          <p:cNvPr id="4" name="Text Placeholder 3">
            <a:extLst>
              <a:ext uri="{FF2B5EF4-FFF2-40B4-BE49-F238E27FC236}">
                <a16:creationId xmlns:a16="http://schemas.microsoft.com/office/drawing/2014/main" id="{D1C77FD1-19D5-4228-B849-A4AF386A83EC}"/>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607096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413A-AD43-467A-AE73-E79946FEB9F3}"/>
              </a:ext>
            </a:extLst>
          </p:cNvPr>
          <p:cNvSpPr>
            <a:spLocks noGrp="1"/>
          </p:cNvSpPr>
          <p:nvPr>
            <p:ph type="title"/>
          </p:nvPr>
        </p:nvSpPr>
        <p:spPr/>
        <p:txBody>
          <a:bodyPr/>
          <a:lstStyle/>
          <a:p>
            <a:r>
              <a:rPr lang="en-US"/>
              <a:t>Facebook FB Own Posts Table with views | Jumeirah Emirates Towers - 4 of 13</a:t>
            </a:r>
          </a:p>
        </p:txBody>
      </p:sp>
      <p:graphicFrame>
        <p:nvGraphicFramePr>
          <p:cNvPr id="5" name="Table Placeholder 4">
            <a:extLst>
              <a:ext uri="{FF2B5EF4-FFF2-40B4-BE49-F238E27FC236}">
                <a16:creationId xmlns:a16="http://schemas.microsoft.com/office/drawing/2014/main" id="{660F36C3-D108-4CB2-93FD-A8BE501D11DC}"/>
              </a:ext>
            </a:extLst>
          </p:cNvPr>
          <p:cNvGraphicFramePr>
            <a:graphicFrameLocks noGrp="1"/>
          </p:cNvGraphicFramePr>
          <p:nvPr>
            <p:ph type="tbl" sz="quarter" idx="13"/>
            <p:extLst>
              <p:ext uri="{D42A27DB-BD31-4B8C-83A1-F6EECF244321}">
                <p14:modId xmlns:p14="http://schemas.microsoft.com/office/powerpoint/2010/main" val="3067581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0507290"/>
                    </a:ext>
                  </a:extLst>
                </a:gridCol>
                <a:gridCol w="576072">
                  <a:extLst>
                    <a:ext uri="{9D8B030D-6E8A-4147-A177-3AD203B41FA5}">
                      <a16:colId xmlns:a16="http://schemas.microsoft.com/office/drawing/2014/main" val="2861577962"/>
                    </a:ext>
                  </a:extLst>
                </a:gridCol>
                <a:gridCol w="576072">
                  <a:extLst>
                    <a:ext uri="{9D8B030D-6E8A-4147-A177-3AD203B41FA5}">
                      <a16:colId xmlns:a16="http://schemas.microsoft.com/office/drawing/2014/main" val="3811277640"/>
                    </a:ext>
                  </a:extLst>
                </a:gridCol>
                <a:gridCol w="576072">
                  <a:extLst>
                    <a:ext uri="{9D8B030D-6E8A-4147-A177-3AD203B41FA5}">
                      <a16:colId xmlns:a16="http://schemas.microsoft.com/office/drawing/2014/main" val="3784034099"/>
                    </a:ext>
                  </a:extLst>
                </a:gridCol>
                <a:gridCol w="576072">
                  <a:extLst>
                    <a:ext uri="{9D8B030D-6E8A-4147-A177-3AD203B41FA5}">
                      <a16:colId xmlns:a16="http://schemas.microsoft.com/office/drawing/2014/main" val="558445475"/>
                    </a:ext>
                  </a:extLst>
                </a:gridCol>
                <a:gridCol w="576072">
                  <a:extLst>
                    <a:ext uri="{9D8B030D-6E8A-4147-A177-3AD203B41FA5}">
                      <a16:colId xmlns:a16="http://schemas.microsoft.com/office/drawing/2014/main" val="313576606"/>
                    </a:ext>
                  </a:extLst>
                </a:gridCol>
                <a:gridCol w="576072">
                  <a:extLst>
                    <a:ext uri="{9D8B030D-6E8A-4147-A177-3AD203B41FA5}">
                      <a16:colId xmlns:a16="http://schemas.microsoft.com/office/drawing/2014/main" val="3637157567"/>
                    </a:ext>
                  </a:extLst>
                </a:gridCol>
                <a:gridCol w="576072">
                  <a:extLst>
                    <a:ext uri="{9D8B030D-6E8A-4147-A177-3AD203B41FA5}">
                      <a16:colId xmlns:a16="http://schemas.microsoft.com/office/drawing/2014/main" val="1014293667"/>
                    </a:ext>
                  </a:extLst>
                </a:gridCol>
                <a:gridCol w="576072">
                  <a:extLst>
                    <a:ext uri="{9D8B030D-6E8A-4147-A177-3AD203B41FA5}">
                      <a16:colId xmlns:a16="http://schemas.microsoft.com/office/drawing/2014/main" val="2912243161"/>
                    </a:ext>
                  </a:extLst>
                </a:gridCol>
                <a:gridCol w="576072">
                  <a:extLst>
                    <a:ext uri="{9D8B030D-6E8A-4147-A177-3AD203B41FA5}">
                      <a16:colId xmlns:a16="http://schemas.microsoft.com/office/drawing/2014/main" val="2483443558"/>
                    </a:ext>
                  </a:extLst>
                </a:gridCol>
                <a:gridCol w="576072">
                  <a:extLst>
                    <a:ext uri="{9D8B030D-6E8A-4147-A177-3AD203B41FA5}">
                      <a16:colId xmlns:a16="http://schemas.microsoft.com/office/drawing/2014/main" val="4277953304"/>
                    </a:ext>
                  </a:extLst>
                </a:gridCol>
                <a:gridCol w="658368">
                  <a:extLst>
                    <a:ext uri="{9D8B030D-6E8A-4147-A177-3AD203B41FA5}">
                      <a16:colId xmlns:a16="http://schemas.microsoft.com/office/drawing/2014/main" val="405346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302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- 2019-06-20 11:40:01 </a:t>
                      </a:r>
                      <a:r>
                        <a:rPr kumimoji="0" lang="en-US" sz="1000" b="0" i="0" u="none" strike="noStrike" kern="1200" cap="none" spc="0" normalizeH="0" baseline="0" noProof="0">
                          <a:ln>
                            <a:noFill/>
                          </a:ln>
                          <a:solidFill>
                            <a:prstClr val="black"/>
                          </a:solidFill>
                          <a:effectLst/>
                          <a:uLnTx/>
                          <a:uFillTx/>
                          <a:latin typeface="+mn-lt"/>
                          <a:ea typeface="+mn-ea"/>
                          <a:cs typeface="+mn-cs"/>
                        </a:rPr>
                        <a:t> 
 A riot of colours, flavours and tastes, our Desi Brunch is certainly one not to be missed. From classic favourites to live cooking stations, discover the essence of India at our Desi Brunch this weekend.  👉 http://bit.ly/MundoDesiBrunch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5743534"/>
                  </a:ext>
                </a:extLst>
              </a:tr>
            </a:tbl>
          </a:graphicData>
        </a:graphic>
      </p:graphicFrame>
      <p:sp>
        <p:nvSpPr>
          <p:cNvPr id="4" name="Text Placeholder 3">
            <a:extLst>
              <a:ext uri="{FF2B5EF4-FFF2-40B4-BE49-F238E27FC236}">
                <a16:creationId xmlns:a16="http://schemas.microsoft.com/office/drawing/2014/main" id="{2445FB2B-F965-4575-BB7D-551B4742B02F}"/>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189175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C6ABA-62D5-4E6B-B085-46886CEACE51}"/>
              </a:ext>
            </a:extLst>
          </p:cNvPr>
          <p:cNvSpPr>
            <a:spLocks noGrp="1"/>
          </p:cNvSpPr>
          <p:nvPr>
            <p:ph type="title"/>
          </p:nvPr>
        </p:nvSpPr>
        <p:spPr/>
        <p:txBody>
          <a:bodyPr/>
          <a:lstStyle/>
          <a:p>
            <a:r>
              <a:rPr lang="en-US"/>
              <a:t>Facebook FB Own Posts Table with views | Jumeirah Emirates Towers - 5 of 13</a:t>
            </a:r>
          </a:p>
        </p:txBody>
      </p:sp>
      <p:graphicFrame>
        <p:nvGraphicFramePr>
          <p:cNvPr id="5" name="Table Placeholder 4">
            <a:extLst>
              <a:ext uri="{FF2B5EF4-FFF2-40B4-BE49-F238E27FC236}">
                <a16:creationId xmlns:a16="http://schemas.microsoft.com/office/drawing/2014/main" id="{64EAF46C-08B6-4275-970D-766F5AD21D00}"/>
              </a:ext>
            </a:extLst>
          </p:cNvPr>
          <p:cNvGraphicFramePr>
            <a:graphicFrameLocks noGrp="1"/>
          </p:cNvGraphicFramePr>
          <p:nvPr>
            <p:ph type="tbl" sz="quarter" idx="13"/>
            <p:extLst>
              <p:ext uri="{D42A27DB-BD31-4B8C-83A1-F6EECF244321}">
                <p14:modId xmlns:p14="http://schemas.microsoft.com/office/powerpoint/2010/main" val="87960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49769067"/>
                    </a:ext>
                  </a:extLst>
                </a:gridCol>
                <a:gridCol w="576072">
                  <a:extLst>
                    <a:ext uri="{9D8B030D-6E8A-4147-A177-3AD203B41FA5}">
                      <a16:colId xmlns:a16="http://schemas.microsoft.com/office/drawing/2014/main" val="107579668"/>
                    </a:ext>
                  </a:extLst>
                </a:gridCol>
                <a:gridCol w="576072">
                  <a:extLst>
                    <a:ext uri="{9D8B030D-6E8A-4147-A177-3AD203B41FA5}">
                      <a16:colId xmlns:a16="http://schemas.microsoft.com/office/drawing/2014/main" val="1621368253"/>
                    </a:ext>
                  </a:extLst>
                </a:gridCol>
                <a:gridCol w="576072">
                  <a:extLst>
                    <a:ext uri="{9D8B030D-6E8A-4147-A177-3AD203B41FA5}">
                      <a16:colId xmlns:a16="http://schemas.microsoft.com/office/drawing/2014/main" val="2012910972"/>
                    </a:ext>
                  </a:extLst>
                </a:gridCol>
                <a:gridCol w="576072">
                  <a:extLst>
                    <a:ext uri="{9D8B030D-6E8A-4147-A177-3AD203B41FA5}">
                      <a16:colId xmlns:a16="http://schemas.microsoft.com/office/drawing/2014/main" val="679836264"/>
                    </a:ext>
                  </a:extLst>
                </a:gridCol>
                <a:gridCol w="576072">
                  <a:extLst>
                    <a:ext uri="{9D8B030D-6E8A-4147-A177-3AD203B41FA5}">
                      <a16:colId xmlns:a16="http://schemas.microsoft.com/office/drawing/2014/main" val="3258889173"/>
                    </a:ext>
                  </a:extLst>
                </a:gridCol>
                <a:gridCol w="576072">
                  <a:extLst>
                    <a:ext uri="{9D8B030D-6E8A-4147-A177-3AD203B41FA5}">
                      <a16:colId xmlns:a16="http://schemas.microsoft.com/office/drawing/2014/main" val="2021928368"/>
                    </a:ext>
                  </a:extLst>
                </a:gridCol>
                <a:gridCol w="576072">
                  <a:extLst>
                    <a:ext uri="{9D8B030D-6E8A-4147-A177-3AD203B41FA5}">
                      <a16:colId xmlns:a16="http://schemas.microsoft.com/office/drawing/2014/main" val="3651520484"/>
                    </a:ext>
                  </a:extLst>
                </a:gridCol>
                <a:gridCol w="576072">
                  <a:extLst>
                    <a:ext uri="{9D8B030D-6E8A-4147-A177-3AD203B41FA5}">
                      <a16:colId xmlns:a16="http://schemas.microsoft.com/office/drawing/2014/main" val="3815927165"/>
                    </a:ext>
                  </a:extLst>
                </a:gridCol>
                <a:gridCol w="576072">
                  <a:extLst>
                    <a:ext uri="{9D8B030D-6E8A-4147-A177-3AD203B41FA5}">
                      <a16:colId xmlns:a16="http://schemas.microsoft.com/office/drawing/2014/main" val="2455039971"/>
                    </a:ext>
                  </a:extLst>
                </a:gridCol>
                <a:gridCol w="576072">
                  <a:extLst>
                    <a:ext uri="{9D8B030D-6E8A-4147-A177-3AD203B41FA5}">
                      <a16:colId xmlns:a16="http://schemas.microsoft.com/office/drawing/2014/main" val="547953508"/>
                    </a:ext>
                  </a:extLst>
                </a:gridCol>
                <a:gridCol w="658368">
                  <a:extLst>
                    <a:ext uri="{9D8B030D-6E8A-4147-A177-3AD203B41FA5}">
                      <a16:colId xmlns:a16="http://schemas.microsoft.com/office/drawing/2014/main" val="68656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339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- 2019-06-18 10:48:04 </a:t>
                      </a:r>
                      <a:r>
                        <a:rPr kumimoji="0" lang="en-US" sz="1000" b="0" i="0" u="none" strike="noStrike" kern="1200" cap="none" spc="0" normalizeH="0" baseline="0" noProof="0">
                          <a:ln>
                            <a:noFill/>
                          </a:ln>
                          <a:solidFill>
                            <a:prstClr val="black"/>
                          </a:solidFill>
                          <a:effectLst/>
                          <a:uLnTx/>
                          <a:uFillTx/>
                          <a:latin typeface="+mn-lt"/>
                          <a:ea typeface="+mn-ea"/>
                          <a:cs typeface="+mn-cs"/>
                        </a:rPr>
                        <a:t> 
 "...Our family could not be more impressed with the quality and service at this hotel. We stayed in a family suite overlooking the city, luxurious indeed. The breakfast was over the top. Included in our stay, was unlimited access to Wild Wadi water park. A highlight for my tweens. Thank you Jumeirah for a vacation experience we will always cherish..."
Thank you Tina for such a lovely TripAdvisor 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5525396"/>
                  </a:ext>
                </a:extLst>
              </a:tr>
            </a:tbl>
          </a:graphicData>
        </a:graphic>
      </p:graphicFrame>
      <p:sp>
        <p:nvSpPr>
          <p:cNvPr id="4" name="Text Placeholder 3">
            <a:extLst>
              <a:ext uri="{FF2B5EF4-FFF2-40B4-BE49-F238E27FC236}">
                <a16:creationId xmlns:a16="http://schemas.microsoft.com/office/drawing/2014/main" id="{E0727F21-E569-405E-87DA-699F2CB774D1}"/>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229218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552E1-5417-4D25-AEF9-3567A1F7606C}"/>
              </a:ext>
            </a:extLst>
          </p:cNvPr>
          <p:cNvSpPr>
            <a:spLocks noGrp="1"/>
          </p:cNvSpPr>
          <p:nvPr>
            <p:ph type="title"/>
          </p:nvPr>
        </p:nvSpPr>
        <p:spPr/>
        <p:txBody>
          <a:bodyPr/>
          <a:lstStyle/>
          <a:p>
            <a:r>
              <a:rPr lang="en-US"/>
              <a:t>Facebook FB Own Posts Table with views | Jumeirah Emirates Towers - 6 of 13</a:t>
            </a:r>
          </a:p>
        </p:txBody>
      </p:sp>
      <p:graphicFrame>
        <p:nvGraphicFramePr>
          <p:cNvPr id="5" name="Table Placeholder 4">
            <a:extLst>
              <a:ext uri="{FF2B5EF4-FFF2-40B4-BE49-F238E27FC236}">
                <a16:creationId xmlns:a16="http://schemas.microsoft.com/office/drawing/2014/main" id="{056CC69D-435F-4EB2-A9A3-CD46128B31E3}"/>
              </a:ext>
            </a:extLst>
          </p:cNvPr>
          <p:cNvGraphicFramePr>
            <a:graphicFrameLocks noGrp="1"/>
          </p:cNvGraphicFramePr>
          <p:nvPr>
            <p:ph type="tbl" sz="quarter" idx="13"/>
            <p:extLst>
              <p:ext uri="{D42A27DB-BD31-4B8C-83A1-F6EECF244321}">
                <p14:modId xmlns:p14="http://schemas.microsoft.com/office/powerpoint/2010/main" val="287389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34515819"/>
                    </a:ext>
                  </a:extLst>
                </a:gridCol>
                <a:gridCol w="576072">
                  <a:extLst>
                    <a:ext uri="{9D8B030D-6E8A-4147-A177-3AD203B41FA5}">
                      <a16:colId xmlns:a16="http://schemas.microsoft.com/office/drawing/2014/main" val="1870479702"/>
                    </a:ext>
                  </a:extLst>
                </a:gridCol>
                <a:gridCol w="576072">
                  <a:extLst>
                    <a:ext uri="{9D8B030D-6E8A-4147-A177-3AD203B41FA5}">
                      <a16:colId xmlns:a16="http://schemas.microsoft.com/office/drawing/2014/main" val="2703126613"/>
                    </a:ext>
                  </a:extLst>
                </a:gridCol>
                <a:gridCol w="576072">
                  <a:extLst>
                    <a:ext uri="{9D8B030D-6E8A-4147-A177-3AD203B41FA5}">
                      <a16:colId xmlns:a16="http://schemas.microsoft.com/office/drawing/2014/main" val="2078852491"/>
                    </a:ext>
                  </a:extLst>
                </a:gridCol>
                <a:gridCol w="576072">
                  <a:extLst>
                    <a:ext uri="{9D8B030D-6E8A-4147-A177-3AD203B41FA5}">
                      <a16:colId xmlns:a16="http://schemas.microsoft.com/office/drawing/2014/main" val="191968183"/>
                    </a:ext>
                  </a:extLst>
                </a:gridCol>
                <a:gridCol w="576072">
                  <a:extLst>
                    <a:ext uri="{9D8B030D-6E8A-4147-A177-3AD203B41FA5}">
                      <a16:colId xmlns:a16="http://schemas.microsoft.com/office/drawing/2014/main" val="1354021337"/>
                    </a:ext>
                  </a:extLst>
                </a:gridCol>
                <a:gridCol w="576072">
                  <a:extLst>
                    <a:ext uri="{9D8B030D-6E8A-4147-A177-3AD203B41FA5}">
                      <a16:colId xmlns:a16="http://schemas.microsoft.com/office/drawing/2014/main" val="2082954767"/>
                    </a:ext>
                  </a:extLst>
                </a:gridCol>
                <a:gridCol w="576072">
                  <a:extLst>
                    <a:ext uri="{9D8B030D-6E8A-4147-A177-3AD203B41FA5}">
                      <a16:colId xmlns:a16="http://schemas.microsoft.com/office/drawing/2014/main" val="1880414706"/>
                    </a:ext>
                  </a:extLst>
                </a:gridCol>
                <a:gridCol w="576072">
                  <a:extLst>
                    <a:ext uri="{9D8B030D-6E8A-4147-A177-3AD203B41FA5}">
                      <a16:colId xmlns:a16="http://schemas.microsoft.com/office/drawing/2014/main" val="1052476056"/>
                    </a:ext>
                  </a:extLst>
                </a:gridCol>
                <a:gridCol w="576072">
                  <a:extLst>
                    <a:ext uri="{9D8B030D-6E8A-4147-A177-3AD203B41FA5}">
                      <a16:colId xmlns:a16="http://schemas.microsoft.com/office/drawing/2014/main" val="3716823649"/>
                    </a:ext>
                  </a:extLst>
                </a:gridCol>
                <a:gridCol w="576072">
                  <a:extLst>
                    <a:ext uri="{9D8B030D-6E8A-4147-A177-3AD203B41FA5}">
                      <a16:colId xmlns:a16="http://schemas.microsoft.com/office/drawing/2014/main" val="2558825959"/>
                    </a:ext>
                  </a:extLst>
                </a:gridCol>
                <a:gridCol w="658368">
                  <a:extLst>
                    <a:ext uri="{9D8B030D-6E8A-4147-A177-3AD203B41FA5}">
                      <a16:colId xmlns:a16="http://schemas.microsoft.com/office/drawing/2014/main" val="56515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469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- 2019-06-16 11:30:00 </a:t>
                      </a:r>
                      <a:r>
                        <a:rPr kumimoji="0" lang="en-US" sz="1000" b="0" i="0" u="none" strike="noStrike" kern="1200" cap="none" spc="0" normalizeH="0" baseline="0" noProof="0">
                          <a:ln>
                            <a:noFill/>
                          </a:ln>
                          <a:solidFill>
                            <a:prstClr val="black"/>
                          </a:solidFill>
                          <a:effectLst/>
                          <a:uLnTx/>
                          <a:uFillTx/>
                          <a:latin typeface="+mn-lt"/>
                          <a:ea typeface="+mn-ea"/>
                          <a:cs typeface="+mn-cs"/>
                        </a:rPr>
                        <a:t> 
 Find #EmiratesTowers nestled in the heart of the city. Conveniently located less than ten minutes away from Dubai's famous business districts, DIFC and the Dubai World Trade Center. 📷 Thanks @taqato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642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- 2019-06-15 11:15:01 </a:t>
                      </a:r>
                      <a:r>
                        <a:rPr kumimoji="0" lang="en-US" sz="1000" b="0" i="0" u="none" strike="noStrike" kern="1200" cap="none" spc="0" normalizeH="0" baseline="0" noProof="0">
                          <a:ln>
                            <a:noFill/>
                          </a:ln>
                          <a:solidFill>
                            <a:prstClr val="black"/>
                          </a:solidFill>
                          <a:effectLst/>
                          <a:uLnTx/>
                          <a:uFillTx/>
                          <a:latin typeface="+mn-lt"/>
                          <a:ea typeface="+mn-ea"/>
                          <a:cs typeface="+mn-cs"/>
                        </a:rPr>
                        <a:t> 
 Soak in the calm during a moment of peace high above the city at #EmiratesTowers with our in-room bath menu 👉 http://bit.ly/JETInRoomBath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6869571"/>
                  </a:ext>
                </a:extLst>
              </a:tr>
            </a:tbl>
          </a:graphicData>
        </a:graphic>
      </p:graphicFrame>
      <p:sp>
        <p:nvSpPr>
          <p:cNvPr id="4" name="Text Placeholder 3">
            <a:extLst>
              <a:ext uri="{FF2B5EF4-FFF2-40B4-BE49-F238E27FC236}">
                <a16:creationId xmlns:a16="http://schemas.microsoft.com/office/drawing/2014/main" id="{AC2EFDDF-793C-4A01-ABE6-865A9497D62D}"/>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252355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BAEB-8FA2-4062-964B-6645DB06EA1A}"/>
              </a:ext>
            </a:extLst>
          </p:cNvPr>
          <p:cNvSpPr>
            <a:spLocks noGrp="1"/>
          </p:cNvSpPr>
          <p:nvPr>
            <p:ph type="title"/>
          </p:nvPr>
        </p:nvSpPr>
        <p:spPr/>
        <p:txBody>
          <a:bodyPr/>
          <a:lstStyle/>
          <a:p>
            <a:r>
              <a:rPr lang="en-US"/>
              <a:t>Facebook FB Own Posts Table with views | Jumeirah Emirates Towers - 7 of 13</a:t>
            </a:r>
          </a:p>
        </p:txBody>
      </p:sp>
      <p:graphicFrame>
        <p:nvGraphicFramePr>
          <p:cNvPr id="5" name="Table Placeholder 4">
            <a:extLst>
              <a:ext uri="{FF2B5EF4-FFF2-40B4-BE49-F238E27FC236}">
                <a16:creationId xmlns:a16="http://schemas.microsoft.com/office/drawing/2014/main" id="{DCFDED9D-F174-4E0C-B60C-5239AD1D648D}"/>
              </a:ext>
            </a:extLst>
          </p:cNvPr>
          <p:cNvGraphicFramePr>
            <a:graphicFrameLocks noGrp="1"/>
          </p:cNvGraphicFramePr>
          <p:nvPr>
            <p:ph type="tbl" sz="quarter" idx="13"/>
            <p:extLst>
              <p:ext uri="{D42A27DB-BD31-4B8C-83A1-F6EECF244321}">
                <p14:modId xmlns:p14="http://schemas.microsoft.com/office/powerpoint/2010/main" val="424430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7230198"/>
                    </a:ext>
                  </a:extLst>
                </a:gridCol>
                <a:gridCol w="576072">
                  <a:extLst>
                    <a:ext uri="{9D8B030D-6E8A-4147-A177-3AD203B41FA5}">
                      <a16:colId xmlns:a16="http://schemas.microsoft.com/office/drawing/2014/main" val="3661435816"/>
                    </a:ext>
                  </a:extLst>
                </a:gridCol>
                <a:gridCol w="576072">
                  <a:extLst>
                    <a:ext uri="{9D8B030D-6E8A-4147-A177-3AD203B41FA5}">
                      <a16:colId xmlns:a16="http://schemas.microsoft.com/office/drawing/2014/main" val="3381948918"/>
                    </a:ext>
                  </a:extLst>
                </a:gridCol>
                <a:gridCol w="576072">
                  <a:extLst>
                    <a:ext uri="{9D8B030D-6E8A-4147-A177-3AD203B41FA5}">
                      <a16:colId xmlns:a16="http://schemas.microsoft.com/office/drawing/2014/main" val="3166092584"/>
                    </a:ext>
                  </a:extLst>
                </a:gridCol>
                <a:gridCol w="576072">
                  <a:extLst>
                    <a:ext uri="{9D8B030D-6E8A-4147-A177-3AD203B41FA5}">
                      <a16:colId xmlns:a16="http://schemas.microsoft.com/office/drawing/2014/main" val="2996920873"/>
                    </a:ext>
                  </a:extLst>
                </a:gridCol>
                <a:gridCol w="576072">
                  <a:extLst>
                    <a:ext uri="{9D8B030D-6E8A-4147-A177-3AD203B41FA5}">
                      <a16:colId xmlns:a16="http://schemas.microsoft.com/office/drawing/2014/main" val="1375508307"/>
                    </a:ext>
                  </a:extLst>
                </a:gridCol>
                <a:gridCol w="576072">
                  <a:extLst>
                    <a:ext uri="{9D8B030D-6E8A-4147-A177-3AD203B41FA5}">
                      <a16:colId xmlns:a16="http://schemas.microsoft.com/office/drawing/2014/main" val="2136282151"/>
                    </a:ext>
                  </a:extLst>
                </a:gridCol>
                <a:gridCol w="576072">
                  <a:extLst>
                    <a:ext uri="{9D8B030D-6E8A-4147-A177-3AD203B41FA5}">
                      <a16:colId xmlns:a16="http://schemas.microsoft.com/office/drawing/2014/main" val="3270452538"/>
                    </a:ext>
                  </a:extLst>
                </a:gridCol>
                <a:gridCol w="576072">
                  <a:extLst>
                    <a:ext uri="{9D8B030D-6E8A-4147-A177-3AD203B41FA5}">
                      <a16:colId xmlns:a16="http://schemas.microsoft.com/office/drawing/2014/main" val="3376587186"/>
                    </a:ext>
                  </a:extLst>
                </a:gridCol>
                <a:gridCol w="576072">
                  <a:extLst>
                    <a:ext uri="{9D8B030D-6E8A-4147-A177-3AD203B41FA5}">
                      <a16:colId xmlns:a16="http://schemas.microsoft.com/office/drawing/2014/main" val="2653244239"/>
                    </a:ext>
                  </a:extLst>
                </a:gridCol>
                <a:gridCol w="576072">
                  <a:extLst>
                    <a:ext uri="{9D8B030D-6E8A-4147-A177-3AD203B41FA5}">
                      <a16:colId xmlns:a16="http://schemas.microsoft.com/office/drawing/2014/main" val="2795964872"/>
                    </a:ext>
                  </a:extLst>
                </a:gridCol>
                <a:gridCol w="658368">
                  <a:extLst>
                    <a:ext uri="{9D8B030D-6E8A-4147-A177-3AD203B41FA5}">
                      <a16:colId xmlns:a16="http://schemas.microsoft.com/office/drawing/2014/main" val="668827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741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- 2019-06-13 18:00:00 </a:t>
                      </a:r>
                      <a:r>
                        <a:rPr kumimoji="0" lang="en-US" sz="1000" b="0" i="0" u="none" strike="noStrike" kern="1200" cap="none" spc="0" normalizeH="0" baseline="0" noProof="0">
                          <a:ln>
                            <a:noFill/>
                          </a:ln>
                          <a:solidFill>
                            <a:prstClr val="black"/>
                          </a:solidFill>
                          <a:effectLst/>
                          <a:uLnTx/>
                          <a:uFillTx/>
                          <a:latin typeface="+mn-lt"/>
                          <a:ea typeface="+mn-ea"/>
                          <a:cs typeface="+mn-cs"/>
                        </a:rPr>
                        <a:t> 
 As the Dubai sun sets, the city reveals a symphony of lights much like the glittering stars in the evening sky. A hallmark of the city's vibrant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475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- 2019-06-11 11:45:00 </a:t>
                      </a:r>
                      <a:r>
                        <a:rPr kumimoji="0" lang="en-US" sz="1000" b="0" i="0" u="none" strike="noStrike" kern="1200" cap="none" spc="0" normalizeH="0" baseline="0" noProof="0">
                          <a:ln>
                            <a:noFill/>
                          </a:ln>
                          <a:solidFill>
                            <a:prstClr val="black"/>
                          </a:solidFill>
                          <a:effectLst/>
                          <a:uLnTx/>
                          <a:uFillTx/>
                          <a:latin typeface="+mn-lt"/>
                          <a:ea typeface="+mn-ea"/>
                          <a:cs typeface="+mn-cs"/>
                        </a:rPr>
                        <a:t> 
 A heavenly sanctuary high above the modern metropolis. The corner suite provides panoramic, bird’s eye views of Dubai's famed business district.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822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- 2019-06-09 16:30:00 </a:t>
                      </a:r>
                      <a:r>
                        <a:rPr kumimoji="0" lang="en-US" sz="1000" b="0" i="0" u="none" strike="noStrike" kern="1200" cap="none" spc="0" normalizeH="0" baseline="0" noProof="0">
                          <a:ln>
                            <a:noFill/>
                          </a:ln>
                          <a:solidFill>
                            <a:prstClr val="black"/>
                          </a:solidFill>
                          <a:effectLst/>
                          <a:uLnTx/>
                          <a:uFillTx/>
                          <a:latin typeface="+mn-lt"/>
                          <a:ea typeface="+mn-ea"/>
                          <a:cs typeface="+mn-cs"/>
                        </a:rPr>
                        <a:t> 
 Take time to reflect and nourish your soul as you ease into a relaxing retreat at #EmiratesTowers' Talise Spa 👉 http://bit.ly/ETTaliseSpa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2269856"/>
                  </a:ext>
                </a:extLst>
              </a:tr>
            </a:tbl>
          </a:graphicData>
        </a:graphic>
      </p:graphicFrame>
      <p:sp>
        <p:nvSpPr>
          <p:cNvPr id="4" name="Text Placeholder 3">
            <a:extLst>
              <a:ext uri="{FF2B5EF4-FFF2-40B4-BE49-F238E27FC236}">
                <a16:creationId xmlns:a16="http://schemas.microsoft.com/office/drawing/2014/main" id="{713DDB2A-B6B9-4C3C-BCCB-8A1E2DE83C95}"/>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696289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02386-50BE-4357-BA9E-46A754409211}"/>
              </a:ext>
            </a:extLst>
          </p:cNvPr>
          <p:cNvSpPr>
            <a:spLocks noGrp="1"/>
          </p:cNvSpPr>
          <p:nvPr>
            <p:ph type="title"/>
          </p:nvPr>
        </p:nvSpPr>
        <p:spPr/>
        <p:txBody>
          <a:bodyPr/>
          <a:lstStyle/>
          <a:p>
            <a:r>
              <a:rPr lang="en-US"/>
              <a:t>Facebook FB Own Posts Table with views | Jumeirah Emirates Towers - 8 of 13</a:t>
            </a:r>
          </a:p>
        </p:txBody>
      </p:sp>
      <p:graphicFrame>
        <p:nvGraphicFramePr>
          <p:cNvPr id="5" name="Table Placeholder 4">
            <a:extLst>
              <a:ext uri="{FF2B5EF4-FFF2-40B4-BE49-F238E27FC236}">
                <a16:creationId xmlns:a16="http://schemas.microsoft.com/office/drawing/2014/main" id="{E59B4698-BEA6-4629-9147-C67FC8803A89}"/>
              </a:ext>
            </a:extLst>
          </p:cNvPr>
          <p:cNvGraphicFramePr>
            <a:graphicFrameLocks noGrp="1"/>
          </p:cNvGraphicFramePr>
          <p:nvPr>
            <p:ph type="tbl" sz="quarter" idx="13"/>
            <p:extLst>
              <p:ext uri="{D42A27DB-BD31-4B8C-83A1-F6EECF244321}">
                <p14:modId xmlns:p14="http://schemas.microsoft.com/office/powerpoint/2010/main" val="87286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6741297"/>
                    </a:ext>
                  </a:extLst>
                </a:gridCol>
                <a:gridCol w="576072">
                  <a:extLst>
                    <a:ext uri="{9D8B030D-6E8A-4147-A177-3AD203B41FA5}">
                      <a16:colId xmlns:a16="http://schemas.microsoft.com/office/drawing/2014/main" val="1202905239"/>
                    </a:ext>
                  </a:extLst>
                </a:gridCol>
                <a:gridCol w="576072">
                  <a:extLst>
                    <a:ext uri="{9D8B030D-6E8A-4147-A177-3AD203B41FA5}">
                      <a16:colId xmlns:a16="http://schemas.microsoft.com/office/drawing/2014/main" val="1165675494"/>
                    </a:ext>
                  </a:extLst>
                </a:gridCol>
                <a:gridCol w="576072">
                  <a:extLst>
                    <a:ext uri="{9D8B030D-6E8A-4147-A177-3AD203B41FA5}">
                      <a16:colId xmlns:a16="http://schemas.microsoft.com/office/drawing/2014/main" val="3585962382"/>
                    </a:ext>
                  </a:extLst>
                </a:gridCol>
                <a:gridCol w="576072">
                  <a:extLst>
                    <a:ext uri="{9D8B030D-6E8A-4147-A177-3AD203B41FA5}">
                      <a16:colId xmlns:a16="http://schemas.microsoft.com/office/drawing/2014/main" val="3516156261"/>
                    </a:ext>
                  </a:extLst>
                </a:gridCol>
                <a:gridCol w="576072">
                  <a:extLst>
                    <a:ext uri="{9D8B030D-6E8A-4147-A177-3AD203B41FA5}">
                      <a16:colId xmlns:a16="http://schemas.microsoft.com/office/drawing/2014/main" val="309249408"/>
                    </a:ext>
                  </a:extLst>
                </a:gridCol>
                <a:gridCol w="576072">
                  <a:extLst>
                    <a:ext uri="{9D8B030D-6E8A-4147-A177-3AD203B41FA5}">
                      <a16:colId xmlns:a16="http://schemas.microsoft.com/office/drawing/2014/main" val="306160801"/>
                    </a:ext>
                  </a:extLst>
                </a:gridCol>
                <a:gridCol w="576072">
                  <a:extLst>
                    <a:ext uri="{9D8B030D-6E8A-4147-A177-3AD203B41FA5}">
                      <a16:colId xmlns:a16="http://schemas.microsoft.com/office/drawing/2014/main" val="2233951940"/>
                    </a:ext>
                  </a:extLst>
                </a:gridCol>
                <a:gridCol w="576072">
                  <a:extLst>
                    <a:ext uri="{9D8B030D-6E8A-4147-A177-3AD203B41FA5}">
                      <a16:colId xmlns:a16="http://schemas.microsoft.com/office/drawing/2014/main" val="2474640344"/>
                    </a:ext>
                  </a:extLst>
                </a:gridCol>
                <a:gridCol w="576072">
                  <a:extLst>
                    <a:ext uri="{9D8B030D-6E8A-4147-A177-3AD203B41FA5}">
                      <a16:colId xmlns:a16="http://schemas.microsoft.com/office/drawing/2014/main" val="4139404227"/>
                    </a:ext>
                  </a:extLst>
                </a:gridCol>
                <a:gridCol w="576072">
                  <a:extLst>
                    <a:ext uri="{9D8B030D-6E8A-4147-A177-3AD203B41FA5}">
                      <a16:colId xmlns:a16="http://schemas.microsoft.com/office/drawing/2014/main" val="812101161"/>
                    </a:ext>
                  </a:extLst>
                </a:gridCol>
                <a:gridCol w="658368">
                  <a:extLst>
                    <a:ext uri="{9D8B030D-6E8A-4147-A177-3AD203B41FA5}">
                      <a16:colId xmlns:a16="http://schemas.microsoft.com/office/drawing/2014/main" val="368291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44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- 2019-06-08 10:00:01 </a:t>
                      </a:r>
                      <a:r>
                        <a:rPr kumimoji="0" lang="en-US" sz="1000" b="0" i="0" u="none" strike="noStrike" kern="1200" cap="none" spc="0" normalizeH="0" baseline="0" noProof="0">
                          <a:ln>
                            <a:noFill/>
                          </a:ln>
                          <a:solidFill>
                            <a:prstClr val="black"/>
                          </a:solidFill>
                          <a:effectLst/>
                          <a:uLnTx/>
                          <a:uFillTx/>
                          <a:latin typeface="+mn-lt"/>
                          <a:ea typeface="+mn-ea"/>
                          <a:cs typeface="+mn-cs"/>
                        </a:rPr>
                        <a:t> 
 Fresh fruits and a delicious breakfast spread create a colourful plate! Start your day right as you enjoy your breakfast with a view at #MUNDO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920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- 2019-06-06 17:30:00 </a:t>
                      </a:r>
                      <a:r>
                        <a:rPr kumimoji="0" lang="en-US" sz="1000" b="0" i="0" u="none" strike="noStrike" kern="1200" cap="none" spc="0" normalizeH="0" baseline="0" noProof="0">
                          <a:ln>
                            <a:noFill/>
                          </a:ln>
                          <a:solidFill>
                            <a:prstClr val="black"/>
                          </a:solidFill>
                          <a:effectLst/>
                          <a:uLnTx/>
                          <a:uFillTx/>
                          <a:latin typeface="+mn-lt"/>
                          <a:ea typeface="+mn-ea"/>
                          <a:cs typeface="+mn-cs"/>
                        </a:rPr>
                        <a:t> 
 Known for its innovation and dynamism, Dubai has been one of the fastest growing cities in the world, evident in the city's striking architecture. Here's a list of some of the most fascinating structures in Dubai 👉 http://bit.ly/JETArchitectureDubai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5031488"/>
                  </a:ext>
                </a:extLst>
              </a:tr>
            </a:tbl>
          </a:graphicData>
        </a:graphic>
      </p:graphicFrame>
      <p:sp>
        <p:nvSpPr>
          <p:cNvPr id="4" name="Text Placeholder 3">
            <a:extLst>
              <a:ext uri="{FF2B5EF4-FFF2-40B4-BE49-F238E27FC236}">
                <a16:creationId xmlns:a16="http://schemas.microsoft.com/office/drawing/2014/main" id="{54EF793C-B34A-4D00-BC13-AA5197E77FEA}"/>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225767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09B32-A20D-4A6C-8A73-6345B1D65C90}"/>
              </a:ext>
            </a:extLst>
          </p:cNvPr>
          <p:cNvSpPr>
            <a:spLocks noGrp="1"/>
          </p:cNvSpPr>
          <p:nvPr>
            <p:ph type="title"/>
          </p:nvPr>
        </p:nvSpPr>
        <p:spPr/>
        <p:txBody>
          <a:bodyPr/>
          <a:lstStyle/>
          <a:p>
            <a:r>
              <a:rPr lang="en-US"/>
              <a:t>Facebook FB Own Posts Table with views | Jumeirah Emirates Towers - 9 of 13</a:t>
            </a:r>
          </a:p>
        </p:txBody>
      </p:sp>
      <p:graphicFrame>
        <p:nvGraphicFramePr>
          <p:cNvPr id="5" name="Table Placeholder 4">
            <a:extLst>
              <a:ext uri="{FF2B5EF4-FFF2-40B4-BE49-F238E27FC236}">
                <a16:creationId xmlns:a16="http://schemas.microsoft.com/office/drawing/2014/main" id="{1FD87A6B-FFFC-4523-BFC7-036F51C814EA}"/>
              </a:ext>
            </a:extLst>
          </p:cNvPr>
          <p:cNvGraphicFramePr>
            <a:graphicFrameLocks noGrp="1"/>
          </p:cNvGraphicFramePr>
          <p:nvPr>
            <p:ph type="tbl" sz="quarter" idx="13"/>
            <p:extLst>
              <p:ext uri="{D42A27DB-BD31-4B8C-83A1-F6EECF244321}">
                <p14:modId xmlns:p14="http://schemas.microsoft.com/office/powerpoint/2010/main" val="659029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7511559"/>
                    </a:ext>
                  </a:extLst>
                </a:gridCol>
                <a:gridCol w="576072">
                  <a:extLst>
                    <a:ext uri="{9D8B030D-6E8A-4147-A177-3AD203B41FA5}">
                      <a16:colId xmlns:a16="http://schemas.microsoft.com/office/drawing/2014/main" val="1956746302"/>
                    </a:ext>
                  </a:extLst>
                </a:gridCol>
                <a:gridCol w="576072">
                  <a:extLst>
                    <a:ext uri="{9D8B030D-6E8A-4147-A177-3AD203B41FA5}">
                      <a16:colId xmlns:a16="http://schemas.microsoft.com/office/drawing/2014/main" val="759795664"/>
                    </a:ext>
                  </a:extLst>
                </a:gridCol>
                <a:gridCol w="576072">
                  <a:extLst>
                    <a:ext uri="{9D8B030D-6E8A-4147-A177-3AD203B41FA5}">
                      <a16:colId xmlns:a16="http://schemas.microsoft.com/office/drawing/2014/main" val="2172167853"/>
                    </a:ext>
                  </a:extLst>
                </a:gridCol>
                <a:gridCol w="576072">
                  <a:extLst>
                    <a:ext uri="{9D8B030D-6E8A-4147-A177-3AD203B41FA5}">
                      <a16:colId xmlns:a16="http://schemas.microsoft.com/office/drawing/2014/main" val="1431635541"/>
                    </a:ext>
                  </a:extLst>
                </a:gridCol>
                <a:gridCol w="576072">
                  <a:extLst>
                    <a:ext uri="{9D8B030D-6E8A-4147-A177-3AD203B41FA5}">
                      <a16:colId xmlns:a16="http://schemas.microsoft.com/office/drawing/2014/main" val="3116474061"/>
                    </a:ext>
                  </a:extLst>
                </a:gridCol>
                <a:gridCol w="576072">
                  <a:extLst>
                    <a:ext uri="{9D8B030D-6E8A-4147-A177-3AD203B41FA5}">
                      <a16:colId xmlns:a16="http://schemas.microsoft.com/office/drawing/2014/main" val="1449063935"/>
                    </a:ext>
                  </a:extLst>
                </a:gridCol>
                <a:gridCol w="576072">
                  <a:extLst>
                    <a:ext uri="{9D8B030D-6E8A-4147-A177-3AD203B41FA5}">
                      <a16:colId xmlns:a16="http://schemas.microsoft.com/office/drawing/2014/main" val="2790883840"/>
                    </a:ext>
                  </a:extLst>
                </a:gridCol>
                <a:gridCol w="576072">
                  <a:extLst>
                    <a:ext uri="{9D8B030D-6E8A-4147-A177-3AD203B41FA5}">
                      <a16:colId xmlns:a16="http://schemas.microsoft.com/office/drawing/2014/main" val="3014062605"/>
                    </a:ext>
                  </a:extLst>
                </a:gridCol>
                <a:gridCol w="576072">
                  <a:extLst>
                    <a:ext uri="{9D8B030D-6E8A-4147-A177-3AD203B41FA5}">
                      <a16:colId xmlns:a16="http://schemas.microsoft.com/office/drawing/2014/main" val="789098096"/>
                    </a:ext>
                  </a:extLst>
                </a:gridCol>
                <a:gridCol w="576072">
                  <a:extLst>
                    <a:ext uri="{9D8B030D-6E8A-4147-A177-3AD203B41FA5}">
                      <a16:colId xmlns:a16="http://schemas.microsoft.com/office/drawing/2014/main" val="1326911820"/>
                    </a:ext>
                  </a:extLst>
                </a:gridCol>
                <a:gridCol w="658368">
                  <a:extLst>
                    <a:ext uri="{9D8B030D-6E8A-4147-A177-3AD203B41FA5}">
                      <a16:colId xmlns:a16="http://schemas.microsoft.com/office/drawing/2014/main" val="38357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964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- 2019-06-04 11:10:04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Jumeirah wishes you and your loved ones Eid Mubarak
#EidMubarak #HappyEid
Thanks IG 📷 @raihanhamid_photography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366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- 2019-06-04 10:30:00 </a:t>
                      </a:r>
                      <a:r>
                        <a:rPr kumimoji="0" lang="en-US" sz="1000" b="0" i="0" u="none" strike="noStrike" kern="1200" cap="none" spc="0" normalizeH="0" baseline="0" noProof="0">
                          <a:ln>
                            <a:noFill/>
                          </a:ln>
                          <a:solidFill>
                            <a:prstClr val="black"/>
                          </a:solidFill>
                          <a:effectLst/>
                          <a:uLnTx/>
                          <a:uFillTx/>
                          <a:latin typeface="+mn-lt"/>
                          <a:ea typeface="+mn-ea"/>
                          <a:cs typeface="+mn-cs"/>
                        </a:rPr>
                        <a:t> 
 Top off your weekend with a delightful brunch inspired by delicious Indian cuisine on the 14th of June at Mundo! 📷 Thanks @megsblogged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10566856"/>
                  </a:ext>
                </a:extLst>
              </a:tr>
            </a:tbl>
          </a:graphicData>
        </a:graphic>
      </p:graphicFrame>
      <p:sp>
        <p:nvSpPr>
          <p:cNvPr id="4" name="Text Placeholder 3">
            <a:extLst>
              <a:ext uri="{FF2B5EF4-FFF2-40B4-BE49-F238E27FC236}">
                <a16:creationId xmlns:a16="http://schemas.microsoft.com/office/drawing/2014/main" id="{475FED54-CB43-42F6-815D-C0C467EA68A1}"/>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586368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BA02D-B20E-4066-9F2F-5131E4E6FEC5}"/>
              </a:ext>
            </a:extLst>
          </p:cNvPr>
          <p:cNvSpPr>
            <a:spLocks noGrp="1"/>
          </p:cNvSpPr>
          <p:nvPr>
            <p:ph type="title"/>
          </p:nvPr>
        </p:nvSpPr>
        <p:spPr/>
        <p:txBody>
          <a:bodyPr/>
          <a:lstStyle/>
          <a:p>
            <a:r>
              <a:rPr lang="en-US"/>
              <a:t>Facebook FB Own Posts Table with views | Jumeirah Emirates Towers - 10 of 13</a:t>
            </a:r>
          </a:p>
        </p:txBody>
      </p:sp>
      <p:graphicFrame>
        <p:nvGraphicFramePr>
          <p:cNvPr id="5" name="Table Placeholder 4">
            <a:extLst>
              <a:ext uri="{FF2B5EF4-FFF2-40B4-BE49-F238E27FC236}">
                <a16:creationId xmlns:a16="http://schemas.microsoft.com/office/drawing/2014/main" id="{4FB33D09-5892-4C91-94E1-49B20366BA9D}"/>
              </a:ext>
            </a:extLst>
          </p:cNvPr>
          <p:cNvGraphicFramePr>
            <a:graphicFrameLocks noGrp="1"/>
          </p:cNvGraphicFramePr>
          <p:nvPr>
            <p:ph type="tbl" sz="quarter" idx="13"/>
            <p:extLst>
              <p:ext uri="{D42A27DB-BD31-4B8C-83A1-F6EECF244321}">
                <p14:modId xmlns:p14="http://schemas.microsoft.com/office/powerpoint/2010/main" val="182520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5926854"/>
                    </a:ext>
                  </a:extLst>
                </a:gridCol>
                <a:gridCol w="576072">
                  <a:extLst>
                    <a:ext uri="{9D8B030D-6E8A-4147-A177-3AD203B41FA5}">
                      <a16:colId xmlns:a16="http://schemas.microsoft.com/office/drawing/2014/main" val="1902831959"/>
                    </a:ext>
                  </a:extLst>
                </a:gridCol>
                <a:gridCol w="576072">
                  <a:extLst>
                    <a:ext uri="{9D8B030D-6E8A-4147-A177-3AD203B41FA5}">
                      <a16:colId xmlns:a16="http://schemas.microsoft.com/office/drawing/2014/main" val="853792661"/>
                    </a:ext>
                  </a:extLst>
                </a:gridCol>
                <a:gridCol w="576072">
                  <a:extLst>
                    <a:ext uri="{9D8B030D-6E8A-4147-A177-3AD203B41FA5}">
                      <a16:colId xmlns:a16="http://schemas.microsoft.com/office/drawing/2014/main" val="3533367626"/>
                    </a:ext>
                  </a:extLst>
                </a:gridCol>
                <a:gridCol w="576072">
                  <a:extLst>
                    <a:ext uri="{9D8B030D-6E8A-4147-A177-3AD203B41FA5}">
                      <a16:colId xmlns:a16="http://schemas.microsoft.com/office/drawing/2014/main" val="2803392346"/>
                    </a:ext>
                  </a:extLst>
                </a:gridCol>
                <a:gridCol w="576072">
                  <a:extLst>
                    <a:ext uri="{9D8B030D-6E8A-4147-A177-3AD203B41FA5}">
                      <a16:colId xmlns:a16="http://schemas.microsoft.com/office/drawing/2014/main" val="4138871121"/>
                    </a:ext>
                  </a:extLst>
                </a:gridCol>
                <a:gridCol w="576072">
                  <a:extLst>
                    <a:ext uri="{9D8B030D-6E8A-4147-A177-3AD203B41FA5}">
                      <a16:colId xmlns:a16="http://schemas.microsoft.com/office/drawing/2014/main" val="944451806"/>
                    </a:ext>
                  </a:extLst>
                </a:gridCol>
                <a:gridCol w="576072">
                  <a:extLst>
                    <a:ext uri="{9D8B030D-6E8A-4147-A177-3AD203B41FA5}">
                      <a16:colId xmlns:a16="http://schemas.microsoft.com/office/drawing/2014/main" val="1419134650"/>
                    </a:ext>
                  </a:extLst>
                </a:gridCol>
                <a:gridCol w="576072">
                  <a:extLst>
                    <a:ext uri="{9D8B030D-6E8A-4147-A177-3AD203B41FA5}">
                      <a16:colId xmlns:a16="http://schemas.microsoft.com/office/drawing/2014/main" val="1788564335"/>
                    </a:ext>
                  </a:extLst>
                </a:gridCol>
                <a:gridCol w="576072">
                  <a:extLst>
                    <a:ext uri="{9D8B030D-6E8A-4147-A177-3AD203B41FA5}">
                      <a16:colId xmlns:a16="http://schemas.microsoft.com/office/drawing/2014/main" val="2474185578"/>
                    </a:ext>
                  </a:extLst>
                </a:gridCol>
                <a:gridCol w="576072">
                  <a:extLst>
                    <a:ext uri="{9D8B030D-6E8A-4147-A177-3AD203B41FA5}">
                      <a16:colId xmlns:a16="http://schemas.microsoft.com/office/drawing/2014/main" val="2662097806"/>
                    </a:ext>
                  </a:extLst>
                </a:gridCol>
                <a:gridCol w="658368">
                  <a:extLst>
                    <a:ext uri="{9D8B030D-6E8A-4147-A177-3AD203B41FA5}">
                      <a16:colId xmlns:a16="http://schemas.microsoft.com/office/drawing/2014/main" val="1118262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030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- 2019-06-02 16:45:00 </a:t>
                      </a:r>
                      <a:r>
                        <a:rPr kumimoji="0" lang="en-US" sz="1000" b="0" i="0" u="none" strike="noStrike" kern="1200" cap="none" spc="0" normalizeH="0" baseline="0" noProof="0">
                          <a:ln>
                            <a:noFill/>
                          </a:ln>
                          <a:solidFill>
                            <a:prstClr val="black"/>
                          </a:solidFill>
                          <a:effectLst/>
                          <a:uLnTx/>
                          <a:uFillTx/>
                          <a:latin typeface="+mn-lt"/>
                          <a:ea typeface="+mn-ea"/>
                          <a:cs typeface="+mn-cs"/>
                        </a:rPr>
                        <a:t> 
 Once the sun has set, unwind and dine at Alta Badia. Floating above the city on the 50th floor, you'll feel as though you're sitting amongst the star-lit sky.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804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- 2019-06-01 18:45:00 </a:t>
                      </a:r>
                      <a:r>
                        <a:rPr kumimoji="0" lang="en-US" sz="1000" b="0" i="0" u="none" strike="noStrike" kern="1200" cap="none" spc="0" normalizeH="0" baseline="0" noProof="0">
                          <a:ln>
                            <a:noFill/>
                          </a:ln>
                          <a:solidFill>
                            <a:prstClr val="black"/>
                          </a:solidFill>
                          <a:effectLst/>
                          <a:uLnTx/>
                          <a:uFillTx/>
                          <a:latin typeface="+mn-lt"/>
                          <a:ea typeface="+mn-ea"/>
                          <a:cs typeface="+mn-cs"/>
                        </a:rPr>
                        <a:t> 
 Exclusively catering to the discerning woman traveller, #EmiratesTowers' Chopard floor is a luxurious escape from the city. Enjoy unbeatable views of Dubai's business district, special amenities from Chopard and all female staff - Available 24/7 to make your stay more enjoyable. 👉 http://bit.ly/JETarticle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78055011"/>
                  </a:ext>
                </a:extLst>
              </a:tr>
            </a:tbl>
          </a:graphicData>
        </a:graphic>
      </p:graphicFrame>
      <p:sp>
        <p:nvSpPr>
          <p:cNvPr id="4" name="Text Placeholder 3">
            <a:extLst>
              <a:ext uri="{FF2B5EF4-FFF2-40B4-BE49-F238E27FC236}">
                <a16:creationId xmlns:a16="http://schemas.microsoft.com/office/drawing/2014/main" id="{9484F792-B1F5-4924-90CF-F6E215AA1970}"/>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792438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9C687-D0BA-4434-B043-CDDE23A89A71}"/>
              </a:ext>
            </a:extLst>
          </p:cNvPr>
          <p:cNvSpPr>
            <a:spLocks noGrp="1"/>
          </p:cNvSpPr>
          <p:nvPr>
            <p:ph type="title"/>
          </p:nvPr>
        </p:nvSpPr>
        <p:spPr/>
        <p:txBody>
          <a:bodyPr/>
          <a:lstStyle/>
          <a:p>
            <a:r>
              <a:rPr lang="en-US"/>
              <a:t>Facebook FB Own Posts Table with views | Jumeirah Emirates Towers - 11 of 13</a:t>
            </a:r>
          </a:p>
        </p:txBody>
      </p:sp>
      <p:graphicFrame>
        <p:nvGraphicFramePr>
          <p:cNvPr id="5" name="Table Placeholder 4">
            <a:extLst>
              <a:ext uri="{FF2B5EF4-FFF2-40B4-BE49-F238E27FC236}">
                <a16:creationId xmlns:a16="http://schemas.microsoft.com/office/drawing/2014/main" id="{AF3B2F08-DD62-4FBC-B654-3DEE0A553C81}"/>
              </a:ext>
            </a:extLst>
          </p:cNvPr>
          <p:cNvGraphicFramePr>
            <a:graphicFrameLocks noGrp="1"/>
          </p:cNvGraphicFramePr>
          <p:nvPr>
            <p:ph type="tbl" sz="quarter" idx="13"/>
            <p:extLst>
              <p:ext uri="{D42A27DB-BD31-4B8C-83A1-F6EECF244321}">
                <p14:modId xmlns:p14="http://schemas.microsoft.com/office/powerpoint/2010/main" val="2795530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4201140"/>
                    </a:ext>
                  </a:extLst>
                </a:gridCol>
                <a:gridCol w="576072">
                  <a:extLst>
                    <a:ext uri="{9D8B030D-6E8A-4147-A177-3AD203B41FA5}">
                      <a16:colId xmlns:a16="http://schemas.microsoft.com/office/drawing/2014/main" val="25847485"/>
                    </a:ext>
                  </a:extLst>
                </a:gridCol>
                <a:gridCol w="576072">
                  <a:extLst>
                    <a:ext uri="{9D8B030D-6E8A-4147-A177-3AD203B41FA5}">
                      <a16:colId xmlns:a16="http://schemas.microsoft.com/office/drawing/2014/main" val="1337999176"/>
                    </a:ext>
                  </a:extLst>
                </a:gridCol>
                <a:gridCol w="576072">
                  <a:extLst>
                    <a:ext uri="{9D8B030D-6E8A-4147-A177-3AD203B41FA5}">
                      <a16:colId xmlns:a16="http://schemas.microsoft.com/office/drawing/2014/main" val="1585806487"/>
                    </a:ext>
                  </a:extLst>
                </a:gridCol>
                <a:gridCol w="576072">
                  <a:extLst>
                    <a:ext uri="{9D8B030D-6E8A-4147-A177-3AD203B41FA5}">
                      <a16:colId xmlns:a16="http://schemas.microsoft.com/office/drawing/2014/main" val="1678338146"/>
                    </a:ext>
                  </a:extLst>
                </a:gridCol>
                <a:gridCol w="576072">
                  <a:extLst>
                    <a:ext uri="{9D8B030D-6E8A-4147-A177-3AD203B41FA5}">
                      <a16:colId xmlns:a16="http://schemas.microsoft.com/office/drawing/2014/main" val="811159911"/>
                    </a:ext>
                  </a:extLst>
                </a:gridCol>
                <a:gridCol w="576072">
                  <a:extLst>
                    <a:ext uri="{9D8B030D-6E8A-4147-A177-3AD203B41FA5}">
                      <a16:colId xmlns:a16="http://schemas.microsoft.com/office/drawing/2014/main" val="2720291048"/>
                    </a:ext>
                  </a:extLst>
                </a:gridCol>
                <a:gridCol w="576072">
                  <a:extLst>
                    <a:ext uri="{9D8B030D-6E8A-4147-A177-3AD203B41FA5}">
                      <a16:colId xmlns:a16="http://schemas.microsoft.com/office/drawing/2014/main" val="3375569060"/>
                    </a:ext>
                  </a:extLst>
                </a:gridCol>
                <a:gridCol w="576072">
                  <a:extLst>
                    <a:ext uri="{9D8B030D-6E8A-4147-A177-3AD203B41FA5}">
                      <a16:colId xmlns:a16="http://schemas.microsoft.com/office/drawing/2014/main" val="3161104367"/>
                    </a:ext>
                  </a:extLst>
                </a:gridCol>
                <a:gridCol w="576072">
                  <a:extLst>
                    <a:ext uri="{9D8B030D-6E8A-4147-A177-3AD203B41FA5}">
                      <a16:colId xmlns:a16="http://schemas.microsoft.com/office/drawing/2014/main" val="3049265027"/>
                    </a:ext>
                  </a:extLst>
                </a:gridCol>
                <a:gridCol w="576072">
                  <a:extLst>
                    <a:ext uri="{9D8B030D-6E8A-4147-A177-3AD203B41FA5}">
                      <a16:colId xmlns:a16="http://schemas.microsoft.com/office/drawing/2014/main" val="111474794"/>
                    </a:ext>
                  </a:extLst>
                </a:gridCol>
                <a:gridCol w="658368">
                  <a:extLst>
                    <a:ext uri="{9D8B030D-6E8A-4147-A177-3AD203B41FA5}">
                      <a16:colId xmlns:a16="http://schemas.microsoft.com/office/drawing/2014/main" val="1636921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89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- 2019-05-30 15:30:00 </a:t>
                      </a:r>
                      <a:r>
                        <a:rPr kumimoji="0" lang="en-US" sz="1000" b="0" i="0" u="none" strike="noStrike" kern="1200" cap="none" spc="0" normalizeH="0" baseline="0" noProof="0">
                          <a:ln>
                            <a:noFill/>
                          </a:ln>
                          <a:solidFill>
                            <a:prstClr val="black"/>
                          </a:solidFill>
                          <a:effectLst/>
                          <a:uLnTx/>
                          <a:uFillTx/>
                          <a:latin typeface="+mn-lt"/>
                          <a:ea typeface="+mn-ea"/>
                          <a:cs typeface="+mn-cs"/>
                        </a:rPr>
                        <a:t> 
 The lobby at #EmiratesTowers forms the heartbeat of the hotel. Open, inviting and buzzing with activity, the lobby’s focal point is the 30-metre high atrium and the four glass elevators that swiftly move from top to bottom, covering four metres per second. 
Thanks 📷 IG @ littlestepstravel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906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- 2019-05-26 11:16:01 </a:t>
                      </a:r>
                      <a:r>
                        <a:rPr kumimoji="0" lang="en-US" sz="1000" b="0" i="0" u="none" strike="noStrike" kern="1200" cap="none" spc="0" normalizeH="0" baseline="0" noProof="0">
                          <a:ln>
                            <a:noFill/>
                          </a:ln>
                          <a:solidFill>
                            <a:prstClr val="black"/>
                          </a:solidFill>
                          <a:effectLst/>
                          <a:uLnTx/>
                          <a:uFillTx/>
                          <a:latin typeface="+mn-lt"/>
                          <a:ea typeface="+mn-ea"/>
                          <a:cs typeface="+mn-cs"/>
                        </a:rPr>
                        <a:t> 
 Floor-to-ceiling windows at #EmiratesTowers offer the perfect panorama over the magnificent cityscape and surrounding areas, giving you a sense of Dubai's past and present.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6266207"/>
                  </a:ext>
                </a:extLst>
              </a:tr>
            </a:tbl>
          </a:graphicData>
        </a:graphic>
      </p:graphicFrame>
      <p:sp>
        <p:nvSpPr>
          <p:cNvPr id="4" name="Text Placeholder 3">
            <a:extLst>
              <a:ext uri="{FF2B5EF4-FFF2-40B4-BE49-F238E27FC236}">
                <a16:creationId xmlns:a16="http://schemas.microsoft.com/office/drawing/2014/main" id="{7A86C7FC-609A-4D80-8229-8D838F5CA980}"/>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826537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AD8EE-5A01-49D8-9679-177A8FB28222}"/>
              </a:ext>
            </a:extLst>
          </p:cNvPr>
          <p:cNvSpPr>
            <a:spLocks noGrp="1"/>
          </p:cNvSpPr>
          <p:nvPr>
            <p:ph type="title"/>
          </p:nvPr>
        </p:nvSpPr>
        <p:spPr/>
        <p:txBody>
          <a:bodyPr/>
          <a:lstStyle/>
          <a:p>
            <a:r>
              <a:rPr lang="en-US"/>
              <a:t>Facebook FB Own Posts Table with views | Jumeirah Emirates Towers - 12 of 13</a:t>
            </a:r>
          </a:p>
        </p:txBody>
      </p:sp>
      <p:graphicFrame>
        <p:nvGraphicFramePr>
          <p:cNvPr id="5" name="Table Placeholder 4">
            <a:extLst>
              <a:ext uri="{FF2B5EF4-FFF2-40B4-BE49-F238E27FC236}">
                <a16:creationId xmlns:a16="http://schemas.microsoft.com/office/drawing/2014/main" id="{F29CC489-FDCB-442E-A6C4-92D9C76F4041}"/>
              </a:ext>
            </a:extLst>
          </p:cNvPr>
          <p:cNvGraphicFramePr>
            <a:graphicFrameLocks noGrp="1"/>
          </p:cNvGraphicFramePr>
          <p:nvPr>
            <p:ph type="tbl" sz="quarter" idx="13"/>
            <p:extLst>
              <p:ext uri="{D42A27DB-BD31-4B8C-83A1-F6EECF244321}">
                <p14:modId xmlns:p14="http://schemas.microsoft.com/office/powerpoint/2010/main" val="107171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41931866"/>
                    </a:ext>
                  </a:extLst>
                </a:gridCol>
                <a:gridCol w="576072">
                  <a:extLst>
                    <a:ext uri="{9D8B030D-6E8A-4147-A177-3AD203B41FA5}">
                      <a16:colId xmlns:a16="http://schemas.microsoft.com/office/drawing/2014/main" val="3948402919"/>
                    </a:ext>
                  </a:extLst>
                </a:gridCol>
                <a:gridCol w="576072">
                  <a:extLst>
                    <a:ext uri="{9D8B030D-6E8A-4147-A177-3AD203B41FA5}">
                      <a16:colId xmlns:a16="http://schemas.microsoft.com/office/drawing/2014/main" val="4188389654"/>
                    </a:ext>
                  </a:extLst>
                </a:gridCol>
                <a:gridCol w="576072">
                  <a:extLst>
                    <a:ext uri="{9D8B030D-6E8A-4147-A177-3AD203B41FA5}">
                      <a16:colId xmlns:a16="http://schemas.microsoft.com/office/drawing/2014/main" val="104224815"/>
                    </a:ext>
                  </a:extLst>
                </a:gridCol>
                <a:gridCol w="576072">
                  <a:extLst>
                    <a:ext uri="{9D8B030D-6E8A-4147-A177-3AD203B41FA5}">
                      <a16:colId xmlns:a16="http://schemas.microsoft.com/office/drawing/2014/main" val="3368142643"/>
                    </a:ext>
                  </a:extLst>
                </a:gridCol>
                <a:gridCol w="576072">
                  <a:extLst>
                    <a:ext uri="{9D8B030D-6E8A-4147-A177-3AD203B41FA5}">
                      <a16:colId xmlns:a16="http://schemas.microsoft.com/office/drawing/2014/main" val="3007929864"/>
                    </a:ext>
                  </a:extLst>
                </a:gridCol>
                <a:gridCol w="576072">
                  <a:extLst>
                    <a:ext uri="{9D8B030D-6E8A-4147-A177-3AD203B41FA5}">
                      <a16:colId xmlns:a16="http://schemas.microsoft.com/office/drawing/2014/main" val="255852055"/>
                    </a:ext>
                  </a:extLst>
                </a:gridCol>
                <a:gridCol w="576072">
                  <a:extLst>
                    <a:ext uri="{9D8B030D-6E8A-4147-A177-3AD203B41FA5}">
                      <a16:colId xmlns:a16="http://schemas.microsoft.com/office/drawing/2014/main" val="974649776"/>
                    </a:ext>
                  </a:extLst>
                </a:gridCol>
                <a:gridCol w="576072">
                  <a:extLst>
                    <a:ext uri="{9D8B030D-6E8A-4147-A177-3AD203B41FA5}">
                      <a16:colId xmlns:a16="http://schemas.microsoft.com/office/drawing/2014/main" val="971502727"/>
                    </a:ext>
                  </a:extLst>
                </a:gridCol>
                <a:gridCol w="576072">
                  <a:extLst>
                    <a:ext uri="{9D8B030D-6E8A-4147-A177-3AD203B41FA5}">
                      <a16:colId xmlns:a16="http://schemas.microsoft.com/office/drawing/2014/main" val="3582450380"/>
                    </a:ext>
                  </a:extLst>
                </a:gridCol>
                <a:gridCol w="576072">
                  <a:extLst>
                    <a:ext uri="{9D8B030D-6E8A-4147-A177-3AD203B41FA5}">
                      <a16:colId xmlns:a16="http://schemas.microsoft.com/office/drawing/2014/main" val="4134422896"/>
                    </a:ext>
                  </a:extLst>
                </a:gridCol>
                <a:gridCol w="658368">
                  <a:extLst>
                    <a:ext uri="{9D8B030D-6E8A-4147-A177-3AD203B41FA5}">
                      <a16:colId xmlns:a16="http://schemas.microsoft.com/office/drawing/2014/main" val="4032326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83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- 2019-05-25 10:30:00 </a:t>
                      </a:r>
                      <a:r>
                        <a:rPr kumimoji="0" lang="en-US" sz="1000" b="0" i="0" u="none" strike="noStrike" kern="1200" cap="none" spc="0" normalizeH="0" baseline="0" noProof="0">
                          <a:ln>
                            <a:noFill/>
                          </a:ln>
                          <a:solidFill>
                            <a:prstClr val="black"/>
                          </a:solidFill>
                          <a:effectLst/>
                          <a:uLnTx/>
                          <a:uFillTx/>
                          <a:latin typeface="+mn-lt"/>
                          <a:ea typeface="+mn-ea"/>
                          <a:cs typeface="+mn-cs"/>
                        </a:rPr>
                        <a:t> 
 Peacocks roam freely through the gardens that surround #EmiratesTowers imbuing the area with a feeling of tropical luxury. Thanks 📷 IG @ 0xa7a803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036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- 2019-05-23 16:00:00 </a:t>
                      </a:r>
                      <a:r>
                        <a:rPr kumimoji="0" lang="en-US" sz="1000" b="0" i="0" u="none" strike="noStrike" kern="1200" cap="none" spc="0" normalizeH="0" baseline="0" noProof="0">
                          <a:ln>
                            <a:noFill/>
                          </a:ln>
                          <a:solidFill>
                            <a:prstClr val="black"/>
                          </a:solidFill>
                          <a:effectLst/>
                          <a:uLnTx/>
                          <a:uFillTx/>
                          <a:latin typeface="+mn-lt"/>
                          <a:ea typeface="+mn-ea"/>
                          <a:cs typeface="+mn-cs"/>
                        </a:rPr>
                        <a:t> 
 The utmost care and attention to detail is taken at Jumeirah Emirates Towers, which makes our Iftar and Suhour an unforgettable experience for everyone to share. Savour authentic Arabic cuisine at #EmiratesTowers this holy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8829478"/>
                  </a:ext>
                </a:extLst>
              </a:tr>
            </a:tbl>
          </a:graphicData>
        </a:graphic>
      </p:graphicFrame>
      <p:sp>
        <p:nvSpPr>
          <p:cNvPr id="4" name="Text Placeholder 3">
            <a:extLst>
              <a:ext uri="{FF2B5EF4-FFF2-40B4-BE49-F238E27FC236}">
                <a16:creationId xmlns:a16="http://schemas.microsoft.com/office/drawing/2014/main" id="{23F0A1FC-89EC-45C5-8033-445A2AA4219E}"/>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981039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1CB29-2D25-4090-9EBD-91835DD6A291}"/>
              </a:ext>
            </a:extLst>
          </p:cNvPr>
          <p:cNvSpPr>
            <a:spLocks noGrp="1"/>
          </p:cNvSpPr>
          <p:nvPr>
            <p:ph type="title"/>
          </p:nvPr>
        </p:nvSpPr>
        <p:spPr/>
        <p:txBody>
          <a:bodyPr/>
          <a:lstStyle/>
          <a:p>
            <a:r>
              <a:rPr lang="en-US"/>
              <a:t>Facebook FB Own Posts Table with views | Jumeirah Emirates Towers - 13 of 13</a:t>
            </a:r>
          </a:p>
        </p:txBody>
      </p:sp>
      <p:graphicFrame>
        <p:nvGraphicFramePr>
          <p:cNvPr id="5" name="Table Placeholder 4">
            <a:extLst>
              <a:ext uri="{FF2B5EF4-FFF2-40B4-BE49-F238E27FC236}">
                <a16:creationId xmlns:a16="http://schemas.microsoft.com/office/drawing/2014/main" id="{DF9D6CC9-27FB-44DB-8440-476C964FAECA}"/>
              </a:ext>
            </a:extLst>
          </p:cNvPr>
          <p:cNvGraphicFramePr>
            <a:graphicFrameLocks noGrp="1"/>
          </p:cNvGraphicFramePr>
          <p:nvPr>
            <p:ph type="tbl" sz="quarter" idx="13"/>
            <p:extLst>
              <p:ext uri="{D42A27DB-BD31-4B8C-83A1-F6EECF244321}">
                <p14:modId xmlns:p14="http://schemas.microsoft.com/office/powerpoint/2010/main" val="382059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9714679"/>
                    </a:ext>
                  </a:extLst>
                </a:gridCol>
                <a:gridCol w="576072">
                  <a:extLst>
                    <a:ext uri="{9D8B030D-6E8A-4147-A177-3AD203B41FA5}">
                      <a16:colId xmlns:a16="http://schemas.microsoft.com/office/drawing/2014/main" val="1137889973"/>
                    </a:ext>
                  </a:extLst>
                </a:gridCol>
                <a:gridCol w="576072">
                  <a:extLst>
                    <a:ext uri="{9D8B030D-6E8A-4147-A177-3AD203B41FA5}">
                      <a16:colId xmlns:a16="http://schemas.microsoft.com/office/drawing/2014/main" val="1787323787"/>
                    </a:ext>
                  </a:extLst>
                </a:gridCol>
                <a:gridCol w="576072">
                  <a:extLst>
                    <a:ext uri="{9D8B030D-6E8A-4147-A177-3AD203B41FA5}">
                      <a16:colId xmlns:a16="http://schemas.microsoft.com/office/drawing/2014/main" val="2239930324"/>
                    </a:ext>
                  </a:extLst>
                </a:gridCol>
                <a:gridCol w="576072">
                  <a:extLst>
                    <a:ext uri="{9D8B030D-6E8A-4147-A177-3AD203B41FA5}">
                      <a16:colId xmlns:a16="http://schemas.microsoft.com/office/drawing/2014/main" val="1767863642"/>
                    </a:ext>
                  </a:extLst>
                </a:gridCol>
                <a:gridCol w="576072">
                  <a:extLst>
                    <a:ext uri="{9D8B030D-6E8A-4147-A177-3AD203B41FA5}">
                      <a16:colId xmlns:a16="http://schemas.microsoft.com/office/drawing/2014/main" val="2663465954"/>
                    </a:ext>
                  </a:extLst>
                </a:gridCol>
                <a:gridCol w="576072">
                  <a:extLst>
                    <a:ext uri="{9D8B030D-6E8A-4147-A177-3AD203B41FA5}">
                      <a16:colId xmlns:a16="http://schemas.microsoft.com/office/drawing/2014/main" val="2622121144"/>
                    </a:ext>
                  </a:extLst>
                </a:gridCol>
                <a:gridCol w="576072">
                  <a:extLst>
                    <a:ext uri="{9D8B030D-6E8A-4147-A177-3AD203B41FA5}">
                      <a16:colId xmlns:a16="http://schemas.microsoft.com/office/drawing/2014/main" val="2741845761"/>
                    </a:ext>
                  </a:extLst>
                </a:gridCol>
                <a:gridCol w="576072">
                  <a:extLst>
                    <a:ext uri="{9D8B030D-6E8A-4147-A177-3AD203B41FA5}">
                      <a16:colId xmlns:a16="http://schemas.microsoft.com/office/drawing/2014/main" val="3608598152"/>
                    </a:ext>
                  </a:extLst>
                </a:gridCol>
                <a:gridCol w="576072">
                  <a:extLst>
                    <a:ext uri="{9D8B030D-6E8A-4147-A177-3AD203B41FA5}">
                      <a16:colId xmlns:a16="http://schemas.microsoft.com/office/drawing/2014/main" val="514975034"/>
                    </a:ext>
                  </a:extLst>
                </a:gridCol>
                <a:gridCol w="576072">
                  <a:extLst>
                    <a:ext uri="{9D8B030D-6E8A-4147-A177-3AD203B41FA5}">
                      <a16:colId xmlns:a16="http://schemas.microsoft.com/office/drawing/2014/main" val="2846475163"/>
                    </a:ext>
                  </a:extLst>
                </a:gridCol>
                <a:gridCol w="658368">
                  <a:extLst>
                    <a:ext uri="{9D8B030D-6E8A-4147-A177-3AD203B41FA5}">
                      <a16:colId xmlns:a16="http://schemas.microsoft.com/office/drawing/2014/main" val="260184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67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- 2019-05-21 14:45:23 </a:t>
                      </a:r>
                      <a:r>
                        <a:rPr kumimoji="0" lang="en-US" sz="1000" b="0" i="0" u="none" strike="noStrike" kern="1200" cap="none" spc="0" normalizeH="0" baseline="0" noProof="0">
                          <a:ln>
                            <a:noFill/>
                          </a:ln>
                          <a:solidFill>
                            <a:prstClr val="black"/>
                          </a:solidFill>
                          <a:effectLst/>
                          <a:uLnTx/>
                          <a:uFillTx/>
                          <a:latin typeface="+mn-lt"/>
                          <a:ea typeface="+mn-ea"/>
                          <a:cs typeface="+mn-cs"/>
                        </a:rPr>
                        <a:t> 
 #TravelTuesdays
Congratulations to 10 Jumeirah Hotels and Resorts winners at the World Travel Awards!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219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Emirates Towers - 2019-05-21 11:03:39 </a:t>
                      </a:r>
                      <a:r>
                        <a:rPr kumimoji="0" lang="en-US" sz="1000" b="0" i="0" u="none" strike="noStrike" kern="1200" cap="none" spc="0" normalizeH="0" baseline="0" noProof="0">
                          <a:ln>
                            <a:noFill/>
                          </a:ln>
                          <a:solidFill>
                            <a:prstClr val="black"/>
                          </a:solidFill>
                          <a:effectLst/>
                          <a:uLnTx/>
                          <a:uFillTx/>
                          <a:latin typeface="+mn-lt"/>
                          <a:ea typeface="+mn-ea"/>
                          <a:cs typeface="+mn-cs"/>
                        </a:rPr>
                        <a:t> 
 Immaculate finishes, luxurious amenities and a view that will make you feel as if you're floating in the clouds.
Thanks 📷 IG @luxury.escapes.asia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8439286"/>
                  </a:ext>
                </a:extLst>
              </a:tr>
            </a:tbl>
          </a:graphicData>
        </a:graphic>
      </p:graphicFrame>
      <p:sp>
        <p:nvSpPr>
          <p:cNvPr id="4" name="Text Placeholder 3">
            <a:extLst>
              <a:ext uri="{FF2B5EF4-FFF2-40B4-BE49-F238E27FC236}">
                <a16:creationId xmlns:a16="http://schemas.microsoft.com/office/drawing/2014/main" id="{DA9971F2-B0C9-49D2-B734-A1A351A33DF2}"/>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635609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A72C3-F6FD-4B76-905B-CD463A3C33CE}"/>
              </a:ext>
            </a:extLst>
          </p:cNvPr>
          <p:cNvSpPr>
            <a:spLocks noGrp="1"/>
          </p:cNvSpPr>
          <p:nvPr>
            <p:ph type="title"/>
          </p:nvPr>
        </p:nvSpPr>
        <p:spPr/>
        <p:txBody>
          <a:bodyPr/>
          <a:lstStyle/>
          <a:p>
            <a:r>
              <a:rPr lang="en-US"/>
              <a:t>Instagram IG Followers Total (Bar Chart) | Jumeirah Emirates Towers</a:t>
            </a:r>
          </a:p>
        </p:txBody>
      </p:sp>
      <p:graphicFrame>
        <p:nvGraphicFramePr>
          <p:cNvPr id="6" name="Chart Placeholder 5">
            <a:extLst>
              <a:ext uri="{FF2B5EF4-FFF2-40B4-BE49-F238E27FC236}">
                <a16:creationId xmlns:a16="http://schemas.microsoft.com/office/drawing/2014/main" id="{1E9FC1EC-6680-44F7-AA41-588268D81803}"/>
              </a:ext>
            </a:extLst>
          </p:cNvPr>
          <p:cNvGraphicFramePr>
            <a:graphicFrameLocks noGrp="1"/>
          </p:cNvGraphicFramePr>
          <p:nvPr>
            <p:ph type="chart" sz="quarter" idx="13"/>
            <p:extLst>
              <p:ext uri="{D42A27DB-BD31-4B8C-83A1-F6EECF244321}">
                <p14:modId xmlns:p14="http://schemas.microsoft.com/office/powerpoint/2010/main" val="451442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282A2-C27A-4271-AE0B-81BBE4CCD32B}"/>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0EBA6B24-ADBA-4BC9-992A-A750B08A75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020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8240D-7198-4181-9E6D-B20F3BB6574E}"/>
              </a:ext>
            </a:extLst>
          </p:cNvPr>
          <p:cNvSpPr>
            <a:spLocks noGrp="1"/>
          </p:cNvSpPr>
          <p:nvPr>
            <p:ph type="title"/>
          </p:nvPr>
        </p:nvSpPr>
        <p:spPr/>
        <p:txBody>
          <a:bodyPr/>
          <a:lstStyle/>
          <a:p>
            <a:r>
              <a:rPr lang="en-US"/>
              <a:t>Instagram IG Followers Change (Bar Chart) | Jumeirah Emirates Towers</a:t>
            </a:r>
          </a:p>
        </p:txBody>
      </p:sp>
      <p:graphicFrame>
        <p:nvGraphicFramePr>
          <p:cNvPr id="6" name="Chart Placeholder 5">
            <a:extLst>
              <a:ext uri="{FF2B5EF4-FFF2-40B4-BE49-F238E27FC236}">
                <a16:creationId xmlns:a16="http://schemas.microsoft.com/office/drawing/2014/main" id="{1AB1A956-EC82-4731-8638-0536510BE98F}"/>
              </a:ext>
            </a:extLst>
          </p:cNvPr>
          <p:cNvGraphicFramePr>
            <a:graphicFrameLocks noGrp="1"/>
          </p:cNvGraphicFramePr>
          <p:nvPr>
            <p:ph type="chart" sz="quarter" idx="13"/>
            <p:extLst>
              <p:ext uri="{D42A27DB-BD31-4B8C-83A1-F6EECF244321}">
                <p14:modId xmlns:p14="http://schemas.microsoft.com/office/powerpoint/2010/main" val="3962843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6084D-1F8D-4518-B83D-A87199411393}"/>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6AD68A4C-86A0-4A0C-A848-6093210C25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202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691F3-F8EC-43BE-B4B1-B8B36CC90BBB}"/>
              </a:ext>
            </a:extLst>
          </p:cNvPr>
          <p:cNvSpPr>
            <a:spLocks noGrp="1"/>
          </p:cNvSpPr>
          <p:nvPr>
            <p:ph type="title"/>
          </p:nvPr>
        </p:nvSpPr>
        <p:spPr/>
        <p:txBody>
          <a:bodyPr/>
          <a:lstStyle/>
          <a:p>
            <a:r>
              <a:rPr lang="en-US"/>
              <a:t>Instagram Instagram Reach | Jumeirah Emirates Towers</a:t>
            </a:r>
          </a:p>
        </p:txBody>
      </p:sp>
      <p:graphicFrame>
        <p:nvGraphicFramePr>
          <p:cNvPr id="6" name="Chart Placeholder 5">
            <a:extLst>
              <a:ext uri="{FF2B5EF4-FFF2-40B4-BE49-F238E27FC236}">
                <a16:creationId xmlns:a16="http://schemas.microsoft.com/office/drawing/2014/main" id="{CCE0205B-6DC1-4703-AD1F-9750748371C3}"/>
              </a:ext>
            </a:extLst>
          </p:cNvPr>
          <p:cNvGraphicFramePr>
            <a:graphicFrameLocks noGrp="1"/>
          </p:cNvGraphicFramePr>
          <p:nvPr>
            <p:ph type="chart" sz="quarter" idx="13"/>
            <p:extLst>
              <p:ext uri="{D42A27DB-BD31-4B8C-83A1-F6EECF244321}">
                <p14:modId xmlns:p14="http://schemas.microsoft.com/office/powerpoint/2010/main" val="3234979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7DE1DB-D11D-4C4E-B3EC-A1066FFE05E9}"/>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0ABA754E-1867-4F9D-AC4E-9ABB47398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165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F814-5194-4547-B456-6B018E7B1ACE}"/>
              </a:ext>
            </a:extLst>
          </p:cNvPr>
          <p:cNvSpPr>
            <a:spLocks noGrp="1"/>
          </p:cNvSpPr>
          <p:nvPr>
            <p:ph type="title"/>
          </p:nvPr>
        </p:nvSpPr>
        <p:spPr/>
        <p:txBody>
          <a:bodyPr/>
          <a:lstStyle/>
          <a:p>
            <a:r>
              <a:rPr lang="en-US"/>
              <a:t>Instagram IG Total Interactions (Bar Chart) | Jumeirah Emirates Towers</a:t>
            </a:r>
          </a:p>
        </p:txBody>
      </p:sp>
      <p:graphicFrame>
        <p:nvGraphicFramePr>
          <p:cNvPr id="6" name="Chart Placeholder 5">
            <a:extLst>
              <a:ext uri="{FF2B5EF4-FFF2-40B4-BE49-F238E27FC236}">
                <a16:creationId xmlns:a16="http://schemas.microsoft.com/office/drawing/2014/main" id="{BFB159AF-26B1-4708-914E-A592766E53DB}"/>
              </a:ext>
            </a:extLst>
          </p:cNvPr>
          <p:cNvGraphicFramePr>
            <a:graphicFrameLocks noGrp="1"/>
          </p:cNvGraphicFramePr>
          <p:nvPr>
            <p:ph type="chart" sz="quarter" idx="13"/>
            <p:extLst>
              <p:ext uri="{D42A27DB-BD31-4B8C-83A1-F6EECF244321}">
                <p14:modId xmlns:p14="http://schemas.microsoft.com/office/powerpoint/2010/main" val="4200865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4869C1-6B9D-4953-AECA-B96BD5A54617}"/>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FBB9FA20-4D66-4055-811A-8256E3B84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8607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9E703-402A-4B9B-9052-66D02A19797D}"/>
              </a:ext>
            </a:extLst>
          </p:cNvPr>
          <p:cNvSpPr>
            <a:spLocks noGrp="1"/>
          </p:cNvSpPr>
          <p:nvPr>
            <p:ph type="title"/>
          </p:nvPr>
        </p:nvSpPr>
        <p:spPr/>
        <p:txBody>
          <a:bodyPr/>
          <a:lstStyle/>
          <a:p>
            <a:r>
              <a:rPr lang="en-US"/>
              <a:t>Instagram Videos Table | Jumeirah Emirates Towers - 1 of 6</a:t>
            </a:r>
          </a:p>
        </p:txBody>
      </p:sp>
      <p:graphicFrame>
        <p:nvGraphicFramePr>
          <p:cNvPr id="5" name="Table Placeholder 4">
            <a:extLst>
              <a:ext uri="{FF2B5EF4-FFF2-40B4-BE49-F238E27FC236}">
                <a16:creationId xmlns:a16="http://schemas.microsoft.com/office/drawing/2014/main" id="{592D3D24-0827-4E5F-AFCF-96A5CD750522}"/>
              </a:ext>
            </a:extLst>
          </p:cNvPr>
          <p:cNvGraphicFramePr>
            <a:graphicFrameLocks noGrp="1"/>
          </p:cNvGraphicFramePr>
          <p:nvPr>
            <p:ph type="tbl" sz="quarter" idx="13"/>
            <p:extLst>
              <p:ext uri="{D42A27DB-BD31-4B8C-83A1-F6EECF244321}">
                <p14:modId xmlns:p14="http://schemas.microsoft.com/office/powerpoint/2010/main" val="315047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07478485"/>
                    </a:ext>
                  </a:extLst>
                </a:gridCol>
                <a:gridCol w="493776">
                  <a:extLst>
                    <a:ext uri="{9D8B030D-6E8A-4147-A177-3AD203B41FA5}">
                      <a16:colId xmlns:a16="http://schemas.microsoft.com/office/drawing/2014/main" val="3863759240"/>
                    </a:ext>
                  </a:extLst>
                </a:gridCol>
                <a:gridCol w="1152144">
                  <a:extLst>
                    <a:ext uri="{9D8B030D-6E8A-4147-A177-3AD203B41FA5}">
                      <a16:colId xmlns:a16="http://schemas.microsoft.com/office/drawing/2014/main" val="30714610"/>
                    </a:ext>
                  </a:extLst>
                </a:gridCol>
                <a:gridCol w="493776">
                  <a:extLst>
                    <a:ext uri="{9D8B030D-6E8A-4147-A177-3AD203B41FA5}">
                      <a16:colId xmlns:a16="http://schemas.microsoft.com/office/drawing/2014/main" val="1086692299"/>
                    </a:ext>
                  </a:extLst>
                </a:gridCol>
                <a:gridCol w="493776">
                  <a:extLst>
                    <a:ext uri="{9D8B030D-6E8A-4147-A177-3AD203B41FA5}">
                      <a16:colId xmlns:a16="http://schemas.microsoft.com/office/drawing/2014/main" val="4274385798"/>
                    </a:ext>
                  </a:extLst>
                </a:gridCol>
                <a:gridCol w="493776">
                  <a:extLst>
                    <a:ext uri="{9D8B030D-6E8A-4147-A177-3AD203B41FA5}">
                      <a16:colId xmlns:a16="http://schemas.microsoft.com/office/drawing/2014/main" val="1201994524"/>
                    </a:ext>
                  </a:extLst>
                </a:gridCol>
                <a:gridCol w="493776">
                  <a:extLst>
                    <a:ext uri="{9D8B030D-6E8A-4147-A177-3AD203B41FA5}">
                      <a16:colId xmlns:a16="http://schemas.microsoft.com/office/drawing/2014/main" val="3344896521"/>
                    </a:ext>
                  </a:extLst>
                </a:gridCol>
                <a:gridCol w="493776">
                  <a:extLst>
                    <a:ext uri="{9D8B030D-6E8A-4147-A177-3AD203B41FA5}">
                      <a16:colId xmlns:a16="http://schemas.microsoft.com/office/drawing/2014/main" val="677806304"/>
                    </a:ext>
                  </a:extLst>
                </a:gridCol>
                <a:gridCol w="493776">
                  <a:extLst>
                    <a:ext uri="{9D8B030D-6E8A-4147-A177-3AD203B41FA5}">
                      <a16:colId xmlns:a16="http://schemas.microsoft.com/office/drawing/2014/main" val="2381695470"/>
                    </a:ext>
                  </a:extLst>
                </a:gridCol>
                <a:gridCol w="493776">
                  <a:extLst>
                    <a:ext uri="{9D8B030D-6E8A-4147-A177-3AD203B41FA5}">
                      <a16:colId xmlns:a16="http://schemas.microsoft.com/office/drawing/2014/main" val="1566837779"/>
                    </a:ext>
                  </a:extLst>
                </a:gridCol>
                <a:gridCol w="493776">
                  <a:extLst>
                    <a:ext uri="{9D8B030D-6E8A-4147-A177-3AD203B41FA5}">
                      <a16:colId xmlns:a16="http://schemas.microsoft.com/office/drawing/2014/main" val="2279593958"/>
                    </a:ext>
                  </a:extLst>
                </a:gridCol>
                <a:gridCol w="493776">
                  <a:extLst>
                    <a:ext uri="{9D8B030D-6E8A-4147-A177-3AD203B41FA5}">
                      <a16:colId xmlns:a16="http://schemas.microsoft.com/office/drawing/2014/main" val="2999503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20924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- 2019-06-10 11:45:18 </a:t>
                      </a:r>
                      <a:r>
                        <a:rPr kumimoji="0" lang="en-US" sz="1000" b="0" i="0" u="none" strike="noStrike" kern="1200" cap="none" spc="0" normalizeH="0" baseline="0" noProof="0">
                          <a:ln>
                            <a:noFill/>
                          </a:ln>
                          <a:solidFill>
                            <a:prstClr val="black"/>
                          </a:solidFill>
                          <a:effectLst/>
                          <a:uLnTx/>
                          <a:uFillTx/>
                          <a:latin typeface="+mn-lt"/>
                          <a:ea typeface="+mn-ea"/>
                          <a:cs typeface="+mn-cs"/>
                        </a:rPr>
                        <a:t>
 The best way to wrap up a delicious lunch at Mundo is to indulge in their signature blend of coffee!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https://www.instagram.com/p/ByhVO9tHDnJ/media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extLst>
                  <a:ext uri="{0D108BD9-81ED-4DB2-BD59-A6C34878D82A}">
                    <a16:rowId xmlns:a16="http://schemas.microsoft.com/office/drawing/2014/main" val="202934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- 2019-06-02 09:57:37 </a:t>
                      </a:r>
                      <a:r>
                        <a:rPr kumimoji="0" lang="en-US" sz="1000" b="0" i="0" u="none" strike="noStrike" kern="1200" cap="none" spc="0" normalizeH="0" baseline="0" noProof="0">
                          <a:ln>
                            <a:noFill/>
                          </a:ln>
                          <a:solidFill>
                            <a:prstClr val="black"/>
                          </a:solidFill>
                          <a:effectLst/>
                          <a:uLnTx/>
                          <a:uFillTx/>
                          <a:latin typeface="+mn-lt"/>
                          <a:ea typeface="+mn-ea"/>
                          <a:cs typeface="+mn-cs"/>
                        </a:rPr>
                        <a:t>
 Take a moment once you've risen from the comfort of your delicate cotton bedding, to take in the striking skyline, as you sip on a signature blend of freshly brewed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https://www.instagram.com/p/ByMkVJgnKGd/media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38.72 %</a:t>
                      </a:r>
                    </a:p>
                  </a:txBody>
                  <a:tcPr/>
                </a:tc>
                <a:extLst>
                  <a:ext uri="{0D108BD9-81ED-4DB2-BD59-A6C34878D82A}">
                    <a16:rowId xmlns:a16="http://schemas.microsoft.com/office/drawing/2014/main" val="253010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- 2019-05-31 09:35:07 </a:t>
                      </a:r>
                      <a:r>
                        <a:rPr kumimoji="0" lang="en-US" sz="1000" b="0" i="0" u="none" strike="noStrike" kern="1200" cap="none" spc="0" normalizeH="0" baseline="0" noProof="0">
                          <a:ln>
                            <a:noFill/>
                          </a:ln>
                          <a:solidFill>
                            <a:prstClr val="black"/>
                          </a:solidFill>
                          <a:effectLst/>
                          <a:uLnTx/>
                          <a:uFillTx/>
                          <a:latin typeface="+mn-lt"/>
                          <a:ea typeface="+mn-ea"/>
                          <a:cs typeface="+mn-cs"/>
                        </a:rPr>
                        <a:t>
 The most important meal of the day! Start your morning with a delicious batch of fresh pancakes accompanied by a lovely poolside view at Mundo!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https://www.instagram.com/p/ByHYLupHFYY/media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25.76 %</a:t>
                      </a:r>
                    </a:p>
                  </a:txBody>
                  <a:tcPr/>
                </a:tc>
                <a:extLst>
                  <a:ext uri="{0D108BD9-81ED-4DB2-BD59-A6C34878D82A}">
                    <a16:rowId xmlns:a16="http://schemas.microsoft.com/office/drawing/2014/main" val="2062734367"/>
                  </a:ext>
                </a:extLst>
              </a:tr>
            </a:tbl>
          </a:graphicData>
        </a:graphic>
      </p:graphicFrame>
      <p:sp>
        <p:nvSpPr>
          <p:cNvPr id="4" name="Text Placeholder 3">
            <a:extLst>
              <a:ext uri="{FF2B5EF4-FFF2-40B4-BE49-F238E27FC236}">
                <a16:creationId xmlns:a16="http://schemas.microsoft.com/office/drawing/2014/main" id="{9510FF45-A63C-4895-AE9E-C4B559DA762C}"/>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394476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789E-E0C1-4740-883A-4E28F3C88EA1}"/>
              </a:ext>
            </a:extLst>
          </p:cNvPr>
          <p:cNvSpPr>
            <a:spLocks noGrp="1"/>
          </p:cNvSpPr>
          <p:nvPr>
            <p:ph type="title"/>
          </p:nvPr>
        </p:nvSpPr>
        <p:spPr/>
        <p:txBody>
          <a:bodyPr/>
          <a:lstStyle/>
          <a:p>
            <a:r>
              <a:rPr lang="en-US"/>
              <a:t>Instagram Videos Table | Jumeirah Emirates Towers - 2 of 6</a:t>
            </a:r>
          </a:p>
        </p:txBody>
      </p:sp>
      <p:graphicFrame>
        <p:nvGraphicFramePr>
          <p:cNvPr id="5" name="Table Placeholder 4">
            <a:extLst>
              <a:ext uri="{FF2B5EF4-FFF2-40B4-BE49-F238E27FC236}">
                <a16:creationId xmlns:a16="http://schemas.microsoft.com/office/drawing/2014/main" id="{F7471229-87AD-4345-91FA-D79CEC7534DD}"/>
              </a:ext>
            </a:extLst>
          </p:cNvPr>
          <p:cNvGraphicFramePr>
            <a:graphicFrameLocks noGrp="1"/>
          </p:cNvGraphicFramePr>
          <p:nvPr>
            <p:ph type="tbl" sz="quarter" idx="13"/>
            <p:extLst>
              <p:ext uri="{D42A27DB-BD31-4B8C-83A1-F6EECF244321}">
                <p14:modId xmlns:p14="http://schemas.microsoft.com/office/powerpoint/2010/main" val="191206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58261366"/>
                    </a:ext>
                  </a:extLst>
                </a:gridCol>
                <a:gridCol w="493776">
                  <a:extLst>
                    <a:ext uri="{9D8B030D-6E8A-4147-A177-3AD203B41FA5}">
                      <a16:colId xmlns:a16="http://schemas.microsoft.com/office/drawing/2014/main" val="2259540835"/>
                    </a:ext>
                  </a:extLst>
                </a:gridCol>
                <a:gridCol w="1152144">
                  <a:extLst>
                    <a:ext uri="{9D8B030D-6E8A-4147-A177-3AD203B41FA5}">
                      <a16:colId xmlns:a16="http://schemas.microsoft.com/office/drawing/2014/main" val="2659485638"/>
                    </a:ext>
                  </a:extLst>
                </a:gridCol>
                <a:gridCol w="493776">
                  <a:extLst>
                    <a:ext uri="{9D8B030D-6E8A-4147-A177-3AD203B41FA5}">
                      <a16:colId xmlns:a16="http://schemas.microsoft.com/office/drawing/2014/main" val="1135475312"/>
                    </a:ext>
                  </a:extLst>
                </a:gridCol>
                <a:gridCol w="493776">
                  <a:extLst>
                    <a:ext uri="{9D8B030D-6E8A-4147-A177-3AD203B41FA5}">
                      <a16:colId xmlns:a16="http://schemas.microsoft.com/office/drawing/2014/main" val="2406702531"/>
                    </a:ext>
                  </a:extLst>
                </a:gridCol>
                <a:gridCol w="493776">
                  <a:extLst>
                    <a:ext uri="{9D8B030D-6E8A-4147-A177-3AD203B41FA5}">
                      <a16:colId xmlns:a16="http://schemas.microsoft.com/office/drawing/2014/main" val="4047458550"/>
                    </a:ext>
                  </a:extLst>
                </a:gridCol>
                <a:gridCol w="493776">
                  <a:extLst>
                    <a:ext uri="{9D8B030D-6E8A-4147-A177-3AD203B41FA5}">
                      <a16:colId xmlns:a16="http://schemas.microsoft.com/office/drawing/2014/main" val="3546478657"/>
                    </a:ext>
                  </a:extLst>
                </a:gridCol>
                <a:gridCol w="493776">
                  <a:extLst>
                    <a:ext uri="{9D8B030D-6E8A-4147-A177-3AD203B41FA5}">
                      <a16:colId xmlns:a16="http://schemas.microsoft.com/office/drawing/2014/main" val="2888717668"/>
                    </a:ext>
                  </a:extLst>
                </a:gridCol>
                <a:gridCol w="493776">
                  <a:extLst>
                    <a:ext uri="{9D8B030D-6E8A-4147-A177-3AD203B41FA5}">
                      <a16:colId xmlns:a16="http://schemas.microsoft.com/office/drawing/2014/main" val="3714789351"/>
                    </a:ext>
                  </a:extLst>
                </a:gridCol>
                <a:gridCol w="493776">
                  <a:extLst>
                    <a:ext uri="{9D8B030D-6E8A-4147-A177-3AD203B41FA5}">
                      <a16:colId xmlns:a16="http://schemas.microsoft.com/office/drawing/2014/main" val="4012604091"/>
                    </a:ext>
                  </a:extLst>
                </a:gridCol>
                <a:gridCol w="493776">
                  <a:extLst>
                    <a:ext uri="{9D8B030D-6E8A-4147-A177-3AD203B41FA5}">
                      <a16:colId xmlns:a16="http://schemas.microsoft.com/office/drawing/2014/main" val="1666047325"/>
                    </a:ext>
                  </a:extLst>
                </a:gridCol>
                <a:gridCol w="493776">
                  <a:extLst>
                    <a:ext uri="{9D8B030D-6E8A-4147-A177-3AD203B41FA5}">
                      <a16:colId xmlns:a16="http://schemas.microsoft.com/office/drawing/2014/main" val="2098237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7564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- 2019-05-19 15:41:30 </a:t>
                      </a:r>
                      <a:r>
                        <a:rPr kumimoji="0" lang="en-US" sz="1000" b="0" i="0" u="none" strike="noStrike" kern="1200" cap="none" spc="0" normalizeH="0" baseline="0" noProof="0">
                          <a:ln>
                            <a:noFill/>
                          </a:ln>
                          <a:solidFill>
                            <a:prstClr val="black"/>
                          </a:solidFill>
                          <a:effectLst/>
                          <a:uLnTx/>
                          <a:uFillTx/>
                          <a:latin typeface="+mn-lt"/>
                          <a:ea typeface="+mn-ea"/>
                          <a:cs typeface="+mn-cs"/>
                        </a:rPr>
                        <a:t>
 Floating above the city on the 50th floor, unwind and dine at Alta Badia. Drawing inspiration from Ladin delicacies of the northern ski destination in Italy from which it gets its name, the cuisine is characterized by fresh and fascinating flavors.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https://www.instagram.com/p/BxpIcDmH0nC/media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24.18 %</a:t>
                      </a:r>
                    </a:p>
                  </a:txBody>
                  <a:tcPr/>
                </a:tc>
                <a:extLst>
                  <a:ext uri="{0D108BD9-81ED-4DB2-BD59-A6C34878D82A}">
                    <a16:rowId xmlns:a16="http://schemas.microsoft.com/office/drawing/2014/main" val="324412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- 2019-05-07 16:03:51 </a:t>
                      </a:r>
                      <a:r>
                        <a:rPr kumimoji="0" lang="en-US" sz="1000" b="0" i="0" u="none" strike="noStrike" kern="1200" cap="none" spc="0" normalizeH="0" baseline="0" noProof="0">
                          <a:ln>
                            <a:noFill/>
                          </a:ln>
                          <a:solidFill>
                            <a:prstClr val="black"/>
                          </a:solidFill>
                          <a:effectLst/>
                          <a:uLnTx/>
                          <a:uFillTx/>
                          <a:latin typeface="+mn-lt"/>
                          <a:ea typeface="+mn-ea"/>
                          <a:cs typeface="+mn-cs"/>
                        </a:rPr>
                        <a:t>
 The incredible angles and smooth surfaces of the two towers sit proudly against the blue sky and passing clouds, in a harmony of modern design and nature. 📷 Thanks @syedashab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https://www.instagram.com/p/BxKRmrVHHIA/media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21.02 %</a:t>
                      </a:r>
                    </a:p>
                  </a:txBody>
                  <a:tcPr/>
                </a:tc>
                <a:extLst>
                  <a:ext uri="{0D108BD9-81ED-4DB2-BD59-A6C34878D82A}">
                    <a16:rowId xmlns:a16="http://schemas.microsoft.com/office/drawing/2014/main" val="1492571611"/>
                  </a:ext>
                </a:extLst>
              </a:tr>
            </a:tbl>
          </a:graphicData>
        </a:graphic>
      </p:graphicFrame>
      <p:sp>
        <p:nvSpPr>
          <p:cNvPr id="4" name="Text Placeholder 3">
            <a:extLst>
              <a:ext uri="{FF2B5EF4-FFF2-40B4-BE49-F238E27FC236}">
                <a16:creationId xmlns:a16="http://schemas.microsoft.com/office/drawing/2014/main" id="{E02E7CAF-2FE9-4C75-A2A5-D934796241A3}"/>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683444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2130-1F2B-4006-8BD3-4CA24BF1E964}"/>
              </a:ext>
            </a:extLst>
          </p:cNvPr>
          <p:cNvSpPr>
            <a:spLocks noGrp="1"/>
          </p:cNvSpPr>
          <p:nvPr>
            <p:ph type="title"/>
          </p:nvPr>
        </p:nvSpPr>
        <p:spPr/>
        <p:txBody>
          <a:bodyPr/>
          <a:lstStyle/>
          <a:p>
            <a:r>
              <a:rPr lang="en-US"/>
              <a:t>Instagram Videos Table | Jumeirah Emirates Towers - 3 of 6</a:t>
            </a:r>
          </a:p>
        </p:txBody>
      </p:sp>
      <p:graphicFrame>
        <p:nvGraphicFramePr>
          <p:cNvPr id="5" name="Table Placeholder 4">
            <a:extLst>
              <a:ext uri="{FF2B5EF4-FFF2-40B4-BE49-F238E27FC236}">
                <a16:creationId xmlns:a16="http://schemas.microsoft.com/office/drawing/2014/main" id="{CBA4E803-80D7-4D9C-A865-3A22F3232A28}"/>
              </a:ext>
            </a:extLst>
          </p:cNvPr>
          <p:cNvGraphicFramePr>
            <a:graphicFrameLocks noGrp="1"/>
          </p:cNvGraphicFramePr>
          <p:nvPr>
            <p:ph type="tbl" sz="quarter" idx="13"/>
            <p:extLst>
              <p:ext uri="{D42A27DB-BD31-4B8C-83A1-F6EECF244321}">
                <p14:modId xmlns:p14="http://schemas.microsoft.com/office/powerpoint/2010/main" val="296573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40312045"/>
                    </a:ext>
                  </a:extLst>
                </a:gridCol>
                <a:gridCol w="493776">
                  <a:extLst>
                    <a:ext uri="{9D8B030D-6E8A-4147-A177-3AD203B41FA5}">
                      <a16:colId xmlns:a16="http://schemas.microsoft.com/office/drawing/2014/main" val="3166031222"/>
                    </a:ext>
                  </a:extLst>
                </a:gridCol>
                <a:gridCol w="1152144">
                  <a:extLst>
                    <a:ext uri="{9D8B030D-6E8A-4147-A177-3AD203B41FA5}">
                      <a16:colId xmlns:a16="http://schemas.microsoft.com/office/drawing/2014/main" val="493787551"/>
                    </a:ext>
                  </a:extLst>
                </a:gridCol>
                <a:gridCol w="493776">
                  <a:extLst>
                    <a:ext uri="{9D8B030D-6E8A-4147-A177-3AD203B41FA5}">
                      <a16:colId xmlns:a16="http://schemas.microsoft.com/office/drawing/2014/main" val="1810633397"/>
                    </a:ext>
                  </a:extLst>
                </a:gridCol>
                <a:gridCol w="493776">
                  <a:extLst>
                    <a:ext uri="{9D8B030D-6E8A-4147-A177-3AD203B41FA5}">
                      <a16:colId xmlns:a16="http://schemas.microsoft.com/office/drawing/2014/main" val="2743718231"/>
                    </a:ext>
                  </a:extLst>
                </a:gridCol>
                <a:gridCol w="493776">
                  <a:extLst>
                    <a:ext uri="{9D8B030D-6E8A-4147-A177-3AD203B41FA5}">
                      <a16:colId xmlns:a16="http://schemas.microsoft.com/office/drawing/2014/main" val="134237769"/>
                    </a:ext>
                  </a:extLst>
                </a:gridCol>
                <a:gridCol w="493776">
                  <a:extLst>
                    <a:ext uri="{9D8B030D-6E8A-4147-A177-3AD203B41FA5}">
                      <a16:colId xmlns:a16="http://schemas.microsoft.com/office/drawing/2014/main" val="3058722124"/>
                    </a:ext>
                  </a:extLst>
                </a:gridCol>
                <a:gridCol w="493776">
                  <a:extLst>
                    <a:ext uri="{9D8B030D-6E8A-4147-A177-3AD203B41FA5}">
                      <a16:colId xmlns:a16="http://schemas.microsoft.com/office/drawing/2014/main" val="3160698372"/>
                    </a:ext>
                  </a:extLst>
                </a:gridCol>
                <a:gridCol w="493776">
                  <a:extLst>
                    <a:ext uri="{9D8B030D-6E8A-4147-A177-3AD203B41FA5}">
                      <a16:colId xmlns:a16="http://schemas.microsoft.com/office/drawing/2014/main" val="1165239638"/>
                    </a:ext>
                  </a:extLst>
                </a:gridCol>
                <a:gridCol w="493776">
                  <a:extLst>
                    <a:ext uri="{9D8B030D-6E8A-4147-A177-3AD203B41FA5}">
                      <a16:colId xmlns:a16="http://schemas.microsoft.com/office/drawing/2014/main" val="3264733778"/>
                    </a:ext>
                  </a:extLst>
                </a:gridCol>
                <a:gridCol w="493776">
                  <a:extLst>
                    <a:ext uri="{9D8B030D-6E8A-4147-A177-3AD203B41FA5}">
                      <a16:colId xmlns:a16="http://schemas.microsoft.com/office/drawing/2014/main" val="1974202603"/>
                    </a:ext>
                  </a:extLst>
                </a:gridCol>
                <a:gridCol w="493776">
                  <a:extLst>
                    <a:ext uri="{9D8B030D-6E8A-4147-A177-3AD203B41FA5}">
                      <a16:colId xmlns:a16="http://schemas.microsoft.com/office/drawing/2014/main" val="190147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91903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- 2019-04-29 11:12:37 </a:t>
                      </a:r>
                      <a:r>
                        <a:rPr kumimoji="0" lang="en-US" sz="1000" b="0" i="0" u="none" strike="noStrike" kern="1200" cap="none" spc="0" normalizeH="0" baseline="0" noProof="0">
                          <a:ln>
                            <a:noFill/>
                          </a:ln>
                          <a:solidFill>
                            <a:prstClr val="black"/>
                          </a:solidFill>
                          <a:effectLst/>
                          <a:uLnTx/>
                          <a:uFillTx/>
                          <a:latin typeface="+mn-lt"/>
                          <a:ea typeface="+mn-ea"/>
                          <a:cs typeface="+mn-cs"/>
                        </a:rPr>
                        <a:t>
 Afternoon Tea is a renowned British tradition. Experience one you will never forget with Chopard at our beloved Daefi lounge with mini gourmet sandwiches, delicate patisserie and perfectly baked scones paired with a bespoke drink! ☕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https://www.instagram.com/p/Bw1J9ZqHXgU/media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17.51 %</a:t>
                      </a:r>
                    </a:p>
                  </a:txBody>
                  <a:tcPr/>
                </a:tc>
                <a:extLst>
                  <a:ext uri="{0D108BD9-81ED-4DB2-BD59-A6C34878D82A}">
                    <a16:rowId xmlns:a16="http://schemas.microsoft.com/office/drawing/2014/main" val="405775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- 2019-04-16 10:54:54 </a:t>
                      </a:r>
                      <a:r>
                        <a:rPr kumimoji="0" lang="en-US" sz="1000" b="0" i="0" u="none" strike="noStrike" kern="1200" cap="none" spc="0" normalizeH="0" baseline="0" noProof="0">
                          <a:ln>
                            <a:noFill/>
                          </a:ln>
                          <a:solidFill>
                            <a:prstClr val="black"/>
                          </a:solidFill>
                          <a:effectLst/>
                          <a:uLnTx/>
                          <a:uFillTx/>
                          <a:latin typeface="+mn-lt"/>
                          <a:ea typeface="+mn-ea"/>
                          <a:cs typeface="+mn-cs"/>
                        </a:rPr>
                        <a:t>
 Start your evening the Italian way at Alta Badia bar. Known for creating delicious and unique flavour combinations in its cuisine, this is also reflected in the delicious cocktails too! #AltaBadiaBar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https://www.instagram.com/p/BwTpy1SHBb8/media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21.79 %</a:t>
                      </a:r>
                    </a:p>
                  </a:txBody>
                  <a:tcPr/>
                </a:tc>
                <a:extLst>
                  <a:ext uri="{0D108BD9-81ED-4DB2-BD59-A6C34878D82A}">
                    <a16:rowId xmlns:a16="http://schemas.microsoft.com/office/drawing/2014/main" val="2649776017"/>
                  </a:ext>
                </a:extLst>
              </a:tr>
            </a:tbl>
          </a:graphicData>
        </a:graphic>
      </p:graphicFrame>
      <p:sp>
        <p:nvSpPr>
          <p:cNvPr id="4" name="Text Placeholder 3">
            <a:extLst>
              <a:ext uri="{FF2B5EF4-FFF2-40B4-BE49-F238E27FC236}">
                <a16:creationId xmlns:a16="http://schemas.microsoft.com/office/drawing/2014/main" id="{735590B8-165C-4E5E-9CA9-24B2A3159B8C}"/>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610064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A2F9-0D63-48D3-9C57-3D6EBA48BAED}"/>
              </a:ext>
            </a:extLst>
          </p:cNvPr>
          <p:cNvSpPr>
            <a:spLocks noGrp="1"/>
          </p:cNvSpPr>
          <p:nvPr>
            <p:ph type="title"/>
          </p:nvPr>
        </p:nvSpPr>
        <p:spPr/>
        <p:txBody>
          <a:bodyPr/>
          <a:lstStyle/>
          <a:p>
            <a:r>
              <a:rPr lang="en-US"/>
              <a:t>Instagram Videos Table | Jumeirah Emirates Towers - 4 of 6</a:t>
            </a:r>
          </a:p>
        </p:txBody>
      </p:sp>
      <p:graphicFrame>
        <p:nvGraphicFramePr>
          <p:cNvPr id="5" name="Table Placeholder 4">
            <a:extLst>
              <a:ext uri="{FF2B5EF4-FFF2-40B4-BE49-F238E27FC236}">
                <a16:creationId xmlns:a16="http://schemas.microsoft.com/office/drawing/2014/main" id="{69CD7D87-6FE1-47AF-A9A5-744983F29CC3}"/>
              </a:ext>
            </a:extLst>
          </p:cNvPr>
          <p:cNvGraphicFramePr>
            <a:graphicFrameLocks noGrp="1"/>
          </p:cNvGraphicFramePr>
          <p:nvPr>
            <p:ph type="tbl" sz="quarter" idx="13"/>
            <p:extLst>
              <p:ext uri="{D42A27DB-BD31-4B8C-83A1-F6EECF244321}">
                <p14:modId xmlns:p14="http://schemas.microsoft.com/office/powerpoint/2010/main" val="3947924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2163306"/>
                    </a:ext>
                  </a:extLst>
                </a:gridCol>
                <a:gridCol w="493776">
                  <a:extLst>
                    <a:ext uri="{9D8B030D-6E8A-4147-A177-3AD203B41FA5}">
                      <a16:colId xmlns:a16="http://schemas.microsoft.com/office/drawing/2014/main" val="1951902675"/>
                    </a:ext>
                  </a:extLst>
                </a:gridCol>
                <a:gridCol w="1152144">
                  <a:extLst>
                    <a:ext uri="{9D8B030D-6E8A-4147-A177-3AD203B41FA5}">
                      <a16:colId xmlns:a16="http://schemas.microsoft.com/office/drawing/2014/main" val="335208736"/>
                    </a:ext>
                  </a:extLst>
                </a:gridCol>
                <a:gridCol w="493776">
                  <a:extLst>
                    <a:ext uri="{9D8B030D-6E8A-4147-A177-3AD203B41FA5}">
                      <a16:colId xmlns:a16="http://schemas.microsoft.com/office/drawing/2014/main" val="1980355806"/>
                    </a:ext>
                  </a:extLst>
                </a:gridCol>
                <a:gridCol w="493776">
                  <a:extLst>
                    <a:ext uri="{9D8B030D-6E8A-4147-A177-3AD203B41FA5}">
                      <a16:colId xmlns:a16="http://schemas.microsoft.com/office/drawing/2014/main" val="1522953463"/>
                    </a:ext>
                  </a:extLst>
                </a:gridCol>
                <a:gridCol w="493776">
                  <a:extLst>
                    <a:ext uri="{9D8B030D-6E8A-4147-A177-3AD203B41FA5}">
                      <a16:colId xmlns:a16="http://schemas.microsoft.com/office/drawing/2014/main" val="466001554"/>
                    </a:ext>
                  </a:extLst>
                </a:gridCol>
                <a:gridCol w="493776">
                  <a:extLst>
                    <a:ext uri="{9D8B030D-6E8A-4147-A177-3AD203B41FA5}">
                      <a16:colId xmlns:a16="http://schemas.microsoft.com/office/drawing/2014/main" val="1300391919"/>
                    </a:ext>
                  </a:extLst>
                </a:gridCol>
                <a:gridCol w="493776">
                  <a:extLst>
                    <a:ext uri="{9D8B030D-6E8A-4147-A177-3AD203B41FA5}">
                      <a16:colId xmlns:a16="http://schemas.microsoft.com/office/drawing/2014/main" val="3713237602"/>
                    </a:ext>
                  </a:extLst>
                </a:gridCol>
                <a:gridCol w="493776">
                  <a:extLst>
                    <a:ext uri="{9D8B030D-6E8A-4147-A177-3AD203B41FA5}">
                      <a16:colId xmlns:a16="http://schemas.microsoft.com/office/drawing/2014/main" val="2635529450"/>
                    </a:ext>
                  </a:extLst>
                </a:gridCol>
                <a:gridCol w="493776">
                  <a:extLst>
                    <a:ext uri="{9D8B030D-6E8A-4147-A177-3AD203B41FA5}">
                      <a16:colId xmlns:a16="http://schemas.microsoft.com/office/drawing/2014/main" val="188716516"/>
                    </a:ext>
                  </a:extLst>
                </a:gridCol>
                <a:gridCol w="493776">
                  <a:extLst>
                    <a:ext uri="{9D8B030D-6E8A-4147-A177-3AD203B41FA5}">
                      <a16:colId xmlns:a16="http://schemas.microsoft.com/office/drawing/2014/main" val="3543982871"/>
                    </a:ext>
                  </a:extLst>
                </a:gridCol>
                <a:gridCol w="493776">
                  <a:extLst>
                    <a:ext uri="{9D8B030D-6E8A-4147-A177-3AD203B41FA5}">
                      <a16:colId xmlns:a16="http://schemas.microsoft.com/office/drawing/2014/main" val="2624117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4426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- 2019-04-12 12:04:28 </a:t>
                      </a:r>
                      <a:r>
                        <a:rPr kumimoji="0" lang="en-US" sz="1000" b="0" i="0" u="none" strike="noStrike" kern="1200" cap="none" spc="0" normalizeH="0" baseline="0" noProof="0">
                          <a:ln>
                            <a:noFill/>
                          </a:ln>
                          <a:solidFill>
                            <a:prstClr val="black"/>
                          </a:solidFill>
                          <a:effectLst/>
                          <a:uLnTx/>
                          <a:uFillTx/>
                          <a:latin typeface="+mn-lt"/>
                          <a:ea typeface="+mn-ea"/>
                          <a:cs typeface="+mn-cs"/>
                        </a:rPr>
                        <a:t>
 Succulent and expertly prepared cuts of meat are perfectly complemented with mouth watering sides at The Rib Room. Jumeirah Restaurant Week offers a wonderful opportunity to explore the menu and broaden your culinary horizons.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https://www.instagram.com/p/BwJel7ynfB0/media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21.17 %</a:t>
                      </a:r>
                    </a:p>
                  </a:txBody>
                  <a:tcPr/>
                </a:tc>
                <a:extLst>
                  <a:ext uri="{0D108BD9-81ED-4DB2-BD59-A6C34878D82A}">
                    <a16:rowId xmlns:a16="http://schemas.microsoft.com/office/drawing/2014/main" val="95318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- 2019-03-21 14:30:36 </a:t>
                      </a:r>
                      <a:r>
                        <a:rPr kumimoji="0" lang="en-US" sz="1000" b="0" i="0" u="none" strike="noStrike" kern="1200" cap="none" spc="0" normalizeH="0" baseline="0" noProof="0">
                          <a:ln>
                            <a:noFill/>
                          </a:ln>
                          <a:solidFill>
                            <a:prstClr val="black"/>
                          </a:solidFill>
                          <a:effectLst/>
                          <a:uLnTx/>
                          <a:uFillTx/>
                          <a:latin typeface="+mn-lt"/>
                          <a:ea typeface="+mn-ea"/>
                          <a:cs typeface="+mn-cs"/>
                        </a:rPr>
                        <a:t>
 A good breakfast is the perfect start to the day. Whether a leisurely bite or as part of your morning meeting, make the most of #EmiratesTowers delectable breakfast spread and have our chefs cook your eggs to perfection. Or for a sweet treat grab a freshly made crepe, pancake or waffle. For true indulgence order it to your room and enjoy at your leisure!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https://www.instagram.com/p/BvRFqBvHGy9/media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24.41 %</a:t>
                      </a:r>
                    </a:p>
                  </a:txBody>
                  <a:tcPr/>
                </a:tc>
                <a:extLst>
                  <a:ext uri="{0D108BD9-81ED-4DB2-BD59-A6C34878D82A}">
                    <a16:rowId xmlns:a16="http://schemas.microsoft.com/office/drawing/2014/main" val="2556781772"/>
                  </a:ext>
                </a:extLst>
              </a:tr>
            </a:tbl>
          </a:graphicData>
        </a:graphic>
      </p:graphicFrame>
      <p:sp>
        <p:nvSpPr>
          <p:cNvPr id="4" name="Text Placeholder 3">
            <a:extLst>
              <a:ext uri="{FF2B5EF4-FFF2-40B4-BE49-F238E27FC236}">
                <a16:creationId xmlns:a16="http://schemas.microsoft.com/office/drawing/2014/main" id="{25E0262C-67C4-4864-AE5F-2F24CFD6BF4A}"/>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36793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FD573-4663-479D-B1FF-31240DA7AB06}"/>
              </a:ext>
            </a:extLst>
          </p:cNvPr>
          <p:cNvSpPr>
            <a:spLocks noGrp="1"/>
          </p:cNvSpPr>
          <p:nvPr>
            <p:ph type="title"/>
          </p:nvPr>
        </p:nvSpPr>
        <p:spPr/>
        <p:txBody>
          <a:bodyPr/>
          <a:lstStyle/>
          <a:p>
            <a:r>
              <a:rPr lang="en-US"/>
              <a:t>Instagram Videos Table | Jumeirah Emirates Towers - 5 of 6</a:t>
            </a:r>
          </a:p>
        </p:txBody>
      </p:sp>
      <p:graphicFrame>
        <p:nvGraphicFramePr>
          <p:cNvPr id="5" name="Table Placeholder 4">
            <a:extLst>
              <a:ext uri="{FF2B5EF4-FFF2-40B4-BE49-F238E27FC236}">
                <a16:creationId xmlns:a16="http://schemas.microsoft.com/office/drawing/2014/main" id="{243BAC60-CB38-449B-ABCE-95440FD18E1D}"/>
              </a:ext>
            </a:extLst>
          </p:cNvPr>
          <p:cNvGraphicFramePr>
            <a:graphicFrameLocks noGrp="1"/>
          </p:cNvGraphicFramePr>
          <p:nvPr>
            <p:ph type="tbl" sz="quarter" idx="13"/>
            <p:extLst>
              <p:ext uri="{D42A27DB-BD31-4B8C-83A1-F6EECF244321}">
                <p14:modId xmlns:p14="http://schemas.microsoft.com/office/powerpoint/2010/main" val="2128346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7779864"/>
                    </a:ext>
                  </a:extLst>
                </a:gridCol>
                <a:gridCol w="493776">
                  <a:extLst>
                    <a:ext uri="{9D8B030D-6E8A-4147-A177-3AD203B41FA5}">
                      <a16:colId xmlns:a16="http://schemas.microsoft.com/office/drawing/2014/main" val="1197032266"/>
                    </a:ext>
                  </a:extLst>
                </a:gridCol>
                <a:gridCol w="1152144">
                  <a:extLst>
                    <a:ext uri="{9D8B030D-6E8A-4147-A177-3AD203B41FA5}">
                      <a16:colId xmlns:a16="http://schemas.microsoft.com/office/drawing/2014/main" val="957155322"/>
                    </a:ext>
                  </a:extLst>
                </a:gridCol>
                <a:gridCol w="493776">
                  <a:extLst>
                    <a:ext uri="{9D8B030D-6E8A-4147-A177-3AD203B41FA5}">
                      <a16:colId xmlns:a16="http://schemas.microsoft.com/office/drawing/2014/main" val="3179484031"/>
                    </a:ext>
                  </a:extLst>
                </a:gridCol>
                <a:gridCol w="493776">
                  <a:extLst>
                    <a:ext uri="{9D8B030D-6E8A-4147-A177-3AD203B41FA5}">
                      <a16:colId xmlns:a16="http://schemas.microsoft.com/office/drawing/2014/main" val="3523313807"/>
                    </a:ext>
                  </a:extLst>
                </a:gridCol>
                <a:gridCol w="493776">
                  <a:extLst>
                    <a:ext uri="{9D8B030D-6E8A-4147-A177-3AD203B41FA5}">
                      <a16:colId xmlns:a16="http://schemas.microsoft.com/office/drawing/2014/main" val="229206206"/>
                    </a:ext>
                  </a:extLst>
                </a:gridCol>
                <a:gridCol w="493776">
                  <a:extLst>
                    <a:ext uri="{9D8B030D-6E8A-4147-A177-3AD203B41FA5}">
                      <a16:colId xmlns:a16="http://schemas.microsoft.com/office/drawing/2014/main" val="1651637108"/>
                    </a:ext>
                  </a:extLst>
                </a:gridCol>
                <a:gridCol w="493776">
                  <a:extLst>
                    <a:ext uri="{9D8B030D-6E8A-4147-A177-3AD203B41FA5}">
                      <a16:colId xmlns:a16="http://schemas.microsoft.com/office/drawing/2014/main" val="3901042927"/>
                    </a:ext>
                  </a:extLst>
                </a:gridCol>
                <a:gridCol w="493776">
                  <a:extLst>
                    <a:ext uri="{9D8B030D-6E8A-4147-A177-3AD203B41FA5}">
                      <a16:colId xmlns:a16="http://schemas.microsoft.com/office/drawing/2014/main" val="3634076633"/>
                    </a:ext>
                  </a:extLst>
                </a:gridCol>
                <a:gridCol w="493776">
                  <a:extLst>
                    <a:ext uri="{9D8B030D-6E8A-4147-A177-3AD203B41FA5}">
                      <a16:colId xmlns:a16="http://schemas.microsoft.com/office/drawing/2014/main" val="1155917558"/>
                    </a:ext>
                  </a:extLst>
                </a:gridCol>
                <a:gridCol w="493776">
                  <a:extLst>
                    <a:ext uri="{9D8B030D-6E8A-4147-A177-3AD203B41FA5}">
                      <a16:colId xmlns:a16="http://schemas.microsoft.com/office/drawing/2014/main" val="3869329809"/>
                    </a:ext>
                  </a:extLst>
                </a:gridCol>
                <a:gridCol w="493776">
                  <a:extLst>
                    <a:ext uri="{9D8B030D-6E8A-4147-A177-3AD203B41FA5}">
                      <a16:colId xmlns:a16="http://schemas.microsoft.com/office/drawing/2014/main" val="223378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8290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- 2019-02-20 11:45:09 </a:t>
                      </a:r>
                      <a:r>
                        <a:rPr kumimoji="0" lang="en-US" sz="1000" b="0" i="0" u="none" strike="noStrike" kern="1200" cap="none" spc="0" normalizeH="0" baseline="0" noProof="0">
                          <a:ln>
                            <a:noFill/>
                          </a:ln>
                          <a:solidFill>
                            <a:prstClr val="black"/>
                          </a:solidFill>
                          <a:effectLst/>
                          <a:uLnTx/>
                          <a:uFillTx/>
                          <a:latin typeface="+mn-lt"/>
                          <a:ea typeface="+mn-ea"/>
                          <a:cs typeface="+mn-cs"/>
                        </a:rPr>
                        <a:t>
 Ravioli are made all over Italy, with different fillings in every region. Our own rendition can be found on the 50th floor @altabadiadubai. Handmade with delicious fresh ingredients, perfect for a taste of Italy!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https://www.instagram.com/p/BuGHyhhHXDn/media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25.96 %</a:t>
                      </a:r>
                    </a:p>
                  </a:txBody>
                  <a:tcPr/>
                </a:tc>
                <a:extLst>
                  <a:ext uri="{0D108BD9-81ED-4DB2-BD59-A6C34878D82A}">
                    <a16:rowId xmlns:a16="http://schemas.microsoft.com/office/drawing/2014/main" val="350106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- 2019-02-11 09:59:28 </a:t>
                      </a:r>
                      <a:r>
                        <a:rPr kumimoji="0" lang="en-US" sz="1000" b="0" i="0" u="none" strike="noStrike" kern="1200" cap="none" spc="0" normalizeH="0" baseline="0" noProof="0">
                          <a:ln>
                            <a:noFill/>
                          </a:ln>
                          <a:solidFill>
                            <a:prstClr val="black"/>
                          </a:solidFill>
                          <a:effectLst/>
                          <a:uLnTx/>
                          <a:uFillTx/>
                          <a:latin typeface="+mn-lt"/>
                          <a:ea typeface="+mn-ea"/>
                          <a:cs typeface="+mn-cs"/>
                        </a:rPr>
                        <a:t>
 A signature #RibRoom favourite, the 'tomahawk' claiming its name thanks to its axe like shape. The long bone handle ends in a fantastic presentation of steak, always seared to perfection.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https://www.instagram.com/p/BtuwiKvHKqc/media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23.02 %</a:t>
                      </a:r>
                    </a:p>
                  </a:txBody>
                  <a:tcPr/>
                </a:tc>
                <a:extLst>
                  <a:ext uri="{0D108BD9-81ED-4DB2-BD59-A6C34878D82A}">
                    <a16:rowId xmlns:a16="http://schemas.microsoft.com/office/drawing/2014/main" val="270656674"/>
                  </a:ext>
                </a:extLst>
              </a:tr>
            </a:tbl>
          </a:graphicData>
        </a:graphic>
      </p:graphicFrame>
      <p:sp>
        <p:nvSpPr>
          <p:cNvPr id="4" name="Text Placeholder 3">
            <a:extLst>
              <a:ext uri="{FF2B5EF4-FFF2-40B4-BE49-F238E27FC236}">
                <a16:creationId xmlns:a16="http://schemas.microsoft.com/office/drawing/2014/main" id="{D0413A55-9C37-4795-82DE-F77DD05432DD}"/>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236944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5382D-FB67-4436-995D-FB1CEE174EFC}"/>
              </a:ext>
            </a:extLst>
          </p:cNvPr>
          <p:cNvSpPr>
            <a:spLocks noGrp="1"/>
          </p:cNvSpPr>
          <p:nvPr>
            <p:ph type="title"/>
          </p:nvPr>
        </p:nvSpPr>
        <p:spPr/>
        <p:txBody>
          <a:bodyPr/>
          <a:lstStyle/>
          <a:p>
            <a:r>
              <a:rPr lang="en-US"/>
              <a:t>Instagram Videos Table | Jumeirah Emirates Towers - 6 of 6</a:t>
            </a:r>
          </a:p>
        </p:txBody>
      </p:sp>
      <p:graphicFrame>
        <p:nvGraphicFramePr>
          <p:cNvPr id="5" name="Table Placeholder 4">
            <a:extLst>
              <a:ext uri="{FF2B5EF4-FFF2-40B4-BE49-F238E27FC236}">
                <a16:creationId xmlns:a16="http://schemas.microsoft.com/office/drawing/2014/main" id="{E94834EC-A2A3-40A8-A670-F6F64E428BFA}"/>
              </a:ext>
            </a:extLst>
          </p:cNvPr>
          <p:cNvGraphicFramePr>
            <a:graphicFrameLocks noGrp="1"/>
          </p:cNvGraphicFramePr>
          <p:nvPr>
            <p:ph type="tbl" sz="quarter" idx="13"/>
            <p:extLst>
              <p:ext uri="{D42A27DB-BD31-4B8C-83A1-F6EECF244321}">
                <p14:modId xmlns:p14="http://schemas.microsoft.com/office/powerpoint/2010/main" val="161262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71784745"/>
                    </a:ext>
                  </a:extLst>
                </a:gridCol>
                <a:gridCol w="493776">
                  <a:extLst>
                    <a:ext uri="{9D8B030D-6E8A-4147-A177-3AD203B41FA5}">
                      <a16:colId xmlns:a16="http://schemas.microsoft.com/office/drawing/2014/main" val="1995781095"/>
                    </a:ext>
                  </a:extLst>
                </a:gridCol>
                <a:gridCol w="1152144">
                  <a:extLst>
                    <a:ext uri="{9D8B030D-6E8A-4147-A177-3AD203B41FA5}">
                      <a16:colId xmlns:a16="http://schemas.microsoft.com/office/drawing/2014/main" val="3254867919"/>
                    </a:ext>
                  </a:extLst>
                </a:gridCol>
                <a:gridCol w="493776">
                  <a:extLst>
                    <a:ext uri="{9D8B030D-6E8A-4147-A177-3AD203B41FA5}">
                      <a16:colId xmlns:a16="http://schemas.microsoft.com/office/drawing/2014/main" val="1209977641"/>
                    </a:ext>
                  </a:extLst>
                </a:gridCol>
                <a:gridCol w="493776">
                  <a:extLst>
                    <a:ext uri="{9D8B030D-6E8A-4147-A177-3AD203B41FA5}">
                      <a16:colId xmlns:a16="http://schemas.microsoft.com/office/drawing/2014/main" val="1473470596"/>
                    </a:ext>
                  </a:extLst>
                </a:gridCol>
                <a:gridCol w="493776">
                  <a:extLst>
                    <a:ext uri="{9D8B030D-6E8A-4147-A177-3AD203B41FA5}">
                      <a16:colId xmlns:a16="http://schemas.microsoft.com/office/drawing/2014/main" val="1286639468"/>
                    </a:ext>
                  </a:extLst>
                </a:gridCol>
                <a:gridCol w="493776">
                  <a:extLst>
                    <a:ext uri="{9D8B030D-6E8A-4147-A177-3AD203B41FA5}">
                      <a16:colId xmlns:a16="http://schemas.microsoft.com/office/drawing/2014/main" val="2653891924"/>
                    </a:ext>
                  </a:extLst>
                </a:gridCol>
                <a:gridCol w="493776">
                  <a:extLst>
                    <a:ext uri="{9D8B030D-6E8A-4147-A177-3AD203B41FA5}">
                      <a16:colId xmlns:a16="http://schemas.microsoft.com/office/drawing/2014/main" val="2327860959"/>
                    </a:ext>
                  </a:extLst>
                </a:gridCol>
                <a:gridCol w="493776">
                  <a:extLst>
                    <a:ext uri="{9D8B030D-6E8A-4147-A177-3AD203B41FA5}">
                      <a16:colId xmlns:a16="http://schemas.microsoft.com/office/drawing/2014/main" val="2103389837"/>
                    </a:ext>
                  </a:extLst>
                </a:gridCol>
                <a:gridCol w="493776">
                  <a:extLst>
                    <a:ext uri="{9D8B030D-6E8A-4147-A177-3AD203B41FA5}">
                      <a16:colId xmlns:a16="http://schemas.microsoft.com/office/drawing/2014/main" val="1943798904"/>
                    </a:ext>
                  </a:extLst>
                </a:gridCol>
                <a:gridCol w="493776">
                  <a:extLst>
                    <a:ext uri="{9D8B030D-6E8A-4147-A177-3AD203B41FA5}">
                      <a16:colId xmlns:a16="http://schemas.microsoft.com/office/drawing/2014/main" val="3228457042"/>
                    </a:ext>
                  </a:extLst>
                </a:gridCol>
                <a:gridCol w="493776">
                  <a:extLst>
                    <a:ext uri="{9D8B030D-6E8A-4147-A177-3AD203B41FA5}">
                      <a16:colId xmlns:a16="http://schemas.microsoft.com/office/drawing/2014/main" val="361658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09160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- 2019-02-07 10:20:34 </a:t>
                      </a:r>
                      <a:r>
                        <a:rPr kumimoji="0" lang="en-US" sz="1000" b="0" i="0" u="none" strike="noStrike" kern="1200" cap="none" spc="0" normalizeH="0" baseline="0" noProof="0">
                          <a:ln>
                            <a:noFill/>
                          </a:ln>
                          <a:solidFill>
                            <a:prstClr val="black"/>
                          </a:solidFill>
                          <a:effectLst/>
                          <a:uLnTx/>
                          <a:uFillTx/>
                          <a:latin typeface="+mn-lt"/>
                          <a:ea typeface="+mn-ea"/>
                          <a:cs typeface="+mn-cs"/>
                        </a:rPr>
                        <a:t>
 From rolling dunes to iconic skyline, driving along the Sheikh Zayed Road is an experience in itself. The longest artery in the UAE, it runs from the Emirate of Abu Dhabi through to Ras al-Khaimah, the northern most emirate. #EmiratesTowers has an enviable view of this fascinating thoroughfare 📷 Thanks @abhijit_sutar14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https://www.instagram.com/p/BtkfzyhnVoE/media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extLst>
                  <a:ext uri="{0D108BD9-81ED-4DB2-BD59-A6C34878D82A}">
                    <a16:rowId xmlns:a16="http://schemas.microsoft.com/office/drawing/2014/main" val="366916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jumeirahemiratestowers - 2019-02-05 10:11:18 </a:t>
                      </a:r>
                      <a:r>
                        <a:rPr kumimoji="0" lang="en-US" sz="1000" b="0" i="0" u="none" strike="noStrike" kern="1200" cap="none" spc="0" normalizeH="0" baseline="0" noProof="0">
                          <a:ln>
                            <a:noFill/>
                          </a:ln>
                          <a:solidFill>
                            <a:prstClr val="black"/>
                          </a:solidFill>
                          <a:effectLst/>
                          <a:uLnTx/>
                          <a:uFillTx/>
                          <a:latin typeface="+mn-lt"/>
                          <a:ea typeface="+mn-ea"/>
                          <a:cs typeface="+mn-cs"/>
                        </a:rPr>
                        <a:t>
 A visual representation of the region’s local and internatonal business success, #EmiratesTowers is in the epicentre of Dubai's business district. Adjascent to Dubai International Financial Centre (DIFC) and easy access to the rest of the emirate, business or leisure, the choice is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https://www.instagram.com/p/BtfU8gzn0Lo/media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29.07 %</a:t>
                      </a:r>
                    </a:p>
                  </a:txBody>
                  <a:tcPr/>
                </a:tc>
                <a:extLst>
                  <a:ext uri="{0D108BD9-81ED-4DB2-BD59-A6C34878D82A}">
                    <a16:rowId xmlns:a16="http://schemas.microsoft.com/office/drawing/2014/main" val="2743984086"/>
                  </a:ext>
                </a:extLst>
              </a:tr>
            </a:tbl>
          </a:graphicData>
        </a:graphic>
      </p:graphicFrame>
      <p:sp>
        <p:nvSpPr>
          <p:cNvPr id="4" name="Text Placeholder 3">
            <a:extLst>
              <a:ext uri="{FF2B5EF4-FFF2-40B4-BE49-F238E27FC236}">
                <a16:creationId xmlns:a16="http://schemas.microsoft.com/office/drawing/2014/main" id="{AEEA29BB-3F97-4A15-9DEF-02048E2922D9}"/>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421747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E027F-0417-4547-AE72-90C9C132B9FA}"/>
              </a:ext>
            </a:extLst>
          </p:cNvPr>
          <p:cNvSpPr>
            <a:spLocks noGrp="1"/>
          </p:cNvSpPr>
          <p:nvPr>
            <p:ph type="title"/>
          </p:nvPr>
        </p:nvSpPr>
        <p:spPr/>
        <p:txBody>
          <a:bodyPr/>
          <a:lstStyle/>
          <a:p>
            <a:r>
              <a:rPr lang="en-US"/>
              <a:t>Instagram IG Insights - Posts Table + I-Rate | Jumeirah Emirates Towers - 1 of 7</a:t>
            </a:r>
          </a:p>
        </p:txBody>
      </p:sp>
      <p:graphicFrame>
        <p:nvGraphicFramePr>
          <p:cNvPr id="5" name="Table Placeholder 4">
            <a:extLst>
              <a:ext uri="{FF2B5EF4-FFF2-40B4-BE49-F238E27FC236}">
                <a16:creationId xmlns:a16="http://schemas.microsoft.com/office/drawing/2014/main" id="{A34E48DE-30A8-431D-8E70-AB4702EA3197}"/>
              </a:ext>
            </a:extLst>
          </p:cNvPr>
          <p:cNvGraphicFramePr>
            <a:graphicFrameLocks noGrp="1"/>
          </p:cNvGraphicFramePr>
          <p:nvPr>
            <p:ph type="tbl" sz="quarter" idx="13"/>
            <p:extLst>
              <p:ext uri="{D42A27DB-BD31-4B8C-83A1-F6EECF244321}">
                <p14:modId xmlns:p14="http://schemas.microsoft.com/office/powerpoint/2010/main" val="111013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1814172"/>
                    </a:ext>
                  </a:extLst>
                </a:gridCol>
                <a:gridCol w="822960">
                  <a:extLst>
                    <a:ext uri="{9D8B030D-6E8A-4147-A177-3AD203B41FA5}">
                      <a16:colId xmlns:a16="http://schemas.microsoft.com/office/drawing/2014/main" val="655447187"/>
                    </a:ext>
                  </a:extLst>
                </a:gridCol>
                <a:gridCol w="658368">
                  <a:extLst>
                    <a:ext uri="{9D8B030D-6E8A-4147-A177-3AD203B41FA5}">
                      <a16:colId xmlns:a16="http://schemas.microsoft.com/office/drawing/2014/main" val="258488"/>
                    </a:ext>
                  </a:extLst>
                </a:gridCol>
                <a:gridCol w="822960">
                  <a:extLst>
                    <a:ext uri="{9D8B030D-6E8A-4147-A177-3AD203B41FA5}">
                      <a16:colId xmlns:a16="http://schemas.microsoft.com/office/drawing/2014/main" val="1200604450"/>
                    </a:ext>
                  </a:extLst>
                </a:gridCol>
                <a:gridCol w="411480">
                  <a:extLst>
                    <a:ext uri="{9D8B030D-6E8A-4147-A177-3AD203B41FA5}">
                      <a16:colId xmlns:a16="http://schemas.microsoft.com/office/drawing/2014/main" val="1025165182"/>
                    </a:ext>
                  </a:extLst>
                </a:gridCol>
                <a:gridCol w="411480">
                  <a:extLst>
                    <a:ext uri="{9D8B030D-6E8A-4147-A177-3AD203B41FA5}">
                      <a16:colId xmlns:a16="http://schemas.microsoft.com/office/drawing/2014/main" val="2255523476"/>
                    </a:ext>
                  </a:extLst>
                </a:gridCol>
                <a:gridCol w="411480">
                  <a:extLst>
                    <a:ext uri="{9D8B030D-6E8A-4147-A177-3AD203B41FA5}">
                      <a16:colId xmlns:a16="http://schemas.microsoft.com/office/drawing/2014/main" val="2258858847"/>
                    </a:ext>
                  </a:extLst>
                </a:gridCol>
                <a:gridCol w="411480">
                  <a:extLst>
                    <a:ext uri="{9D8B030D-6E8A-4147-A177-3AD203B41FA5}">
                      <a16:colId xmlns:a16="http://schemas.microsoft.com/office/drawing/2014/main" val="1696019792"/>
                    </a:ext>
                  </a:extLst>
                </a:gridCol>
                <a:gridCol w="658368">
                  <a:extLst>
                    <a:ext uri="{9D8B030D-6E8A-4147-A177-3AD203B41FA5}">
                      <a16:colId xmlns:a16="http://schemas.microsoft.com/office/drawing/2014/main" val="4269904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650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- 2019-06-30 14:32:03 </a:t>
                      </a:r>
                      <a:r>
                        <a:rPr kumimoji="0" lang="en-US" sz="1000" b="0" i="0" u="none" strike="noStrike" kern="1200" cap="none" spc="0" normalizeH="0" baseline="0" noProof="0">
                          <a:ln>
                            <a:noFill/>
                          </a:ln>
                          <a:solidFill>
                            <a:prstClr val="black"/>
                          </a:solidFill>
                          <a:effectLst/>
                          <a:uLnTx/>
                          <a:uFillTx/>
                          <a:latin typeface="+mn-lt"/>
                          <a:ea typeface="+mn-ea"/>
                          <a:cs typeface="+mn-cs"/>
                        </a:rPr>
                        <a:t>
 Designed to be a timeless icon and standing as one of the tallest hotels in the world, #EmiratesTowers dominates the famous Dubai skyline 📷 Thanks @nowfalnawas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88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- 2019-06-27 17:41:53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to a lavish afternoon tea with @chopard as you celebrate this age old ritual dating back to the 1800s. Enjoy three tiers of dainty sandwiches, housemade scones, delicious infusions and coffees as you spend the afternoon at our Daefi Lounge 📷 Thanks @latiifa.m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a:t>
                      </a:r>
                    </a:p>
                  </a:txBody>
                  <a:tcPr/>
                </a:tc>
                <a:extLst>
                  <a:ext uri="{0D108BD9-81ED-4DB2-BD59-A6C34878D82A}">
                    <a16:rowId xmlns:a16="http://schemas.microsoft.com/office/drawing/2014/main" val="36643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- 2019-06-24 15:24:01 </a:t>
                      </a:r>
                      <a:r>
                        <a:rPr kumimoji="0" lang="en-US" sz="1000" b="0" i="0" u="none" strike="noStrike" kern="1200" cap="none" spc="0" normalizeH="0" baseline="0" noProof="0">
                          <a:ln>
                            <a:noFill/>
                          </a:ln>
                          <a:solidFill>
                            <a:prstClr val="black"/>
                          </a:solidFill>
                          <a:effectLst/>
                          <a:uLnTx/>
                          <a:uFillTx/>
                          <a:latin typeface="+mn-lt"/>
                          <a:ea typeface="+mn-ea"/>
                          <a:cs typeface="+mn-cs"/>
                        </a:rPr>
                        <a:t>
 Capturing the city's shifting sunlight throughout the day and reflecting the glimmering city lights at nightfall, #EmiratesTowers is an impressive sight no matter the time of day or night! 📷 Thanks @2pro__ &amp; @malulein_photography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extLst>
                  <a:ext uri="{0D108BD9-81ED-4DB2-BD59-A6C34878D82A}">
                    <a16:rowId xmlns:a16="http://schemas.microsoft.com/office/drawing/2014/main" val="154378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- 2019-06-23 15:06:28 </a:t>
                      </a:r>
                      <a:r>
                        <a:rPr kumimoji="0" lang="en-US" sz="1000" b="0" i="0" u="none" strike="noStrike" kern="1200" cap="none" spc="0" normalizeH="0" baseline="0" noProof="0">
                          <a:ln>
                            <a:noFill/>
                          </a:ln>
                          <a:solidFill>
                            <a:prstClr val="black"/>
                          </a:solidFill>
                          <a:effectLst/>
                          <a:uLnTx/>
                          <a:uFillTx/>
                          <a:latin typeface="+mn-lt"/>
                          <a:ea typeface="+mn-ea"/>
                          <a:cs typeface="+mn-cs"/>
                        </a:rPr>
                        <a:t>
 Known as 'The Office of the Future', the world's first 3D printed office sits proudly just beside #EmiratesTowers. Printed in 17 days and constructed in 48 hours, it serves as a major incubator for innovation and future technology worldwide.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extLst>
                  <a:ext uri="{0D108BD9-81ED-4DB2-BD59-A6C34878D82A}">
                    <a16:rowId xmlns:a16="http://schemas.microsoft.com/office/drawing/2014/main" val="4256813686"/>
                  </a:ext>
                </a:extLst>
              </a:tr>
            </a:tbl>
          </a:graphicData>
        </a:graphic>
      </p:graphicFrame>
      <p:sp>
        <p:nvSpPr>
          <p:cNvPr id="4" name="Text Placeholder 3">
            <a:extLst>
              <a:ext uri="{FF2B5EF4-FFF2-40B4-BE49-F238E27FC236}">
                <a16:creationId xmlns:a16="http://schemas.microsoft.com/office/drawing/2014/main" id="{B1C8DCE6-8C1B-4943-8C12-4780729FA3B3}"/>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116059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CEBE5-F8C5-40C3-82EB-A43D9C7D06C5}"/>
              </a:ext>
            </a:extLst>
          </p:cNvPr>
          <p:cNvSpPr>
            <a:spLocks noGrp="1"/>
          </p:cNvSpPr>
          <p:nvPr>
            <p:ph type="title"/>
          </p:nvPr>
        </p:nvSpPr>
        <p:spPr/>
        <p:txBody>
          <a:bodyPr/>
          <a:lstStyle/>
          <a:p>
            <a:r>
              <a:rPr lang="en-US"/>
              <a:t>Instagram IG Insights - Posts Table + I-Rate | Jumeirah Emirates Towers - 2 of 7</a:t>
            </a:r>
          </a:p>
        </p:txBody>
      </p:sp>
      <p:graphicFrame>
        <p:nvGraphicFramePr>
          <p:cNvPr id="5" name="Table Placeholder 4">
            <a:extLst>
              <a:ext uri="{FF2B5EF4-FFF2-40B4-BE49-F238E27FC236}">
                <a16:creationId xmlns:a16="http://schemas.microsoft.com/office/drawing/2014/main" id="{6100DA0A-CBF1-415B-AA79-FF1BEB34CE0B}"/>
              </a:ext>
            </a:extLst>
          </p:cNvPr>
          <p:cNvGraphicFramePr>
            <a:graphicFrameLocks noGrp="1"/>
          </p:cNvGraphicFramePr>
          <p:nvPr>
            <p:ph type="tbl" sz="quarter" idx="13"/>
            <p:extLst>
              <p:ext uri="{D42A27DB-BD31-4B8C-83A1-F6EECF244321}">
                <p14:modId xmlns:p14="http://schemas.microsoft.com/office/powerpoint/2010/main" val="1164704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5938685"/>
                    </a:ext>
                  </a:extLst>
                </a:gridCol>
                <a:gridCol w="822960">
                  <a:extLst>
                    <a:ext uri="{9D8B030D-6E8A-4147-A177-3AD203B41FA5}">
                      <a16:colId xmlns:a16="http://schemas.microsoft.com/office/drawing/2014/main" val="2343047440"/>
                    </a:ext>
                  </a:extLst>
                </a:gridCol>
                <a:gridCol w="658368">
                  <a:extLst>
                    <a:ext uri="{9D8B030D-6E8A-4147-A177-3AD203B41FA5}">
                      <a16:colId xmlns:a16="http://schemas.microsoft.com/office/drawing/2014/main" val="1180359799"/>
                    </a:ext>
                  </a:extLst>
                </a:gridCol>
                <a:gridCol w="822960">
                  <a:extLst>
                    <a:ext uri="{9D8B030D-6E8A-4147-A177-3AD203B41FA5}">
                      <a16:colId xmlns:a16="http://schemas.microsoft.com/office/drawing/2014/main" val="3428784149"/>
                    </a:ext>
                  </a:extLst>
                </a:gridCol>
                <a:gridCol w="411480">
                  <a:extLst>
                    <a:ext uri="{9D8B030D-6E8A-4147-A177-3AD203B41FA5}">
                      <a16:colId xmlns:a16="http://schemas.microsoft.com/office/drawing/2014/main" val="4116219841"/>
                    </a:ext>
                  </a:extLst>
                </a:gridCol>
                <a:gridCol w="411480">
                  <a:extLst>
                    <a:ext uri="{9D8B030D-6E8A-4147-A177-3AD203B41FA5}">
                      <a16:colId xmlns:a16="http://schemas.microsoft.com/office/drawing/2014/main" val="2435944203"/>
                    </a:ext>
                  </a:extLst>
                </a:gridCol>
                <a:gridCol w="411480">
                  <a:extLst>
                    <a:ext uri="{9D8B030D-6E8A-4147-A177-3AD203B41FA5}">
                      <a16:colId xmlns:a16="http://schemas.microsoft.com/office/drawing/2014/main" val="2859008984"/>
                    </a:ext>
                  </a:extLst>
                </a:gridCol>
                <a:gridCol w="411480">
                  <a:extLst>
                    <a:ext uri="{9D8B030D-6E8A-4147-A177-3AD203B41FA5}">
                      <a16:colId xmlns:a16="http://schemas.microsoft.com/office/drawing/2014/main" val="621997619"/>
                    </a:ext>
                  </a:extLst>
                </a:gridCol>
                <a:gridCol w="658368">
                  <a:extLst>
                    <a:ext uri="{9D8B030D-6E8A-4147-A177-3AD203B41FA5}">
                      <a16:colId xmlns:a16="http://schemas.microsoft.com/office/drawing/2014/main" val="4238881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40096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- 2019-06-21 10:43:14 </a:t>
                      </a:r>
                      <a:r>
                        <a:rPr kumimoji="0" lang="en-US" sz="1000" b="0" i="0" u="none" strike="noStrike" kern="1200" cap="none" spc="0" normalizeH="0" baseline="0" noProof="0">
                          <a:ln>
                            <a:noFill/>
                          </a:ln>
                          <a:solidFill>
                            <a:prstClr val="black"/>
                          </a:solidFill>
                          <a:effectLst/>
                          <a:uLnTx/>
                          <a:uFillTx/>
                          <a:latin typeface="+mn-lt"/>
                          <a:ea typeface="+mn-ea"/>
                          <a:cs typeface="+mn-cs"/>
                        </a:rPr>
                        <a:t>
 Unapologetically authentic, our Desi Brunch transports you to the vibrant streets of India through its colourful cocktail carts, ethnic ambiance and delicious South Asian cuisine. #EmiratesTowers #Mundo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a:t>
                      </a:r>
                    </a:p>
                  </a:txBody>
                  <a:tcPr/>
                </a:tc>
                <a:extLst>
                  <a:ext uri="{0D108BD9-81ED-4DB2-BD59-A6C34878D82A}">
                    <a16:rowId xmlns:a16="http://schemas.microsoft.com/office/drawing/2014/main" val="39382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- 2019-06-20 17:48:29 </a:t>
                      </a:r>
                      <a:r>
                        <a:rPr kumimoji="0" lang="en-US" sz="1000" b="0" i="0" u="none" strike="noStrike" kern="1200" cap="none" spc="0" normalizeH="0" baseline="0" noProof="0">
                          <a:ln>
                            <a:noFill/>
                          </a:ln>
                          <a:solidFill>
                            <a:prstClr val="black"/>
                          </a:solidFill>
                          <a:effectLst/>
                          <a:uLnTx/>
                          <a:uFillTx/>
                          <a:latin typeface="+mn-lt"/>
                          <a:ea typeface="+mn-ea"/>
                          <a:cs typeface="+mn-cs"/>
                        </a:rPr>
                        <a:t>
 As the Dubai sun sets, #EmiratesTowers rises over three hundred metres above the city. Its aluminum panels and silver glass reflecting the sunlight like beacons in the Arabian sky. 📷 Thanks @ellgedxb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extLst>
                  <a:ext uri="{0D108BD9-81ED-4DB2-BD59-A6C34878D82A}">
                    <a16:rowId xmlns:a16="http://schemas.microsoft.com/office/drawing/2014/main" val="326119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- 2019-06-17 13:21:21 </a:t>
                      </a:r>
                      <a:r>
                        <a:rPr kumimoji="0" lang="en-US" sz="1000" b="0" i="0" u="none" strike="noStrike" kern="1200" cap="none" spc="0" normalizeH="0" baseline="0" noProof="0">
                          <a:ln>
                            <a:noFill/>
                          </a:ln>
                          <a:solidFill>
                            <a:prstClr val="black"/>
                          </a:solidFill>
                          <a:effectLst/>
                          <a:uLnTx/>
                          <a:uFillTx/>
                          <a:latin typeface="+mn-lt"/>
                          <a:ea typeface="+mn-ea"/>
                          <a:cs typeface="+mn-cs"/>
                        </a:rPr>
                        <a:t>
 A haven for those who love to shop, the high-rise atriums and sleek marble flooring make The Boulevard a charming boutique shopping destination. #EmiratesTowers #TheBoulevard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extLst>
                  <a:ext uri="{0D108BD9-81ED-4DB2-BD59-A6C34878D82A}">
                    <a16:rowId xmlns:a16="http://schemas.microsoft.com/office/drawing/2014/main" val="156672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- 2019-06-16 10:30:52 </a:t>
                      </a:r>
                      <a:r>
                        <a:rPr kumimoji="0" lang="en-US" sz="1000" b="0" i="0" u="none" strike="noStrike" kern="1200" cap="none" spc="0" normalizeH="0" baseline="0" noProof="0">
                          <a:ln>
                            <a:noFill/>
                          </a:ln>
                          <a:solidFill>
                            <a:prstClr val="black"/>
                          </a:solidFill>
                          <a:effectLst/>
                          <a:uLnTx/>
                          <a:uFillTx/>
                          <a:latin typeface="+mn-lt"/>
                          <a:ea typeface="+mn-ea"/>
                          <a:cs typeface="+mn-cs"/>
                        </a:rPr>
                        <a:t>
 Spend your mornings above Dubai's famed skyline. Sink your teeth into delicious pastries and an aromatic cup of coffee brewed to perfection courtesy of Chopard. #EmiratesTowers 📷 Thanks @diva_mms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0.71 %</a:t>
                      </a:r>
                    </a:p>
                  </a:txBody>
                  <a:tcPr/>
                </a:tc>
                <a:extLst>
                  <a:ext uri="{0D108BD9-81ED-4DB2-BD59-A6C34878D82A}">
                    <a16:rowId xmlns:a16="http://schemas.microsoft.com/office/drawing/2014/main" val="1803467790"/>
                  </a:ext>
                </a:extLst>
              </a:tr>
            </a:tbl>
          </a:graphicData>
        </a:graphic>
      </p:graphicFrame>
      <p:sp>
        <p:nvSpPr>
          <p:cNvPr id="4" name="Text Placeholder 3">
            <a:extLst>
              <a:ext uri="{FF2B5EF4-FFF2-40B4-BE49-F238E27FC236}">
                <a16:creationId xmlns:a16="http://schemas.microsoft.com/office/drawing/2014/main" id="{DD539252-8DC1-4A74-8B7F-548F9001088C}"/>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94657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CC85-2F2B-4131-8948-E65121A257A7}"/>
              </a:ext>
            </a:extLst>
          </p:cNvPr>
          <p:cNvSpPr>
            <a:spLocks noGrp="1"/>
          </p:cNvSpPr>
          <p:nvPr>
            <p:ph type="title"/>
          </p:nvPr>
        </p:nvSpPr>
        <p:spPr/>
        <p:txBody>
          <a:bodyPr/>
          <a:lstStyle/>
          <a:p>
            <a:r>
              <a:rPr lang="en-US"/>
              <a:t>Instagram IG Insights - Posts Table + I-Rate | Jumeirah Emirates Towers - 3 of 7</a:t>
            </a:r>
          </a:p>
        </p:txBody>
      </p:sp>
      <p:graphicFrame>
        <p:nvGraphicFramePr>
          <p:cNvPr id="5" name="Table Placeholder 4">
            <a:extLst>
              <a:ext uri="{FF2B5EF4-FFF2-40B4-BE49-F238E27FC236}">
                <a16:creationId xmlns:a16="http://schemas.microsoft.com/office/drawing/2014/main" id="{62C3DFA8-AA0A-4F41-AE3E-195C4CEDDDB6}"/>
              </a:ext>
            </a:extLst>
          </p:cNvPr>
          <p:cNvGraphicFramePr>
            <a:graphicFrameLocks noGrp="1"/>
          </p:cNvGraphicFramePr>
          <p:nvPr>
            <p:ph type="tbl" sz="quarter" idx="13"/>
            <p:extLst>
              <p:ext uri="{D42A27DB-BD31-4B8C-83A1-F6EECF244321}">
                <p14:modId xmlns:p14="http://schemas.microsoft.com/office/powerpoint/2010/main" val="85189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601833"/>
                    </a:ext>
                  </a:extLst>
                </a:gridCol>
                <a:gridCol w="822960">
                  <a:extLst>
                    <a:ext uri="{9D8B030D-6E8A-4147-A177-3AD203B41FA5}">
                      <a16:colId xmlns:a16="http://schemas.microsoft.com/office/drawing/2014/main" val="439442949"/>
                    </a:ext>
                  </a:extLst>
                </a:gridCol>
                <a:gridCol w="658368">
                  <a:extLst>
                    <a:ext uri="{9D8B030D-6E8A-4147-A177-3AD203B41FA5}">
                      <a16:colId xmlns:a16="http://schemas.microsoft.com/office/drawing/2014/main" val="1188976182"/>
                    </a:ext>
                  </a:extLst>
                </a:gridCol>
                <a:gridCol w="822960">
                  <a:extLst>
                    <a:ext uri="{9D8B030D-6E8A-4147-A177-3AD203B41FA5}">
                      <a16:colId xmlns:a16="http://schemas.microsoft.com/office/drawing/2014/main" val="3922425839"/>
                    </a:ext>
                  </a:extLst>
                </a:gridCol>
                <a:gridCol w="411480">
                  <a:extLst>
                    <a:ext uri="{9D8B030D-6E8A-4147-A177-3AD203B41FA5}">
                      <a16:colId xmlns:a16="http://schemas.microsoft.com/office/drawing/2014/main" val="4293192573"/>
                    </a:ext>
                  </a:extLst>
                </a:gridCol>
                <a:gridCol w="411480">
                  <a:extLst>
                    <a:ext uri="{9D8B030D-6E8A-4147-A177-3AD203B41FA5}">
                      <a16:colId xmlns:a16="http://schemas.microsoft.com/office/drawing/2014/main" val="131071693"/>
                    </a:ext>
                  </a:extLst>
                </a:gridCol>
                <a:gridCol w="411480">
                  <a:extLst>
                    <a:ext uri="{9D8B030D-6E8A-4147-A177-3AD203B41FA5}">
                      <a16:colId xmlns:a16="http://schemas.microsoft.com/office/drawing/2014/main" val="730776528"/>
                    </a:ext>
                  </a:extLst>
                </a:gridCol>
                <a:gridCol w="411480">
                  <a:extLst>
                    <a:ext uri="{9D8B030D-6E8A-4147-A177-3AD203B41FA5}">
                      <a16:colId xmlns:a16="http://schemas.microsoft.com/office/drawing/2014/main" val="203955232"/>
                    </a:ext>
                  </a:extLst>
                </a:gridCol>
                <a:gridCol w="658368">
                  <a:extLst>
                    <a:ext uri="{9D8B030D-6E8A-4147-A177-3AD203B41FA5}">
                      <a16:colId xmlns:a16="http://schemas.microsoft.com/office/drawing/2014/main" val="3246667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0834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- 2019-06-14 15:47:21 </a:t>
                      </a:r>
                      <a:r>
                        <a:rPr kumimoji="0" lang="en-US" sz="1000" b="0" i="0" u="none" strike="noStrike" kern="1200" cap="none" spc="0" normalizeH="0" baseline="0" noProof="0">
                          <a:ln>
                            <a:noFill/>
                          </a:ln>
                          <a:solidFill>
                            <a:prstClr val="black"/>
                          </a:solidFill>
                          <a:effectLst/>
                          <a:uLnTx/>
                          <a:uFillTx/>
                          <a:latin typeface="+mn-lt"/>
                          <a:ea typeface="+mn-ea"/>
                          <a:cs typeface="+mn-cs"/>
                        </a:rPr>
                        <a:t>
 Standing tall amongst the vibrant city of Dubai, #EmiratesTowers' exterior was inspired by traditional Islamic themes. Paying homage to the U.A.E's rich culture 📷 Thanks @vika_zemlynika__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0.92 %</a:t>
                      </a:r>
                    </a:p>
                  </a:txBody>
                  <a:tcPr/>
                </a:tc>
                <a:extLst>
                  <a:ext uri="{0D108BD9-81ED-4DB2-BD59-A6C34878D82A}">
                    <a16:rowId xmlns:a16="http://schemas.microsoft.com/office/drawing/2014/main" val="104264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- 2019-06-13 10:03:02 </a:t>
                      </a:r>
                      <a:r>
                        <a:rPr kumimoji="0" lang="en-US" sz="1000" b="0" i="0" u="none" strike="noStrike" kern="1200" cap="none" spc="0" normalizeH="0" baseline="0" noProof="0">
                          <a:ln>
                            <a:noFill/>
                          </a:ln>
                          <a:solidFill>
                            <a:prstClr val="black"/>
                          </a:solidFill>
                          <a:effectLst/>
                          <a:uLnTx/>
                          <a:uFillTx/>
                          <a:latin typeface="+mn-lt"/>
                          <a:ea typeface="+mn-ea"/>
                          <a:cs typeface="+mn-cs"/>
                        </a:rPr>
                        <a:t>
 A moment of calm, set high above the atmospheric whirl of Dubai as you wake up and have the first sip of your coffee with sweeping views of the city.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extLst>
                  <a:ext uri="{0D108BD9-81ED-4DB2-BD59-A6C34878D82A}">
                    <a16:rowId xmlns:a16="http://schemas.microsoft.com/office/drawing/2014/main" val="422151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- 2019-06-10 11:45:18 </a:t>
                      </a:r>
                      <a:r>
                        <a:rPr kumimoji="0" lang="en-US" sz="1000" b="0" i="0" u="none" strike="noStrike" kern="1200" cap="none" spc="0" normalizeH="0" baseline="0" noProof="0">
                          <a:ln>
                            <a:noFill/>
                          </a:ln>
                          <a:solidFill>
                            <a:prstClr val="black"/>
                          </a:solidFill>
                          <a:effectLst/>
                          <a:uLnTx/>
                          <a:uFillTx/>
                          <a:latin typeface="+mn-lt"/>
                          <a:ea typeface="+mn-ea"/>
                          <a:cs typeface="+mn-cs"/>
                        </a:rPr>
                        <a:t>
 The best way to wrap up a delicious lunch at Mundo is to indulge in their signature blend of coffee!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0.44 %</a:t>
                      </a:r>
                    </a:p>
                  </a:txBody>
                  <a:tcPr/>
                </a:tc>
                <a:extLst>
                  <a:ext uri="{0D108BD9-81ED-4DB2-BD59-A6C34878D82A}">
                    <a16:rowId xmlns:a16="http://schemas.microsoft.com/office/drawing/2014/main" val="265866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- 2019-06-09 15:14:19 </a:t>
                      </a:r>
                      <a:r>
                        <a:rPr kumimoji="0" lang="en-US" sz="1000" b="0" i="0" u="none" strike="noStrike" kern="1200" cap="none" spc="0" normalizeH="0" baseline="0" noProof="0">
                          <a:ln>
                            <a:noFill/>
                          </a:ln>
                          <a:solidFill>
                            <a:prstClr val="black"/>
                          </a:solidFill>
                          <a:effectLst/>
                          <a:uLnTx/>
                          <a:uFillTx/>
                          <a:latin typeface="+mn-lt"/>
                          <a:ea typeface="+mn-ea"/>
                          <a:cs typeface="+mn-cs"/>
                        </a:rPr>
                        <a:t>
 Soaring above Dubai's ever growing business district, we are proud to be amongst the pioneers of the modern age of architecture. #EmiratesTowers 📷 Thanks @nizamerat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extLst>
                  <a:ext uri="{0D108BD9-81ED-4DB2-BD59-A6C34878D82A}">
                    <a16:rowId xmlns:a16="http://schemas.microsoft.com/office/drawing/2014/main" val="398638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- 2019-06-07 15:47:53 </a:t>
                      </a:r>
                      <a:r>
                        <a:rPr kumimoji="0" lang="en-US" sz="1000" b="0" i="0" u="none" strike="noStrike" kern="1200" cap="none" spc="0" normalizeH="0" baseline="0" noProof="0">
                          <a:ln>
                            <a:noFill/>
                          </a:ln>
                          <a:solidFill>
                            <a:prstClr val="black"/>
                          </a:solidFill>
                          <a:effectLst/>
                          <a:uLnTx/>
                          <a:uFillTx/>
                          <a:latin typeface="+mn-lt"/>
                          <a:ea typeface="+mn-ea"/>
                          <a:cs typeface="+mn-cs"/>
                        </a:rPr>
                        <a:t>
 Pamper yourself after a long day as you take in the breathtaking city views, offering you a new perspective on the vast urban metropolis.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extLst>
                  <a:ext uri="{0D108BD9-81ED-4DB2-BD59-A6C34878D82A}">
                    <a16:rowId xmlns:a16="http://schemas.microsoft.com/office/drawing/2014/main" val="4038715273"/>
                  </a:ext>
                </a:extLst>
              </a:tr>
            </a:tbl>
          </a:graphicData>
        </a:graphic>
      </p:graphicFrame>
      <p:sp>
        <p:nvSpPr>
          <p:cNvPr id="4" name="Text Placeholder 3">
            <a:extLst>
              <a:ext uri="{FF2B5EF4-FFF2-40B4-BE49-F238E27FC236}">
                <a16:creationId xmlns:a16="http://schemas.microsoft.com/office/drawing/2014/main" id="{F87C582B-BE34-4CDC-9905-985368B1F80E}"/>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9891654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FAC6F-4EE5-493D-ADCD-5AD686E5CF66}"/>
              </a:ext>
            </a:extLst>
          </p:cNvPr>
          <p:cNvSpPr>
            <a:spLocks noGrp="1"/>
          </p:cNvSpPr>
          <p:nvPr>
            <p:ph type="title"/>
          </p:nvPr>
        </p:nvSpPr>
        <p:spPr/>
        <p:txBody>
          <a:bodyPr/>
          <a:lstStyle/>
          <a:p>
            <a:r>
              <a:rPr lang="en-US"/>
              <a:t>Instagram IG Insights - Posts Table + I-Rate | Jumeirah Emirates Towers - 4 of 7</a:t>
            </a:r>
          </a:p>
        </p:txBody>
      </p:sp>
      <p:graphicFrame>
        <p:nvGraphicFramePr>
          <p:cNvPr id="5" name="Table Placeholder 4">
            <a:extLst>
              <a:ext uri="{FF2B5EF4-FFF2-40B4-BE49-F238E27FC236}">
                <a16:creationId xmlns:a16="http://schemas.microsoft.com/office/drawing/2014/main" id="{63E3F7BE-3ACB-459A-BC43-B6488746ECB8}"/>
              </a:ext>
            </a:extLst>
          </p:cNvPr>
          <p:cNvGraphicFramePr>
            <a:graphicFrameLocks noGrp="1"/>
          </p:cNvGraphicFramePr>
          <p:nvPr>
            <p:ph type="tbl" sz="quarter" idx="13"/>
            <p:extLst>
              <p:ext uri="{D42A27DB-BD31-4B8C-83A1-F6EECF244321}">
                <p14:modId xmlns:p14="http://schemas.microsoft.com/office/powerpoint/2010/main" val="1639126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4140014"/>
                    </a:ext>
                  </a:extLst>
                </a:gridCol>
                <a:gridCol w="822960">
                  <a:extLst>
                    <a:ext uri="{9D8B030D-6E8A-4147-A177-3AD203B41FA5}">
                      <a16:colId xmlns:a16="http://schemas.microsoft.com/office/drawing/2014/main" val="3005008548"/>
                    </a:ext>
                  </a:extLst>
                </a:gridCol>
                <a:gridCol w="658368">
                  <a:extLst>
                    <a:ext uri="{9D8B030D-6E8A-4147-A177-3AD203B41FA5}">
                      <a16:colId xmlns:a16="http://schemas.microsoft.com/office/drawing/2014/main" val="2589918433"/>
                    </a:ext>
                  </a:extLst>
                </a:gridCol>
                <a:gridCol w="822960">
                  <a:extLst>
                    <a:ext uri="{9D8B030D-6E8A-4147-A177-3AD203B41FA5}">
                      <a16:colId xmlns:a16="http://schemas.microsoft.com/office/drawing/2014/main" val="242425821"/>
                    </a:ext>
                  </a:extLst>
                </a:gridCol>
                <a:gridCol w="411480">
                  <a:extLst>
                    <a:ext uri="{9D8B030D-6E8A-4147-A177-3AD203B41FA5}">
                      <a16:colId xmlns:a16="http://schemas.microsoft.com/office/drawing/2014/main" val="194243806"/>
                    </a:ext>
                  </a:extLst>
                </a:gridCol>
                <a:gridCol w="411480">
                  <a:extLst>
                    <a:ext uri="{9D8B030D-6E8A-4147-A177-3AD203B41FA5}">
                      <a16:colId xmlns:a16="http://schemas.microsoft.com/office/drawing/2014/main" val="828187843"/>
                    </a:ext>
                  </a:extLst>
                </a:gridCol>
                <a:gridCol w="411480">
                  <a:extLst>
                    <a:ext uri="{9D8B030D-6E8A-4147-A177-3AD203B41FA5}">
                      <a16:colId xmlns:a16="http://schemas.microsoft.com/office/drawing/2014/main" val="3332187098"/>
                    </a:ext>
                  </a:extLst>
                </a:gridCol>
                <a:gridCol w="411480">
                  <a:extLst>
                    <a:ext uri="{9D8B030D-6E8A-4147-A177-3AD203B41FA5}">
                      <a16:colId xmlns:a16="http://schemas.microsoft.com/office/drawing/2014/main" val="1240094954"/>
                    </a:ext>
                  </a:extLst>
                </a:gridCol>
                <a:gridCol w="658368">
                  <a:extLst>
                    <a:ext uri="{9D8B030D-6E8A-4147-A177-3AD203B41FA5}">
                      <a16:colId xmlns:a16="http://schemas.microsoft.com/office/drawing/2014/main" val="1685922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1372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- 2019-06-06 17:20:43 </a:t>
                      </a:r>
                      <a:r>
                        <a:rPr kumimoji="0" lang="en-US" sz="1000" b="0" i="0" u="none" strike="noStrike" kern="1200" cap="none" spc="0" normalizeH="0" baseline="0" noProof="0">
                          <a:ln>
                            <a:noFill/>
                          </a:ln>
                          <a:solidFill>
                            <a:prstClr val="black"/>
                          </a:solidFill>
                          <a:effectLst/>
                          <a:uLnTx/>
                          <a:uFillTx/>
                          <a:latin typeface="+mn-lt"/>
                          <a:ea typeface="+mn-ea"/>
                          <a:cs typeface="+mn-cs"/>
                        </a:rPr>
                        <a:t>
 Sitting above the city at 50 storeys high, your dinner @altabadiadubai pairs perfectly with uninterrupted views of the striking Dubai skyline.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a:t>
                      </a:r>
                    </a:p>
                  </a:txBody>
                  <a:tcPr/>
                </a:tc>
                <a:extLst>
                  <a:ext uri="{0D108BD9-81ED-4DB2-BD59-A6C34878D82A}">
                    <a16:rowId xmlns:a16="http://schemas.microsoft.com/office/drawing/2014/main" val="230344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- 2019-06-04 11:03:57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Jumeirah wishes you and your loved ones Eid Mubarak 
#EidMubarak #HappyEid
Thanks 📷 @waliddib_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0.43 %</a:t>
                      </a:r>
                    </a:p>
                  </a:txBody>
                  <a:tcPr/>
                </a:tc>
                <a:extLst>
                  <a:ext uri="{0D108BD9-81ED-4DB2-BD59-A6C34878D82A}">
                    <a16:rowId xmlns:a16="http://schemas.microsoft.com/office/drawing/2014/main" val="95534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- 2019-06-02 09:57:37 </a:t>
                      </a:r>
                      <a:r>
                        <a:rPr kumimoji="0" lang="en-US" sz="1000" b="0" i="0" u="none" strike="noStrike" kern="1200" cap="none" spc="0" normalizeH="0" baseline="0" noProof="0">
                          <a:ln>
                            <a:noFill/>
                          </a:ln>
                          <a:solidFill>
                            <a:prstClr val="black"/>
                          </a:solidFill>
                          <a:effectLst/>
                          <a:uLnTx/>
                          <a:uFillTx/>
                          <a:latin typeface="+mn-lt"/>
                          <a:ea typeface="+mn-ea"/>
                          <a:cs typeface="+mn-cs"/>
                        </a:rPr>
                        <a:t>
 Take a moment once you've risen from the comfort of your delicate cotton bedding, to take in the striking skyline, as you sip on a signature blend of freshly brewed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0.42 %</a:t>
                      </a:r>
                    </a:p>
                  </a:txBody>
                  <a:tcPr/>
                </a:tc>
                <a:extLst>
                  <a:ext uri="{0D108BD9-81ED-4DB2-BD59-A6C34878D82A}">
                    <a16:rowId xmlns:a16="http://schemas.microsoft.com/office/drawing/2014/main" val="369916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- 2019-05-31 09:35:07 </a:t>
                      </a:r>
                      <a:r>
                        <a:rPr kumimoji="0" lang="en-US" sz="1000" b="0" i="0" u="none" strike="noStrike" kern="1200" cap="none" spc="0" normalizeH="0" baseline="0" noProof="0">
                          <a:ln>
                            <a:noFill/>
                          </a:ln>
                          <a:solidFill>
                            <a:prstClr val="black"/>
                          </a:solidFill>
                          <a:effectLst/>
                          <a:uLnTx/>
                          <a:uFillTx/>
                          <a:latin typeface="+mn-lt"/>
                          <a:ea typeface="+mn-ea"/>
                          <a:cs typeface="+mn-cs"/>
                        </a:rPr>
                        <a:t>
 The most important meal of the day! Start your morning with a delicious batch of fresh pancakes accompanied by a lovely poolside view at Mundo! #EmiratesTowers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extLst>
                  <a:ext uri="{0D108BD9-81ED-4DB2-BD59-A6C34878D82A}">
                    <a16:rowId xmlns:a16="http://schemas.microsoft.com/office/drawing/2014/main" val="2879004050"/>
                  </a:ext>
                </a:extLst>
              </a:tr>
            </a:tbl>
          </a:graphicData>
        </a:graphic>
      </p:graphicFrame>
      <p:sp>
        <p:nvSpPr>
          <p:cNvPr id="4" name="Text Placeholder 3">
            <a:extLst>
              <a:ext uri="{FF2B5EF4-FFF2-40B4-BE49-F238E27FC236}">
                <a16:creationId xmlns:a16="http://schemas.microsoft.com/office/drawing/2014/main" id="{94533A9C-91A0-4201-A313-DBDB96D5316A}"/>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754044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3B9A-9CD9-4396-8BD8-19A5B5F33568}"/>
              </a:ext>
            </a:extLst>
          </p:cNvPr>
          <p:cNvSpPr>
            <a:spLocks noGrp="1"/>
          </p:cNvSpPr>
          <p:nvPr>
            <p:ph type="title"/>
          </p:nvPr>
        </p:nvSpPr>
        <p:spPr/>
        <p:txBody>
          <a:bodyPr/>
          <a:lstStyle/>
          <a:p>
            <a:r>
              <a:rPr lang="en-US"/>
              <a:t>Instagram IG Insights - Posts Table + I-Rate | Jumeirah Emirates Towers - 5 of 7</a:t>
            </a:r>
          </a:p>
        </p:txBody>
      </p:sp>
      <p:graphicFrame>
        <p:nvGraphicFramePr>
          <p:cNvPr id="5" name="Table Placeholder 4">
            <a:extLst>
              <a:ext uri="{FF2B5EF4-FFF2-40B4-BE49-F238E27FC236}">
                <a16:creationId xmlns:a16="http://schemas.microsoft.com/office/drawing/2014/main" id="{B9F85F3C-902E-4609-A68F-CCF2592A1B19}"/>
              </a:ext>
            </a:extLst>
          </p:cNvPr>
          <p:cNvGraphicFramePr>
            <a:graphicFrameLocks noGrp="1"/>
          </p:cNvGraphicFramePr>
          <p:nvPr>
            <p:ph type="tbl" sz="quarter" idx="13"/>
            <p:extLst>
              <p:ext uri="{D42A27DB-BD31-4B8C-83A1-F6EECF244321}">
                <p14:modId xmlns:p14="http://schemas.microsoft.com/office/powerpoint/2010/main" val="362225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908312"/>
                    </a:ext>
                  </a:extLst>
                </a:gridCol>
                <a:gridCol w="822960">
                  <a:extLst>
                    <a:ext uri="{9D8B030D-6E8A-4147-A177-3AD203B41FA5}">
                      <a16:colId xmlns:a16="http://schemas.microsoft.com/office/drawing/2014/main" val="1481860865"/>
                    </a:ext>
                  </a:extLst>
                </a:gridCol>
                <a:gridCol w="658368">
                  <a:extLst>
                    <a:ext uri="{9D8B030D-6E8A-4147-A177-3AD203B41FA5}">
                      <a16:colId xmlns:a16="http://schemas.microsoft.com/office/drawing/2014/main" val="1352642171"/>
                    </a:ext>
                  </a:extLst>
                </a:gridCol>
                <a:gridCol w="822960">
                  <a:extLst>
                    <a:ext uri="{9D8B030D-6E8A-4147-A177-3AD203B41FA5}">
                      <a16:colId xmlns:a16="http://schemas.microsoft.com/office/drawing/2014/main" val="1303823262"/>
                    </a:ext>
                  </a:extLst>
                </a:gridCol>
                <a:gridCol w="411480">
                  <a:extLst>
                    <a:ext uri="{9D8B030D-6E8A-4147-A177-3AD203B41FA5}">
                      <a16:colId xmlns:a16="http://schemas.microsoft.com/office/drawing/2014/main" val="4286580732"/>
                    </a:ext>
                  </a:extLst>
                </a:gridCol>
                <a:gridCol w="411480">
                  <a:extLst>
                    <a:ext uri="{9D8B030D-6E8A-4147-A177-3AD203B41FA5}">
                      <a16:colId xmlns:a16="http://schemas.microsoft.com/office/drawing/2014/main" val="713969706"/>
                    </a:ext>
                  </a:extLst>
                </a:gridCol>
                <a:gridCol w="411480">
                  <a:extLst>
                    <a:ext uri="{9D8B030D-6E8A-4147-A177-3AD203B41FA5}">
                      <a16:colId xmlns:a16="http://schemas.microsoft.com/office/drawing/2014/main" val="811043785"/>
                    </a:ext>
                  </a:extLst>
                </a:gridCol>
                <a:gridCol w="411480">
                  <a:extLst>
                    <a:ext uri="{9D8B030D-6E8A-4147-A177-3AD203B41FA5}">
                      <a16:colId xmlns:a16="http://schemas.microsoft.com/office/drawing/2014/main" val="1853391162"/>
                    </a:ext>
                  </a:extLst>
                </a:gridCol>
                <a:gridCol w="658368">
                  <a:extLst>
                    <a:ext uri="{9D8B030D-6E8A-4147-A177-3AD203B41FA5}">
                      <a16:colId xmlns:a16="http://schemas.microsoft.com/office/drawing/2014/main" val="417935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44037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- 2019-05-30 10:48:17 </a:t>
                      </a:r>
                      <a:r>
                        <a:rPr kumimoji="0" lang="en-US" sz="1000" b="0" i="0" u="none" strike="noStrike" kern="1200" cap="none" spc="0" normalizeH="0" baseline="0" noProof="0">
                          <a:ln>
                            <a:noFill/>
                          </a:ln>
                          <a:solidFill>
                            <a:prstClr val="black"/>
                          </a:solidFill>
                          <a:effectLst/>
                          <a:uLnTx/>
                          <a:uFillTx/>
                          <a:latin typeface="+mn-lt"/>
                          <a:ea typeface="+mn-ea"/>
                          <a:cs typeface="+mn-cs"/>
                        </a:rPr>
                        <a:t>
 The iconic #EmiratesTowers are two equilateral triangles that reach into the sky; the 350m Office tower and the 305m Hotel tower are connected by the two-storey shopping and dining destination, The Boulevard.
Thanks 📷 @mstrkrftz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extLst>
                  <a:ext uri="{0D108BD9-81ED-4DB2-BD59-A6C34878D82A}">
                    <a16:rowId xmlns:a16="http://schemas.microsoft.com/office/drawing/2014/main" val="112408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- 2019-05-27 16:04:47 </a:t>
                      </a:r>
                      <a:r>
                        <a:rPr kumimoji="0" lang="en-US" sz="1000" b="0" i="0" u="none" strike="noStrike" kern="1200" cap="none" spc="0" normalizeH="0" baseline="0" noProof="0">
                          <a:ln>
                            <a:noFill/>
                          </a:ln>
                          <a:solidFill>
                            <a:prstClr val="black"/>
                          </a:solidFill>
                          <a:effectLst/>
                          <a:uLnTx/>
                          <a:uFillTx/>
                          <a:latin typeface="+mn-lt"/>
                          <a:ea typeface="+mn-ea"/>
                          <a:cs typeface="+mn-cs"/>
                        </a:rPr>
                        <a:t>
 Feel as if you're floating in the clouds as you relax in the luxury of your exclusive Chopard Ladies room. Take in the sky-high views of Dubai and unwind after a day of excitement.
Thanks 📷 @silvrow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extLst>
                  <a:ext uri="{0D108BD9-81ED-4DB2-BD59-A6C34878D82A}">
                    <a16:rowId xmlns:a16="http://schemas.microsoft.com/office/drawing/2014/main" val="378165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- 2019-05-26 10:49:50 </a:t>
                      </a:r>
                      <a:r>
                        <a:rPr kumimoji="0" lang="en-US" sz="1000" b="0" i="0" u="none" strike="noStrike" kern="1200" cap="none" spc="0" normalizeH="0" baseline="0" noProof="0">
                          <a:ln>
                            <a:noFill/>
                          </a:ln>
                          <a:solidFill>
                            <a:prstClr val="black"/>
                          </a:solidFill>
                          <a:effectLst/>
                          <a:uLnTx/>
                          <a:uFillTx/>
                          <a:latin typeface="+mn-lt"/>
                          <a:ea typeface="+mn-ea"/>
                          <a:cs typeface="+mn-cs"/>
                        </a:rPr>
                        <a:t>
 The perfect way to start your day is breakfast in bed before you adventure through the city or step into that morning meeting. The only question is, what to taste 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extLst>
                  <a:ext uri="{0D108BD9-81ED-4DB2-BD59-A6C34878D82A}">
                    <a16:rowId xmlns:a16="http://schemas.microsoft.com/office/drawing/2014/main" val="365411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- 2019-05-24 15:01:27 </a:t>
                      </a:r>
                      <a:r>
                        <a:rPr kumimoji="0" lang="en-US" sz="1000" b="0" i="0" u="none" strike="noStrike" kern="1200" cap="none" spc="0" normalizeH="0" baseline="0" noProof="0">
                          <a:ln>
                            <a:noFill/>
                          </a:ln>
                          <a:solidFill>
                            <a:prstClr val="black"/>
                          </a:solidFill>
                          <a:effectLst/>
                          <a:uLnTx/>
                          <a:uFillTx/>
                          <a:latin typeface="+mn-lt"/>
                          <a:ea typeface="+mn-ea"/>
                          <a:cs typeface="+mn-cs"/>
                        </a:rPr>
                        <a:t>
 The cavernous glass-fronted atrium is the heart of our dynamic hotel, with four glass elevators that move swiftly through the 30m high space, covering 4m per second.
Thanks 📷 @littlestepstravel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a:t>
                      </a:r>
                    </a:p>
                  </a:txBody>
                  <a:tcPr/>
                </a:tc>
                <a:extLst>
                  <a:ext uri="{0D108BD9-81ED-4DB2-BD59-A6C34878D82A}">
                    <a16:rowId xmlns:a16="http://schemas.microsoft.com/office/drawing/2014/main" val="3502767877"/>
                  </a:ext>
                </a:extLst>
              </a:tr>
            </a:tbl>
          </a:graphicData>
        </a:graphic>
      </p:graphicFrame>
      <p:sp>
        <p:nvSpPr>
          <p:cNvPr id="4" name="Text Placeholder 3">
            <a:extLst>
              <a:ext uri="{FF2B5EF4-FFF2-40B4-BE49-F238E27FC236}">
                <a16:creationId xmlns:a16="http://schemas.microsoft.com/office/drawing/2014/main" id="{72E47AD0-16F0-4521-92E5-6C238A4B4EF0}"/>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806120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90C28-E670-4B59-ADBB-714372B56CE7}"/>
              </a:ext>
            </a:extLst>
          </p:cNvPr>
          <p:cNvSpPr>
            <a:spLocks noGrp="1"/>
          </p:cNvSpPr>
          <p:nvPr>
            <p:ph type="title"/>
          </p:nvPr>
        </p:nvSpPr>
        <p:spPr/>
        <p:txBody>
          <a:bodyPr/>
          <a:lstStyle/>
          <a:p>
            <a:r>
              <a:rPr lang="en-US"/>
              <a:t>Instagram IG Insights - Posts Table + I-Rate | Jumeirah Emirates Towers - 6 of 7</a:t>
            </a:r>
          </a:p>
        </p:txBody>
      </p:sp>
      <p:graphicFrame>
        <p:nvGraphicFramePr>
          <p:cNvPr id="5" name="Table Placeholder 4">
            <a:extLst>
              <a:ext uri="{FF2B5EF4-FFF2-40B4-BE49-F238E27FC236}">
                <a16:creationId xmlns:a16="http://schemas.microsoft.com/office/drawing/2014/main" id="{119BBFDA-F888-403D-887D-D9DB3C8BD945}"/>
              </a:ext>
            </a:extLst>
          </p:cNvPr>
          <p:cNvGraphicFramePr>
            <a:graphicFrameLocks noGrp="1"/>
          </p:cNvGraphicFramePr>
          <p:nvPr>
            <p:ph type="tbl" sz="quarter" idx="13"/>
            <p:extLst>
              <p:ext uri="{D42A27DB-BD31-4B8C-83A1-F6EECF244321}">
                <p14:modId xmlns:p14="http://schemas.microsoft.com/office/powerpoint/2010/main" val="180749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0255005"/>
                    </a:ext>
                  </a:extLst>
                </a:gridCol>
                <a:gridCol w="822960">
                  <a:extLst>
                    <a:ext uri="{9D8B030D-6E8A-4147-A177-3AD203B41FA5}">
                      <a16:colId xmlns:a16="http://schemas.microsoft.com/office/drawing/2014/main" val="845806291"/>
                    </a:ext>
                  </a:extLst>
                </a:gridCol>
                <a:gridCol w="658368">
                  <a:extLst>
                    <a:ext uri="{9D8B030D-6E8A-4147-A177-3AD203B41FA5}">
                      <a16:colId xmlns:a16="http://schemas.microsoft.com/office/drawing/2014/main" val="3477085612"/>
                    </a:ext>
                  </a:extLst>
                </a:gridCol>
                <a:gridCol w="822960">
                  <a:extLst>
                    <a:ext uri="{9D8B030D-6E8A-4147-A177-3AD203B41FA5}">
                      <a16:colId xmlns:a16="http://schemas.microsoft.com/office/drawing/2014/main" val="2192271114"/>
                    </a:ext>
                  </a:extLst>
                </a:gridCol>
                <a:gridCol w="411480">
                  <a:extLst>
                    <a:ext uri="{9D8B030D-6E8A-4147-A177-3AD203B41FA5}">
                      <a16:colId xmlns:a16="http://schemas.microsoft.com/office/drawing/2014/main" val="2777669165"/>
                    </a:ext>
                  </a:extLst>
                </a:gridCol>
                <a:gridCol w="411480">
                  <a:extLst>
                    <a:ext uri="{9D8B030D-6E8A-4147-A177-3AD203B41FA5}">
                      <a16:colId xmlns:a16="http://schemas.microsoft.com/office/drawing/2014/main" val="2363918993"/>
                    </a:ext>
                  </a:extLst>
                </a:gridCol>
                <a:gridCol w="411480">
                  <a:extLst>
                    <a:ext uri="{9D8B030D-6E8A-4147-A177-3AD203B41FA5}">
                      <a16:colId xmlns:a16="http://schemas.microsoft.com/office/drawing/2014/main" val="1993674640"/>
                    </a:ext>
                  </a:extLst>
                </a:gridCol>
                <a:gridCol w="411480">
                  <a:extLst>
                    <a:ext uri="{9D8B030D-6E8A-4147-A177-3AD203B41FA5}">
                      <a16:colId xmlns:a16="http://schemas.microsoft.com/office/drawing/2014/main" val="3079993084"/>
                    </a:ext>
                  </a:extLst>
                </a:gridCol>
                <a:gridCol w="658368">
                  <a:extLst>
                    <a:ext uri="{9D8B030D-6E8A-4147-A177-3AD203B41FA5}">
                      <a16:colId xmlns:a16="http://schemas.microsoft.com/office/drawing/2014/main" val="65650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4045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- 2019-05-20 10:18:43 </a:t>
                      </a:r>
                      <a:r>
                        <a:rPr kumimoji="0" lang="en-US" sz="1000" b="0" i="0" u="none" strike="noStrike" kern="1200" cap="none" spc="0" normalizeH="0" baseline="0" noProof="0">
                          <a:ln>
                            <a:noFill/>
                          </a:ln>
                          <a:solidFill>
                            <a:prstClr val="black"/>
                          </a:solidFill>
                          <a:effectLst/>
                          <a:uLnTx/>
                          <a:uFillTx/>
                          <a:latin typeface="+mn-lt"/>
                          <a:ea typeface="+mn-ea"/>
                          <a:cs typeface="+mn-cs"/>
                        </a:rPr>
                        <a:t>
 #EmiratesTowers not only perfectly complement the surrounding urban scape, they are also striking city icons. A tribute to Dubai’s vision and testament to its promising future. Thanks 📷 @bina7mad_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extLst>
                  <a:ext uri="{0D108BD9-81ED-4DB2-BD59-A6C34878D82A}">
                    <a16:rowId xmlns:a16="http://schemas.microsoft.com/office/drawing/2014/main" val="247167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- 2019-05-19 15:41:30 </a:t>
                      </a:r>
                      <a:r>
                        <a:rPr kumimoji="0" lang="en-US" sz="1000" b="0" i="0" u="none" strike="noStrike" kern="1200" cap="none" spc="0" normalizeH="0" baseline="0" noProof="0">
                          <a:ln>
                            <a:noFill/>
                          </a:ln>
                          <a:solidFill>
                            <a:prstClr val="black"/>
                          </a:solidFill>
                          <a:effectLst/>
                          <a:uLnTx/>
                          <a:uFillTx/>
                          <a:latin typeface="+mn-lt"/>
                          <a:ea typeface="+mn-ea"/>
                          <a:cs typeface="+mn-cs"/>
                        </a:rPr>
                        <a:t>
 Floating above the city on the 50th floor, unwind and dine at Alta Badia. Drawing inspiration from Ladin delicacies of the northern ski destination in Italy from which it gets its name, the cuisine is characterized by fresh and fascinating flavors.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extLst>
                  <a:ext uri="{0D108BD9-81ED-4DB2-BD59-A6C34878D82A}">
                    <a16:rowId xmlns:a16="http://schemas.microsoft.com/office/drawing/2014/main" val="333772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- 2019-05-14 09:40:40 </a:t>
                      </a:r>
                      <a:r>
                        <a:rPr kumimoji="0" lang="en-US" sz="1000" b="0" i="0" u="none" strike="noStrike" kern="1200" cap="none" spc="0" normalizeH="0" baseline="0" noProof="0">
                          <a:ln>
                            <a:noFill/>
                          </a:ln>
                          <a:solidFill>
                            <a:prstClr val="black"/>
                          </a:solidFill>
                          <a:effectLst/>
                          <a:uLnTx/>
                          <a:uFillTx/>
                          <a:latin typeface="+mn-lt"/>
                          <a:ea typeface="+mn-ea"/>
                          <a:cs typeface="+mn-cs"/>
                        </a:rPr>
                        <a:t>
 Surrounding the soaring towers are beautifully landscaped gardens spread across 16 hectares of space. This oasis of calm is a rarity in the middle of major cities, and being able to wander beneath the canopy of mature palm trees and spot the resident peacocks is an experience that will make anyone smile! #MyDubai Thanks 📷 @aniang007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extLst>
                  <a:ext uri="{0D108BD9-81ED-4DB2-BD59-A6C34878D82A}">
                    <a16:rowId xmlns:a16="http://schemas.microsoft.com/office/drawing/2014/main" val="643591432"/>
                  </a:ext>
                </a:extLst>
              </a:tr>
            </a:tbl>
          </a:graphicData>
        </a:graphic>
      </p:graphicFrame>
      <p:sp>
        <p:nvSpPr>
          <p:cNvPr id="4" name="Text Placeholder 3">
            <a:extLst>
              <a:ext uri="{FF2B5EF4-FFF2-40B4-BE49-F238E27FC236}">
                <a16:creationId xmlns:a16="http://schemas.microsoft.com/office/drawing/2014/main" id="{6A5CF182-5685-436C-9C7F-E8F66ED4B3FD}"/>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733301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ED27-0771-44B8-AD35-B0419E7CAAF3}"/>
              </a:ext>
            </a:extLst>
          </p:cNvPr>
          <p:cNvSpPr>
            <a:spLocks noGrp="1"/>
          </p:cNvSpPr>
          <p:nvPr>
            <p:ph type="title"/>
          </p:nvPr>
        </p:nvSpPr>
        <p:spPr/>
        <p:txBody>
          <a:bodyPr/>
          <a:lstStyle/>
          <a:p>
            <a:r>
              <a:rPr lang="en-US"/>
              <a:t>Instagram IG Insights - Posts Table + I-Rate | Jumeirah Emirates Towers - 7 of 7</a:t>
            </a:r>
          </a:p>
        </p:txBody>
      </p:sp>
      <p:graphicFrame>
        <p:nvGraphicFramePr>
          <p:cNvPr id="5" name="Table Placeholder 4">
            <a:extLst>
              <a:ext uri="{FF2B5EF4-FFF2-40B4-BE49-F238E27FC236}">
                <a16:creationId xmlns:a16="http://schemas.microsoft.com/office/drawing/2014/main" id="{7AC4D80E-F7D4-4E06-849D-5B825061E78F}"/>
              </a:ext>
            </a:extLst>
          </p:cNvPr>
          <p:cNvGraphicFramePr>
            <a:graphicFrameLocks noGrp="1"/>
          </p:cNvGraphicFramePr>
          <p:nvPr>
            <p:ph type="tbl" sz="quarter" idx="13"/>
            <p:extLst>
              <p:ext uri="{D42A27DB-BD31-4B8C-83A1-F6EECF244321}">
                <p14:modId xmlns:p14="http://schemas.microsoft.com/office/powerpoint/2010/main" val="319409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2884474"/>
                    </a:ext>
                  </a:extLst>
                </a:gridCol>
                <a:gridCol w="822960">
                  <a:extLst>
                    <a:ext uri="{9D8B030D-6E8A-4147-A177-3AD203B41FA5}">
                      <a16:colId xmlns:a16="http://schemas.microsoft.com/office/drawing/2014/main" val="1384676598"/>
                    </a:ext>
                  </a:extLst>
                </a:gridCol>
                <a:gridCol w="658368">
                  <a:extLst>
                    <a:ext uri="{9D8B030D-6E8A-4147-A177-3AD203B41FA5}">
                      <a16:colId xmlns:a16="http://schemas.microsoft.com/office/drawing/2014/main" val="1197471550"/>
                    </a:ext>
                  </a:extLst>
                </a:gridCol>
                <a:gridCol w="822960">
                  <a:extLst>
                    <a:ext uri="{9D8B030D-6E8A-4147-A177-3AD203B41FA5}">
                      <a16:colId xmlns:a16="http://schemas.microsoft.com/office/drawing/2014/main" val="288027200"/>
                    </a:ext>
                  </a:extLst>
                </a:gridCol>
                <a:gridCol w="411480">
                  <a:extLst>
                    <a:ext uri="{9D8B030D-6E8A-4147-A177-3AD203B41FA5}">
                      <a16:colId xmlns:a16="http://schemas.microsoft.com/office/drawing/2014/main" val="3424379769"/>
                    </a:ext>
                  </a:extLst>
                </a:gridCol>
                <a:gridCol w="411480">
                  <a:extLst>
                    <a:ext uri="{9D8B030D-6E8A-4147-A177-3AD203B41FA5}">
                      <a16:colId xmlns:a16="http://schemas.microsoft.com/office/drawing/2014/main" val="3066998979"/>
                    </a:ext>
                  </a:extLst>
                </a:gridCol>
                <a:gridCol w="411480">
                  <a:extLst>
                    <a:ext uri="{9D8B030D-6E8A-4147-A177-3AD203B41FA5}">
                      <a16:colId xmlns:a16="http://schemas.microsoft.com/office/drawing/2014/main" val="2308148827"/>
                    </a:ext>
                  </a:extLst>
                </a:gridCol>
                <a:gridCol w="411480">
                  <a:extLst>
                    <a:ext uri="{9D8B030D-6E8A-4147-A177-3AD203B41FA5}">
                      <a16:colId xmlns:a16="http://schemas.microsoft.com/office/drawing/2014/main" val="577230584"/>
                    </a:ext>
                  </a:extLst>
                </a:gridCol>
                <a:gridCol w="658368">
                  <a:extLst>
                    <a:ext uri="{9D8B030D-6E8A-4147-A177-3AD203B41FA5}">
                      <a16:colId xmlns:a16="http://schemas.microsoft.com/office/drawing/2014/main" val="218402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8895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jumeirahemiratestowers - 2019-05-12 11:39:01 </a:t>
                      </a:r>
                      <a:r>
                        <a:rPr kumimoji="0" lang="en-US" sz="1000" b="0" i="0" u="none" strike="noStrike" kern="1200" cap="none" spc="0" normalizeH="0" baseline="0" noProof="0">
                          <a:ln>
                            <a:noFill/>
                          </a:ln>
                          <a:solidFill>
                            <a:prstClr val="black"/>
                          </a:solidFill>
                          <a:effectLst/>
                          <a:uLnTx/>
                          <a:uFillTx/>
                          <a:latin typeface="+mn-lt"/>
                          <a:ea typeface="+mn-ea"/>
                          <a:cs typeface="+mn-cs"/>
                        </a:rPr>
                        <a:t>
 Catch a glimpse of Dubai's famous city skyline, illuminated by the glimmering lights of the iconic structures that make up Sheikh Zayed road. #EmiratesTowers Thanks 📷 @_dihoosh.ali_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extLst>
                  <a:ext uri="{0D108BD9-81ED-4DB2-BD59-A6C34878D82A}">
                    <a16:rowId xmlns:a16="http://schemas.microsoft.com/office/drawing/2014/main" val="636549325"/>
                  </a:ext>
                </a:extLst>
              </a:tr>
            </a:tbl>
          </a:graphicData>
        </a:graphic>
      </p:graphicFrame>
      <p:sp>
        <p:nvSpPr>
          <p:cNvPr id="4" name="Text Placeholder 3">
            <a:extLst>
              <a:ext uri="{FF2B5EF4-FFF2-40B4-BE49-F238E27FC236}">
                <a16:creationId xmlns:a16="http://schemas.microsoft.com/office/drawing/2014/main" id="{97D19475-DD9F-419E-8D03-C88D22391543}"/>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3890649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DA12D-180F-44E9-8B36-BB807994FBE3}"/>
              </a:ext>
            </a:extLst>
          </p:cNvPr>
          <p:cNvSpPr>
            <a:spLocks noGrp="1"/>
          </p:cNvSpPr>
          <p:nvPr>
            <p:ph type="title"/>
          </p:nvPr>
        </p:nvSpPr>
        <p:spPr/>
        <p:txBody>
          <a:bodyPr/>
          <a:lstStyle/>
          <a:p>
            <a:r>
              <a:rPr lang="en-US"/>
              <a:t>Instagram IG Hashtag Analytics | Jumeirah Emirates Towers</a:t>
            </a:r>
          </a:p>
        </p:txBody>
      </p:sp>
      <p:graphicFrame>
        <p:nvGraphicFramePr>
          <p:cNvPr id="5" name="Table Placeholder 4">
            <a:extLst>
              <a:ext uri="{FF2B5EF4-FFF2-40B4-BE49-F238E27FC236}">
                <a16:creationId xmlns:a16="http://schemas.microsoft.com/office/drawing/2014/main" id="{1DE476FB-8784-4048-9DC9-E4D5C87C143D}"/>
              </a:ext>
            </a:extLst>
          </p:cNvPr>
          <p:cNvGraphicFramePr>
            <a:graphicFrameLocks noGrp="1"/>
          </p:cNvGraphicFramePr>
          <p:nvPr>
            <p:ph type="tbl" sz="quarter" idx="13"/>
            <p:extLst>
              <p:ext uri="{D42A27DB-BD31-4B8C-83A1-F6EECF244321}">
                <p14:modId xmlns:p14="http://schemas.microsoft.com/office/powerpoint/2010/main" val="2561334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3124983"/>
                    </a:ext>
                  </a:extLst>
                </a:gridCol>
                <a:gridCol w="1645920">
                  <a:extLst>
                    <a:ext uri="{9D8B030D-6E8A-4147-A177-3AD203B41FA5}">
                      <a16:colId xmlns:a16="http://schemas.microsoft.com/office/drawing/2014/main" val="61069898"/>
                    </a:ext>
                  </a:extLst>
                </a:gridCol>
                <a:gridCol w="1645920">
                  <a:extLst>
                    <a:ext uri="{9D8B030D-6E8A-4147-A177-3AD203B41FA5}">
                      <a16:colId xmlns:a16="http://schemas.microsoft.com/office/drawing/2014/main" val="1772315388"/>
                    </a:ext>
                  </a:extLst>
                </a:gridCol>
                <a:gridCol w="1645920">
                  <a:extLst>
                    <a:ext uri="{9D8B030D-6E8A-4147-A177-3AD203B41FA5}">
                      <a16:colId xmlns:a16="http://schemas.microsoft.com/office/drawing/2014/main" val="2908190062"/>
                    </a:ext>
                  </a:extLst>
                </a:gridCol>
                <a:gridCol w="1645920">
                  <a:extLst>
                    <a:ext uri="{9D8B030D-6E8A-4147-A177-3AD203B41FA5}">
                      <a16:colId xmlns:a16="http://schemas.microsoft.com/office/drawing/2014/main" val="380109252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526830497"/>
                  </a:ext>
                </a:extLst>
              </a:tr>
              <a:tr h="370840">
                <a:tc>
                  <a:txBody>
                    <a:bodyPr/>
                    <a:lstStyle/>
                    <a:p>
                      <a:r>
                        <a:rPr lang="en-US" sz="1000"/>
                        <a:t>#Mundo</a:t>
                      </a:r>
                    </a:p>
                  </a:txBody>
                  <a:tcPr/>
                </a:tc>
                <a:tc>
                  <a:txBody>
                    <a:bodyPr/>
                    <a:lstStyle/>
                    <a:p>
                      <a:r>
                        <a:rPr lang="en-US" sz="1000"/>
                        <a:t>3</a:t>
                      </a:r>
                    </a:p>
                  </a:txBody>
                  <a:tcPr/>
                </a:tc>
                <a:tc>
                  <a:txBody>
                    <a:bodyPr/>
                    <a:lstStyle/>
                    <a:p>
                      <a:r>
                        <a:rPr lang="en-US" sz="1000"/>
                        <a:t>405</a:t>
                      </a:r>
                    </a:p>
                  </a:txBody>
                  <a:tcPr/>
                </a:tc>
                <a:tc>
                  <a:txBody>
                    <a:bodyPr/>
                    <a:lstStyle/>
                    <a:p>
                      <a:r>
                        <a:rPr lang="en-US" sz="1000"/>
                        <a:t>7</a:t>
                      </a:r>
                    </a:p>
                  </a:txBody>
                  <a:tcPr/>
                </a:tc>
                <a:tc>
                  <a:txBody>
                    <a:bodyPr/>
                    <a:lstStyle/>
                    <a:p>
                      <a:r>
                        <a:rPr lang="en-US" sz="1000"/>
                        <a:t>412</a:t>
                      </a:r>
                    </a:p>
                  </a:txBody>
                  <a:tcPr/>
                </a:tc>
                <a:extLst>
                  <a:ext uri="{0D108BD9-81ED-4DB2-BD59-A6C34878D82A}">
                    <a16:rowId xmlns:a16="http://schemas.microsoft.com/office/drawing/2014/main" val="832425422"/>
                  </a:ext>
                </a:extLst>
              </a:tr>
              <a:tr h="370840">
                <a:tc>
                  <a:txBody>
                    <a:bodyPr/>
                    <a:lstStyle/>
                    <a:p>
                      <a:r>
                        <a:rPr lang="en-US" sz="1000"/>
                        <a:t>#EmiratesTowers</a:t>
                      </a:r>
                    </a:p>
                  </a:txBody>
                  <a:tcPr/>
                </a:tc>
                <a:tc>
                  <a:txBody>
                    <a:bodyPr/>
                    <a:lstStyle/>
                    <a:p>
                      <a:r>
                        <a:rPr lang="en-US" sz="1000"/>
                        <a:t>49</a:t>
                      </a:r>
                    </a:p>
                  </a:txBody>
                  <a:tcPr/>
                </a:tc>
                <a:tc>
                  <a:txBody>
                    <a:bodyPr/>
                    <a:lstStyle/>
                    <a:p>
                      <a:r>
                        <a:rPr lang="en-US" sz="1000"/>
                        <a:t>17414</a:t>
                      </a:r>
                    </a:p>
                  </a:txBody>
                  <a:tcPr/>
                </a:tc>
                <a:tc>
                  <a:txBody>
                    <a:bodyPr/>
                    <a:lstStyle/>
                    <a:p>
                      <a:r>
                        <a:rPr lang="en-US" sz="1000"/>
                        <a:t>202</a:t>
                      </a:r>
                    </a:p>
                  </a:txBody>
                  <a:tcPr/>
                </a:tc>
                <a:tc>
                  <a:txBody>
                    <a:bodyPr/>
                    <a:lstStyle/>
                    <a:p>
                      <a:r>
                        <a:rPr lang="en-US" sz="1000"/>
                        <a:t>17616</a:t>
                      </a:r>
                    </a:p>
                  </a:txBody>
                  <a:tcPr/>
                </a:tc>
                <a:extLst>
                  <a:ext uri="{0D108BD9-81ED-4DB2-BD59-A6C34878D82A}">
                    <a16:rowId xmlns:a16="http://schemas.microsoft.com/office/drawing/2014/main" val="3075337523"/>
                  </a:ext>
                </a:extLst>
              </a:tr>
              <a:tr h="370840">
                <a:tc>
                  <a:txBody>
                    <a:bodyPr/>
                    <a:lstStyle/>
                    <a:p>
                      <a:r>
                        <a:rPr lang="en-US" sz="1000"/>
                        <a:t>#MyDubai</a:t>
                      </a:r>
                    </a:p>
                  </a:txBody>
                  <a:tcPr/>
                </a:tc>
                <a:tc>
                  <a:txBody>
                    <a:bodyPr/>
                    <a:lstStyle/>
                    <a:p>
                      <a:r>
                        <a:rPr lang="en-US" sz="1000"/>
                        <a:t>9</a:t>
                      </a:r>
                    </a:p>
                  </a:txBody>
                  <a:tcPr/>
                </a:tc>
                <a:tc>
                  <a:txBody>
                    <a:bodyPr/>
                    <a:lstStyle/>
                    <a:p>
                      <a:r>
                        <a:rPr lang="en-US" sz="1000"/>
                        <a:t>3777</a:t>
                      </a:r>
                    </a:p>
                  </a:txBody>
                  <a:tcPr/>
                </a:tc>
                <a:tc>
                  <a:txBody>
                    <a:bodyPr/>
                    <a:lstStyle/>
                    <a:p>
                      <a:r>
                        <a:rPr lang="en-US" sz="1000"/>
                        <a:t>45</a:t>
                      </a:r>
                    </a:p>
                  </a:txBody>
                  <a:tcPr/>
                </a:tc>
                <a:tc>
                  <a:txBody>
                    <a:bodyPr/>
                    <a:lstStyle/>
                    <a:p>
                      <a:r>
                        <a:rPr lang="en-US" sz="1000"/>
                        <a:t>3822</a:t>
                      </a:r>
                    </a:p>
                  </a:txBody>
                  <a:tcPr/>
                </a:tc>
                <a:extLst>
                  <a:ext uri="{0D108BD9-81ED-4DB2-BD59-A6C34878D82A}">
                    <a16:rowId xmlns:a16="http://schemas.microsoft.com/office/drawing/2014/main" val="3812569443"/>
                  </a:ext>
                </a:extLst>
              </a:tr>
              <a:tr h="370840">
                <a:tc>
                  <a:txBody>
                    <a:bodyPr/>
                    <a:lstStyle/>
                    <a:p>
                      <a:r>
                        <a:rPr lang="en-US" sz="1000"/>
                        <a:t>#RibRoom</a:t>
                      </a:r>
                    </a:p>
                  </a:txBody>
                  <a:tcPr/>
                </a:tc>
                <a:tc>
                  <a:txBody>
                    <a:bodyPr/>
                    <a:lstStyle/>
                    <a:p>
                      <a:r>
                        <a:rPr lang="en-US" sz="1000"/>
                        <a:t>1</a:t>
                      </a:r>
                    </a:p>
                  </a:txBody>
                  <a:tcPr/>
                </a:tc>
                <a:tc>
                  <a:txBody>
                    <a:bodyPr/>
                    <a:lstStyle/>
                    <a:p>
                      <a:r>
                        <a:rPr lang="en-US" sz="1000"/>
                        <a:t>134</a:t>
                      </a:r>
                    </a:p>
                  </a:txBody>
                  <a:tcPr/>
                </a:tc>
                <a:tc>
                  <a:txBody>
                    <a:bodyPr/>
                    <a:lstStyle/>
                    <a:p>
                      <a:r>
                        <a:rPr lang="en-US" sz="1000"/>
                        <a:t>0</a:t>
                      </a:r>
                    </a:p>
                  </a:txBody>
                  <a:tcPr/>
                </a:tc>
                <a:tc>
                  <a:txBody>
                    <a:bodyPr/>
                    <a:lstStyle/>
                    <a:p>
                      <a:r>
                        <a:rPr lang="en-US" sz="1000"/>
                        <a:t>134</a:t>
                      </a:r>
                    </a:p>
                  </a:txBody>
                  <a:tcPr/>
                </a:tc>
                <a:extLst>
                  <a:ext uri="{0D108BD9-81ED-4DB2-BD59-A6C34878D82A}">
                    <a16:rowId xmlns:a16="http://schemas.microsoft.com/office/drawing/2014/main" val="3079977438"/>
                  </a:ext>
                </a:extLst>
              </a:tr>
              <a:tr h="370840">
                <a:tc>
                  <a:txBody>
                    <a:bodyPr/>
                    <a:lstStyle/>
                    <a:p>
                      <a:r>
                        <a:rPr lang="en-US" sz="1000"/>
                        <a:t>#RibRoomDubai</a:t>
                      </a:r>
                    </a:p>
                  </a:txBody>
                  <a:tcPr/>
                </a:tc>
                <a:tc>
                  <a:txBody>
                    <a:bodyPr/>
                    <a:lstStyle/>
                    <a:p>
                      <a:r>
                        <a:rPr lang="en-US" sz="1000"/>
                        <a:t>1</a:t>
                      </a:r>
                    </a:p>
                  </a:txBody>
                  <a:tcPr/>
                </a:tc>
                <a:tc>
                  <a:txBody>
                    <a:bodyPr/>
                    <a:lstStyle/>
                    <a:p>
                      <a:r>
                        <a:rPr lang="en-US" sz="1000"/>
                        <a:t>226</a:t>
                      </a:r>
                    </a:p>
                  </a:txBody>
                  <a:tcPr/>
                </a:tc>
                <a:tc>
                  <a:txBody>
                    <a:bodyPr/>
                    <a:lstStyle/>
                    <a:p>
                      <a:r>
                        <a:rPr lang="en-US" sz="1000"/>
                        <a:t>4</a:t>
                      </a:r>
                    </a:p>
                  </a:txBody>
                  <a:tcPr/>
                </a:tc>
                <a:tc>
                  <a:txBody>
                    <a:bodyPr/>
                    <a:lstStyle/>
                    <a:p>
                      <a:r>
                        <a:rPr lang="en-US" sz="1000"/>
                        <a:t>230</a:t>
                      </a:r>
                    </a:p>
                  </a:txBody>
                  <a:tcPr/>
                </a:tc>
                <a:extLst>
                  <a:ext uri="{0D108BD9-81ED-4DB2-BD59-A6C34878D82A}">
                    <a16:rowId xmlns:a16="http://schemas.microsoft.com/office/drawing/2014/main" val="3981428928"/>
                  </a:ext>
                </a:extLst>
              </a:tr>
              <a:tr h="370840">
                <a:tc>
                  <a:txBody>
                    <a:bodyPr/>
                    <a:lstStyle/>
                    <a:p>
                      <a:r>
                        <a:rPr lang="en-US" sz="1000"/>
                        <a:t>#TheRibRoom</a:t>
                      </a:r>
                    </a:p>
                  </a:txBody>
                  <a:tcPr/>
                </a:tc>
                <a:tc>
                  <a:txBody>
                    <a:bodyPr/>
                    <a:lstStyle/>
                    <a:p>
                      <a:r>
                        <a:rPr lang="en-US" sz="1000"/>
                        <a:t>2</a:t>
                      </a:r>
                    </a:p>
                  </a:txBody>
                  <a:tcPr/>
                </a:tc>
                <a:tc>
                  <a:txBody>
                    <a:bodyPr/>
                    <a:lstStyle/>
                    <a:p>
                      <a:r>
                        <a:rPr lang="en-US" sz="1000"/>
                        <a:t>359</a:t>
                      </a:r>
                    </a:p>
                  </a:txBody>
                  <a:tcPr/>
                </a:tc>
                <a:tc>
                  <a:txBody>
                    <a:bodyPr/>
                    <a:lstStyle/>
                    <a:p>
                      <a:r>
                        <a:rPr lang="en-US" sz="1000"/>
                        <a:t>6</a:t>
                      </a:r>
                    </a:p>
                  </a:txBody>
                  <a:tcPr/>
                </a:tc>
                <a:tc>
                  <a:txBody>
                    <a:bodyPr/>
                    <a:lstStyle/>
                    <a:p>
                      <a:r>
                        <a:rPr lang="en-US" sz="1000"/>
                        <a:t>365</a:t>
                      </a:r>
                    </a:p>
                  </a:txBody>
                  <a:tcPr/>
                </a:tc>
                <a:extLst>
                  <a:ext uri="{0D108BD9-81ED-4DB2-BD59-A6C34878D82A}">
                    <a16:rowId xmlns:a16="http://schemas.microsoft.com/office/drawing/2014/main" val="732725376"/>
                  </a:ext>
                </a:extLst>
              </a:tr>
              <a:tr h="370840">
                <a:tc>
                  <a:txBody>
                    <a:bodyPr/>
                    <a:lstStyle/>
                    <a:p>
                      <a:r>
                        <a:rPr lang="en-US" sz="1000"/>
                        <a:t>#AltaBadia</a:t>
                      </a:r>
                    </a:p>
                  </a:txBody>
                  <a:tcPr/>
                </a:tc>
                <a:tc>
                  <a:txBody>
                    <a:bodyPr/>
                    <a:lstStyle/>
                    <a:p>
                      <a:r>
                        <a:rPr lang="en-US" sz="1000"/>
                        <a:t>3</a:t>
                      </a:r>
                    </a:p>
                  </a:txBody>
                  <a:tcPr/>
                </a:tc>
                <a:tc>
                  <a:txBody>
                    <a:bodyPr/>
                    <a:lstStyle/>
                    <a:p>
                      <a:r>
                        <a:rPr lang="en-US" sz="1000"/>
                        <a:t>508</a:t>
                      </a:r>
                    </a:p>
                  </a:txBody>
                  <a:tcPr/>
                </a:tc>
                <a:tc>
                  <a:txBody>
                    <a:bodyPr/>
                    <a:lstStyle/>
                    <a:p>
                      <a:r>
                        <a:rPr lang="en-US" sz="1000"/>
                        <a:t>6</a:t>
                      </a:r>
                    </a:p>
                  </a:txBody>
                  <a:tcPr/>
                </a:tc>
                <a:tc>
                  <a:txBody>
                    <a:bodyPr/>
                    <a:lstStyle/>
                    <a:p>
                      <a:r>
                        <a:rPr lang="en-US" sz="1000"/>
                        <a:t>514</a:t>
                      </a:r>
                    </a:p>
                  </a:txBody>
                  <a:tcPr/>
                </a:tc>
                <a:extLst>
                  <a:ext uri="{0D108BD9-81ED-4DB2-BD59-A6C34878D82A}">
                    <a16:rowId xmlns:a16="http://schemas.microsoft.com/office/drawing/2014/main" val="849799983"/>
                  </a:ext>
                </a:extLst>
              </a:tr>
              <a:tr h="370840">
                <a:tc>
                  <a:txBody>
                    <a:bodyPr/>
                    <a:lstStyle/>
                    <a:p>
                      <a:r>
                        <a:rPr lang="en-US" sz="1000"/>
                        <a:t>#EidMubarak</a:t>
                      </a:r>
                    </a:p>
                  </a:txBody>
                  <a:tcPr/>
                </a:tc>
                <a:tc>
                  <a:txBody>
                    <a:bodyPr/>
                    <a:lstStyle/>
                    <a:p>
                      <a:r>
                        <a:rPr lang="en-US" sz="1000"/>
                        <a:t>1</a:t>
                      </a:r>
                    </a:p>
                  </a:txBody>
                  <a:tcPr/>
                </a:tc>
                <a:tc>
                  <a:txBody>
                    <a:bodyPr/>
                    <a:lstStyle/>
                    <a:p>
                      <a:r>
                        <a:rPr lang="en-US" sz="1000"/>
                        <a:t>269</a:t>
                      </a:r>
                    </a:p>
                  </a:txBody>
                  <a:tcPr/>
                </a:tc>
                <a:tc>
                  <a:txBody>
                    <a:bodyPr/>
                    <a:lstStyle/>
                    <a:p>
                      <a:r>
                        <a:rPr lang="en-US" sz="1000"/>
                        <a:t>4</a:t>
                      </a:r>
                    </a:p>
                  </a:txBody>
                  <a:tcPr/>
                </a:tc>
                <a:tc>
                  <a:txBody>
                    <a:bodyPr/>
                    <a:lstStyle/>
                    <a:p>
                      <a:r>
                        <a:rPr lang="en-US" sz="1000"/>
                        <a:t>273</a:t>
                      </a:r>
                    </a:p>
                  </a:txBody>
                  <a:tcPr/>
                </a:tc>
                <a:extLst>
                  <a:ext uri="{0D108BD9-81ED-4DB2-BD59-A6C34878D82A}">
                    <a16:rowId xmlns:a16="http://schemas.microsoft.com/office/drawing/2014/main" val="2706981868"/>
                  </a:ext>
                </a:extLst>
              </a:tr>
              <a:tr h="370840">
                <a:tc>
                  <a:txBody>
                    <a:bodyPr/>
                    <a:lstStyle/>
                    <a:p>
                      <a:r>
                        <a:rPr lang="en-US" sz="1000"/>
                        <a:t>#HappyEid</a:t>
                      </a:r>
                    </a:p>
                  </a:txBody>
                  <a:tcPr/>
                </a:tc>
                <a:tc>
                  <a:txBody>
                    <a:bodyPr/>
                    <a:lstStyle/>
                    <a:p>
                      <a:r>
                        <a:rPr lang="en-US" sz="1000"/>
                        <a:t>1</a:t>
                      </a:r>
                    </a:p>
                  </a:txBody>
                  <a:tcPr/>
                </a:tc>
                <a:tc>
                  <a:txBody>
                    <a:bodyPr/>
                    <a:lstStyle/>
                    <a:p>
                      <a:r>
                        <a:rPr lang="en-US" sz="1000"/>
                        <a:t>269</a:t>
                      </a:r>
                    </a:p>
                  </a:txBody>
                  <a:tcPr/>
                </a:tc>
                <a:tc>
                  <a:txBody>
                    <a:bodyPr/>
                    <a:lstStyle/>
                    <a:p>
                      <a:r>
                        <a:rPr lang="en-US" sz="1000"/>
                        <a:t>4</a:t>
                      </a:r>
                    </a:p>
                  </a:txBody>
                  <a:tcPr/>
                </a:tc>
                <a:tc>
                  <a:txBody>
                    <a:bodyPr/>
                    <a:lstStyle/>
                    <a:p>
                      <a:r>
                        <a:rPr lang="en-US" sz="1000"/>
                        <a:t>273</a:t>
                      </a:r>
                    </a:p>
                  </a:txBody>
                  <a:tcPr/>
                </a:tc>
                <a:extLst>
                  <a:ext uri="{0D108BD9-81ED-4DB2-BD59-A6C34878D82A}">
                    <a16:rowId xmlns:a16="http://schemas.microsoft.com/office/drawing/2014/main" val="3169430905"/>
                  </a:ext>
                </a:extLst>
              </a:tr>
              <a:tr h="370840">
                <a:tc>
                  <a:txBody>
                    <a:bodyPr/>
                    <a:lstStyle/>
                    <a:p>
                      <a:r>
                        <a:rPr lang="en-US" sz="1000"/>
                        <a:t>#TheBoulevard</a:t>
                      </a:r>
                    </a:p>
                  </a:txBody>
                  <a:tcPr/>
                </a:tc>
                <a:tc>
                  <a:txBody>
                    <a:bodyPr/>
                    <a:lstStyle/>
                    <a:p>
                      <a:r>
                        <a:rPr lang="en-US" sz="1000"/>
                        <a:t>1</a:t>
                      </a:r>
                    </a:p>
                  </a:txBody>
                  <a:tcPr/>
                </a:tc>
                <a:tc>
                  <a:txBody>
                    <a:bodyPr/>
                    <a:lstStyle/>
                    <a:p>
                      <a:r>
                        <a:rPr lang="en-US" sz="1000"/>
                        <a:t>259</a:t>
                      </a:r>
                    </a:p>
                  </a:txBody>
                  <a:tcPr/>
                </a:tc>
                <a:tc>
                  <a:txBody>
                    <a:bodyPr/>
                    <a:lstStyle/>
                    <a:p>
                      <a:r>
                        <a:rPr lang="en-US" sz="1000"/>
                        <a:t>6</a:t>
                      </a:r>
                    </a:p>
                  </a:txBody>
                  <a:tcPr/>
                </a:tc>
                <a:tc>
                  <a:txBody>
                    <a:bodyPr/>
                    <a:lstStyle/>
                    <a:p>
                      <a:r>
                        <a:rPr lang="en-US" sz="1000"/>
                        <a:t>265</a:t>
                      </a:r>
                    </a:p>
                  </a:txBody>
                  <a:tcPr/>
                </a:tc>
                <a:extLst>
                  <a:ext uri="{0D108BD9-81ED-4DB2-BD59-A6C34878D82A}">
                    <a16:rowId xmlns:a16="http://schemas.microsoft.com/office/drawing/2014/main" val="253782745"/>
                  </a:ext>
                </a:extLst>
              </a:tr>
              <a:tr h="370840">
                <a:tc>
                  <a:txBody>
                    <a:bodyPr/>
                    <a:lstStyle/>
                    <a:p>
                      <a:r>
                        <a:rPr lang="en-US" sz="1000"/>
                        <a:t>#AltaBadiaBar</a:t>
                      </a:r>
                    </a:p>
                  </a:txBody>
                  <a:tcPr/>
                </a:tc>
                <a:tc>
                  <a:txBody>
                    <a:bodyPr/>
                    <a:lstStyle/>
                    <a:p>
                      <a:r>
                        <a:rPr lang="en-US" sz="1000"/>
                        <a:t>1</a:t>
                      </a:r>
                    </a:p>
                  </a:txBody>
                  <a:tcPr/>
                </a:tc>
                <a:tc>
                  <a:txBody>
                    <a:bodyPr/>
                    <a:lstStyle/>
                    <a:p>
                      <a:r>
                        <a:rPr lang="en-US" sz="1000"/>
                        <a:t>115</a:t>
                      </a:r>
                    </a:p>
                  </a:txBody>
                  <a:tcPr/>
                </a:tc>
                <a:tc>
                  <a:txBody>
                    <a:bodyPr/>
                    <a:lstStyle/>
                    <a:p>
                      <a:r>
                        <a:rPr lang="en-US" sz="1000"/>
                        <a:t>3</a:t>
                      </a:r>
                    </a:p>
                  </a:txBody>
                  <a:tcPr/>
                </a:tc>
                <a:tc>
                  <a:txBody>
                    <a:bodyPr/>
                    <a:lstStyle/>
                    <a:p>
                      <a:r>
                        <a:rPr lang="en-US" sz="1000"/>
                        <a:t>118</a:t>
                      </a:r>
                    </a:p>
                  </a:txBody>
                  <a:tcPr/>
                </a:tc>
                <a:extLst>
                  <a:ext uri="{0D108BD9-81ED-4DB2-BD59-A6C34878D82A}">
                    <a16:rowId xmlns:a16="http://schemas.microsoft.com/office/drawing/2014/main" val="1606086374"/>
                  </a:ext>
                </a:extLst>
              </a:tr>
            </a:tbl>
          </a:graphicData>
        </a:graphic>
      </p:graphicFrame>
      <p:sp>
        <p:nvSpPr>
          <p:cNvPr id="4" name="Text Placeholder 3">
            <a:extLst>
              <a:ext uri="{FF2B5EF4-FFF2-40B4-BE49-F238E27FC236}">
                <a16:creationId xmlns:a16="http://schemas.microsoft.com/office/drawing/2014/main" id="{05B513E8-12D4-4146-A52B-B47D9DF9F30C}"/>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1063899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1C8ED-0529-4865-A3FA-E0B73BCA4A2A}"/>
              </a:ext>
            </a:extLst>
          </p:cNvPr>
          <p:cNvSpPr>
            <a:spLocks noGrp="1"/>
          </p:cNvSpPr>
          <p:nvPr>
            <p:ph type="title"/>
          </p:nvPr>
        </p:nvSpPr>
        <p:spPr/>
        <p:txBody>
          <a:bodyPr/>
          <a:lstStyle/>
          <a:p>
            <a:r>
              <a:rPr lang="en-US"/>
              <a:t>Instagram Stories Taps Line Chart | Jumeirah Emirates Towers</a:t>
            </a:r>
          </a:p>
        </p:txBody>
      </p:sp>
      <p:graphicFrame>
        <p:nvGraphicFramePr>
          <p:cNvPr id="6" name="Chart Placeholder 5">
            <a:extLst>
              <a:ext uri="{FF2B5EF4-FFF2-40B4-BE49-F238E27FC236}">
                <a16:creationId xmlns:a16="http://schemas.microsoft.com/office/drawing/2014/main" id="{1301CFA3-B506-455A-A7A7-172BF88A03F7}"/>
              </a:ext>
            </a:extLst>
          </p:cNvPr>
          <p:cNvGraphicFramePr>
            <a:graphicFrameLocks noGrp="1"/>
          </p:cNvGraphicFramePr>
          <p:nvPr>
            <p:ph type="chart" sz="quarter" idx="13"/>
            <p:extLst>
              <p:ext uri="{D42A27DB-BD31-4B8C-83A1-F6EECF244321}">
                <p14:modId xmlns:p14="http://schemas.microsoft.com/office/powerpoint/2010/main" val="757455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CA9388-7990-482D-A748-9A40004FCB64}"/>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24B2938B-FB99-4CB5-A61A-7F7C0D4BC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836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124A0-3F93-44F0-986B-BE85E3C936B4}"/>
              </a:ext>
            </a:extLst>
          </p:cNvPr>
          <p:cNvSpPr>
            <a:spLocks noGrp="1"/>
          </p:cNvSpPr>
          <p:nvPr>
            <p:ph type="title"/>
          </p:nvPr>
        </p:nvSpPr>
        <p:spPr/>
        <p:txBody>
          <a:bodyPr/>
          <a:lstStyle/>
          <a:p>
            <a:r>
              <a:rPr lang="en-US"/>
              <a:t>Instagram Stories Key Metrics Line Chart | Jumeirah Emirates Towers</a:t>
            </a:r>
          </a:p>
        </p:txBody>
      </p:sp>
      <p:graphicFrame>
        <p:nvGraphicFramePr>
          <p:cNvPr id="6" name="Chart Placeholder 5">
            <a:extLst>
              <a:ext uri="{FF2B5EF4-FFF2-40B4-BE49-F238E27FC236}">
                <a16:creationId xmlns:a16="http://schemas.microsoft.com/office/drawing/2014/main" id="{16503FFE-2830-43B4-B444-1EE7479AA995}"/>
              </a:ext>
            </a:extLst>
          </p:cNvPr>
          <p:cNvGraphicFramePr>
            <a:graphicFrameLocks noGrp="1"/>
          </p:cNvGraphicFramePr>
          <p:nvPr>
            <p:ph type="chart" sz="quarter" idx="13"/>
            <p:extLst>
              <p:ext uri="{D42A27DB-BD31-4B8C-83A1-F6EECF244321}">
                <p14:modId xmlns:p14="http://schemas.microsoft.com/office/powerpoint/2010/main" val="3996247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F194C1-9140-4818-9912-9F024E34CA1D}"/>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367DEF40-DC98-4CEB-9006-76584077E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543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C61C3-0A14-4DEC-B962-4905DE920BAC}"/>
              </a:ext>
            </a:extLst>
          </p:cNvPr>
          <p:cNvSpPr>
            <a:spLocks noGrp="1"/>
          </p:cNvSpPr>
          <p:nvPr>
            <p:ph type="title"/>
          </p:nvPr>
        </p:nvSpPr>
        <p:spPr/>
        <p:txBody>
          <a:bodyPr/>
          <a:lstStyle/>
          <a:p>
            <a:r>
              <a:rPr lang="en-US"/>
              <a:t>Instagram Stories Key Metrics Table | Jumeirah Emirates Towers</a:t>
            </a:r>
          </a:p>
        </p:txBody>
      </p:sp>
      <p:graphicFrame>
        <p:nvGraphicFramePr>
          <p:cNvPr id="5" name="Table Placeholder 4">
            <a:extLst>
              <a:ext uri="{FF2B5EF4-FFF2-40B4-BE49-F238E27FC236}">
                <a16:creationId xmlns:a16="http://schemas.microsoft.com/office/drawing/2014/main" id="{AA6A84F2-77FE-4A1A-9735-DD768FFB7DCE}"/>
              </a:ext>
            </a:extLst>
          </p:cNvPr>
          <p:cNvGraphicFramePr>
            <a:graphicFrameLocks noGrp="1"/>
          </p:cNvGraphicFramePr>
          <p:nvPr>
            <p:ph type="tbl" sz="quarter" idx="13"/>
            <p:extLst>
              <p:ext uri="{D42A27DB-BD31-4B8C-83A1-F6EECF244321}">
                <p14:modId xmlns:p14="http://schemas.microsoft.com/office/powerpoint/2010/main" val="1582864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42349903"/>
                    </a:ext>
                  </a:extLst>
                </a:gridCol>
                <a:gridCol w="707746">
                  <a:extLst>
                    <a:ext uri="{9D8B030D-6E8A-4147-A177-3AD203B41FA5}">
                      <a16:colId xmlns:a16="http://schemas.microsoft.com/office/drawing/2014/main" val="2949571870"/>
                    </a:ext>
                  </a:extLst>
                </a:gridCol>
                <a:gridCol w="707746">
                  <a:extLst>
                    <a:ext uri="{9D8B030D-6E8A-4147-A177-3AD203B41FA5}">
                      <a16:colId xmlns:a16="http://schemas.microsoft.com/office/drawing/2014/main" val="1409961202"/>
                    </a:ext>
                  </a:extLst>
                </a:gridCol>
                <a:gridCol w="353873">
                  <a:extLst>
                    <a:ext uri="{9D8B030D-6E8A-4147-A177-3AD203B41FA5}">
                      <a16:colId xmlns:a16="http://schemas.microsoft.com/office/drawing/2014/main" val="1853596889"/>
                    </a:ext>
                  </a:extLst>
                </a:gridCol>
                <a:gridCol w="353873">
                  <a:extLst>
                    <a:ext uri="{9D8B030D-6E8A-4147-A177-3AD203B41FA5}">
                      <a16:colId xmlns:a16="http://schemas.microsoft.com/office/drawing/2014/main" val="2957788782"/>
                    </a:ext>
                  </a:extLst>
                </a:gridCol>
                <a:gridCol w="707746">
                  <a:extLst>
                    <a:ext uri="{9D8B030D-6E8A-4147-A177-3AD203B41FA5}">
                      <a16:colId xmlns:a16="http://schemas.microsoft.com/office/drawing/2014/main" val="1727864859"/>
                    </a:ext>
                  </a:extLst>
                </a:gridCol>
                <a:gridCol w="707746">
                  <a:extLst>
                    <a:ext uri="{9D8B030D-6E8A-4147-A177-3AD203B41FA5}">
                      <a16:colId xmlns:a16="http://schemas.microsoft.com/office/drawing/2014/main" val="631269732"/>
                    </a:ext>
                  </a:extLst>
                </a:gridCol>
                <a:gridCol w="707746">
                  <a:extLst>
                    <a:ext uri="{9D8B030D-6E8A-4147-A177-3AD203B41FA5}">
                      <a16:colId xmlns:a16="http://schemas.microsoft.com/office/drawing/2014/main" val="3247636705"/>
                    </a:ext>
                  </a:extLst>
                </a:gridCol>
                <a:gridCol w="707746">
                  <a:extLst>
                    <a:ext uri="{9D8B030D-6E8A-4147-A177-3AD203B41FA5}">
                      <a16:colId xmlns:a16="http://schemas.microsoft.com/office/drawing/2014/main" val="796400406"/>
                    </a:ext>
                  </a:extLst>
                </a:gridCol>
                <a:gridCol w="707746">
                  <a:extLst>
                    <a:ext uri="{9D8B030D-6E8A-4147-A177-3AD203B41FA5}">
                      <a16:colId xmlns:a16="http://schemas.microsoft.com/office/drawing/2014/main" val="2783250797"/>
                    </a:ext>
                  </a:extLst>
                </a:gridCol>
                <a:gridCol w="707746">
                  <a:extLst>
                    <a:ext uri="{9D8B030D-6E8A-4147-A177-3AD203B41FA5}">
                      <a16:colId xmlns:a16="http://schemas.microsoft.com/office/drawing/2014/main" val="930583997"/>
                    </a:ext>
                  </a:extLst>
                </a:gridCol>
                <a:gridCol w="707746">
                  <a:extLst>
                    <a:ext uri="{9D8B030D-6E8A-4147-A177-3AD203B41FA5}">
                      <a16:colId xmlns:a16="http://schemas.microsoft.com/office/drawing/2014/main" val="134137082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738370079"/>
                  </a:ext>
                </a:extLst>
              </a:tr>
              <a:tr h="370840">
                <a:tc>
                  <a:txBody>
                    <a:bodyPr/>
                    <a:lstStyle/>
                    <a:p>
                      <a:r>
                        <a:rPr lang="en-US" sz="1000"/>
                        <a:t>jumeirahemiratestowers</a:t>
                      </a:r>
                    </a:p>
                  </a:txBody>
                  <a:tcPr/>
                </a:tc>
                <a:tc>
                  <a:txBody>
                    <a:bodyPr/>
                    <a:lstStyle/>
                    <a:p>
                      <a:r>
                        <a:rPr lang="en-US" sz="1000"/>
                        <a:t>16</a:t>
                      </a:r>
                    </a:p>
                  </a:txBody>
                  <a:tcPr/>
                </a:tc>
                <a:tc>
                  <a:txBody>
                    <a:bodyPr/>
                    <a:lstStyle/>
                    <a:p>
                      <a:r>
                        <a:rPr lang="en-US" sz="1000"/>
                        <a:t>0.7356</a:t>
                      </a:r>
                    </a:p>
                  </a:txBody>
                  <a:tcPr/>
                </a:tc>
                <a:tc>
                  <a:txBody>
                    <a:bodyPr/>
                    <a:lstStyle/>
                    <a:p>
                      <a:r>
                        <a:rPr lang="en-US" sz="1000"/>
                        <a:t>82.81</a:t>
                      </a:r>
                    </a:p>
                  </a:txBody>
                  <a:tcPr/>
                </a:tc>
                <a:tc>
                  <a:txBody>
                    <a:bodyPr/>
                    <a:lstStyle/>
                    <a:p>
                      <a:r>
                        <a:rPr lang="en-US" sz="1000"/>
                        <a:t>7.00</a:t>
                      </a:r>
                    </a:p>
                  </a:txBody>
                  <a:tcPr/>
                </a:tc>
                <a:tc>
                  <a:txBody>
                    <a:bodyPr/>
                    <a:lstStyle/>
                    <a:p>
                      <a:r>
                        <a:rPr lang="en-US" sz="1000"/>
                        <a:t>774.12</a:t>
                      </a:r>
                    </a:p>
                  </a:txBody>
                  <a:tcPr/>
                </a:tc>
                <a:tc>
                  <a:txBody>
                    <a:bodyPr/>
                    <a:lstStyle/>
                    <a:p>
                      <a:r>
                        <a:rPr lang="en-US" sz="1000"/>
                        <a:t>648.06</a:t>
                      </a:r>
                    </a:p>
                  </a:txBody>
                  <a:tcPr/>
                </a:tc>
                <a:tc>
                  <a:txBody>
                    <a:bodyPr/>
                    <a:lstStyle/>
                    <a:p>
                      <a:r>
                        <a:rPr lang="en-US" sz="1000"/>
                        <a:t>479.19</a:t>
                      </a:r>
                    </a:p>
                  </a:txBody>
                  <a:tcPr/>
                </a:tc>
                <a:tc>
                  <a:txBody>
                    <a:bodyPr/>
                    <a:lstStyle/>
                    <a:p>
                      <a:r>
                        <a:rPr lang="en-US" sz="1000"/>
                        <a:t>472.19</a:t>
                      </a:r>
                    </a:p>
                  </a:txBody>
                  <a:tcPr/>
                </a:tc>
                <a:tc>
                  <a:txBody>
                    <a:bodyPr/>
                    <a:lstStyle/>
                    <a:p>
                      <a:r>
                        <a:rPr lang="en-US" sz="1000"/>
                        <a:t>12386</a:t>
                      </a:r>
                    </a:p>
                  </a:txBody>
                  <a:tcPr/>
                </a:tc>
                <a:tc>
                  <a:txBody>
                    <a:bodyPr/>
                    <a:lstStyle/>
                    <a:p>
                      <a:r>
                        <a:rPr lang="en-US" sz="1000"/>
                        <a:t>1325</a:t>
                      </a:r>
                    </a:p>
                  </a:txBody>
                  <a:tcPr/>
                </a:tc>
                <a:tc>
                  <a:txBody>
                    <a:bodyPr/>
                    <a:lstStyle/>
                    <a:p>
                      <a:r>
                        <a:rPr lang="en-US" sz="1000"/>
                        <a:t>7667</a:t>
                      </a:r>
                    </a:p>
                  </a:txBody>
                  <a:tcPr/>
                </a:tc>
                <a:extLst>
                  <a:ext uri="{0D108BD9-81ED-4DB2-BD59-A6C34878D82A}">
                    <a16:rowId xmlns:a16="http://schemas.microsoft.com/office/drawing/2014/main" val="2945698241"/>
                  </a:ext>
                </a:extLst>
              </a:tr>
            </a:tbl>
          </a:graphicData>
        </a:graphic>
      </p:graphicFrame>
      <p:sp>
        <p:nvSpPr>
          <p:cNvPr id="4" name="Text Placeholder 3">
            <a:extLst>
              <a:ext uri="{FF2B5EF4-FFF2-40B4-BE49-F238E27FC236}">
                <a16:creationId xmlns:a16="http://schemas.microsoft.com/office/drawing/2014/main" id="{7B9B6C3D-D2F4-4FCB-AB80-5059A39CD6B8}"/>
              </a:ext>
            </a:extLst>
          </p:cNvPr>
          <p:cNvSpPr>
            <a:spLocks noGrp="1"/>
          </p:cNvSpPr>
          <p:nvPr>
            <p:ph type="body" sz="quarter" idx="14"/>
          </p:nvPr>
        </p:nvSpPr>
        <p:spPr/>
        <p:txBody>
          <a:bodyPr/>
          <a:lstStyle/>
          <a:p>
            <a:r>
              <a:rPr lang="en-US"/>
              <a:t>01/02/2019 - 30/06/2019</a:t>
            </a:r>
          </a:p>
        </p:txBody>
      </p:sp>
    </p:spTree>
    <p:extLst>
      <p:ext uri="{BB962C8B-B14F-4D97-AF65-F5344CB8AC3E}">
        <p14:creationId xmlns:p14="http://schemas.microsoft.com/office/powerpoint/2010/main" val="2075219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09D15-FFE8-459B-BC76-3763FA799B0F}"/>
              </a:ext>
            </a:extLst>
          </p:cNvPr>
          <p:cNvSpPr>
            <a:spLocks noGrp="1"/>
          </p:cNvSpPr>
          <p:nvPr>
            <p:ph type="title"/>
          </p:nvPr>
        </p:nvSpPr>
        <p:spPr/>
        <p:txBody>
          <a:bodyPr/>
          <a:lstStyle/>
          <a:p>
            <a:r>
              <a:rPr lang="en-US"/>
              <a:t>Twitter TW Followers Total (Bar Chart) | Jumeirah Emirates Towers</a:t>
            </a:r>
          </a:p>
        </p:txBody>
      </p:sp>
      <p:graphicFrame>
        <p:nvGraphicFramePr>
          <p:cNvPr id="6" name="Chart Placeholder 5">
            <a:extLst>
              <a:ext uri="{FF2B5EF4-FFF2-40B4-BE49-F238E27FC236}">
                <a16:creationId xmlns:a16="http://schemas.microsoft.com/office/drawing/2014/main" id="{73F944BE-596B-46D5-B4D5-CCC0125DEE46}"/>
              </a:ext>
            </a:extLst>
          </p:cNvPr>
          <p:cNvGraphicFramePr>
            <a:graphicFrameLocks noGrp="1"/>
          </p:cNvGraphicFramePr>
          <p:nvPr>
            <p:ph type="chart" sz="quarter" idx="13"/>
            <p:extLst>
              <p:ext uri="{D42A27DB-BD31-4B8C-83A1-F6EECF244321}">
                <p14:modId xmlns:p14="http://schemas.microsoft.com/office/powerpoint/2010/main" val="316136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D7589-E564-4198-A9CD-A9B2AAF224F3}"/>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29F6AD89-B880-41E3-8585-40FE1A12CE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9956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BBA7C-CF56-4BC3-92E0-08BBABB3D3A4}"/>
              </a:ext>
            </a:extLst>
          </p:cNvPr>
          <p:cNvSpPr>
            <a:spLocks noGrp="1"/>
          </p:cNvSpPr>
          <p:nvPr>
            <p:ph type="title"/>
          </p:nvPr>
        </p:nvSpPr>
        <p:spPr/>
        <p:txBody>
          <a:bodyPr/>
          <a:lstStyle/>
          <a:p>
            <a:r>
              <a:rPr lang="en-US"/>
              <a:t>Twitter TW Followers Change (Bar Chart) | Jumeirah Emirates Towers</a:t>
            </a:r>
          </a:p>
        </p:txBody>
      </p:sp>
      <p:graphicFrame>
        <p:nvGraphicFramePr>
          <p:cNvPr id="6" name="Chart Placeholder 5">
            <a:extLst>
              <a:ext uri="{FF2B5EF4-FFF2-40B4-BE49-F238E27FC236}">
                <a16:creationId xmlns:a16="http://schemas.microsoft.com/office/drawing/2014/main" id="{4F242B18-3D7B-47BE-8FA5-409F63DE2780}"/>
              </a:ext>
            </a:extLst>
          </p:cNvPr>
          <p:cNvGraphicFramePr>
            <a:graphicFrameLocks noGrp="1"/>
          </p:cNvGraphicFramePr>
          <p:nvPr>
            <p:ph type="chart" sz="quarter" idx="13"/>
            <p:extLst>
              <p:ext uri="{D42A27DB-BD31-4B8C-83A1-F6EECF244321}">
                <p14:modId xmlns:p14="http://schemas.microsoft.com/office/powerpoint/2010/main" val="2882516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DCD422-A8A3-4EF3-9AFE-C64C4B4F9CEA}"/>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FFFC65AF-6E85-441D-A5E8-0BF7D6351D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9256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E277-4CE9-4D56-849D-9A1AB7329124}"/>
              </a:ext>
            </a:extLst>
          </p:cNvPr>
          <p:cNvSpPr>
            <a:spLocks noGrp="1"/>
          </p:cNvSpPr>
          <p:nvPr>
            <p:ph type="title"/>
          </p:nvPr>
        </p:nvSpPr>
        <p:spPr/>
        <p:txBody>
          <a:bodyPr/>
          <a:lstStyle/>
          <a:p>
            <a:r>
              <a:rPr lang="en-US"/>
              <a:t>Twitter TW Total Interactions (Bar Chart) | Jumeirah Emirates Towers</a:t>
            </a:r>
          </a:p>
        </p:txBody>
      </p:sp>
      <p:graphicFrame>
        <p:nvGraphicFramePr>
          <p:cNvPr id="6" name="Chart Placeholder 5">
            <a:extLst>
              <a:ext uri="{FF2B5EF4-FFF2-40B4-BE49-F238E27FC236}">
                <a16:creationId xmlns:a16="http://schemas.microsoft.com/office/drawing/2014/main" id="{F08BFB25-F5B5-4269-942E-3DE84164959C}"/>
              </a:ext>
            </a:extLst>
          </p:cNvPr>
          <p:cNvGraphicFramePr>
            <a:graphicFrameLocks noGrp="1"/>
          </p:cNvGraphicFramePr>
          <p:nvPr>
            <p:ph type="chart" sz="quarter" idx="13"/>
            <p:extLst>
              <p:ext uri="{D42A27DB-BD31-4B8C-83A1-F6EECF244321}">
                <p14:modId xmlns:p14="http://schemas.microsoft.com/office/powerpoint/2010/main" val="2675743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BA6852-4BC1-445E-86BD-EF9A5BCD43FF}"/>
              </a:ext>
            </a:extLst>
          </p:cNvPr>
          <p:cNvSpPr>
            <a:spLocks noGrp="1"/>
          </p:cNvSpPr>
          <p:nvPr>
            <p:ph type="body" sz="quarter" idx="14"/>
          </p:nvPr>
        </p:nvSpPr>
        <p:spPr/>
        <p:txBody>
          <a:bodyPr/>
          <a:lstStyle/>
          <a:p>
            <a:r>
              <a:rPr lang="en-US"/>
              <a:t>01/02/2019 - 30/06/2019</a:t>
            </a:r>
          </a:p>
        </p:txBody>
      </p:sp>
      <p:sp>
        <p:nvSpPr>
          <p:cNvPr id="5" name="Footer Placeholder 4">
            <a:extLst>
              <a:ext uri="{FF2B5EF4-FFF2-40B4-BE49-F238E27FC236}">
                <a16:creationId xmlns:a16="http://schemas.microsoft.com/office/drawing/2014/main" id="{C90BC86A-092C-41B1-88AC-E1CDB166C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6999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2453</Words>
  <Application>Microsoft Office PowerPoint</Application>
  <PresentationFormat>On-screen Show (4:3)</PresentationFormat>
  <Paragraphs>1153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Jumeirah Emirates Towers</vt:lpstr>
      <vt:lpstr>Facebook Fans Total | Jumeirah Emirates Towers</vt:lpstr>
      <vt:lpstr>Facebook FB Fans Change (Bar Chart) | Jumeirah Emirates Towers</vt:lpstr>
      <vt:lpstr>Facebook FB Reach (Bar Chart) | Jumeirah Emirates Towers</vt:lpstr>
      <vt:lpstr>Facebook FB Total Interactions (Bar Chart) | Jumeirah Emirates Towers</vt:lpstr>
      <vt:lpstr>Facebook FB Own Posts Table with views | Jumeirah Emirates Towers - 1 of 13</vt:lpstr>
      <vt:lpstr>Facebook FB Own Posts Table with views | Jumeirah Emirates Towers - 2 of 13</vt:lpstr>
      <vt:lpstr>Facebook FB Own Posts Table with views | Jumeirah Emirates Towers - 3 of 13</vt:lpstr>
      <vt:lpstr>Facebook FB Own Posts Table with views | Jumeirah Emirates Towers - 4 of 13</vt:lpstr>
      <vt:lpstr>Facebook FB Own Posts Table with views | Jumeirah Emirates Towers - 5 of 13</vt:lpstr>
      <vt:lpstr>Facebook FB Own Posts Table with views | Jumeirah Emirates Towers - 6 of 13</vt:lpstr>
      <vt:lpstr>Facebook FB Own Posts Table with views | Jumeirah Emirates Towers - 7 of 13</vt:lpstr>
      <vt:lpstr>Facebook FB Own Posts Table with views | Jumeirah Emirates Towers - 8 of 13</vt:lpstr>
      <vt:lpstr>Facebook FB Own Posts Table with views | Jumeirah Emirates Towers - 9 of 13</vt:lpstr>
      <vt:lpstr>Facebook FB Own Posts Table with views | Jumeirah Emirates Towers - 10 of 13</vt:lpstr>
      <vt:lpstr>Facebook FB Own Posts Table with views | Jumeirah Emirates Towers - 11 of 13</vt:lpstr>
      <vt:lpstr>Facebook FB Own Posts Table with views | Jumeirah Emirates Towers - 12 of 13</vt:lpstr>
      <vt:lpstr>Facebook FB Own Posts Table with views | Jumeirah Emirates Towers - 13 of 13</vt:lpstr>
      <vt:lpstr>Instagram IG Followers Total (Bar Chart) | Jumeirah Emirates Towers</vt:lpstr>
      <vt:lpstr>Instagram IG Followers Change (Bar Chart) | Jumeirah Emirates Towers</vt:lpstr>
      <vt:lpstr>Instagram Instagram Reach | Jumeirah Emirates Towers</vt:lpstr>
      <vt:lpstr>Instagram IG Total Interactions (Bar Chart) | Jumeirah Emirates Towers</vt:lpstr>
      <vt:lpstr>Instagram Videos Table | Jumeirah Emirates Towers - 1 of 6</vt:lpstr>
      <vt:lpstr>Instagram Videos Table | Jumeirah Emirates Towers - 2 of 6</vt:lpstr>
      <vt:lpstr>Instagram Videos Table | Jumeirah Emirates Towers - 3 of 6</vt:lpstr>
      <vt:lpstr>Instagram Videos Table | Jumeirah Emirates Towers - 4 of 6</vt:lpstr>
      <vt:lpstr>Instagram Videos Table | Jumeirah Emirates Towers - 5 of 6</vt:lpstr>
      <vt:lpstr>Instagram Videos Table | Jumeirah Emirates Towers - 6 of 6</vt:lpstr>
      <vt:lpstr>Instagram IG Insights - Posts Table + I-Rate | Jumeirah Emirates Towers - 1 of 7</vt:lpstr>
      <vt:lpstr>Instagram IG Insights - Posts Table + I-Rate | Jumeirah Emirates Towers - 2 of 7</vt:lpstr>
      <vt:lpstr>Instagram IG Insights - Posts Table + I-Rate | Jumeirah Emirates Towers - 3 of 7</vt:lpstr>
      <vt:lpstr>Instagram IG Insights - Posts Table + I-Rate | Jumeirah Emirates Towers - 4 of 7</vt:lpstr>
      <vt:lpstr>Instagram IG Insights - Posts Table + I-Rate | Jumeirah Emirates Towers - 5 of 7</vt:lpstr>
      <vt:lpstr>Instagram IG Insights - Posts Table + I-Rate | Jumeirah Emirates Towers - 6 of 7</vt:lpstr>
      <vt:lpstr>Instagram IG Insights - Posts Table + I-Rate | Jumeirah Emirates Towers - 7 of 7</vt:lpstr>
      <vt:lpstr>Instagram IG Hashtag Analytics | Jumeirah Emirates Towers</vt:lpstr>
      <vt:lpstr>Instagram Stories Taps Line Chart | Jumeirah Emirates Towers</vt:lpstr>
      <vt:lpstr>Instagram Stories Key Metrics Line Chart | Jumeirah Emirates Towers</vt:lpstr>
      <vt:lpstr>Instagram Stories Key Metrics Table | Jumeirah Emirates Towers</vt:lpstr>
      <vt:lpstr>Twitter TW Followers Total (Bar Chart) | Jumeirah Emirates Towers</vt:lpstr>
      <vt:lpstr>Twitter TW Followers Change (Bar Chart) | Jumeirah Emirates Towers</vt:lpstr>
      <vt:lpstr>Twitter TW Total Interactions (Bar Chart) | Jumeirah Emirates Towers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Jumeirah Emirates Towers</dc:title>
  <dc:creator>Frederik Peiniger</dc:creator>
  <cp:lastModifiedBy>Frederik Peiniger</cp:lastModifiedBy>
  <cp:revision>1</cp:revision>
  <dcterms:created xsi:type="dcterms:W3CDTF">2019-06-30T15:11:11Z</dcterms:created>
  <dcterms:modified xsi:type="dcterms:W3CDTF">2019-06-30T15:13:26Z</dcterms:modified>
</cp:coreProperties>
</file>