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 id="287" r:id="rId31"/>
    <p:sldId id="288"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4" r:id="rId46"/>
    <p:sldId id="305"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 Creekside Hotel</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49742</c:v>
                </c:pt>
                <c:pt idx="1">
                  <c:v>49779</c:v>
                </c:pt>
                <c:pt idx="2">
                  <c:v>49855</c:v>
                </c:pt>
                <c:pt idx="3">
                  <c:v>49826</c:v>
                </c:pt>
                <c:pt idx="4">
                  <c:v>49846</c:v>
                </c:pt>
                <c:pt idx="5">
                  <c:v>49965</c:v>
                </c:pt>
              </c:numCache>
            </c:numRef>
          </c:val>
          <c:extLst>
            <c:ext xmlns:c16="http://schemas.microsoft.com/office/drawing/2014/chart" uri="{C3380CC4-5D6E-409C-BE32-E72D297353CC}">
              <c16:uniqueId val="{00000000-2B1B-4735-BEEA-43575D4A36F2}"/>
            </c:ext>
          </c:extLst>
        </c:ser>
        <c:dLbls>
          <c:showLegendKey val="0"/>
          <c:showVal val="0"/>
          <c:showCatName val="0"/>
          <c:showSerName val="0"/>
          <c:showPercent val="0"/>
          <c:showBubbleSize val="0"/>
        </c:dLbls>
        <c:gapWidth val="182"/>
        <c:axId val="266597792"/>
        <c:axId val="266595168"/>
      </c:barChart>
      <c:dateAx>
        <c:axId val="2665977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95168"/>
        <c:crosses val="autoZero"/>
        <c:auto val="1"/>
        <c:lblOffset val="100"/>
        <c:baseTimeUnit val="days"/>
      </c:dateAx>
      <c:valAx>
        <c:axId val="266595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59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 Creekside Hotel</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19</c:v>
                </c:pt>
                <c:pt idx="1">
                  <c:v>36</c:v>
                </c:pt>
                <c:pt idx="2">
                  <c:v>75</c:v>
                </c:pt>
                <c:pt idx="3">
                  <c:v>-30</c:v>
                </c:pt>
                <c:pt idx="4">
                  <c:v>19</c:v>
                </c:pt>
                <c:pt idx="5">
                  <c:v>109</c:v>
                </c:pt>
              </c:numCache>
            </c:numRef>
          </c:val>
          <c:extLst>
            <c:ext xmlns:c16="http://schemas.microsoft.com/office/drawing/2014/chart" uri="{C3380CC4-5D6E-409C-BE32-E72D297353CC}">
              <c16:uniqueId val="{00000000-655E-49FC-BE0D-AD027ED5B1EA}"/>
            </c:ext>
          </c:extLst>
        </c:ser>
        <c:dLbls>
          <c:showLegendKey val="0"/>
          <c:showVal val="0"/>
          <c:showCatName val="0"/>
          <c:showSerName val="0"/>
          <c:showPercent val="0"/>
          <c:showBubbleSize val="0"/>
        </c:dLbls>
        <c:gapWidth val="182"/>
        <c:axId val="263300680"/>
        <c:axId val="187981344"/>
      </c:barChart>
      <c:dateAx>
        <c:axId val="2633006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7981344"/>
        <c:crosses val="autoZero"/>
        <c:auto val="1"/>
        <c:lblOffset val="100"/>
        <c:baseTimeUnit val="days"/>
      </c:dateAx>
      <c:valAx>
        <c:axId val="1879813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3300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 Creekside Hotel</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704318</c:v>
                </c:pt>
                <c:pt idx="1">
                  <c:v>641239</c:v>
                </c:pt>
                <c:pt idx="2">
                  <c:v>625022</c:v>
                </c:pt>
                <c:pt idx="3">
                  <c:v>370650</c:v>
                </c:pt>
                <c:pt idx="4">
                  <c:v>281239</c:v>
                </c:pt>
                <c:pt idx="5">
                  <c:v>906909</c:v>
                </c:pt>
              </c:numCache>
            </c:numRef>
          </c:val>
          <c:extLst>
            <c:ext xmlns:c16="http://schemas.microsoft.com/office/drawing/2014/chart" uri="{C3380CC4-5D6E-409C-BE32-E72D297353CC}">
              <c16:uniqueId val="{00000000-F0D4-4DA0-B72F-431D15EBD95D}"/>
            </c:ext>
          </c:extLst>
        </c:ser>
        <c:dLbls>
          <c:showLegendKey val="0"/>
          <c:showVal val="0"/>
          <c:showCatName val="0"/>
          <c:showSerName val="0"/>
          <c:showPercent val="0"/>
          <c:showBubbleSize val="0"/>
        </c:dLbls>
        <c:gapWidth val="182"/>
        <c:axId val="310257800"/>
        <c:axId val="310258128"/>
      </c:barChart>
      <c:dateAx>
        <c:axId val="31025780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258128"/>
        <c:crosses val="autoZero"/>
        <c:auto val="1"/>
        <c:lblOffset val="100"/>
        <c:baseTimeUnit val="days"/>
      </c:dateAx>
      <c:valAx>
        <c:axId val="3102581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25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jumeirahcreeksidehotel</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6AD7-4176-AAB7-059895BA5454}"/>
            </c:ext>
          </c:extLst>
        </c:ser>
        <c:ser>
          <c:idx val="1"/>
          <c:order val="1"/>
          <c:tx>
            <c:strRef>
              <c:f>Sheet1!$C$1</c:f>
              <c:strCache>
                <c:ptCount val="1"/>
                <c:pt idx="0">
                  <c:v>@JumeirahCH</c:v>
                </c:pt>
              </c:strCache>
            </c:strRef>
          </c:tx>
          <c:spPr>
            <a:solidFill>
              <a:schemeClr val="accent2"/>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Sheet1!$C$2:$C$7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6AD7-4176-AAB7-059895BA5454}"/>
            </c:ext>
          </c:extLst>
        </c:ser>
        <c:ser>
          <c:idx val="2"/>
          <c:order val="2"/>
          <c:tx>
            <c:strRef>
              <c:f>Sheet1!$D$1</c:f>
              <c:strCache>
                <c:ptCount val="1"/>
                <c:pt idx="0">
                  <c:v>Jumeirah Creekside Hotel</c:v>
                </c:pt>
              </c:strCache>
            </c:strRef>
          </c:tx>
          <c:spPr>
            <a:solidFill>
              <a:schemeClr val="accent3"/>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Sheet1!$D$2:$D$7</c:f>
              <c:numCache>
                <c:formatCode>General</c:formatCode>
                <c:ptCount val="6"/>
                <c:pt idx="0">
                  <c:v>29359</c:v>
                </c:pt>
                <c:pt idx="1">
                  <c:v>60716</c:v>
                </c:pt>
                <c:pt idx="2">
                  <c:v>51797</c:v>
                </c:pt>
                <c:pt idx="3">
                  <c:v>20376</c:v>
                </c:pt>
                <c:pt idx="4">
                  <c:v>13287</c:v>
                </c:pt>
                <c:pt idx="5">
                  <c:v>93694</c:v>
                </c:pt>
              </c:numCache>
            </c:numRef>
          </c:val>
          <c:extLst>
            <c:ext xmlns:c16="http://schemas.microsoft.com/office/drawing/2014/chart" uri="{C3380CC4-5D6E-409C-BE32-E72D297353CC}">
              <c16:uniqueId val="{00000002-6AD7-4176-AAB7-059895BA5454}"/>
            </c:ext>
          </c:extLst>
        </c:ser>
        <c:dLbls>
          <c:showLegendKey val="0"/>
          <c:showVal val="0"/>
          <c:showCatName val="0"/>
          <c:showSerName val="0"/>
          <c:showPercent val="0"/>
          <c:showBubbleSize val="0"/>
        </c:dLbls>
        <c:gapWidth val="182"/>
        <c:axId val="190353168"/>
        <c:axId val="190354808"/>
      </c:barChart>
      <c:dateAx>
        <c:axId val="19035316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354808"/>
        <c:crosses val="autoZero"/>
        <c:auto val="1"/>
        <c:lblOffset val="100"/>
        <c:baseTimeUnit val="days"/>
      </c:dateAx>
      <c:valAx>
        <c:axId val="1903548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35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 Creekside Hotel</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567833</c:v>
                </c:pt>
                <c:pt idx="1">
                  <c:v>495867</c:v>
                </c:pt>
                <c:pt idx="2">
                  <c:v>515645</c:v>
                </c:pt>
                <c:pt idx="3">
                  <c:v>267477</c:v>
                </c:pt>
                <c:pt idx="4">
                  <c:v>193471</c:v>
                </c:pt>
                <c:pt idx="5">
                  <c:v>828258</c:v>
                </c:pt>
              </c:numCache>
            </c:numRef>
          </c:val>
          <c:extLst>
            <c:ext xmlns:c16="http://schemas.microsoft.com/office/drawing/2014/chart" uri="{C3380CC4-5D6E-409C-BE32-E72D297353CC}">
              <c16:uniqueId val="{00000000-85E4-47F9-8F64-A18B95202BDC}"/>
            </c:ext>
          </c:extLst>
        </c:ser>
        <c:dLbls>
          <c:showLegendKey val="0"/>
          <c:showVal val="0"/>
          <c:showCatName val="0"/>
          <c:showSerName val="0"/>
          <c:showPercent val="0"/>
          <c:showBubbleSize val="0"/>
        </c:dLbls>
        <c:gapWidth val="182"/>
        <c:axId val="427342520"/>
        <c:axId val="427334320"/>
      </c:barChart>
      <c:dateAx>
        <c:axId val="4273425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34320"/>
        <c:crosses val="autoZero"/>
        <c:auto val="1"/>
        <c:lblOffset val="100"/>
        <c:baseTimeUnit val="days"/>
      </c:dateAx>
      <c:valAx>
        <c:axId val="42733432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4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jumeirahcreeksidehotel</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4726</c:v>
                </c:pt>
                <c:pt idx="1">
                  <c:v>4858</c:v>
                </c:pt>
                <c:pt idx="2">
                  <c:v>4930</c:v>
                </c:pt>
                <c:pt idx="3">
                  <c:v>5095</c:v>
                </c:pt>
                <c:pt idx="4">
                  <c:v>5141</c:v>
                </c:pt>
                <c:pt idx="5">
                  <c:v>5437</c:v>
                </c:pt>
              </c:numCache>
            </c:numRef>
          </c:val>
          <c:extLst>
            <c:ext xmlns:c16="http://schemas.microsoft.com/office/drawing/2014/chart" uri="{C3380CC4-5D6E-409C-BE32-E72D297353CC}">
              <c16:uniqueId val="{00000000-ABA4-4B77-BB46-D64D5673F59E}"/>
            </c:ext>
          </c:extLst>
        </c:ser>
        <c:dLbls>
          <c:showLegendKey val="0"/>
          <c:showVal val="0"/>
          <c:showCatName val="0"/>
          <c:showSerName val="0"/>
          <c:showPercent val="0"/>
          <c:showBubbleSize val="0"/>
        </c:dLbls>
        <c:gapWidth val="182"/>
        <c:axId val="427351048"/>
        <c:axId val="427345144"/>
      </c:barChart>
      <c:dateAx>
        <c:axId val="42735104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45144"/>
        <c:crosses val="autoZero"/>
        <c:auto val="1"/>
        <c:lblOffset val="100"/>
        <c:baseTimeUnit val="days"/>
      </c:dateAx>
      <c:valAx>
        <c:axId val="4273451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5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jumeirahcreeksidehotel</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92</c:v>
                </c:pt>
                <c:pt idx="1">
                  <c:v>132</c:v>
                </c:pt>
                <c:pt idx="2">
                  <c:v>72</c:v>
                </c:pt>
                <c:pt idx="3">
                  <c:v>165</c:v>
                </c:pt>
                <c:pt idx="4">
                  <c:v>46</c:v>
                </c:pt>
                <c:pt idx="5">
                  <c:v>296</c:v>
                </c:pt>
              </c:numCache>
            </c:numRef>
          </c:val>
          <c:extLst>
            <c:ext xmlns:c16="http://schemas.microsoft.com/office/drawing/2014/chart" uri="{C3380CC4-5D6E-409C-BE32-E72D297353CC}">
              <c16:uniqueId val="{00000000-50DF-4A7D-B0A5-C8912FE30353}"/>
            </c:ext>
          </c:extLst>
        </c:ser>
        <c:dLbls>
          <c:showLegendKey val="0"/>
          <c:showVal val="0"/>
          <c:showCatName val="0"/>
          <c:showSerName val="0"/>
          <c:showPercent val="0"/>
          <c:showBubbleSize val="0"/>
        </c:dLbls>
        <c:gapWidth val="182"/>
        <c:axId val="427346456"/>
        <c:axId val="427352032"/>
      </c:barChart>
      <c:dateAx>
        <c:axId val="42734645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52032"/>
        <c:crosses val="autoZero"/>
        <c:auto val="1"/>
        <c:lblOffset val="100"/>
        <c:baseTimeUnit val="days"/>
      </c:dateAx>
      <c:valAx>
        <c:axId val="4273520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4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jumeirahcreeksidehotel</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4219</c:v>
                </c:pt>
                <c:pt idx="1">
                  <c:v>3543</c:v>
                </c:pt>
                <c:pt idx="2">
                  <c:v>3471</c:v>
                </c:pt>
                <c:pt idx="3">
                  <c:v>3126</c:v>
                </c:pt>
                <c:pt idx="4">
                  <c:v>3334</c:v>
                </c:pt>
              </c:numCache>
            </c:numRef>
          </c:val>
          <c:extLst>
            <c:ext xmlns:c16="http://schemas.microsoft.com/office/drawing/2014/chart" uri="{C3380CC4-5D6E-409C-BE32-E72D297353CC}">
              <c16:uniqueId val="{00000000-7B45-4FA9-AA08-8AA9FFCE39D5}"/>
            </c:ext>
          </c:extLst>
        </c:ser>
        <c:dLbls>
          <c:showLegendKey val="0"/>
          <c:showVal val="0"/>
          <c:showCatName val="0"/>
          <c:showSerName val="0"/>
          <c:showPercent val="0"/>
          <c:showBubbleSize val="0"/>
        </c:dLbls>
        <c:gapWidth val="182"/>
        <c:axId val="427353344"/>
        <c:axId val="427349408"/>
      </c:barChart>
      <c:dateAx>
        <c:axId val="42735334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49408"/>
        <c:crosses val="autoZero"/>
        <c:auto val="1"/>
        <c:lblOffset val="100"/>
        <c:baseTimeUnit val="days"/>
      </c:dateAx>
      <c:valAx>
        <c:axId val="42734940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35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DA87-40E7-BB69-BE02783F11B5}"/>
            </c:ext>
          </c:extLst>
        </c:ser>
        <c:ser>
          <c:idx val="1"/>
          <c:order val="1"/>
          <c:tx>
            <c:strRef>
              <c:f>Sheet1!$C$1</c:f>
              <c:strCache>
                <c:ptCount val="1"/>
                <c:pt idx="0">
                  <c:v>Twitter</c:v>
                </c:pt>
              </c:strCache>
            </c:strRef>
          </c:tx>
          <c:spPr>
            <a:solidFill>
              <a:schemeClr val="accent2"/>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Sheet1!$C$2:$C$7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1-DA87-40E7-BB69-BE02783F11B5}"/>
            </c:ext>
          </c:extLst>
        </c:ser>
        <c:ser>
          <c:idx val="2"/>
          <c:order val="2"/>
          <c:tx>
            <c:strRef>
              <c:f>Sheet1!$D$1</c:f>
              <c:strCache>
                <c:ptCount val="1"/>
                <c:pt idx="0">
                  <c:v>YouTube</c:v>
                </c:pt>
              </c:strCache>
            </c:strRef>
          </c:tx>
          <c:spPr>
            <a:solidFill>
              <a:schemeClr val="accent3"/>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DA87-40E7-BB69-BE02783F11B5}"/>
            </c:ext>
          </c:extLst>
        </c:ser>
        <c:ser>
          <c:idx val="3"/>
          <c:order val="3"/>
          <c:tx>
            <c:strRef>
              <c:f>Sheet1!$E$1</c:f>
              <c:strCache>
                <c:ptCount val="1"/>
                <c:pt idx="0">
                  <c:v>LinkedIn</c:v>
                </c:pt>
              </c:strCache>
            </c:strRef>
          </c:tx>
          <c:spPr>
            <a:solidFill>
              <a:schemeClr val="accent4"/>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Sheet1!$E$2:$E$7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3-DA87-40E7-BB69-BE02783F11B5}"/>
            </c:ext>
          </c:extLst>
        </c:ser>
        <c:ser>
          <c:idx val="4"/>
          <c:order val="4"/>
          <c:tx>
            <c:strRef>
              <c:f>Sheet1!$F$1</c:f>
              <c:strCache>
                <c:ptCount val="1"/>
                <c:pt idx="0">
                  <c:v>Instagram</c:v>
                </c:pt>
              </c:strCache>
            </c:strRef>
          </c:tx>
          <c:spPr>
            <a:solidFill>
              <a:schemeClr val="accent5"/>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Sheet1!$F$2:$F$7</c:f>
              <c:numCache>
                <c:formatCode>General</c:formatCode>
                <c:ptCount val="6"/>
                <c:pt idx="0">
                  <c:v>1163</c:v>
                </c:pt>
                <c:pt idx="1">
                  <c:v>1164</c:v>
                </c:pt>
                <c:pt idx="2">
                  <c:v>1269</c:v>
                </c:pt>
                <c:pt idx="3">
                  <c:v>1061</c:v>
                </c:pt>
                <c:pt idx="4">
                  <c:v>998</c:v>
                </c:pt>
                <c:pt idx="5">
                  <c:v>858</c:v>
                </c:pt>
              </c:numCache>
            </c:numRef>
          </c:val>
          <c:extLst>
            <c:ext xmlns:c16="http://schemas.microsoft.com/office/drawing/2014/chart" uri="{C3380CC4-5D6E-409C-BE32-E72D297353CC}">
              <c16:uniqueId val="{00000004-DA87-40E7-BB69-BE02783F11B5}"/>
            </c:ext>
          </c:extLst>
        </c:ser>
        <c:dLbls>
          <c:showLegendKey val="0"/>
          <c:showVal val="0"/>
          <c:showCatName val="0"/>
          <c:showSerName val="0"/>
          <c:showPercent val="0"/>
          <c:showBubbleSize val="0"/>
        </c:dLbls>
        <c:gapWidth val="182"/>
        <c:axId val="427297584"/>
        <c:axId val="427297912"/>
      </c:barChart>
      <c:dateAx>
        <c:axId val="4272975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97912"/>
        <c:crosses val="autoZero"/>
        <c:auto val="1"/>
        <c:lblOffset val="100"/>
        <c:baseTimeUnit val="days"/>
      </c:dateAx>
      <c:valAx>
        <c:axId val="4272979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297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jumeirahcreeksidehotel Taps Back</c:v>
                </c:pt>
              </c:strCache>
            </c:strRef>
          </c:tx>
          <c:spPr>
            <a:solidFill>
              <a:schemeClr val="accent1"/>
            </a:solidFill>
            <a:ln>
              <a:noFill/>
            </a:ln>
            <a:effectLst/>
          </c:spPr>
          <c:invertIfNegative val="0"/>
          <c:cat>
            <c:numRef>
              <c:f>Sheet1!$A$2:$A$13</c:f>
              <c:numCache>
                <c:formatCode>General</c:formatCode>
                <c:ptCount val="12"/>
                <c:pt idx="0">
                  <c:v>2.06</c:v>
                </c:pt>
                <c:pt idx="1">
                  <c:v>3.04</c:v>
                </c:pt>
                <c:pt idx="2">
                  <c:v>3.06</c:v>
                </c:pt>
                <c:pt idx="3">
                  <c:v>6.05</c:v>
                </c:pt>
                <c:pt idx="4">
                  <c:v>10.01</c:v>
                </c:pt>
                <c:pt idx="5">
                  <c:v>11.02</c:v>
                </c:pt>
                <c:pt idx="6">
                  <c:v>12.05</c:v>
                </c:pt>
                <c:pt idx="7">
                  <c:v>21.02</c:v>
                </c:pt>
                <c:pt idx="8">
                  <c:v>24.01</c:v>
                </c:pt>
                <c:pt idx="9">
                  <c:v>27.03</c:v>
                </c:pt>
                <c:pt idx="10">
                  <c:v>28.02</c:v>
                </c:pt>
                <c:pt idx="11">
                  <c:v>31.01</c:v>
                </c:pt>
              </c:numCache>
            </c:numRef>
          </c:cat>
          <c:val>
            <c:numRef>
              <c:f>Sheet1!$B$2:$B$13</c:f>
              <c:numCache>
                <c:formatCode>General</c:formatCode>
                <c:ptCount val="12"/>
                <c:pt idx="0">
                  <c:v>5</c:v>
                </c:pt>
                <c:pt idx="1">
                  <c:v>26</c:v>
                </c:pt>
                <c:pt idx="2">
                  <c:v>3</c:v>
                </c:pt>
                <c:pt idx="3">
                  <c:v>0</c:v>
                </c:pt>
                <c:pt idx="4">
                  <c:v>18</c:v>
                </c:pt>
                <c:pt idx="5">
                  <c:v>8</c:v>
                </c:pt>
                <c:pt idx="6">
                  <c:v>4</c:v>
                </c:pt>
                <c:pt idx="7">
                  <c:v>20</c:v>
                </c:pt>
                <c:pt idx="8">
                  <c:v>20</c:v>
                </c:pt>
                <c:pt idx="9">
                  <c:v>21</c:v>
                </c:pt>
                <c:pt idx="10">
                  <c:v>17</c:v>
                </c:pt>
                <c:pt idx="11">
                  <c:v>3</c:v>
                </c:pt>
              </c:numCache>
            </c:numRef>
          </c:val>
          <c:extLst>
            <c:ext xmlns:c16="http://schemas.microsoft.com/office/drawing/2014/chart" uri="{C3380CC4-5D6E-409C-BE32-E72D297353CC}">
              <c16:uniqueId val="{00000000-CAEA-4095-9319-F3CC2483C838}"/>
            </c:ext>
          </c:extLst>
        </c:ser>
        <c:ser>
          <c:idx val="1"/>
          <c:order val="1"/>
          <c:tx>
            <c:strRef>
              <c:f>Sheet1!$C$1</c:f>
              <c:strCache>
                <c:ptCount val="1"/>
                <c:pt idx="0">
                  <c:v>jumeirahcreeksidehotel Taps Forward</c:v>
                </c:pt>
              </c:strCache>
            </c:strRef>
          </c:tx>
          <c:spPr>
            <a:solidFill>
              <a:schemeClr val="accent2"/>
            </a:solidFill>
            <a:ln>
              <a:noFill/>
            </a:ln>
            <a:effectLst/>
          </c:spPr>
          <c:invertIfNegative val="0"/>
          <c:cat>
            <c:numRef>
              <c:f>Sheet1!$A$2:$A$13</c:f>
              <c:numCache>
                <c:formatCode>General</c:formatCode>
                <c:ptCount val="12"/>
                <c:pt idx="0">
                  <c:v>2.06</c:v>
                </c:pt>
                <c:pt idx="1">
                  <c:v>3.04</c:v>
                </c:pt>
                <c:pt idx="2">
                  <c:v>3.06</c:v>
                </c:pt>
                <c:pt idx="3">
                  <c:v>6.05</c:v>
                </c:pt>
                <c:pt idx="4">
                  <c:v>10.01</c:v>
                </c:pt>
                <c:pt idx="5">
                  <c:v>11.02</c:v>
                </c:pt>
                <c:pt idx="6">
                  <c:v>12.05</c:v>
                </c:pt>
                <c:pt idx="7">
                  <c:v>21.02</c:v>
                </c:pt>
                <c:pt idx="8">
                  <c:v>24.01</c:v>
                </c:pt>
                <c:pt idx="9">
                  <c:v>27.03</c:v>
                </c:pt>
                <c:pt idx="10">
                  <c:v>28.02</c:v>
                </c:pt>
                <c:pt idx="11">
                  <c:v>31.01</c:v>
                </c:pt>
              </c:numCache>
            </c:numRef>
          </c:cat>
          <c:val>
            <c:numRef>
              <c:f>Sheet1!$C$2:$C$13</c:f>
              <c:numCache>
                <c:formatCode>General</c:formatCode>
                <c:ptCount val="12"/>
                <c:pt idx="0">
                  <c:v>132</c:v>
                </c:pt>
                <c:pt idx="1">
                  <c:v>333</c:v>
                </c:pt>
                <c:pt idx="2">
                  <c:v>134</c:v>
                </c:pt>
                <c:pt idx="3">
                  <c:v>111</c:v>
                </c:pt>
                <c:pt idx="4">
                  <c:v>476</c:v>
                </c:pt>
                <c:pt idx="5">
                  <c:v>300</c:v>
                </c:pt>
                <c:pt idx="6">
                  <c:v>141</c:v>
                </c:pt>
                <c:pt idx="7">
                  <c:v>414</c:v>
                </c:pt>
                <c:pt idx="8">
                  <c:v>615</c:v>
                </c:pt>
                <c:pt idx="9">
                  <c:v>319</c:v>
                </c:pt>
                <c:pt idx="10">
                  <c:v>653</c:v>
                </c:pt>
                <c:pt idx="11">
                  <c:v>212</c:v>
                </c:pt>
              </c:numCache>
            </c:numRef>
          </c:val>
          <c:extLst>
            <c:ext xmlns:c16="http://schemas.microsoft.com/office/drawing/2014/chart" uri="{C3380CC4-5D6E-409C-BE32-E72D297353CC}">
              <c16:uniqueId val="{00000001-CAEA-4095-9319-F3CC2483C838}"/>
            </c:ext>
          </c:extLst>
        </c:ser>
        <c:dLbls>
          <c:showLegendKey val="0"/>
          <c:showVal val="0"/>
          <c:showCatName val="0"/>
          <c:showSerName val="0"/>
          <c:showPercent val="0"/>
          <c:showBubbleSize val="0"/>
        </c:dLbls>
        <c:gapWidth val="182"/>
        <c:axId val="540026896"/>
        <c:axId val="540021648"/>
      </c:barChart>
      <c:catAx>
        <c:axId val="540026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021648"/>
        <c:crosses val="autoZero"/>
        <c:auto val="1"/>
        <c:lblAlgn val="ctr"/>
        <c:lblOffset val="100"/>
        <c:noMultiLvlLbl val="0"/>
      </c:catAx>
      <c:valAx>
        <c:axId val="5400216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02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jumeirahcreeksidehotel avg. reach</c:v>
                </c:pt>
              </c:strCache>
            </c:strRef>
          </c:tx>
          <c:spPr>
            <a:solidFill>
              <a:schemeClr val="accent1"/>
            </a:solidFill>
            <a:ln>
              <a:noFill/>
            </a:ln>
            <a:effectLst/>
          </c:spPr>
          <c:invertIfNegative val="0"/>
          <c:cat>
            <c:numRef>
              <c:f>Sheet1!$A$2:$A$13</c:f>
              <c:numCache>
                <c:formatCode>General</c:formatCode>
                <c:ptCount val="12"/>
                <c:pt idx="0">
                  <c:v>2.06</c:v>
                </c:pt>
                <c:pt idx="1">
                  <c:v>3.04</c:v>
                </c:pt>
                <c:pt idx="2">
                  <c:v>3.06</c:v>
                </c:pt>
                <c:pt idx="3">
                  <c:v>6.05</c:v>
                </c:pt>
                <c:pt idx="4">
                  <c:v>10.01</c:v>
                </c:pt>
                <c:pt idx="5">
                  <c:v>11.02</c:v>
                </c:pt>
                <c:pt idx="6">
                  <c:v>12.05</c:v>
                </c:pt>
                <c:pt idx="7">
                  <c:v>21.02</c:v>
                </c:pt>
                <c:pt idx="8">
                  <c:v>24.01</c:v>
                </c:pt>
                <c:pt idx="9">
                  <c:v>27.03</c:v>
                </c:pt>
                <c:pt idx="10">
                  <c:v>28.02</c:v>
                </c:pt>
                <c:pt idx="11">
                  <c:v>31.01</c:v>
                </c:pt>
              </c:numCache>
            </c:numRef>
          </c:cat>
          <c:val>
            <c:numRef>
              <c:f>Sheet1!$B$2:$B$13</c:f>
              <c:numCache>
                <c:formatCode>General</c:formatCode>
                <c:ptCount val="12"/>
                <c:pt idx="0">
                  <c:v>244</c:v>
                </c:pt>
                <c:pt idx="1">
                  <c:v>218</c:v>
                </c:pt>
                <c:pt idx="2">
                  <c:v>223</c:v>
                </c:pt>
                <c:pt idx="3">
                  <c:v>217</c:v>
                </c:pt>
                <c:pt idx="4">
                  <c:v>198.333333333333</c:v>
                </c:pt>
                <c:pt idx="5">
                  <c:v>225</c:v>
                </c:pt>
                <c:pt idx="6">
                  <c:v>233</c:v>
                </c:pt>
                <c:pt idx="7">
                  <c:v>164.333333333333</c:v>
                </c:pt>
                <c:pt idx="8">
                  <c:v>197</c:v>
                </c:pt>
                <c:pt idx="9">
                  <c:v>209</c:v>
                </c:pt>
                <c:pt idx="10">
                  <c:v>174.25</c:v>
                </c:pt>
                <c:pt idx="11">
                  <c:v>159.5</c:v>
                </c:pt>
              </c:numCache>
            </c:numRef>
          </c:val>
          <c:extLst>
            <c:ext xmlns:c16="http://schemas.microsoft.com/office/drawing/2014/chart" uri="{C3380CC4-5D6E-409C-BE32-E72D297353CC}">
              <c16:uniqueId val="{00000000-0BAA-4322-B594-1EA8479538E3}"/>
            </c:ext>
          </c:extLst>
        </c:ser>
        <c:ser>
          <c:idx val="1"/>
          <c:order val="1"/>
          <c:tx>
            <c:strRef>
              <c:f>Sheet1!$C$1</c:f>
              <c:strCache>
                <c:ptCount val="1"/>
                <c:pt idx="0">
                  <c:v>jumeirahcreeksidehotel exits</c:v>
                </c:pt>
              </c:strCache>
            </c:strRef>
          </c:tx>
          <c:spPr>
            <a:solidFill>
              <a:schemeClr val="accent2"/>
            </a:solidFill>
            <a:ln>
              <a:noFill/>
            </a:ln>
            <a:effectLst/>
          </c:spPr>
          <c:invertIfNegative val="0"/>
          <c:cat>
            <c:numRef>
              <c:f>Sheet1!$A$2:$A$13</c:f>
              <c:numCache>
                <c:formatCode>General</c:formatCode>
                <c:ptCount val="12"/>
                <c:pt idx="0">
                  <c:v>2.06</c:v>
                </c:pt>
                <c:pt idx="1">
                  <c:v>3.04</c:v>
                </c:pt>
                <c:pt idx="2">
                  <c:v>3.06</c:v>
                </c:pt>
                <c:pt idx="3">
                  <c:v>6.05</c:v>
                </c:pt>
                <c:pt idx="4">
                  <c:v>10.01</c:v>
                </c:pt>
                <c:pt idx="5">
                  <c:v>11.02</c:v>
                </c:pt>
                <c:pt idx="6">
                  <c:v>12.05</c:v>
                </c:pt>
                <c:pt idx="7">
                  <c:v>21.02</c:v>
                </c:pt>
                <c:pt idx="8">
                  <c:v>24.01</c:v>
                </c:pt>
                <c:pt idx="9">
                  <c:v>27.03</c:v>
                </c:pt>
                <c:pt idx="10">
                  <c:v>28.02</c:v>
                </c:pt>
                <c:pt idx="11">
                  <c:v>31.01</c:v>
                </c:pt>
              </c:numCache>
            </c:numRef>
          </c:cat>
          <c:val>
            <c:numRef>
              <c:f>Sheet1!$C$2:$C$13</c:f>
              <c:numCache>
                <c:formatCode>General</c:formatCode>
                <c:ptCount val="12"/>
                <c:pt idx="0">
                  <c:v>24</c:v>
                </c:pt>
                <c:pt idx="1">
                  <c:v>51</c:v>
                </c:pt>
                <c:pt idx="2">
                  <c:v>26</c:v>
                </c:pt>
                <c:pt idx="3">
                  <c:v>48</c:v>
                </c:pt>
                <c:pt idx="4">
                  <c:v>65</c:v>
                </c:pt>
                <c:pt idx="5">
                  <c:v>63</c:v>
                </c:pt>
                <c:pt idx="6">
                  <c:v>40</c:v>
                </c:pt>
                <c:pt idx="7">
                  <c:v>43</c:v>
                </c:pt>
                <c:pt idx="8">
                  <c:v>72</c:v>
                </c:pt>
                <c:pt idx="9">
                  <c:v>46</c:v>
                </c:pt>
                <c:pt idx="10">
                  <c:v>50</c:v>
                </c:pt>
                <c:pt idx="11">
                  <c:v>42</c:v>
                </c:pt>
              </c:numCache>
            </c:numRef>
          </c:val>
          <c:extLst>
            <c:ext xmlns:c16="http://schemas.microsoft.com/office/drawing/2014/chart" uri="{C3380CC4-5D6E-409C-BE32-E72D297353CC}">
              <c16:uniqueId val="{00000001-0BAA-4322-B594-1EA8479538E3}"/>
            </c:ext>
          </c:extLst>
        </c:ser>
        <c:ser>
          <c:idx val="2"/>
          <c:order val="2"/>
          <c:tx>
            <c:strRef>
              <c:f>Sheet1!$D$1</c:f>
              <c:strCache>
                <c:ptCount val="1"/>
                <c:pt idx="0">
                  <c:v>jumeirahcreeksidehotel impressions</c:v>
                </c:pt>
              </c:strCache>
            </c:strRef>
          </c:tx>
          <c:spPr>
            <a:solidFill>
              <a:schemeClr val="accent3"/>
            </a:solidFill>
            <a:ln>
              <a:noFill/>
            </a:ln>
            <a:effectLst/>
          </c:spPr>
          <c:invertIfNegative val="0"/>
          <c:cat>
            <c:numRef>
              <c:f>Sheet1!$A$2:$A$13</c:f>
              <c:numCache>
                <c:formatCode>General</c:formatCode>
                <c:ptCount val="12"/>
                <c:pt idx="0">
                  <c:v>2.06</c:v>
                </c:pt>
                <c:pt idx="1">
                  <c:v>3.04</c:v>
                </c:pt>
                <c:pt idx="2">
                  <c:v>3.06</c:v>
                </c:pt>
                <c:pt idx="3">
                  <c:v>6.05</c:v>
                </c:pt>
                <c:pt idx="4">
                  <c:v>10.01</c:v>
                </c:pt>
                <c:pt idx="5">
                  <c:v>11.02</c:v>
                </c:pt>
                <c:pt idx="6">
                  <c:v>12.05</c:v>
                </c:pt>
                <c:pt idx="7">
                  <c:v>21.02</c:v>
                </c:pt>
                <c:pt idx="8">
                  <c:v>24.01</c:v>
                </c:pt>
                <c:pt idx="9">
                  <c:v>27.03</c:v>
                </c:pt>
                <c:pt idx="10">
                  <c:v>28.02</c:v>
                </c:pt>
                <c:pt idx="11">
                  <c:v>31.01</c:v>
                </c:pt>
              </c:numCache>
            </c:numRef>
          </c:cat>
          <c:val>
            <c:numRef>
              <c:f>Sheet1!$D$2:$D$13</c:f>
              <c:numCache>
                <c:formatCode>General</c:formatCode>
                <c:ptCount val="12"/>
                <c:pt idx="0">
                  <c:v>298</c:v>
                </c:pt>
                <c:pt idx="1">
                  <c:v>540</c:v>
                </c:pt>
                <c:pt idx="2">
                  <c:v>264</c:v>
                </c:pt>
                <c:pt idx="3">
                  <c:v>251</c:v>
                </c:pt>
                <c:pt idx="4">
                  <c:v>784</c:v>
                </c:pt>
                <c:pt idx="5">
                  <c:v>524</c:v>
                </c:pt>
                <c:pt idx="6">
                  <c:v>293</c:v>
                </c:pt>
                <c:pt idx="7">
                  <c:v>575</c:v>
                </c:pt>
                <c:pt idx="8">
                  <c:v>887</c:v>
                </c:pt>
                <c:pt idx="9">
                  <c:v>526</c:v>
                </c:pt>
                <c:pt idx="10">
                  <c:v>806</c:v>
                </c:pt>
                <c:pt idx="11">
                  <c:v>334</c:v>
                </c:pt>
              </c:numCache>
            </c:numRef>
          </c:val>
          <c:extLst>
            <c:ext xmlns:c16="http://schemas.microsoft.com/office/drawing/2014/chart" uri="{C3380CC4-5D6E-409C-BE32-E72D297353CC}">
              <c16:uniqueId val="{00000002-0BAA-4322-B594-1EA8479538E3}"/>
            </c:ext>
          </c:extLst>
        </c:ser>
        <c:ser>
          <c:idx val="3"/>
          <c:order val="3"/>
          <c:tx>
            <c:strRef>
              <c:f>Sheet1!$E$1</c:f>
              <c:strCache>
                <c:ptCount val="1"/>
                <c:pt idx="0">
                  <c:v>jumeirahcreeksidehotel replies</c:v>
                </c:pt>
              </c:strCache>
            </c:strRef>
          </c:tx>
          <c:spPr>
            <a:solidFill>
              <a:schemeClr val="accent4"/>
            </a:solidFill>
            <a:ln>
              <a:noFill/>
            </a:ln>
            <a:effectLst/>
          </c:spPr>
          <c:invertIfNegative val="0"/>
          <c:cat>
            <c:numRef>
              <c:f>Sheet1!$A$2:$A$13</c:f>
              <c:numCache>
                <c:formatCode>General</c:formatCode>
                <c:ptCount val="12"/>
                <c:pt idx="0">
                  <c:v>2.06</c:v>
                </c:pt>
                <c:pt idx="1">
                  <c:v>3.04</c:v>
                </c:pt>
                <c:pt idx="2">
                  <c:v>3.06</c:v>
                </c:pt>
                <c:pt idx="3">
                  <c:v>6.05</c:v>
                </c:pt>
                <c:pt idx="4">
                  <c:v>10.01</c:v>
                </c:pt>
                <c:pt idx="5">
                  <c:v>11.02</c:v>
                </c:pt>
                <c:pt idx="6">
                  <c:v>12.05</c:v>
                </c:pt>
                <c:pt idx="7">
                  <c:v>21.02</c:v>
                </c:pt>
                <c:pt idx="8">
                  <c:v>24.01</c:v>
                </c:pt>
                <c:pt idx="9">
                  <c:v>27.03</c:v>
                </c:pt>
                <c:pt idx="10">
                  <c:v>28.02</c:v>
                </c:pt>
                <c:pt idx="11">
                  <c:v>31.01</c:v>
                </c:pt>
              </c:numCache>
            </c:numRef>
          </c:cat>
          <c:val>
            <c:numRef>
              <c:f>Sheet1!$E$2:$E$13</c:f>
              <c:numCache>
                <c:formatCode>General</c:formatCode>
                <c:ptCount val="12"/>
                <c:pt idx="0">
                  <c:v>4</c:v>
                </c:pt>
                <c:pt idx="1">
                  <c:v>3</c:v>
                </c:pt>
                <c:pt idx="2">
                  <c:v>1</c:v>
                </c:pt>
                <c:pt idx="3">
                  <c:v>1</c:v>
                </c:pt>
                <c:pt idx="4">
                  <c:v>0</c:v>
                </c:pt>
                <c:pt idx="5">
                  <c:v>0</c:v>
                </c:pt>
                <c:pt idx="6">
                  <c:v>0</c:v>
                </c:pt>
                <c:pt idx="7">
                  <c:v>2</c:v>
                </c:pt>
                <c:pt idx="8">
                  <c:v>1</c:v>
                </c:pt>
                <c:pt idx="9">
                  <c:v>1</c:v>
                </c:pt>
                <c:pt idx="10">
                  <c:v>0</c:v>
                </c:pt>
                <c:pt idx="11">
                  <c:v>2</c:v>
                </c:pt>
              </c:numCache>
            </c:numRef>
          </c:val>
          <c:extLst>
            <c:ext xmlns:c16="http://schemas.microsoft.com/office/drawing/2014/chart" uri="{C3380CC4-5D6E-409C-BE32-E72D297353CC}">
              <c16:uniqueId val="{00000003-0BAA-4322-B594-1EA8479538E3}"/>
            </c:ext>
          </c:extLst>
        </c:ser>
        <c:dLbls>
          <c:showLegendKey val="0"/>
          <c:showVal val="0"/>
          <c:showCatName val="0"/>
          <c:showSerName val="0"/>
          <c:showPercent val="0"/>
          <c:showBubbleSize val="0"/>
        </c:dLbls>
        <c:gapWidth val="182"/>
        <c:axId val="540030504"/>
        <c:axId val="540021976"/>
      </c:barChart>
      <c:catAx>
        <c:axId val="5400305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021976"/>
        <c:crosses val="autoZero"/>
        <c:auto val="1"/>
        <c:lblAlgn val="ctr"/>
        <c:lblOffset val="100"/>
        <c:noMultiLvlLbl val="0"/>
      </c:catAx>
      <c:valAx>
        <c:axId val="5400219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030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@JumeirahCH</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13051</c:v>
                </c:pt>
                <c:pt idx="1">
                  <c:v>13091</c:v>
                </c:pt>
                <c:pt idx="2">
                  <c:v>13154</c:v>
                </c:pt>
                <c:pt idx="3">
                  <c:v>13232</c:v>
                </c:pt>
                <c:pt idx="4">
                  <c:v>13313</c:v>
                </c:pt>
                <c:pt idx="5">
                  <c:v>13368</c:v>
                </c:pt>
              </c:numCache>
            </c:numRef>
          </c:val>
          <c:extLst>
            <c:ext xmlns:c16="http://schemas.microsoft.com/office/drawing/2014/chart" uri="{C3380CC4-5D6E-409C-BE32-E72D297353CC}">
              <c16:uniqueId val="{00000000-5B26-45F6-8E0F-6ACCC888C8C1}"/>
            </c:ext>
          </c:extLst>
        </c:ser>
        <c:dLbls>
          <c:showLegendKey val="0"/>
          <c:showVal val="0"/>
          <c:showCatName val="0"/>
          <c:showSerName val="0"/>
          <c:showPercent val="0"/>
          <c:showBubbleSize val="0"/>
        </c:dLbls>
        <c:gapWidth val="182"/>
        <c:axId val="540040016"/>
        <c:axId val="540041000"/>
      </c:barChart>
      <c:dateAx>
        <c:axId val="54004001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041000"/>
        <c:crosses val="autoZero"/>
        <c:auto val="1"/>
        <c:lblOffset val="100"/>
        <c:baseTimeUnit val="days"/>
      </c:dateAx>
      <c:valAx>
        <c:axId val="5400410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04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@JumeirahCH</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64</c:v>
                </c:pt>
                <c:pt idx="1">
                  <c:v>40</c:v>
                </c:pt>
                <c:pt idx="2">
                  <c:v>63</c:v>
                </c:pt>
                <c:pt idx="3">
                  <c:v>78</c:v>
                </c:pt>
                <c:pt idx="4">
                  <c:v>81</c:v>
                </c:pt>
                <c:pt idx="5">
                  <c:v>55</c:v>
                </c:pt>
              </c:numCache>
            </c:numRef>
          </c:val>
          <c:extLst>
            <c:ext xmlns:c16="http://schemas.microsoft.com/office/drawing/2014/chart" uri="{C3380CC4-5D6E-409C-BE32-E72D297353CC}">
              <c16:uniqueId val="{00000000-3BDE-424D-AA69-8F81EED2F7B3}"/>
            </c:ext>
          </c:extLst>
        </c:ser>
        <c:dLbls>
          <c:showLegendKey val="0"/>
          <c:showVal val="0"/>
          <c:showCatName val="0"/>
          <c:showSerName val="0"/>
          <c:showPercent val="0"/>
          <c:showBubbleSize val="0"/>
        </c:dLbls>
        <c:gapWidth val="182"/>
        <c:axId val="540042968"/>
        <c:axId val="540049200"/>
      </c:barChart>
      <c:dateAx>
        <c:axId val="54004296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049200"/>
        <c:crosses val="autoZero"/>
        <c:auto val="1"/>
        <c:lblOffset val="100"/>
        <c:baseTimeUnit val="days"/>
      </c:dateAx>
      <c:valAx>
        <c:axId val="5400492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042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Sheet1!$B$2:$B$7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0-FDDF-4918-9AAD-A621841745BF}"/>
            </c:ext>
          </c:extLst>
        </c:ser>
        <c:ser>
          <c:idx val="1"/>
          <c:order val="1"/>
          <c:tx>
            <c:strRef>
              <c:f>Sheet1!$C$1</c:f>
              <c:strCache>
                <c:ptCount val="1"/>
                <c:pt idx="0">
                  <c:v>Twitter</c:v>
                </c:pt>
              </c:strCache>
            </c:strRef>
          </c:tx>
          <c:spPr>
            <a:solidFill>
              <a:schemeClr val="accent2"/>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Sheet1!$C$2:$C$7</c:f>
              <c:numCache>
                <c:formatCode>General</c:formatCode>
                <c:ptCount val="6"/>
                <c:pt idx="0">
                  <c:v>84</c:v>
                </c:pt>
                <c:pt idx="1">
                  <c:v>66</c:v>
                </c:pt>
                <c:pt idx="2">
                  <c:v>80</c:v>
                </c:pt>
                <c:pt idx="3">
                  <c:v>72</c:v>
                </c:pt>
                <c:pt idx="4">
                  <c:v>130</c:v>
                </c:pt>
                <c:pt idx="5">
                  <c:v>98</c:v>
                </c:pt>
              </c:numCache>
            </c:numRef>
          </c:val>
          <c:extLst>
            <c:ext xmlns:c16="http://schemas.microsoft.com/office/drawing/2014/chart" uri="{C3380CC4-5D6E-409C-BE32-E72D297353CC}">
              <c16:uniqueId val="{00000001-FDDF-4918-9AAD-A621841745BF}"/>
            </c:ext>
          </c:extLst>
        </c:ser>
        <c:ser>
          <c:idx val="2"/>
          <c:order val="2"/>
          <c:tx>
            <c:strRef>
              <c:f>Sheet1!$D$1</c:f>
              <c:strCache>
                <c:ptCount val="1"/>
                <c:pt idx="0">
                  <c:v>YouTube</c:v>
                </c:pt>
              </c:strCache>
            </c:strRef>
          </c:tx>
          <c:spPr>
            <a:solidFill>
              <a:schemeClr val="accent3"/>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Sheet1!$D$2:$D$7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2-FDDF-4918-9AAD-A621841745BF}"/>
            </c:ext>
          </c:extLst>
        </c:ser>
        <c:ser>
          <c:idx val="3"/>
          <c:order val="3"/>
          <c:tx>
            <c:strRef>
              <c:f>Sheet1!$E$1</c:f>
              <c:strCache>
                <c:ptCount val="1"/>
                <c:pt idx="0">
                  <c:v>LinkedIn</c:v>
                </c:pt>
              </c:strCache>
            </c:strRef>
          </c:tx>
          <c:spPr>
            <a:solidFill>
              <a:schemeClr val="accent4"/>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Sheet1!$E$2:$E$7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3-FDDF-4918-9AAD-A621841745BF}"/>
            </c:ext>
          </c:extLst>
        </c:ser>
        <c:ser>
          <c:idx val="4"/>
          <c:order val="4"/>
          <c:tx>
            <c:strRef>
              <c:f>Sheet1!$F$1</c:f>
              <c:strCache>
                <c:ptCount val="1"/>
                <c:pt idx="0">
                  <c:v>Instagram</c:v>
                </c:pt>
              </c:strCache>
            </c:strRef>
          </c:tx>
          <c:spPr>
            <a:solidFill>
              <a:schemeClr val="accent5"/>
            </a:solidFill>
            <a:ln>
              <a:noFill/>
            </a:ln>
            <a:effectLst/>
          </c:spPr>
          <c:invertIfNegative val="0"/>
          <c:cat>
            <c:numRef>
              <c:f>Sheet1!$A$2:$A$7</c:f>
              <c:numCache>
                <c:formatCode>m/d/yyyy</c:formatCode>
                <c:ptCount val="6"/>
                <c:pt idx="0">
                  <c:v>43466</c:v>
                </c:pt>
                <c:pt idx="1">
                  <c:v>43467</c:v>
                </c:pt>
                <c:pt idx="2">
                  <c:v>43468</c:v>
                </c:pt>
                <c:pt idx="3">
                  <c:v>43469</c:v>
                </c:pt>
                <c:pt idx="4">
                  <c:v>43470</c:v>
                </c:pt>
                <c:pt idx="5">
                  <c:v>43471</c:v>
                </c:pt>
              </c:numCache>
            </c:numRef>
          </c:cat>
          <c:val>
            <c:numRef>
              <c:f>Sheet1!$F$2:$F$7</c:f>
              <c:numCache>
                <c:formatCode>General</c:formatCode>
                <c:ptCount val="6"/>
                <c:pt idx="0">
                  <c:v>0</c:v>
                </c:pt>
                <c:pt idx="1">
                  <c:v>0</c:v>
                </c:pt>
                <c:pt idx="2">
                  <c:v>0</c:v>
                </c:pt>
                <c:pt idx="3">
                  <c:v>0</c:v>
                </c:pt>
                <c:pt idx="4">
                  <c:v>0</c:v>
                </c:pt>
                <c:pt idx="5">
                  <c:v>0</c:v>
                </c:pt>
              </c:numCache>
            </c:numRef>
          </c:val>
          <c:extLst>
            <c:ext xmlns:c16="http://schemas.microsoft.com/office/drawing/2014/chart" uri="{C3380CC4-5D6E-409C-BE32-E72D297353CC}">
              <c16:uniqueId val="{00000004-FDDF-4918-9AAD-A621841745BF}"/>
            </c:ext>
          </c:extLst>
        </c:ser>
        <c:dLbls>
          <c:showLegendKey val="0"/>
          <c:showVal val="0"/>
          <c:showCatName val="0"/>
          <c:showSerName val="0"/>
          <c:showPercent val="0"/>
          <c:showBubbleSize val="0"/>
        </c:dLbls>
        <c:gapWidth val="182"/>
        <c:axId val="540050512"/>
        <c:axId val="540050840"/>
      </c:barChart>
      <c:dateAx>
        <c:axId val="54005051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050840"/>
        <c:crosses val="autoZero"/>
        <c:auto val="1"/>
        <c:lblOffset val="100"/>
        <c:baseTimeUnit val="days"/>
      </c:dateAx>
      <c:valAx>
        <c:axId val="5400508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4005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6/30/2019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FC9CF-7C1E-462F-BD56-585DAD4A8EB5}"/>
              </a:ext>
            </a:extLst>
          </p:cNvPr>
          <p:cNvSpPr>
            <a:spLocks noGrp="1"/>
          </p:cNvSpPr>
          <p:nvPr>
            <p:ph type="ctrTitle"/>
          </p:nvPr>
        </p:nvSpPr>
        <p:spPr/>
        <p:txBody>
          <a:bodyPr/>
          <a:lstStyle/>
          <a:p>
            <a:r>
              <a:rPr lang="en-US"/>
              <a:t>Jumeirah Creekside Hotel</a:t>
            </a:r>
          </a:p>
        </p:txBody>
      </p:sp>
      <p:sp>
        <p:nvSpPr>
          <p:cNvPr id="3" name="Subtitle 2">
            <a:extLst>
              <a:ext uri="{FF2B5EF4-FFF2-40B4-BE49-F238E27FC236}">
                <a16:creationId xmlns:a16="http://schemas.microsoft.com/office/drawing/2014/main" id="{35E8EB2A-4937-4C51-AD6E-1B23D4F16930}"/>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32559146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3DF34-5BBD-44A0-8A62-75E9A3B8C85D}"/>
              </a:ext>
            </a:extLst>
          </p:cNvPr>
          <p:cNvSpPr>
            <a:spLocks noGrp="1"/>
          </p:cNvSpPr>
          <p:nvPr>
            <p:ph type="title"/>
          </p:nvPr>
        </p:nvSpPr>
        <p:spPr/>
        <p:txBody>
          <a:bodyPr/>
          <a:lstStyle/>
          <a:p>
            <a:r>
              <a:rPr lang="en-US"/>
              <a:t>Facebook FB Insights Fans Total (Bar Chart) | Jumeirah Creekside Hotel</a:t>
            </a:r>
          </a:p>
        </p:txBody>
      </p:sp>
      <p:graphicFrame>
        <p:nvGraphicFramePr>
          <p:cNvPr id="6" name="Chart Placeholder 5">
            <a:extLst>
              <a:ext uri="{FF2B5EF4-FFF2-40B4-BE49-F238E27FC236}">
                <a16:creationId xmlns:a16="http://schemas.microsoft.com/office/drawing/2014/main" id="{C3B28949-4BF9-4502-A8BB-3B298BA17891}"/>
              </a:ext>
            </a:extLst>
          </p:cNvPr>
          <p:cNvGraphicFramePr>
            <a:graphicFrameLocks noGrp="1"/>
          </p:cNvGraphicFramePr>
          <p:nvPr>
            <p:ph type="chart" sz="quarter" idx="13"/>
            <p:extLst>
              <p:ext uri="{D42A27DB-BD31-4B8C-83A1-F6EECF244321}">
                <p14:modId xmlns:p14="http://schemas.microsoft.com/office/powerpoint/2010/main" val="4211319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B32B68-DC12-4702-80A2-F4A003D8C93B}"/>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51C028DF-AB8D-4263-ABD6-D072C545CA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2510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ACBFBB-4EE5-413C-B806-39A920CFAB88}"/>
              </a:ext>
            </a:extLst>
          </p:cNvPr>
          <p:cNvSpPr>
            <a:spLocks noGrp="1"/>
          </p:cNvSpPr>
          <p:nvPr>
            <p:ph type="title"/>
          </p:nvPr>
        </p:nvSpPr>
        <p:spPr/>
        <p:txBody>
          <a:bodyPr/>
          <a:lstStyle/>
          <a:p>
            <a:r>
              <a:rPr lang="en-US"/>
              <a:t>Facebook FB Fans Change (Bar Chart) | Jumeirah Creekside Hotel</a:t>
            </a:r>
          </a:p>
        </p:txBody>
      </p:sp>
      <p:graphicFrame>
        <p:nvGraphicFramePr>
          <p:cNvPr id="6" name="Chart Placeholder 5">
            <a:extLst>
              <a:ext uri="{FF2B5EF4-FFF2-40B4-BE49-F238E27FC236}">
                <a16:creationId xmlns:a16="http://schemas.microsoft.com/office/drawing/2014/main" id="{4DECD20E-C8A4-4651-A5D9-1E11726AECDF}"/>
              </a:ext>
            </a:extLst>
          </p:cNvPr>
          <p:cNvGraphicFramePr>
            <a:graphicFrameLocks noGrp="1"/>
          </p:cNvGraphicFramePr>
          <p:nvPr>
            <p:ph type="chart" sz="quarter" idx="13"/>
            <p:extLst>
              <p:ext uri="{D42A27DB-BD31-4B8C-83A1-F6EECF244321}">
                <p14:modId xmlns:p14="http://schemas.microsoft.com/office/powerpoint/2010/main" val="3007250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E3F9DA1-55BA-41EF-8A1C-50E12E1A30BB}"/>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D6DE76F0-130D-4C72-89AE-7203D66867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94349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2332A-9A18-453A-A334-2F71F7504821}"/>
              </a:ext>
            </a:extLst>
          </p:cNvPr>
          <p:cNvSpPr>
            <a:spLocks noGrp="1"/>
          </p:cNvSpPr>
          <p:nvPr>
            <p:ph type="title"/>
          </p:nvPr>
        </p:nvSpPr>
        <p:spPr/>
        <p:txBody>
          <a:bodyPr/>
          <a:lstStyle/>
          <a:p>
            <a:r>
              <a:rPr lang="en-US"/>
              <a:t>Facebook FB Reach (Bar Chart) | Jumeirah Creekside Hotel</a:t>
            </a:r>
          </a:p>
        </p:txBody>
      </p:sp>
      <p:graphicFrame>
        <p:nvGraphicFramePr>
          <p:cNvPr id="6" name="Chart Placeholder 5">
            <a:extLst>
              <a:ext uri="{FF2B5EF4-FFF2-40B4-BE49-F238E27FC236}">
                <a16:creationId xmlns:a16="http://schemas.microsoft.com/office/drawing/2014/main" id="{AD51E4EF-A860-4600-8F24-FB64DA998929}"/>
              </a:ext>
            </a:extLst>
          </p:cNvPr>
          <p:cNvGraphicFramePr>
            <a:graphicFrameLocks noGrp="1"/>
          </p:cNvGraphicFramePr>
          <p:nvPr>
            <p:ph type="chart" sz="quarter" idx="13"/>
            <p:extLst>
              <p:ext uri="{D42A27DB-BD31-4B8C-83A1-F6EECF244321}">
                <p14:modId xmlns:p14="http://schemas.microsoft.com/office/powerpoint/2010/main" val="492320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B4CD0B-1928-4D40-8FCC-5B2230F9112A}"/>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D385EEA8-94C6-4224-A8F8-1D35ECAAB8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16467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2F609-791F-4347-ADDF-93B243B11A01}"/>
              </a:ext>
            </a:extLst>
          </p:cNvPr>
          <p:cNvSpPr>
            <a:spLocks noGrp="1"/>
          </p:cNvSpPr>
          <p:nvPr>
            <p:ph type="title"/>
          </p:nvPr>
        </p:nvSpPr>
        <p:spPr/>
        <p:txBody>
          <a:bodyPr/>
          <a:lstStyle/>
          <a:p>
            <a:r>
              <a:rPr lang="en-US"/>
              <a:t>Facebook FB Total Interactions (Bar Chart) | Jumeirah Creekside Hotel</a:t>
            </a:r>
          </a:p>
        </p:txBody>
      </p:sp>
      <p:graphicFrame>
        <p:nvGraphicFramePr>
          <p:cNvPr id="6" name="Chart Placeholder 5">
            <a:extLst>
              <a:ext uri="{FF2B5EF4-FFF2-40B4-BE49-F238E27FC236}">
                <a16:creationId xmlns:a16="http://schemas.microsoft.com/office/drawing/2014/main" id="{DF419959-D070-40A5-AE38-5B0147CB1871}"/>
              </a:ext>
            </a:extLst>
          </p:cNvPr>
          <p:cNvGraphicFramePr>
            <a:graphicFrameLocks noGrp="1"/>
          </p:cNvGraphicFramePr>
          <p:nvPr>
            <p:ph type="chart" sz="quarter" idx="13"/>
            <p:extLst>
              <p:ext uri="{D42A27DB-BD31-4B8C-83A1-F6EECF244321}">
                <p14:modId xmlns:p14="http://schemas.microsoft.com/office/powerpoint/2010/main" val="3261810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1A7014-6778-4EB8-A9EE-16689DFF1FBB}"/>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7F6EACF2-675B-4D3F-A88F-56325C5191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04890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9E3E87-5455-4BCA-867E-40F7ABDEA9CF}"/>
              </a:ext>
            </a:extLst>
          </p:cNvPr>
          <p:cNvSpPr>
            <a:spLocks noGrp="1"/>
          </p:cNvSpPr>
          <p:nvPr>
            <p:ph type="title"/>
          </p:nvPr>
        </p:nvSpPr>
        <p:spPr/>
        <p:txBody>
          <a:bodyPr/>
          <a:lstStyle/>
          <a:p>
            <a:r>
              <a:rPr lang="en-US"/>
              <a:t>Facebook FB Own Posts Table with views | Jumeirah Creekside Hotel - 1 of 14</a:t>
            </a:r>
          </a:p>
        </p:txBody>
      </p:sp>
      <p:graphicFrame>
        <p:nvGraphicFramePr>
          <p:cNvPr id="5" name="Table Placeholder 4">
            <a:extLst>
              <a:ext uri="{FF2B5EF4-FFF2-40B4-BE49-F238E27FC236}">
                <a16:creationId xmlns:a16="http://schemas.microsoft.com/office/drawing/2014/main" id="{5ADBF1F3-8685-44FC-98A3-775E173EDAEB}"/>
              </a:ext>
            </a:extLst>
          </p:cNvPr>
          <p:cNvGraphicFramePr>
            <a:graphicFrameLocks noGrp="1"/>
          </p:cNvGraphicFramePr>
          <p:nvPr>
            <p:ph type="tbl" sz="quarter" idx="13"/>
            <p:extLst>
              <p:ext uri="{D42A27DB-BD31-4B8C-83A1-F6EECF244321}">
                <p14:modId xmlns:p14="http://schemas.microsoft.com/office/powerpoint/2010/main" val="275915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42579897"/>
                    </a:ext>
                  </a:extLst>
                </a:gridCol>
                <a:gridCol w="576072">
                  <a:extLst>
                    <a:ext uri="{9D8B030D-6E8A-4147-A177-3AD203B41FA5}">
                      <a16:colId xmlns:a16="http://schemas.microsoft.com/office/drawing/2014/main" val="323123339"/>
                    </a:ext>
                  </a:extLst>
                </a:gridCol>
                <a:gridCol w="576072">
                  <a:extLst>
                    <a:ext uri="{9D8B030D-6E8A-4147-A177-3AD203B41FA5}">
                      <a16:colId xmlns:a16="http://schemas.microsoft.com/office/drawing/2014/main" val="3142536523"/>
                    </a:ext>
                  </a:extLst>
                </a:gridCol>
                <a:gridCol w="576072">
                  <a:extLst>
                    <a:ext uri="{9D8B030D-6E8A-4147-A177-3AD203B41FA5}">
                      <a16:colId xmlns:a16="http://schemas.microsoft.com/office/drawing/2014/main" val="3331068529"/>
                    </a:ext>
                  </a:extLst>
                </a:gridCol>
                <a:gridCol w="576072">
                  <a:extLst>
                    <a:ext uri="{9D8B030D-6E8A-4147-A177-3AD203B41FA5}">
                      <a16:colId xmlns:a16="http://schemas.microsoft.com/office/drawing/2014/main" val="1005857947"/>
                    </a:ext>
                  </a:extLst>
                </a:gridCol>
                <a:gridCol w="576072">
                  <a:extLst>
                    <a:ext uri="{9D8B030D-6E8A-4147-A177-3AD203B41FA5}">
                      <a16:colId xmlns:a16="http://schemas.microsoft.com/office/drawing/2014/main" val="3526530046"/>
                    </a:ext>
                  </a:extLst>
                </a:gridCol>
                <a:gridCol w="576072">
                  <a:extLst>
                    <a:ext uri="{9D8B030D-6E8A-4147-A177-3AD203B41FA5}">
                      <a16:colId xmlns:a16="http://schemas.microsoft.com/office/drawing/2014/main" val="2175409403"/>
                    </a:ext>
                  </a:extLst>
                </a:gridCol>
                <a:gridCol w="576072">
                  <a:extLst>
                    <a:ext uri="{9D8B030D-6E8A-4147-A177-3AD203B41FA5}">
                      <a16:colId xmlns:a16="http://schemas.microsoft.com/office/drawing/2014/main" val="1512679296"/>
                    </a:ext>
                  </a:extLst>
                </a:gridCol>
                <a:gridCol w="576072">
                  <a:extLst>
                    <a:ext uri="{9D8B030D-6E8A-4147-A177-3AD203B41FA5}">
                      <a16:colId xmlns:a16="http://schemas.microsoft.com/office/drawing/2014/main" val="4056202672"/>
                    </a:ext>
                  </a:extLst>
                </a:gridCol>
                <a:gridCol w="576072">
                  <a:extLst>
                    <a:ext uri="{9D8B030D-6E8A-4147-A177-3AD203B41FA5}">
                      <a16:colId xmlns:a16="http://schemas.microsoft.com/office/drawing/2014/main" val="1631230216"/>
                    </a:ext>
                  </a:extLst>
                </a:gridCol>
                <a:gridCol w="576072">
                  <a:extLst>
                    <a:ext uri="{9D8B030D-6E8A-4147-A177-3AD203B41FA5}">
                      <a16:colId xmlns:a16="http://schemas.microsoft.com/office/drawing/2014/main" val="3207032735"/>
                    </a:ext>
                  </a:extLst>
                </a:gridCol>
                <a:gridCol w="658368">
                  <a:extLst>
                    <a:ext uri="{9D8B030D-6E8A-4147-A177-3AD203B41FA5}">
                      <a16:colId xmlns:a16="http://schemas.microsoft.com/office/drawing/2014/main" val="3938834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37953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- 2019-06-29 16:30:04 </a:t>
                      </a:r>
                      <a:r>
                        <a:rPr kumimoji="0" lang="en-US" sz="1000" b="0" i="0" u="none" strike="noStrike" kern="1200" cap="none" spc="0" normalizeH="0" baseline="0" noProof="0">
                          <a:ln>
                            <a:noFill/>
                          </a:ln>
                          <a:solidFill>
                            <a:prstClr val="black"/>
                          </a:solidFill>
                          <a:effectLst/>
                          <a:uLnTx/>
                          <a:uFillTx/>
                          <a:latin typeface="+mn-lt"/>
                          <a:ea typeface="+mn-ea"/>
                          <a:cs typeface="+mn-cs"/>
                        </a:rPr>
                        <a:t> 
 Overlooking the lush greens of the Dubai Creek Golf &amp; Yacht Club and Dubai's famed skyline, CuBa provides the perfect spot to take in the enchanting Arabian sunset after a day of exploring around the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11405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- 2019-06-27 15:45:30 </a:t>
                      </a:r>
                      <a:r>
                        <a:rPr kumimoji="0" lang="en-US" sz="1000" b="0" i="0" u="none" strike="noStrike" kern="1200" cap="none" spc="0" normalizeH="0" baseline="0" noProof="0">
                          <a:ln>
                            <a:noFill/>
                          </a:ln>
                          <a:solidFill>
                            <a:prstClr val="black"/>
                          </a:solidFill>
                          <a:effectLst/>
                          <a:uLnTx/>
                          <a:uFillTx/>
                          <a:latin typeface="+mn-lt"/>
                          <a:ea typeface="+mn-ea"/>
                          <a:cs typeface="+mn-cs"/>
                        </a:rPr>
                        <a:t> 
 Housing a specially commissioned collection of over 480 pieces of art created by 52 of the region's most talented artists, you're sure to find a stunning piece at every turn in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71203434"/>
                  </a:ext>
                </a:extLst>
              </a:tr>
            </a:tbl>
          </a:graphicData>
        </a:graphic>
      </p:graphicFrame>
      <p:sp>
        <p:nvSpPr>
          <p:cNvPr id="4" name="Text Placeholder 3">
            <a:extLst>
              <a:ext uri="{FF2B5EF4-FFF2-40B4-BE49-F238E27FC236}">
                <a16:creationId xmlns:a16="http://schemas.microsoft.com/office/drawing/2014/main" id="{C6AD5F66-9912-415A-A77F-64A8E1999F42}"/>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3643636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27982-C9DE-4971-AE1B-D79DCE2F21AF}"/>
              </a:ext>
            </a:extLst>
          </p:cNvPr>
          <p:cNvSpPr>
            <a:spLocks noGrp="1"/>
          </p:cNvSpPr>
          <p:nvPr>
            <p:ph type="title"/>
          </p:nvPr>
        </p:nvSpPr>
        <p:spPr/>
        <p:txBody>
          <a:bodyPr/>
          <a:lstStyle/>
          <a:p>
            <a:r>
              <a:rPr lang="en-US"/>
              <a:t>Facebook FB Own Posts Table with views | Jumeirah Creekside Hotel - 2 of 14</a:t>
            </a:r>
          </a:p>
        </p:txBody>
      </p:sp>
      <p:graphicFrame>
        <p:nvGraphicFramePr>
          <p:cNvPr id="5" name="Table Placeholder 4">
            <a:extLst>
              <a:ext uri="{FF2B5EF4-FFF2-40B4-BE49-F238E27FC236}">
                <a16:creationId xmlns:a16="http://schemas.microsoft.com/office/drawing/2014/main" id="{EE071F44-7E41-4EC8-84AD-23246C790B97}"/>
              </a:ext>
            </a:extLst>
          </p:cNvPr>
          <p:cNvGraphicFramePr>
            <a:graphicFrameLocks noGrp="1"/>
          </p:cNvGraphicFramePr>
          <p:nvPr>
            <p:ph type="tbl" sz="quarter" idx="13"/>
            <p:extLst>
              <p:ext uri="{D42A27DB-BD31-4B8C-83A1-F6EECF244321}">
                <p14:modId xmlns:p14="http://schemas.microsoft.com/office/powerpoint/2010/main" val="2167945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82692261"/>
                    </a:ext>
                  </a:extLst>
                </a:gridCol>
                <a:gridCol w="576072">
                  <a:extLst>
                    <a:ext uri="{9D8B030D-6E8A-4147-A177-3AD203B41FA5}">
                      <a16:colId xmlns:a16="http://schemas.microsoft.com/office/drawing/2014/main" val="3604026954"/>
                    </a:ext>
                  </a:extLst>
                </a:gridCol>
                <a:gridCol w="576072">
                  <a:extLst>
                    <a:ext uri="{9D8B030D-6E8A-4147-A177-3AD203B41FA5}">
                      <a16:colId xmlns:a16="http://schemas.microsoft.com/office/drawing/2014/main" val="2772199607"/>
                    </a:ext>
                  </a:extLst>
                </a:gridCol>
                <a:gridCol w="576072">
                  <a:extLst>
                    <a:ext uri="{9D8B030D-6E8A-4147-A177-3AD203B41FA5}">
                      <a16:colId xmlns:a16="http://schemas.microsoft.com/office/drawing/2014/main" val="2885255906"/>
                    </a:ext>
                  </a:extLst>
                </a:gridCol>
                <a:gridCol w="576072">
                  <a:extLst>
                    <a:ext uri="{9D8B030D-6E8A-4147-A177-3AD203B41FA5}">
                      <a16:colId xmlns:a16="http://schemas.microsoft.com/office/drawing/2014/main" val="3844257794"/>
                    </a:ext>
                  </a:extLst>
                </a:gridCol>
                <a:gridCol w="576072">
                  <a:extLst>
                    <a:ext uri="{9D8B030D-6E8A-4147-A177-3AD203B41FA5}">
                      <a16:colId xmlns:a16="http://schemas.microsoft.com/office/drawing/2014/main" val="1030331682"/>
                    </a:ext>
                  </a:extLst>
                </a:gridCol>
                <a:gridCol w="576072">
                  <a:extLst>
                    <a:ext uri="{9D8B030D-6E8A-4147-A177-3AD203B41FA5}">
                      <a16:colId xmlns:a16="http://schemas.microsoft.com/office/drawing/2014/main" val="2090365980"/>
                    </a:ext>
                  </a:extLst>
                </a:gridCol>
                <a:gridCol w="576072">
                  <a:extLst>
                    <a:ext uri="{9D8B030D-6E8A-4147-A177-3AD203B41FA5}">
                      <a16:colId xmlns:a16="http://schemas.microsoft.com/office/drawing/2014/main" val="2089705427"/>
                    </a:ext>
                  </a:extLst>
                </a:gridCol>
                <a:gridCol w="576072">
                  <a:extLst>
                    <a:ext uri="{9D8B030D-6E8A-4147-A177-3AD203B41FA5}">
                      <a16:colId xmlns:a16="http://schemas.microsoft.com/office/drawing/2014/main" val="4264031592"/>
                    </a:ext>
                  </a:extLst>
                </a:gridCol>
                <a:gridCol w="576072">
                  <a:extLst>
                    <a:ext uri="{9D8B030D-6E8A-4147-A177-3AD203B41FA5}">
                      <a16:colId xmlns:a16="http://schemas.microsoft.com/office/drawing/2014/main" val="761920718"/>
                    </a:ext>
                  </a:extLst>
                </a:gridCol>
                <a:gridCol w="576072">
                  <a:extLst>
                    <a:ext uri="{9D8B030D-6E8A-4147-A177-3AD203B41FA5}">
                      <a16:colId xmlns:a16="http://schemas.microsoft.com/office/drawing/2014/main" val="1157151355"/>
                    </a:ext>
                  </a:extLst>
                </a:gridCol>
                <a:gridCol w="658368">
                  <a:extLst>
                    <a:ext uri="{9D8B030D-6E8A-4147-A177-3AD203B41FA5}">
                      <a16:colId xmlns:a16="http://schemas.microsoft.com/office/drawing/2014/main" val="2389344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9097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- 2019-06-25 17:05:07 </a:t>
                      </a:r>
                      <a:r>
                        <a:rPr kumimoji="0" lang="en-US" sz="1000" b="0" i="0" u="none" strike="noStrike" kern="1200" cap="none" spc="0" normalizeH="0" baseline="0" noProof="0">
                          <a:ln>
                            <a:noFill/>
                          </a:ln>
                          <a:solidFill>
                            <a:prstClr val="black"/>
                          </a:solidFill>
                          <a:effectLst/>
                          <a:uLnTx/>
                          <a:uFillTx/>
                          <a:latin typeface="+mn-lt"/>
                          <a:ea typeface="+mn-ea"/>
                          <a:cs typeface="+mn-cs"/>
                        </a:rPr>
                        <a:t> 
 #JumeirahCreekside's heart is most definitely in its lobby. You'll be in awe as you gaze up at the vibrant blue sky from our glass and exposed concrete atrium.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55988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- 2019-06-23 15:45:03 </a:t>
                      </a:r>
                      <a:r>
                        <a:rPr kumimoji="0" lang="en-US" sz="1000" b="0" i="0" u="none" strike="noStrike" kern="1200" cap="none" spc="0" normalizeH="0" baseline="0" noProof="0">
                          <a:ln>
                            <a:noFill/>
                          </a:ln>
                          <a:solidFill>
                            <a:prstClr val="black"/>
                          </a:solidFill>
                          <a:effectLst/>
                          <a:uLnTx/>
                          <a:uFillTx/>
                          <a:latin typeface="+mn-lt"/>
                          <a:ea typeface="+mn-ea"/>
                          <a:cs typeface="+mn-cs"/>
                        </a:rPr>
                        <a:t> 
 Walk down the glittering alleyways of Dubai's famous Gold Souk. Built in the 1940s, merchants from all over the region set up stalls by the Creek where it has flourished ever since.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43099792"/>
                  </a:ext>
                </a:extLst>
              </a:tr>
            </a:tbl>
          </a:graphicData>
        </a:graphic>
      </p:graphicFrame>
      <p:sp>
        <p:nvSpPr>
          <p:cNvPr id="4" name="Text Placeholder 3">
            <a:extLst>
              <a:ext uri="{FF2B5EF4-FFF2-40B4-BE49-F238E27FC236}">
                <a16:creationId xmlns:a16="http://schemas.microsoft.com/office/drawing/2014/main" id="{80B6961E-F466-44DF-A8E0-2F315584650D}"/>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539445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750C9-E123-466F-B197-A6AE09DCBA93}"/>
              </a:ext>
            </a:extLst>
          </p:cNvPr>
          <p:cNvSpPr>
            <a:spLocks noGrp="1"/>
          </p:cNvSpPr>
          <p:nvPr>
            <p:ph type="title"/>
          </p:nvPr>
        </p:nvSpPr>
        <p:spPr/>
        <p:txBody>
          <a:bodyPr/>
          <a:lstStyle/>
          <a:p>
            <a:r>
              <a:rPr lang="en-US"/>
              <a:t>Facebook FB Own Posts Table with views | Jumeirah Creekside Hotel - 3 of 14</a:t>
            </a:r>
          </a:p>
        </p:txBody>
      </p:sp>
      <p:graphicFrame>
        <p:nvGraphicFramePr>
          <p:cNvPr id="5" name="Table Placeholder 4">
            <a:extLst>
              <a:ext uri="{FF2B5EF4-FFF2-40B4-BE49-F238E27FC236}">
                <a16:creationId xmlns:a16="http://schemas.microsoft.com/office/drawing/2014/main" id="{311C2E49-00AF-4ECD-AAC7-C65CC9B22CF2}"/>
              </a:ext>
            </a:extLst>
          </p:cNvPr>
          <p:cNvGraphicFramePr>
            <a:graphicFrameLocks noGrp="1"/>
          </p:cNvGraphicFramePr>
          <p:nvPr>
            <p:ph type="tbl" sz="quarter" idx="13"/>
            <p:extLst>
              <p:ext uri="{D42A27DB-BD31-4B8C-83A1-F6EECF244321}">
                <p14:modId xmlns:p14="http://schemas.microsoft.com/office/powerpoint/2010/main" val="476980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91381816"/>
                    </a:ext>
                  </a:extLst>
                </a:gridCol>
                <a:gridCol w="576072">
                  <a:extLst>
                    <a:ext uri="{9D8B030D-6E8A-4147-A177-3AD203B41FA5}">
                      <a16:colId xmlns:a16="http://schemas.microsoft.com/office/drawing/2014/main" val="3973983273"/>
                    </a:ext>
                  </a:extLst>
                </a:gridCol>
                <a:gridCol w="576072">
                  <a:extLst>
                    <a:ext uri="{9D8B030D-6E8A-4147-A177-3AD203B41FA5}">
                      <a16:colId xmlns:a16="http://schemas.microsoft.com/office/drawing/2014/main" val="46339639"/>
                    </a:ext>
                  </a:extLst>
                </a:gridCol>
                <a:gridCol w="576072">
                  <a:extLst>
                    <a:ext uri="{9D8B030D-6E8A-4147-A177-3AD203B41FA5}">
                      <a16:colId xmlns:a16="http://schemas.microsoft.com/office/drawing/2014/main" val="371494189"/>
                    </a:ext>
                  </a:extLst>
                </a:gridCol>
                <a:gridCol w="576072">
                  <a:extLst>
                    <a:ext uri="{9D8B030D-6E8A-4147-A177-3AD203B41FA5}">
                      <a16:colId xmlns:a16="http://schemas.microsoft.com/office/drawing/2014/main" val="3467310410"/>
                    </a:ext>
                  </a:extLst>
                </a:gridCol>
                <a:gridCol w="576072">
                  <a:extLst>
                    <a:ext uri="{9D8B030D-6E8A-4147-A177-3AD203B41FA5}">
                      <a16:colId xmlns:a16="http://schemas.microsoft.com/office/drawing/2014/main" val="2574170732"/>
                    </a:ext>
                  </a:extLst>
                </a:gridCol>
                <a:gridCol w="576072">
                  <a:extLst>
                    <a:ext uri="{9D8B030D-6E8A-4147-A177-3AD203B41FA5}">
                      <a16:colId xmlns:a16="http://schemas.microsoft.com/office/drawing/2014/main" val="1861375864"/>
                    </a:ext>
                  </a:extLst>
                </a:gridCol>
                <a:gridCol w="576072">
                  <a:extLst>
                    <a:ext uri="{9D8B030D-6E8A-4147-A177-3AD203B41FA5}">
                      <a16:colId xmlns:a16="http://schemas.microsoft.com/office/drawing/2014/main" val="305241685"/>
                    </a:ext>
                  </a:extLst>
                </a:gridCol>
                <a:gridCol w="576072">
                  <a:extLst>
                    <a:ext uri="{9D8B030D-6E8A-4147-A177-3AD203B41FA5}">
                      <a16:colId xmlns:a16="http://schemas.microsoft.com/office/drawing/2014/main" val="2249635957"/>
                    </a:ext>
                  </a:extLst>
                </a:gridCol>
                <a:gridCol w="576072">
                  <a:extLst>
                    <a:ext uri="{9D8B030D-6E8A-4147-A177-3AD203B41FA5}">
                      <a16:colId xmlns:a16="http://schemas.microsoft.com/office/drawing/2014/main" val="4258323322"/>
                    </a:ext>
                  </a:extLst>
                </a:gridCol>
                <a:gridCol w="576072">
                  <a:extLst>
                    <a:ext uri="{9D8B030D-6E8A-4147-A177-3AD203B41FA5}">
                      <a16:colId xmlns:a16="http://schemas.microsoft.com/office/drawing/2014/main" val="1984266491"/>
                    </a:ext>
                  </a:extLst>
                </a:gridCol>
                <a:gridCol w="658368">
                  <a:extLst>
                    <a:ext uri="{9D8B030D-6E8A-4147-A177-3AD203B41FA5}">
                      <a16:colId xmlns:a16="http://schemas.microsoft.com/office/drawing/2014/main" val="3707207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2938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- 2019-06-22 15:20:08 </a:t>
                      </a:r>
                      <a:r>
                        <a:rPr kumimoji="0" lang="en-US" sz="1000" b="0" i="0" u="none" strike="noStrike" kern="1200" cap="none" spc="0" normalizeH="0" baseline="0" noProof="0">
                          <a:ln>
                            <a:noFill/>
                          </a:ln>
                          <a:solidFill>
                            <a:prstClr val="black"/>
                          </a:solidFill>
                          <a:effectLst/>
                          <a:uLnTx/>
                          <a:uFillTx/>
                          <a:latin typeface="+mn-lt"/>
                          <a:ea typeface="+mn-ea"/>
                          <a:cs typeface="+mn-cs"/>
                        </a:rPr>
                        <a:t> 
 The recipe for a perfect afternoon includes lounging on a sunbed overlooking the city whilst sipping on some refreshing poolside cocktails! Both can be found at #CuBa 👉 http://bit.ly/JCHCu-Ba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41128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- 2019-06-20 16:30:39 </a:t>
                      </a:r>
                      <a:r>
                        <a:rPr kumimoji="0" lang="en-US" sz="1000" b="0" i="0" u="none" strike="noStrike" kern="1200" cap="none" spc="0" normalizeH="0" baseline="0" noProof="0">
                          <a:ln>
                            <a:noFill/>
                          </a:ln>
                          <a:solidFill>
                            <a:prstClr val="black"/>
                          </a:solidFill>
                          <a:effectLst/>
                          <a:uLnTx/>
                          <a:uFillTx/>
                          <a:latin typeface="+mn-lt"/>
                          <a:ea typeface="+mn-ea"/>
                          <a:cs typeface="+mn-cs"/>
                        </a:rPr>
                        <a:t> 
 An audio-visual treat drawing you into Dubai's rich history. The Saruq Al Hadid Museum transports you from the bustling and modern city to its humble beginnings, a thirty minute journey from #JumeirahCreekside 👉 http://bit.ly/JCHMuseum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03736332"/>
                  </a:ext>
                </a:extLst>
              </a:tr>
            </a:tbl>
          </a:graphicData>
        </a:graphic>
      </p:graphicFrame>
      <p:sp>
        <p:nvSpPr>
          <p:cNvPr id="4" name="Text Placeholder 3">
            <a:extLst>
              <a:ext uri="{FF2B5EF4-FFF2-40B4-BE49-F238E27FC236}">
                <a16:creationId xmlns:a16="http://schemas.microsoft.com/office/drawing/2014/main" id="{0F9E77B0-7D9D-40E9-B20D-E132B1D005F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593340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2319E-22E4-44DD-B4FB-129F487547F8}"/>
              </a:ext>
            </a:extLst>
          </p:cNvPr>
          <p:cNvSpPr>
            <a:spLocks noGrp="1"/>
          </p:cNvSpPr>
          <p:nvPr>
            <p:ph type="title"/>
          </p:nvPr>
        </p:nvSpPr>
        <p:spPr/>
        <p:txBody>
          <a:bodyPr/>
          <a:lstStyle/>
          <a:p>
            <a:r>
              <a:rPr lang="en-US"/>
              <a:t>Facebook FB Own Posts Table with views | Jumeirah Creekside Hotel - 4 of 14</a:t>
            </a:r>
          </a:p>
        </p:txBody>
      </p:sp>
      <p:graphicFrame>
        <p:nvGraphicFramePr>
          <p:cNvPr id="5" name="Table Placeholder 4">
            <a:extLst>
              <a:ext uri="{FF2B5EF4-FFF2-40B4-BE49-F238E27FC236}">
                <a16:creationId xmlns:a16="http://schemas.microsoft.com/office/drawing/2014/main" id="{C1BDB85E-05CD-490B-B784-C3F4EFB9574C}"/>
              </a:ext>
            </a:extLst>
          </p:cNvPr>
          <p:cNvGraphicFramePr>
            <a:graphicFrameLocks noGrp="1"/>
          </p:cNvGraphicFramePr>
          <p:nvPr>
            <p:ph type="tbl" sz="quarter" idx="13"/>
            <p:extLst>
              <p:ext uri="{D42A27DB-BD31-4B8C-83A1-F6EECF244321}">
                <p14:modId xmlns:p14="http://schemas.microsoft.com/office/powerpoint/2010/main" val="1892783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12995995"/>
                    </a:ext>
                  </a:extLst>
                </a:gridCol>
                <a:gridCol w="576072">
                  <a:extLst>
                    <a:ext uri="{9D8B030D-6E8A-4147-A177-3AD203B41FA5}">
                      <a16:colId xmlns:a16="http://schemas.microsoft.com/office/drawing/2014/main" val="2052225958"/>
                    </a:ext>
                  </a:extLst>
                </a:gridCol>
                <a:gridCol w="576072">
                  <a:extLst>
                    <a:ext uri="{9D8B030D-6E8A-4147-A177-3AD203B41FA5}">
                      <a16:colId xmlns:a16="http://schemas.microsoft.com/office/drawing/2014/main" val="1368851611"/>
                    </a:ext>
                  </a:extLst>
                </a:gridCol>
                <a:gridCol w="576072">
                  <a:extLst>
                    <a:ext uri="{9D8B030D-6E8A-4147-A177-3AD203B41FA5}">
                      <a16:colId xmlns:a16="http://schemas.microsoft.com/office/drawing/2014/main" val="2948011812"/>
                    </a:ext>
                  </a:extLst>
                </a:gridCol>
                <a:gridCol w="576072">
                  <a:extLst>
                    <a:ext uri="{9D8B030D-6E8A-4147-A177-3AD203B41FA5}">
                      <a16:colId xmlns:a16="http://schemas.microsoft.com/office/drawing/2014/main" val="1458162433"/>
                    </a:ext>
                  </a:extLst>
                </a:gridCol>
                <a:gridCol w="576072">
                  <a:extLst>
                    <a:ext uri="{9D8B030D-6E8A-4147-A177-3AD203B41FA5}">
                      <a16:colId xmlns:a16="http://schemas.microsoft.com/office/drawing/2014/main" val="3286994125"/>
                    </a:ext>
                  </a:extLst>
                </a:gridCol>
                <a:gridCol w="576072">
                  <a:extLst>
                    <a:ext uri="{9D8B030D-6E8A-4147-A177-3AD203B41FA5}">
                      <a16:colId xmlns:a16="http://schemas.microsoft.com/office/drawing/2014/main" val="955494573"/>
                    </a:ext>
                  </a:extLst>
                </a:gridCol>
                <a:gridCol w="576072">
                  <a:extLst>
                    <a:ext uri="{9D8B030D-6E8A-4147-A177-3AD203B41FA5}">
                      <a16:colId xmlns:a16="http://schemas.microsoft.com/office/drawing/2014/main" val="1080228428"/>
                    </a:ext>
                  </a:extLst>
                </a:gridCol>
                <a:gridCol w="576072">
                  <a:extLst>
                    <a:ext uri="{9D8B030D-6E8A-4147-A177-3AD203B41FA5}">
                      <a16:colId xmlns:a16="http://schemas.microsoft.com/office/drawing/2014/main" val="2106931561"/>
                    </a:ext>
                  </a:extLst>
                </a:gridCol>
                <a:gridCol w="576072">
                  <a:extLst>
                    <a:ext uri="{9D8B030D-6E8A-4147-A177-3AD203B41FA5}">
                      <a16:colId xmlns:a16="http://schemas.microsoft.com/office/drawing/2014/main" val="151331923"/>
                    </a:ext>
                  </a:extLst>
                </a:gridCol>
                <a:gridCol w="576072">
                  <a:extLst>
                    <a:ext uri="{9D8B030D-6E8A-4147-A177-3AD203B41FA5}">
                      <a16:colId xmlns:a16="http://schemas.microsoft.com/office/drawing/2014/main" val="3799541832"/>
                    </a:ext>
                  </a:extLst>
                </a:gridCol>
                <a:gridCol w="658368">
                  <a:extLst>
                    <a:ext uri="{9D8B030D-6E8A-4147-A177-3AD203B41FA5}">
                      <a16:colId xmlns:a16="http://schemas.microsoft.com/office/drawing/2014/main" val="164213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990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- 2019-06-18 18:02:00 </a:t>
                      </a:r>
                      <a:r>
                        <a:rPr kumimoji="0" lang="en-US" sz="1000" b="0" i="0" u="none" strike="noStrike" kern="1200" cap="none" spc="0" normalizeH="0" baseline="0" noProof="0">
                          <a:ln>
                            <a:noFill/>
                          </a:ln>
                          <a:solidFill>
                            <a:prstClr val="black"/>
                          </a:solidFill>
                          <a:effectLst/>
                          <a:uLnTx/>
                          <a:uFillTx/>
                          <a:latin typeface="+mn-lt"/>
                          <a:ea typeface="+mn-ea"/>
                          <a:cs typeface="+mn-cs"/>
                        </a:rPr>
                        <a:t> 
 Allow yourself to take a minute as you gaze into the gorgeous Arabian sunset seen from #CuBa, the best spot for a drink above the city 👉 http://bit.ly/JCHCu-Ba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7702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- 2019-06-16 16:15:07 </a:t>
                      </a:r>
                      <a:r>
                        <a:rPr kumimoji="0" lang="en-US" sz="1000" b="0" i="0" u="none" strike="noStrike" kern="1200" cap="none" spc="0" normalizeH="0" baseline="0" noProof="0">
                          <a:ln>
                            <a:noFill/>
                          </a:ln>
                          <a:solidFill>
                            <a:prstClr val="black"/>
                          </a:solidFill>
                          <a:effectLst/>
                          <a:uLnTx/>
                          <a:uFillTx/>
                          <a:latin typeface="+mn-lt"/>
                          <a:ea typeface="+mn-ea"/>
                          <a:cs typeface="+mn-cs"/>
                        </a:rPr>
                        <a:t> 
 Escape into a heavenly sanctuary set in the heart of Old Dubai. Akaru Spa offers a menu of different services that will take you on a relaxing journey of pure pampering indulgence 👉 http://bit.ly/JCHAkaru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951902589"/>
                  </a:ext>
                </a:extLst>
              </a:tr>
            </a:tbl>
          </a:graphicData>
        </a:graphic>
      </p:graphicFrame>
      <p:sp>
        <p:nvSpPr>
          <p:cNvPr id="4" name="Text Placeholder 3">
            <a:extLst>
              <a:ext uri="{FF2B5EF4-FFF2-40B4-BE49-F238E27FC236}">
                <a16:creationId xmlns:a16="http://schemas.microsoft.com/office/drawing/2014/main" id="{228FE0CD-EA26-40A3-B6AE-12496D5F414B}"/>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905304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8D86A-A52E-49A5-9042-B05EFB39874C}"/>
              </a:ext>
            </a:extLst>
          </p:cNvPr>
          <p:cNvSpPr>
            <a:spLocks noGrp="1"/>
          </p:cNvSpPr>
          <p:nvPr>
            <p:ph type="title"/>
          </p:nvPr>
        </p:nvSpPr>
        <p:spPr/>
        <p:txBody>
          <a:bodyPr/>
          <a:lstStyle/>
          <a:p>
            <a:r>
              <a:rPr lang="en-US"/>
              <a:t>Facebook FB Own Posts Table with views | Jumeirah Creekside Hotel - 5 of 14</a:t>
            </a:r>
          </a:p>
        </p:txBody>
      </p:sp>
      <p:graphicFrame>
        <p:nvGraphicFramePr>
          <p:cNvPr id="5" name="Table Placeholder 4">
            <a:extLst>
              <a:ext uri="{FF2B5EF4-FFF2-40B4-BE49-F238E27FC236}">
                <a16:creationId xmlns:a16="http://schemas.microsoft.com/office/drawing/2014/main" id="{99D5CA74-ED85-4189-91E3-9C8BD1A2F9F2}"/>
              </a:ext>
            </a:extLst>
          </p:cNvPr>
          <p:cNvGraphicFramePr>
            <a:graphicFrameLocks noGrp="1"/>
          </p:cNvGraphicFramePr>
          <p:nvPr>
            <p:ph type="tbl" sz="quarter" idx="13"/>
            <p:extLst>
              <p:ext uri="{D42A27DB-BD31-4B8C-83A1-F6EECF244321}">
                <p14:modId xmlns:p14="http://schemas.microsoft.com/office/powerpoint/2010/main" val="3057818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79613971"/>
                    </a:ext>
                  </a:extLst>
                </a:gridCol>
                <a:gridCol w="576072">
                  <a:extLst>
                    <a:ext uri="{9D8B030D-6E8A-4147-A177-3AD203B41FA5}">
                      <a16:colId xmlns:a16="http://schemas.microsoft.com/office/drawing/2014/main" val="1481422327"/>
                    </a:ext>
                  </a:extLst>
                </a:gridCol>
                <a:gridCol w="576072">
                  <a:extLst>
                    <a:ext uri="{9D8B030D-6E8A-4147-A177-3AD203B41FA5}">
                      <a16:colId xmlns:a16="http://schemas.microsoft.com/office/drawing/2014/main" val="3708508406"/>
                    </a:ext>
                  </a:extLst>
                </a:gridCol>
                <a:gridCol w="576072">
                  <a:extLst>
                    <a:ext uri="{9D8B030D-6E8A-4147-A177-3AD203B41FA5}">
                      <a16:colId xmlns:a16="http://schemas.microsoft.com/office/drawing/2014/main" val="2243231139"/>
                    </a:ext>
                  </a:extLst>
                </a:gridCol>
                <a:gridCol w="576072">
                  <a:extLst>
                    <a:ext uri="{9D8B030D-6E8A-4147-A177-3AD203B41FA5}">
                      <a16:colId xmlns:a16="http://schemas.microsoft.com/office/drawing/2014/main" val="1508451870"/>
                    </a:ext>
                  </a:extLst>
                </a:gridCol>
                <a:gridCol w="576072">
                  <a:extLst>
                    <a:ext uri="{9D8B030D-6E8A-4147-A177-3AD203B41FA5}">
                      <a16:colId xmlns:a16="http://schemas.microsoft.com/office/drawing/2014/main" val="1921018660"/>
                    </a:ext>
                  </a:extLst>
                </a:gridCol>
                <a:gridCol w="576072">
                  <a:extLst>
                    <a:ext uri="{9D8B030D-6E8A-4147-A177-3AD203B41FA5}">
                      <a16:colId xmlns:a16="http://schemas.microsoft.com/office/drawing/2014/main" val="4230042854"/>
                    </a:ext>
                  </a:extLst>
                </a:gridCol>
                <a:gridCol w="576072">
                  <a:extLst>
                    <a:ext uri="{9D8B030D-6E8A-4147-A177-3AD203B41FA5}">
                      <a16:colId xmlns:a16="http://schemas.microsoft.com/office/drawing/2014/main" val="665247404"/>
                    </a:ext>
                  </a:extLst>
                </a:gridCol>
                <a:gridCol w="576072">
                  <a:extLst>
                    <a:ext uri="{9D8B030D-6E8A-4147-A177-3AD203B41FA5}">
                      <a16:colId xmlns:a16="http://schemas.microsoft.com/office/drawing/2014/main" val="1865550710"/>
                    </a:ext>
                  </a:extLst>
                </a:gridCol>
                <a:gridCol w="576072">
                  <a:extLst>
                    <a:ext uri="{9D8B030D-6E8A-4147-A177-3AD203B41FA5}">
                      <a16:colId xmlns:a16="http://schemas.microsoft.com/office/drawing/2014/main" val="3410243049"/>
                    </a:ext>
                  </a:extLst>
                </a:gridCol>
                <a:gridCol w="576072">
                  <a:extLst>
                    <a:ext uri="{9D8B030D-6E8A-4147-A177-3AD203B41FA5}">
                      <a16:colId xmlns:a16="http://schemas.microsoft.com/office/drawing/2014/main" val="2747616250"/>
                    </a:ext>
                  </a:extLst>
                </a:gridCol>
                <a:gridCol w="658368">
                  <a:extLst>
                    <a:ext uri="{9D8B030D-6E8A-4147-A177-3AD203B41FA5}">
                      <a16:colId xmlns:a16="http://schemas.microsoft.com/office/drawing/2014/main" val="2619280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002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- 2019-06-15 11:45:00 </a:t>
                      </a:r>
                      <a:r>
                        <a:rPr kumimoji="0" lang="en-US" sz="1000" b="0" i="0" u="none" strike="noStrike" kern="1200" cap="none" spc="0" normalizeH="0" baseline="0" noProof="0">
                          <a:ln>
                            <a:noFill/>
                          </a:ln>
                          <a:solidFill>
                            <a:prstClr val="black"/>
                          </a:solidFill>
                          <a:effectLst/>
                          <a:uLnTx/>
                          <a:uFillTx/>
                          <a:latin typeface="+mn-lt"/>
                          <a:ea typeface="+mn-ea"/>
                          <a:cs typeface="+mn-cs"/>
                        </a:rPr>
                        <a:t> 
 Situated in the heart of 'social Dubai,' Barsha Heights is a sanctuary for lively cafés and lush green parks! A 25 minute journey from #JumeirahCreekside 👉 http://bit.ly/JCHOryx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10569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- 2019-06-13 15:30:00 </a:t>
                      </a:r>
                      <a:r>
                        <a:rPr kumimoji="0" lang="en-US" sz="1000" b="0" i="0" u="none" strike="noStrike" kern="1200" cap="none" spc="0" normalizeH="0" baseline="0" noProof="0">
                          <a:ln>
                            <a:noFill/>
                          </a:ln>
                          <a:solidFill>
                            <a:prstClr val="black"/>
                          </a:solidFill>
                          <a:effectLst/>
                          <a:uLnTx/>
                          <a:uFillTx/>
                          <a:latin typeface="+mn-lt"/>
                          <a:ea typeface="+mn-ea"/>
                          <a:cs typeface="+mn-cs"/>
                        </a:rPr>
                        <a:t> 
 Tucked beneath a cluster of trees behind Nomad lies Dubai's version of the Emerald Isle, The Irish Village. An institution in the city since 1996 where you're always guaranteed a good craic!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79084053"/>
                  </a:ext>
                </a:extLst>
              </a:tr>
            </a:tbl>
          </a:graphicData>
        </a:graphic>
      </p:graphicFrame>
      <p:sp>
        <p:nvSpPr>
          <p:cNvPr id="4" name="Text Placeholder 3">
            <a:extLst>
              <a:ext uri="{FF2B5EF4-FFF2-40B4-BE49-F238E27FC236}">
                <a16:creationId xmlns:a16="http://schemas.microsoft.com/office/drawing/2014/main" id="{F81AA18F-C94A-4E0B-8178-296EC4A173F2}"/>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5439284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64BC1-85E2-4457-9ED5-EC40300A8095}"/>
              </a:ext>
            </a:extLst>
          </p:cNvPr>
          <p:cNvSpPr>
            <a:spLocks noGrp="1"/>
          </p:cNvSpPr>
          <p:nvPr>
            <p:ph type="title"/>
          </p:nvPr>
        </p:nvSpPr>
        <p:spPr/>
        <p:txBody>
          <a:bodyPr/>
          <a:lstStyle/>
          <a:p>
            <a:r>
              <a:rPr lang="en-US"/>
              <a:t>Facebook FB Own Posts Table with views | Jumeirah Creekside Hotel - 6 of 14</a:t>
            </a:r>
          </a:p>
        </p:txBody>
      </p:sp>
      <p:graphicFrame>
        <p:nvGraphicFramePr>
          <p:cNvPr id="5" name="Table Placeholder 4">
            <a:extLst>
              <a:ext uri="{FF2B5EF4-FFF2-40B4-BE49-F238E27FC236}">
                <a16:creationId xmlns:a16="http://schemas.microsoft.com/office/drawing/2014/main" id="{0CEEF54E-37F4-48E6-8B5E-B114C6DA355F}"/>
              </a:ext>
            </a:extLst>
          </p:cNvPr>
          <p:cNvGraphicFramePr>
            <a:graphicFrameLocks noGrp="1"/>
          </p:cNvGraphicFramePr>
          <p:nvPr>
            <p:ph type="tbl" sz="quarter" idx="13"/>
            <p:extLst>
              <p:ext uri="{D42A27DB-BD31-4B8C-83A1-F6EECF244321}">
                <p14:modId xmlns:p14="http://schemas.microsoft.com/office/powerpoint/2010/main" val="3658107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76116423"/>
                    </a:ext>
                  </a:extLst>
                </a:gridCol>
                <a:gridCol w="576072">
                  <a:extLst>
                    <a:ext uri="{9D8B030D-6E8A-4147-A177-3AD203B41FA5}">
                      <a16:colId xmlns:a16="http://schemas.microsoft.com/office/drawing/2014/main" val="1676358257"/>
                    </a:ext>
                  </a:extLst>
                </a:gridCol>
                <a:gridCol w="576072">
                  <a:extLst>
                    <a:ext uri="{9D8B030D-6E8A-4147-A177-3AD203B41FA5}">
                      <a16:colId xmlns:a16="http://schemas.microsoft.com/office/drawing/2014/main" val="2366457121"/>
                    </a:ext>
                  </a:extLst>
                </a:gridCol>
                <a:gridCol w="576072">
                  <a:extLst>
                    <a:ext uri="{9D8B030D-6E8A-4147-A177-3AD203B41FA5}">
                      <a16:colId xmlns:a16="http://schemas.microsoft.com/office/drawing/2014/main" val="1363894912"/>
                    </a:ext>
                  </a:extLst>
                </a:gridCol>
                <a:gridCol w="576072">
                  <a:extLst>
                    <a:ext uri="{9D8B030D-6E8A-4147-A177-3AD203B41FA5}">
                      <a16:colId xmlns:a16="http://schemas.microsoft.com/office/drawing/2014/main" val="2211021159"/>
                    </a:ext>
                  </a:extLst>
                </a:gridCol>
                <a:gridCol w="576072">
                  <a:extLst>
                    <a:ext uri="{9D8B030D-6E8A-4147-A177-3AD203B41FA5}">
                      <a16:colId xmlns:a16="http://schemas.microsoft.com/office/drawing/2014/main" val="1038164298"/>
                    </a:ext>
                  </a:extLst>
                </a:gridCol>
                <a:gridCol w="576072">
                  <a:extLst>
                    <a:ext uri="{9D8B030D-6E8A-4147-A177-3AD203B41FA5}">
                      <a16:colId xmlns:a16="http://schemas.microsoft.com/office/drawing/2014/main" val="4205440062"/>
                    </a:ext>
                  </a:extLst>
                </a:gridCol>
                <a:gridCol w="576072">
                  <a:extLst>
                    <a:ext uri="{9D8B030D-6E8A-4147-A177-3AD203B41FA5}">
                      <a16:colId xmlns:a16="http://schemas.microsoft.com/office/drawing/2014/main" val="3631734318"/>
                    </a:ext>
                  </a:extLst>
                </a:gridCol>
                <a:gridCol w="576072">
                  <a:extLst>
                    <a:ext uri="{9D8B030D-6E8A-4147-A177-3AD203B41FA5}">
                      <a16:colId xmlns:a16="http://schemas.microsoft.com/office/drawing/2014/main" val="1381783830"/>
                    </a:ext>
                  </a:extLst>
                </a:gridCol>
                <a:gridCol w="576072">
                  <a:extLst>
                    <a:ext uri="{9D8B030D-6E8A-4147-A177-3AD203B41FA5}">
                      <a16:colId xmlns:a16="http://schemas.microsoft.com/office/drawing/2014/main" val="1259090919"/>
                    </a:ext>
                  </a:extLst>
                </a:gridCol>
                <a:gridCol w="576072">
                  <a:extLst>
                    <a:ext uri="{9D8B030D-6E8A-4147-A177-3AD203B41FA5}">
                      <a16:colId xmlns:a16="http://schemas.microsoft.com/office/drawing/2014/main" val="3911135518"/>
                    </a:ext>
                  </a:extLst>
                </a:gridCol>
                <a:gridCol w="658368">
                  <a:extLst>
                    <a:ext uri="{9D8B030D-6E8A-4147-A177-3AD203B41FA5}">
                      <a16:colId xmlns:a16="http://schemas.microsoft.com/office/drawing/2014/main" val="2130351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3861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- 2019-06-11 17:00:01 </a:t>
                      </a:r>
                      <a:r>
                        <a:rPr kumimoji="0" lang="en-US" sz="1000" b="0" i="0" u="none" strike="noStrike" kern="1200" cap="none" spc="0" normalizeH="0" baseline="0" noProof="0">
                          <a:ln>
                            <a:noFill/>
                          </a:ln>
                          <a:solidFill>
                            <a:prstClr val="black"/>
                          </a:solidFill>
                          <a:effectLst/>
                          <a:uLnTx/>
                          <a:uFillTx/>
                          <a:latin typeface="+mn-lt"/>
                          <a:ea typeface="+mn-ea"/>
                          <a:cs typeface="+mn-cs"/>
                        </a:rPr>
                        <a:t> 
 A heavenly sanctuary above the bustling Creekside. Cu-Ba is the quintessential sundowner spot. Enjoy daily happy hour from 18:00 to 20:00. 👉 http://bit.ly/JCHCu-Ba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13301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- 2019-06-09 13:30:00 </a:t>
                      </a:r>
                      <a:r>
                        <a:rPr kumimoji="0" lang="en-US" sz="1000" b="0" i="0" u="none" strike="noStrike" kern="1200" cap="none" spc="0" normalizeH="0" baseline="0" noProof="0">
                          <a:ln>
                            <a:noFill/>
                          </a:ln>
                          <a:solidFill>
                            <a:prstClr val="black"/>
                          </a:solidFill>
                          <a:effectLst/>
                          <a:uLnTx/>
                          <a:uFillTx/>
                          <a:latin typeface="+mn-lt"/>
                          <a:ea typeface="+mn-ea"/>
                          <a:cs typeface="+mn-cs"/>
                        </a:rPr>
                        <a:t> 
 Home to traditional markets, authentic meals and cultural experiences. Dubai's Old Town is the gateway to some of the city's most iconic spots, perfect for history buffs! 👉 http://bit.ly/JCHOldTownArticle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35726478"/>
                  </a:ext>
                </a:extLst>
              </a:tr>
            </a:tbl>
          </a:graphicData>
        </a:graphic>
      </p:graphicFrame>
      <p:sp>
        <p:nvSpPr>
          <p:cNvPr id="4" name="Text Placeholder 3">
            <a:extLst>
              <a:ext uri="{FF2B5EF4-FFF2-40B4-BE49-F238E27FC236}">
                <a16:creationId xmlns:a16="http://schemas.microsoft.com/office/drawing/2014/main" id="{B86F6CD1-0806-44C6-9873-0220FCDF8477}"/>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1153878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9BE909-BA66-4BB6-B075-E1D3638D19BA}"/>
              </a:ext>
            </a:extLst>
          </p:cNvPr>
          <p:cNvSpPr>
            <a:spLocks noGrp="1"/>
          </p:cNvSpPr>
          <p:nvPr>
            <p:ph type="title"/>
          </p:nvPr>
        </p:nvSpPr>
        <p:spPr/>
        <p:txBody>
          <a:bodyPr/>
          <a:lstStyle/>
          <a:p>
            <a:r>
              <a:rPr lang="en-US"/>
              <a:t>Facebook FB Own Posts Table with views | Jumeirah Creekside Hotel - 7 of 14</a:t>
            </a:r>
          </a:p>
        </p:txBody>
      </p:sp>
      <p:graphicFrame>
        <p:nvGraphicFramePr>
          <p:cNvPr id="5" name="Table Placeholder 4">
            <a:extLst>
              <a:ext uri="{FF2B5EF4-FFF2-40B4-BE49-F238E27FC236}">
                <a16:creationId xmlns:a16="http://schemas.microsoft.com/office/drawing/2014/main" id="{52EB6978-8AFD-4CE8-B5DD-09382F75AC3B}"/>
              </a:ext>
            </a:extLst>
          </p:cNvPr>
          <p:cNvGraphicFramePr>
            <a:graphicFrameLocks noGrp="1"/>
          </p:cNvGraphicFramePr>
          <p:nvPr>
            <p:ph type="tbl" sz="quarter" idx="13"/>
            <p:extLst>
              <p:ext uri="{D42A27DB-BD31-4B8C-83A1-F6EECF244321}">
                <p14:modId xmlns:p14="http://schemas.microsoft.com/office/powerpoint/2010/main" val="2865316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2360149"/>
                    </a:ext>
                  </a:extLst>
                </a:gridCol>
                <a:gridCol w="576072">
                  <a:extLst>
                    <a:ext uri="{9D8B030D-6E8A-4147-A177-3AD203B41FA5}">
                      <a16:colId xmlns:a16="http://schemas.microsoft.com/office/drawing/2014/main" val="675946532"/>
                    </a:ext>
                  </a:extLst>
                </a:gridCol>
                <a:gridCol w="576072">
                  <a:extLst>
                    <a:ext uri="{9D8B030D-6E8A-4147-A177-3AD203B41FA5}">
                      <a16:colId xmlns:a16="http://schemas.microsoft.com/office/drawing/2014/main" val="4022111625"/>
                    </a:ext>
                  </a:extLst>
                </a:gridCol>
                <a:gridCol w="576072">
                  <a:extLst>
                    <a:ext uri="{9D8B030D-6E8A-4147-A177-3AD203B41FA5}">
                      <a16:colId xmlns:a16="http://schemas.microsoft.com/office/drawing/2014/main" val="1672813250"/>
                    </a:ext>
                  </a:extLst>
                </a:gridCol>
                <a:gridCol w="576072">
                  <a:extLst>
                    <a:ext uri="{9D8B030D-6E8A-4147-A177-3AD203B41FA5}">
                      <a16:colId xmlns:a16="http://schemas.microsoft.com/office/drawing/2014/main" val="745300968"/>
                    </a:ext>
                  </a:extLst>
                </a:gridCol>
                <a:gridCol w="576072">
                  <a:extLst>
                    <a:ext uri="{9D8B030D-6E8A-4147-A177-3AD203B41FA5}">
                      <a16:colId xmlns:a16="http://schemas.microsoft.com/office/drawing/2014/main" val="25350363"/>
                    </a:ext>
                  </a:extLst>
                </a:gridCol>
                <a:gridCol w="576072">
                  <a:extLst>
                    <a:ext uri="{9D8B030D-6E8A-4147-A177-3AD203B41FA5}">
                      <a16:colId xmlns:a16="http://schemas.microsoft.com/office/drawing/2014/main" val="3384106380"/>
                    </a:ext>
                  </a:extLst>
                </a:gridCol>
                <a:gridCol w="576072">
                  <a:extLst>
                    <a:ext uri="{9D8B030D-6E8A-4147-A177-3AD203B41FA5}">
                      <a16:colId xmlns:a16="http://schemas.microsoft.com/office/drawing/2014/main" val="1860720676"/>
                    </a:ext>
                  </a:extLst>
                </a:gridCol>
                <a:gridCol w="576072">
                  <a:extLst>
                    <a:ext uri="{9D8B030D-6E8A-4147-A177-3AD203B41FA5}">
                      <a16:colId xmlns:a16="http://schemas.microsoft.com/office/drawing/2014/main" val="4204000435"/>
                    </a:ext>
                  </a:extLst>
                </a:gridCol>
                <a:gridCol w="576072">
                  <a:extLst>
                    <a:ext uri="{9D8B030D-6E8A-4147-A177-3AD203B41FA5}">
                      <a16:colId xmlns:a16="http://schemas.microsoft.com/office/drawing/2014/main" val="1043919509"/>
                    </a:ext>
                  </a:extLst>
                </a:gridCol>
                <a:gridCol w="576072">
                  <a:extLst>
                    <a:ext uri="{9D8B030D-6E8A-4147-A177-3AD203B41FA5}">
                      <a16:colId xmlns:a16="http://schemas.microsoft.com/office/drawing/2014/main" val="854790924"/>
                    </a:ext>
                  </a:extLst>
                </a:gridCol>
                <a:gridCol w="658368">
                  <a:extLst>
                    <a:ext uri="{9D8B030D-6E8A-4147-A177-3AD203B41FA5}">
                      <a16:colId xmlns:a16="http://schemas.microsoft.com/office/drawing/2014/main" val="2534317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182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- 2019-06-08 12:00:00 </a:t>
                      </a:r>
                      <a:r>
                        <a:rPr kumimoji="0" lang="en-US" sz="1000" b="0" i="0" u="none" strike="noStrike" kern="1200" cap="none" spc="0" normalizeH="0" baseline="0" noProof="0">
                          <a:ln>
                            <a:noFill/>
                          </a:ln>
                          <a:solidFill>
                            <a:prstClr val="black"/>
                          </a:solidFill>
                          <a:effectLst/>
                          <a:uLnTx/>
                          <a:uFillTx/>
                          <a:latin typeface="+mn-lt"/>
                          <a:ea typeface="+mn-ea"/>
                          <a:cs typeface="+mn-cs"/>
                        </a:rPr>
                        <a:t> 
 Nutrition and flavour blend seamlessly at Plumeria. From freshly squeezed juices, wholesome wraps and light bites, choose from a range of deliciously healthy options  at Dubai Aviation Club at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0706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- 2019-06-06 10:00:00 </a:t>
                      </a:r>
                      <a:r>
                        <a:rPr kumimoji="0" lang="en-US" sz="1000" b="0" i="0" u="none" strike="noStrike" kern="1200" cap="none" spc="0" normalizeH="0" baseline="0" noProof="0">
                          <a:ln>
                            <a:noFill/>
                          </a:ln>
                          <a:solidFill>
                            <a:prstClr val="black"/>
                          </a:solidFill>
                          <a:effectLst/>
                          <a:uLnTx/>
                          <a:uFillTx/>
                          <a:latin typeface="+mn-lt"/>
                          <a:ea typeface="+mn-ea"/>
                          <a:cs typeface="+mn-cs"/>
                        </a:rPr>
                        <a:t> 
 Stretching back thousands of years, the ancient art of calligraphy is a big part of the UAE's heritage. A symbol representing unity, beauty and power and a tradition that is widely appreciated to this day. 👉http://bit.ly/JCHVisitDubai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31653911"/>
                  </a:ext>
                </a:extLst>
              </a:tr>
            </a:tbl>
          </a:graphicData>
        </a:graphic>
      </p:graphicFrame>
      <p:sp>
        <p:nvSpPr>
          <p:cNvPr id="4" name="Text Placeholder 3">
            <a:extLst>
              <a:ext uri="{FF2B5EF4-FFF2-40B4-BE49-F238E27FC236}">
                <a16:creationId xmlns:a16="http://schemas.microsoft.com/office/drawing/2014/main" id="{245591CF-3646-42FD-A4F8-58E891B10974}"/>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021254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DF343-509A-4E13-95E4-20661F1E6FFD}"/>
              </a:ext>
            </a:extLst>
          </p:cNvPr>
          <p:cNvSpPr>
            <a:spLocks noGrp="1"/>
          </p:cNvSpPr>
          <p:nvPr>
            <p:ph type="title"/>
          </p:nvPr>
        </p:nvSpPr>
        <p:spPr/>
        <p:txBody>
          <a:bodyPr/>
          <a:lstStyle/>
          <a:p>
            <a:r>
              <a:rPr lang="en-US"/>
              <a:t>Facebook FB Own Posts Table with views | Jumeirah Creekside Hotel - 8 of 14</a:t>
            </a:r>
          </a:p>
        </p:txBody>
      </p:sp>
      <p:graphicFrame>
        <p:nvGraphicFramePr>
          <p:cNvPr id="5" name="Table Placeholder 4">
            <a:extLst>
              <a:ext uri="{FF2B5EF4-FFF2-40B4-BE49-F238E27FC236}">
                <a16:creationId xmlns:a16="http://schemas.microsoft.com/office/drawing/2014/main" id="{976FC030-898B-4FAE-AFB8-3F58D927231C}"/>
              </a:ext>
            </a:extLst>
          </p:cNvPr>
          <p:cNvGraphicFramePr>
            <a:graphicFrameLocks noGrp="1"/>
          </p:cNvGraphicFramePr>
          <p:nvPr>
            <p:ph type="tbl" sz="quarter" idx="13"/>
            <p:extLst>
              <p:ext uri="{D42A27DB-BD31-4B8C-83A1-F6EECF244321}">
                <p14:modId xmlns:p14="http://schemas.microsoft.com/office/powerpoint/2010/main" val="355875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25073233"/>
                    </a:ext>
                  </a:extLst>
                </a:gridCol>
                <a:gridCol w="576072">
                  <a:extLst>
                    <a:ext uri="{9D8B030D-6E8A-4147-A177-3AD203B41FA5}">
                      <a16:colId xmlns:a16="http://schemas.microsoft.com/office/drawing/2014/main" val="521004156"/>
                    </a:ext>
                  </a:extLst>
                </a:gridCol>
                <a:gridCol w="576072">
                  <a:extLst>
                    <a:ext uri="{9D8B030D-6E8A-4147-A177-3AD203B41FA5}">
                      <a16:colId xmlns:a16="http://schemas.microsoft.com/office/drawing/2014/main" val="3397967358"/>
                    </a:ext>
                  </a:extLst>
                </a:gridCol>
                <a:gridCol w="576072">
                  <a:extLst>
                    <a:ext uri="{9D8B030D-6E8A-4147-A177-3AD203B41FA5}">
                      <a16:colId xmlns:a16="http://schemas.microsoft.com/office/drawing/2014/main" val="103838886"/>
                    </a:ext>
                  </a:extLst>
                </a:gridCol>
                <a:gridCol w="576072">
                  <a:extLst>
                    <a:ext uri="{9D8B030D-6E8A-4147-A177-3AD203B41FA5}">
                      <a16:colId xmlns:a16="http://schemas.microsoft.com/office/drawing/2014/main" val="3440473639"/>
                    </a:ext>
                  </a:extLst>
                </a:gridCol>
                <a:gridCol w="576072">
                  <a:extLst>
                    <a:ext uri="{9D8B030D-6E8A-4147-A177-3AD203B41FA5}">
                      <a16:colId xmlns:a16="http://schemas.microsoft.com/office/drawing/2014/main" val="3026388375"/>
                    </a:ext>
                  </a:extLst>
                </a:gridCol>
                <a:gridCol w="576072">
                  <a:extLst>
                    <a:ext uri="{9D8B030D-6E8A-4147-A177-3AD203B41FA5}">
                      <a16:colId xmlns:a16="http://schemas.microsoft.com/office/drawing/2014/main" val="1534213019"/>
                    </a:ext>
                  </a:extLst>
                </a:gridCol>
                <a:gridCol w="576072">
                  <a:extLst>
                    <a:ext uri="{9D8B030D-6E8A-4147-A177-3AD203B41FA5}">
                      <a16:colId xmlns:a16="http://schemas.microsoft.com/office/drawing/2014/main" val="457387408"/>
                    </a:ext>
                  </a:extLst>
                </a:gridCol>
                <a:gridCol w="576072">
                  <a:extLst>
                    <a:ext uri="{9D8B030D-6E8A-4147-A177-3AD203B41FA5}">
                      <a16:colId xmlns:a16="http://schemas.microsoft.com/office/drawing/2014/main" val="2150458333"/>
                    </a:ext>
                  </a:extLst>
                </a:gridCol>
                <a:gridCol w="576072">
                  <a:extLst>
                    <a:ext uri="{9D8B030D-6E8A-4147-A177-3AD203B41FA5}">
                      <a16:colId xmlns:a16="http://schemas.microsoft.com/office/drawing/2014/main" val="1376438280"/>
                    </a:ext>
                  </a:extLst>
                </a:gridCol>
                <a:gridCol w="576072">
                  <a:extLst>
                    <a:ext uri="{9D8B030D-6E8A-4147-A177-3AD203B41FA5}">
                      <a16:colId xmlns:a16="http://schemas.microsoft.com/office/drawing/2014/main" val="1070967728"/>
                    </a:ext>
                  </a:extLst>
                </a:gridCol>
                <a:gridCol w="658368">
                  <a:extLst>
                    <a:ext uri="{9D8B030D-6E8A-4147-A177-3AD203B41FA5}">
                      <a16:colId xmlns:a16="http://schemas.microsoft.com/office/drawing/2014/main" val="3977828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8684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- 2019-06-04 10:49:24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عيدكم مبارك و كل عام وأنتم بخير بمناسبة حلول عيد الفطر المبارك
</a:t>
                      </a:r>
                      <a:r>
                        <a:rPr kumimoji="0" lang="en-US" sz="1000" b="0" i="0" u="none" strike="noStrike" kern="1200" cap="none" spc="0" normalizeH="0" baseline="0" noProof="0">
                          <a:ln>
                            <a:noFill/>
                          </a:ln>
                          <a:solidFill>
                            <a:prstClr val="black"/>
                          </a:solidFill>
                          <a:effectLst/>
                          <a:uLnTx/>
                          <a:uFillTx/>
                          <a:latin typeface="+mn-lt"/>
                          <a:ea typeface="+mn-ea"/>
                          <a:cs typeface="+mn-cs"/>
                        </a:rPr>
                        <a:t>Jumeirah wishes you and your loved ones Eid Mubarak 
#EidMubarak  #HappyEid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654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- 2019-06-04 10:00:00 </a:t>
                      </a:r>
                      <a:r>
                        <a:rPr kumimoji="0" lang="en-US" sz="1000" b="0" i="0" u="none" strike="noStrike" kern="1200" cap="none" spc="0" normalizeH="0" baseline="0" noProof="0">
                          <a:ln>
                            <a:noFill/>
                          </a:ln>
                          <a:solidFill>
                            <a:prstClr val="black"/>
                          </a:solidFill>
                          <a:effectLst/>
                          <a:uLnTx/>
                          <a:uFillTx/>
                          <a:latin typeface="+mn-lt"/>
                          <a:ea typeface="+mn-ea"/>
                          <a:cs typeface="+mn-cs"/>
                        </a:rPr>
                        <a:t> 
 With the local art scene growing rapidly, we're excited to see the progress that the UAE is making in the creative world. Here are some of our favourite local artists 👉 http://bit.ly/JCHLocalArtists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288004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- 2019-06-02 16:30:00 </a:t>
                      </a:r>
                      <a:r>
                        <a:rPr kumimoji="0" lang="en-US" sz="1000" b="0" i="0" u="none" strike="noStrike" kern="1200" cap="none" spc="0" normalizeH="0" baseline="0" noProof="0">
                          <a:ln>
                            <a:noFill/>
                          </a:ln>
                          <a:solidFill>
                            <a:prstClr val="black"/>
                          </a:solidFill>
                          <a:effectLst/>
                          <a:uLnTx/>
                          <a:uFillTx/>
                          <a:latin typeface="+mn-lt"/>
                          <a:ea typeface="+mn-ea"/>
                          <a:cs typeface="+mn-cs"/>
                        </a:rPr>
                        <a:t> 
 This dazzling view of Dubai's skyline from Cu-ba never gets old! #JumeirahCreekside 📷 Thanks IG: ralphieelove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22300054"/>
                  </a:ext>
                </a:extLst>
              </a:tr>
            </a:tbl>
          </a:graphicData>
        </a:graphic>
      </p:graphicFrame>
      <p:sp>
        <p:nvSpPr>
          <p:cNvPr id="4" name="Text Placeholder 3">
            <a:extLst>
              <a:ext uri="{FF2B5EF4-FFF2-40B4-BE49-F238E27FC236}">
                <a16:creationId xmlns:a16="http://schemas.microsoft.com/office/drawing/2014/main" id="{3A69F964-B41E-41D1-A692-8B6F63238657}"/>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481693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FC68B-A8D9-4E53-B278-CDE889C9C600}"/>
              </a:ext>
            </a:extLst>
          </p:cNvPr>
          <p:cNvSpPr>
            <a:spLocks noGrp="1"/>
          </p:cNvSpPr>
          <p:nvPr>
            <p:ph type="title"/>
          </p:nvPr>
        </p:nvSpPr>
        <p:spPr/>
        <p:txBody>
          <a:bodyPr/>
          <a:lstStyle/>
          <a:p>
            <a:r>
              <a:rPr lang="en-US"/>
              <a:t>Facebook FB Own Posts Table with views | Jumeirah Creekside Hotel - 9 of 14</a:t>
            </a:r>
          </a:p>
        </p:txBody>
      </p:sp>
      <p:graphicFrame>
        <p:nvGraphicFramePr>
          <p:cNvPr id="5" name="Table Placeholder 4">
            <a:extLst>
              <a:ext uri="{FF2B5EF4-FFF2-40B4-BE49-F238E27FC236}">
                <a16:creationId xmlns:a16="http://schemas.microsoft.com/office/drawing/2014/main" id="{0608C768-797F-4782-9FCA-D9DA60E2BEA5}"/>
              </a:ext>
            </a:extLst>
          </p:cNvPr>
          <p:cNvGraphicFramePr>
            <a:graphicFrameLocks noGrp="1"/>
          </p:cNvGraphicFramePr>
          <p:nvPr>
            <p:ph type="tbl" sz="quarter" idx="13"/>
            <p:extLst>
              <p:ext uri="{D42A27DB-BD31-4B8C-83A1-F6EECF244321}">
                <p14:modId xmlns:p14="http://schemas.microsoft.com/office/powerpoint/2010/main" val="35341387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71777921"/>
                    </a:ext>
                  </a:extLst>
                </a:gridCol>
                <a:gridCol w="576072">
                  <a:extLst>
                    <a:ext uri="{9D8B030D-6E8A-4147-A177-3AD203B41FA5}">
                      <a16:colId xmlns:a16="http://schemas.microsoft.com/office/drawing/2014/main" val="426206720"/>
                    </a:ext>
                  </a:extLst>
                </a:gridCol>
                <a:gridCol w="576072">
                  <a:extLst>
                    <a:ext uri="{9D8B030D-6E8A-4147-A177-3AD203B41FA5}">
                      <a16:colId xmlns:a16="http://schemas.microsoft.com/office/drawing/2014/main" val="631795324"/>
                    </a:ext>
                  </a:extLst>
                </a:gridCol>
                <a:gridCol w="576072">
                  <a:extLst>
                    <a:ext uri="{9D8B030D-6E8A-4147-A177-3AD203B41FA5}">
                      <a16:colId xmlns:a16="http://schemas.microsoft.com/office/drawing/2014/main" val="3158581022"/>
                    </a:ext>
                  </a:extLst>
                </a:gridCol>
                <a:gridCol w="576072">
                  <a:extLst>
                    <a:ext uri="{9D8B030D-6E8A-4147-A177-3AD203B41FA5}">
                      <a16:colId xmlns:a16="http://schemas.microsoft.com/office/drawing/2014/main" val="55287560"/>
                    </a:ext>
                  </a:extLst>
                </a:gridCol>
                <a:gridCol w="576072">
                  <a:extLst>
                    <a:ext uri="{9D8B030D-6E8A-4147-A177-3AD203B41FA5}">
                      <a16:colId xmlns:a16="http://schemas.microsoft.com/office/drawing/2014/main" val="261828268"/>
                    </a:ext>
                  </a:extLst>
                </a:gridCol>
                <a:gridCol w="576072">
                  <a:extLst>
                    <a:ext uri="{9D8B030D-6E8A-4147-A177-3AD203B41FA5}">
                      <a16:colId xmlns:a16="http://schemas.microsoft.com/office/drawing/2014/main" val="1292277259"/>
                    </a:ext>
                  </a:extLst>
                </a:gridCol>
                <a:gridCol w="576072">
                  <a:extLst>
                    <a:ext uri="{9D8B030D-6E8A-4147-A177-3AD203B41FA5}">
                      <a16:colId xmlns:a16="http://schemas.microsoft.com/office/drawing/2014/main" val="729431781"/>
                    </a:ext>
                  </a:extLst>
                </a:gridCol>
                <a:gridCol w="576072">
                  <a:extLst>
                    <a:ext uri="{9D8B030D-6E8A-4147-A177-3AD203B41FA5}">
                      <a16:colId xmlns:a16="http://schemas.microsoft.com/office/drawing/2014/main" val="3740448958"/>
                    </a:ext>
                  </a:extLst>
                </a:gridCol>
                <a:gridCol w="576072">
                  <a:extLst>
                    <a:ext uri="{9D8B030D-6E8A-4147-A177-3AD203B41FA5}">
                      <a16:colId xmlns:a16="http://schemas.microsoft.com/office/drawing/2014/main" val="795680144"/>
                    </a:ext>
                  </a:extLst>
                </a:gridCol>
                <a:gridCol w="576072">
                  <a:extLst>
                    <a:ext uri="{9D8B030D-6E8A-4147-A177-3AD203B41FA5}">
                      <a16:colId xmlns:a16="http://schemas.microsoft.com/office/drawing/2014/main" val="3472146702"/>
                    </a:ext>
                  </a:extLst>
                </a:gridCol>
                <a:gridCol w="658368">
                  <a:extLst>
                    <a:ext uri="{9D8B030D-6E8A-4147-A177-3AD203B41FA5}">
                      <a16:colId xmlns:a16="http://schemas.microsoft.com/office/drawing/2014/main" val="3324350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7451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- 2019-06-01 16:30:00 </a:t>
                      </a:r>
                      <a:r>
                        <a:rPr kumimoji="0" lang="en-US" sz="1000" b="0" i="0" u="none" strike="noStrike" kern="1200" cap="none" spc="0" normalizeH="0" baseline="0" noProof="0">
                          <a:ln>
                            <a:noFill/>
                          </a:ln>
                          <a:solidFill>
                            <a:prstClr val="black"/>
                          </a:solidFill>
                          <a:effectLst/>
                          <a:uLnTx/>
                          <a:uFillTx/>
                          <a:latin typeface="+mn-lt"/>
                          <a:ea typeface="+mn-ea"/>
                          <a:cs typeface="+mn-cs"/>
                        </a:rPr>
                        <a:t> 
 The perfect combination of culinary skill, decor and cuisine found at Nomad - Find a blend of global gourmet dishes in this Puccini designed restaurant.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23186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- 2019-05-30 11:15:00 </a:t>
                      </a:r>
                      <a:r>
                        <a:rPr kumimoji="0" lang="en-US" sz="1000" b="0" i="0" u="none" strike="noStrike" kern="1200" cap="none" spc="0" normalizeH="0" baseline="0" noProof="0">
                          <a:ln>
                            <a:noFill/>
                          </a:ln>
                          <a:solidFill>
                            <a:prstClr val="black"/>
                          </a:solidFill>
                          <a:effectLst/>
                          <a:uLnTx/>
                          <a:uFillTx/>
                          <a:latin typeface="+mn-lt"/>
                          <a:ea typeface="+mn-ea"/>
                          <a:cs typeface="+mn-cs"/>
                        </a:rPr>
                        <a:t> 
 There are countless adventures to seek in the modern metropolis that is Dubai, from indoor rainforests to learning the art of desert falconry. Here are a few things you can do to make your Dubai stay even more enjoyable! 👉 http://bit.ly/JCHFamAdventures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3214667"/>
                  </a:ext>
                </a:extLst>
              </a:tr>
            </a:tbl>
          </a:graphicData>
        </a:graphic>
      </p:graphicFrame>
      <p:sp>
        <p:nvSpPr>
          <p:cNvPr id="4" name="Text Placeholder 3">
            <a:extLst>
              <a:ext uri="{FF2B5EF4-FFF2-40B4-BE49-F238E27FC236}">
                <a16:creationId xmlns:a16="http://schemas.microsoft.com/office/drawing/2014/main" id="{E0F0BDB3-E8D0-40BB-9C0C-74AFB5C2419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624080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355AC-8BAE-4B72-8E65-D156385937D5}"/>
              </a:ext>
            </a:extLst>
          </p:cNvPr>
          <p:cNvSpPr>
            <a:spLocks noGrp="1"/>
          </p:cNvSpPr>
          <p:nvPr>
            <p:ph type="title"/>
          </p:nvPr>
        </p:nvSpPr>
        <p:spPr/>
        <p:txBody>
          <a:bodyPr/>
          <a:lstStyle/>
          <a:p>
            <a:r>
              <a:rPr lang="en-US"/>
              <a:t>Facebook FB Own Posts Table with views | Jumeirah Creekside Hotel - 10 of 14</a:t>
            </a:r>
          </a:p>
        </p:txBody>
      </p:sp>
      <p:graphicFrame>
        <p:nvGraphicFramePr>
          <p:cNvPr id="5" name="Table Placeholder 4">
            <a:extLst>
              <a:ext uri="{FF2B5EF4-FFF2-40B4-BE49-F238E27FC236}">
                <a16:creationId xmlns:a16="http://schemas.microsoft.com/office/drawing/2014/main" id="{B048A377-DD6D-4A27-8632-29BE19724D1A}"/>
              </a:ext>
            </a:extLst>
          </p:cNvPr>
          <p:cNvGraphicFramePr>
            <a:graphicFrameLocks noGrp="1"/>
          </p:cNvGraphicFramePr>
          <p:nvPr>
            <p:ph type="tbl" sz="quarter" idx="13"/>
            <p:extLst>
              <p:ext uri="{D42A27DB-BD31-4B8C-83A1-F6EECF244321}">
                <p14:modId xmlns:p14="http://schemas.microsoft.com/office/powerpoint/2010/main" val="1673332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34755730"/>
                    </a:ext>
                  </a:extLst>
                </a:gridCol>
                <a:gridCol w="576072">
                  <a:extLst>
                    <a:ext uri="{9D8B030D-6E8A-4147-A177-3AD203B41FA5}">
                      <a16:colId xmlns:a16="http://schemas.microsoft.com/office/drawing/2014/main" val="3474871054"/>
                    </a:ext>
                  </a:extLst>
                </a:gridCol>
                <a:gridCol w="576072">
                  <a:extLst>
                    <a:ext uri="{9D8B030D-6E8A-4147-A177-3AD203B41FA5}">
                      <a16:colId xmlns:a16="http://schemas.microsoft.com/office/drawing/2014/main" val="3641073460"/>
                    </a:ext>
                  </a:extLst>
                </a:gridCol>
                <a:gridCol w="576072">
                  <a:extLst>
                    <a:ext uri="{9D8B030D-6E8A-4147-A177-3AD203B41FA5}">
                      <a16:colId xmlns:a16="http://schemas.microsoft.com/office/drawing/2014/main" val="1955575054"/>
                    </a:ext>
                  </a:extLst>
                </a:gridCol>
                <a:gridCol w="576072">
                  <a:extLst>
                    <a:ext uri="{9D8B030D-6E8A-4147-A177-3AD203B41FA5}">
                      <a16:colId xmlns:a16="http://schemas.microsoft.com/office/drawing/2014/main" val="3773671950"/>
                    </a:ext>
                  </a:extLst>
                </a:gridCol>
                <a:gridCol w="576072">
                  <a:extLst>
                    <a:ext uri="{9D8B030D-6E8A-4147-A177-3AD203B41FA5}">
                      <a16:colId xmlns:a16="http://schemas.microsoft.com/office/drawing/2014/main" val="492222317"/>
                    </a:ext>
                  </a:extLst>
                </a:gridCol>
                <a:gridCol w="576072">
                  <a:extLst>
                    <a:ext uri="{9D8B030D-6E8A-4147-A177-3AD203B41FA5}">
                      <a16:colId xmlns:a16="http://schemas.microsoft.com/office/drawing/2014/main" val="4250241347"/>
                    </a:ext>
                  </a:extLst>
                </a:gridCol>
                <a:gridCol w="576072">
                  <a:extLst>
                    <a:ext uri="{9D8B030D-6E8A-4147-A177-3AD203B41FA5}">
                      <a16:colId xmlns:a16="http://schemas.microsoft.com/office/drawing/2014/main" val="3949495416"/>
                    </a:ext>
                  </a:extLst>
                </a:gridCol>
                <a:gridCol w="576072">
                  <a:extLst>
                    <a:ext uri="{9D8B030D-6E8A-4147-A177-3AD203B41FA5}">
                      <a16:colId xmlns:a16="http://schemas.microsoft.com/office/drawing/2014/main" val="1246222645"/>
                    </a:ext>
                  </a:extLst>
                </a:gridCol>
                <a:gridCol w="576072">
                  <a:extLst>
                    <a:ext uri="{9D8B030D-6E8A-4147-A177-3AD203B41FA5}">
                      <a16:colId xmlns:a16="http://schemas.microsoft.com/office/drawing/2014/main" val="4084901962"/>
                    </a:ext>
                  </a:extLst>
                </a:gridCol>
                <a:gridCol w="576072">
                  <a:extLst>
                    <a:ext uri="{9D8B030D-6E8A-4147-A177-3AD203B41FA5}">
                      <a16:colId xmlns:a16="http://schemas.microsoft.com/office/drawing/2014/main" val="2802529084"/>
                    </a:ext>
                  </a:extLst>
                </a:gridCol>
                <a:gridCol w="658368">
                  <a:extLst>
                    <a:ext uri="{9D8B030D-6E8A-4147-A177-3AD203B41FA5}">
                      <a16:colId xmlns:a16="http://schemas.microsoft.com/office/drawing/2014/main" val="1937325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31922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- 2019-05-28 15:30:00 </a:t>
                      </a:r>
                      <a:r>
                        <a:rPr kumimoji="0" lang="en-US" sz="1000" b="0" i="0" u="none" strike="noStrike" kern="1200" cap="none" spc="0" normalizeH="0" baseline="0" noProof="0">
                          <a:ln>
                            <a:noFill/>
                          </a:ln>
                          <a:solidFill>
                            <a:prstClr val="black"/>
                          </a:solidFill>
                          <a:effectLst/>
                          <a:uLnTx/>
                          <a:uFillTx/>
                          <a:latin typeface="+mn-lt"/>
                          <a:ea typeface="+mn-ea"/>
                          <a:cs typeface="+mn-cs"/>
                        </a:rPr>
                        <a:t> 
 Falconry is one of the UAE's most honoured traditional sports, and has been around for 4,000 years. A sense of courage, honour and nobility are associated with the sport, as well as its links to nature conservation, respect for animals and the comradery among falconers. 
👉 http://bit.ly/JCHFalconr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39463697"/>
                  </a:ext>
                </a:extLst>
              </a:tr>
            </a:tbl>
          </a:graphicData>
        </a:graphic>
      </p:graphicFrame>
      <p:sp>
        <p:nvSpPr>
          <p:cNvPr id="4" name="Text Placeholder 3">
            <a:extLst>
              <a:ext uri="{FF2B5EF4-FFF2-40B4-BE49-F238E27FC236}">
                <a16:creationId xmlns:a16="http://schemas.microsoft.com/office/drawing/2014/main" id="{1A250317-60C6-4149-BB13-A86864A32758}"/>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6950099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DB975-4CBB-4A69-AB2A-F7C4A40F11CB}"/>
              </a:ext>
            </a:extLst>
          </p:cNvPr>
          <p:cNvSpPr>
            <a:spLocks noGrp="1"/>
          </p:cNvSpPr>
          <p:nvPr>
            <p:ph type="title"/>
          </p:nvPr>
        </p:nvSpPr>
        <p:spPr/>
        <p:txBody>
          <a:bodyPr/>
          <a:lstStyle/>
          <a:p>
            <a:r>
              <a:rPr lang="en-US"/>
              <a:t>Facebook FB Own Posts Table with views | Jumeirah Creekside Hotel - 11 of 14</a:t>
            </a:r>
          </a:p>
        </p:txBody>
      </p:sp>
      <p:graphicFrame>
        <p:nvGraphicFramePr>
          <p:cNvPr id="5" name="Table Placeholder 4">
            <a:extLst>
              <a:ext uri="{FF2B5EF4-FFF2-40B4-BE49-F238E27FC236}">
                <a16:creationId xmlns:a16="http://schemas.microsoft.com/office/drawing/2014/main" id="{FB3FCE2F-7C17-4BCE-BB86-D83697952DDA}"/>
              </a:ext>
            </a:extLst>
          </p:cNvPr>
          <p:cNvGraphicFramePr>
            <a:graphicFrameLocks noGrp="1"/>
          </p:cNvGraphicFramePr>
          <p:nvPr>
            <p:ph type="tbl" sz="quarter" idx="13"/>
            <p:extLst>
              <p:ext uri="{D42A27DB-BD31-4B8C-83A1-F6EECF244321}">
                <p14:modId xmlns:p14="http://schemas.microsoft.com/office/powerpoint/2010/main" val="247219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22498980"/>
                    </a:ext>
                  </a:extLst>
                </a:gridCol>
                <a:gridCol w="576072">
                  <a:extLst>
                    <a:ext uri="{9D8B030D-6E8A-4147-A177-3AD203B41FA5}">
                      <a16:colId xmlns:a16="http://schemas.microsoft.com/office/drawing/2014/main" val="1743874632"/>
                    </a:ext>
                  </a:extLst>
                </a:gridCol>
                <a:gridCol w="576072">
                  <a:extLst>
                    <a:ext uri="{9D8B030D-6E8A-4147-A177-3AD203B41FA5}">
                      <a16:colId xmlns:a16="http://schemas.microsoft.com/office/drawing/2014/main" val="2711777402"/>
                    </a:ext>
                  </a:extLst>
                </a:gridCol>
                <a:gridCol w="576072">
                  <a:extLst>
                    <a:ext uri="{9D8B030D-6E8A-4147-A177-3AD203B41FA5}">
                      <a16:colId xmlns:a16="http://schemas.microsoft.com/office/drawing/2014/main" val="1261389320"/>
                    </a:ext>
                  </a:extLst>
                </a:gridCol>
                <a:gridCol w="576072">
                  <a:extLst>
                    <a:ext uri="{9D8B030D-6E8A-4147-A177-3AD203B41FA5}">
                      <a16:colId xmlns:a16="http://schemas.microsoft.com/office/drawing/2014/main" val="2506083172"/>
                    </a:ext>
                  </a:extLst>
                </a:gridCol>
                <a:gridCol w="576072">
                  <a:extLst>
                    <a:ext uri="{9D8B030D-6E8A-4147-A177-3AD203B41FA5}">
                      <a16:colId xmlns:a16="http://schemas.microsoft.com/office/drawing/2014/main" val="215890817"/>
                    </a:ext>
                  </a:extLst>
                </a:gridCol>
                <a:gridCol w="576072">
                  <a:extLst>
                    <a:ext uri="{9D8B030D-6E8A-4147-A177-3AD203B41FA5}">
                      <a16:colId xmlns:a16="http://schemas.microsoft.com/office/drawing/2014/main" val="3477436857"/>
                    </a:ext>
                  </a:extLst>
                </a:gridCol>
                <a:gridCol w="576072">
                  <a:extLst>
                    <a:ext uri="{9D8B030D-6E8A-4147-A177-3AD203B41FA5}">
                      <a16:colId xmlns:a16="http://schemas.microsoft.com/office/drawing/2014/main" val="131011411"/>
                    </a:ext>
                  </a:extLst>
                </a:gridCol>
                <a:gridCol w="576072">
                  <a:extLst>
                    <a:ext uri="{9D8B030D-6E8A-4147-A177-3AD203B41FA5}">
                      <a16:colId xmlns:a16="http://schemas.microsoft.com/office/drawing/2014/main" val="1392607396"/>
                    </a:ext>
                  </a:extLst>
                </a:gridCol>
                <a:gridCol w="576072">
                  <a:extLst>
                    <a:ext uri="{9D8B030D-6E8A-4147-A177-3AD203B41FA5}">
                      <a16:colId xmlns:a16="http://schemas.microsoft.com/office/drawing/2014/main" val="1574284817"/>
                    </a:ext>
                  </a:extLst>
                </a:gridCol>
                <a:gridCol w="576072">
                  <a:extLst>
                    <a:ext uri="{9D8B030D-6E8A-4147-A177-3AD203B41FA5}">
                      <a16:colId xmlns:a16="http://schemas.microsoft.com/office/drawing/2014/main" val="1053329049"/>
                    </a:ext>
                  </a:extLst>
                </a:gridCol>
                <a:gridCol w="658368">
                  <a:extLst>
                    <a:ext uri="{9D8B030D-6E8A-4147-A177-3AD203B41FA5}">
                      <a16:colId xmlns:a16="http://schemas.microsoft.com/office/drawing/2014/main" val="22486218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2760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- 2019-05-26 15:30:00 </a:t>
                      </a:r>
                      <a:r>
                        <a:rPr kumimoji="0" lang="en-US" sz="1000" b="0" i="0" u="none" strike="noStrike" kern="1200" cap="none" spc="0" normalizeH="0" baseline="0" noProof="0">
                          <a:ln>
                            <a:noFill/>
                          </a:ln>
                          <a:solidFill>
                            <a:prstClr val="black"/>
                          </a:solidFill>
                          <a:effectLst/>
                          <a:uLnTx/>
                          <a:uFillTx/>
                          <a:latin typeface="+mn-lt"/>
                          <a:ea typeface="+mn-ea"/>
                          <a:cs typeface="+mn-cs"/>
                        </a:rPr>
                        <a:t> 
 What's a holiday to Dubai without shopping adventures? Take your pick with a selection of unbeatable destinations, from small and intimate to sprawling and supersized, they are guaranteed to make your trip unforgettable! 👉 http://bit.ly/JCHShoppingDubai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897082920"/>
                  </a:ext>
                </a:extLst>
              </a:tr>
            </a:tbl>
          </a:graphicData>
        </a:graphic>
      </p:graphicFrame>
      <p:sp>
        <p:nvSpPr>
          <p:cNvPr id="4" name="Text Placeholder 3">
            <a:extLst>
              <a:ext uri="{FF2B5EF4-FFF2-40B4-BE49-F238E27FC236}">
                <a16:creationId xmlns:a16="http://schemas.microsoft.com/office/drawing/2014/main" id="{567FFFF3-B237-47C5-93D7-836F713A410C}"/>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4144565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1E62D-93E7-4815-9810-B572D131610C}"/>
              </a:ext>
            </a:extLst>
          </p:cNvPr>
          <p:cNvSpPr>
            <a:spLocks noGrp="1"/>
          </p:cNvSpPr>
          <p:nvPr>
            <p:ph type="title"/>
          </p:nvPr>
        </p:nvSpPr>
        <p:spPr/>
        <p:txBody>
          <a:bodyPr/>
          <a:lstStyle/>
          <a:p>
            <a:r>
              <a:rPr lang="en-US"/>
              <a:t>Facebook FB Own Posts Table with views | Jumeirah Creekside Hotel - 12 of 14</a:t>
            </a:r>
          </a:p>
        </p:txBody>
      </p:sp>
      <p:graphicFrame>
        <p:nvGraphicFramePr>
          <p:cNvPr id="5" name="Table Placeholder 4">
            <a:extLst>
              <a:ext uri="{FF2B5EF4-FFF2-40B4-BE49-F238E27FC236}">
                <a16:creationId xmlns:a16="http://schemas.microsoft.com/office/drawing/2014/main" id="{426040B4-7074-4DE4-B27A-506B49A9E631}"/>
              </a:ext>
            </a:extLst>
          </p:cNvPr>
          <p:cNvGraphicFramePr>
            <a:graphicFrameLocks noGrp="1"/>
          </p:cNvGraphicFramePr>
          <p:nvPr>
            <p:ph type="tbl" sz="quarter" idx="13"/>
            <p:extLst>
              <p:ext uri="{D42A27DB-BD31-4B8C-83A1-F6EECF244321}">
                <p14:modId xmlns:p14="http://schemas.microsoft.com/office/powerpoint/2010/main" val="74886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6396290"/>
                    </a:ext>
                  </a:extLst>
                </a:gridCol>
                <a:gridCol w="576072">
                  <a:extLst>
                    <a:ext uri="{9D8B030D-6E8A-4147-A177-3AD203B41FA5}">
                      <a16:colId xmlns:a16="http://schemas.microsoft.com/office/drawing/2014/main" val="4247303822"/>
                    </a:ext>
                  </a:extLst>
                </a:gridCol>
                <a:gridCol w="576072">
                  <a:extLst>
                    <a:ext uri="{9D8B030D-6E8A-4147-A177-3AD203B41FA5}">
                      <a16:colId xmlns:a16="http://schemas.microsoft.com/office/drawing/2014/main" val="280711021"/>
                    </a:ext>
                  </a:extLst>
                </a:gridCol>
                <a:gridCol w="576072">
                  <a:extLst>
                    <a:ext uri="{9D8B030D-6E8A-4147-A177-3AD203B41FA5}">
                      <a16:colId xmlns:a16="http://schemas.microsoft.com/office/drawing/2014/main" val="3517483340"/>
                    </a:ext>
                  </a:extLst>
                </a:gridCol>
                <a:gridCol w="576072">
                  <a:extLst>
                    <a:ext uri="{9D8B030D-6E8A-4147-A177-3AD203B41FA5}">
                      <a16:colId xmlns:a16="http://schemas.microsoft.com/office/drawing/2014/main" val="3120020971"/>
                    </a:ext>
                  </a:extLst>
                </a:gridCol>
                <a:gridCol w="576072">
                  <a:extLst>
                    <a:ext uri="{9D8B030D-6E8A-4147-A177-3AD203B41FA5}">
                      <a16:colId xmlns:a16="http://schemas.microsoft.com/office/drawing/2014/main" val="821861082"/>
                    </a:ext>
                  </a:extLst>
                </a:gridCol>
                <a:gridCol w="576072">
                  <a:extLst>
                    <a:ext uri="{9D8B030D-6E8A-4147-A177-3AD203B41FA5}">
                      <a16:colId xmlns:a16="http://schemas.microsoft.com/office/drawing/2014/main" val="540582198"/>
                    </a:ext>
                  </a:extLst>
                </a:gridCol>
                <a:gridCol w="576072">
                  <a:extLst>
                    <a:ext uri="{9D8B030D-6E8A-4147-A177-3AD203B41FA5}">
                      <a16:colId xmlns:a16="http://schemas.microsoft.com/office/drawing/2014/main" val="3077198048"/>
                    </a:ext>
                  </a:extLst>
                </a:gridCol>
                <a:gridCol w="576072">
                  <a:extLst>
                    <a:ext uri="{9D8B030D-6E8A-4147-A177-3AD203B41FA5}">
                      <a16:colId xmlns:a16="http://schemas.microsoft.com/office/drawing/2014/main" val="2366099665"/>
                    </a:ext>
                  </a:extLst>
                </a:gridCol>
                <a:gridCol w="576072">
                  <a:extLst>
                    <a:ext uri="{9D8B030D-6E8A-4147-A177-3AD203B41FA5}">
                      <a16:colId xmlns:a16="http://schemas.microsoft.com/office/drawing/2014/main" val="2700895221"/>
                    </a:ext>
                  </a:extLst>
                </a:gridCol>
                <a:gridCol w="576072">
                  <a:extLst>
                    <a:ext uri="{9D8B030D-6E8A-4147-A177-3AD203B41FA5}">
                      <a16:colId xmlns:a16="http://schemas.microsoft.com/office/drawing/2014/main" val="3245674092"/>
                    </a:ext>
                  </a:extLst>
                </a:gridCol>
                <a:gridCol w="658368">
                  <a:extLst>
                    <a:ext uri="{9D8B030D-6E8A-4147-A177-3AD203B41FA5}">
                      <a16:colId xmlns:a16="http://schemas.microsoft.com/office/drawing/2014/main" val="834874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731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- 2019-05-25 15:00:01 </a:t>
                      </a:r>
                      <a:r>
                        <a:rPr kumimoji="0" lang="en-US" sz="1000" b="0" i="0" u="none" strike="noStrike" kern="1200" cap="none" spc="0" normalizeH="0" baseline="0" noProof="0">
                          <a:ln>
                            <a:noFill/>
                          </a:ln>
                          <a:solidFill>
                            <a:prstClr val="black"/>
                          </a:solidFill>
                          <a:effectLst/>
                          <a:uLnTx/>
                          <a:uFillTx/>
                          <a:latin typeface="+mn-lt"/>
                          <a:ea typeface="+mn-ea"/>
                          <a:cs typeface="+mn-cs"/>
                        </a:rPr>
                        <a:t> 
 We are proud to be home to over 480 pieces of art from more than 50 regional artists, forever celebrating the importance of culture and heritage within the region. Each piece was specially commissioned and curated by Camelia Esmaili, the founder of l'Atelier Camelia.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89249500"/>
                  </a:ext>
                </a:extLst>
              </a:tr>
            </a:tbl>
          </a:graphicData>
        </a:graphic>
      </p:graphicFrame>
      <p:sp>
        <p:nvSpPr>
          <p:cNvPr id="4" name="Text Placeholder 3">
            <a:extLst>
              <a:ext uri="{FF2B5EF4-FFF2-40B4-BE49-F238E27FC236}">
                <a16:creationId xmlns:a16="http://schemas.microsoft.com/office/drawing/2014/main" id="{35FAFC76-15EA-4738-A5E5-1161E81866E7}"/>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993988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FA8EE-D032-45CD-8C12-62A36EBA1147}"/>
              </a:ext>
            </a:extLst>
          </p:cNvPr>
          <p:cNvSpPr>
            <a:spLocks noGrp="1"/>
          </p:cNvSpPr>
          <p:nvPr>
            <p:ph type="title"/>
          </p:nvPr>
        </p:nvSpPr>
        <p:spPr/>
        <p:txBody>
          <a:bodyPr/>
          <a:lstStyle/>
          <a:p>
            <a:r>
              <a:rPr lang="en-US"/>
              <a:t>Facebook FB Own Posts Table with views | Jumeirah Creekside Hotel - 13 of 14</a:t>
            </a:r>
          </a:p>
        </p:txBody>
      </p:sp>
      <p:graphicFrame>
        <p:nvGraphicFramePr>
          <p:cNvPr id="5" name="Table Placeholder 4">
            <a:extLst>
              <a:ext uri="{FF2B5EF4-FFF2-40B4-BE49-F238E27FC236}">
                <a16:creationId xmlns:a16="http://schemas.microsoft.com/office/drawing/2014/main" id="{81472448-EC20-47C2-B624-97FC154DFDE6}"/>
              </a:ext>
            </a:extLst>
          </p:cNvPr>
          <p:cNvGraphicFramePr>
            <a:graphicFrameLocks noGrp="1"/>
          </p:cNvGraphicFramePr>
          <p:nvPr>
            <p:ph type="tbl" sz="quarter" idx="13"/>
            <p:extLst>
              <p:ext uri="{D42A27DB-BD31-4B8C-83A1-F6EECF244321}">
                <p14:modId xmlns:p14="http://schemas.microsoft.com/office/powerpoint/2010/main" val="2140711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8364727"/>
                    </a:ext>
                  </a:extLst>
                </a:gridCol>
                <a:gridCol w="576072">
                  <a:extLst>
                    <a:ext uri="{9D8B030D-6E8A-4147-A177-3AD203B41FA5}">
                      <a16:colId xmlns:a16="http://schemas.microsoft.com/office/drawing/2014/main" val="3235073302"/>
                    </a:ext>
                  </a:extLst>
                </a:gridCol>
                <a:gridCol w="576072">
                  <a:extLst>
                    <a:ext uri="{9D8B030D-6E8A-4147-A177-3AD203B41FA5}">
                      <a16:colId xmlns:a16="http://schemas.microsoft.com/office/drawing/2014/main" val="926826516"/>
                    </a:ext>
                  </a:extLst>
                </a:gridCol>
                <a:gridCol w="576072">
                  <a:extLst>
                    <a:ext uri="{9D8B030D-6E8A-4147-A177-3AD203B41FA5}">
                      <a16:colId xmlns:a16="http://schemas.microsoft.com/office/drawing/2014/main" val="3493281052"/>
                    </a:ext>
                  </a:extLst>
                </a:gridCol>
                <a:gridCol w="576072">
                  <a:extLst>
                    <a:ext uri="{9D8B030D-6E8A-4147-A177-3AD203B41FA5}">
                      <a16:colId xmlns:a16="http://schemas.microsoft.com/office/drawing/2014/main" val="3227809826"/>
                    </a:ext>
                  </a:extLst>
                </a:gridCol>
                <a:gridCol w="576072">
                  <a:extLst>
                    <a:ext uri="{9D8B030D-6E8A-4147-A177-3AD203B41FA5}">
                      <a16:colId xmlns:a16="http://schemas.microsoft.com/office/drawing/2014/main" val="3376481997"/>
                    </a:ext>
                  </a:extLst>
                </a:gridCol>
                <a:gridCol w="576072">
                  <a:extLst>
                    <a:ext uri="{9D8B030D-6E8A-4147-A177-3AD203B41FA5}">
                      <a16:colId xmlns:a16="http://schemas.microsoft.com/office/drawing/2014/main" val="193287689"/>
                    </a:ext>
                  </a:extLst>
                </a:gridCol>
                <a:gridCol w="576072">
                  <a:extLst>
                    <a:ext uri="{9D8B030D-6E8A-4147-A177-3AD203B41FA5}">
                      <a16:colId xmlns:a16="http://schemas.microsoft.com/office/drawing/2014/main" val="3343555217"/>
                    </a:ext>
                  </a:extLst>
                </a:gridCol>
                <a:gridCol w="576072">
                  <a:extLst>
                    <a:ext uri="{9D8B030D-6E8A-4147-A177-3AD203B41FA5}">
                      <a16:colId xmlns:a16="http://schemas.microsoft.com/office/drawing/2014/main" val="115492081"/>
                    </a:ext>
                  </a:extLst>
                </a:gridCol>
                <a:gridCol w="576072">
                  <a:extLst>
                    <a:ext uri="{9D8B030D-6E8A-4147-A177-3AD203B41FA5}">
                      <a16:colId xmlns:a16="http://schemas.microsoft.com/office/drawing/2014/main" val="4265018054"/>
                    </a:ext>
                  </a:extLst>
                </a:gridCol>
                <a:gridCol w="576072">
                  <a:extLst>
                    <a:ext uri="{9D8B030D-6E8A-4147-A177-3AD203B41FA5}">
                      <a16:colId xmlns:a16="http://schemas.microsoft.com/office/drawing/2014/main" val="2707682426"/>
                    </a:ext>
                  </a:extLst>
                </a:gridCol>
                <a:gridCol w="658368">
                  <a:extLst>
                    <a:ext uri="{9D8B030D-6E8A-4147-A177-3AD203B41FA5}">
                      <a16:colId xmlns:a16="http://schemas.microsoft.com/office/drawing/2014/main" val="3015951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378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- 2019-05-23 12:17:40 </a:t>
                      </a:r>
                      <a:r>
                        <a:rPr kumimoji="0" lang="en-US" sz="1000" b="0" i="0" u="none" strike="noStrike" kern="1200" cap="none" spc="0" normalizeH="0" baseline="0" noProof="0">
                          <a:ln>
                            <a:noFill/>
                          </a:ln>
                          <a:solidFill>
                            <a:prstClr val="black"/>
                          </a:solidFill>
                          <a:effectLst/>
                          <a:uLnTx/>
                          <a:uFillTx/>
                          <a:latin typeface="+mn-lt"/>
                          <a:ea typeface="+mn-ea"/>
                          <a:cs typeface="+mn-cs"/>
                        </a:rPr>
                        <a:t> 
 #JumeirahCreekside leaves a lasting first impression as soon as you walk through the lobby. Its exposed concrete walls and high glass ceiling create a magical experience as the lights and shadows dart across the lobby as the sun moves across the sky.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104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- 2019-05-21 16:54:53 </a:t>
                      </a:r>
                      <a:r>
                        <a:rPr kumimoji="0" lang="en-US" sz="1000" b="0" i="0" u="none" strike="noStrike" kern="1200" cap="none" spc="0" normalizeH="0" baseline="0" noProof="0">
                          <a:ln>
                            <a:noFill/>
                          </a:ln>
                          <a:solidFill>
                            <a:prstClr val="black"/>
                          </a:solidFill>
                          <a:effectLst/>
                          <a:uLnTx/>
                          <a:uFillTx/>
                          <a:latin typeface="+mn-lt"/>
                          <a:ea typeface="+mn-ea"/>
                          <a:cs typeface="+mn-cs"/>
                        </a:rPr>
                        <a:t> 
 #TravelTuesdays
Congratulations to 10 Jumeirah Hotels and Resorts winners at the World Travel Awards!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5672927"/>
                  </a:ext>
                </a:extLst>
              </a:tr>
            </a:tbl>
          </a:graphicData>
        </a:graphic>
      </p:graphicFrame>
      <p:sp>
        <p:nvSpPr>
          <p:cNvPr id="4" name="Text Placeholder 3">
            <a:extLst>
              <a:ext uri="{FF2B5EF4-FFF2-40B4-BE49-F238E27FC236}">
                <a16:creationId xmlns:a16="http://schemas.microsoft.com/office/drawing/2014/main" id="{203C48B0-E31C-4884-AB60-F150ED6293F4}"/>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657620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DDA8B-297D-4C0D-AD07-01DF98E32F2D}"/>
              </a:ext>
            </a:extLst>
          </p:cNvPr>
          <p:cNvSpPr>
            <a:spLocks noGrp="1"/>
          </p:cNvSpPr>
          <p:nvPr>
            <p:ph type="title"/>
          </p:nvPr>
        </p:nvSpPr>
        <p:spPr/>
        <p:txBody>
          <a:bodyPr/>
          <a:lstStyle/>
          <a:p>
            <a:r>
              <a:rPr lang="en-US"/>
              <a:t>Facebook FB Own Posts Table with views | Jumeirah Creekside Hotel - 14 of 14</a:t>
            </a:r>
          </a:p>
        </p:txBody>
      </p:sp>
      <p:graphicFrame>
        <p:nvGraphicFramePr>
          <p:cNvPr id="5" name="Table Placeholder 4">
            <a:extLst>
              <a:ext uri="{FF2B5EF4-FFF2-40B4-BE49-F238E27FC236}">
                <a16:creationId xmlns:a16="http://schemas.microsoft.com/office/drawing/2014/main" id="{C45D2D75-5C98-49B2-9B27-261F4CF9965D}"/>
              </a:ext>
            </a:extLst>
          </p:cNvPr>
          <p:cNvGraphicFramePr>
            <a:graphicFrameLocks noGrp="1"/>
          </p:cNvGraphicFramePr>
          <p:nvPr>
            <p:ph type="tbl" sz="quarter" idx="13"/>
            <p:extLst>
              <p:ext uri="{D42A27DB-BD31-4B8C-83A1-F6EECF244321}">
                <p14:modId xmlns:p14="http://schemas.microsoft.com/office/powerpoint/2010/main" val="1166462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9448410"/>
                    </a:ext>
                  </a:extLst>
                </a:gridCol>
                <a:gridCol w="576072">
                  <a:extLst>
                    <a:ext uri="{9D8B030D-6E8A-4147-A177-3AD203B41FA5}">
                      <a16:colId xmlns:a16="http://schemas.microsoft.com/office/drawing/2014/main" val="228300030"/>
                    </a:ext>
                  </a:extLst>
                </a:gridCol>
                <a:gridCol w="576072">
                  <a:extLst>
                    <a:ext uri="{9D8B030D-6E8A-4147-A177-3AD203B41FA5}">
                      <a16:colId xmlns:a16="http://schemas.microsoft.com/office/drawing/2014/main" val="1917154048"/>
                    </a:ext>
                  </a:extLst>
                </a:gridCol>
                <a:gridCol w="576072">
                  <a:extLst>
                    <a:ext uri="{9D8B030D-6E8A-4147-A177-3AD203B41FA5}">
                      <a16:colId xmlns:a16="http://schemas.microsoft.com/office/drawing/2014/main" val="210900677"/>
                    </a:ext>
                  </a:extLst>
                </a:gridCol>
                <a:gridCol w="576072">
                  <a:extLst>
                    <a:ext uri="{9D8B030D-6E8A-4147-A177-3AD203B41FA5}">
                      <a16:colId xmlns:a16="http://schemas.microsoft.com/office/drawing/2014/main" val="147886918"/>
                    </a:ext>
                  </a:extLst>
                </a:gridCol>
                <a:gridCol w="576072">
                  <a:extLst>
                    <a:ext uri="{9D8B030D-6E8A-4147-A177-3AD203B41FA5}">
                      <a16:colId xmlns:a16="http://schemas.microsoft.com/office/drawing/2014/main" val="755391167"/>
                    </a:ext>
                  </a:extLst>
                </a:gridCol>
                <a:gridCol w="576072">
                  <a:extLst>
                    <a:ext uri="{9D8B030D-6E8A-4147-A177-3AD203B41FA5}">
                      <a16:colId xmlns:a16="http://schemas.microsoft.com/office/drawing/2014/main" val="2933621277"/>
                    </a:ext>
                  </a:extLst>
                </a:gridCol>
                <a:gridCol w="576072">
                  <a:extLst>
                    <a:ext uri="{9D8B030D-6E8A-4147-A177-3AD203B41FA5}">
                      <a16:colId xmlns:a16="http://schemas.microsoft.com/office/drawing/2014/main" val="360275298"/>
                    </a:ext>
                  </a:extLst>
                </a:gridCol>
                <a:gridCol w="576072">
                  <a:extLst>
                    <a:ext uri="{9D8B030D-6E8A-4147-A177-3AD203B41FA5}">
                      <a16:colId xmlns:a16="http://schemas.microsoft.com/office/drawing/2014/main" val="3918608070"/>
                    </a:ext>
                  </a:extLst>
                </a:gridCol>
                <a:gridCol w="576072">
                  <a:extLst>
                    <a:ext uri="{9D8B030D-6E8A-4147-A177-3AD203B41FA5}">
                      <a16:colId xmlns:a16="http://schemas.microsoft.com/office/drawing/2014/main" val="651754967"/>
                    </a:ext>
                  </a:extLst>
                </a:gridCol>
                <a:gridCol w="576072">
                  <a:extLst>
                    <a:ext uri="{9D8B030D-6E8A-4147-A177-3AD203B41FA5}">
                      <a16:colId xmlns:a16="http://schemas.microsoft.com/office/drawing/2014/main" val="4195135653"/>
                    </a:ext>
                  </a:extLst>
                </a:gridCol>
                <a:gridCol w="658368">
                  <a:extLst>
                    <a:ext uri="{9D8B030D-6E8A-4147-A177-3AD203B41FA5}">
                      <a16:colId xmlns:a16="http://schemas.microsoft.com/office/drawing/2014/main" val="1169949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8929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 Creekside Hotel - 2019-05-21 16:00:01 </a:t>
                      </a:r>
                      <a:r>
                        <a:rPr kumimoji="0" lang="en-US" sz="1000" b="0" i="0" u="none" strike="noStrike" kern="1200" cap="none" spc="0" normalizeH="0" baseline="0" noProof="0">
                          <a:ln>
                            <a:noFill/>
                          </a:ln>
                          <a:solidFill>
                            <a:prstClr val="black"/>
                          </a:solidFill>
                          <a:effectLst/>
                          <a:uLnTx/>
                          <a:uFillTx/>
                          <a:latin typeface="+mn-lt"/>
                          <a:ea typeface="+mn-ea"/>
                          <a:cs typeface="+mn-cs"/>
                        </a:rPr>
                        <a:t> 
 The perfect combination of culinary skill, decor and cuisine found at Nomad - Find a blend of global gourmet dishes in this Puccini designed restaurant.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11540364"/>
                  </a:ext>
                </a:extLst>
              </a:tr>
            </a:tbl>
          </a:graphicData>
        </a:graphic>
      </p:graphicFrame>
      <p:sp>
        <p:nvSpPr>
          <p:cNvPr id="4" name="Text Placeholder 3">
            <a:extLst>
              <a:ext uri="{FF2B5EF4-FFF2-40B4-BE49-F238E27FC236}">
                <a16:creationId xmlns:a16="http://schemas.microsoft.com/office/drawing/2014/main" id="{36212808-674D-474E-A107-DA8FD740D941}"/>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4563502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E098B-32BB-4910-B900-13B5386C46CD}"/>
              </a:ext>
            </a:extLst>
          </p:cNvPr>
          <p:cNvSpPr>
            <a:spLocks noGrp="1"/>
          </p:cNvSpPr>
          <p:nvPr>
            <p:ph type="title"/>
          </p:nvPr>
        </p:nvSpPr>
        <p:spPr/>
        <p:txBody>
          <a:bodyPr/>
          <a:lstStyle/>
          <a:p>
            <a:r>
              <a:rPr lang="en-US"/>
              <a:t>Facebook FB Post Reach (Bar Chart) | Jumeirah Creekside Hotel</a:t>
            </a:r>
          </a:p>
        </p:txBody>
      </p:sp>
      <p:graphicFrame>
        <p:nvGraphicFramePr>
          <p:cNvPr id="6" name="Chart Placeholder 5">
            <a:extLst>
              <a:ext uri="{FF2B5EF4-FFF2-40B4-BE49-F238E27FC236}">
                <a16:creationId xmlns:a16="http://schemas.microsoft.com/office/drawing/2014/main" id="{3AF0C091-FD2D-4074-AC2F-F303C8D89613}"/>
              </a:ext>
            </a:extLst>
          </p:cNvPr>
          <p:cNvGraphicFramePr>
            <a:graphicFrameLocks noGrp="1"/>
          </p:cNvGraphicFramePr>
          <p:nvPr>
            <p:ph type="chart" sz="quarter" idx="13"/>
            <p:extLst>
              <p:ext uri="{D42A27DB-BD31-4B8C-83A1-F6EECF244321}">
                <p14:modId xmlns:p14="http://schemas.microsoft.com/office/powerpoint/2010/main" val="38557069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22CDEF-24AD-4596-82AC-765C629A27A6}"/>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F47E26C7-DAA9-41CA-BAB9-2E2E2FECB2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98177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4C430-7FB6-4D02-A388-EE915C620421}"/>
              </a:ext>
            </a:extLst>
          </p:cNvPr>
          <p:cNvSpPr>
            <a:spLocks noGrp="1"/>
          </p:cNvSpPr>
          <p:nvPr>
            <p:ph type="title"/>
          </p:nvPr>
        </p:nvSpPr>
        <p:spPr/>
        <p:txBody>
          <a:bodyPr/>
          <a:lstStyle/>
          <a:p>
            <a:r>
              <a:rPr lang="en-US"/>
              <a:t>Instagram IG Followers Total (Bar Chart) | Jumeirah Creekside Hotel</a:t>
            </a:r>
          </a:p>
        </p:txBody>
      </p:sp>
      <p:graphicFrame>
        <p:nvGraphicFramePr>
          <p:cNvPr id="6" name="Chart Placeholder 5">
            <a:extLst>
              <a:ext uri="{FF2B5EF4-FFF2-40B4-BE49-F238E27FC236}">
                <a16:creationId xmlns:a16="http://schemas.microsoft.com/office/drawing/2014/main" id="{1C62D0FD-3D37-4E9F-91B5-5739DEA62937}"/>
              </a:ext>
            </a:extLst>
          </p:cNvPr>
          <p:cNvGraphicFramePr>
            <a:graphicFrameLocks noGrp="1"/>
          </p:cNvGraphicFramePr>
          <p:nvPr>
            <p:ph type="chart" sz="quarter" idx="13"/>
            <p:extLst>
              <p:ext uri="{D42A27DB-BD31-4B8C-83A1-F6EECF244321}">
                <p14:modId xmlns:p14="http://schemas.microsoft.com/office/powerpoint/2010/main" val="17892003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E51336-5B05-4B54-87F5-717AA2BEB184}"/>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61FE1A28-C8EB-4202-853F-2D15509F79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35418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B1681-3A11-474F-BF25-E9E1485798DB}"/>
              </a:ext>
            </a:extLst>
          </p:cNvPr>
          <p:cNvSpPr>
            <a:spLocks noGrp="1"/>
          </p:cNvSpPr>
          <p:nvPr>
            <p:ph type="title"/>
          </p:nvPr>
        </p:nvSpPr>
        <p:spPr/>
        <p:txBody>
          <a:bodyPr/>
          <a:lstStyle/>
          <a:p>
            <a:r>
              <a:rPr lang="en-US"/>
              <a:t>Instagram IG Followers Change (Bar Chart) | Jumeirah Creekside Hotel</a:t>
            </a:r>
          </a:p>
        </p:txBody>
      </p:sp>
      <p:graphicFrame>
        <p:nvGraphicFramePr>
          <p:cNvPr id="6" name="Chart Placeholder 5">
            <a:extLst>
              <a:ext uri="{FF2B5EF4-FFF2-40B4-BE49-F238E27FC236}">
                <a16:creationId xmlns:a16="http://schemas.microsoft.com/office/drawing/2014/main" id="{7A07E4FB-8977-4071-BF7E-470A3F7279F6}"/>
              </a:ext>
            </a:extLst>
          </p:cNvPr>
          <p:cNvGraphicFramePr>
            <a:graphicFrameLocks noGrp="1"/>
          </p:cNvGraphicFramePr>
          <p:nvPr>
            <p:ph type="chart" sz="quarter" idx="13"/>
            <p:extLst>
              <p:ext uri="{D42A27DB-BD31-4B8C-83A1-F6EECF244321}">
                <p14:modId xmlns:p14="http://schemas.microsoft.com/office/powerpoint/2010/main" val="3272700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CA8F32-70AD-4EC9-AF70-32AB407622B2}"/>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1148DC1F-B2C4-444B-BA64-6988CEEB0F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3364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09706-D15A-4316-B7A9-8C8B3A1DA91C}"/>
              </a:ext>
            </a:extLst>
          </p:cNvPr>
          <p:cNvSpPr>
            <a:spLocks noGrp="1"/>
          </p:cNvSpPr>
          <p:nvPr>
            <p:ph type="title"/>
          </p:nvPr>
        </p:nvSpPr>
        <p:spPr/>
        <p:txBody>
          <a:bodyPr/>
          <a:lstStyle/>
          <a:p>
            <a:r>
              <a:rPr lang="en-US"/>
              <a:t>Instagram Instagram Reach | Jumeirah Creekside Hotel</a:t>
            </a:r>
          </a:p>
        </p:txBody>
      </p:sp>
      <p:graphicFrame>
        <p:nvGraphicFramePr>
          <p:cNvPr id="6" name="Chart Placeholder 5">
            <a:extLst>
              <a:ext uri="{FF2B5EF4-FFF2-40B4-BE49-F238E27FC236}">
                <a16:creationId xmlns:a16="http://schemas.microsoft.com/office/drawing/2014/main" id="{FC5ED662-B329-47EE-A3F0-882E0D8DFF7A}"/>
              </a:ext>
            </a:extLst>
          </p:cNvPr>
          <p:cNvGraphicFramePr>
            <a:graphicFrameLocks noGrp="1"/>
          </p:cNvGraphicFramePr>
          <p:nvPr>
            <p:ph type="chart" sz="quarter" idx="13"/>
            <p:extLst>
              <p:ext uri="{D42A27DB-BD31-4B8C-83A1-F6EECF244321}">
                <p14:modId xmlns:p14="http://schemas.microsoft.com/office/powerpoint/2010/main" val="3913927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DCB1C8-93AB-4A91-B64A-BDA1BAD86B97}"/>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E2B52505-C3B6-459F-B251-82DBEDE3E7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3423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F1D12-B6F0-4127-9293-970C63C0C1B9}"/>
              </a:ext>
            </a:extLst>
          </p:cNvPr>
          <p:cNvSpPr>
            <a:spLocks noGrp="1"/>
          </p:cNvSpPr>
          <p:nvPr>
            <p:ph type="title"/>
          </p:nvPr>
        </p:nvSpPr>
        <p:spPr/>
        <p:txBody>
          <a:bodyPr/>
          <a:lstStyle/>
          <a:p>
            <a:r>
              <a:rPr lang="en-US"/>
              <a:t>Instagram IG Total Interactions (Bar Chart) | Jumeirah Creekside Hotel</a:t>
            </a:r>
          </a:p>
        </p:txBody>
      </p:sp>
      <p:graphicFrame>
        <p:nvGraphicFramePr>
          <p:cNvPr id="6" name="Chart Placeholder 5">
            <a:extLst>
              <a:ext uri="{FF2B5EF4-FFF2-40B4-BE49-F238E27FC236}">
                <a16:creationId xmlns:a16="http://schemas.microsoft.com/office/drawing/2014/main" id="{1CFC412F-51C8-44DD-8A63-B4067DD31BFA}"/>
              </a:ext>
            </a:extLst>
          </p:cNvPr>
          <p:cNvGraphicFramePr>
            <a:graphicFrameLocks noGrp="1"/>
          </p:cNvGraphicFramePr>
          <p:nvPr>
            <p:ph type="chart" sz="quarter" idx="13"/>
            <p:extLst>
              <p:ext uri="{D42A27DB-BD31-4B8C-83A1-F6EECF244321}">
                <p14:modId xmlns:p14="http://schemas.microsoft.com/office/powerpoint/2010/main" val="1498145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D2B780-6AA2-453C-8865-67FA70159D53}"/>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EB6834E6-7E9C-4916-9A36-D0944722A2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07828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D00E2-D293-4832-A975-7C2DB1E4B2DD}"/>
              </a:ext>
            </a:extLst>
          </p:cNvPr>
          <p:cNvSpPr>
            <a:spLocks noGrp="1"/>
          </p:cNvSpPr>
          <p:nvPr>
            <p:ph type="title"/>
          </p:nvPr>
        </p:nvSpPr>
        <p:spPr/>
        <p:txBody>
          <a:bodyPr/>
          <a:lstStyle/>
          <a:p>
            <a:r>
              <a:rPr lang="en-US"/>
              <a:t>Instagram Videos Table | Jumeirah Creekside Hotel - 1 of 7</a:t>
            </a:r>
          </a:p>
        </p:txBody>
      </p:sp>
      <p:graphicFrame>
        <p:nvGraphicFramePr>
          <p:cNvPr id="5" name="Table Placeholder 4">
            <a:extLst>
              <a:ext uri="{FF2B5EF4-FFF2-40B4-BE49-F238E27FC236}">
                <a16:creationId xmlns:a16="http://schemas.microsoft.com/office/drawing/2014/main" id="{05286DB5-4E05-45F3-86FA-F0AC7CD2A28F}"/>
              </a:ext>
            </a:extLst>
          </p:cNvPr>
          <p:cNvGraphicFramePr>
            <a:graphicFrameLocks noGrp="1"/>
          </p:cNvGraphicFramePr>
          <p:nvPr>
            <p:ph type="tbl" sz="quarter" idx="13"/>
            <p:extLst>
              <p:ext uri="{D42A27DB-BD31-4B8C-83A1-F6EECF244321}">
                <p14:modId xmlns:p14="http://schemas.microsoft.com/office/powerpoint/2010/main" val="2981552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31391552"/>
                    </a:ext>
                  </a:extLst>
                </a:gridCol>
                <a:gridCol w="493776">
                  <a:extLst>
                    <a:ext uri="{9D8B030D-6E8A-4147-A177-3AD203B41FA5}">
                      <a16:colId xmlns:a16="http://schemas.microsoft.com/office/drawing/2014/main" val="38013288"/>
                    </a:ext>
                  </a:extLst>
                </a:gridCol>
                <a:gridCol w="1152144">
                  <a:extLst>
                    <a:ext uri="{9D8B030D-6E8A-4147-A177-3AD203B41FA5}">
                      <a16:colId xmlns:a16="http://schemas.microsoft.com/office/drawing/2014/main" val="573878736"/>
                    </a:ext>
                  </a:extLst>
                </a:gridCol>
                <a:gridCol w="493776">
                  <a:extLst>
                    <a:ext uri="{9D8B030D-6E8A-4147-A177-3AD203B41FA5}">
                      <a16:colId xmlns:a16="http://schemas.microsoft.com/office/drawing/2014/main" val="445995370"/>
                    </a:ext>
                  </a:extLst>
                </a:gridCol>
                <a:gridCol w="493776">
                  <a:extLst>
                    <a:ext uri="{9D8B030D-6E8A-4147-A177-3AD203B41FA5}">
                      <a16:colId xmlns:a16="http://schemas.microsoft.com/office/drawing/2014/main" val="3724496159"/>
                    </a:ext>
                  </a:extLst>
                </a:gridCol>
                <a:gridCol w="493776">
                  <a:extLst>
                    <a:ext uri="{9D8B030D-6E8A-4147-A177-3AD203B41FA5}">
                      <a16:colId xmlns:a16="http://schemas.microsoft.com/office/drawing/2014/main" val="4126702677"/>
                    </a:ext>
                  </a:extLst>
                </a:gridCol>
                <a:gridCol w="493776">
                  <a:extLst>
                    <a:ext uri="{9D8B030D-6E8A-4147-A177-3AD203B41FA5}">
                      <a16:colId xmlns:a16="http://schemas.microsoft.com/office/drawing/2014/main" val="3760789241"/>
                    </a:ext>
                  </a:extLst>
                </a:gridCol>
                <a:gridCol w="493776">
                  <a:extLst>
                    <a:ext uri="{9D8B030D-6E8A-4147-A177-3AD203B41FA5}">
                      <a16:colId xmlns:a16="http://schemas.microsoft.com/office/drawing/2014/main" val="4078758551"/>
                    </a:ext>
                  </a:extLst>
                </a:gridCol>
                <a:gridCol w="493776">
                  <a:extLst>
                    <a:ext uri="{9D8B030D-6E8A-4147-A177-3AD203B41FA5}">
                      <a16:colId xmlns:a16="http://schemas.microsoft.com/office/drawing/2014/main" val="1944343095"/>
                    </a:ext>
                  </a:extLst>
                </a:gridCol>
                <a:gridCol w="493776">
                  <a:extLst>
                    <a:ext uri="{9D8B030D-6E8A-4147-A177-3AD203B41FA5}">
                      <a16:colId xmlns:a16="http://schemas.microsoft.com/office/drawing/2014/main" val="3750887067"/>
                    </a:ext>
                  </a:extLst>
                </a:gridCol>
                <a:gridCol w="493776">
                  <a:extLst>
                    <a:ext uri="{9D8B030D-6E8A-4147-A177-3AD203B41FA5}">
                      <a16:colId xmlns:a16="http://schemas.microsoft.com/office/drawing/2014/main" val="2488423265"/>
                    </a:ext>
                  </a:extLst>
                </a:gridCol>
                <a:gridCol w="493776">
                  <a:extLst>
                    <a:ext uri="{9D8B030D-6E8A-4147-A177-3AD203B41FA5}">
                      <a16:colId xmlns:a16="http://schemas.microsoft.com/office/drawing/2014/main" val="4250202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655971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jumeirahcreeksidehotel - 2019-06-30 15:13:46 </a:t>
                      </a:r>
                      <a:r>
                        <a:rPr kumimoji="0" lang="en-US" sz="1000" b="0" i="0" u="none" strike="noStrike" kern="1200" cap="none" spc="0" normalizeH="0" baseline="0" noProof="0">
                          <a:ln>
                            <a:noFill/>
                          </a:ln>
                          <a:solidFill>
                            <a:prstClr val="black"/>
                          </a:solidFill>
                          <a:effectLst/>
                          <a:uLnTx/>
                          <a:uFillTx/>
                          <a:latin typeface="+mn-lt"/>
                          <a:ea typeface="+mn-ea"/>
                          <a:cs typeface="+mn-cs"/>
                        </a:rPr>
                        <a:t>
 Designed by RMJM Architects and locally based Magus Designs, #JumeirahCreekside was inspired by traditional Arabesque styles and post modern contemporary influence that pays homage to the city’s traditional roots and future 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https://www.instagram.com/p/BzVPByXnC94/media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28.95 %</a:t>
                      </a:r>
                    </a:p>
                  </a:txBody>
                  <a:tcPr/>
                </a:tc>
                <a:extLst>
                  <a:ext uri="{0D108BD9-81ED-4DB2-BD59-A6C34878D82A}">
                    <a16:rowId xmlns:a16="http://schemas.microsoft.com/office/drawing/2014/main" val="18486046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jumeirahcreeksidehotel - 2019-06-24 16:33:54 </a:t>
                      </a:r>
                      <a:r>
                        <a:rPr kumimoji="0" lang="en-US" sz="1000" b="0" i="0" u="none" strike="noStrike" kern="1200" cap="none" spc="0" normalizeH="0" baseline="0" noProof="0">
                          <a:ln>
                            <a:noFill/>
                          </a:ln>
                          <a:solidFill>
                            <a:prstClr val="black"/>
                          </a:solidFill>
                          <a:effectLst/>
                          <a:uLnTx/>
                          <a:uFillTx/>
                          <a:latin typeface="+mn-lt"/>
                          <a:ea typeface="+mn-ea"/>
                          <a:cs typeface="+mn-cs"/>
                        </a:rPr>
                        <a:t>
 Art Feature: Timo Nasseri's Glance 4 - His sculptures are inspired by the ornamental elements found in Islamic architecture from the eleventh century onwards. Find this piece near the lobby entrance.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https://www.instagram.com/p/BzF7aeTjsqr/media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23.53 %</a:t>
                      </a:r>
                    </a:p>
                  </a:txBody>
                  <a:tcPr/>
                </a:tc>
                <a:extLst>
                  <a:ext uri="{0D108BD9-81ED-4DB2-BD59-A6C34878D82A}">
                    <a16:rowId xmlns:a16="http://schemas.microsoft.com/office/drawing/2014/main" val="1206564048"/>
                  </a:ext>
                </a:extLst>
              </a:tr>
            </a:tbl>
          </a:graphicData>
        </a:graphic>
      </p:graphicFrame>
      <p:sp>
        <p:nvSpPr>
          <p:cNvPr id="4" name="Text Placeholder 3">
            <a:extLst>
              <a:ext uri="{FF2B5EF4-FFF2-40B4-BE49-F238E27FC236}">
                <a16:creationId xmlns:a16="http://schemas.microsoft.com/office/drawing/2014/main" id="{A62CA46D-B75F-465D-A074-F0020C8AFC84}"/>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376454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C7A42-398D-4767-AC4B-745E44095552}"/>
              </a:ext>
            </a:extLst>
          </p:cNvPr>
          <p:cNvSpPr>
            <a:spLocks noGrp="1"/>
          </p:cNvSpPr>
          <p:nvPr>
            <p:ph type="title"/>
          </p:nvPr>
        </p:nvSpPr>
        <p:spPr/>
        <p:txBody>
          <a:bodyPr/>
          <a:lstStyle/>
          <a:p>
            <a:r>
              <a:rPr lang="en-US"/>
              <a:t>Instagram Videos Table | Jumeirah Creekside Hotel - 2 of 7</a:t>
            </a:r>
          </a:p>
        </p:txBody>
      </p:sp>
      <p:graphicFrame>
        <p:nvGraphicFramePr>
          <p:cNvPr id="5" name="Table Placeholder 4">
            <a:extLst>
              <a:ext uri="{FF2B5EF4-FFF2-40B4-BE49-F238E27FC236}">
                <a16:creationId xmlns:a16="http://schemas.microsoft.com/office/drawing/2014/main" id="{9E41B7FA-5A0C-459A-AF7D-03736A7E0214}"/>
              </a:ext>
            </a:extLst>
          </p:cNvPr>
          <p:cNvGraphicFramePr>
            <a:graphicFrameLocks noGrp="1"/>
          </p:cNvGraphicFramePr>
          <p:nvPr>
            <p:ph type="tbl" sz="quarter" idx="13"/>
            <p:extLst>
              <p:ext uri="{D42A27DB-BD31-4B8C-83A1-F6EECF244321}">
                <p14:modId xmlns:p14="http://schemas.microsoft.com/office/powerpoint/2010/main" val="3656548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1833274"/>
                    </a:ext>
                  </a:extLst>
                </a:gridCol>
                <a:gridCol w="493776">
                  <a:extLst>
                    <a:ext uri="{9D8B030D-6E8A-4147-A177-3AD203B41FA5}">
                      <a16:colId xmlns:a16="http://schemas.microsoft.com/office/drawing/2014/main" val="2471482756"/>
                    </a:ext>
                  </a:extLst>
                </a:gridCol>
                <a:gridCol w="1152144">
                  <a:extLst>
                    <a:ext uri="{9D8B030D-6E8A-4147-A177-3AD203B41FA5}">
                      <a16:colId xmlns:a16="http://schemas.microsoft.com/office/drawing/2014/main" val="4018393797"/>
                    </a:ext>
                  </a:extLst>
                </a:gridCol>
                <a:gridCol w="493776">
                  <a:extLst>
                    <a:ext uri="{9D8B030D-6E8A-4147-A177-3AD203B41FA5}">
                      <a16:colId xmlns:a16="http://schemas.microsoft.com/office/drawing/2014/main" val="3162641909"/>
                    </a:ext>
                  </a:extLst>
                </a:gridCol>
                <a:gridCol w="493776">
                  <a:extLst>
                    <a:ext uri="{9D8B030D-6E8A-4147-A177-3AD203B41FA5}">
                      <a16:colId xmlns:a16="http://schemas.microsoft.com/office/drawing/2014/main" val="2394941157"/>
                    </a:ext>
                  </a:extLst>
                </a:gridCol>
                <a:gridCol w="493776">
                  <a:extLst>
                    <a:ext uri="{9D8B030D-6E8A-4147-A177-3AD203B41FA5}">
                      <a16:colId xmlns:a16="http://schemas.microsoft.com/office/drawing/2014/main" val="1069198566"/>
                    </a:ext>
                  </a:extLst>
                </a:gridCol>
                <a:gridCol w="493776">
                  <a:extLst>
                    <a:ext uri="{9D8B030D-6E8A-4147-A177-3AD203B41FA5}">
                      <a16:colId xmlns:a16="http://schemas.microsoft.com/office/drawing/2014/main" val="1443577932"/>
                    </a:ext>
                  </a:extLst>
                </a:gridCol>
                <a:gridCol w="493776">
                  <a:extLst>
                    <a:ext uri="{9D8B030D-6E8A-4147-A177-3AD203B41FA5}">
                      <a16:colId xmlns:a16="http://schemas.microsoft.com/office/drawing/2014/main" val="3592497272"/>
                    </a:ext>
                  </a:extLst>
                </a:gridCol>
                <a:gridCol w="493776">
                  <a:extLst>
                    <a:ext uri="{9D8B030D-6E8A-4147-A177-3AD203B41FA5}">
                      <a16:colId xmlns:a16="http://schemas.microsoft.com/office/drawing/2014/main" val="420344468"/>
                    </a:ext>
                  </a:extLst>
                </a:gridCol>
                <a:gridCol w="493776">
                  <a:extLst>
                    <a:ext uri="{9D8B030D-6E8A-4147-A177-3AD203B41FA5}">
                      <a16:colId xmlns:a16="http://schemas.microsoft.com/office/drawing/2014/main" val="4040459761"/>
                    </a:ext>
                  </a:extLst>
                </a:gridCol>
                <a:gridCol w="493776">
                  <a:extLst>
                    <a:ext uri="{9D8B030D-6E8A-4147-A177-3AD203B41FA5}">
                      <a16:colId xmlns:a16="http://schemas.microsoft.com/office/drawing/2014/main" val="2201803691"/>
                    </a:ext>
                  </a:extLst>
                </a:gridCol>
                <a:gridCol w="493776">
                  <a:extLst>
                    <a:ext uri="{9D8B030D-6E8A-4147-A177-3AD203B41FA5}">
                      <a16:colId xmlns:a16="http://schemas.microsoft.com/office/drawing/2014/main" val="977094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900176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jumeirahcreeksidehotel - 2019-06-17 15:51:49 </a:t>
                      </a:r>
                      <a:r>
                        <a:rPr kumimoji="0" lang="en-US" sz="1000" b="0" i="0" u="none" strike="noStrike" kern="1200" cap="none" spc="0" normalizeH="0" baseline="0" noProof="0">
                          <a:ln>
                            <a:noFill/>
                          </a:ln>
                          <a:solidFill>
                            <a:prstClr val="black"/>
                          </a:solidFill>
                          <a:effectLst/>
                          <a:uLnTx/>
                          <a:uFillTx/>
                          <a:latin typeface="+mn-lt"/>
                          <a:ea typeface="+mn-ea"/>
                          <a:cs typeface="+mn-cs"/>
                        </a:rPr>
                        <a:t>
 #JumeirahCreekside's distinct contemporary design features natural tactile elements including timber, concrete and bronze. All illuminated by the sun as its light shines through our centrally glazed atrium.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https://www.instagram.com/p/Byz1CB1D8WG/media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22.12 %</a:t>
                      </a:r>
                    </a:p>
                  </a:txBody>
                  <a:tcPr/>
                </a:tc>
                <a:extLst>
                  <a:ext uri="{0D108BD9-81ED-4DB2-BD59-A6C34878D82A}">
                    <a16:rowId xmlns:a16="http://schemas.microsoft.com/office/drawing/2014/main" val="4247750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jumeirahcreeksidehotel - 2019-06-09 13:26:10 </a:t>
                      </a:r>
                      <a:r>
                        <a:rPr kumimoji="0" lang="en-US" sz="1000" b="0" i="0" u="none" strike="noStrike" kern="1200" cap="none" spc="0" normalizeH="0" baseline="0" noProof="0">
                          <a:ln>
                            <a:noFill/>
                          </a:ln>
                          <a:solidFill>
                            <a:prstClr val="black"/>
                          </a:solidFill>
                          <a:effectLst/>
                          <a:uLnTx/>
                          <a:uFillTx/>
                          <a:latin typeface="+mn-lt"/>
                          <a:ea typeface="+mn-ea"/>
                          <a:cs typeface="+mn-cs"/>
                        </a:rPr>
                        <a:t>
 Set amidst the heart of Dubai's commercial centre, #JumeirahCreekside is where modern meets heritage. Housing the first permanent art collection exclusively devoted to Middle Eastern art to be exhibited in a 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https://www.instagram.com/p/Bye71aNj7aQ/media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24.02 %</a:t>
                      </a:r>
                    </a:p>
                  </a:txBody>
                  <a:tcPr/>
                </a:tc>
                <a:extLst>
                  <a:ext uri="{0D108BD9-81ED-4DB2-BD59-A6C34878D82A}">
                    <a16:rowId xmlns:a16="http://schemas.microsoft.com/office/drawing/2014/main" val="2468283931"/>
                  </a:ext>
                </a:extLst>
              </a:tr>
            </a:tbl>
          </a:graphicData>
        </a:graphic>
      </p:graphicFrame>
      <p:sp>
        <p:nvSpPr>
          <p:cNvPr id="4" name="Text Placeholder 3">
            <a:extLst>
              <a:ext uri="{FF2B5EF4-FFF2-40B4-BE49-F238E27FC236}">
                <a16:creationId xmlns:a16="http://schemas.microsoft.com/office/drawing/2014/main" id="{62CAC8CB-6631-4D3F-A81E-D396911D29DE}"/>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6207895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38B0-C815-48AC-98BE-8C2080DA078E}"/>
              </a:ext>
            </a:extLst>
          </p:cNvPr>
          <p:cNvSpPr>
            <a:spLocks noGrp="1"/>
          </p:cNvSpPr>
          <p:nvPr>
            <p:ph type="title"/>
          </p:nvPr>
        </p:nvSpPr>
        <p:spPr/>
        <p:txBody>
          <a:bodyPr/>
          <a:lstStyle/>
          <a:p>
            <a:r>
              <a:rPr lang="en-US"/>
              <a:t>Instagram Videos Table | Jumeirah Creekside Hotel - 3 of 7</a:t>
            </a:r>
          </a:p>
        </p:txBody>
      </p:sp>
      <p:graphicFrame>
        <p:nvGraphicFramePr>
          <p:cNvPr id="5" name="Table Placeholder 4">
            <a:extLst>
              <a:ext uri="{FF2B5EF4-FFF2-40B4-BE49-F238E27FC236}">
                <a16:creationId xmlns:a16="http://schemas.microsoft.com/office/drawing/2014/main" id="{D1BC0C81-A734-48D5-99FB-8373B6707BB7}"/>
              </a:ext>
            </a:extLst>
          </p:cNvPr>
          <p:cNvGraphicFramePr>
            <a:graphicFrameLocks noGrp="1"/>
          </p:cNvGraphicFramePr>
          <p:nvPr>
            <p:ph type="tbl" sz="quarter" idx="13"/>
            <p:extLst>
              <p:ext uri="{D42A27DB-BD31-4B8C-83A1-F6EECF244321}">
                <p14:modId xmlns:p14="http://schemas.microsoft.com/office/powerpoint/2010/main" val="19334687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240384736"/>
                    </a:ext>
                  </a:extLst>
                </a:gridCol>
                <a:gridCol w="493776">
                  <a:extLst>
                    <a:ext uri="{9D8B030D-6E8A-4147-A177-3AD203B41FA5}">
                      <a16:colId xmlns:a16="http://schemas.microsoft.com/office/drawing/2014/main" val="1490531228"/>
                    </a:ext>
                  </a:extLst>
                </a:gridCol>
                <a:gridCol w="1152144">
                  <a:extLst>
                    <a:ext uri="{9D8B030D-6E8A-4147-A177-3AD203B41FA5}">
                      <a16:colId xmlns:a16="http://schemas.microsoft.com/office/drawing/2014/main" val="4040557640"/>
                    </a:ext>
                  </a:extLst>
                </a:gridCol>
                <a:gridCol w="493776">
                  <a:extLst>
                    <a:ext uri="{9D8B030D-6E8A-4147-A177-3AD203B41FA5}">
                      <a16:colId xmlns:a16="http://schemas.microsoft.com/office/drawing/2014/main" val="2432599984"/>
                    </a:ext>
                  </a:extLst>
                </a:gridCol>
                <a:gridCol w="493776">
                  <a:extLst>
                    <a:ext uri="{9D8B030D-6E8A-4147-A177-3AD203B41FA5}">
                      <a16:colId xmlns:a16="http://schemas.microsoft.com/office/drawing/2014/main" val="812809157"/>
                    </a:ext>
                  </a:extLst>
                </a:gridCol>
                <a:gridCol w="493776">
                  <a:extLst>
                    <a:ext uri="{9D8B030D-6E8A-4147-A177-3AD203B41FA5}">
                      <a16:colId xmlns:a16="http://schemas.microsoft.com/office/drawing/2014/main" val="2163941545"/>
                    </a:ext>
                  </a:extLst>
                </a:gridCol>
                <a:gridCol w="493776">
                  <a:extLst>
                    <a:ext uri="{9D8B030D-6E8A-4147-A177-3AD203B41FA5}">
                      <a16:colId xmlns:a16="http://schemas.microsoft.com/office/drawing/2014/main" val="120382315"/>
                    </a:ext>
                  </a:extLst>
                </a:gridCol>
                <a:gridCol w="493776">
                  <a:extLst>
                    <a:ext uri="{9D8B030D-6E8A-4147-A177-3AD203B41FA5}">
                      <a16:colId xmlns:a16="http://schemas.microsoft.com/office/drawing/2014/main" val="3031544056"/>
                    </a:ext>
                  </a:extLst>
                </a:gridCol>
                <a:gridCol w="493776">
                  <a:extLst>
                    <a:ext uri="{9D8B030D-6E8A-4147-A177-3AD203B41FA5}">
                      <a16:colId xmlns:a16="http://schemas.microsoft.com/office/drawing/2014/main" val="1827906365"/>
                    </a:ext>
                  </a:extLst>
                </a:gridCol>
                <a:gridCol w="493776">
                  <a:extLst>
                    <a:ext uri="{9D8B030D-6E8A-4147-A177-3AD203B41FA5}">
                      <a16:colId xmlns:a16="http://schemas.microsoft.com/office/drawing/2014/main" val="3699067128"/>
                    </a:ext>
                  </a:extLst>
                </a:gridCol>
                <a:gridCol w="493776">
                  <a:extLst>
                    <a:ext uri="{9D8B030D-6E8A-4147-A177-3AD203B41FA5}">
                      <a16:colId xmlns:a16="http://schemas.microsoft.com/office/drawing/2014/main" val="3437896070"/>
                    </a:ext>
                  </a:extLst>
                </a:gridCol>
                <a:gridCol w="493776">
                  <a:extLst>
                    <a:ext uri="{9D8B030D-6E8A-4147-A177-3AD203B41FA5}">
                      <a16:colId xmlns:a16="http://schemas.microsoft.com/office/drawing/2014/main" val="1262686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37940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jumeirahcreeksidehotel - 2019-06-02 13:59:26 </a:t>
                      </a:r>
                      <a:r>
                        <a:rPr kumimoji="0" lang="en-US" sz="1000" b="0" i="0" u="none" strike="noStrike" kern="1200" cap="none" spc="0" normalizeH="0" baseline="0" noProof="0">
                          <a:ln>
                            <a:noFill/>
                          </a:ln>
                          <a:solidFill>
                            <a:prstClr val="black"/>
                          </a:solidFill>
                          <a:effectLst/>
                          <a:uLnTx/>
                          <a:uFillTx/>
                          <a:latin typeface="+mn-lt"/>
                          <a:ea typeface="+mn-ea"/>
                          <a:cs typeface="+mn-cs"/>
                        </a:rPr>
                        <a:t>
 Artist Showcase: Belly Raining by Asmae Alami created in 2011. Crafted with laser cut stainless steel, this commissioned piece brings a calligraphic-styled, Arabic letter through the ‘’water’’ element similar to rain as it cascades down towards the banquet entrance. #DubaiArt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https://www.instagram.com/p/ByM_wtpj9Lc/media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26.32 %</a:t>
                      </a:r>
                    </a:p>
                  </a:txBody>
                  <a:tcPr/>
                </a:tc>
                <a:extLst>
                  <a:ext uri="{0D108BD9-81ED-4DB2-BD59-A6C34878D82A}">
                    <a16:rowId xmlns:a16="http://schemas.microsoft.com/office/drawing/2014/main" val="923285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jumeirahcreeksidehotel - 2019-05-31 15:00:12 </a:t>
                      </a:r>
                      <a:r>
                        <a:rPr kumimoji="0" lang="en-US" sz="1000" b="0" i="0" u="none" strike="noStrike" kern="1200" cap="none" spc="0" normalizeH="0" baseline="0" noProof="0">
                          <a:ln>
                            <a:noFill/>
                          </a:ln>
                          <a:solidFill>
                            <a:prstClr val="black"/>
                          </a:solidFill>
                          <a:effectLst/>
                          <a:uLnTx/>
                          <a:uFillTx/>
                          <a:latin typeface="+mn-lt"/>
                          <a:ea typeface="+mn-ea"/>
                          <a:cs typeface="+mn-cs"/>
                        </a:rPr>
                        <a:t>
 Our In-Room dining team are always at your service, choose from local delicacies to international favourites and enjoy it in your private hideaway.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https://www.instagram.com/p/ByH76j1j_us/media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38.16 %</a:t>
                      </a:r>
                    </a:p>
                  </a:txBody>
                  <a:tcPr/>
                </a:tc>
                <a:extLst>
                  <a:ext uri="{0D108BD9-81ED-4DB2-BD59-A6C34878D82A}">
                    <a16:rowId xmlns:a16="http://schemas.microsoft.com/office/drawing/2014/main" val="1629902696"/>
                  </a:ext>
                </a:extLst>
              </a:tr>
            </a:tbl>
          </a:graphicData>
        </a:graphic>
      </p:graphicFrame>
      <p:sp>
        <p:nvSpPr>
          <p:cNvPr id="4" name="Text Placeholder 3">
            <a:extLst>
              <a:ext uri="{FF2B5EF4-FFF2-40B4-BE49-F238E27FC236}">
                <a16:creationId xmlns:a16="http://schemas.microsoft.com/office/drawing/2014/main" id="{2C3A9076-A9C4-4193-ABB3-03241C54BE60}"/>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858863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0F0A6-CD81-40FC-B4C8-48E8E7FB3F06}"/>
              </a:ext>
            </a:extLst>
          </p:cNvPr>
          <p:cNvSpPr>
            <a:spLocks noGrp="1"/>
          </p:cNvSpPr>
          <p:nvPr>
            <p:ph type="title"/>
          </p:nvPr>
        </p:nvSpPr>
        <p:spPr/>
        <p:txBody>
          <a:bodyPr/>
          <a:lstStyle/>
          <a:p>
            <a:r>
              <a:rPr lang="en-US"/>
              <a:t>Instagram Videos Table | Jumeirah Creekside Hotel - 4 of 7</a:t>
            </a:r>
          </a:p>
        </p:txBody>
      </p:sp>
      <p:graphicFrame>
        <p:nvGraphicFramePr>
          <p:cNvPr id="5" name="Table Placeholder 4">
            <a:extLst>
              <a:ext uri="{FF2B5EF4-FFF2-40B4-BE49-F238E27FC236}">
                <a16:creationId xmlns:a16="http://schemas.microsoft.com/office/drawing/2014/main" id="{B7A213FE-3B41-4145-92BD-682720C4701C}"/>
              </a:ext>
            </a:extLst>
          </p:cNvPr>
          <p:cNvGraphicFramePr>
            <a:graphicFrameLocks noGrp="1"/>
          </p:cNvGraphicFramePr>
          <p:nvPr>
            <p:ph type="tbl" sz="quarter" idx="13"/>
            <p:extLst>
              <p:ext uri="{D42A27DB-BD31-4B8C-83A1-F6EECF244321}">
                <p14:modId xmlns:p14="http://schemas.microsoft.com/office/powerpoint/2010/main" val="3766950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5331649"/>
                    </a:ext>
                  </a:extLst>
                </a:gridCol>
                <a:gridCol w="493776">
                  <a:extLst>
                    <a:ext uri="{9D8B030D-6E8A-4147-A177-3AD203B41FA5}">
                      <a16:colId xmlns:a16="http://schemas.microsoft.com/office/drawing/2014/main" val="2603242800"/>
                    </a:ext>
                  </a:extLst>
                </a:gridCol>
                <a:gridCol w="1152144">
                  <a:extLst>
                    <a:ext uri="{9D8B030D-6E8A-4147-A177-3AD203B41FA5}">
                      <a16:colId xmlns:a16="http://schemas.microsoft.com/office/drawing/2014/main" val="1880371173"/>
                    </a:ext>
                  </a:extLst>
                </a:gridCol>
                <a:gridCol w="493776">
                  <a:extLst>
                    <a:ext uri="{9D8B030D-6E8A-4147-A177-3AD203B41FA5}">
                      <a16:colId xmlns:a16="http://schemas.microsoft.com/office/drawing/2014/main" val="3355743122"/>
                    </a:ext>
                  </a:extLst>
                </a:gridCol>
                <a:gridCol w="493776">
                  <a:extLst>
                    <a:ext uri="{9D8B030D-6E8A-4147-A177-3AD203B41FA5}">
                      <a16:colId xmlns:a16="http://schemas.microsoft.com/office/drawing/2014/main" val="369508844"/>
                    </a:ext>
                  </a:extLst>
                </a:gridCol>
                <a:gridCol w="493776">
                  <a:extLst>
                    <a:ext uri="{9D8B030D-6E8A-4147-A177-3AD203B41FA5}">
                      <a16:colId xmlns:a16="http://schemas.microsoft.com/office/drawing/2014/main" val="569993647"/>
                    </a:ext>
                  </a:extLst>
                </a:gridCol>
                <a:gridCol w="493776">
                  <a:extLst>
                    <a:ext uri="{9D8B030D-6E8A-4147-A177-3AD203B41FA5}">
                      <a16:colId xmlns:a16="http://schemas.microsoft.com/office/drawing/2014/main" val="3826509242"/>
                    </a:ext>
                  </a:extLst>
                </a:gridCol>
                <a:gridCol w="493776">
                  <a:extLst>
                    <a:ext uri="{9D8B030D-6E8A-4147-A177-3AD203B41FA5}">
                      <a16:colId xmlns:a16="http://schemas.microsoft.com/office/drawing/2014/main" val="243468222"/>
                    </a:ext>
                  </a:extLst>
                </a:gridCol>
                <a:gridCol w="493776">
                  <a:extLst>
                    <a:ext uri="{9D8B030D-6E8A-4147-A177-3AD203B41FA5}">
                      <a16:colId xmlns:a16="http://schemas.microsoft.com/office/drawing/2014/main" val="2886949274"/>
                    </a:ext>
                  </a:extLst>
                </a:gridCol>
                <a:gridCol w="493776">
                  <a:extLst>
                    <a:ext uri="{9D8B030D-6E8A-4147-A177-3AD203B41FA5}">
                      <a16:colId xmlns:a16="http://schemas.microsoft.com/office/drawing/2014/main" val="1939081806"/>
                    </a:ext>
                  </a:extLst>
                </a:gridCol>
                <a:gridCol w="493776">
                  <a:extLst>
                    <a:ext uri="{9D8B030D-6E8A-4147-A177-3AD203B41FA5}">
                      <a16:colId xmlns:a16="http://schemas.microsoft.com/office/drawing/2014/main" val="2749556044"/>
                    </a:ext>
                  </a:extLst>
                </a:gridCol>
                <a:gridCol w="493776">
                  <a:extLst>
                    <a:ext uri="{9D8B030D-6E8A-4147-A177-3AD203B41FA5}">
                      <a16:colId xmlns:a16="http://schemas.microsoft.com/office/drawing/2014/main" val="29189853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203005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jumeirahcreeksidehotel - 2019-05-30 17:16:57 </a:t>
                      </a:r>
                      <a:r>
                        <a:rPr kumimoji="0" lang="en-US" sz="1000" b="0" i="0" u="none" strike="noStrike" kern="1200" cap="none" spc="0" normalizeH="0" baseline="0" noProof="0">
                          <a:ln>
                            <a:noFill/>
                          </a:ln>
                          <a:solidFill>
                            <a:prstClr val="black"/>
                          </a:solidFill>
                          <a:effectLst/>
                          <a:uLnTx/>
                          <a:uFillTx/>
                          <a:latin typeface="+mn-lt"/>
                          <a:ea typeface="+mn-ea"/>
                          <a:cs typeface="+mn-cs"/>
                        </a:rPr>
                        <a:t>
 Let the dazzling Dubai skyline be the perfect backdrop to a fabulous night in. Unwind, relax and catch up in the luxurious surroundings of our Presidential Suite.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https://www.instagram.com/p/ByFoU42Dndg/media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39.18 %</a:t>
                      </a:r>
                    </a:p>
                  </a:txBody>
                  <a:tcPr/>
                </a:tc>
                <a:extLst>
                  <a:ext uri="{0D108BD9-81ED-4DB2-BD59-A6C34878D82A}">
                    <a16:rowId xmlns:a16="http://schemas.microsoft.com/office/drawing/2014/main" val="2820188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jumeirahcreeksidehotel - 2019-05-24 12:01:21 </a:t>
                      </a:r>
                      <a:r>
                        <a:rPr kumimoji="0" lang="en-US" sz="1000" b="0" i="0" u="none" strike="noStrike" kern="1200" cap="none" spc="0" normalizeH="0" baseline="0" noProof="0">
                          <a:ln>
                            <a:noFill/>
                          </a:ln>
                          <a:solidFill>
                            <a:prstClr val="black"/>
                          </a:solidFill>
                          <a:effectLst/>
                          <a:uLnTx/>
                          <a:uFillTx/>
                          <a:latin typeface="+mn-lt"/>
                          <a:ea typeface="+mn-ea"/>
                          <a:cs typeface="+mn-cs"/>
                        </a:rPr>
                        <a:t>
 Experience pure indulgence as you step into #JumeirahCreekside's Penthouse Suite. Look out over the beautiful Arabian sunset as it falls across the lush greens of the Dubai Creek Golf &amp; Yacht Club and iconic Dubai skyline ahead, all in the comfort of your own spacious living 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11/06/2019 10:28:19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https://www.instagram.com/p/Bx1k3acjyHF/media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43.58 %</a:t>
                      </a:r>
                    </a:p>
                  </a:txBody>
                  <a:tcPr/>
                </a:tc>
                <a:extLst>
                  <a:ext uri="{0D108BD9-81ED-4DB2-BD59-A6C34878D82A}">
                    <a16:rowId xmlns:a16="http://schemas.microsoft.com/office/drawing/2014/main" val="1118202998"/>
                  </a:ext>
                </a:extLst>
              </a:tr>
            </a:tbl>
          </a:graphicData>
        </a:graphic>
      </p:graphicFrame>
      <p:sp>
        <p:nvSpPr>
          <p:cNvPr id="4" name="Text Placeholder 3">
            <a:extLst>
              <a:ext uri="{FF2B5EF4-FFF2-40B4-BE49-F238E27FC236}">
                <a16:creationId xmlns:a16="http://schemas.microsoft.com/office/drawing/2014/main" id="{5874C2F2-52A3-4B35-883C-9C11C3B04FAC}"/>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1825426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658E18-676C-40F8-B1DB-6E5004C57E0C}"/>
              </a:ext>
            </a:extLst>
          </p:cNvPr>
          <p:cNvSpPr>
            <a:spLocks noGrp="1"/>
          </p:cNvSpPr>
          <p:nvPr>
            <p:ph type="title"/>
          </p:nvPr>
        </p:nvSpPr>
        <p:spPr/>
        <p:txBody>
          <a:bodyPr/>
          <a:lstStyle/>
          <a:p>
            <a:r>
              <a:rPr lang="en-US"/>
              <a:t>Instagram Videos Table | Jumeirah Creekside Hotel - 5 of 7</a:t>
            </a:r>
          </a:p>
        </p:txBody>
      </p:sp>
      <p:graphicFrame>
        <p:nvGraphicFramePr>
          <p:cNvPr id="5" name="Table Placeholder 4">
            <a:extLst>
              <a:ext uri="{FF2B5EF4-FFF2-40B4-BE49-F238E27FC236}">
                <a16:creationId xmlns:a16="http://schemas.microsoft.com/office/drawing/2014/main" id="{9D6E6514-293E-4D7B-AEF3-FD9C7C359809}"/>
              </a:ext>
            </a:extLst>
          </p:cNvPr>
          <p:cNvGraphicFramePr>
            <a:graphicFrameLocks noGrp="1"/>
          </p:cNvGraphicFramePr>
          <p:nvPr>
            <p:ph type="tbl" sz="quarter" idx="13"/>
            <p:extLst>
              <p:ext uri="{D42A27DB-BD31-4B8C-83A1-F6EECF244321}">
                <p14:modId xmlns:p14="http://schemas.microsoft.com/office/powerpoint/2010/main" val="4068898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70649524"/>
                    </a:ext>
                  </a:extLst>
                </a:gridCol>
                <a:gridCol w="493776">
                  <a:extLst>
                    <a:ext uri="{9D8B030D-6E8A-4147-A177-3AD203B41FA5}">
                      <a16:colId xmlns:a16="http://schemas.microsoft.com/office/drawing/2014/main" val="2781660732"/>
                    </a:ext>
                  </a:extLst>
                </a:gridCol>
                <a:gridCol w="1152144">
                  <a:extLst>
                    <a:ext uri="{9D8B030D-6E8A-4147-A177-3AD203B41FA5}">
                      <a16:colId xmlns:a16="http://schemas.microsoft.com/office/drawing/2014/main" val="1600070175"/>
                    </a:ext>
                  </a:extLst>
                </a:gridCol>
                <a:gridCol w="493776">
                  <a:extLst>
                    <a:ext uri="{9D8B030D-6E8A-4147-A177-3AD203B41FA5}">
                      <a16:colId xmlns:a16="http://schemas.microsoft.com/office/drawing/2014/main" val="2576902476"/>
                    </a:ext>
                  </a:extLst>
                </a:gridCol>
                <a:gridCol w="493776">
                  <a:extLst>
                    <a:ext uri="{9D8B030D-6E8A-4147-A177-3AD203B41FA5}">
                      <a16:colId xmlns:a16="http://schemas.microsoft.com/office/drawing/2014/main" val="1657227957"/>
                    </a:ext>
                  </a:extLst>
                </a:gridCol>
                <a:gridCol w="493776">
                  <a:extLst>
                    <a:ext uri="{9D8B030D-6E8A-4147-A177-3AD203B41FA5}">
                      <a16:colId xmlns:a16="http://schemas.microsoft.com/office/drawing/2014/main" val="1380674353"/>
                    </a:ext>
                  </a:extLst>
                </a:gridCol>
                <a:gridCol w="493776">
                  <a:extLst>
                    <a:ext uri="{9D8B030D-6E8A-4147-A177-3AD203B41FA5}">
                      <a16:colId xmlns:a16="http://schemas.microsoft.com/office/drawing/2014/main" val="3484207550"/>
                    </a:ext>
                  </a:extLst>
                </a:gridCol>
                <a:gridCol w="493776">
                  <a:extLst>
                    <a:ext uri="{9D8B030D-6E8A-4147-A177-3AD203B41FA5}">
                      <a16:colId xmlns:a16="http://schemas.microsoft.com/office/drawing/2014/main" val="2373579567"/>
                    </a:ext>
                  </a:extLst>
                </a:gridCol>
                <a:gridCol w="493776">
                  <a:extLst>
                    <a:ext uri="{9D8B030D-6E8A-4147-A177-3AD203B41FA5}">
                      <a16:colId xmlns:a16="http://schemas.microsoft.com/office/drawing/2014/main" val="4008132367"/>
                    </a:ext>
                  </a:extLst>
                </a:gridCol>
                <a:gridCol w="493776">
                  <a:extLst>
                    <a:ext uri="{9D8B030D-6E8A-4147-A177-3AD203B41FA5}">
                      <a16:colId xmlns:a16="http://schemas.microsoft.com/office/drawing/2014/main" val="411344653"/>
                    </a:ext>
                  </a:extLst>
                </a:gridCol>
                <a:gridCol w="493776">
                  <a:extLst>
                    <a:ext uri="{9D8B030D-6E8A-4147-A177-3AD203B41FA5}">
                      <a16:colId xmlns:a16="http://schemas.microsoft.com/office/drawing/2014/main" val="2018127601"/>
                    </a:ext>
                  </a:extLst>
                </a:gridCol>
                <a:gridCol w="493776">
                  <a:extLst>
                    <a:ext uri="{9D8B030D-6E8A-4147-A177-3AD203B41FA5}">
                      <a16:colId xmlns:a16="http://schemas.microsoft.com/office/drawing/2014/main" val="1579158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186459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jumeirahcreeksidehotel - 2019-05-23 16:16:06 </a:t>
                      </a:r>
                      <a:r>
                        <a:rPr kumimoji="0" lang="en-US" sz="1000" b="0" i="0" u="none" strike="noStrike" kern="1200" cap="none" spc="0" normalizeH="0" baseline="0" noProof="0">
                          <a:ln>
                            <a:noFill/>
                          </a:ln>
                          <a:solidFill>
                            <a:prstClr val="black"/>
                          </a:solidFill>
                          <a:effectLst/>
                          <a:uLnTx/>
                          <a:uFillTx/>
                          <a:latin typeface="+mn-lt"/>
                          <a:ea typeface="+mn-ea"/>
                          <a:cs typeface="+mn-cs"/>
                        </a:rPr>
                        <a:t>
 Make this holy month more memorable with your loved ones as you enjoy a lavish Iftar at #JumeirahCreekside. Featuring a flavoursome Middle Eastern buffet and family favourites!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https://www.instagram.com/p/Bxzfg3xDqBM/media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23.69 %</a:t>
                      </a:r>
                    </a:p>
                  </a:txBody>
                  <a:tcPr/>
                </a:tc>
                <a:extLst>
                  <a:ext uri="{0D108BD9-81ED-4DB2-BD59-A6C34878D82A}">
                    <a16:rowId xmlns:a16="http://schemas.microsoft.com/office/drawing/2014/main" val="1433423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jumeirahcreeksidehotel - 2019-05-20 16:11:44 </a:t>
                      </a:r>
                      <a:r>
                        <a:rPr kumimoji="0" lang="en-US" sz="1000" b="0" i="0" u="none" strike="noStrike" kern="1200" cap="none" spc="0" normalizeH="0" baseline="0" noProof="0">
                          <a:ln>
                            <a:noFill/>
                          </a:ln>
                          <a:solidFill>
                            <a:prstClr val="black"/>
                          </a:solidFill>
                          <a:effectLst/>
                          <a:uLnTx/>
                          <a:uFillTx/>
                          <a:latin typeface="+mn-lt"/>
                          <a:ea typeface="+mn-ea"/>
                          <a:cs typeface="+mn-cs"/>
                        </a:rPr>
                        <a:t>
 Experience Iftar in the heart of the city and be greeted by the warmest of welcomes at #JumeirahCreekside. Treat yourselves to a delicious array of Arabic delicacies as you sit back and relax by the duck laden pond.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https://www.instagram.com/p/BxrwuhBD3R2/media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22.15 %</a:t>
                      </a:r>
                    </a:p>
                  </a:txBody>
                  <a:tcPr/>
                </a:tc>
                <a:extLst>
                  <a:ext uri="{0D108BD9-81ED-4DB2-BD59-A6C34878D82A}">
                    <a16:rowId xmlns:a16="http://schemas.microsoft.com/office/drawing/2014/main" val="2483501592"/>
                  </a:ext>
                </a:extLst>
              </a:tr>
            </a:tbl>
          </a:graphicData>
        </a:graphic>
      </p:graphicFrame>
      <p:sp>
        <p:nvSpPr>
          <p:cNvPr id="4" name="Text Placeholder 3">
            <a:extLst>
              <a:ext uri="{FF2B5EF4-FFF2-40B4-BE49-F238E27FC236}">
                <a16:creationId xmlns:a16="http://schemas.microsoft.com/office/drawing/2014/main" id="{C5E5C45E-B0A0-4443-B969-3622FE7D75B6}"/>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778222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FFB8B-8B15-440D-916A-A2ACC51C61BE}"/>
              </a:ext>
            </a:extLst>
          </p:cNvPr>
          <p:cNvSpPr>
            <a:spLocks noGrp="1"/>
          </p:cNvSpPr>
          <p:nvPr>
            <p:ph type="title"/>
          </p:nvPr>
        </p:nvSpPr>
        <p:spPr/>
        <p:txBody>
          <a:bodyPr/>
          <a:lstStyle/>
          <a:p>
            <a:r>
              <a:rPr lang="en-US"/>
              <a:t>Instagram Videos Table | Jumeirah Creekside Hotel - 6 of 7</a:t>
            </a:r>
          </a:p>
        </p:txBody>
      </p:sp>
      <p:graphicFrame>
        <p:nvGraphicFramePr>
          <p:cNvPr id="5" name="Table Placeholder 4">
            <a:extLst>
              <a:ext uri="{FF2B5EF4-FFF2-40B4-BE49-F238E27FC236}">
                <a16:creationId xmlns:a16="http://schemas.microsoft.com/office/drawing/2014/main" id="{2F6748E9-2DDC-48CF-9319-520F6EC683B0}"/>
              </a:ext>
            </a:extLst>
          </p:cNvPr>
          <p:cNvGraphicFramePr>
            <a:graphicFrameLocks noGrp="1"/>
          </p:cNvGraphicFramePr>
          <p:nvPr>
            <p:ph type="tbl" sz="quarter" idx="13"/>
            <p:extLst>
              <p:ext uri="{D42A27DB-BD31-4B8C-83A1-F6EECF244321}">
                <p14:modId xmlns:p14="http://schemas.microsoft.com/office/powerpoint/2010/main" val="2180971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98718927"/>
                    </a:ext>
                  </a:extLst>
                </a:gridCol>
                <a:gridCol w="493776">
                  <a:extLst>
                    <a:ext uri="{9D8B030D-6E8A-4147-A177-3AD203B41FA5}">
                      <a16:colId xmlns:a16="http://schemas.microsoft.com/office/drawing/2014/main" val="541463869"/>
                    </a:ext>
                  </a:extLst>
                </a:gridCol>
                <a:gridCol w="1152144">
                  <a:extLst>
                    <a:ext uri="{9D8B030D-6E8A-4147-A177-3AD203B41FA5}">
                      <a16:colId xmlns:a16="http://schemas.microsoft.com/office/drawing/2014/main" val="1758801269"/>
                    </a:ext>
                  </a:extLst>
                </a:gridCol>
                <a:gridCol w="493776">
                  <a:extLst>
                    <a:ext uri="{9D8B030D-6E8A-4147-A177-3AD203B41FA5}">
                      <a16:colId xmlns:a16="http://schemas.microsoft.com/office/drawing/2014/main" val="3650732330"/>
                    </a:ext>
                  </a:extLst>
                </a:gridCol>
                <a:gridCol w="493776">
                  <a:extLst>
                    <a:ext uri="{9D8B030D-6E8A-4147-A177-3AD203B41FA5}">
                      <a16:colId xmlns:a16="http://schemas.microsoft.com/office/drawing/2014/main" val="2466065344"/>
                    </a:ext>
                  </a:extLst>
                </a:gridCol>
                <a:gridCol w="493776">
                  <a:extLst>
                    <a:ext uri="{9D8B030D-6E8A-4147-A177-3AD203B41FA5}">
                      <a16:colId xmlns:a16="http://schemas.microsoft.com/office/drawing/2014/main" val="560790135"/>
                    </a:ext>
                  </a:extLst>
                </a:gridCol>
                <a:gridCol w="493776">
                  <a:extLst>
                    <a:ext uri="{9D8B030D-6E8A-4147-A177-3AD203B41FA5}">
                      <a16:colId xmlns:a16="http://schemas.microsoft.com/office/drawing/2014/main" val="790341669"/>
                    </a:ext>
                  </a:extLst>
                </a:gridCol>
                <a:gridCol w="493776">
                  <a:extLst>
                    <a:ext uri="{9D8B030D-6E8A-4147-A177-3AD203B41FA5}">
                      <a16:colId xmlns:a16="http://schemas.microsoft.com/office/drawing/2014/main" val="2655353294"/>
                    </a:ext>
                  </a:extLst>
                </a:gridCol>
                <a:gridCol w="493776">
                  <a:extLst>
                    <a:ext uri="{9D8B030D-6E8A-4147-A177-3AD203B41FA5}">
                      <a16:colId xmlns:a16="http://schemas.microsoft.com/office/drawing/2014/main" val="2137858223"/>
                    </a:ext>
                  </a:extLst>
                </a:gridCol>
                <a:gridCol w="493776">
                  <a:extLst>
                    <a:ext uri="{9D8B030D-6E8A-4147-A177-3AD203B41FA5}">
                      <a16:colId xmlns:a16="http://schemas.microsoft.com/office/drawing/2014/main" val="291542107"/>
                    </a:ext>
                  </a:extLst>
                </a:gridCol>
                <a:gridCol w="493776">
                  <a:extLst>
                    <a:ext uri="{9D8B030D-6E8A-4147-A177-3AD203B41FA5}">
                      <a16:colId xmlns:a16="http://schemas.microsoft.com/office/drawing/2014/main" val="1953111778"/>
                    </a:ext>
                  </a:extLst>
                </a:gridCol>
                <a:gridCol w="493776">
                  <a:extLst>
                    <a:ext uri="{9D8B030D-6E8A-4147-A177-3AD203B41FA5}">
                      <a16:colId xmlns:a16="http://schemas.microsoft.com/office/drawing/2014/main" val="3479087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929768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jumeirahcreeksidehotel - 2019-05-01 14:01:56 </a:t>
                      </a:r>
                      <a:r>
                        <a:rPr kumimoji="0" lang="en-US" sz="1000" b="0" i="0" u="none" strike="noStrike" kern="1200" cap="none" spc="0" normalizeH="0" baseline="0" noProof="0">
                          <a:ln>
                            <a:noFill/>
                          </a:ln>
                          <a:solidFill>
                            <a:prstClr val="black"/>
                          </a:solidFill>
                          <a:effectLst/>
                          <a:uLnTx/>
                          <a:uFillTx/>
                          <a:latin typeface="+mn-lt"/>
                          <a:ea typeface="+mn-ea"/>
                          <a:cs typeface="+mn-cs"/>
                        </a:rPr>
                        <a:t>
 Personalised training tailored to evert fitness goals, with a team of dedicated trainers and exercise programmes. @the_aviation_club_dubai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https://www.instagram.com/p/Bw6nHXrDrVj/media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29.83 %</a:t>
                      </a:r>
                    </a:p>
                  </a:txBody>
                  <a:tcPr/>
                </a:tc>
                <a:extLst>
                  <a:ext uri="{0D108BD9-81ED-4DB2-BD59-A6C34878D82A}">
                    <a16:rowId xmlns:a16="http://schemas.microsoft.com/office/drawing/2014/main" val="3713076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jumeirahcreeksidehotel - 2019-03-24 12:15:07 </a:t>
                      </a:r>
                      <a:r>
                        <a:rPr kumimoji="0" lang="en-US" sz="1000" b="0" i="0" u="none" strike="noStrike" kern="1200" cap="none" spc="0" normalizeH="0" baseline="0" noProof="0">
                          <a:ln>
                            <a:noFill/>
                          </a:ln>
                          <a:solidFill>
                            <a:prstClr val="black"/>
                          </a:solidFill>
                          <a:effectLst/>
                          <a:uLnTx/>
                          <a:uFillTx/>
                          <a:latin typeface="+mn-lt"/>
                          <a:ea typeface="+mn-ea"/>
                          <a:cs typeface="+mn-cs"/>
                        </a:rPr>
                        <a:t>
 Escape the hustle and bustle of the city. Enjoy a refreshing 🍹 and tapas as you lay back with a picturesque city view and the magical Arabian sunset at Cu-ba.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https://www.instagram.com/p/BvYkCW4nLz4/media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21.67 %</a:t>
                      </a:r>
                    </a:p>
                  </a:txBody>
                  <a:tcPr/>
                </a:tc>
                <a:extLst>
                  <a:ext uri="{0D108BD9-81ED-4DB2-BD59-A6C34878D82A}">
                    <a16:rowId xmlns:a16="http://schemas.microsoft.com/office/drawing/2014/main" val="1018643056"/>
                  </a:ext>
                </a:extLst>
              </a:tr>
            </a:tbl>
          </a:graphicData>
        </a:graphic>
      </p:graphicFrame>
      <p:sp>
        <p:nvSpPr>
          <p:cNvPr id="4" name="Text Placeholder 3">
            <a:extLst>
              <a:ext uri="{FF2B5EF4-FFF2-40B4-BE49-F238E27FC236}">
                <a16:creationId xmlns:a16="http://schemas.microsoft.com/office/drawing/2014/main" id="{C3DB5781-050D-49AF-9172-CF6D18BCB9C3}"/>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0962667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9AE3B-E895-4CD0-A968-FFEDA657B933}"/>
              </a:ext>
            </a:extLst>
          </p:cNvPr>
          <p:cNvSpPr>
            <a:spLocks noGrp="1"/>
          </p:cNvSpPr>
          <p:nvPr>
            <p:ph type="title"/>
          </p:nvPr>
        </p:nvSpPr>
        <p:spPr/>
        <p:txBody>
          <a:bodyPr/>
          <a:lstStyle/>
          <a:p>
            <a:r>
              <a:rPr lang="en-US"/>
              <a:t>Instagram Videos Table | Jumeirah Creekside Hotel - 7 of 7</a:t>
            </a:r>
          </a:p>
        </p:txBody>
      </p:sp>
      <p:graphicFrame>
        <p:nvGraphicFramePr>
          <p:cNvPr id="5" name="Table Placeholder 4">
            <a:extLst>
              <a:ext uri="{FF2B5EF4-FFF2-40B4-BE49-F238E27FC236}">
                <a16:creationId xmlns:a16="http://schemas.microsoft.com/office/drawing/2014/main" id="{48F4CB1A-D8B9-4317-898C-948038C312D8}"/>
              </a:ext>
            </a:extLst>
          </p:cNvPr>
          <p:cNvGraphicFramePr>
            <a:graphicFrameLocks noGrp="1"/>
          </p:cNvGraphicFramePr>
          <p:nvPr>
            <p:ph type="tbl" sz="quarter" idx="13"/>
            <p:extLst>
              <p:ext uri="{D42A27DB-BD31-4B8C-83A1-F6EECF244321}">
                <p14:modId xmlns:p14="http://schemas.microsoft.com/office/powerpoint/2010/main" val="3712539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7562611"/>
                    </a:ext>
                  </a:extLst>
                </a:gridCol>
                <a:gridCol w="493776">
                  <a:extLst>
                    <a:ext uri="{9D8B030D-6E8A-4147-A177-3AD203B41FA5}">
                      <a16:colId xmlns:a16="http://schemas.microsoft.com/office/drawing/2014/main" val="3540771579"/>
                    </a:ext>
                  </a:extLst>
                </a:gridCol>
                <a:gridCol w="1152144">
                  <a:extLst>
                    <a:ext uri="{9D8B030D-6E8A-4147-A177-3AD203B41FA5}">
                      <a16:colId xmlns:a16="http://schemas.microsoft.com/office/drawing/2014/main" val="3711490245"/>
                    </a:ext>
                  </a:extLst>
                </a:gridCol>
                <a:gridCol w="493776">
                  <a:extLst>
                    <a:ext uri="{9D8B030D-6E8A-4147-A177-3AD203B41FA5}">
                      <a16:colId xmlns:a16="http://schemas.microsoft.com/office/drawing/2014/main" val="63321912"/>
                    </a:ext>
                  </a:extLst>
                </a:gridCol>
                <a:gridCol w="493776">
                  <a:extLst>
                    <a:ext uri="{9D8B030D-6E8A-4147-A177-3AD203B41FA5}">
                      <a16:colId xmlns:a16="http://schemas.microsoft.com/office/drawing/2014/main" val="3513862570"/>
                    </a:ext>
                  </a:extLst>
                </a:gridCol>
                <a:gridCol w="493776">
                  <a:extLst>
                    <a:ext uri="{9D8B030D-6E8A-4147-A177-3AD203B41FA5}">
                      <a16:colId xmlns:a16="http://schemas.microsoft.com/office/drawing/2014/main" val="403652571"/>
                    </a:ext>
                  </a:extLst>
                </a:gridCol>
                <a:gridCol w="493776">
                  <a:extLst>
                    <a:ext uri="{9D8B030D-6E8A-4147-A177-3AD203B41FA5}">
                      <a16:colId xmlns:a16="http://schemas.microsoft.com/office/drawing/2014/main" val="1570146600"/>
                    </a:ext>
                  </a:extLst>
                </a:gridCol>
                <a:gridCol w="493776">
                  <a:extLst>
                    <a:ext uri="{9D8B030D-6E8A-4147-A177-3AD203B41FA5}">
                      <a16:colId xmlns:a16="http://schemas.microsoft.com/office/drawing/2014/main" val="3735687095"/>
                    </a:ext>
                  </a:extLst>
                </a:gridCol>
                <a:gridCol w="493776">
                  <a:extLst>
                    <a:ext uri="{9D8B030D-6E8A-4147-A177-3AD203B41FA5}">
                      <a16:colId xmlns:a16="http://schemas.microsoft.com/office/drawing/2014/main" val="2547778675"/>
                    </a:ext>
                  </a:extLst>
                </a:gridCol>
                <a:gridCol w="493776">
                  <a:extLst>
                    <a:ext uri="{9D8B030D-6E8A-4147-A177-3AD203B41FA5}">
                      <a16:colId xmlns:a16="http://schemas.microsoft.com/office/drawing/2014/main" val="3215715746"/>
                    </a:ext>
                  </a:extLst>
                </a:gridCol>
                <a:gridCol w="493776">
                  <a:extLst>
                    <a:ext uri="{9D8B030D-6E8A-4147-A177-3AD203B41FA5}">
                      <a16:colId xmlns:a16="http://schemas.microsoft.com/office/drawing/2014/main" val="1768015273"/>
                    </a:ext>
                  </a:extLst>
                </a:gridCol>
                <a:gridCol w="493776">
                  <a:extLst>
                    <a:ext uri="{9D8B030D-6E8A-4147-A177-3AD203B41FA5}">
                      <a16:colId xmlns:a16="http://schemas.microsoft.com/office/drawing/2014/main" val="1571475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47890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jumeirahcreeksidehotel - 2019-02-05 09:31:48 </a:t>
                      </a:r>
                      <a:r>
                        <a:rPr kumimoji="0" lang="en-US" sz="1000" b="0" i="0" u="none" strike="noStrike" kern="1200" cap="none" spc="0" normalizeH="0" baseline="0" noProof="0">
                          <a:ln>
                            <a:noFill/>
                          </a:ln>
                          <a:solidFill>
                            <a:prstClr val="black"/>
                          </a:solidFill>
                          <a:effectLst/>
                          <a:uLnTx/>
                          <a:uFillTx/>
                          <a:latin typeface="+mn-lt"/>
                          <a:ea typeface="+mn-ea"/>
                          <a:cs typeface="+mn-cs"/>
                        </a:rPr>
                        <a:t>
 Let the Latin flavour take over at Cu-ba and dance your way through Saturday Salsa nights on the rooftop, with a backdrop of spectacular city views! #JumeirahCreekside #MyDubai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30/06/2019 16:10:27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https://www.instagram.com/p/BtfQfwvH5lv/media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23.88 %</a:t>
                      </a:r>
                    </a:p>
                  </a:txBody>
                  <a:tcPr/>
                </a:tc>
                <a:extLst>
                  <a:ext uri="{0D108BD9-81ED-4DB2-BD59-A6C34878D82A}">
                    <a16:rowId xmlns:a16="http://schemas.microsoft.com/office/drawing/2014/main" val="759185222"/>
                  </a:ext>
                </a:extLst>
              </a:tr>
            </a:tbl>
          </a:graphicData>
        </a:graphic>
      </p:graphicFrame>
      <p:sp>
        <p:nvSpPr>
          <p:cNvPr id="4" name="Text Placeholder 3">
            <a:extLst>
              <a:ext uri="{FF2B5EF4-FFF2-40B4-BE49-F238E27FC236}">
                <a16:creationId xmlns:a16="http://schemas.microsoft.com/office/drawing/2014/main" id="{636D08AD-EA11-4EE3-ACC5-4533E22F0E20}"/>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1296000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2DA4C-D121-4719-A69B-C9ECEBA39908}"/>
              </a:ext>
            </a:extLst>
          </p:cNvPr>
          <p:cNvSpPr>
            <a:spLocks noGrp="1"/>
          </p:cNvSpPr>
          <p:nvPr>
            <p:ph type="title"/>
          </p:nvPr>
        </p:nvSpPr>
        <p:spPr/>
        <p:txBody>
          <a:bodyPr/>
          <a:lstStyle/>
          <a:p>
            <a:r>
              <a:rPr lang="en-US"/>
              <a:t>Instagram IG Insights - Posts Table + I-Rate | Jumeirah Creekside Hotel - 1 of 7</a:t>
            </a:r>
          </a:p>
        </p:txBody>
      </p:sp>
      <p:graphicFrame>
        <p:nvGraphicFramePr>
          <p:cNvPr id="5" name="Table Placeholder 4">
            <a:extLst>
              <a:ext uri="{FF2B5EF4-FFF2-40B4-BE49-F238E27FC236}">
                <a16:creationId xmlns:a16="http://schemas.microsoft.com/office/drawing/2014/main" id="{DB274FBF-925C-4552-ADC2-E6F871833580}"/>
              </a:ext>
            </a:extLst>
          </p:cNvPr>
          <p:cNvGraphicFramePr>
            <a:graphicFrameLocks noGrp="1"/>
          </p:cNvGraphicFramePr>
          <p:nvPr>
            <p:ph type="tbl" sz="quarter" idx="13"/>
            <p:extLst>
              <p:ext uri="{D42A27DB-BD31-4B8C-83A1-F6EECF244321}">
                <p14:modId xmlns:p14="http://schemas.microsoft.com/office/powerpoint/2010/main" val="1651831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70968823"/>
                    </a:ext>
                  </a:extLst>
                </a:gridCol>
                <a:gridCol w="822960">
                  <a:extLst>
                    <a:ext uri="{9D8B030D-6E8A-4147-A177-3AD203B41FA5}">
                      <a16:colId xmlns:a16="http://schemas.microsoft.com/office/drawing/2014/main" val="356938347"/>
                    </a:ext>
                  </a:extLst>
                </a:gridCol>
                <a:gridCol w="658368">
                  <a:extLst>
                    <a:ext uri="{9D8B030D-6E8A-4147-A177-3AD203B41FA5}">
                      <a16:colId xmlns:a16="http://schemas.microsoft.com/office/drawing/2014/main" val="399271337"/>
                    </a:ext>
                  </a:extLst>
                </a:gridCol>
                <a:gridCol w="822960">
                  <a:extLst>
                    <a:ext uri="{9D8B030D-6E8A-4147-A177-3AD203B41FA5}">
                      <a16:colId xmlns:a16="http://schemas.microsoft.com/office/drawing/2014/main" val="3670799207"/>
                    </a:ext>
                  </a:extLst>
                </a:gridCol>
                <a:gridCol w="411480">
                  <a:extLst>
                    <a:ext uri="{9D8B030D-6E8A-4147-A177-3AD203B41FA5}">
                      <a16:colId xmlns:a16="http://schemas.microsoft.com/office/drawing/2014/main" val="1843028568"/>
                    </a:ext>
                  </a:extLst>
                </a:gridCol>
                <a:gridCol w="411480">
                  <a:extLst>
                    <a:ext uri="{9D8B030D-6E8A-4147-A177-3AD203B41FA5}">
                      <a16:colId xmlns:a16="http://schemas.microsoft.com/office/drawing/2014/main" val="2708932498"/>
                    </a:ext>
                  </a:extLst>
                </a:gridCol>
                <a:gridCol w="411480">
                  <a:extLst>
                    <a:ext uri="{9D8B030D-6E8A-4147-A177-3AD203B41FA5}">
                      <a16:colId xmlns:a16="http://schemas.microsoft.com/office/drawing/2014/main" val="2570728672"/>
                    </a:ext>
                  </a:extLst>
                </a:gridCol>
                <a:gridCol w="411480">
                  <a:extLst>
                    <a:ext uri="{9D8B030D-6E8A-4147-A177-3AD203B41FA5}">
                      <a16:colId xmlns:a16="http://schemas.microsoft.com/office/drawing/2014/main" val="722664016"/>
                    </a:ext>
                  </a:extLst>
                </a:gridCol>
                <a:gridCol w="658368">
                  <a:extLst>
                    <a:ext uri="{9D8B030D-6E8A-4147-A177-3AD203B41FA5}">
                      <a16:colId xmlns:a16="http://schemas.microsoft.com/office/drawing/2014/main" val="2726542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88675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- 2019-06-30 15:13:46 </a:t>
                      </a:r>
                      <a:r>
                        <a:rPr kumimoji="0" lang="en-US" sz="1000" b="0" i="0" u="none" strike="noStrike" kern="1200" cap="none" spc="0" normalizeH="0" baseline="0" noProof="0">
                          <a:ln>
                            <a:noFill/>
                          </a:ln>
                          <a:solidFill>
                            <a:prstClr val="black"/>
                          </a:solidFill>
                          <a:effectLst/>
                          <a:uLnTx/>
                          <a:uFillTx/>
                          <a:latin typeface="+mn-lt"/>
                          <a:ea typeface="+mn-ea"/>
                          <a:cs typeface="+mn-cs"/>
                        </a:rPr>
                        <a:t>
 Designed by RMJM Architects and locally based Magus Designs, #JumeirahCreekside was inspired by traditional Arabesque styles and post modern contemporary influence that pays homage to the city’s traditional roots and future vision.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9326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- 2019-06-28 10:30:58 </a:t>
                      </a:r>
                      <a:r>
                        <a:rPr kumimoji="0" lang="en-US" sz="1000" b="0" i="0" u="none" strike="noStrike" kern="1200" cap="none" spc="0" normalizeH="0" baseline="0" noProof="0">
                          <a:ln>
                            <a:noFill/>
                          </a:ln>
                          <a:solidFill>
                            <a:prstClr val="black"/>
                          </a:solidFill>
                          <a:effectLst/>
                          <a:uLnTx/>
                          <a:uFillTx/>
                          <a:latin typeface="+mn-lt"/>
                          <a:ea typeface="+mn-ea"/>
                          <a:cs typeface="+mn-cs"/>
                        </a:rPr>
                        <a:t>
 Famously dubbed "ships of the desert" camels have played an intrinsic part to the country's traditions, heritage and culture. Paying homage to the U.A.E's bedouin culture, they are still used as inspiration in local art, cuisine and architecture to this day. 📷 Thanks @weliveweexplore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0.87 %</a:t>
                      </a:r>
                    </a:p>
                  </a:txBody>
                  <a:tcPr/>
                </a:tc>
                <a:extLst>
                  <a:ext uri="{0D108BD9-81ED-4DB2-BD59-A6C34878D82A}">
                    <a16:rowId xmlns:a16="http://schemas.microsoft.com/office/drawing/2014/main" val="3631245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- 2019-06-24 16:33:54 </a:t>
                      </a:r>
                      <a:r>
                        <a:rPr kumimoji="0" lang="en-US" sz="1000" b="0" i="0" u="none" strike="noStrike" kern="1200" cap="none" spc="0" normalizeH="0" baseline="0" noProof="0">
                          <a:ln>
                            <a:noFill/>
                          </a:ln>
                          <a:solidFill>
                            <a:prstClr val="black"/>
                          </a:solidFill>
                          <a:effectLst/>
                          <a:uLnTx/>
                          <a:uFillTx/>
                          <a:latin typeface="+mn-lt"/>
                          <a:ea typeface="+mn-ea"/>
                          <a:cs typeface="+mn-cs"/>
                        </a:rPr>
                        <a:t>
 Art Feature: Timo Nasseri's Glance 4 - His sculptures are inspired by the ornamental elements found in Islamic architecture from the eleventh century onwards. Find this piece near the lobby entrance.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0.63 %</a:t>
                      </a:r>
                    </a:p>
                  </a:txBody>
                  <a:tcPr/>
                </a:tc>
                <a:extLst>
                  <a:ext uri="{0D108BD9-81ED-4DB2-BD59-A6C34878D82A}">
                    <a16:rowId xmlns:a16="http://schemas.microsoft.com/office/drawing/2014/main" val="1510068800"/>
                  </a:ext>
                </a:extLst>
              </a:tr>
            </a:tbl>
          </a:graphicData>
        </a:graphic>
      </p:graphicFrame>
      <p:sp>
        <p:nvSpPr>
          <p:cNvPr id="4" name="Text Placeholder 3">
            <a:extLst>
              <a:ext uri="{FF2B5EF4-FFF2-40B4-BE49-F238E27FC236}">
                <a16:creationId xmlns:a16="http://schemas.microsoft.com/office/drawing/2014/main" id="{278CBB95-09E1-44BB-B960-92D7981E3D84}"/>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4744176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D44D4-E38E-4AD7-858C-776F2EC25986}"/>
              </a:ext>
            </a:extLst>
          </p:cNvPr>
          <p:cNvSpPr>
            <a:spLocks noGrp="1"/>
          </p:cNvSpPr>
          <p:nvPr>
            <p:ph type="title"/>
          </p:nvPr>
        </p:nvSpPr>
        <p:spPr/>
        <p:txBody>
          <a:bodyPr/>
          <a:lstStyle/>
          <a:p>
            <a:r>
              <a:rPr lang="en-US"/>
              <a:t>Instagram IG Insights - Posts Table + I-Rate | Jumeirah Creekside Hotel - 2 of 7</a:t>
            </a:r>
          </a:p>
        </p:txBody>
      </p:sp>
      <p:graphicFrame>
        <p:nvGraphicFramePr>
          <p:cNvPr id="5" name="Table Placeholder 4">
            <a:extLst>
              <a:ext uri="{FF2B5EF4-FFF2-40B4-BE49-F238E27FC236}">
                <a16:creationId xmlns:a16="http://schemas.microsoft.com/office/drawing/2014/main" id="{4616DC63-32CE-4F47-80FB-8AC2F1386599}"/>
              </a:ext>
            </a:extLst>
          </p:cNvPr>
          <p:cNvGraphicFramePr>
            <a:graphicFrameLocks noGrp="1"/>
          </p:cNvGraphicFramePr>
          <p:nvPr>
            <p:ph type="tbl" sz="quarter" idx="13"/>
            <p:extLst>
              <p:ext uri="{D42A27DB-BD31-4B8C-83A1-F6EECF244321}">
                <p14:modId xmlns:p14="http://schemas.microsoft.com/office/powerpoint/2010/main" val="4292710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26716049"/>
                    </a:ext>
                  </a:extLst>
                </a:gridCol>
                <a:gridCol w="822960">
                  <a:extLst>
                    <a:ext uri="{9D8B030D-6E8A-4147-A177-3AD203B41FA5}">
                      <a16:colId xmlns:a16="http://schemas.microsoft.com/office/drawing/2014/main" val="1510800787"/>
                    </a:ext>
                  </a:extLst>
                </a:gridCol>
                <a:gridCol w="658368">
                  <a:extLst>
                    <a:ext uri="{9D8B030D-6E8A-4147-A177-3AD203B41FA5}">
                      <a16:colId xmlns:a16="http://schemas.microsoft.com/office/drawing/2014/main" val="2977397674"/>
                    </a:ext>
                  </a:extLst>
                </a:gridCol>
                <a:gridCol w="822960">
                  <a:extLst>
                    <a:ext uri="{9D8B030D-6E8A-4147-A177-3AD203B41FA5}">
                      <a16:colId xmlns:a16="http://schemas.microsoft.com/office/drawing/2014/main" val="4239939699"/>
                    </a:ext>
                  </a:extLst>
                </a:gridCol>
                <a:gridCol w="411480">
                  <a:extLst>
                    <a:ext uri="{9D8B030D-6E8A-4147-A177-3AD203B41FA5}">
                      <a16:colId xmlns:a16="http://schemas.microsoft.com/office/drawing/2014/main" val="175856172"/>
                    </a:ext>
                  </a:extLst>
                </a:gridCol>
                <a:gridCol w="411480">
                  <a:extLst>
                    <a:ext uri="{9D8B030D-6E8A-4147-A177-3AD203B41FA5}">
                      <a16:colId xmlns:a16="http://schemas.microsoft.com/office/drawing/2014/main" val="3706114440"/>
                    </a:ext>
                  </a:extLst>
                </a:gridCol>
                <a:gridCol w="411480">
                  <a:extLst>
                    <a:ext uri="{9D8B030D-6E8A-4147-A177-3AD203B41FA5}">
                      <a16:colId xmlns:a16="http://schemas.microsoft.com/office/drawing/2014/main" val="2284254735"/>
                    </a:ext>
                  </a:extLst>
                </a:gridCol>
                <a:gridCol w="411480">
                  <a:extLst>
                    <a:ext uri="{9D8B030D-6E8A-4147-A177-3AD203B41FA5}">
                      <a16:colId xmlns:a16="http://schemas.microsoft.com/office/drawing/2014/main" val="3741196250"/>
                    </a:ext>
                  </a:extLst>
                </a:gridCol>
                <a:gridCol w="658368">
                  <a:extLst>
                    <a:ext uri="{9D8B030D-6E8A-4147-A177-3AD203B41FA5}">
                      <a16:colId xmlns:a16="http://schemas.microsoft.com/office/drawing/2014/main" val="2275776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26798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- 2019-06-23 14:43:08 </a:t>
                      </a:r>
                      <a:r>
                        <a:rPr kumimoji="0" lang="en-US" sz="1000" b="0" i="0" u="none" strike="noStrike" kern="1200" cap="none" spc="0" normalizeH="0" baseline="0" noProof="0">
                          <a:ln>
                            <a:noFill/>
                          </a:ln>
                          <a:solidFill>
                            <a:prstClr val="black"/>
                          </a:solidFill>
                          <a:effectLst/>
                          <a:uLnTx/>
                          <a:uFillTx/>
                          <a:latin typeface="+mn-lt"/>
                          <a:ea typeface="+mn-ea"/>
                          <a:cs typeface="+mn-cs"/>
                        </a:rPr>
                        <a:t>
 #JumeirahCreekside combines the region's rich artistic and cultural heritage with a touch of modern flair. Exposed concrete walls and rich timbers blend with vibrant pieces of art specially commissioned from over 50 of the region's most talented artists, making up this 'urban oasis'.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1.08 %</a:t>
                      </a:r>
                    </a:p>
                  </a:txBody>
                  <a:tcPr/>
                </a:tc>
                <a:extLst>
                  <a:ext uri="{0D108BD9-81ED-4DB2-BD59-A6C34878D82A}">
                    <a16:rowId xmlns:a16="http://schemas.microsoft.com/office/drawing/2014/main" val="3989948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- 2019-06-21 15:27:08 </a:t>
                      </a:r>
                      <a:r>
                        <a:rPr kumimoji="0" lang="en-US" sz="1000" b="0" i="0" u="none" strike="noStrike" kern="1200" cap="none" spc="0" normalizeH="0" baseline="0" noProof="0">
                          <a:ln>
                            <a:noFill/>
                          </a:ln>
                          <a:solidFill>
                            <a:prstClr val="black"/>
                          </a:solidFill>
                          <a:effectLst/>
                          <a:uLnTx/>
                          <a:uFillTx/>
                          <a:latin typeface="+mn-lt"/>
                          <a:ea typeface="+mn-ea"/>
                          <a:cs typeface="+mn-cs"/>
                        </a:rPr>
                        <a:t>
 Escape the intensity of the city heat and jump into our cantilever pool, a cool sanctuary overlooking the city.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0807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- 2019-06-20 16:08:03 </a:t>
                      </a:r>
                      <a:r>
                        <a:rPr kumimoji="0" lang="en-US" sz="1000" b="0" i="0" u="none" strike="noStrike" kern="1200" cap="none" spc="0" normalizeH="0" baseline="0" noProof="0">
                          <a:ln>
                            <a:noFill/>
                          </a:ln>
                          <a:solidFill>
                            <a:prstClr val="black"/>
                          </a:solidFill>
                          <a:effectLst/>
                          <a:uLnTx/>
                          <a:uFillTx/>
                          <a:latin typeface="+mn-lt"/>
                          <a:ea typeface="+mn-ea"/>
                          <a:cs typeface="+mn-cs"/>
                        </a:rPr>
                        <a:t>
 The Abra (Arabic: </a:t>
                      </a:r>
                      <a:r>
                        <a:rPr kumimoji="0" lang="ar-AE" sz="1000" b="0" i="0" u="none" strike="noStrike" kern="1200" cap="none" spc="0" normalizeH="0" baseline="0" noProof="0">
                          <a:ln>
                            <a:noFill/>
                          </a:ln>
                          <a:solidFill>
                            <a:prstClr val="black"/>
                          </a:solidFill>
                          <a:effectLst/>
                          <a:uLnTx/>
                          <a:uFillTx/>
                          <a:latin typeface="+mn-lt"/>
                          <a:ea typeface="+mn-ea"/>
                          <a:cs typeface="+mn-cs"/>
                        </a:rPr>
                        <a:t>عبرة‎ ) </a:t>
                      </a:r>
                      <a:r>
                        <a:rPr kumimoji="0" lang="en-US" sz="1000" b="0" i="0" u="none" strike="noStrike" kern="1200" cap="none" spc="0" normalizeH="0" baseline="0" noProof="0">
                          <a:ln>
                            <a:noFill/>
                          </a:ln>
                          <a:solidFill>
                            <a:prstClr val="black"/>
                          </a:solidFill>
                          <a:effectLst/>
                          <a:uLnTx/>
                          <a:uFillTx/>
                          <a:latin typeface="+mn-lt"/>
                          <a:ea typeface="+mn-ea"/>
                          <a:cs typeface="+mn-cs"/>
                        </a:rPr>
                        <a:t>takes you on an unforgettable experience as you drift through the waters of Dubai's historical Creek. One of the nation's oldest means of transport and a homage to its maritime past. #JumeirahCreekside #JumeirahLoves 📷 Thanks @xxops5th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0.97 %</a:t>
                      </a:r>
                    </a:p>
                  </a:txBody>
                  <a:tcPr/>
                </a:tc>
                <a:extLst>
                  <a:ext uri="{0D108BD9-81ED-4DB2-BD59-A6C34878D82A}">
                    <a16:rowId xmlns:a16="http://schemas.microsoft.com/office/drawing/2014/main" val="3973131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- 2019-06-17 15:51:49 </a:t>
                      </a:r>
                      <a:r>
                        <a:rPr kumimoji="0" lang="en-US" sz="1000" b="0" i="0" u="none" strike="noStrike" kern="1200" cap="none" spc="0" normalizeH="0" baseline="0" noProof="0">
                          <a:ln>
                            <a:noFill/>
                          </a:ln>
                          <a:solidFill>
                            <a:prstClr val="black"/>
                          </a:solidFill>
                          <a:effectLst/>
                          <a:uLnTx/>
                          <a:uFillTx/>
                          <a:latin typeface="+mn-lt"/>
                          <a:ea typeface="+mn-ea"/>
                          <a:cs typeface="+mn-cs"/>
                        </a:rPr>
                        <a:t>
 #JumeirahCreekside's distinct contemporary design features natural tactile elements including timber, concrete and bronze. All illuminated by the sun as its light shines through our centrally glazed atrium.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extLst>
                  <a:ext uri="{0D108BD9-81ED-4DB2-BD59-A6C34878D82A}">
                    <a16:rowId xmlns:a16="http://schemas.microsoft.com/office/drawing/2014/main" val="4139019645"/>
                  </a:ext>
                </a:extLst>
              </a:tr>
            </a:tbl>
          </a:graphicData>
        </a:graphic>
      </p:graphicFrame>
      <p:sp>
        <p:nvSpPr>
          <p:cNvPr id="4" name="Text Placeholder 3">
            <a:extLst>
              <a:ext uri="{FF2B5EF4-FFF2-40B4-BE49-F238E27FC236}">
                <a16:creationId xmlns:a16="http://schemas.microsoft.com/office/drawing/2014/main" id="{5F296CB5-2321-4428-9BDD-C805CDA6061B}"/>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8022568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53F7B-8681-44BE-9B90-745E8ED91CA5}"/>
              </a:ext>
            </a:extLst>
          </p:cNvPr>
          <p:cNvSpPr>
            <a:spLocks noGrp="1"/>
          </p:cNvSpPr>
          <p:nvPr>
            <p:ph type="title"/>
          </p:nvPr>
        </p:nvSpPr>
        <p:spPr/>
        <p:txBody>
          <a:bodyPr/>
          <a:lstStyle/>
          <a:p>
            <a:r>
              <a:rPr lang="en-US"/>
              <a:t>Instagram IG Insights - Posts Table + I-Rate | Jumeirah Creekside Hotel - 3 of 7</a:t>
            </a:r>
          </a:p>
        </p:txBody>
      </p:sp>
      <p:graphicFrame>
        <p:nvGraphicFramePr>
          <p:cNvPr id="5" name="Table Placeholder 4">
            <a:extLst>
              <a:ext uri="{FF2B5EF4-FFF2-40B4-BE49-F238E27FC236}">
                <a16:creationId xmlns:a16="http://schemas.microsoft.com/office/drawing/2014/main" id="{F42E8BE6-05EE-484B-BACA-D20F3F907CA0}"/>
              </a:ext>
            </a:extLst>
          </p:cNvPr>
          <p:cNvGraphicFramePr>
            <a:graphicFrameLocks noGrp="1"/>
          </p:cNvGraphicFramePr>
          <p:nvPr>
            <p:ph type="tbl" sz="quarter" idx="13"/>
            <p:extLst>
              <p:ext uri="{D42A27DB-BD31-4B8C-83A1-F6EECF244321}">
                <p14:modId xmlns:p14="http://schemas.microsoft.com/office/powerpoint/2010/main" val="3231996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23220154"/>
                    </a:ext>
                  </a:extLst>
                </a:gridCol>
                <a:gridCol w="822960">
                  <a:extLst>
                    <a:ext uri="{9D8B030D-6E8A-4147-A177-3AD203B41FA5}">
                      <a16:colId xmlns:a16="http://schemas.microsoft.com/office/drawing/2014/main" val="1029517647"/>
                    </a:ext>
                  </a:extLst>
                </a:gridCol>
                <a:gridCol w="658368">
                  <a:extLst>
                    <a:ext uri="{9D8B030D-6E8A-4147-A177-3AD203B41FA5}">
                      <a16:colId xmlns:a16="http://schemas.microsoft.com/office/drawing/2014/main" val="3390186093"/>
                    </a:ext>
                  </a:extLst>
                </a:gridCol>
                <a:gridCol w="822960">
                  <a:extLst>
                    <a:ext uri="{9D8B030D-6E8A-4147-A177-3AD203B41FA5}">
                      <a16:colId xmlns:a16="http://schemas.microsoft.com/office/drawing/2014/main" val="1708594975"/>
                    </a:ext>
                  </a:extLst>
                </a:gridCol>
                <a:gridCol w="411480">
                  <a:extLst>
                    <a:ext uri="{9D8B030D-6E8A-4147-A177-3AD203B41FA5}">
                      <a16:colId xmlns:a16="http://schemas.microsoft.com/office/drawing/2014/main" val="1739414384"/>
                    </a:ext>
                  </a:extLst>
                </a:gridCol>
                <a:gridCol w="411480">
                  <a:extLst>
                    <a:ext uri="{9D8B030D-6E8A-4147-A177-3AD203B41FA5}">
                      <a16:colId xmlns:a16="http://schemas.microsoft.com/office/drawing/2014/main" val="2792494311"/>
                    </a:ext>
                  </a:extLst>
                </a:gridCol>
                <a:gridCol w="411480">
                  <a:extLst>
                    <a:ext uri="{9D8B030D-6E8A-4147-A177-3AD203B41FA5}">
                      <a16:colId xmlns:a16="http://schemas.microsoft.com/office/drawing/2014/main" val="1868625770"/>
                    </a:ext>
                  </a:extLst>
                </a:gridCol>
                <a:gridCol w="411480">
                  <a:extLst>
                    <a:ext uri="{9D8B030D-6E8A-4147-A177-3AD203B41FA5}">
                      <a16:colId xmlns:a16="http://schemas.microsoft.com/office/drawing/2014/main" val="2531093334"/>
                    </a:ext>
                  </a:extLst>
                </a:gridCol>
                <a:gridCol w="658368">
                  <a:extLst>
                    <a:ext uri="{9D8B030D-6E8A-4147-A177-3AD203B41FA5}">
                      <a16:colId xmlns:a16="http://schemas.microsoft.com/office/drawing/2014/main" val="3558175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10410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- 2019-06-16 14:30:04 </a:t>
                      </a:r>
                      <a:r>
                        <a:rPr kumimoji="0" lang="en-US" sz="1000" b="0" i="0" u="none" strike="noStrike" kern="1200" cap="none" spc="0" normalizeH="0" baseline="0" noProof="0">
                          <a:ln>
                            <a:noFill/>
                          </a:ln>
                          <a:solidFill>
                            <a:prstClr val="black"/>
                          </a:solidFill>
                          <a:effectLst/>
                          <a:uLnTx/>
                          <a:uFillTx/>
                          <a:latin typeface="+mn-lt"/>
                          <a:ea typeface="+mn-ea"/>
                          <a:cs typeface="+mn-cs"/>
                        </a:rPr>
                        <a:t>
 Contemporary flair and luxury collide in our Presidential Suite. An exclusive getaway rooted in the heart of Dubai, boasting impeccable design and a spacious layout. Throughout the suite, hand picked books and unique artwork exist alongside custom-designed furnishings tied together by a vibrant colour scheme accented with bright red accessories and deep brown timber. #JumeirahCreekside 📷Thanks: samia_diaries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0.87 %</a:t>
                      </a:r>
                    </a:p>
                  </a:txBody>
                  <a:tcPr/>
                </a:tc>
                <a:extLst>
                  <a:ext uri="{0D108BD9-81ED-4DB2-BD59-A6C34878D82A}">
                    <a16:rowId xmlns:a16="http://schemas.microsoft.com/office/drawing/2014/main" val="4120159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- 2019-06-14 16:17:19 </a:t>
                      </a:r>
                      <a:r>
                        <a:rPr kumimoji="0" lang="en-US" sz="1000" b="0" i="0" u="none" strike="noStrike" kern="1200" cap="none" spc="0" normalizeH="0" baseline="0" noProof="0">
                          <a:ln>
                            <a:noFill/>
                          </a:ln>
                          <a:solidFill>
                            <a:prstClr val="black"/>
                          </a:solidFill>
                          <a:effectLst/>
                          <a:uLnTx/>
                          <a:uFillTx/>
                          <a:latin typeface="+mn-lt"/>
                          <a:ea typeface="+mn-ea"/>
                          <a:cs typeface="+mn-cs"/>
                        </a:rPr>
                        <a:t>
 Set within verdant grounds, the hotel interplays its dual identity as both an intimate hideaway and gateway to the city, capturing the cosmopolitan and vibrant essence of Dubai.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1.28 %</a:t>
                      </a:r>
                    </a:p>
                  </a:txBody>
                  <a:tcPr/>
                </a:tc>
                <a:extLst>
                  <a:ext uri="{0D108BD9-81ED-4DB2-BD59-A6C34878D82A}">
                    <a16:rowId xmlns:a16="http://schemas.microsoft.com/office/drawing/2014/main" val="4046276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- 2019-06-13 17:09:20 </a:t>
                      </a:r>
                      <a:r>
                        <a:rPr kumimoji="0" lang="en-US" sz="1000" b="0" i="0" u="none" strike="noStrike" kern="1200" cap="none" spc="0" normalizeH="0" baseline="0" noProof="0">
                          <a:ln>
                            <a:noFill/>
                          </a:ln>
                          <a:solidFill>
                            <a:prstClr val="black"/>
                          </a:solidFill>
                          <a:effectLst/>
                          <a:uLnTx/>
                          <a:uFillTx/>
                          <a:latin typeface="+mn-lt"/>
                          <a:ea typeface="+mn-ea"/>
                          <a:cs typeface="+mn-cs"/>
                        </a:rPr>
                        <a:t>
 Surrounded by Dubai's skyline and the warm colours of the setting sun, our cantilever pool offers you a moment of serenity as you swim above the city.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a:t>
                      </a:r>
                    </a:p>
                  </a:txBody>
                  <a:tcPr/>
                </a:tc>
                <a:extLst>
                  <a:ext uri="{0D108BD9-81ED-4DB2-BD59-A6C34878D82A}">
                    <a16:rowId xmlns:a16="http://schemas.microsoft.com/office/drawing/2014/main" val="1008550254"/>
                  </a:ext>
                </a:extLst>
              </a:tr>
            </a:tbl>
          </a:graphicData>
        </a:graphic>
      </p:graphicFrame>
      <p:sp>
        <p:nvSpPr>
          <p:cNvPr id="4" name="Text Placeholder 3">
            <a:extLst>
              <a:ext uri="{FF2B5EF4-FFF2-40B4-BE49-F238E27FC236}">
                <a16:creationId xmlns:a16="http://schemas.microsoft.com/office/drawing/2014/main" id="{20D7E3B9-8D53-4642-BB52-26E117A449BF}"/>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2111359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6033A-AA69-4004-A379-4DAE350E1A8C}"/>
              </a:ext>
            </a:extLst>
          </p:cNvPr>
          <p:cNvSpPr>
            <a:spLocks noGrp="1"/>
          </p:cNvSpPr>
          <p:nvPr>
            <p:ph type="title"/>
          </p:nvPr>
        </p:nvSpPr>
        <p:spPr/>
        <p:txBody>
          <a:bodyPr/>
          <a:lstStyle/>
          <a:p>
            <a:r>
              <a:rPr lang="en-US"/>
              <a:t>Instagram IG Insights - Posts Table + I-Rate | Jumeirah Creekside Hotel - 4 of 7</a:t>
            </a:r>
          </a:p>
        </p:txBody>
      </p:sp>
      <p:graphicFrame>
        <p:nvGraphicFramePr>
          <p:cNvPr id="5" name="Table Placeholder 4">
            <a:extLst>
              <a:ext uri="{FF2B5EF4-FFF2-40B4-BE49-F238E27FC236}">
                <a16:creationId xmlns:a16="http://schemas.microsoft.com/office/drawing/2014/main" id="{0257793B-A8EF-41DD-AC9A-1E832E4C6002}"/>
              </a:ext>
            </a:extLst>
          </p:cNvPr>
          <p:cNvGraphicFramePr>
            <a:graphicFrameLocks noGrp="1"/>
          </p:cNvGraphicFramePr>
          <p:nvPr>
            <p:ph type="tbl" sz="quarter" idx="13"/>
            <p:extLst>
              <p:ext uri="{D42A27DB-BD31-4B8C-83A1-F6EECF244321}">
                <p14:modId xmlns:p14="http://schemas.microsoft.com/office/powerpoint/2010/main" val="3843064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58369727"/>
                    </a:ext>
                  </a:extLst>
                </a:gridCol>
                <a:gridCol w="822960">
                  <a:extLst>
                    <a:ext uri="{9D8B030D-6E8A-4147-A177-3AD203B41FA5}">
                      <a16:colId xmlns:a16="http://schemas.microsoft.com/office/drawing/2014/main" val="1744778866"/>
                    </a:ext>
                  </a:extLst>
                </a:gridCol>
                <a:gridCol w="658368">
                  <a:extLst>
                    <a:ext uri="{9D8B030D-6E8A-4147-A177-3AD203B41FA5}">
                      <a16:colId xmlns:a16="http://schemas.microsoft.com/office/drawing/2014/main" val="4125349302"/>
                    </a:ext>
                  </a:extLst>
                </a:gridCol>
                <a:gridCol w="822960">
                  <a:extLst>
                    <a:ext uri="{9D8B030D-6E8A-4147-A177-3AD203B41FA5}">
                      <a16:colId xmlns:a16="http://schemas.microsoft.com/office/drawing/2014/main" val="194319193"/>
                    </a:ext>
                  </a:extLst>
                </a:gridCol>
                <a:gridCol w="411480">
                  <a:extLst>
                    <a:ext uri="{9D8B030D-6E8A-4147-A177-3AD203B41FA5}">
                      <a16:colId xmlns:a16="http://schemas.microsoft.com/office/drawing/2014/main" val="1038085267"/>
                    </a:ext>
                  </a:extLst>
                </a:gridCol>
                <a:gridCol w="411480">
                  <a:extLst>
                    <a:ext uri="{9D8B030D-6E8A-4147-A177-3AD203B41FA5}">
                      <a16:colId xmlns:a16="http://schemas.microsoft.com/office/drawing/2014/main" val="647212305"/>
                    </a:ext>
                  </a:extLst>
                </a:gridCol>
                <a:gridCol w="411480">
                  <a:extLst>
                    <a:ext uri="{9D8B030D-6E8A-4147-A177-3AD203B41FA5}">
                      <a16:colId xmlns:a16="http://schemas.microsoft.com/office/drawing/2014/main" val="2093453188"/>
                    </a:ext>
                  </a:extLst>
                </a:gridCol>
                <a:gridCol w="411480">
                  <a:extLst>
                    <a:ext uri="{9D8B030D-6E8A-4147-A177-3AD203B41FA5}">
                      <a16:colId xmlns:a16="http://schemas.microsoft.com/office/drawing/2014/main" val="1910021953"/>
                    </a:ext>
                  </a:extLst>
                </a:gridCol>
                <a:gridCol w="658368">
                  <a:extLst>
                    <a:ext uri="{9D8B030D-6E8A-4147-A177-3AD203B41FA5}">
                      <a16:colId xmlns:a16="http://schemas.microsoft.com/office/drawing/2014/main" val="61141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34606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- 2019-06-10 14:04:57 </a:t>
                      </a:r>
                      <a:r>
                        <a:rPr kumimoji="0" lang="en-US" sz="1000" b="0" i="0" u="none" strike="noStrike" kern="1200" cap="none" spc="0" normalizeH="0" baseline="0" noProof="0">
                          <a:ln>
                            <a:noFill/>
                          </a:ln>
                          <a:solidFill>
                            <a:prstClr val="black"/>
                          </a:solidFill>
                          <a:effectLst/>
                          <a:uLnTx/>
                          <a:uFillTx/>
                          <a:latin typeface="+mn-lt"/>
                          <a:ea typeface="+mn-ea"/>
                          <a:cs typeface="+mn-cs"/>
                        </a:rPr>
                        <a:t>
 Rife with creativity and culture, Dubai’s diverse art scene is seen in three major areas: the heritage-style art in the Bastakiya and the contemporary galleries in DIFC and Al Quoz, all with their own distinctive charm. #JumeirahLoves 📷 Thanks: @krisisense / @operagallery / @timeoutdubai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1.18 %</a:t>
                      </a:r>
                    </a:p>
                  </a:txBody>
                  <a:tcPr/>
                </a:tc>
                <a:extLst>
                  <a:ext uri="{0D108BD9-81ED-4DB2-BD59-A6C34878D82A}">
                    <a16:rowId xmlns:a16="http://schemas.microsoft.com/office/drawing/2014/main" val="2081050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- 2019-06-09 13:26:10 </a:t>
                      </a:r>
                      <a:r>
                        <a:rPr kumimoji="0" lang="en-US" sz="1000" b="0" i="0" u="none" strike="noStrike" kern="1200" cap="none" spc="0" normalizeH="0" baseline="0" noProof="0">
                          <a:ln>
                            <a:noFill/>
                          </a:ln>
                          <a:solidFill>
                            <a:prstClr val="black"/>
                          </a:solidFill>
                          <a:effectLst/>
                          <a:uLnTx/>
                          <a:uFillTx/>
                          <a:latin typeface="+mn-lt"/>
                          <a:ea typeface="+mn-ea"/>
                          <a:cs typeface="+mn-cs"/>
                        </a:rPr>
                        <a:t>
 Set amidst the heart of Dubai's commercial centre, #JumeirahCreekside is where modern meets heritage. Housing the first permanent art collection exclusively devoted to Middle Eastern art to be exhibited in a hotel.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1.40 %</a:t>
                      </a:r>
                    </a:p>
                  </a:txBody>
                  <a:tcPr/>
                </a:tc>
                <a:extLst>
                  <a:ext uri="{0D108BD9-81ED-4DB2-BD59-A6C34878D82A}">
                    <a16:rowId xmlns:a16="http://schemas.microsoft.com/office/drawing/2014/main" val="183254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- 2019-06-07 16:38:19 </a:t>
                      </a:r>
                      <a:r>
                        <a:rPr kumimoji="0" lang="en-US" sz="1000" b="0" i="0" u="none" strike="noStrike" kern="1200" cap="none" spc="0" normalizeH="0" baseline="0" noProof="0">
                          <a:ln>
                            <a:noFill/>
                          </a:ln>
                          <a:solidFill>
                            <a:prstClr val="black"/>
                          </a:solidFill>
                          <a:effectLst/>
                          <a:uLnTx/>
                          <a:uFillTx/>
                          <a:latin typeface="+mn-lt"/>
                          <a:ea typeface="+mn-ea"/>
                          <a:cs typeface="+mn-cs"/>
                        </a:rPr>
                        <a:t>
 Tuck into these poolside favourites as you spend the day lounging above the city on one of our sunbeds! #CuBa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1.44 %</a:t>
                      </a:r>
                    </a:p>
                  </a:txBody>
                  <a:tcPr/>
                </a:tc>
                <a:extLst>
                  <a:ext uri="{0D108BD9-81ED-4DB2-BD59-A6C34878D82A}">
                    <a16:rowId xmlns:a16="http://schemas.microsoft.com/office/drawing/2014/main" val="202750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- 2019-06-06 13:10:44 </a:t>
                      </a:r>
                      <a:r>
                        <a:rPr kumimoji="0" lang="en-US" sz="1000" b="0" i="0" u="none" strike="noStrike" kern="1200" cap="none" spc="0" normalizeH="0" baseline="0" noProof="0">
                          <a:ln>
                            <a:noFill/>
                          </a:ln>
                          <a:solidFill>
                            <a:prstClr val="black"/>
                          </a:solidFill>
                          <a:effectLst/>
                          <a:uLnTx/>
                          <a:uFillTx/>
                          <a:latin typeface="+mn-lt"/>
                          <a:ea typeface="+mn-ea"/>
                          <a:cs typeface="+mn-cs"/>
                        </a:rPr>
                        <a:t>
 A window to Dubai's rich culture and heritage. This museum is known to be the oldest existing building in Dubai dating back to 1787! Take a trip to Dubai's humble beginnings at the Dubai Museum, a 15 minute journey away from #JumeirahCreekside 📷 Thanks: Lykos Terzis / © Culture Trip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0.98 %</a:t>
                      </a:r>
                    </a:p>
                  </a:txBody>
                  <a:tcPr/>
                </a:tc>
                <a:extLst>
                  <a:ext uri="{0D108BD9-81ED-4DB2-BD59-A6C34878D82A}">
                    <a16:rowId xmlns:a16="http://schemas.microsoft.com/office/drawing/2014/main" val="2454881919"/>
                  </a:ext>
                </a:extLst>
              </a:tr>
            </a:tbl>
          </a:graphicData>
        </a:graphic>
      </p:graphicFrame>
      <p:sp>
        <p:nvSpPr>
          <p:cNvPr id="4" name="Text Placeholder 3">
            <a:extLst>
              <a:ext uri="{FF2B5EF4-FFF2-40B4-BE49-F238E27FC236}">
                <a16:creationId xmlns:a16="http://schemas.microsoft.com/office/drawing/2014/main" id="{2B96AC70-32BE-477D-9BE5-4B6CBF06F63E}"/>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14922160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872F8-F7E4-4680-8313-FF187E034683}"/>
              </a:ext>
            </a:extLst>
          </p:cNvPr>
          <p:cNvSpPr>
            <a:spLocks noGrp="1"/>
          </p:cNvSpPr>
          <p:nvPr>
            <p:ph type="title"/>
          </p:nvPr>
        </p:nvSpPr>
        <p:spPr/>
        <p:txBody>
          <a:bodyPr/>
          <a:lstStyle/>
          <a:p>
            <a:r>
              <a:rPr lang="en-US"/>
              <a:t>Instagram IG Insights - Posts Table + I-Rate | Jumeirah Creekside Hotel - 5 of 7</a:t>
            </a:r>
          </a:p>
        </p:txBody>
      </p:sp>
      <p:graphicFrame>
        <p:nvGraphicFramePr>
          <p:cNvPr id="5" name="Table Placeholder 4">
            <a:extLst>
              <a:ext uri="{FF2B5EF4-FFF2-40B4-BE49-F238E27FC236}">
                <a16:creationId xmlns:a16="http://schemas.microsoft.com/office/drawing/2014/main" id="{A3089E5E-2227-47DA-A350-387B8D49F94F}"/>
              </a:ext>
            </a:extLst>
          </p:cNvPr>
          <p:cNvGraphicFramePr>
            <a:graphicFrameLocks noGrp="1"/>
          </p:cNvGraphicFramePr>
          <p:nvPr>
            <p:ph type="tbl" sz="quarter" idx="13"/>
            <p:extLst>
              <p:ext uri="{D42A27DB-BD31-4B8C-83A1-F6EECF244321}">
                <p14:modId xmlns:p14="http://schemas.microsoft.com/office/powerpoint/2010/main" val="2850630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93608223"/>
                    </a:ext>
                  </a:extLst>
                </a:gridCol>
                <a:gridCol w="822960">
                  <a:extLst>
                    <a:ext uri="{9D8B030D-6E8A-4147-A177-3AD203B41FA5}">
                      <a16:colId xmlns:a16="http://schemas.microsoft.com/office/drawing/2014/main" val="3939594991"/>
                    </a:ext>
                  </a:extLst>
                </a:gridCol>
                <a:gridCol w="658368">
                  <a:extLst>
                    <a:ext uri="{9D8B030D-6E8A-4147-A177-3AD203B41FA5}">
                      <a16:colId xmlns:a16="http://schemas.microsoft.com/office/drawing/2014/main" val="2416192841"/>
                    </a:ext>
                  </a:extLst>
                </a:gridCol>
                <a:gridCol w="822960">
                  <a:extLst>
                    <a:ext uri="{9D8B030D-6E8A-4147-A177-3AD203B41FA5}">
                      <a16:colId xmlns:a16="http://schemas.microsoft.com/office/drawing/2014/main" val="3796585275"/>
                    </a:ext>
                  </a:extLst>
                </a:gridCol>
                <a:gridCol w="411480">
                  <a:extLst>
                    <a:ext uri="{9D8B030D-6E8A-4147-A177-3AD203B41FA5}">
                      <a16:colId xmlns:a16="http://schemas.microsoft.com/office/drawing/2014/main" val="2530881010"/>
                    </a:ext>
                  </a:extLst>
                </a:gridCol>
                <a:gridCol w="411480">
                  <a:extLst>
                    <a:ext uri="{9D8B030D-6E8A-4147-A177-3AD203B41FA5}">
                      <a16:colId xmlns:a16="http://schemas.microsoft.com/office/drawing/2014/main" val="2474249056"/>
                    </a:ext>
                  </a:extLst>
                </a:gridCol>
                <a:gridCol w="411480">
                  <a:extLst>
                    <a:ext uri="{9D8B030D-6E8A-4147-A177-3AD203B41FA5}">
                      <a16:colId xmlns:a16="http://schemas.microsoft.com/office/drawing/2014/main" val="2848284933"/>
                    </a:ext>
                  </a:extLst>
                </a:gridCol>
                <a:gridCol w="411480">
                  <a:extLst>
                    <a:ext uri="{9D8B030D-6E8A-4147-A177-3AD203B41FA5}">
                      <a16:colId xmlns:a16="http://schemas.microsoft.com/office/drawing/2014/main" val="1564301005"/>
                    </a:ext>
                  </a:extLst>
                </a:gridCol>
                <a:gridCol w="658368">
                  <a:extLst>
                    <a:ext uri="{9D8B030D-6E8A-4147-A177-3AD203B41FA5}">
                      <a16:colId xmlns:a16="http://schemas.microsoft.com/office/drawing/2014/main" val="3960480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146472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- 2019-06-04 10:55:24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عيدكم مبارك و كل عام وأنتم بخير بمناسبة حلول عيد الفطر المبارك
</a:t>
                      </a:r>
                      <a:r>
                        <a:rPr kumimoji="0" lang="en-US" sz="1000" b="0" i="0" u="none" strike="noStrike" kern="1200" cap="none" spc="0" normalizeH="0" baseline="0" noProof="0">
                          <a:ln>
                            <a:noFill/>
                          </a:ln>
                          <a:solidFill>
                            <a:prstClr val="black"/>
                          </a:solidFill>
                          <a:effectLst/>
                          <a:uLnTx/>
                          <a:uFillTx/>
                          <a:latin typeface="+mn-lt"/>
                          <a:ea typeface="+mn-ea"/>
                          <a:cs typeface="+mn-cs"/>
                        </a:rPr>
                        <a:t>Jumeirah wishes you and your loved ones Eid Mubarak 
#EidMubarak #HappyEid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1.30 %</a:t>
                      </a:r>
                    </a:p>
                  </a:txBody>
                  <a:tcPr/>
                </a:tc>
                <a:extLst>
                  <a:ext uri="{0D108BD9-81ED-4DB2-BD59-A6C34878D82A}">
                    <a16:rowId xmlns:a16="http://schemas.microsoft.com/office/drawing/2014/main" val="1436537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- 2019-06-02 13:59:26 </a:t>
                      </a:r>
                      <a:r>
                        <a:rPr kumimoji="0" lang="en-US" sz="1000" b="0" i="0" u="none" strike="noStrike" kern="1200" cap="none" spc="0" normalizeH="0" baseline="0" noProof="0">
                          <a:ln>
                            <a:noFill/>
                          </a:ln>
                          <a:solidFill>
                            <a:prstClr val="black"/>
                          </a:solidFill>
                          <a:effectLst/>
                          <a:uLnTx/>
                          <a:uFillTx/>
                          <a:latin typeface="+mn-lt"/>
                          <a:ea typeface="+mn-ea"/>
                          <a:cs typeface="+mn-cs"/>
                        </a:rPr>
                        <a:t>
 Artist Showcase: Belly Raining by Asmae Alami created in 2011. Crafted with laser cut stainless steel, this commissioned piece brings a calligraphic-styled, Arabic letter through the ‘’water’’ element similar to rain as it cascades down towards the banquet entrance. #DubaiArt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1.16 %</a:t>
                      </a:r>
                    </a:p>
                  </a:txBody>
                  <a:tcPr/>
                </a:tc>
                <a:extLst>
                  <a:ext uri="{0D108BD9-81ED-4DB2-BD59-A6C34878D82A}">
                    <a16:rowId xmlns:a16="http://schemas.microsoft.com/office/drawing/2014/main" val="1327984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- 2019-05-31 15:00:12 </a:t>
                      </a:r>
                      <a:r>
                        <a:rPr kumimoji="0" lang="en-US" sz="1000" b="0" i="0" u="none" strike="noStrike" kern="1200" cap="none" spc="0" normalizeH="0" baseline="0" noProof="0">
                          <a:ln>
                            <a:noFill/>
                          </a:ln>
                          <a:solidFill>
                            <a:prstClr val="black"/>
                          </a:solidFill>
                          <a:effectLst/>
                          <a:uLnTx/>
                          <a:uFillTx/>
                          <a:latin typeface="+mn-lt"/>
                          <a:ea typeface="+mn-ea"/>
                          <a:cs typeface="+mn-cs"/>
                        </a:rPr>
                        <a:t>
 Our In-Room dining team are always at your service, choose from local delicacies to international favourites and enjoy it in your private hideaway.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1.44 %</a:t>
                      </a:r>
                    </a:p>
                  </a:txBody>
                  <a:tcPr/>
                </a:tc>
                <a:extLst>
                  <a:ext uri="{0D108BD9-81ED-4DB2-BD59-A6C34878D82A}">
                    <a16:rowId xmlns:a16="http://schemas.microsoft.com/office/drawing/2014/main" val="1631457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- 2019-05-30 17:16:57 </a:t>
                      </a:r>
                      <a:r>
                        <a:rPr kumimoji="0" lang="en-US" sz="1000" b="0" i="0" u="none" strike="noStrike" kern="1200" cap="none" spc="0" normalizeH="0" baseline="0" noProof="0">
                          <a:ln>
                            <a:noFill/>
                          </a:ln>
                          <a:solidFill>
                            <a:prstClr val="black"/>
                          </a:solidFill>
                          <a:effectLst/>
                          <a:uLnTx/>
                          <a:uFillTx/>
                          <a:latin typeface="+mn-lt"/>
                          <a:ea typeface="+mn-ea"/>
                          <a:cs typeface="+mn-cs"/>
                        </a:rPr>
                        <a:t>
 Let the dazzling Dubai skyline be the perfect backdrop to a fabulous night in. Unwind, relax and catch up in the luxurious surroundings of our Presidential Suite.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0.88 %</a:t>
                      </a:r>
                    </a:p>
                  </a:txBody>
                  <a:tcPr/>
                </a:tc>
                <a:extLst>
                  <a:ext uri="{0D108BD9-81ED-4DB2-BD59-A6C34878D82A}">
                    <a16:rowId xmlns:a16="http://schemas.microsoft.com/office/drawing/2014/main" val="1565174397"/>
                  </a:ext>
                </a:extLst>
              </a:tr>
            </a:tbl>
          </a:graphicData>
        </a:graphic>
      </p:graphicFrame>
      <p:sp>
        <p:nvSpPr>
          <p:cNvPr id="4" name="Text Placeholder 3">
            <a:extLst>
              <a:ext uri="{FF2B5EF4-FFF2-40B4-BE49-F238E27FC236}">
                <a16:creationId xmlns:a16="http://schemas.microsoft.com/office/drawing/2014/main" id="{795224EF-1534-43F8-830C-63DA231CE409}"/>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876777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48760-341B-4FC9-919F-4F1B30B97B59}"/>
              </a:ext>
            </a:extLst>
          </p:cNvPr>
          <p:cNvSpPr>
            <a:spLocks noGrp="1"/>
          </p:cNvSpPr>
          <p:nvPr>
            <p:ph type="title"/>
          </p:nvPr>
        </p:nvSpPr>
        <p:spPr/>
        <p:txBody>
          <a:bodyPr/>
          <a:lstStyle/>
          <a:p>
            <a:r>
              <a:rPr lang="en-US"/>
              <a:t>Instagram IG Insights - Posts Table + I-Rate | Jumeirah Creekside Hotel - 6 of 7</a:t>
            </a:r>
          </a:p>
        </p:txBody>
      </p:sp>
      <p:graphicFrame>
        <p:nvGraphicFramePr>
          <p:cNvPr id="5" name="Table Placeholder 4">
            <a:extLst>
              <a:ext uri="{FF2B5EF4-FFF2-40B4-BE49-F238E27FC236}">
                <a16:creationId xmlns:a16="http://schemas.microsoft.com/office/drawing/2014/main" id="{938C9E95-DA9B-4F39-9EAD-ABB2036B7A69}"/>
              </a:ext>
            </a:extLst>
          </p:cNvPr>
          <p:cNvGraphicFramePr>
            <a:graphicFrameLocks noGrp="1"/>
          </p:cNvGraphicFramePr>
          <p:nvPr>
            <p:ph type="tbl" sz="quarter" idx="13"/>
            <p:extLst>
              <p:ext uri="{D42A27DB-BD31-4B8C-83A1-F6EECF244321}">
                <p14:modId xmlns:p14="http://schemas.microsoft.com/office/powerpoint/2010/main" val="3293077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32620346"/>
                    </a:ext>
                  </a:extLst>
                </a:gridCol>
                <a:gridCol w="822960">
                  <a:extLst>
                    <a:ext uri="{9D8B030D-6E8A-4147-A177-3AD203B41FA5}">
                      <a16:colId xmlns:a16="http://schemas.microsoft.com/office/drawing/2014/main" val="3647519334"/>
                    </a:ext>
                  </a:extLst>
                </a:gridCol>
                <a:gridCol w="658368">
                  <a:extLst>
                    <a:ext uri="{9D8B030D-6E8A-4147-A177-3AD203B41FA5}">
                      <a16:colId xmlns:a16="http://schemas.microsoft.com/office/drawing/2014/main" val="1904498653"/>
                    </a:ext>
                  </a:extLst>
                </a:gridCol>
                <a:gridCol w="822960">
                  <a:extLst>
                    <a:ext uri="{9D8B030D-6E8A-4147-A177-3AD203B41FA5}">
                      <a16:colId xmlns:a16="http://schemas.microsoft.com/office/drawing/2014/main" val="1901530989"/>
                    </a:ext>
                  </a:extLst>
                </a:gridCol>
                <a:gridCol w="411480">
                  <a:extLst>
                    <a:ext uri="{9D8B030D-6E8A-4147-A177-3AD203B41FA5}">
                      <a16:colId xmlns:a16="http://schemas.microsoft.com/office/drawing/2014/main" val="4222844310"/>
                    </a:ext>
                  </a:extLst>
                </a:gridCol>
                <a:gridCol w="411480">
                  <a:extLst>
                    <a:ext uri="{9D8B030D-6E8A-4147-A177-3AD203B41FA5}">
                      <a16:colId xmlns:a16="http://schemas.microsoft.com/office/drawing/2014/main" val="3162228551"/>
                    </a:ext>
                  </a:extLst>
                </a:gridCol>
                <a:gridCol w="411480">
                  <a:extLst>
                    <a:ext uri="{9D8B030D-6E8A-4147-A177-3AD203B41FA5}">
                      <a16:colId xmlns:a16="http://schemas.microsoft.com/office/drawing/2014/main" val="3065981476"/>
                    </a:ext>
                  </a:extLst>
                </a:gridCol>
                <a:gridCol w="411480">
                  <a:extLst>
                    <a:ext uri="{9D8B030D-6E8A-4147-A177-3AD203B41FA5}">
                      <a16:colId xmlns:a16="http://schemas.microsoft.com/office/drawing/2014/main" val="739195043"/>
                    </a:ext>
                  </a:extLst>
                </a:gridCol>
                <a:gridCol w="658368">
                  <a:extLst>
                    <a:ext uri="{9D8B030D-6E8A-4147-A177-3AD203B41FA5}">
                      <a16:colId xmlns:a16="http://schemas.microsoft.com/office/drawing/2014/main" val="530647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96202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- 2019-05-27 15:07:06 </a:t>
                      </a:r>
                      <a:r>
                        <a:rPr kumimoji="0" lang="en-US" sz="1000" b="0" i="0" u="none" strike="noStrike" kern="1200" cap="none" spc="0" normalizeH="0" baseline="0" noProof="0">
                          <a:ln>
                            <a:noFill/>
                          </a:ln>
                          <a:solidFill>
                            <a:prstClr val="black"/>
                          </a:solidFill>
                          <a:effectLst/>
                          <a:uLnTx/>
                          <a:uFillTx/>
                          <a:latin typeface="+mn-lt"/>
                          <a:ea typeface="+mn-ea"/>
                          <a:cs typeface="+mn-cs"/>
                        </a:rPr>
                        <a:t>
 Art Feature: A piece by Zoulika Bouabdellah titled "Ruins" - An interpretation of Ingres' Grande Odalisque, fragmented in nine different panels and uniquely rendered in a minimal technique. A truly iconic piece placed just outside the #JumeirahCreekside ballroom.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0.84 %</a:t>
                      </a:r>
                    </a:p>
                  </a:txBody>
                  <a:tcPr/>
                </a:tc>
                <a:extLst>
                  <a:ext uri="{0D108BD9-81ED-4DB2-BD59-A6C34878D82A}">
                    <a16:rowId xmlns:a16="http://schemas.microsoft.com/office/drawing/2014/main" val="1908725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- 2019-05-26 15:29:24 </a:t>
                      </a:r>
                      <a:r>
                        <a:rPr kumimoji="0" lang="en-US" sz="1000" b="0" i="0" u="none" strike="noStrike" kern="1200" cap="none" spc="0" normalizeH="0" baseline="0" noProof="0">
                          <a:ln>
                            <a:noFill/>
                          </a:ln>
                          <a:solidFill>
                            <a:prstClr val="black"/>
                          </a:solidFill>
                          <a:effectLst/>
                          <a:uLnTx/>
                          <a:uFillTx/>
                          <a:latin typeface="+mn-lt"/>
                          <a:ea typeface="+mn-ea"/>
                          <a:cs typeface="+mn-cs"/>
                        </a:rPr>
                        <a:t>
 A luxurious retreat in the heart of Dubai. Explore a unique blend of nature and beauty, culture and heritage, all topped off with warm hospitality at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1.59 %</a:t>
                      </a:r>
                    </a:p>
                  </a:txBody>
                  <a:tcPr/>
                </a:tc>
                <a:extLst>
                  <a:ext uri="{0D108BD9-81ED-4DB2-BD59-A6C34878D82A}">
                    <a16:rowId xmlns:a16="http://schemas.microsoft.com/office/drawing/2014/main" val="3500028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- 2019-05-24 12:01:21 </a:t>
                      </a:r>
                      <a:r>
                        <a:rPr kumimoji="0" lang="en-US" sz="1000" b="0" i="0" u="none" strike="noStrike" kern="1200" cap="none" spc="0" normalizeH="0" baseline="0" noProof="0">
                          <a:ln>
                            <a:noFill/>
                          </a:ln>
                          <a:solidFill>
                            <a:prstClr val="black"/>
                          </a:solidFill>
                          <a:effectLst/>
                          <a:uLnTx/>
                          <a:uFillTx/>
                          <a:latin typeface="+mn-lt"/>
                          <a:ea typeface="+mn-ea"/>
                          <a:cs typeface="+mn-cs"/>
                        </a:rPr>
                        <a:t>
 Experience pure indulgence as you step into #JumeirahCreekside's Penthouse Suite. Look out over the beautiful Arabian sunset as it falls across the lush greens of the Dubai Creek Golf &amp; Yacht Club and iconic Dubai skyline ahead, all in the comfort of your own spacious living 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1.80 %</a:t>
                      </a:r>
                    </a:p>
                  </a:txBody>
                  <a:tcPr/>
                </a:tc>
                <a:extLst>
                  <a:ext uri="{0D108BD9-81ED-4DB2-BD59-A6C34878D82A}">
                    <a16:rowId xmlns:a16="http://schemas.microsoft.com/office/drawing/2014/main" val="1998596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- 2019-05-23 16:16:06 </a:t>
                      </a:r>
                      <a:r>
                        <a:rPr kumimoji="0" lang="en-US" sz="1000" b="0" i="0" u="none" strike="noStrike" kern="1200" cap="none" spc="0" normalizeH="0" baseline="0" noProof="0">
                          <a:ln>
                            <a:noFill/>
                          </a:ln>
                          <a:solidFill>
                            <a:prstClr val="black"/>
                          </a:solidFill>
                          <a:effectLst/>
                          <a:uLnTx/>
                          <a:uFillTx/>
                          <a:latin typeface="+mn-lt"/>
                          <a:ea typeface="+mn-ea"/>
                          <a:cs typeface="+mn-cs"/>
                        </a:rPr>
                        <a:t>
 Make this holy month more memorable with your loved ones as you enjoy a lavish Iftar at #JumeirahCreekside. Featuring a flavoursome Middle Eastern buffet and family favourites!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0.65 %</a:t>
                      </a:r>
                    </a:p>
                  </a:txBody>
                  <a:tcPr/>
                </a:tc>
                <a:extLst>
                  <a:ext uri="{0D108BD9-81ED-4DB2-BD59-A6C34878D82A}">
                    <a16:rowId xmlns:a16="http://schemas.microsoft.com/office/drawing/2014/main" val="1796396918"/>
                  </a:ext>
                </a:extLst>
              </a:tr>
            </a:tbl>
          </a:graphicData>
        </a:graphic>
      </p:graphicFrame>
      <p:sp>
        <p:nvSpPr>
          <p:cNvPr id="4" name="Text Placeholder 3">
            <a:extLst>
              <a:ext uri="{FF2B5EF4-FFF2-40B4-BE49-F238E27FC236}">
                <a16:creationId xmlns:a16="http://schemas.microsoft.com/office/drawing/2014/main" id="{49061ADA-FFE4-4F3A-83D9-3B6C50B9D034}"/>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9140383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8E238-2260-4DEC-A9EF-7B3F06EF9CE7}"/>
              </a:ext>
            </a:extLst>
          </p:cNvPr>
          <p:cNvSpPr>
            <a:spLocks noGrp="1"/>
          </p:cNvSpPr>
          <p:nvPr>
            <p:ph type="title"/>
          </p:nvPr>
        </p:nvSpPr>
        <p:spPr/>
        <p:txBody>
          <a:bodyPr/>
          <a:lstStyle/>
          <a:p>
            <a:r>
              <a:rPr lang="en-US"/>
              <a:t>Instagram IG Insights - Posts Table + I-Rate | Jumeirah Creekside Hotel - 7 of 7</a:t>
            </a:r>
          </a:p>
        </p:txBody>
      </p:sp>
      <p:graphicFrame>
        <p:nvGraphicFramePr>
          <p:cNvPr id="5" name="Table Placeholder 4">
            <a:extLst>
              <a:ext uri="{FF2B5EF4-FFF2-40B4-BE49-F238E27FC236}">
                <a16:creationId xmlns:a16="http://schemas.microsoft.com/office/drawing/2014/main" id="{1398F17C-AA20-4032-BB66-1FCB050F7EC8}"/>
              </a:ext>
            </a:extLst>
          </p:cNvPr>
          <p:cNvGraphicFramePr>
            <a:graphicFrameLocks noGrp="1"/>
          </p:cNvGraphicFramePr>
          <p:nvPr>
            <p:ph type="tbl" sz="quarter" idx="13"/>
            <p:extLst>
              <p:ext uri="{D42A27DB-BD31-4B8C-83A1-F6EECF244321}">
                <p14:modId xmlns:p14="http://schemas.microsoft.com/office/powerpoint/2010/main" val="611971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24607342"/>
                    </a:ext>
                  </a:extLst>
                </a:gridCol>
                <a:gridCol w="822960">
                  <a:extLst>
                    <a:ext uri="{9D8B030D-6E8A-4147-A177-3AD203B41FA5}">
                      <a16:colId xmlns:a16="http://schemas.microsoft.com/office/drawing/2014/main" val="2240109905"/>
                    </a:ext>
                  </a:extLst>
                </a:gridCol>
                <a:gridCol w="658368">
                  <a:extLst>
                    <a:ext uri="{9D8B030D-6E8A-4147-A177-3AD203B41FA5}">
                      <a16:colId xmlns:a16="http://schemas.microsoft.com/office/drawing/2014/main" val="1163471929"/>
                    </a:ext>
                  </a:extLst>
                </a:gridCol>
                <a:gridCol w="822960">
                  <a:extLst>
                    <a:ext uri="{9D8B030D-6E8A-4147-A177-3AD203B41FA5}">
                      <a16:colId xmlns:a16="http://schemas.microsoft.com/office/drawing/2014/main" val="4280346066"/>
                    </a:ext>
                  </a:extLst>
                </a:gridCol>
                <a:gridCol w="411480">
                  <a:extLst>
                    <a:ext uri="{9D8B030D-6E8A-4147-A177-3AD203B41FA5}">
                      <a16:colId xmlns:a16="http://schemas.microsoft.com/office/drawing/2014/main" val="1853636101"/>
                    </a:ext>
                  </a:extLst>
                </a:gridCol>
                <a:gridCol w="411480">
                  <a:extLst>
                    <a:ext uri="{9D8B030D-6E8A-4147-A177-3AD203B41FA5}">
                      <a16:colId xmlns:a16="http://schemas.microsoft.com/office/drawing/2014/main" val="3528938483"/>
                    </a:ext>
                  </a:extLst>
                </a:gridCol>
                <a:gridCol w="411480">
                  <a:extLst>
                    <a:ext uri="{9D8B030D-6E8A-4147-A177-3AD203B41FA5}">
                      <a16:colId xmlns:a16="http://schemas.microsoft.com/office/drawing/2014/main" val="2020777312"/>
                    </a:ext>
                  </a:extLst>
                </a:gridCol>
                <a:gridCol w="411480">
                  <a:extLst>
                    <a:ext uri="{9D8B030D-6E8A-4147-A177-3AD203B41FA5}">
                      <a16:colId xmlns:a16="http://schemas.microsoft.com/office/drawing/2014/main" val="1845051338"/>
                    </a:ext>
                  </a:extLst>
                </a:gridCol>
                <a:gridCol w="658368">
                  <a:extLst>
                    <a:ext uri="{9D8B030D-6E8A-4147-A177-3AD203B41FA5}">
                      <a16:colId xmlns:a16="http://schemas.microsoft.com/office/drawing/2014/main" val="785641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24994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- 2019-05-20 16:11:44 </a:t>
                      </a:r>
                      <a:r>
                        <a:rPr kumimoji="0" lang="en-US" sz="1000" b="0" i="0" u="none" strike="noStrike" kern="1200" cap="none" spc="0" normalizeH="0" baseline="0" noProof="0">
                          <a:ln>
                            <a:noFill/>
                          </a:ln>
                          <a:solidFill>
                            <a:prstClr val="black"/>
                          </a:solidFill>
                          <a:effectLst/>
                          <a:uLnTx/>
                          <a:uFillTx/>
                          <a:latin typeface="+mn-lt"/>
                          <a:ea typeface="+mn-ea"/>
                          <a:cs typeface="+mn-cs"/>
                        </a:rPr>
                        <a:t>
 Experience Iftar in the heart of the city and be greeted by the warmest of welcomes at #JumeirahCreekside. Treat yourselves to a delicious array of Arabic delicacies as you sit back and relax by the duck laden pond.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0.90 %</a:t>
                      </a:r>
                    </a:p>
                  </a:txBody>
                  <a:tcPr/>
                </a:tc>
                <a:extLst>
                  <a:ext uri="{0D108BD9-81ED-4DB2-BD59-A6C34878D82A}">
                    <a16:rowId xmlns:a16="http://schemas.microsoft.com/office/drawing/2014/main" val="1048998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- 2019-05-19 13:43:35 </a:t>
                      </a:r>
                      <a:r>
                        <a:rPr kumimoji="0" lang="en-US" sz="1000" b="0" i="0" u="none" strike="noStrike" kern="1200" cap="none" spc="0" normalizeH="0" baseline="0" noProof="0">
                          <a:ln>
                            <a:noFill/>
                          </a:ln>
                          <a:solidFill>
                            <a:prstClr val="black"/>
                          </a:solidFill>
                          <a:effectLst/>
                          <a:uLnTx/>
                          <a:uFillTx/>
                          <a:latin typeface="+mn-lt"/>
                          <a:ea typeface="+mn-ea"/>
                          <a:cs typeface="+mn-cs"/>
                        </a:rPr>
                        <a:t>
 The perfect combination of culinary skill, decor and cuisine at Nomad - Find a blend of global gourmet dishes in this Puccini designed restaurant.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extLst>
                  <a:ext uri="{0D108BD9-81ED-4DB2-BD59-A6C34878D82A}">
                    <a16:rowId xmlns:a16="http://schemas.microsoft.com/office/drawing/2014/main" val="4158729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jumeirahcreeksidehotel - 2019-05-16 11:01:50 </a:t>
                      </a:r>
                      <a:r>
                        <a:rPr kumimoji="0" lang="en-US" sz="1000" b="0" i="0" u="none" strike="noStrike" kern="1200" cap="none" spc="0" normalizeH="0" baseline="0" noProof="0">
                          <a:ln>
                            <a:noFill/>
                          </a:ln>
                          <a:solidFill>
                            <a:prstClr val="black"/>
                          </a:solidFill>
                          <a:effectLst/>
                          <a:uLnTx/>
                          <a:uFillTx/>
                          <a:latin typeface="+mn-lt"/>
                          <a:ea typeface="+mn-ea"/>
                          <a:cs typeface="+mn-cs"/>
                        </a:rPr>
                        <a:t>
 Art Feature: An untitled piece by Sadegh Tirafkan from his Temple of Light series. He explores different media, from photography to video installations and collage. With subjects often exploring ideas of cultural heritage, frequently drawing on the traditional practices of Iran, his home country. Find this piece by the Nomad Restaurant at #JumeirahCreekside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0.75 %</a:t>
                      </a:r>
                    </a:p>
                  </a:txBody>
                  <a:tcPr/>
                </a:tc>
                <a:extLst>
                  <a:ext uri="{0D108BD9-81ED-4DB2-BD59-A6C34878D82A}">
                    <a16:rowId xmlns:a16="http://schemas.microsoft.com/office/drawing/2014/main" val="873534206"/>
                  </a:ext>
                </a:extLst>
              </a:tr>
            </a:tbl>
          </a:graphicData>
        </a:graphic>
      </p:graphicFrame>
      <p:sp>
        <p:nvSpPr>
          <p:cNvPr id="4" name="Text Placeholder 3">
            <a:extLst>
              <a:ext uri="{FF2B5EF4-FFF2-40B4-BE49-F238E27FC236}">
                <a16:creationId xmlns:a16="http://schemas.microsoft.com/office/drawing/2014/main" id="{748FD318-457A-43D2-82BC-A1EC79F079A7}"/>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7565880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69966-1726-4CE5-BB7F-2A6449B294C8}"/>
              </a:ext>
            </a:extLst>
          </p:cNvPr>
          <p:cNvSpPr>
            <a:spLocks noGrp="1"/>
          </p:cNvSpPr>
          <p:nvPr>
            <p:ph type="title"/>
          </p:nvPr>
        </p:nvSpPr>
        <p:spPr/>
        <p:txBody>
          <a:bodyPr/>
          <a:lstStyle/>
          <a:p>
            <a:r>
              <a:rPr lang="en-US"/>
              <a:t>Instagram IG Hashtag Analytics | Jumeirah Creekside Hotel - 1 of 2</a:t>
            </a:r>
          </a:p>
        </p:txBody>
      </p:sp>
      <p:graphicFrame>
        <p:nvGraphicFramePr>
          <p:cNvPr id="5" name="Table Placeholder 4">
            <a:extLst>
              <a:ext uri="{FF2B5EF4-FFF2-40B4-BE49-F238E27FC236}">
                <a16:creationId xmlns:a16="http://schemas.microsoft.com/office/drawing/2014/main" id="{7E834096-FF34-432B-94E9-08E71D69B0DE}"/>
              </a:ext>
            </a:extLst>
          </p:cNvPr>
          <p:cNvGraphicFramePr>
            <a:graphicFrameLocks noGrp="1"/>
          </p:cNvGraphicFramePr>
          <p:nvPr>
            <p:ph type="tbl" sz="quarter" idx="13"/>
            <p:extLst>
              <p:ext uri="{D42A27DB-BD31-4B8C-83A1-F6EECF244321}">
                <p14:modId xmlns:p14="http://schemas.microsoft.com/office/powerpoint/2010/main" val="2752163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130951598"/>
                    </a:ext>
                  </a:extLst>
                </a:gridCol>
                <a:gridCol w="1645920">
                  <a:extLst>
                    <a:ext uri="{9D8B030D-6E8A-4147-A177-3AD203B41FA5}">
                      <a16:colId xmlns:a16="http://schemas.microsoft.com/office/drawing/2014/main" val="2328979235"/>
                    </a:ext>
                  </a:extLst>
                </a:gridCol>
                <a:gridCol w="1645920">
                  <a:extLst>
                    <a:ext uri="{9D8B030D-6E8A-4147-A177-3AD203B41FA5}">
                      <a16:colId xmlns:a16="http://schemas.microsoft.com/office/drawing/2014/main" val="1108496754"/>
                    </a:ext>
                  </a:extLst>
                </a:gridCol>
                <a:gridCol w="1645920">
                  <a:extLst>
                    <a:ext uri="{9D8B030D-6E8A-4147-A177-3AD203B41FA5}">
                      <a16:colId xmlns:a16="http://schemas.microsoft.com/office/drawing/2014/main" val="3240753025"/>
                    </a:ext>
                  </a:extLst>
                </a:gridCol>
                <a:gridCol w="1645920">
                  <a:extLst>
                    <a:ext uri="{9D8B030D-6E8A-4147-A177-3AD203B41FA5}">
                      <a16:colId xmlns:a16="http://schemas.microsoft.com/office/drawing/2014/main" val="113806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extLst>
                  <a:ext uri="{0D108BD9-81ED-4DB2-BD59-A6C34878D82A}">
                    <a16:rowId xmlns:a16="http://schemas.microsoft.com/office/drawing/2014/main" val="2633950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#JumeirahCreekside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5914</a:t>
                      </a:r>
                    </a:p>
                  </a:txBody>
                  <a:tcPr/>
                </a:tc>
                <a:extLst>
                  <a:ext uri="{0D108BD9-81ED-4DB2-BD59-A6C34878D82A}">
                    <a16:rowId xmlns:a16="http://schemas.microsoft.com/office/drawing/2014/main" val="95724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extLst>
                  <a:ext uri="{0D108BD9-81ED-4DB2-BD59-A6C34878D82A}">
                    <a16:rowId xmlns:a16="http://schemas.microsoft.com/office/drawing/2014/main" val="1173087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#MyDubai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extLst>
                  <a:ext uri="{0D108BD9-81ED-4DB2-BD59-A6C34878D82A}">
                    <a16:rowId xmlns:a16="http://schemas.microsoft.com/office/drawing/2014/main" val="3882984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3879965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extLst>
                  <a:ext uri="{0D108BD9-81ED-4DB2-BD59-A6C34878D82A}">
                    <a16:rowId xmlns:a16="http://schemas.microsoft.com/office/drawing/2014/main" val="2017734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#DubaiAviationClub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08503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#DubaiArtists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1560886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#EidMubarak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802964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#HappyEid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1781087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1791249351"/>
                  </a:ext>
                </a:extLst>
              </a:tr>
            </a:tbl>
          </a:graphicData>
        </a:graphic>
      </p:graphicFrame>
      <p:sp>
        <p:nvSpPr>
          <p:cNvPr id="4" name="Text Placeholder 3">
            <a:extLst>
              <a:ext uri="{FF2B5EF4-FFF2-40B4-BE49-F238E27FC236}">
                <a16:creationId xmlns:a16="http://schemas.microsoft.com/office/drawing/2014/main" id="{3486514D-0FAC-4A25-AD18-ABAA750B191A}"/>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39482677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BCAAA-8348-470D-A3AF-53B1C7039F81}"/>
              </a:ext>
            </a:extLst>
          </p:cNvPr>
          <p:cNvSpPr>
            <a:spLocks noGrp="1"/>
          </p:cNvSpPr>
          <p:nvPr>
            <p:ph type="title"/>
          </p:nvPr>
        </p:nvSpPr>
        <p:spPr/>
        <p:txBody>
          <a:bodyPr/>
          <a:lstStyle/>
          <a:p>
            <a:r>
              <a:rPr lang="en-US"/>
              <a:t>Instagram IG Hashtag Analytics | Jumeirah Creekside Hotel - 2 of 2</a:t>
            </a:r>
          </a:p>
        </p:txBody>
      </p:sp>
      <p:graphicFrame>
        <p:nvGraphicFramePr>
          <p:cNvPr id="5" name="Table Placeholder 4">
            <a:extLst>
              <a:ext uri="{FF2B5EF4-FFF2-40B4-BE49-F238E27FC236}">
                <a16:creationId xmlns:a16="http://schemas.microsoft.com/office/drawing/2014/main" id="{552E02AA-6EA9-493F-A9C7-AA07157CED89}"/>
              </a:ext>
            </a:extLst>
          </p:cNvPr>
          <p:cNvGraphicFramePr>
            <a:graphicFrameLocks noGrp="1"/>
          </p:cNvGraphicFramePr>
          <p:nvPr>
            <p:ph type="tbl" sz="quarter" idx="13"/>
            <p:extLst>
              <p:ext uri="{D42A27DB-BD31-4B8C-83A1-F6EECF244321}">
                <p14:modId xmlns:p14="http://schemas.microsoft.com/office/powerpoint/2010/main" val="2869588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77950211"/>
                    </a:ext>
                  </a:extLst>
                </a:gridCol>
                <a:gridCol w="1645920">
                  <a:extLst>
                    <a:ext uri="{9D8B030D-6E8A-4147-A177-3AD203B41FA5}">
                      <a16:colId xmlns:a16="http://schemas.microsoft.com/office/drawing/2014/main" val="740679081"/>
                    </a:ext>
                  </a:extLst>
                </a:gridCol>
                <a:gridCol w="1645920">
                  <a:extLst>
                    <a:ext uri="{9D8B030D-6E8A-4147-A177-3AD203B41FA5}">
                      <a16:colId xmlns:a16="http://schemas.microsoft.com/office/drawing/2014/main" val="4165198355"/>
                    </a:ext>
                  </a:extLst>
                </a:gridCol>
                <a:gridCol w="1645920">
                  <a:extLst>
                    <a:ext uri="{9D8B030D-6E8A-4147-A177-3AD203B41FA5}">
                      <a16:colId xmlns:a16="http://schemas.microsoft.com/office/drawing/2014/main" val="2217790480"/>
                    </a:ext>
                  </a:extLst>
                </a:gridCol>
                <a:gridCol w="1645920">
                  <a:extLst>
                    <a:ext uri="{9D8B030D-6E8A-4147-A177-3AD203B41FA5}">
                      <a16:colId xmlns:a16="http://schemas.microsoft.com/office/drawing/2014/main" val="3473168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extLst>
                  <a:ext uri="{0D108BD9-81ED-4DB2-BD59-A6C34878D82A}">
                    <a16:rowId xmlns:a16="http://schemas.microsoft.com/office/drawing/2014/main" val="1412457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#JumeirahLoves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extLst>
                  <a:ext uri="{0D108BD9-81ED-4DB2-BD59-A6C34878D82A}">
                    <a16:rowId xmlns:a16="http://schemas.microsoft.com/office/drawing/2014/main" val="205401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extLst>
                  <a:ext uri="{0D108BD9-81ED-4DB2-BD59-A6C34878D82A}">
                    <a16:rowId xmlns:a16="http://schemas.microsoft.com/office/drawing/2014/main" val="101397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#WorldArtDubai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extLst>
                  <a:ext uri="{0D108BD9-81ED-4DB2-BD59-A6C34878D82A}">
                    <a16:rowId xmlns:a16="http://schemas.microsoft.com/office/drawing/2014/main" val="366432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277526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#JumeirahCreeksideArt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extLst>
                  <a:ext uri="{0D108BD9-81ED-4DB2-BD59-A6C34878D82A}">
                    <a16:rowId xmlns:a16="http://schemas.microsoft.com/office/drawing/2014/main" val="3034902870"/>
                  </a:ext>
                </a:extLst>
              </a:tr>
            </a:tbl>
          </a:graphicData>
        </a:graphic>
      </p:graphicFrame>
      <p:sp>
        <p:nvSpPr>
          <p:cNvPr id="4" name="Text Placeholder 3">
            <a:extLst>
              <a:ext uri="{FF2B5EF4-FFF2-40B4-BE49-F238E27FC236}">
                <a16:creationId xmlns:a16="http://schemas.microsoft.com/office/drawing/2014/main" id="{5D578579-853D-4AD7-8EA5-CB4E7F80170E}"/>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1785516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9491F-1B59-4186-8060-88032FBCE0E5}"/>
              </a:ext>
            </a:extLst>
          </p:cNvPr>
          <p:cNvSpPr>
            <a:spLocks noGrp="1"/>
          </p:cNvSpPr>
          <p:nvPr>
            <p:ph type="title"/>
          </p:nvPr>
        </p:nvSpPr>
        <p:spPr/>
        <p:txBody>
          <a:bodyPr/>
          <a:lstStyle/>
          <a:p>
            <a:r>
              <a:rPr lang="en-US"/>
              <a:t>Instagram Stories Taps Line Chart | Jumeirah Creekside Hotel</a:t>
            </a:r>
          </a:p>
        </p:txBody>
      </p:sp>
      <p:graphicFrame>
        <p:nvGraphicFramePr>
          <p:cNvPr id="6" name="Chart Placeholder 5">
            <a:extLst>
              <a:ext uri="{FF2B5EF4-FFF2-40B4-BE49-F238E27FC236}">
                <a16:creationId xmlns:a16="http://schemas.microsoft.com/office/drawing/2014/main" id="{5A001CE8-873A-478E-B8C9-C794FC9E1190}"/>
              </a:ext>
            </a:extLst>
          </p:cNvPr>
          <p:cNvGraphicFramePr>
            <a:graphicFrameLocks noGrp="1"/>
          </p:cNvGraphicFramePr>
          <p:nvPr>
            <p:ph type="chart" sz="quarter" idx="13"/>
            <p:extLst>
              <p:ext uri="{D42A27DB-BD31-4B8C-83A1-F6EECF244321}">
                <p14:modId xmlns:p14="http://schemas.microsoft.com/office/powerpoint/2010/main" val="74867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E68167-6601-4681-871B-92DA4CF80F7C}"/>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E26E4839-B0AC-408E-A1D2-D413F395C5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14501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5EA61-6C7A-4ECA-B2E5-F10A26792F9B}"/>
              </a:ext>
            </a:extLst>
          </p:cNvPr>
          <p:cNvSpPr>
            <a:spLocks noGrp="1"/>
          </p:cNvSpPr>
          <p:nvPr>
            <p:ph type="title"/>
          </p:nvPr>
        </p:nvSpPr>
        <p:spPr/>
        <p:txBody>
          <a:bodyPr/>
          <a:lstStyle/>
          <a:p>
            <a:r>
              <a:rPr lang="en-US"/>
              <a:t>Instagram Stories Key Metrics Line Chart | Jumeirah Creekside Hotel</a:t>
            </a:r>
          </a:p>
        </p:txBody>
      </p:sp>
      <p:graphicFrame>
        <p:nvGraphicFramePr>
          <p:cNvPr id="6" name="Chart Placeholder 5">
            <a:extLst>
              <a:ext uri="{FF2B5EF4-FFF2-40B4-BE49-F238E27FC236}">
                <a16:creationId xmlns:a16="http://schemas.microsoft.com/office/drawing/2014/main" id="{60844D2C-D24D-45F2-81A0-725A8618CEAE}"/>
              </a:ext>
            </a:extLst>
          </p:cNvPr>
          <p:cNvGraphicFramePr>
            <a:graphicFrameLocks noGrp="1"/>
          </p:cNvGraphicFramePr>
          <p:nvPr>
            <p:ph type="chart" sz="quarter" idx="13"/>
            <p:extLst>
              <p:ext uri="{D42A27DB-BD31-4B8C-83A1-F6EECF244321}">
                <p14:modId xmlns:p14="http://schemas.microsoft.com/office/powerpoint/2010/main" val="3574053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F6A8E8-E850-41EC-8451-95EA34923EAF}"/>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281B5631-BE7D-4D32-B915-7B868FDC5A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5186578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FB51D-269A-4A97-83D9-75E07811A146}"/>
              </a:ext>
            </a:extLst>
          </p:cNvPr>
          <p:cNvSpPr>
            <a:spLocks noGrp="1"/>
          </p:cNvSpPr>
          <p:nvPr>
            <p:ph type="title"/>
          </p:nvPr>
        </p:nvSpPr>
        <p:spPr/>
        <p:txBody>
          <a:bodyPr/>
          <a:lstStyle/>
          <a:p>
            <a:r>
              <a:rPr lang="en-US"/>
              <a:t>Instagram Stories Key Metrics Table | Jumeirah Creekside Hotel</a:t>
            </a:r>
          </a:p>
        </p:txBody>
      </p:sp>
      <p:graphicFrame>
        <p:nvGraphicFramePr>
          <p:cNvPr id="5" name="Table Placeholder 4">
            <a:extLst>
              <a:ext uri="{FF2B5EF4-FFF2-40B4-BE49-F238E27FC236}">
                <a16:creationId xmlns:a16="http://schemas.microsoft.com/office/drawing/2014/main" id="{303102BB-4B04-449B-8FF5-F903DF69C3C6}"/>
              </a:ext>
            </a:extLst>
          </p:cNvPr>
          <p:cNvGraphicFramePr>
            <a:graphicFrameLocks noGrp="1"/>
          </p:cNvGraphicFramePr>
          <p:nvPr>
            <p:ph type="tbl" sz="quarter" idx="13"/>
            <p:extLst>
              <p:ext uri="{D42A27DB-BD31-4B8C-83A1-F6EECF244321}">
                <p14:modId xmlns:p14="http://schemas.microsoft.com/office/powerpoint/2010/main" val="1766551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90358136"/>
                    </a:ext>
                  </a:extLst>
                </a:gridCol>
                <a:gridCol w="707746">
                  <a:extLst>
                    <a:ext uri="{9D8B030D-6E8A-4147-A177-3AD203B41FA5}">
                      <a16:colId xmlns:a16="http://schemas.microsoft.com/office/drawing/2014/main" val="3644135238"/>
                    </a:ext>
                  </a:extLst>
                </a:gridCol>
                <a:gridCol w="707746">
                  <a:extLst>
                    <a:ext uri="{9D8B030D-6E8A-4147-A177-3AD203B41FA5}">
                      <a16:colId xmlns:a16="http://schemas.microsoft.com/office/drawing/2014/main" val="2580055477"/>
                    </a:ext>
                  </a:extLst>
                </a:gridCol>
                <a:gridCol w="353873">
                  <a:extLst>
                    <a:ext uri="{9D8B030D-6E8A-4147-A177-3AD203B41FA5}">
                      <a16:colId xmlns:a16="http://schemas.microsoft.com/office/drawing/2014/main" val="1749749299"/>
                    </a:ext>
                  </a:extLst>
                </a:gridCol>
                <a:gridCol w="353873">
                  <a:extLst>
                    <a:ext uri="{9D8B030D-6E8A-4147-A177-3AD203B41FA5}">
                      <a16:colId xmlns:a16="http://schemas.microsoft.com/office/drawing/2014/main" val="3631840830"/>
                    </a:ext>
                  </a:extLst>
                </a:gridCol>
                <a:gridCol w="707746">
                  <a:extLst>
                    <a:ext uri="{9D8B030D-6E8A-4147-A177-3AD203B41FA5}">
                      <a16:colId xmlns:a16="http://schemas.microsoft.com/office/drawing/2014/main" val="1958322409"/>
                    </a:ext>
                  </a:extLst>
                </a:gridCol>
                <a:gridCol w="707746">
                  <a:extLst>
                    <a:ext uri="{9D8B030D-6E8A-4147-A177-3AD203B41FA5}">
                      <a16:colId xmlns:a16="http://schemas.microsoft.com/office/drawing/2014/main" val="2167522336"/>
                    </a:ext>
                  </a:extLst>
                </a:gridCol>
                <a:gridCol w="707746">
                  <a:extLst>
                    <a:ext uri="{9D8B030D-6E8A-4147-A177-3AD203B41FA5}">
                      <a16:colId xmlns:a16="http://schemas.microsoft.com/office/drawing/2014/main" val="520848232"/>
                    </a:ext>
                  </a:extLst>
                </a:gridCol>
                <a:gridCol w="707746">
                  <a:extLst>
                    <a:ext uri="{9D8B030D-6E8A-4147-A177-3AD203B41FA5}">
                      <a16:colId xmlns:a16="http://schemas.microsoft.com/office/drawing/2014/main" val="268530163"/>
                    </a:ext>
                  </a:extLst>
                </a:gridCol>
                <a:gridCol w="707746">
                  <a:extLst>
                    <a:ext uri="{9D8B030D-6E8A-4147-A177-3AD203B41FA5}">
                      <a16:colId xmlns:a16="http://schemas.microsoft.com/office/drawing/2014/main" val="1415278739"/>
                    </a:ext>
                  </a:extLst>
                </a:gridCol>
                <a:gridCol w="707746">
                  <a:extLst>
                    <a:ext uri="{9D8B030D-6E8A-4147-A177-3AD203B41FA5}">
                      <a16:colId xmlns:a16="http://schemas.microsoft.com/office/drawing/2014/main" val="1046553425"/>
                    </a:ext>
                  </a:extLst>
                </a:gridCol>
                <a:gridCol w="707746">
                  <a:extLst>
                    <a:ext uri="{9D8B030D-6E8A-4147-A177-3AD203B41FA5}">
                      <a16:colId xmlns:a16="http://schemas.microsoft.com/office/drawing/2014/main" val="1979393834"/>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99667508"/>
                  </a:ext>
                </a:extLst>
              </a:tr>
              <a:tr h="370840">
                <a:tc>
                  <a:txBody>
                    <a:bodyPr/>
                    <a:lstStyle/>
                    <a:p>
                      <a:r>
                        <a:rPr lang="en-US" sz="1000"/>
                        <a:t>jumeirahcreeksidehotel</a:t>
                      </a:r>
                    </a:p>
                  </a:txBody>
                  <a:tcPr/>
                </a:tc>
                <a:tc>
                  <a:txBody>
                    <a:bodyPr/>
                    <a:lstStyle/>
                    <a:p>
                      <a:r>
                        <a:rPr lang="en-US" sz="1000"/>
                        <a:t>26</a:t>
                      </a:r>
                    </a:p>
                  </a:txBody>
                  <a:tcPr/>
                </a:tc>
                <a:tc>
                  <a:txBody>
                    <a:bodyPr/>
                    <a:lstStyle/>
                    <a:p>
                      <a:r>
                        <a:rPr lang="en-US" sz="1000"/>
                        <a:t>0.7952</a:t>
                      </a:r>
                    </a:p>
                  </a:txBody>
                  <a:tcPr/>
                </a:tc>
                <a:tc>
                  <a:txBody>
                    <a:bodyPr/>
                    <a:lstStyle/>
                    <a:p>
                      <a:r>
                        <a:rPr lang="en-US" sz="1000"/>
                        <a:t>21.92</a:t>
                      </a:r>
                    </a:p>
                  </a:txBody>
                  <a:tcPr/>
                </a:tc>
                <a:tc>
                  <a:txBody>
                    <a:bodyPr/>
                    <a:lstStyle/>
                    <a:p>
                      <a:r>
                        <a:rPr lang="en-US" sz="1000"/>
                        <a:t>0.58</a:t>
                      </a:r>
                    </a:p>
                  </a:txBody>
                  <a:tcPr/>
                </a:tc>
                <a:tc>
                  <a:txBody>
                    <a:bodyPr/>
                    <a:lstStyle/>
                    <a:p>
                      <a:r>
                        <a:rPr lang="en-US" sz="1000"/>
                        <a:t>233.92</a:t>
                      </a:r>
                    </a:p>
                  </a:txBody>
                  <a:tcPr/>
                </a:tc>
                <a:tc>
                  <a:txBody>
                    <a:bodyPr/>
                    <a:lstStyle/>
                    <a:p>
                      <a:r>
                        <a:rPr lang="en-US" sz="1000"/>
                        <a:t>196.65</a:t>
                      </a:r>
                    </a:p>
                  </a:txBody>
                  <a:tcPr/>
                </a:tc>
                <a:tc>
                  <a:txBody>
                    <a:bodyPr/>
                    <a:lstStyle/>
                    <a:p>
                      <a:r>
                        <a:rPr lang="en-US" sz="1000"/>
                        <a:t>153.85</a:t>
                      </a:r>
                    </a:p>
                  </a:txBody>
                  <a:tcPr/>
                </a:tc>
                <a:tc>
                  <a:txBody>
                    <a:bodyPr/>
                    <a:lstStyle/>
                    <a:p>
                      <a:r>
                        <a:rPr lang="en-US" sz="1000"/>
                        <a:t>153.27</a:t>
                      </a:r>
                    </a:p>
                  </a:txBody>
                  <a:tcPr/>
                </a:tc>
                <a:tc>
                  <a:txBody>
                    <a:bodyPr/>
                    <a:lstStyle/>
                    <a:p>
                      <a:r>
                        <a:rPr lang="en-US" sz="1000"/>
                        <a:t>6082</a:t>
                      </a:r>
                    </a:p>
                  </a:txBody>
                  <a:tcPr/>
                </a:tc>
                <a:tc>
                  <a:txBody>
                    <a:bodyPr/>
                    <a:lstStyle/>
                    <a:p>
                      <a:r>
                        <a:rPr lang="en-US" sz="1000"/>
                        <a:t>570</a:t>
                      </a:r>
                    </a:p>
                  </a:txBody>
                  <a:tcPr/>
                </a:tc>
                <a:tc>
                  <a:txBody>
                    <a:bodyPr/>
                    <a:lstStyle/>
                    <a:p>
                      <a:r>
                        <a:rPr lang="en-US" sz="1000"/>
                        <a:t>4000</a:t>
                      </a:r>
                    </a:p>
                  </a:txBody>
                  <a:tcPr/>
                </a:tc>
                <a:extLst>
                  <a:ext uri="{0D108BD9-81ED-4DB2-BD59-A6C34878D82A}">
                    <a16:rowId xmlns:a16="http://schemas.microsoft.com/office/drawing/2014/main" val="3949962962"/>
                  </a:ext>
                </a:extLst>
              </a:tr>
            </a:tbl>
          </a:graphicData>
        </a:graphic>
      </p:graphicFrame>
      <p:sp>
        <p:nvSpPr>
          <p:cNvPr id="4" name="Text Placeholder 3">
            <a:extLst>
              <a:ext uri="{FF2B5EF4-FFF2-40B4-BE49-F238E27FC236}">
                <a16:creationId xmlns:a16="http://schemas.microsoft.com/office/drawing/2014/main" id="{1A24A0DD-0193-4FB9-8D87-C57D256E98CF}"/>
              </a:ext>
            </a:extLst>
          </p:cNvPr>
          <p:cNvSpPr>
            <a:spLocks noGrp="1"/>
          </p:cNvSpPr>
          <p:nvPr>
            <p:ph type="body" sz="quarter" idx="14"/>
          </p:nvPr>
        </p:nvSpPr>
        <p:spPr/>
        <p:txBody>
          <a:bodyPr/>
          <a:lstStyle/>
          <a:p>
            <a:r>
              <a:rPr lang="en-US"/>
              <a:t>01/01/2019 - 30/06/2019</a:t>
            </a:r>
          </a:p>
        </p:txBody>
      </p:sp>
    </p:spTree>
    <p:extLst>
      <p:ext uri="{BB962C8B-B14F-4D97-AF65-F5344CB8AC3E}">
        <p14:creationId xmlns:p14="http://schemas.microsoft.com/office/powerpoint/2010/main" val="22462578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479BD-A26B-4C61-97B2-37E40117728D}"/>
              </a:ext>
            </a:extLst>
          </p:cNvPr>
          <p:cNvSpPr>
            <a:spLocks noGrp="1"/>
          </p:cNvSpPr>
          <p:nvPr>
            <p:ph type="title"/>
          </p:nvPr>
        </p:nvSpPr>
        <p:spPr/>
        <p:txBody>
          <a:bodyPr/>
          <a:lstStyle/>
          <a:p>
            <a:r>
              <a:rPr lang="en-US"/>
              <a:t>Twitter TW Followers Total (Bar Chart) | Jumeirah Creekside Hotel</a:t>
            </a:r>
          </a:p>
        </p:txBody>
      </p:sp>
      <p:graphicFrame>
        <p:nvGraphicFramePr>
          <p:cNvPr id="6" name="Chart Placeholder 5">
            <a:extLst>
              <a:ext uri="{FF2B5EF4-FFF2-40B4-BE49-F238E27FC236}">
                <a16:creationId xmlns:a16="http://schemas.microsoft.com/office/drawing/2014/main" id="{B332E9FF-52F1-4995-B1F0-E4F18E374E16}"/>
              </a:ext>
            </a:extLst>
          </p:cNvPr>
          <p:cNvGraphicFramePr>
            <a:graphicFrameLocks noGrp="1"/>
          </p:cNvGraphicFramePr>
          <p:nvPr>
            <p:ph type="chart" sz="quarter" idx="13"/>
            <p:extLst>
              <p:ext uri="{D42A27DB-BD31-4B8C-83A1-F6EECF244321}">
                <p14:modId xmlns:p14="http://schemas.microsoft.com/office/powerpoint/2010/main" val="988327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7325DE-F1EA-4632-9EEE-FB9B1A05F227}"/>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6984D011-1E0F-4417-867A-60BCBAE7C4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36492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586A0-5FD8-4C9E-8B2A-BCD92676F570}"/>
              </a:ext>
            </a:extLst>
          </p:cNvPr>
          <p:cNvSpPr>
            <a:spLocks noGrp="1"/>
          </p:cNvSpPr>
          <p:nvPr>
            <p:ph type="title"/>
          </p:nvPr>
        </p:nvSpPr>
        <p:spPr/>
        <p:txBody>
          <a:bodyPr/>
          <a:lstStyle/>
          <a:p>
            <a:r>
              <a:rPr lang="en-US"/>
              <a:t>Twitter TW Followers Change (Bar Chart) | Jumeirah Creekside Hotel</a:t>
            </a:r>
          </a:p>
        </p:txBody>
      </p:sp>
      <p:graphicFrame>
        <p:nvGraphicFramePr>
          <p:cNvPr id="6" name="Chart Placeholder 5">
            <a:extLst>
              <a:ext uri="{FF2B5EF4-FFF2-40B4-BE49-F238E27FC236}">
                <a16:creationId xmlns:a16="http://schemas.microsoft.com/office/drawing/2014/main" id="{155765E2-799F-446A-974F-E85202BF6E48}"/>
              </a:ext>
            </a:extLst>
          </p:cNvPr>
          <p:cNvGraphicFramePr>
            <a:graphicFrameLocks noGrp="1"/>
          </p:cNvGraphicFramePr>
          <p:nvPr>
            <p:ph type="chart" sz="quarter" idx="13"/>
            <p:extLst>
              <p:ext uri="{D42A27DB-BD31-4B8C-83A1-F6EECF244321}">
                <p14:modId xmlns:p14="http://schemas.microsoft.com/office/powerpoint/2010/main" val="2290497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D353CE-6C42-430C-98E8-A825F0FCF110}"/>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1BBACC17-6728-4F93-A7E6-CB1B0999D2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76614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98FFB-2CE9-489C-8B37-73AF839EB2FA}"/>
              </a:ext>
            </a:extLst>
          </p:cNvPr>
          <p:cNvSpPr>
            <a:spLocks noGrp="1"/>
          </p:cNvSpPr>
          <p:nvPr>
            <p:ph type="title"/>
          </p:nvPr>
        </p:nvSpPr>
        <p:spPr/>
        <p:txBody>
          <a:bodyPr/>
          <a:lstStyle/>
          <a:p>
            <a:r>
              <a:rPr lang="en-US"/>
              <a:t>Twitter TW Total Interactions (Bar Chart) | Jumeirah Creekside Hotel</a:t>
            </a:r>
          </a:p>
        </p:txBody>
      </p:sp>
      <p:graphicFrame>
        <p:nvGraphicFramePr>
          <p:cNvPr id="6" name="Chart Placeholder 5">
            <a:extLst>
              <a:ext uri="{FF2B5EF4-FFF2-40B4-BE49-F238E27FC236}">
                <a16:creationId xmlns:a16="http://schemas.microsoft.com/office/drawing/2014/main" id="{21BD4271-D425-42C4-88AF-7B77318F58D6}"/>
              </a:ext>
            </a:extLst>
          </p:cNvPr>
          <p:cNvGraphicFramePr>
            <a:graphicFrameLocks noGrp="1"/>
          </p:cNvGraphicFramePr>
          <p:nvPr>
            <p:ph type="chart" sz="quarter" idx="13"/>
            <p:extLst>
              <p:ext uri="{D42A27DB-BD31-4B8C-83A1-F6EECF244321}">
                <p14:modId xmlns:p14="http://schemas.microsoft.com/office/powerpoint/2010/main" val="8817107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F5DD36-5451-494C-AFFA-3EA5FA59B55C}"/>
              </a:ext>
            </a:extLst>
          </p:cNvPr>
          <p:cNvSpPr>
            <a:spLocks noGrp="1"/>
          </p:cNvSpPr>
          <p:nvPr>
            <p:ph type="body" sz="quarter" idx="14"/>
          </p:nvPr>
        </p:nvSpPr>
        <p:spPr/>
        <p:txBody>
          <a:bodyPr/>
          <a:lstStyle/>
          <a:p>
            <a:r>
              <a:rPr lang="en-US"/>
              <a:t>01/01/2019 - 30/06/2019</a:t>
            </a:r>
          </a:p>
        </p:txBody>
      </p:sp>
      <p:sp>
        <p:nvSpPr>
          <p:cNvPr id="5" name="Footer Placeholder 4">
            <a:extLst>
              <a:ext uri="{FF2B5EF4-FFF2-40B4-BE49-F238E27FC236}">
                <a16:creationId xmlns:a16="http://schemas.microsoft.com/office/drawing/2014/main" id="{A540BBAA-6CF0-475F-99AE-856A8D0050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32008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2600</Words>
  <Application>Microsoft Office PowerPoint</Application>
  <PresentationFormat>On-screen Show (4:3)</PresentationFormat>
  <Paragraphs>1211</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quintly_template</vt:lpstr>
      <vt:lpstr>Jumeirah Creekside Hotel</vt:lpstr>
      <vt:lpstr>Facebook FB Insights Fans Total (Bar Chart) | Jumeirah Creekside Hotel</vt:lpstr>
      <vt:lpstr>Facebook FB Fans Change (Bar Chart) | Jumeirah Creekside Hotel</vt:lpstr>
      <vt:lpstr>Facebook FB Reach (Bar Chart) | Jumeirah Creekside Hotel</vt:lpstr>
      <vt:lpstr>Facebook FB Total Interactions (Bar Chart) | Jumeirah Creekside Hotel</vt:lpstr>
      <vt:lpstr>Facebook FB Own Posts Table with views | Jumeirah Creekside Hotel - 1 of 14</vt:lpstr>
      <vt:lpstr>Facebook FB Own Posts Table with views | Jumeirah Creekside Hotel - 2 of 14</vt:lpstr>
      <vt:lpstr>Facebook FB Own Posts Table with views | Jumeirah Creekside Hotel - 3 of 14</vt:lpstr>
      <vt:lpstr>Facebook FB Own Posts Table with views | Jumeirah Creekside Hotel - 4 of 14</vt:lpstr>
      <vt:lpstr>Facebook FB Own Posts Table with views | Jumeirah Creekside Hotel - 5 of 14</vt:lpstr>
      <vt:lpstr>Facebook FB Own Posts Table with views | Jumeirah Creekside Hotel - 6 of 14</vt:lpstr>
      <vt:lpstr>Facebook FB Own Posts Table with views | Jumeirah Creekside Hotel - 7 of 14</vt:lpstr>
      <vt:lpstr>Facebook FB Own Posts Table with views | Jumeirah Creekside Hotel - 8 of 14</vt:lpstr>
      <vt:lpstr>Facebook FB Own Posts Table with views | Jumeirah Creekside Hotel - 9 of 14</vt:lpstr>
      <vt:lpstr>Facebook FB Own Posts Table with views | Jumeirah Creekside Hotel - 10 of 14</vt:lpstr>
      <vt:lpstr>Facebook FB Own Posts Table with views | Jumeirah Creekside Hotel - 11 of 14</vt:lpstr>
      <vt:lpstr>Facebook FB Own Posts Table with views | Jumeirah Creekside Hotel - 12 of 14</vt:lpstr>
      <vt:lpstr>Facebook FB Own Posts Table with views | Jumeirah Creekside Hotel - 13 of 14</vt:lpstr>
      <vt:lpstr>Facebook FB Own Posts Table with views | Jumeirah Creekside Hotel - 14 of 14</vt:lpstr>
      <vt:lpstr>Facebook FB Post Reach (Bar Chart) | Jumeirah Creekside Hotel</vt:lpstr>
      <vt:lpstr>Instagram IG Followers Total (Bar Chart) | Jumeirah Creekside Hotel</vt:lpstr>
      <vt:lpstr>Instagram IG Followers Change (Bar Chart) | Jumeirah Creekside Hotel</vt:lpstr>
      <vt:lpstr>Instagram Instagram Reach | Jumeirah Creekside Hotel</vt:lpstr>
      <vt:lpstr>Instagram IG Total Interactions (Bar Chart) | Jumeirah Creekside Hotel</vt:lpstr>
      <vt:lpstr>Instagram Videos Table | Jumeirah Creekside Hotel - 1 of 7</vt:lpstr>
      <vt:lpstr>Instagram Videos Table | Jumeirah Creekside Hotel - 2 of 7</vt:lpstr>
      <vt:lpstr>Instagram Videos Table | Jumeirah Creekside Hotel - 3 of 7</vt:lpstr>
      <vt:lpstr>Instagram Videos Table | Jumeirah Creekside Hotel - 4 of 7</vt:lpstr>
      <vt:lpstr>Instagram Videos Table | Jumeirah Creekside Hotel - 5 of 7</vt:lpstr>
      <vt:lpstr>Instagram Videos Table | Jumeirah Creekside Hotel - 6 of 7</vt:lpstr>
      <vt:lpstr>Instagram Videos Table | Jumeirah Creekside Hotel - 7 of 7</vt:lpstr>
      <vt:lpstr>Instagram IG Insights - Posts Table + I-Rate | Jumeirah Creekside Hotel - 1 of 7</vt:lpstr>
      <vt:lpstr>Instagram IG Insights - Posts Table + I-Rate | Jumeirah Creekside Hotel - 2 of 7</vt:lpstr>
      <vt:lpstr>Instagram IG Insights - Posts Table + I-Rate | Jumeirah Creekside Hotel - 3 of 7</vt:lpstr>
      <vt:lpstr>Instagram IG Insights - Posts Table + I-Rate | Jumeirah Creekside Hotel - 4 of 7</vt:lpstr>
      <vt:lpstr>Instagram IG Insights - Posts Table + I-Rate | Jumeirah Creekside Hotel - 5 of 7</vt:lpstr>
      <vt:lpstr>Instagram IG Insights - Posts Table + I-Rate | Jumeirah Creekside Hotel - 6 of 7</vt:lpstr>
      <vt:lpstr>Instagram IG Insights - Posts Table + I-Rate | Jumeirah Creekside Hotel - 7 of 7</vt:lpstr>
      <vt:lpstr>Instagram IG Hashtag Analytics | Jumeirah Creekside Hotel - 1 of 2</vt:lpstr>
      <vt:lpstr>Instagram IG Hashtag Analytics | Jumeirah Creekside Hotel - 2 of 2</vt:lpstr>
      <vt:lpstr>Instagram Stories Taps Line Chart | Jumeirah Creekside Hotel</vt:lpstr>
      <vt:lpstr>Instagram Stories Key Metrics Line Chart | Jumeirah Creekside Hotel</vt:lpstr>
      <vt:lpstr>Instagram Stories Key Metrics Table | Jumeirah Creekside Hotel</vt:lpstr>
      <vt:lpstr>Twitter TW Followers Total (Bar Chart) | Jumeirah Creekside Hotel</vt:lpstr>
      <vt:lpstr>Twitter TW Followers Change (Bar Chart) | Jumeirah Creekside Hotel</vt:lpstr>
      <vt:lpstr>Twitter TW Total Interactions (Bar Chart) | Jumeirah Creekside Hotel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Jumeirah Creekside Hotel</dc:title>
  <dc:creator>Frederik Peiniger</dc:creator>
  <cp:lastModifiedBy>Frederik Peiniger</cp:lastModifiedBy>
  <cp:revision>1</cp:revision>
  <dcterms:created xsi:type="dcterms:W3CDTF">2019-06-30T15:00:09Z</dcterms:created>
  <dcterms:modified xsi:type="dcterms:W3CDTF">2019-06-30T15:02:42Z</dcterms:modified>
</cp:coreProperties>
</file>