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jumeirahalqasr</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7900</c:v>
                </c:pt>
                <c:pt idx="1">
                  <c:v>8918</c:v>
                </c:pt>
                <c:pt idx="2">
                  <c:v>10950</c:v>
                </c:pt>
                <c:pt idx="3">
                  <c:v>13287</c:v>
                </c:pt>
                <c:pt idx="4">
                  <c:v>13945</c:v>
                </c:pt>
                <c:pt idx="5">
                  <c:v>15313</c:v>
                </c:pt>
              </c:numCache>
            </c:numRef>
          </c:val>
          <c:extLst>
            <c:ext xmlns:c16="http://schemas.microsoft.com/office/drawing/2014/chart" uri="{C3380CC4-5D6E-409C-BE32-E72D297353CC}">
              <c16:uniqueId val="{00000000-36D0-4A2C-98EF-0F28EC9B7E7A}"/>
            </c:ext>
          </c:extLst>
        </c:ser>
        <c:dLbls>
          <c:showLegendKey val="0"/>
          <c:showVal val="0"/>
          <c:showCatName val="0"/>
          <c:showSerName val="0"/>
          <c:showPercent val="0"/>
          <c:showBubbleSize val="0"/>
        </c:dLbls>
        <c:gapWidth val="182"/>
        <c:axId val="303562856"/>
        <c:axId val="303564496"/>
      </c:barChart>
      <c:dateAx>
        <c:axId val="30356285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64496"/>
        <c:crosses val="autoZero"/>
        <c:auto val="1"/>
        <c:lblOffset val="100"/>
        <c:baseTimeUnit val="days"/>
      </c:dateAx>
      <c:valAx>
        <c:axId val="3035644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6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jumeirahalqasr</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810</c:v>
                </c:pt>
                <c:pt idx="1">
                  <c:v>1018</c:v>
                </c:pt>
                <c:pt idx="2">
                  <c:v>2032</c:v>
                </c:pt>
                <c:pt idx="3">
                  <c:v>2337</c:v>
                </c:pt>
                <c:pt idx="4">
                  <c:v>658</c:v>
                </c:pt>
                <c:pt idx="5">
                  <c:v>1368</c:v>
                </c:pt>
              </c:numCache>
            </c:numRef>
          </c:val>
          <c:extLst>
            <c:ext xmlns:c16="http://schemas.microsoft.com/office/drawing/2014/chart" uri="{C3380CC4-5D6E-409C-BE32-E72D297353CC}">
              <c16:uniqueId val="{00000000-BA51-4C76-8057-6A6A1463100F}"/>
            </c:ext>
          </c:extLst>
        </c:ser>
        <c:dLbls>
          <c:showLegendKey val="0"/>
          <c:showVal val="0"/>
          <c:showCatName val="0"/>
          <c:showSerName val="0"/>
          <c:showPercent val="0"/>
          <c:showBubbleSize val="0"/>
        </c:dLbls>
        <c:gapWidth val="182"/>
        <c:axId val="303568760"/>
        <c:axId val="303569088"/>
      </c:barChart>
      <c:dateAx>
        <c:axId val="30356876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69088"/>
        <c:crosses val="autoZero"/>
        <c:auto val="1"/>
        <c:lblOffset val="100"/>
        <c:baseTimeUnit val="days"/>
      </c:dateAx>
      <c:valAx>
        <c:axId val="3035690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6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279C-454B-B072-BB1CB2FB3507}"/>
            </c:ext>
          </c:extLst>
        </c:ser>
        <c:ser>
          <c:idx val="1"/>
          <c:order val="1"/>
          <c:tx>
            <c:strRef>
              <c:f>Sheet1!$C$1</c:f>
              <c:strCache>
                <c:ptCount val="1"/>
                <c:pt idx="0">
                  <c:v>Twitter</c:v>
                </c:pt>
              </c:strCache>
            </c:strRef>
          </c:tx>
          <c:spPr>
            <a:solidFill>
              <a:schemeClr val="accent2"/>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Sheet1!$C$2:$C$7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279C-454B-B072-BB1CB2FB3507}"/>
            </c:ext>
          </c:extLst>
        </c:ser>
        <c:ser>
          <c:idx val="2"/>
          <c:order val="2"/>
          <c:tx>
            <c:strRef>
              <c:f>Sheet1!$D$1</c:f>
              <c:strCache>
                <c:ptCount val="1"/>
                <c:pt idx="0">
                  <c:v>YouTube</c:v>
                </c:pt>
              </c:strCache>
            </c:strRef>
          </c:tx>
          <c:spPr>
            <a:solidFill>
              <a:schemeClr val="accent3"/>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279C-454B-B072-BB1CB2FB3507}"/>
            </c:ext>
          </c:extLst>
        </c:ser>
        <c:ser>
          <c:idx val="3"/>
          <c:order val="3"/>
          <c:tx>
            <c:strRef>
              <c:f>Sheet1!$E$1</c:f>
              <c:strCache>
                <c:ptCount val="1"/>
                <c:pt idx="0">
                  <c:v>LinkedIn</c:v>
                </c:pt>
              </c:strCache>
            </c:strRef>
          </c:tx>
          <c:spPr>
            <a:solidFill>
              <a:schemeClr val="accent4"/>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Sheet1!$E$2:$E$7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3-279C-454B-B072-BB1CB2FB3507}"/>
            </c:ext>
          </c:extLst>
        </c:ser>
        <c:ser>
          <c:idx val="4"/>
          <c:order val="4"/>
          <c:tx>
            <c:strRef>
              <c:f>Sheet1!$F$1</c:f>
              <c:strCache>
                <c:ptCount val="1"/>
                <c:pt idx="0">
                  <c:v>Instagram</c:v>
                </c:pt>
              </c:strCache>
            </c:strRef>
          </c:tx>
          <c:spPr>
            <a:solidFill>
              <a:schemeClr val="accent5"/>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Sheet1!$F$2:$F$7</c:f>
              <c:numCache>
                <c:formatCode>General</c:formatCode>
                <c:ptCount val="6"/>
                <c:pt idx="0">
                  <c:v>3730</c:v>
                </c:pt>
                <c:pt idx="1">
                  <c:v>4437</c:v>
                </c:pt>
                <c:pt idx="2">
                  <c:v>6786</c:v>
                </c:pt>
                <c:pt idx="3">
                  <c:v>4692</c:v>
                </c:pt>
                <c:pt idx="4">
                  <c:v>4848</c:v>
                </c:pt>
                <c:pt idx="5">
                  <c:v>5364</c:v>
                </c:pt>
              </c:numCache>
            </c:numRef>
          </c:val>
          <c:extLst>
            <c:ext xmlns:c16="http://schemas.microsoft.com/office/drawing/2014/chart" uri="{C3380CC4-5D6E-409C-BE32-E72D297353CC}">
              <c16:uniqueId val="{00000004-279C-454B-B072-BB1CB2FB3507}"/>
            </c:ext>
          </c:extLst>
        </c:ser>
        <c:dLbls>
          <c:showLegendKey val="0"/>
          <c:showVal val="0"/>
          <c:showCatName val="0"/>
          <c:showSerName val="0"/>
          <c:showPercent val="0"/>
          <c:showBubbleSize val="0"/>
        </c:dLbls>
        <c:gapWidth val="182"/>
        <c:axId val="303904536"/>
        <c:axId val="303901256"/>
      </c:barChart>
      <c:dateAx>
        <c:axId val="30390453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01256"/>
        <c:crosses val="autoZero"/>
        <c:auto val="1"/>
        <c:lblOffset val="100"/>
        <c:baseTimeUnit val="days"/>
      </c:dateAx>
      <c:valAx>
        <c:axId val="3039012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0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jumeirahalqasr</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8658</c:v>
                </c:pt>
                <c:pt idx="1">
                  <c:v>11741</c:v>
                </c:pt>
                <c:pt idx="2">
                  <c:v>21276</c:v>
                </c:pt>
                <c:pt idx="3">
                  <c:v>19045</c:v>
                </c:pt>
                <c:pt idx="4">
                  <c:v>14994</c:v>
                </c:pt>
              </c:numCache>
            </c:numRef>
          </c:val>
          <c:extLst>
            <c:ext xmlns:c16="http://schemas.microsoft.com/office/drawing/2014/chart" uri="{C3380CC4-5D6E-409C-BE32-E72D297353CC}">
              <c16:uniqueId val="{00000000-2E6A-4ADF-821D-20A791DB4DA4}"/>
            </c:ext>
          </c:extLst>
        </c:ser>
        <c:dLbls>
          <c:showLegendKey val="0"/>
          <c:showVal val="0"/>
          <c:showCatName val="0"/>
          <c:showSerName val="0"/>
          <c:showPercent val="0"/>
          <c:showBubbleSize val="0"/>
        </c:dLbls>
        <c:gapWidth val="182"/>
        <c:axId val="45467120"/>
        <c:axId val="45467448"/>
      </c:barChart>
      <c:dateAx>
        <c:axId val="454671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67448"/>
        <c:crosses val="autoZero"/>
        <c:auto val="1"/>
        <c:lblOffset val="100"/>
        <c:baseTimeUnit val="days"/>
      </c:dateAx>
      <c:valAx>
        <c:axId val="454674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6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jumeirahalqasr Taps Back</c:v>
                </c:pt>
              </c:strCache>
            </c:strRef>
          </c:tx>
          <c:spPr>
            <a:solidFill>
              <a:schemeClr val="accent1"/>
            </a:solidFill>
            <a:ln>
              <a:noFill/>
            </a:ln>
            <a:effectLst/>
          </c:spPr>
          <c:invertIfNegative val="0"/>
          <c:cat>
            <c:numRef>
              <c:f>Sheet1!$A$2:$A$15</c:f>
              <c:numCache>
                <c:formatCode>General</c:formatCode>
                <c:ptCount val="14"/>
                <c:pt idx="0">
                  <c:v>2.06</c:v>
                </c:pt>
                <c:pt idx="1">
                  <c:v>3.04</c:v>
                </c:pt>
                <c:pt idx="2">
                  <c:v>3.06</c:v>
                </c:pt>
                <c:pt idx="3">
                  <c:v>5.05</c:v>
                </c:pt>
                <c:pt idx="4">
                  <c:v>6.05</c:v>
                </c:pt>
                <c:pt idx="5">
                  <c:v>7.03</c:v>
                </c:pt>
                <c:pt idx="6">
                  <c:v>11.01</c:v>
                </c:pt>
                <c:pt idx="7">
                  <c:v>12.05</c:v>
                </c:pt>
                <c:pt idx="8">
                  <c:v>13.02</c:v>
                </c:pt>
                <c:pt idx="9">
                  <c:v>19.059999999999999</c:v>
                </c:pt>
                <c:pt idx="10">
                  <c:v>22.01</c:v>
                </c:pt>
                <c:pt idx="11">
                  <c:v>24.01</c:v>
                </c:pt>
                <c:pt idx="12">
                  <c:v>24.06</c:v>
                </c:pt>
                <c:pt idx="13">
                  <c:v>27.03</c:v>
                </c:pt>
              </c:numCache>
            </c:numRef>
          </c:cat>
          <c:val>
            <c:numRef>
              <c:f>Sheet1!$B$2:$B$15</c:f>
              <c:numCache>
                <c:formatCode>General</c:formatCode>
                <c:ptCount val="14"/>
                <c:pt idx="0">
                  <c:v>13</c:v>
                </c:pt>
                <c:pt idx="1">
                  <c:v>70</c:v>
                </c:pt>
                <c:pt idx="2">
                  <c:v>7</c:v>
                </c:pt>
                <c:pt idx="3">
                  <c:v>85</c:v>
                </c:pt>
                <c:pt idx="4">
                  <c:v>13</c:v>
                </c:pt>
                <c:pt idx="5">
                  <c:v>23</c:v>
                </c:pt>
                <c:pt idx="6">
                  <c:v>24</c:v>
                </c:pt>
                <c:pt idx="7">
                  <c:v>4</c:v>
                </c:pt>
                <c:pt idx="8">
                  <c:v>13</c:v>
                </c:pt>
                <c:pt idx="9">
                  <c:v>2</c:v>
                </c:pt>
                <c:pt idx="10">
                  <c:v>4</c:v>
                </c:pt>
                <c:pt idx="11">
                  <c:v>15</c:v>
                </c:pt>
                <c:pt idx="12">
                  <c:v>19</c:v>
                </c:pt>
                <c:pt idx="13">
                  <c:v>46</c:v>
                </c:pt>
              </c:numCache>
            </c:numRef>
          </c:val>
          <c:extLst>
            <c:ext xmlns:c16="http://schemas.microsoft.com/office/drawing/2014/chart" uri="{C3380CC4-5D6E-409C-BE32-E72D297353CC}">
              <c16:uniqueId val="{00000000-C730-4CDF-80D1-2C43977CBCCA}"/>
            </c:ext>
          </c:extLst>
        </c:ser>
        <c:ser>
          <c:idx val="1"/>
          <c:order val="1"/>
          <c:tx>
            <c:strRef>
              <c:f>Sheet1!$C$1</c:f>
              <c:strCache>
                <c:ptCount val="1"/>
                <c:pt idx="0">
                  <c:v>jumeirahalqasr Taps Forward</c:v>
                </c:pt>
              </c:strCache>
            </c:strRef>
          </c:tx>
          <c:spPr>
            <a:solidFill>
              <a:schemeClr val="accent2"/>
            </a:solidFill>
            <a:ln>
              <a:noFill/>
            </a:ln>
            <a:effectLst/>
          </c:spPr>
          <c:invertIfNegative val="0"/>
          <c:cat>
            <c:numRef>
              <c:f>Sheet1!$A$2:$A$15</c:f>
              <c:numCache>
                <c:formatCode>General</c:formatCode>
                <c:ptCount val="14"/>
                <c:pt idx="0">
                  <c:v>2.06</c:v>
                </c:pt>
                <c:pt idx="1">
                  <c:v>3.04</c:v>
                </c:pt>
                <c:pt idx="2">
                  <c:v>3.06</c:v>
                </c:pt>
                <c:pt idx="3">
                  <c:v>5.05</c:v>
                </c:pt>
                <c:pt idx="4">
                  <c:v>6.05</c:v>
                </c:pt>
                <c:pt idx="5">
                  <c:v>7.03</c:v>
                </c:pt>
                <c:pt idx="6">
                  <c:v>11.01</c:v>
                </c:pt>
                <c:pt idx="7">
                  <c:v>12.05</c:v>
                </c:pt>
                <c:pt idx="8">
                  <c:v>13.02</c:v>
                </c:pt>
                <c:pt idx="9">
                  <c:v>19.059999999999999</c:v>
                </c:pt>
                <c:pt idx="10">
                  <c:v>22.01</c:v>
                </c:pt>
                <c:pt idx="11">
                  <c:v>24.01</c:v>
                </c:pt>
                <c:pt idx="12">
                  <c:v>24.06</c:v>
                </c:pt>
                <c:pt idx="13">
                  <c:v>27.03</c:v>
                </c:pt>
              </c:numCache>
            </c:numRef>
          </c:cat>
          <c:val>
            <c:numRef>
              <c:f>Sheet1!$C$2:$C$15</c:f>
              <c:numCache>
                <c:formatCode>General</c:formatCode>
                <c:ptCount val="14"/>
                <c:pt idx="0">
                  <c:v>389</c:v>
                </c:pt>
                <c:pt idx="1">
                  <c:v>947</c:v>
                </c:pt>
                <c:pt idx="2">
                  <c:v>313</c:v>
                </c:pt>
                <c:pt idx="3">
                  <c:v>1830</c:v>
                </c:pt>
                <c:pt idx="4">
                  <c:v>314</c:v>
                </c:pt>
                <c:pt idx="5">
                  <c:v>1313</c:v>
                </c:pt>
                <c:pt idx="6">
                  <c:v>603</c:v>
                </c:pt>
                <c:pt idx="7">
                  <c:v>253</c:v>
                </c:pt>
                <c:pt idx="8">
                  <c:v>599</c:v>
                </c:pt>
                <c:pt idx="9">
                  <c:v>296</c:v>
                </c:pt>
                <c:pt idx="10">
                  <c:v>151</c:v>
                </c:pt>
                <c:pt idx="11">
                  <c:v>487</c:v>
                </c:pt>
                <c:pt idx="12">
                  <c:v>738</c:v>
                </c:pt>
                <c:pt idx="13">
                  <c:v>811</c:v>
                </c:pt>
              </c:numCache>
            </c:numRef>
          </c:val>
          <c:extLst>
            <c:ext xmlns:c16="http://schemas.microsoft.com/office/drawing/2014/chart" uri="{C3380CC4-5D6E-409C-BE32-E72D297353CC}">
              <c16:uniqueId val="{00000001-C730-4CDF-80D1-2C43977CBCCA}"/>
            </c:ext>
          </c:extLst>
        </c:ser>
        <c:dLbls>
          <c:showLegendKey val="0"/>
          <c:showVal val="0"/>
          <c:showCatName val="0"/>
          <c:showSerName val="0"/>
          <c:showPercent val="0"/>
          <c:showBubbleSize val="0"/>
        </c:dLbls>
        <c:gapWidth val="182"/>
        <c:axId val="391868928"/>
        <c:axId val="391871552"/>
      </c:barChart>
      <c:catAx>
        <c:axId val="391868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71552"/>
        <c:crosses val="autoZero"/>
        <c:auto val="1"/>
        <c:lblAlgn val="ctr"/>
        <c:lblOffset val="100"/>
        <c:noMultiLvlLbl val="0"/>
      </c:catAx>
      <c:valAx>
        <c:axId val="3918715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6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jumeirahalqasr avg. reach</c:v>
                </c:pt>
              </c:strCache>
            </c:strRef>
          </c:tx>
          <c:spPr>
            <a:solidFill>
              <a:schemeClr val="accent1"/>
            </a:solidFill>
            <a:ln>
              <a:noFill/>
            </a:ln>
            <a:effectLst/>
          </c:spPr>
          <c:invertIfNegative val="0"/>
          <c:cat>
            <c:numRef>
              <c:f>Sheet1!$A$2:$A$15</c:f>
              <c:numCache>
                <c:formatCode>General</c:formatCode>
                <c:ptCount val="14"/>
                <c:pt idx="0">
                  <c:v>2.06</c:v>
                </c:pt>
                <c:pt idx="1">
                  <c:v>3.04</c:v>
                </c:pt>
                <c:pt idx="2">
                  <c:v>3.06</c:v>
                </c:pt>
                <c:pt idx="3">
                  <c:v>5.05</c:v>
                </c:pt>
                <c:pt idx="4">
                  <c:v>6.05</c:v>
                </c:pt>
                <c:pt idx="5">
                  <c:v>7.03</c:v>
                </c:pt>
                <c:pt idx="6">
                  <c:v>11.01</c:v>
                </c:pt>
                <c:pt idx="7">
                  <c:v>12.05</c:v>
                </c:pt>
                <c:pt idx="8">
                  <c:v>13.02</c:v>
                </c:pt>
                <c:pt idx="9">
                  <c:v>19.059999999999999</c:v>
                </c:pt>
                <c:pt idx="10">
                  <c:v>22.01</c:v>
                </c:pt>
                <c:pt idx="11">
                  <c:v>24.01</c:v>
                </c:pt>
                <c:pt idx="12">
                  <c:v>24.06</c:v>
                </c:pt>
                <c:pt idx="13">
                  <c:v>27.03</c:v>
                </c:pt>
              </c:numCache>
            </c:numRef>
          </c:cat>
          <c:val>
            <c:numRef>
              <c:f>Sheet1!$B$2:$B$15</c:f>
              <c:numCache>
                <c:formatCode>General</c:formatCode>
                <c:ptCount val="14"/>
                <c:pt idx="0">
                  <c:v>599</c:v>
                </c:pt>
                <c:pt idx="1">
                  <c:v>638.5</c:v>
                </c:pt>
                <c:pt idx="2">
                  <c:v>520</c:v>
                </c:pt>
                <c:pt idx="3">
                  <c:v>840</c:v>
                </c:pt>
                <c:pt idx="4">
                  <c:v>523</c:v>
                </c:pt>
                <c:pt idx="5">
                  <c:v>380.25</c:v>
                </c:pt>
                <c:pt idx="6">
                  <c:v>410.5</c:v>
                </c:pt>
                <c:pt idx="7">
                  <c:v>433</c:v>
                </c:pt>
                <c:pt idx="8">
                  <c:v>394</c:v>
                </c:pt>
                <c:pt idx="9">
                  <c:v>504</c:v>
                </c:pt>
                <c:pt idx="10">
                  <c:v>123.5</c:v>
                </c:pt>
                <c:pt idx="11">
                  <c:v>372.5</c:v>
                </c:pt>
                <c:pt idx="12">
                  <c:v>563</c:v>
                </c:pt>
                <c:pt idx="13">
                  <c:v>540.5</c:v>
                </c:pt>
              </c:numCache>
            </c:numRef>
          </c:val>
          <c:extLst>
            <c:ext xmlns:c16="http://schemas.microsoft.com/office/drawing/2014/chart" uri="{C3380CC4-5D6E-409C-BE32-E72D297353CC}">
              <c16:uniqueId val="{00000000-1656-44CB-BA39-C0F9B1E8A29A}"/>
            </c:ext>
          </c:extLst>
        </c:ser>
        <c:ser>
          <c:idx val="1"/>
          <c:order val="1"/>
          <c:tx>
            <c:strRef>
              <c:f>Sheet1!$C$1</c:f>
              <c:strCache>
                <c:ptCount val="1"/>
                <c:pt idx="0">
                  <c:v>jumeirahalqasr exits</c:v>
                </c:pt>
              </c:strCache>
            </c:strRef>
          </c:tx>
          <c:spPr>
            <a:solidFill>
              <a:schemeClr val="accent2"/>
            </a:solidFill>
            <a:ln>
              <a:noFill/>
            </a:ln>
            <a:effectLst/>
          </c:spPr>
          <c:invertIfNegative val="0"/>
          <c:cat>
            <c:numRef>
              <c:f>Sheet1!$A$2:$A$15</c:f>
              <c:numCache>
                <c:formatCode>General</c:formatCode>
                <c:ptCount val="14"/>
                <c:pt idx="0">
                  <c:v>2.06</c:v>
                </c:pt>
                <c:pt idx="1">
                  <c:v>3.04</c:v>
                </c:pt>
                <c:pt idx="2">
                  <c:v>3.06</c:v>
                </c:pt>
                <c:pt idx="3">
                  <c:v>5.05</c:v>
                </c:pt>
                <c:pt idx="4">
                  <c:v>6.05</c:v>
                </c:pt>
                <c:pt idx="5">
                  <c:v>7.03</c:v>
                </c:pt>
                <c:pt idx="6">
                  <c:v>11.01</c:v>
                </c:pt>
                <c:pt idx="7">
                  <c:v>12.05</c:v>
                </c:pt>
                <c:pt idx="8">
                  <c:v>13.02</c:v>
                </c:pt>
                <c:pt idx="9">
                  <c:v>19.059999999999999</c:v>
                </c:pt>
                <c:pt idx="10">
                  <c:v>22.01</c:v>
                </c:pt>
                <c:pt idx="11">
                  <c:v>24.01</c:v>
                </c:pt>
                <c:pt idx="12">
                  <c:v>24.06</c:v>
                </c:pt>
                <c:pt idx="13">
                  <c:v>27.03</c:v>
                </c:pt>
              </c:numCache>
            </c:numRef>
          </c:cat>
          <c:val>
            <c:numRef>
              <c:f>Sheet1!$C$2:$C$15</c:f>
              <c:numCache>
                <c:formatCode>General</c:formatCode>
                <c:ptCount val="14"/>
                <c:pt idx="0">
                  <c:v>52</c:v>
                </c:pt>
                <c:pt idx="1">
                  <c:v>131</c:v>
                </c:pt>
                <c:pt idx="2">
                  <c:v>59</c:v>
                </c:pt>
                <c:pt idx="3">
                  <c:v>248</c:v>
                </c:pt>
                <c:pt idx="4">
                  <c:v>88</c:v>
                </c:pt>
                <c:pt idx="5">
                  <c:v>97</c:v>
                </c:pt>
                <c:pt idx="6">
                  <c:v>99</c:v>
                </c:pt>
                <c:pt idx="7">
                  <c:v>55</c:v>
                </c:pt>
                <c:pt idx="8">
                  <c:v>115</c:v>
                </c:pt>
                <c:pt idx="9">
                  <c:v>47</c:v>
                </c:pt>
                <c:pt idx="10">
                  <c:v>41</c:v>
                </c:pt>
                <c:pt idx="11">
                  <c:v>110</c:v>
                </c:pt>
                <c:pt idx="12">
                  <c:v>104</c:v>
                </c:pt>
                <c:pt idx="13">
                  <c:v>101</c:v>
                </c:pt>
              </c:numCache>
            </c:numRef>
          </c:val>
          <c:extLst>
            <c:ext xmlns:c16="http://schemas.microsoft.com/office/drawing/2014/chart" uri="{C3380CC4-5D6E-409C-BE32-E72D297353CC}">
              <c16:uniqueId val="{00000001-1656-44CB-BA39-C0F9B1E8A29A}"/>
            </c:ext>
          </c:extLst>
        </c:ser>
        <c:ser>
          <c:idx val="2"/>
          <c:order val="2"/>
          <c:tx>
            <c:strRef>
              <c:f>Sheet1!$D$1</c:f>
              <c:strCache>
                <c:ptCount val="1"/>
                <c:pt idx="0">
                  <c:v>jumeirahalqasr impressions</c:v>
                </c:pt>
              </c:strCache>
            </c:strRef>
          </c:tx>
          <c:spPr>
            <a:solidFill>
              <a:schemeClr val="accent3"/>
            </a:solidFill>
            <a:ln>
              <a:noFill/>
            </a:ln>
            <a:effectLst/>
          </c:spPr>
          <c:invertIfNegative val="0"/>
          <c:cat>
            <c:numRef>
              <c:f>Sheet1!$A$2:$A$15</c:f>
              <c:numCache>
                <c:formatCode>General</c:formatCode>
                <c:ptCount val="14"/>
                <c:pt idx="0">
                  <c:v>2.06</c:v>
                </c:pt>
                <c:pt idx="1">
                  <c:v>3.04</c:v>
                </c:pt>
                <c:pt idx="2">
                  <c:v>3.06</c:v>
                </c:pt>
                <c:pt idx="3">
                  <c:v>5.05</c:v>
                </c:pt>
                <c:pt idx="4">
                  <c:v>6.05</c:v>
                </c:pt>
                <c:pt idx="5">
                  <c:v>7.03</c:v>
                </c:pt>
                <c:pt idx="6">
                  <c:v>11.01</c:v>
                </c:pt>
                <c:pt idx="7">
                  <c:v>12.05</c:v>
                </c:pt>
                <c:pt idx="8">
                  <c:v>13.02</c:v>
                </c:pt>
                <c:pt idx="9">
                  <c:v>19.059999999999999</c:v>
                </c:pt>
                <c:pt idx="10">
                  <c:v>22.01</c:v>
                </c:pt>
                <c:pt idx="11">
                  <c:v>24.01</c:v>
                </c:pt>
                <c:pt idx="12">
                  <c:v>24.06</c:v>
                </c:pt>
                <c:pt idx="13">
                  <c:v>27.03</c:v>
                </c:pt>
              </c:numCache>
            </c:numRef>
          </c:cat>
          <c:val>
            <c:numRef>
              <c:f>Sheet1!$D$2:$D$15</c:f>
              <c:numCache>
                <c:formatCode>General</c:formatCode>
                <c:ptCount val="14"/>
                <c:pt idx="0">
                  <c:v>673</c:v>
                </c:pt>
                <c:pt idx="1">
                  <c:v>1544</c:v>
                </c:pt>
                <c:pt idx="2">
                  <c:v>584</c:v>
                </c:pt>
                <c:pt idx="3">
                  <c:v>2848</c:v>
                </c:pt>
                <c:pt idx="4">
                  <c:v>578</c:v>
                </c:pt>
                <c:pt idx="5">
                  <c:v>1634</c:v>
                </c:pt>
                <c:pt idx="6">
                  <c:v>988</c:v>
                </c:pt>
                <c:pt idx="7">
                  <c:v>498</c:v>
                </c:pt>
                <c:pt idx="8">
                  <c:v>946</c:v>
                </c:pt>
                <c:pt idx="9">
                  <c:v>576</c:v>
                </c:pt>
                <c:pt idx="10">
                  <c:v>296</c:v>
                </c:pt>
                <c:pt idx="11">
                  <c:v>836</c:v>
                </c:pt>
                <c:pt idx="12">
                  <c:v>1252</c:v>
                </c:pt>
                <c:pt idx="13">
                  <c:v>1298</c:v>
                </c:pt>
              </c:numCache>
            </c:numRef>
          </c:val>
          <c:extLst>
            <c:ext xmlns:c16="http://schemas.microsoft.com/office/drawing/2014/chart" uri="{C3380CC4-5D6E-409C-BE32-E72D297353CC}">
              <c16:uniqueId val="{00000002-1656-44CB-BA39-C0F9B1E8A29A}"/>
            </c:ext>
          </c:extLst>
        </c:ser>
        <c:ser>
          <c:idx val="3"/>
          <c:order val="3"/>
          <c:tx>
            <c:strRef>
              <c:f>Sheet1!$E$1</c:f>
              <c:strCache>
                <c:ptCount val="1"/>
                <c:pt idx="0">
                  <c:v>jumeirahalqasr replies</c:v>
                </c:pt>
              </c:strCache>
            </c:strRef>
          </c:tx>
          <c:spPr>
            <a:solidFill>
              <a:schemeClr val="accent4"/>
            </a:solidFill>
            <a:ln>
              <a:noFill/>
            </a:ln>
            <a:effectLst/>
          </c:spPr>
          <c:invertIfNegative val="0"/>
          <c:cat>
            <c:numRef>
              <c:f>Sheet1!$A$2:$A$15</c:f>
              <c:numCache>
                <c:formatCode>General</c:formatCode>
                <c:ptCount val="14"/>
                <c:pt idx="0">
                  <c:v>2.06</c:v>
                </c:pt>
                <c:pt idx="1">
                  <c:v>3.04</c:v>
                </c:pt>
                <c:pt idx="2">
                  <c:v>3.06</c:v>
                </c:pt>
                <c:pt idx="3">
                  <c:v>5.05</c:v>
                </c:pt>
                <c:pt idx="4">
                  <c:v>6.05</c:v>
                </c:pt>
                <c:pt idx="5">
                  <c:v>7.03</c:v>
                </c:pt>
                <c:pt idx="6">
                  <c:v>11.01</c:v>
                </c:pt>
                <c:pt idx="7">
                  <c:v>12.05</c:v>
                </c:pt>
                <c:pt idx="8">
                  <c:v>13.02</c:v>
                </c:pt>
                <c:pt idx="9">
                  <c:v>19.059999999999999</c:v>
                </c:pt>
                <c:pt idx="10">
                  <c:v>22.01</c:v>
                </c:pt>
                <c:pt idx="11">
                  <c:v>24.01</c:v>
                </c:pt>
                <c:pt idx="12">
                  <c:v>24.06</c:v>
                </c:pt>
                <c:pt idx="13">
                  <c:v>27.03</c:v>
                </c:pt>
              </c:numCache>
            </c:numRef>
          </c:cat>
          <c:val>
            <c:numRef>
              <c:f>Sheet1!$E$2:$E$15</c:f>
              <c:numCache>
                <c:formatCode>General</c:formatCode>
                <c:ptCount val="14"/>
                <c:pt idx="0">
                  <c:v>2</c:v>
                </c:pt>
                <c:pt idx="1">
                  <c:v>2</c:v>
                </c:pt>
                <c:pt idx="2">
                  <c:v>1</c:v>
                </c:pt>
                <c:pt idx="3">
                  <c:v>4</c:v>
                </c:pt>
                <c:pt idx="4">
                  <c:v>0</c:v>
                </c:pt>
                <c:pt idx="5">
                  <c:v>0</c:v>
                </c:pt>
                <c:pt idx="6">
                  <c:v>4</c:v>
                </c:pt>
                <c:pt idx="7">
                  <c:v>0</c:v>
                </c:pt>
                <c:pt idx="8">
                  <c:v>3</c:v>
                </c:pt>
                <c:pt idx="9">
                  <c:v>0</c:v>
                </c:pt>
                <c:pt idx="10">
                  <c:v>1</c:v>
                </c:pt>
                <c:pt idx="11">
                  <c:v>2</c:v>
                </c:pt>
                <c:pt idx="12">
                  <c:v>1</c:v>
                </c:pt>
                <c:pt idx="13">
                  <c:v>2</c:v>
                </c:pt>
              </c:numCache>
            </c:numRef>
          </c:val>
          <c:extLst>
            <c:ext xmlns:c16="http://schemas.microsoft.com/office/drawing/2014/chart" uri="{C3380CC4-5D6E-409C-BE32-E72D297353CC}">
              <c16:uniqueId val="{00000003-1656-44CB-BA39-C0F9B1E8A29A}"/>
            </c:ext>
          </c:extLst>
        </c:ser>
        <c:dLbls>
          <c:showLegendKey val="0"/>
          <c:showVal val="0"/>
          <c:showCatName val="0"/>
          <c:showSerName val="0"/>
          <c:showPercent val="0"/>
          <c:showBubbleSize val="0"/>
        </c:dLbls>
        <c:gapWidth val="182"/>
        <c:axId val="391875160"/>
        <c:axId val="391867288"/>
      </c:barChart>
      <c:catAx>
        <c:axId val="3918751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67288"/>
        <c:crosses val="autoZero"/>
        <c:auto val="1"/>
        <c:lblAlgn val="ctr"/>
        <c:lblOffset val="100"/>
        <c:noMultiLvlLbl val="0"/>
      </c:catAx>
      <c:valAx>
        <c:axId val="3918672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87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134D7-4251-48A8-94E6-63F10E2570E7}"/>
              </a:ext>
            </a:extLst>
          </p:cNvPr>
          <p:cNvSpPr>
            <a:spLocks noGrp="1"/>
          </p:cNvSpPr>
          <p:nvPr>
            <p:ph type="ctrTitle"/>
          </p:nvPr>
        </p:nvSpPr>
        <p:spPr/>
        <p:txBody>
          <a:bodyPr/>
          <a:lstStyle/>
          <a:p>
            <a:r>
              <a:rPr lang="en-US"/>
              <a:t>Jumeirah Al Qasr</a:t>
            </a:r>
          </a:p>
        </p:txBody>
      </p:sp>
      <p:sp>
        <p:nvSpPr>
          <p:cNvPr id="3" name="Subtitle 2">
            <a:extLst>
              <a:ext uri="{FF2B5EF4-FFF2-40B4-BE49-F238E27FC236}">
                <a16:creationId xmlns:a16="http://schemas.microsoft.com/office/drawing/2014/main" id="{D03FB9D8-8AB1-4BB1-98D6-75A11C730427}"/>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1331659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8B4A1-A663-45EF-AF4C-582FEC9233AB}"/>
              </a:ext>
            </a:extLst>
          </p:cNvPr>
          <p:cNvSpPr>
            <a:spLocks noGrp="1"/>
          </p:cNvSpPr>
          <p:nvPr>
            <p:ph type="title"/>
          </p:nvPr>
        </p:nvSpPr>
        <p:spPr/>
        <p:txBody>
          <a:bodyPr/>
          <a:lstStyle/>
          <a:p>
            <a:r>
              <a:rPr lang="en-US"/>
              <a:t>Instagram IG Followers Total (Bar Chart) | Jumeirah Al Qasr</a:t>
            </a:r>
          </a:p>
        </p:txBody>
      </p:sp>
      <p:graphicFrame>
        <p:nvGraphicFramePr>
          <p:cNvPr id="6" name="Chart Placeholder 5">
            <a:extLst>
              <a:ext uri="{FF2B5EF4-FFF2-40B4-BE49-F238E27FC236}">
                <a16:creationId xmlns:a16="http://schemas.microsoft.com/office/drawing/2014/main" id="{CFF1AD8E-C954-4F9F-943F-8A1AF5F76220}"/>
              </a:ext>
            </a:extLst>
          </p:cNvPr>
          <p:cNvGraphicFramePr>
            <a:graphicFrameLocks noGrp="1"/>
          </p:cNvGraphicFramePr>
          <p:nvPr>
            <p:ph type="chart" sz="quarter" idx="13"/>
            <p:extLst>
              <p:ext uri="{D42A27DB-BD31-4B8C-83A1-F6EECF244321}">
                <p14:modId xmlns:p14="http://schemas.microsoft.com/office/powerpoint/2010/main" val="1426166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CCE532-08F8-4F9F-B19C-83CD55191986}"/>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B7D4DCA3-675E-4DD5-A1EC-741269421A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8781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49A40-B37E-4B98-BC83-7EB38B52DBD2}"/>
              </a:ext>
            </a:extLst>
          </p:cNvPr>
          <p:cNvSpPr>
            <a:spLocks noGrp="1"/>
          </p:cNvSpPr>
          <p:nvPr>
            <p:ph type="title"/>
          </p:nvPr>
        </p:nvSpPr>
        <p:spPr/>
        <p:txBody>
          <a:bodyPr/>
          <a:lstStyle/>
          <a:p>
            <a:r>
              <a:rPr lang="en-US"/>
              <a:t>Instagram IG Followers Change (Bar Chart) | Jumeirah Al Qasr</a:t>
            </a:r>
          </a:p>
        </p:txBody>
      </p:sp>
      <p:graphicFrame>
        <p:nvGraphicFramePr>
          <p:cNvPr id="6" name="Chart Placeholder 5">
            <a:extLst>
              <a:ext uri="{FF2B5EF4-FFF2-40B4-BE49-F238E27FC236}">
                <a16:creationId xmlns:a16="http://schemas.microsoft.com/office/drawing/2014/main" id="{BAC99F4A-AF3F-4DD6-8554-33C4E611D66E}"/>
              </a:ext>
            </a:extLst>
          </p:cNvPr>
          <p:cNvGraphicFramePr>
            <a:graphicFrameLocks noGrp="1"/>
          </p:cNvGraphicFramePr>
          <p:nvPr>
            <p:ph type="chart" sz="quarter" idx="13"/>
            <p:extLst>
              <p:ext uri="{D42A27DB-BD31-4B8C-83A1-F6EECF244321}">
                <p14:modId xmlns:p14="http://schemas.microsoft.com/office/powerpoint/2010/main" val="2155993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FA7DEE-826F-46D2-8638-A4A89F0F5FCC}"/>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A403C202-DF94-422D-A587-F55E30A2E7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5377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0CB44-8984-42F6-A02E-440499A87991}"/>
              </a:ext>
            </a:extLst>
          </p:cNvPr>
          <p:cNvSpPr>
            <a:spLocks noGrp="1"/>
          </p:cNvSpPr>
          <p:nvPr>
            <p:ph type="title"/>
          </p:nvPr>
        </p:nvSpPr>
        <p:spPr/>
        <p:txBody>
          <a:bodyPr/>
          <a:lstStyle/>
          <a:p>
            <a:r>
              <a:rPr lang="en-US"/>
              <a:t>Instagram IG Total Interactions (Bar Chart) | Jumeirah Al Qasr</a:t>
            </a:r>
          </a:p>
        </p:txBody>
      </p:sp>
      <p:graphicFrame>
        <p:nvGraphicFramePr>
          <p:cNvPr id="6" name="Chart Placeholder 5">
            <a:extLst>
              <a:ext uri="{FF2B5EF4-FFF2-40B4-BE49-F238E27FC236}">
                <a16:creationId xmlns:a16="http://schemas.microsoft.com/office/drawing/2014/main" id="{1454B9C3-F1A4-42F2-80B4-85BC5D30F3F0}"/>
              </a:ext>
            </a:extLst>
          </p:cNvPr>
          <p:cNvGraphicFramePr>
            <a:graphicFrameLocks noGrp="1"/>
          </p:cNvGraphicFramePr>
          <p:nvPr>
            <p:ph type="chart" sz="quarter" idx="13"/>
            <p:extLst>
              <p:ext uri="{D42A27DB-BD31-4B8C-83A1-F6EECF244321}">
                <p14:modId xmlns:p14="http://schemas.microsoft.com/office/powerpoint/2010/main" val="1450879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399269-065B-4C33-BD68-DA083B5060A8}"/>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3803794F-40AD-42BF-B168-E3C492571C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3951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14EC2-2C24-4358-8311-57E159F01730}"/>
              </a:ext>
            </a:extLst>
          </p:cNvPr>
          <p:cNvSpPr>
            <a:spLocks noGrp="1"/>
          </p:cNvSpPr>
          <p:nvPr>
            <p:ph type="title"/>
          </p:nvPr>
        </p:nvSpPr>
        <p:spPr/>
        <p:txBody>
          <a:bodyPr/>
          <a:lstStyle/>
          <a:p>
            <a:r>
              <a:rPr lang="pt-BR"/>
              <a:t>Instagram Reach | Jumeirah Al Qasr</a:t>
            </a:r>
            <a:endParaRPr lang="en-US"/>
          </a:p>
        </p:txBody>
      </p:sp>
      <p:graphicFrame>
        <p:nvGraphicFramePr>
          <p:cNvPr id="6" name="Chart Placeholder 5">
            <a:extLst>
              <a:ext uri="{FF2B5EF4-FFF2-40B4-BE49-F238E27FC236}">
                <a16:creationId xmlns:a16="http://schemas.microsoft.com/office/drawing/2014/main" id="{F4061C7E-272F-4516-848F-C6F8AE5D45CA}"/>
              </a:ext>
            </a:extLst>
          </p:cNvPr>
          <p:cNvGraphicFramePr>
            <a:graphicFrameLocks noGrp="1"/>
          </p:cNvGraphicFramePr>
          <p:nvPr>
            <p:ph type="chart" sz="quarter" idx="13"/>
            <p:extLst>
              <p:ext uri="{D42A27DB-BD31-4B8C-83A1-F6EECF244321}">
                <p14:modId xmlns:p14="http://schemas.microsoft.com/office/powerpoint/2010/main" val="2801892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216CFA-8028-4A79-99E0-3C148DEF5F3C}"/>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A7A39D51-9C94-43B8-B394-2493A48D24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3031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68C32-C019-45ED-BAE8-9DE6CF788838}"/>
              </a:ext>
            </a:extLst>
          </p:cNvPr>
          <p:cNvSpPr>
            <a:spLocks noGrp="1"/>
          </p:cNvSpPr>
          <p:nvPr>
            <p:ph type="title"/>
          </p:nvPr>
        </p:nvSpPr>
        <p:spPr/>
        <p:txBody>
          <a:bodyPr/>
          <a:lstStyle/>
          <a:p>
            <a:r>
              <a:rPr lang="en-US"/>
              <a:t>Instagram IG Hashtag Analytics | Jumeirah Al Qasr</a:t>
            </a:r>
          </a:p>
        </p:txBody>
      </p:sp>
      <p:graphicFrame>
        <p:nvGraphicFramePr>
          <p:cNvPr id="5" name="Table Placeholder 4">
            <a:extLst>
              <a:ext uri="{FF2B5EF4-FFF2-40B4-BE49-F238E27FC236}">
                <a16:creationId xmlns:a16="http://schemas.microsoft.com/office/drawing/2014/main" id="{E6EADD01-98FD-4910-9574-0414ED0A4413}"/>
              </a:ext>
            </a:extLst>
          </p:cNvPr>
          <p:cNvGraphicFramePr>
            <a:graphicFrameLocks noGrp="1"/>
          </p:cNvGraphicFramePr>
          <p:nvPr>
            <p:ph type="tbl" sz="quarter" idx="13"/>
            <p:extLst>
              <p:ext uri="{D42A27DB-BD31-4B8C-83A1-F6EECF244321}">
                <p14:modId xmlns:p14="http://schemas.microsoft.com/office/powerpoint/2010/main" val="170440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83286570"/>
                    </a:ext>
                  </a:extLst>
                </a:gridCol>
                <a:gridCol w="1645920">
                  <a:extLst>
                    <a:ext uri="{9D8B030D-6E8A-4147-A177-3AD203B41FA5}">
                      <a16:colId xmlns:a16="http://schemas.microsoft.com/office/drawing/2014/main" val="3438564379"/>
                    </a:ext>
                  </a:extLst>
                </a:gridCol>
                <a:gridCol w="1645920">
                  <a:extLst>
                    <a:ext uri="{9D8B030D-6E8A-4147-A177-3AD203B41FA5}">
                      <a16:colId xmlns:a16="http://schemas.microsoft.com/office/drawing/2014/main" val="94578211"/>
                    </a:ext>
                  </a:extLst>
                </a:gridCol>
                <a:gridCol w="1645920">
                  <a:extLst>
                    <a:ext uri="{9D8B030D-6E8A-4147-A177-3AD203B41FA5}">
                      <a16:colId xmlns:a16="http://schemas.microsoft.com/office/drawing/2014/main" val="2619798818"/>
                    </a:ext>
                  </a:extLst>
                </a:gridCol>
                <a:gridCol w="1645920">
                  <a:extLst>
                    <a:ext uri="{9D8B030D-6E8A-4147-A177-3AD203B41FA5}">
                      <a16:colId xmlns:a16="http://schemas.microsoft.com/office/drawing/2014/main" val="287257788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Interactions</a:t>
                      </a:r>
                    </a:p>
                  </a:txBody>
                  <a:tcPr/>
                </a:tc>
                <a:extLst>
                  <a:ext uri="{0D108BD9-81ED-4DB2-BD59-A6C34878D82A}">
                    <a16:rowId xmlns:a16="http://schemas.microsoft.com/office/drawing/2014/main" val="1440698201"/>
                  </a:ext>
                </a:extLst>
              </a:tr>
              <a:tr h="370840">
                <a:tc>
                  <a:txBody>
                    <a:bodyPr/>
                    <a:lstStyle/>
                    <a:p>
                      <a:r>
                        <a:rPr lang="en-US" sz="1000"/>
                        <a:t>#RediscoverMadinat</a:t>
                      </a:r>
                    </a:p>
                  </a:txBody>
                  <a:tcPr/>
                </a:tc>
                <a:tc>
                  <a:txBody>
                    <a:bodyPr/>
                    <a:lstStyle/>
                    <a:p>
                      <a:r>
                        <a:rPr lang="en-US" sz="1000"/>
                        <a:t>71</a:t>
                      </a:r>
                    </a:p>
                  </a:txBody>
                  <a:tcPr/>
                </a:tc>
                <a:tc>
                  <a:txBody>
                    <a:bodyPr/>
                    <a:lstStyle/>
                    <a:p>
                      <a:r>
                        <a:rPr lang="en-US" sz="1000"/>
                        <a:t>22494</a:t>
                      </a:r>
                    </a:p>
                  </a:txBody>
                  <a:tcPr/>
                </a:tc>
                <a:tc>
                  <a:txBody>
                    <a:bodyPr/>
                    <a:lstStyle/>
                    <a:p>
                      <a:r>
                        <a:rPr lang="en-US" sz="1000"/>
                        <a:t>421</a:t>
                      </a:r>
                    </a:p>
                  </a:txBody>
                  <a:tcPr/>
                </a:tc>
                <a:tc>
                  <a:txBody>
                    <a:bodyPr/>
                    <a:lstStyle/>
                    <a:p>
                      <a:r>
                        <a:rPr lang="en-US" sz="1000"/>
                        <a:t>22915</a:t>
                      </a:r>
                    </a:p>
                  </a:txBody>
                  <a:tcPr/>
                </a:tc>
                <a:extLst>
                  <a:ext uri="{0D108BD9-81ED-4DB2-BD59-A6C34878D82A}">
                    <a16:rowId xmlns:a16="http://schemas.microsoft.com/office/drawing/2014/main" val="814693781"/>
                  </a:ext>
                </a:extLst>
              </a:tr>
              <a:tr h="370840">
                <a:tc>
                  <a:txBody>
                    <a:bodyPr/>
                    <a:lstStyle/>
                    <a:p>
                      <a:r>
                        <a:rPr lang="en-US" sz="1000"/>
                        <a:t>#AlQasr</a:t>
                      </a:r>
                    </a:p>
                  </a:txBody>
                  <a:tcPr/>
                </a:tc>
                <a:tc>
                  <a:txBody>
                    <a:bodyPr/>
                    <a:lstStyle/>
                    <a:p>
                      <a:r>
                        <a:rPr lang="en-US" sz="1000"/>
                        <a:t>7</a:t>
                      </a:r>
                    </a:p>
                  </a:txBody>
                  <a:tcPr/>
                </a:tc>
                <a:tc>
                  <a:txBody>
                    <a:bodyPr/>
                    <a:lstStyle/>
                    <a:p>
                      <a:r>
                        <a:rPr lang="en-US" sz="1000"/>
                        <a:t>1509</a:t>
                      </a:r>
                    </a:p>
                  </a:txBody>
                  <a:tcPr/>
                </a:tc>
                <a:tc>
                  <a:txBody>
                    <a:bodyPr/>
                    <a:lstStyle/>
                    <a:p>
                      <a:r>
                        <a:rPr lang="en-US" sz="1000"/>
                        <a:t>35</a:t>
                      </a:r>
                    </a:p>
                  </a:txBody>
                  <a:tcPr/>
                </a:tc>
                <a:tc>
                  <a:txBody>
                    <a:bodyPr/>
                    <a:lstStyle/>
                    <a:p>
                      <a:r>
                        <a:rPr lang="en-US" sz="1000"/>
                        <a:t>1544</a:t>
                      </a:r>
                    </a:p>
                  </a:txBody>
                  <a:tcPr/>
                </a:tc>
                <a:extLst>
                  <a:ext uri="{0D108BD9-81ED-4DB2-BD59-A6C34878D82A}">
                    <a16:rowId xmlns:a16="http://schemas.microsoft.com/office/drawing/2014/main" val="3245451390"/>
                  </a:ext>
                </a:extLst>
              </a:tr>
              <a:tr h="370840">
                <a:tc>
                  <a:txBody>
                    <a:bodyPr/>
                    <a:lstStyle/>
                    <a:p>
                      <a:r>
                        <a:rPr lang="en-US" sz="1000"/>
                        <a:t>#MyDubai</a:t>
                      </a:r>
                    </a:p>
                  </a:txBody>
                  <a:tcPr/>
                </a:tc>
                <a:tc>
                  <a:txBody>
                    <a:bodyPr/>
                    <a:lstStyle/>
                    <a:p>
                      <a:r>
                        <a:rPr lang="en-US" sz="1000"/>
                        <a:t>3</a:t>
                      </a:r>
                    </a:p>
                  </a:txBody>
                  <a:tcPr/>
                </a:tc>
                <a:tc>
                  <a:txBody>
                    <a:bodyPr/>
                    <a:lstStyle/>
                    <a:p>
                      <a:r>
                        <a:rPr lang="en-US" sz="1000"/>
                        <a:t>1207</a:t>
                      </a:r>
                    </a:p>
                  </a:txBody>
                  <a:tcPr/>
                </a:tc>
                <a:tc>
                  <a:txBody>
                    <a:bodyPr/>
                    <a:lstStyle/>
                    <a:p>
                      <a:r>
                        <a:rPr lang="en-US" sz="1000"/>
                        <a:t>24</a:t>
                      </a:r>
                    </a:p>
                  </a:txBody>
                  <a:tcPr/>
                </a:tc>
                <a:tc>
                  <a:txBody>
                    <a:bodyPr/>
                    <a:lstStyle/>
                    <a:p>
                      <a:r>
                        <a:rPr lang="en-US" sz="1000"/>
                        <a:t>1231</a:t>
                      </a:r>
                    </a:p>
                  </a:txBody>
                  <a:tcPr/>
                </a:tc>
                <a:extLst>
                  <a:ext uri="{0D108BD9-81ED-4DB2-BD59-A6C34878D82A}">
                    <a16:rowId xmlns:a16="http://schemas.microsoft.com/office/drawing/2014/main" val="2231855359"/>
                  </a:ext>
                </a:extLst>
              </a:tr>
              <a:tr h="370840">
                <a:tc>
                  <a:txBody>
                    <a:bodyPr/>
                    <a:lstStyle/>
                    <a:p>
                      <a:r>
                        <a:rPr lang="en-US" sz="1000"/>
                        <a:t>#JumeirahRestaurantWeek</a:t>
                      </a:r>
                    </a:p>
                  </a:txBody>
                  <a:tcPr/>
                </a:tc>
                <a:tc>
                  <a:txBody>
                    <a:bodyPr/>
                    <a:lstStyle/>
                    <a:p>
                      <a:r>
                        <a:rPr lang="en-US" sz="1000"/>
                        <a:t>1</a:t>
                      </a:r>
                    </a:p>
                  </a:txBody>
                  <a:tcPr/>
                </a:tc>
                <a:tc>
                  <a:txBody>
                    <a:bodyPr/>
                    <a:lstStyle/>
                    <a:p>
                      <a:r>
                        <a:rPr lang="en-US" sz="1000"/>
                        <a:t>102</a:t>
                      </a:r>
                    </a:p>
                  </a:txBody>
                  <a:tcPr/>
                </a:tc>
                <a:tc>
                  <a:txBody>
                    <a:bodyPr/>
                    <a:lstStyle/>
                    <a:p>
                      <a:r>
                        <a:rPr lang="en-US" sz="1000"/>
                        <a:t>1</a:t>
                      </a:r>
                    </a:p>
                  </a:txBody>
                  <a:tcPr/>
                </a:tc>
                <a:tc>
                  <a:txBody>
                    <a:bodyPr/>
                    <a:lstStyle/>
                    <a:p>
                      <a:r>
                        <a:rPr lang="en-US" sz="1000"/>
                        <a:t>103</a:t>
                      </a:r>
                    </a:p>
                  </a:txBody>
                  <a:tcPr/>
                </a:tc>
                <a:extLst>
                  <a:ext uri="{0D108BD9-81ED-4DB2-BD59-A6C34878D82A}">
                    <a16:rowId xmlns:a16="http://schemas.microsoft.com/office/drawing/2014/main" val="722608684"/>
                  </a:ext>
                </a:extLst>
              </a:tr>
            </a:tbl>
          </a:graphicData>
        </a:graphic>
      </p:graphicFrame>
      <p:sp>
        <p:nvSpPr>
          <p:cNvPr id="4" name="Text Placeholder 3">
            <a:extLst>
              <a:ext uri="{FF2B5EF4-FFF2-40B4-BE49-F238E27FC236}">
                <a16:creationId xmlns:a16="http://schemas.microsoft.com/office/drawing/2014/main" id="{8D1F63DB-9E7B-4DAB-B079-7997B8537AF6}"/>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248626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ED4A1-3B5C-4F1C-882D-5CD031604669}"/>
              </a:ext>
            </a:extLst>
          </p:cNvPr>
          <p:cNvSpPr>
            <a:spLocks noGrp="1"/>
          </p:cNvSpPr>
          <p:nvPr>
            <p:ph type="title"/>
          </p:nvPr>
        </p:nvSpPr>
        <p:spPr/>
        <p:txBody>
          <a:bodyPr/>
          <a:lstStyle/>
          <a:p>
            <a:r>
              <a:rPr lang="en-US"/>
              <a:t>Instagram IG Insights - Posts Table + I-Rate | Jumeirah Al Qasr - 1 of 7</a:t>
            </a:r>
          </a:p>
        </p:txBody>
      </p:sp>
      <p:graphicFrame>
        <p:nvGraphicFramePr>
          <p:cNvPr id="5" name="Table Placeholder 4">
            <a:extLst>
              <a:ext uri="{FF2B5EF4-FFF2-40B4-BE49-F238E27FC236}">
                <a16:creationId xmlns:a16="http://schemas.microsoft.com/office/drawing/2014/main" id="{D7C2BF24-B89F-4FA3-BB9A-C3498865D4F6}"/>
              </a:ext>
            </a:extLst>
          </p:cNvPr>
          <p:cNvGraphicFramePr>
            <a:graphicFrameLocks noGrp="1"/>
          </p:cNvGraphicFramePr>
          <p:nvPr>
            <p:ph type="tbl" sz="quarter" idx="13"/>
            <p:extLst>
              <p:ext uri="{D42A27DB-BD31-4B8C-83A1-F6EECF244321}">
                <p14:modId xmlns:p14="http://schemas.microsoft.com/office/powerpoint/2010/main" val="1272515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70931447"/>
                    </a:ext>
                  </a:extLst>
                </a:gridCol>
                <a:gridCol w="822960">
                  <a:extLst>
                    <a:ext uri="{9D8B030D-6E8A-4147-A177-3AD203B41FA5}">
                      <a16:colId xmlns:a16="http://schemas.microsoft.com/office/drawing/2014/main" val="2291807347"/>
                    </a:ext>
                  </a:extLst>
                </a:gridCol>
                <a:gridCol w="658368">
                  <a:extLst>
                    <a:ext uri="{9D8B030D-6E8A-4147-A177-3AD203B41FA5}">
                      <a16:colId xmlns:a16="http://schemas.microsoft.com/office/drawing/2014/main" val="1737362243"/>
                    </a:ext>
                  </a:extLst>
                </a:gridCol>
                <a:gridCol w="822960">
                  <a:extLst>
                    <a:ext uri="{9D8B030D-6E8A-4147-A177-3AD203B41FA5}">
                      <a16:colId xmlns:a16="http://schemas.microsoft.com/office/drawing/2014/main" val="3308247677"/>
                    </a:ext>
                  </a:extLst>
                </a:gridCol>
                <a:gridCol w="411480">
                  <a:extLst>
                    <a:ext uri="{9D8B030D-6E8A-4147-A177-3AD203B41FA5}">
                      <a16:colId xmlns:a16="http://schemas.microsoft.com/office/drawing/2014/main" val="2573991511"/>
                    </a:ext>
                  </a:extLst>
                </a:gridCol>
                <a:gridCol w="411480">
                  <a:extLst>
                    <a:ext uri="{9D8B030D-6E8A-4147-A177-3AD203B41FA5}">
                      <a16:colId xmlns:a16="http://schemas.microsoft.com/office/drawing/2014/main" val="2468091288"/>
                    </a:ext>
                  </a:extLst>
                </a:gridCol>
                <a:gridCol w="411480">
                  <a:extLst>
                    <a:ext uri="{9D8B030D-6E8A-4147-A177-3AD203B41FA5}">
                      <a16:colId xmlns:a16="http://schemas.microsoft.com/office/drawing/2014/main" val="2800954879"/>
                    </a:ext>
                  </a:extLst>
                </a:gridCol>
                <a:gridCol w="411480">
                  <a:extLst>
                    <a:ext uri="{9D8B030D-6E8A-4147-A177-3AD203B41FA5}">
                      <a16:colId xmlns:a16="http://schemas.microsoft.com/office/drawing/2014/main" val="2310910506"/>
                    </a:ext>
                  </a:extLst>
                </a:gridCol>
                <a:gridCol w="658368">
                  <a:extLst>
                    <a:ext uri="{9D8B030D-6E8A-4147-A177-3AD203B41FA5}">
                      <a16:colId xmlns:a16="http://schemas.microsoft.com/office/drawing/2014/main" val="3669294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23601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- 2019-06-28 10:45:56 </a:t>
                      </a:r>
                      <a:r>
                        <a:rPr kumimoji="0" lang="en-US" sz="1000" b="0" i="0" u="none" strike="noStrike" kern="1200" cap="none" spc="0" normalizeH="0" baseline="0" noProof="0">
                          <a:ln>
                            <a:noFill/>
                          </a:ln>
                          <a:solidFill>
                            <a:prstClr val="black"/>
                          </a:solidFill>
                          <a:effectLst/>
                          <a:uLnTx/>
                          <a:uFillTx/>
                          <a:latin typeface="+mn-lt"/>
                          <a:ea typeface="+mn-ea"/>
                          <a:cs typeface="+mn-cs"/>
                        </a:rPr>
                        <a:t>
 A respite from the sunshine in the comfort of your private cabana to share great conversation, cool drinks and a magical view of the sea. Sheer bliss!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1.28 %</a:t>
                      </a:r>
                    </a:p>
                  </a:txBody>
                  <a:tcPr/>
                </a:tc>
                <a:extLst>
                  <a:ext uri="{0D108BD9-81ED-4DB2-BD59-A6C34878D82A}">
                    <a16:rowId xmlns:a16="http://schemas.microsoft.com/office/drawing/2014/main" val="1738910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- 2019-06-27 10:27:12 </a:t>
                      </a:r>
                      <a:r>
                        <a:rPr kumimoji="0" lang="en-US" sz="1000" b="0" i="0" u="none" strike="noStrike" kern="1200" cap="none" spc="0" normalizeH="0" baseline="0" noProof="0">
                          <a:ln>
                            <a:noFill/>
                          </a:ln>
                          <a:solidFill>
                            <a:prstClr val="black"/>
                          </a:solidFill>
                          <a:effectLst/>
                          <a:uLnTx/>
                          <a:uFillTx/>
                          <a:latin typeface="+mn-lt"/>
                          <a:ea typeface="+mn-ea"/>
                          <a:cs typeface="+mn-cs"/>
                        </a:rPr>
                        <a:t>
 Our rooms tell a story of traditional Arabia, contemporary design and absolute comfort, which come together beautifully to create your own sanctuary of calm.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1.53 %</a:t>
                      </a:r>
                    </a:p>
                  </a:txBody>
                  <a:tcPr/>
                </a:tc>
                <a:extLst>
                  <a:ext uri="{0D108BD9-81ED-4DB2-BD59-A6C34878D82A}">
                    <a16:rowId xmlns:a16="http://schemas.microsoft.com/office/drawing/2014/main" val="77477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- 2019-06-25 12:51:16 </a:t>
                      </a:r>
                      <a:r>
                        <a:rPr kumimoji="0" lang="en-US" sz="1000" b="0" i="0" u="none" strike="noStrike" kern="1200" cap="none" spc="0" normalizeH="0" baseline="0" noProof="0">
                          <a:ln>
                            <a:noFill/>
                          </a:ln>
                          <a:solidFill>
                            <a:prstClr val="black"/>
                          </a:solidFill>
                          <a:effectLst/>
                          <a:uLnTx/>
                          <a:uFillTx/>
                          <a:latin typeface="+mn-lt"/>
                          <a:ea typeface="+mn-ea"/>
                          <a:cs typeface="+mn-cs"/>
                        </a:rPr>
                        <a:t>
 The colours of nature with warm timber, earthy desert tones in the architecture against the soft clear blue sky. Design and comfort at its finest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extLst>
                  <a:ext uri="{0D108BD9-81ED-4DB2-BD59-A6C34878D82A}">
                    <a16:rowId xmlns:a16="http://schemas.microsoft.com/office/drawing/2014/main" val="3323057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- 2019-06-23 18:17:07 </a:t>
                      </a:r>
                      <a:r>
                        <a:rPr kumimoji="0" lang="en-US" sz="1000" b="0" i="0" u="none" strike="noStrike" kern="1200" cap="none" spc="0" normalizeH="0" baseline="0" noProof="0">
                          <a:ln>
                            <a:noFill/>
                          </a:ln>
                          <a:solidFill>
                            <a:prstClr val="black"/>
                          </a:solidFill>
                          <a:effectLst/>
                          <a:uLnTx/>
                          <a:uFillTx/>
                          <a:latin typeface="+mn-lt"/>
                          <a:ea typeface="+mn-ea"/>
                          <a:cs typeface="+mn-cs"/>
                        </a:rPr>
                        <a:t>
 Walk amongst towering palms that lend their shade as you walk through the manicured gardens before arriving at the cooling waters of the pool or beach.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2.52 %</a:t>
                      </a:r>
                    </a:p>
                  </a:txBody>
                  <a:tcPr/>
                </a:tc>
                <a:extLst>
                  <a:ext uri="{0D108BD9-81ED-4DB2-BD59-A6C34878D82A}">
                    <a16:rowId xmlns:a16="http://schemas.microsoft.com/office/drawing/2014/main" val="3850124138"/>
                  </a:ext>
                </a:extLst>
              </a:tr>
            </a:tbl>
          </a:graphicData>
        </a:graphic>
      </p:graphicFrame>
      <p:sp>
        <p:nvSpPr>
          <p:cNvPr id="4" name="Text Placeholder 3">
            <a:extLst>
              <a:ext uri="{FF2B5EF4-FFF2-40B4-BE49-F238E27FC236}">
                <a16:creationId xmlns:a16="http://schemas.microsoft.com/office/drawing/2014/main" id="{08CA35D8-8547-45BC-A361-DD6E015A74AC}"/>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65960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1E50C-576C-40F8-BAFE-7004A0C40C6E}"/>
              </a:ext>
            </a:extLst>
          </p:cNvPr>
          <p:cNvSpPr>
            <a:spLocks noGrp="1"/>
          </p:cNvSpPr>
          <p:nvPr>
            <p:ph type="title"/>
          </p:nvPr>
        </p:nvSpPr>
        <p:spPr/>
        <p:txBody>
          <a:bodyPr/>
          <a:lstStyle/>
          <a:p>
            <a:r>
              <a:rPr lang="en-US"/>
              <a:t>Instagram IG Insights - Posts Table + I-Rate | Jumeirah Al Qasr - 2 of 7</a:t>
            </a:r>
          </a:p>
        </p:txBody>
      </p:sp>
      <p:graphicFrame>
        <p:nvGraphicFramePr>
          <p:cNvPr id="5" name="Table Placeholder 4">
            <a:extLst>
              <a:ext uri="{FF2B5EF4-FFF2-40B4-BE49-F238E27FC236}">
                <a16:creationId xmlns:a16="http://schemas.microsoft.com/office/drawing/2014/main" id="{67D2C13A-CA64-4928-A57E-FD3D055AD46D}"/>
              </a:ext>
            </a:extLst>
          </p:cNvPr>
          <p:cNvGraphicFramePr>
            <a:graphicFrameLocks noGrp="1"/>
          </p:cNvGraphicFramePr>
          <p:nvPr>
            <p:ph type="tbl" sz="quarter" idx="13"/>
            <p:extLst>
              <p:ext uri="{D42A27DB-BD31-4B8C-83A1-F6EECF244321}">
                <p14:modId xmlns:p14="http://schemas.microsoft.com/office/powerpoint/2010/main" val="1470530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40287944"/>
                    </a:ext>
                  </a:extLst>
                </a:gridCol>
                <a:gridCol w="822960">
                  <a:extLst>
                    <a:ext uri="{9D8B030D-6E8A-4147-A177-3AD203B41FA5}">
                      <a16:colId xmlns:a16="http://schemas.microsoft.com/office/drawing/2014/main" val="3026822943"/>
                    </a:ext>
                  </a:extLst>
                </a:gridCol>
                <a:gridCol w="658368">
                  <a:extLst>
                    <a:ext uri="{9D8B030D-6E8A-4147-A177-3AD203B41FA5}">
                      <a16:colId xmlns:a16="http://schemas.microsoft.com/office/drawing/2014/main" val="1140288534"/>
                    </a:ext>
                  </a:extLst>
                </a:gridCol>
                <a:gridCol w="822960">
                  <a:extLst>
                    <a:ext uri="{9D8B030D-6E8A-4147-A177-3AD203B41FA5}">
                      <a16:colId xmlns:a16="http://schemas.microsoft.com/office/drawing/2014/main" val="3882059201"/>
                    </a:ext>
                  </a:extLst>
                </a:gridCol>
                <a:gridCol w="411480">
                  <a:extLst>
                    <a:ext uri="{9D8B030D-6E8A-4147-A177-3AD203B41FA5}">
                      <a16:colId xmlns:a16="http://schemas.microsoft.com/office/drawing/2014/main" val="1552579914"/>
                    </a:ext>
                  </a:extLst>
                </a:gridCol>
                <a:gridCol w="411480">
                  <a:extLst>
                    <a:ext uri="{9D8B030D-6E8A-4147-A177-3AD203B41FA5}">
                      <a16:colId xmlns:a16="http://schemas.microsoft.com/office/drawing/2014/main" val="2785437933"/>
                    </a:ext>
                  </a:extLst>
                </a:gridCol>
                <a:gridCol w="411480">
                  <a:extLst>
                    <a:ext uri="{9D8B030D-6E8A-4147-A177-3AD203B41FA5}">
                      <a16:colId xmlns:a16="http://schemas.microsoft.com/office/drawing/2014/main" val="1292260632"/>
                    </a:ext>
                  </a:extLst>
                </a:gridCol>
                <a:gridCol w="411480">
                  <a:extLst>
                    <a:ext uri="{9D8B030D-6E8A-4147-A177-3AD203B41FA5}">
                      <a16:colId xmlns:a16="http://schemas.microsoft.com/office/drawing/2014/main" val="2573988902"/>
                    </a:ext>
                  </a:extLst>
                </a:gridCol>
                <a:gridCol w="658368">
                  <a:extLst>
                    <a:ext uri="{9D8B030D-6E8A-4147-A177-3AD203B41FA5}">
                      <a16:colId xmlns:a16="http://schemas.microsoft.com/office/drawing/2014/main" val="3529673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36049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- 2019-06-22 11:25:29 </a:t>
                      </a:r>
                      <a:r>
                        <a:rPr kumimoji="0" lang="en-US" sz="1000" b="0" i="0" u="none" strike="noStrike" kern="1200" cap="none" spc="0" normalizeH="0" baseline="0" noProof="0">
                          <a:ln>
                            <a:noFill/>
                          </a:ln>
                          <a:solidFill>
                            <a:prstClr val="black"/>
                          </a:solidFill>
                          <a:effectLst/>
                          <a:uLnTx/>
                          <a:uFillTx/>
                          <a:latin typeface="+mn-lt"/>
                          <a:ea typeface="+mn-ea"/>
                          <a:cs typeface="+mn-cs"/>
                        </a:rPr>
                        <a:t>
 The Hide has been shortlisted for Best Meat Restaurant in the recent BBC Good Food Awards 2019, and it doesn't take much to understand why when you take a look at this magnificent tomahawk steak.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0.87 %</a:t>
                      </a:r>
                    </a:p>
                  </a:txBody>
                  <a:tcPr/>
                </a:tc>
                <a:extLst>
                  <a:ext uri="{0D108BD9-81ED-4DB2-BD59-A6C34878D82A}">
                    <a16:rowId xmlns:a16="http://schemas.microsoft.com/office/drawing/2014/main" val="3751696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- 2019-06-19 15:15:25 </a:t>
                      </a:r>
                      <a:r>
                        <a:rPr kumimoji="0" lang="en-US" sz="1000" b="0" i="0" u="none" strike="noStrike" kern="1200" cap="none" spc="0" normalizeH="0" baseline="0" noProof="0">
                          <a:ln>
                            <a:noFill/>
                          </a:ln>
                          <a:solidFill>
                            <a:prstClr val="black"/>
                          </a:solidFill>
                          <a:effectLst/>
                          <a:uLnTx/>
                          <a:uFillTx/>
                          <a:latin typeface="+mn-lt"/>
                          <a:ea typeface="+mn-ea"/>
                          <a:cs typeface="+mn-cs"/>
                        </a:rPr>
                        <a:t>
 Golden hour, the period shortly after sunrise or before sunset - the perfect time to take a beautiful picture, as seen here with the shadows dancing on the wooden walkway, stretching off to infinity.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extLst>
                  <a:ext uri="{0D108BD9-81ED-4DB2-BD59-A6C34878D82A}">
                    <a16:rowId xmlns:a16="http://schemas.microsoft.com/office/drawing/2014/main" val="1884214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- 2019-06-17 09:34:20 </a:t>
                      </a:r>
                      <a:r>
                        <a:rPr kumimoji="0" lang="en-US" sz="1000" b="0" i="0" u="none" strike="noStrike" kern="1200" cap="none" spc="0" normalizeH="0" baseline="0" noProof="0">
                          <a:ln>
                            <a:noFill/>
                          </a:ln>
                          <a:solidFill>
                            <a:prstClr val="black"/>
                          </a:solidFill>
                          <a:effectLst/>
                          <a:uLnTx/>
                          <a:uFillTx/>
                          <a:latin typeface="+mn-lt"/>
                          <a:ea typeface="+mn-ea"/>
                          <a:cs typeface="+mn-cs"/>
                        </a:rPr>
                        <a:t>
 Perched over water between the blue of the Arabian Gulf and the azure sky, Pierchic is perhaps one of the most serene spots to dine in the city.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4.07 %</a:t>
                      </a:r>
                    </a:p>
                  </a:txBody>
                  <a:tcPr/>
                </a:tc>
                <a:extLst>
                  <a:ext uri="{0D108BD9-81ED-4DB2-BD59-A6C34878D82A}">
                    <a16:rowId xmlns:a16="http://schemas.microsoft.com/office/drawing/2014/main" val="3526678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- 2019-06-16 09:26:24 </a:t>
                      </a:r>
                      <a:r>
                        <a:rPr kumimoji="0" lang="en-US" sz="1000" b="0" i="0" u="none" strike="noStrike" kern="1200" cap="none" spc="0" normalizeH="0" baseline="0" noProof="0">
                          <a:ln>
                            <a:noFill/>
                          </a:ln>
                          <a:solidFill>
                            <a:prstClr val="black"/>
                          </a:solidFill>
                          <a:effectLst/>
                          <a:uLnTx/>
                          <a:uFillTx/>
                          <a:latin typeface="+mn-lt"/>
                          <a:ea typeface="+mn-ea"/>
                          <a:cs typeface="+mn-cs"/>
                        </a:rPr>
                        <a:t>
 Sit on top of it all on the private shaded terrace of your suite, and take in an uninterrupted view of the majestic Burj Al Arab and sparkling water of the Arabian Gulf.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5.16 %</a:t>
                      </a:r>
                    </a:p>
                  </a:txBody>
                  <a:tcPr/>
                </a:tc>
                <a:extLst>
                  <a:ext uri="{0D108BD9-81ED-4DB2-BD59-A6C34878D82A}">
                    <a16:rowId xmlns:a16="http://schemas.microsoft.com/office/drawing/2014/main" val="288696443"/>
                  </a:ext>
                </a:extLst>
              </a:tr>
            </a:tbl>
          </a:graphicData>
        </a:graphic>
      </p:graphicFrame>
      <p:sp>
        <p:nvSpPr>
          <p:cNvPr id="4" name="Text Placeholder 3">
            <a:extLst>
              <a:ext uri="{FF2B5EF4-FFF2-40B4-BE49-F238E27FC236}">
                <a16:creationId xmlns:a16="http://schemas.microsoft.com/office/drawing/2014/main" id="{9AAD72EE-4354-4E79-BDD5-1B823F0F0E82}"/>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567997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58881-F25B-4F73-881C-A6D40A8C0CC5}"/>
              </a:ext>
            </a:extLst>
          </p:cNvPr>
          <p:cNvSpPr>
            <a:spLocks noGrp="1"/>
          </p:cNvSpPr>
          <p:nvPr>
            <p:ph type="title"/>
          </p:nvPr>
        </p:nvSpPr>
        <p:spPr/>
        <p:txBody>
          <a:bodyPr/>
          <a:lstStyle/>
          <a:p>
            <a:r>
              <a:rPr lang="en-US"/>
              <a:t>Instagram IG Insights - Posts Table + I-Rate | Jumeirah Al Qasr - 3 of 7</a:t>
            </a:r>
          </a:p>
        </p:txBody>
      </p:sp>
      <p:graphicFrame>
        <p:nvGraphicFramePr>
          <p:cNvPr id="5" name="Table Placeholder 4">
            <a:extLst>
              <a:ext uri="{FF2B5EF4-FFF2-40B4-BE49-F238E27FC236}">
                <a16:creationId xmlns:a16="http://schemas.microsoft.com/office/drawing/2014/main" id="{E3E69BB2-BF70-435A-8F05-45A298DA9C36}"/>
              </a:ext>
            </a:extLst>
          </p:cNvPr>
          <p:cNvGraphicFramePr>
            <a:graphicFrameLocks noGrp="1"/>
          </p:cNvGraphicFramePr>
          <p:nvPr>
            <p:ph type="tbl" sz="quarter" idx="13"/>
            <p:extLst>
              <p:ext uri="{D42A27DB-BD31-4B8C-83A1-F6EECF244321}">
                <p14:modId xmlns:p14="http://schemas.microsoft.com/office/powerpoint/2010/main" val="1532125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04685269"/>
                    </a:ext>
                  </a:extLst>
                </a:gridCol>
                <a:gridCol w="822960">
                  <a:extLst>
                    <a:ext uri="{9D8B030D-6E8A-4147-A177-3AD203B41FA5}">
                      <a16:colId xmlns:a16="http://schemas.microsoft.com/office/drawing/2014/main" val="2188726604"/>
                    </a:ext>
                  </a:extLst>
                </a:gridCol>
                <a:gridCol w="658368">
                  <a:extLst>
                    <a:ext uri="{9D8B030D-6E8A-4147-A177-3AD203B41FA5}">
                      <a16:colId xmlns:a16="http://schemas.microsoft.com/office/drawing/2014/main" val="1061514301"/>
                    </a:ext>
                  </a:extLst>
                </a:gridCol>
                <a:gridCol w="822960">
                  <a:extLst>
                    <a:ext uri="{9D8B030D-6E8A-4147-A177-3AD203B41FA5}">
                      <a16:colId xmlns:a16="http://schemas.microsoft.com/office/drawing/2014/main" val="3779303391"/>
                    </a:ext>
                  </a:extLst>
                </a:gridCol>
                <a:gridCol w="411480">
                  <a:extLst>
                    <a:ext uri="{9D8B030D-6E8A-4147-A177-3AD203B41FA5}">
                      <a16:colId xmlns:a16="http://schemas.microsoft.com/office/drawing/2014/main" val="3488149663"/>
                    </a:ext>
                  </a:extLst>
                </a:gridCol>
                <a:gridCol w="411480">
                  <a:extLst>
                    <a:ext uri="{9D8B030D-6E8A-4147-A177-3AD203B41FA5}">
                      <a16:colId xmlns:a16="http://schemas.microsoft.com/office/drawing/2014/main" val="1557158946"/>
                    </a:ext>
                  </a:extLst>
                </a:gridCol>
                <a:gridCol w="411480">
                  <a:extLst>
                    <a:ext uri="{9D8B030D-6E8A-4147-A177-3AD203B41FA5}">
                      <a16:colId xmlns:a16="http://schemas.microsoft.com/office/drawing/2014/main" val="3079055211"/>
                    </a:ext>
                  </a:extLst>
                </a:gridCol>
                <a:gridCol w="411480">
                  <a:extLst>
                    <a:ext uri="{9D8B030D-6E8A-4147-A177-3AD203B41FA5}">
                      <a16:colId xmlns:a16="http://schemas.microsoft.com/office/drawing/2014/main" val="2412866520"/>
                    </a:ext>
                  </a:extLst>
                </a:gridCol>
                <a:gridCol w="658368">
                  <a:extLst>
                    <a:ext uri="{9D8B030D-6E8A-4147-A177-3AD203B41FA5}">
                      <a16:colId xmlns:a16="http://schemas.microsoft.com/office/drawing/2014/main" val="2239900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26543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- 2019-06-13 13:06:53 </a:t>
                      </a:r>
                      <a:r>
                        <a:rPr kumimoji="0" lang="en-US" sz="1000" b="0" i="0" u="none" strike="noStrike" kern="1200" cap="none" spc="0" normalizeH="0" baseline="0" noProof="0">
                          <a:ln>
                            <a:noFill/>
                          </a:ln>
                          <a:solidFill>
                            <a:prstClr val="black"/>
                          </a:solidFill>
                          <a:effectLst/>
                          <a:uLnTx/>
                          <a:uFillTx/>
                          <a:latin typeface="+mn-lt"/>
                          <a:ea typeface="+mn-ea"/>
                          <a:cs typeface="+mn-cs"/>
                        </a:rPr>
                        <a:t>
 It's easy to make an entrance into Arboretum as you pull up in an abra and ascend the palace steps and into the grand atrium which is lit with sparkling lanterns as the sun drops below the horizon.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1.39 %</a:t>
                      </a:r>
                    </a:p>
                  </a:txBody>
                  <a:tcPr/>
                </a:tc>
                <a:extLst>
                  <a:ext uri="{0D108BD9-81ED-4DB2-BD59-A6C34878D82A}">
                    <a16:rowId xmlns:a16="http://schemas.microsoft.com/office/drawing/2014/main" val="3220240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- 2019-06-11 14:52:59 </a:t>
                      </a:r>
                      <a:r>
                        <a:rPr kumimoji="0" lang="en-US" sz="1000" b="0" i="0" u="none" strike="noStrike" kern="1200" cap="none" spc="0" normalizeH="0" baseline="0" noProof="0">
                          <a:ln>
                            <a:noFill/>
                          </a:ln>
                          <a:solidFill>
                            <a:prstClr val="black"/>
                          </a:solidFill>
                          <a:effectLst/>
                          <a:uLnTx/>
                          <a:uFillTx/>
                          <a:latin typeface="+mn-lt"/>
                          <a:ea typeface="+mn-ea"/>
                          <a:cs typeface="+mn-cs"/>
                        </a:rPr>
                        <a:t>
 Enveloped in towering palatial architecture that speaks to a rich Middle Eastern heritage and surrounded by mature palms, you will find yourself transported into your own private paradise. Thanks 📷 @dasha_and_misha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a:t>
                      </a:r>
                    </a:p>
                  </a:txBody>
                  <a:tcPr/>
                </a:tc>
                <a:extLst>
                  <a:ext uri="{0D108BD9-81ED-4DB2-BD59-A6C34878D82A}">
                    <a16:rowId xmlns:a16="http://schemas.microsoft.com/office/drawing/2014/main" val="2749864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- 2019-06-09 09:28:00 </a:t>
                      </a:r>
                      <a:r>
                        <a:rPr kumimoji="0" lang="en-US" sz="1000" b="0" i="0" u="none" strike="noStrike" kern="1200" cap="none" spc="0" normalizeH="0" baseline="0" noProof="0">
                          <a:ln>
                            <a:noFill/>
                          </a:ln>
                          <a:solidFill>
                            <a:prstClr val="black"/>
                          </a:solidFill>
                          <a:effectLst/>
                          <a:uLnTx/>
                          <a:uFillTx/>
                          <a:latin typeface="+mn-lt"/>
                          <a:ea typeface="+mn-ea"/>
                          <a:cs typeface="+mn-cs"/>
                        </a:rPr>
                        <a:t>
 A positively royal view as you step onto your private balcony and admire the panorama of traditional Arabian wind towers dotting the verdant gardens, running with gorgeous waterways and the Dubai skyline beyond.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1.46 %</a:t>
                      </a:r>
                    </a:p>
                  </a:txBody>
                  <a:tcPr/>
                </a:tc>
                <a:extLst>
                  <a:ext uri="{0D108BD9-81ED-4DB2-BD59-A6C34878D82A}">
                    <a16:rowId xmlns:a16="http://schemas.microsoft.com/office/drawing/2014/main" val="976518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- 2019-06-08 13:29:32 </a:t>
                      </a:r>
                      <a:r>
                        <a:rPr kumimoji="0" lang="en-US" sz="1000" b="0" i="0" u="none" strike="noStrike" kern="1200" cap="none" spc="0" normalizeH="0" baseline="0" noProof="0">
                          <a:ln>
                            <a:noFill/>
                          </a:ln>
                          <a:solidFill>
                            <a:prstClr val="black"/>
                          </a:solidFill>
                          <a:effectLst/>
                          <a:uLnTx/>
                          <a:uFillTx/>
                          <a:latin typeface="+mn-lt"/>
                          <a:ea typeface="+mn-ea"/>
                          <a:cs typeface="+mn-cs"/>
                        </a:rPr>
                        <a:t>
 Drift along the 3.7km of Madinat Jumeirah's winding waterways, before hopping off to indulge in an exquisite breakfast at Arboretum. Thanks 📷 @ninni_dxb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3.21 %</a:t>
                      </a:r>
                    </a:p>
                  </a:txBody>
                  <a:tcPr/>
                </a:tc>
                <a:extLst>
                  <a:ext uri="{0D108BD9-81ED-4DB2-BD59-A6C34878D82A}">
                    <a16:rowId xmlns:a16="http://schemas.microsoft.com/office/drawing/2014/main" val="2773651563"/>
                  </a:ext>
                </a:extLst>
              </a:tr>
            </a:tbl>
          </a:graphicData>
        </a:graphic>
      </p:graphicFrame>
      <p:sp>
        <p:nvSpPr>
          <p:cNvPr id="4" name="Text Placeholder 3">
            <a:extLst>
              <a:ext uri="{FF2B5EF4-FFF2-40B4-BE49-F238E27FC236}">
                <a16:creationId xmlns:a16="http://schemas.microsoft.com/office/drawing/2014/main" id="{676DB903-D1BF-48AB-9346-27C179369EA0}"/>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507253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BC05F-9D0E-4E54-A9D6-05D3EF9DF3C4}"/>
              </a:ext>
            </a:extLst>
          </p:cNvPr>
          <p:cNvSpPr>
            <a:spLocks noGrp="1"/>
          </p:cNvSpPr>
          <p:nvPr>
            <p:ph type="title"/>
          </p:nvPr>
        </p:nvSpPr>
        <p:spPr/>
        <p:txBody>
          <a:bodyPr/>
          <a:lstStyle/>
          <a:p>
            <a:r>
              <a:rPr lang="en-US"/>
              <a:t>Instagram IG Insights - Posts Table + I-Rate | Jumeirah Al Qasr - 4 of 7</a:t>
            </a:r>
          </a:p>
        </p:txBody>
      </p:sp>
      <p:graphicFrame>
        <p:nvGraphicFramePr>
          <p:cNvPr id="5" name="Table Placeholder 4">
            <a:extLst>
              <a:ext uri="{FF2B5EF4-FFF2-40B4-BE49-F238E27FC236}">
                <a16:creationId xmlns:a16="http://schemas.microsoft.com/office/drawing/2014/main" id="{0732F21F-8390-48D3-8FD3-0F68D02F89E2}"/>
              </a:ext>
            </a:extLst>
          </p:cNvPr>
          <p:cNvGraphicFramePr>
            <a:graphicFrameLocks noGrp="1"/>
          </p:cNvGraphicFramePr>
          <p:nvPr>
            <p:ph type="tbl" sz="quarter" idx="13"/>
            <p:extLst>
              <p:ext uri="{D42A27DB-BD31-4B8C-83A1-F6EECF244321}">
                <p14:modId xmlns:p14="http://schemas.microsoft.com/office/powerpoint/2010/main" val="3766635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98387994"/>
                    </a:ext>
                  </a:extLst>
                </a:gridCol>
                <a:gridCol w="822960">
                  <a:extLst>
                    <a:ext uri="{9D8B030D-6E8A-4147-A177-3AD203B41FA5}">
                      <a16:colId xmlns:a16="http://schemas.microsoft.com/office/drawing/2014/main" val="1492166258"/>
                    </a:ext>
                  </a:extLst>
                </a:gridCol>
                <a:gridCol w="658368">
                  <a:extLst>
                    <a:ext uri="{9D8B030D-6E8A-4147-A177-3AD203B41FA5}">
                      <a16:colId xmlns:a16="http://schemas.microsoft.com/office/drawing/2014/main" val="1296204388"/>
                    </a:ext>
                  </a:extLst>
                </a:gridCol>
                <a:gridCol w="822960">
                  <a:extLst>
                    <a:ext uri="{9D8B030D-6E8A-4147-A177-3AD203B41FA5}">
                      <a16:colId xmlns:a16="http://schemas.microsoft.com/office/drawing/2014/main" val="824163202"/>
                    </a:ext>
                  </a:extLst>
                </a:gridCol>
                <a:gridCol w="411480">
                  <a:extLst>
                    <a:ext uri="{9D8B030D-6E8A-4147-A177-3AD203B41FA5}">
                      <a16:colId xmlns:a16="http://schemas.microsoft.com/office/drawing/2014/main" val="3785742901"/>
                    </a:ext>
                  </a:extLst>
                </a:gridCol>
                <a:gridCol w="411480">
                  <a:extLst>
                    <a:ext uri="{9D8B030D-6E8A-4147-A177-3AD203B41FA5}">
                      <a16:colId xmlns:a16="http://schemas.microsoft.com/office/drawing/2014/main" val="3046438576"/>
                    </a:ext>
                  </a:extLst>
                </a:gridCol>
                <a:gridCol w="411480">
                  <a:extLst>
                    <a:ext uri="{9D8B030D-6E8A-4147-A177-3AD203B41FA5}">
                      <a16:colId xmlns:a16="http://schemas.microsoft.com/office/drawing/2014/main" val="3562583658"/>
                    </a:ext>
                  </a:extLst>
                </a:gridCol>
                <a:gridCol w="411480">
                  <a:extLst>
                    <a:ext uri="{9D8B030D-6E8A-4147-A177-3AD203B41FA5}">
                      <a16:colId xmlns:a16="http://schemas.microsoft.com/office/drawing/2014/main" val="1753486146"/>
                    </a:ext>
                  </a:extLst>
                </a:gridCol>
                <a:gridCol w="658368">
                  <a:extLst>
                    <a:ext uri="{9D8B030D-6E8A-4147-A177-3AD203B41FA5}">
                      <a16:colId xmlns:a16="http://schemas.microsoft.com/office/drawing/2014/main" val="2912014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63295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- 2019-06-07 14:07:36 </a:t>
                      </a:r>
                      <a:r>
                        <a:rPr kumimoji="0" lang="en-US" sz="1000" b="0" i="0" u="none" strike="noStrike" kern="1200" cap="none" spc="0" normalizeH="0" baseline="0" noProof="0">
                          <a:ln>
                            <a:noFill/>
                          </a:ln>
                          <a:solidFill>
                            <a:prstClr val="black"/>
                          </a:solidFill>
                          <a:effectLst/>
                          <a:uLnTx/>
                          <a:uFillTx/>
                          <a:latin typeface="+mn-lt"/>
                          <a:ea typeface="+mn-ea"/>
                          <a:cs typeface="+mn-cs"/>
                        </a:rPr>
                        <a:t>
 Before stepping out onto Koubba Bar's lavish terrace to spot a million stars glitter behind the iconic @BurjAlArab, sip on a refreshing cocktail in the ambience of the bar's enchanting Arabesque interiors.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1.90 %</a:t>
                      </a:r>
                    </a:p>
                  </a:txBody>
                  <a:tcPr/>
                </a:tc>
                <a:extLst>
                  <a:ext uri="{0D108BD9-81ED-4DB2-BD59-A6C34878D82A}">
                    <a16:rowId xmlns:a16="http://schemas.microsoft.com/office/drawing/2014/main" val="368129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- 2019-06-05 17:15:36 </a:t>
                      </a:r>
                      <a:r>
                        <a:rPr kumimoji="0" lang="en-US" sz="1000" b="0" i="0" u="none" strike="noStrike" kern="1200" cap="none" spc="0" normalizeH="0" baseline="0" noProof="0">
                          <a:ln>
                            <a:noFill/>
                          </a:ln>
                          <a:solidFill>
                            <a:prstClr val="black"/>
                          </a:solidFill>
                          <a:effectLst/>
                          <a:uLnTx/>
                          <a:uFillTx/>
                          <a:latin typeface="+mn-lt"/>
                          <a:ea typeface="+mn-ea"/>
                          <a:cs typeface="+mn-cs"/>
                        </a:rPr>
                        <a:t>
 Contemporary design elements and textures add a modern flair to the traditional Middle Eastern design Jumeirah Al Qasr is famed for.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1.22 %</a:t>
                      </a:r>
                    </a:p>
                  </a:txBody>
                  <a:tcPr/>
                </a:tc>
                <a:extLst>
                  <a:ext uri="{0D108BD9-81ED-4DB2-BD59-A6C34878D82A}">
                    <a16:rowId xmlns:a16="http://schemas.microsoft.com/office/drawing/2014/main" val="1758225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- 2019-06-04 11:24:53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عيدكم مبارك و كل عام وأنتم بخير بمناسبة حلول عيد الفطر المبارك‎
</a:t>
                      </a:r>
                      <a:r>
                        <a:rPr kumimoji="0" lang="en-US" sz="1000" b="0" i="0" u="none" strike="noStrike" kern="1200" cap="none" spc="0" normalizeH="0" baseline="0" noProof="0">
                          <a:ln>
                            <a:noFill/>
                          </a:ln>
                          <a:solidFill>
                            <a:prstClr val="black"/>
                          </a:solidFill>
                          <a:effectLst/>
                          <a:uLnTx/>
                          <a:uFillTx/>
                          <a:latin typeface="+mn-lt"/>
                          <a:ea typeface="+mn-ea"/>
                          <a:cs typeface="+mn-cs"/>
                        </a:rPr>
                        <a:t>Jumeirah Al Qasr wishes you and your family a joyous Eid Al Fitr. Thanks 📷 @hotelsbygmr83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2.74 %</a:t>
                      </a:r>
                    </a:p>
                  </a:txBody>
                  <a:tcPr/>
                </a:tc>
                <a:extLst>
                  <a:ext uri="{0D108BD9-81ED-4DB2-BD59-A6C34878D82A}">
                    <a16:rowId xmlns:a16="http://schemas.microsoft.com/office/drawing/2014/main" val="2545896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- 2019-06-02 12:59:17 </a:t>
                      </a:r>
                      <a:r>
                        <a:rPr kumimoji="0" lang="en-US" sz="1000" b="0" i="0" u="none" strike="noStrike" kern="1200" cap="none" spc="0" normalizeH="0" baseline="0" noProof="0">
                          <a:ln>
                            <a:noFill/>
                          </a:ln>
                          <a:solidFill>
                            <a:prstClr val="black"/>
                          </a:solidFill>
                          <a:effectLst/>
                          <a:uLnTx/>
                          <a:uFillTx/>
                          <a:latin typeface="+mn-lt"/>
                          <a:ea typeface="+mn-ea"/>
                          <a:cs typeface="+mn-cs"/>
                        </a:rPr>
                        <a:t>
 Dappled morning sunlight lands on a beautiful breakfast spread that is expertly prepared and laid out on your own private terrace. Utter bliss and something you have to do at least once during your stay.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a:t>
                      </a:r>
                    </a:p>
                  </a:txBody>
                  <a:tcPr/>
                </a:tc>
                <a:extLst>
                  <a:ext uri="{0D108BD9-81ED-4DB2-BD59-A6C34878D82A}">
                    <a16:rowId xmlns:a16="http://schemas.microsoft.com/office/drawing/2014/main" val="3571766226"/>
                  </a:ext>
                </a:extLst>
              </a:tr>
            </a:tbl>
          </a:graphicData>
        </a:graphic>
      </p:graphicFrame>
      <p:sp>
        <p:nvSpPr>
          <p:cNvPr id="4" name="Text Placeholder 3">
            <a:extLst>
              <a:ext uri="{FF2B5EF4-FFF2-40B4-BE49-F238E27FC236}">
                <a16:creationId xmlns:a16="http://schemas.microsoft.com/office/drawing/2014/main" id="{BD2495FF-E5A9-4AB7-AC63-CF92A8BC4AC5}"/>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633712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E26DD-BF22-4FF8-BF0F-75A847F99D58}"/>
              </a:ext>
            </a:extLst>
          </p:cNvPr>
          <p:cNvSpPr>
            <a:spLocks noGrp="1"/>
          </p:cNvSpPr>
          <p:nvPr>
            <p:ph type="title"/>
          </p:nvPr>
        </p:nvSpPr>
        <p:spPr/>
        <p:txBody>
          <a:bodyPr/>
          <a:lstStyle/>
          <a:p>
            <a:r>
              <a:rPr lang="en-US"/>
              <a:t>Instagram IG Insights - Posts Table + I-Rate | Jumeirah Al Qasr - 5 of 7</a:t>
            </a:r>
          </a:p>
        </p:txBody>
      </p:sp>
      <p:graphicFrame>
        <p:nvGraphicFramePr>
          <p:cNvPr id="5" name="Table Placeholder 4">
            <a:extLst>
              <a:ext uri="{FF2B5EF4-FFF2-40B4-BE49-F238E27FC236}">
                <a16:creationId xmlns:a16="http://schemas.microsoft.com/office/drawing/2014/main" id="{E091092E-77D0-4151-9C5D-F855DE33FD82}"/>
              </a:ext>
            </a:extLst>
          </p:cNvPr>
          <p:cNvGraphicFramePr>
            <a:graphicFrameLocks noGrp="1"/>
          </p:cNvGraphicFramePr>
          <p:nvPr>
            <p:ph type="tbl" sz="quarter" idx="13"/>
            <p:extLst>
              <p:ext uri="{D42A27DB-BD31-4B8C-83A1-F6EECF244321}">
                <p14:modId xmlns:p14="http://schemas.microsoft.com/office/powerpoint/2010/main" val="3816047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06502938"/>
                    </a:ext>
                  </a:extLst>
                </a:gridCol>
                <a:gridCol w="822960">
                  <a:extLst>
                    <a:ext uri="{9D8B030D-6E8A-4147-A177-3AD203B41FA5}">
                      <a16:colId xmlns:a16="http://schemas.microsoft.com/office/drawing/2014/main" val="2735739831"/>
                    </a:ext>
                  </a:extLst>
                </a:gridCol>
                <a:gridCol w="658368">
                  <a:extLst>
                    <a:ext uri="{9D8B030D-6E8A-4147-A177-3AD203B41FA5}">
                      <a16:colId xmlns:a16="http://schemas.microsoft.com/office/drawing/2014/main" val="1270063053"/>
                    </a:ext>
                  </a:extLst>
                </a:gridCol>
                <a:gridCol w="822960">
                  <a:extLst>
                    <a:ext uri="{9D8B030D-6E8A-4147-A177-3AD203B41FA5}">
                      <a16:colId xmlns:a16="http://schemas.microsoft.com/office/drawing/2014/main" val="1545013987"/>
                    </a:ext>
                  </a:extLst>
                </a:gridCol>
                <a:gridCol w="411480">
                  <a:extLst>
                    <a:ext uri="{9D8B030D-6E8A-4147-A177-3AD203B41FA5}">
                      <a16:colId xmlns:a16="http://schemas.microsoft.com/office/drawing/2014/main" val="3632419779"/>
                    </a:ext>
                  </a:extLst>
                </a:gridCol>
                <a:gridCol w="411480">
                  <a:extLst>
                    <a:ext uri="{9D8B030D-6E8A-4147-A177-3AD203B41FA5}">
                      <a16:colId xmlns:a16="http://schemas.microsoft.com/office/drawing/2014/main" val="1249962578"/>
                    </a:ext>
                  </a:extLst>
                </a:gridCol>
                <a:gridCol w="411480">
                  <a:extLst>
                    <a:ext uri="{9D8B030D-6E8A-4147-A177-3AD203B41FA5}">
                      <a16:colId xmlns:a16="http://schemas.microsoft.com/office/drawing/2014/main" val="2845138983"/>
                    </a:ext>
                  </a:extLst>
                </a:gridCol>
                <a:gridCol w="411480">
                  <a:extLst>
                    <a:ext uri="{9D8B030D-6E8A-4147-A177-3AD203B41FA5}">
                      <a16:colId xmlns:a16="http://schemas.microsoft.com/office/drawing/2014/main" val="1105660598"/>
                    </a:ext>
                  </a:extLst>
                </a:gridCol>
                <a:gridCol w="658368">
                  <a:extLst>
                    <a:ext uri="{9D8B030D-6E8A-4147-A177-3AD203B41FA5}">
                      <a16:colId xmlns:a16="http://schemas.microsoft.com/office/drawing/2014/main" val="3613003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38768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- 2019-06-01 17:23:17 </a:t>
                      </a:r>
                      <a:r>
                        <a:rPr kumimoji="0" lang="en-US" sz="1000" b="0" i="0" u="none" strike="noStrike" kern="1200" cap="none" spc="0" normalizeH="0" baseline="0" noProof="0">
                          <a:ln>
                            <a:noFill/>
                          </a:ln>
                          <a:solidFill>
                            <a:prstClr val="black"/>
                          </a:solidFill>
                          <a:effectLst/>
                          <a:uLnTx/>
                          <a:uFillTx/>
                          <a:latin typeface="+mn-lt"/>
                          <a:ea typeface="+mn-ea"/>
                          <a:cs typeface="+mn-cs"/>
                        </a:rPr>
                        <a:t>
 An incredible traditional Iftar spent with family and friends, under the stars with sweeping views of the sea, or in the comfort of the beautifully designed dining area inside are a great way to connect this Ramadan at Arboretum.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1.07 %</a:t>
                      </a:r>
                    </a:p>
                  </a:txBody>
                  <a:tcPr/>
                </a:tc>
                <a:extLst>
                  <a:ext uri="{0D108BD9-81ED-4DB2-BD59-A6C34878D82A}">
                    <a16:rowId xmlns:a16="http://schemas.microsoft.com/office/drawing/2014/main" val="971848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- 2019-05-31 17:00:36 </a:t>
                      </a:r>
                      <a:r>
                        <a:rPr kumimoji="0" lang="en-US" sz="1000" b="0" i="0" u="none" strike="noStrike" kern="1200" cap="none" spc="0" normalizeH="0" baseline="0" noProof="0">
                          <a:ln>
                            <a:noFill/>
                          </a:ln>
                          <a:solidFill>
                            <a:prstClr val="black"/>
                          </a:solidFill>
                          <a:effectLst/>
                          <a:uLnTx/>
                          <a:uFillTx/>
                          <a:latin typeface="+mn-lt"/>
                          <a:ea typeface="+mn-ea"/>
                          <a:cs typeface="+mn-cs"/>
                        </a:rPr>
                        <a:t>
 A modern day palace with beautiful waterways, towering grand architecture and soft green gardens. A place to make anyone feel like royalty. Thanks 📷  @_priv_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3.13 %</a:t>
                      </a:r>
                    </a:p>
                  </a:txBody>
                  <a:tcPr/>
                </a:tc>
                <a:extLst>
                  <a:ext uri="{0D108BD9-81ED-4DB2-BD59-A6C34878D82A}">
                    <a16:rowId xmlns:a16="http://schemas.microsoft.com/office/drawing/2014/main" val="2248400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- 2019-05-30 16:37:46 </a:t>
                      </a:r>
                      <a:r>
                        <a:rPr kumimoji="0" lang="en-US" sz="1000" b="0" i="0" u="none" strike="noStrike" kern="1200" cap="none" spc="0" normalizeH="0" baseline="0" noProof="0">
                          <a:ln>
                            <a:noFill/>
                          </a:ln>
                          <a:solidFill>
                            <a:prstClr val="black"/>
                          </a:solidFill>
                          <a:effectLst/>
                          <a:uLnTx/>
                          <a:uFillTx/>
                          <a:latin typeface="+mn-lt"/>
                          <a:ea typeface="+mn-ea"/>
                          <a:cs typeface="+mn-cs"/>
                        </a:rPr>
                        <a:t>
 Cool, stylish and modern, The Hide is all about using the best ingredients, like this amazing dry aged tenderloin, to create simple yet fantastic dishes.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1.30 %</a:t>
                      </a:r>
                    </a:p>
                  </a:txBody>
                  <a:tcPr/>
                </a:tc>
                <a:extLst>
                  <a:ext uri="{0D108BD9-81ED-4DB2-BD59-A6C34878D82A}">
                    <a16:rowId xmlns:a16="http://schemas.microsoft.com/office/drawing/2014/main" val="2844574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- 2019-05-27 10:17:04 </a:t>
                      </a:r>
                      <a:r>
                        <a:rPr kumimoji="0" lang="en-US" sz="1000" b="0" i="0" u="none" strike="noStrike" kern="1200" cap="none" spc="0" normalizeH="0" baseline="0" noProof="0">
                          <a:ln>
                            <a:noFill/>
                          </a:ln>
                          <a:solidFill>
                            <a:prstClr val="black"/>
                          </a:solidFill>
                          <a:effectLst/>
                          <a:uLnTx/>
                          <a:uFillTx/>
                          <a:latin typeface="+mn-lt"/>
                          <a:ea typeface="+mn-ea"/>
                          <a:cs typeface="+mn-cs"/>
                        </a:rPr>
                        <a:t>
 Earthy terracota tones and dusky greens create a desert oasis like feel as you wander through the gardens and past the Arabesque architecture. Thanks 📷 @roadtripchic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1.63 %</a:t>
                      </a:r>
                    </a:p>
                  </a:txBody>
                  <a:tcPr/>
                </a:tc>
                <a:extLst>
                  <a:ext uri="{0D108BD9-81ED-4DB2-BD59-A6C34878D82A}">
                    <a16:rowId xmlns:a16="http://schemas.microsoft.com/office/drawing/2014/main" val="3410663404"/>
                  </a:ext>
                </a:extLst>
              </a:tr>
            </a:tbl>
          </a:graphicData>
        </a:graphic>
      </p:graphicFrame>
      <p:sp>
        <p:nvSpPr>
          <p:cNvPr id="4" name="Text Placeholder 3">
            <a:extLst>
              <a:ext uri="{FF2B5EF4-FFF2-40B4-BE49-F238E27FC236}">
                <a16:creationId xmlns:a16="http://schemas.microsoft.com/office/drawing/2014/main" id="{13E399DF-4303-4EAB-A377-A6E0FE4A6FCB}"/>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00567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CA4F5-A372-46DE-8FDE-BA520BC98197}"/>
              </a:ext>
            </a:extLst>
          </p:cNvPr>
          <p:cNvSpPr>
            <a:spLocks noGrp="1"/>
          </p:cNvSpPr>
          <p:nvPr>
            <p:ph type="title"/>
          </p:nvPr>
        </p:nvSpPr>
        <p:spPr/>
        <p:txBody>
          <a:bodyPr/>
          <a:lstStyle/>
          <a:p>
            <a:r>
              <a:rPr lang="en-US"/>
              <a:t>Instagram IG Insights - Posts Table + I-Rate | Jumeirah Al Qasr - 6 of 7</a:t>
            </a:r>
          </a:p>
        </p:txBody>
      </p:sp>
      <p:graphicFrame>
        <p:nvGraphicFramePr>
          <p:cNvPr id="5" name="Table Placeholder 4">
            <a:extLst>
              <a:ext uri="{FF2B5EF4-FFF2-40B4-BE49-F238E27FC236}">
                <a16:creationId xmlns:a16="http://schemas.microsoft.com/office/drawing/2014/main" id="{F2A43DCA-E644-4649-9320-7C13AEBDE92F}"/>
              </a:ext>
            </a:extLst>
          </p:cNvPr>
          <p:cNvGraphicFramePr>
            <a:graphicFrameLocks noGrp="1"/>
          </p:cNvGraphicFramePr>
          <p:nvPr>
            <p:ph type="tbl" sz="quarter" idx="13"/>
            <p:extLst>
              <p:ext uri="{D42A27DB-BD31-4B8C-83A1-F6EECF244321}">
                <p14:modId xmlns:p14="http://schemas.microsoft.com/office/powerpoint/2010/main" val="745950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67752816"/>
                    </a:ext>
                  </a:extLst>
                </a:gridCol>
                <a:gridCol w="822960">
                  <a:extLst>
                    <a:ext uri="{9D8B030D-6E8A-4147-A177-3AD203B41FA5}">
                      <a16:colId xmlns:a16="http://schemas.microsoft.com/office/drawing/2014/main" val="1946476153"/>
                    </a:ext>
                  </a:extLst>
                </a:gridCol>
                <a:gridCol w="658368">
                  <a:extLst>
                    <a:ext uri="{9D8B030D-6E8A-4147-A177-3AD203B41FA5}">
                      <a16:colId xmlns:a16="http://schemas.microsoft.com/office/drawing/2014/main" val="566054040"/>
                    </a:ext>
                  </a:extLst>
                </a:gridCol>
                <a:gridCol w="822960">
                  <a:extLst>
                    <a:ext uri="{9D8B030D-6E8A-4147-A177-3AD203B41FA5}">
                      <a16:colId xmlns:a16="http://schemas.microsoft.com/office/drawing/2014/main" val="723257107"/>
                    </a:ext>
                  </a:extLst>
                </a:gridCol>
                <a:gridCol w="411480">
                  <a:extLst>
                    <a:ext uri="{9D8B030D-6E8A-4147-A177-3AD203B41FA5}">
                      <a16:colId xmlns:a16="http://schemas.microsoft.com/office/drawing/2014/main" val="735411502"/>
                    </a:ext>
                  </a:extLst>
                </a:gridCol>
                <a:gridCol w="411480">
                  <a:extLst>
                    <a:ext uri="{9D8B030D-6E8A-4147-A177-3AD203B41FA5}">
                      <a16:colId xmlns:a16="http://schemas.microsoft.com/office/drawing/2014/main" val="2451860958"/>
                    </a:ext>
                  </a:extLst>
                </a:gridCol>
                <a:gridCol w="411480">
                  <a:extLst>
                    <a:ext uri="{9D8B030D-6E8A-4147-A177-3AD203B41FA5}">
                      <a16:colId xmlns:a16="http://schemas.microsoft.com/office/drawing/2014/main" val="1367092382"/>
                    </a:ext>
                  </a:extLst>
                </a:gridCol>
                <a:gridCol w="411480">
                  <a:extLst>
                    <a:ext uri="{9D8B030D-6E8A-4147-A177-3AD203B41FA5}">
                      <a16:colId xmlns:a16="http://schemas.microsoft.com/office/drawing/2014/main" val="3745620283"/>
                    </a:ext>
                  </a:extLst>
                </a:gridCol>
                <a:gridCol w="658368">
                  <a:extLst>
                    <a:ext uri="{9D8B030D-6E8A-4147-A177-3AD203B41FA5}">
                      <a16:colId xmlns:a16="http://schemas.microsoft.com/office/drawing/2014/main" val="3538601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69145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- 2019-05-22 10:24:02 </a:t>
                      </a:r>
                      <a:r>
                        <a:rPr kumimoji="0" lang="en-US" sz="1000" b="0" i="0" u="none" strike="noStrike" kern="1200" cap="none" spc="0" normalizeH="0" baseline="0" noProof="0">
                          <a:ln>
                            <a:noFill/>
                          </a:ln>
                          <a:solidFill>
                            <a:prstClr val="black"/>
                          </a:solidFill>
                          <a:effectLst/>
                          <a:uLnTx/>
                          <a:uFillTx/>
                          <a:latin typeface="+mn-lt"/>
                          <a:ea typeface="+mn-ea"/>
                          <a:cs typeface="+mn-cs"/>
                        </a:rPr>
                        <a:t>
 Drifting along the clear waterways with the warm sun shining down is a magical experience, and is the perfect way of navigating the many desitnations you might want to visit for glorious dining, shopping and relaxing. #RediscoverMadinat Thanks 📷 @elonatheexplorer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1.66 %</a:t>
                      </a:r>
                    </a:p>
                  </a:txBody>
                  <a:tcPr/>
                </a:tc>
                <a:extLst>
                  <a:ext uri="{0D108BD9-81ED-4DB2-BD59-A6C34878D82A}">
                    <a16:rowId xmlns:a16="http://schemas.microsoft.com/office/drawing/2014/main" val="4075736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- 2019-05-21 11:20:50 </a:t>
                      </a:r>
                      <a:r>
                        <a:rPr kumimoji="0" lang="en-US" sz="1000" b="0" i="0" u="none" strike="noStrike" kern="1200" cap="none" spc="0" normalizeH="0" baseline="0" noProof="0">
                          <a:ln>
                            <a:noFill/>
                          </a:ln>
                          <a:solidFill>
                            <a:prstClr val="black"/>
                          </a:solidFill>
                          <a:effectLst/>
                          <a:uLnTx/>
                          <a:uFillTx/>
                          <a:latin typeface="+mn-lt"/>
                          <a:ea typeface="+mn-ea"/>
                          <a:cs typeface="+mn-cs"/>
                        </a:rPr>
                        <a:t>
 Lead your eye from traditional Arabia, to modern luxury and comfort and then right out to the beautiful waters and coast of the Arabian Gulf. Our rooms celebrate the Middle East from design to nature.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3.14 %</a:t>
                      </a:r>
                    </a:p>
                  </a:txBody>
                  <a:tcPr/>
                </a:tc>
                <a:extLst>
                  <a:ext uri="{0D108BD9-81ED-4DB2-BD59-A6C34878D82A}">
                    <a16:rowId xmlns:a16="http://schemas.microsoft.com/office/drawing/2014/main" val="2016189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- 2019-05-19 16:25:55 </a:t>
                      </a:r>
                      <a:r>
                        <a:rPr kumimoji="0" lang="en-US" sz="1000" b="0" i="0" u="none" strike="noStrike" kern="1200" cap="none" spc="0" normalizeH="0" baseline="0" noProof="0">
                          <a:ln>
                            <a:noFill/>
                          </a:ln>
                          <a:solidFill>
                            <a:prstClr val="black"/>
                          </a:solidFill>
                          <a:effectLst/>
                          <a:uLnTx/>
                          <a:uFillTx/>
                          <a:latin typeface="+mn-lt"/>
                          <a:ea typeface="+mn-ea"/>
                          <a:cs typeface="+mn-cs"/>
                        </a:rPr>
                        <a:t>
 From its al fresco dining with sea views, to the ornate ceilings of its interior, Arboretum is the perfect place to share a traditional Iftar with good company.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1.36 %</a:t>
                      </a:r>
                    </a:p>
                  </a:txBody>
                  <a:tcPr/>
                </a:tc>
                <a:extLst>
                  <a:ext uri="{0D108BD9-81ED-4DB2-BD59-A6C34878D82A}">
                    <a16:rowId xmlns:a16="http://schemas.microsoft.com/office/drawing/2014/main" val="2197949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- 2019-05-18 17:28:24 </a:t>
                      </a:r>
                      <a:r>
                        <a:rPr kumimoji="0" lang="en-US" sz="1000" b="0" i="0" u="none" strike="noStrike" kern="1200" cap="none" spc="0" normalizeH="0" baseline="0" noProof="0">
                          <a:ln>
                            <a:noFill/>
                          </a:ln>
                          <a:solidFill>
                            <a:prstClr val="black"/>
                          </a:solidFill>
                          <a:effectLst/>
                          <a:uLnTx/>
                          <a:uFillTx/>
                          <a:latin typeface="+mn-lt"/>
                          <a:ea typeface="+mn-ea"/>
                          <a:cs typeface="+mn-cs"/>
                        </a:rPr>
                        <a:t>
 The Iftar meal during Ramadan is the pefect opportunity to spend quality time with friends and family. Arboretum offers wonderful flavours of the region for everyone to enjoy. #RediscoverMadinat 📷 Thanks @eleutha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1.42 %</a:t>
                      </a:r>
                    </a:p>
                  </a:txBody>
                  <a:tcPr/>
                </a:tc>
                <a:extLst>
                  <a:ext uri="{0D108BD9-81ED-4DB2-BD59-A6C34878D82A}">
                    <a16:rowId xmlns:a16="http://schemas.microsoft.com/office/drawing/2014/main" val="2539280750"/>
                  </a:ext>
                </a:extLst>
              </a:tr>
            </a:tbl>
          </a:graphicData>
        </a:graphic>
      </p:graphicFrame>
      <p:sp>
        <p:nvSpPr>
          <p:cNvPr id="4" name="Text Placeholder 3">
            <a:extLst>
              <a:ext uri="{FF2B5EF4-FFF2-40B4-BE49-F238E27FC236}">
                <a16:creationId xmlns:a16="http://schemas.microsoft.com/office/drawing/2014/main" id="{5B856E7F-27D4-4AD2-8AA0-2005FB1801DE}"/>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9350320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DDCE6-95BA-4B3E-8DBD-A4909F7D6C9C}"/>
              </a:ext>
            </a:extLst>
          </p:cNvPr>
          <p:cNvSpPr>
            <a:spLocks noGrp="1"/>
          </p:cNvSpPr>
          <p:nvPr>
            <p:ph type="title"/>
          </p:nvPr>
        </p:nvSpPr>
        <p:spPr/>
        <p:txBody>
          <a:bodyPr/>
          <a:lstStyle/>
          <a:p>
            <a:r>
              <a:rPr lang="en-US"/>
              <a:t>Instagram IG Insights - Posts Table + I-Rate | Jumeirah Al Qasr - 7 of 7</a:t>
            </a:r>
          </a:p>
        </p:txBody>
      </p:sp>
      <p:graphicFrame>
        <p:nvGraphicFramePr>
          <p:cNvPr id="5" name="Table Placeholder 4">
            <a:extLst>
              <a:ext uri="{FF2B5EF4-FFF2-40B4-BE49-F238E27FC236}">
                <a16:creationId xmlns:a16="http://schemas.microsoft.com/office/drawing/2014/main" id="{29DFCEA9-E6B9-4AE1-83FA-4AF1A918C189}"/>
              </a:ext>
            </a:extLst>
          </p:cNvPr>
          <p:cNvGraphicFramePr>
            <a:graphicFrameLocks noGrp="1"/>
          </p:cNvGraphicFramePr>
          <p:nvPr>
            <p:ph type="tbl" sz="quarter" idx="13"/>
            <p:extLst>
              <p:ext uri="{D42A27DB-BD31-4B8C-83A1-F6EECF244321}">
                <p14:modId xmlns:p14="http://schemas.microsoft.com/office/powerpoint/2010/main" val="3110257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63716681"/>
                    </a:ext>
                  </a:extLst>
                </a:gridCol>
                <a:gridCol w="822960">
                  <a:extLst>
                    <a:ext uri="{9D8B030D-6E8A-4147-A177-3AD203B41FA5}">
                      <a16:colId xmlns:a16="http://schemas.microsoft.com/office/drawing/2014/main" val="543569386"/>
                    </a:ext>
                  </a:extLst>
                </a:gridCol>
                <a:gridCol w="658368">
                  <a:extLst>
                    <a:ext uri="{9D8B030D-6E8A-4147-A177-3AD203B41FA5}">
                      <a16:colId xmlns:a16="http://schemas.microsoft.com/office/drawing/2014/main" val="3079082456"/>
                    </a:ext>
                  </a:extLst>
                </a:gridCol>
                <a:gridCol w="822960">
                  <a:extLst>
                    <a:ext uri="{9D8B030D-6E8A-4147-A177-3AD203B41FA5}">
                      <a16:colId xmlns:a16="http://schemas.microsoft.com/office/drawing/2014/main" val="3870496305"/>
                    </a:ext>
                  </a:extLst>
                </a:gridCol>
                <a:gridCol w="411480">
                  <a:extLst>
                    <a:ext uri="{9D8B030D-6E8A-4147-A177-3AD203B41FA5}">
                      <a16:colId xmlns:a16="http://schemas.microsoft.com/office/drawing/2014/main" val="1065959829"/>
                    </a:ext>
                  </a:extLst>
                </a:gridCol>
                <a:gridCol w="411480">
                  <a:extLst>
                    <a:ext uri="{9D8B030D-6E8A-4147-A177-3AD203B41FA5}">
                      <a16:colId xmlns:a16="http://schemas.microsoft.com/office/drawing/2014/main" val="1687674468"/>
                    </a:ext>
                  </a:extLst>
                </a:gridCol>
                <a:gridCol w="411480">
                  <a:extLst>
                    <a:ext uri="{9D8B030D-6E8A-4147-A177-3AD203B41FA5}">
                      <a16:colId xmlns:a16="http://schemas.microsoft.com/office/drawing/2014/main" val="1325438331"/>
                    </a:ext>
                  </a:extLst>
                </a:gridCol>
                <a:gridCol w="411480">
                  <a:extLst>
                    <a:ext uri="{9D8B030D-6E8A-4147-A177-3AD203B41FA5}">
                      <a16:colId xmlns:a16="http://schemas.microsoft.com/office/drawing/2014/main" val="1668544920"/>
                    </a:ext>
                  </a:extLst>
                </a:gridCol>
                <a:gridCol w="658368">
                  <a:extLst>
                    <a:ext uri="{9D8B030D-6E8A-4147-A177-3AD203B41FA5}">
                      <a16:colId xmlns:a16="http://schemas.microsoft.com/office/drawing/2014/main" val="4060507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11805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jumeirahalqasr - 2019-05-17 17:21:22 </a:t>
                      </a:r>
                      <a:r>
                        <a:rPr kumimoji="0" lang="en-US" sz="1000" b="0" i="0" u="none" strike="noStrike" kern="1200" cap="none" spc="0" normalizeH="0" baseline="0" noProof="0">
                          <a:ln>
                            <a:noFill/>
                          </a:ln>
                          <a:solidFill>
                            <a:prstClr val="black"/>
                          </a:solidFill>
                          <a:effectLst/>
                          <a:uLnTx/>
                          <a:uFillTx/>
                          <a:latin typeface="+mn-lt"/>
                          <a:ea typeface="+mn-ea"/>
                          <a:cs typeface="+mn-cs"/>
                        </a:rPr>
                        <a:t>
 Arboretum offers a delightful opportunity to enjoy Iftar on the outdoor terrace with views of the Arabian Gulf, or in the dining area with its magnificent vaulted ceilings.  #RediscoverMadinat Thanks 📷 @abdulazizbusaud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1.78 %</a:t>
                      </a:r>
                    </a:p>
                  </a:txBody>
                  <a:tcPr/>
                </a:tc>
                <a:extLst>
                  <a:ext uri="{0D108BD9-81ED-4DB2-BD59-A6C34878D82A}">
                    <a16:rowId xmlns:a16="http://schemas.microsoft.com/office/drawing/2014/main" val="125524860"/>
                  </a:ext>
                </a:extLst>
              </a:tr>
            </a:tbl>
          </a:graphicData>
        </a:graphic>
      </p:graphicFrame>
      <p:sp>
        <p:nvSpPr>
          <p:cNvPr id="4" name="Text Placeholder 3">
            <a:extLst>
              <a:ext uri="{FF2B5EF4-FFF2-40B4-BE49-F238E27FC236}">
                <a16:creationId xmlns:a16="http://schemas.microsoft.com/office/drawing/2014/main" id="{0ED5918C-C0DD-4E3E-88D9-2DFB9352868E}"/>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93012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C8A27-82AD-4129-8FD6-E203EC5F2345}"/>
              </a:ext>
            </a:extLst>
          </p:cNvPr>
          <p:cNvSpPr>
            <a:spLocks noGrp="1"/>
          </p:cNvSpPr>
          <p:nvPr>
            <p:ph type="title"/>
          </p:nvPr>
        </p:nvSpPr>
        <p:spPr/>
        <p:txBody>
          <a:bodyPr/>
          <a:lstStyle/>
          <a:p>
            <a:r>
              <a:rPr lang="en-US"/>
              <a:t>Instagram Videos Table | Jumeirah Al Qasr - 1 of 3</a:t>
            </a:r>
          </a:p>
        </p:txBody>
      </p:sp>
      <p:graphicFrame>
        <p:nvGraphicFramePr>
          <p:cNvPr id="5" name="Table Placeholder 4">
            <a:extLst>
              <a:ext uri="{FF2B5EF4-FFF2-40B4-BE49-F238E27FC236}">
                <a16:creationId xmlns:a16="http://schemas.microsoft.com/office/drawing/2014/main" id="{341ED251-276E-4695-AF81-D8ED9668CFF5}"/>
              </a:ext>
            </a:extLst>
          </p:cNvPr>
          <p:cNvGraphicFramePr>
            <a:graphicFrameLocks noGrp="1"/>
          </p:cNvGraphicFramePr>
          <p:nvPr>
            <p:ph type="tbl" sz="quarter" idx="13"/>
            <p:extLst>
              <p:ext uri="{D42A27DB-BD31-4B8C-83A1-F6EECF244321}">
                <p14:modId xmlns:p14="http://schemas.microsoft.com/office/powerpoint/2010/main" val="3169516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14840764"/>
                    </a:ext>
                  </a:extLst>
                </a:gridCol>
                <a:gridCol w="493776">
                  <a:extLst>
                    <a:ext uri="{9D8B030D-6E8A-4147-A177-3AD203B41FA5}">
                      <a16:colId xmlns:a16="http://schemas.microsoft.com/office/drawing/2014/main" val="1872430046"/>
                    </a:ext>
                  </a:extLst>
                </a:gridCol>
                <a:gridCol w="1152144">
                  <a:extLst>
                    <a:ext uri="{9D8B030D-6E8A-4147-A177-3AD203B41FA5}">
                      <a16:colId xmlns:a16="http://schemas.microsoft.com/office/drawing/2014/main" val="2450566441"/>
                    </a:ext>
                  </a:extLst>
                </a:gridCol>
                <a:gridCol w="493776">
                  <a:extLst>
                    <a:ext uri="{9D8B030D-6E8A-4147-A177-3AD203B41FA5}">
                      <a16:colId xmlns:a16="http://schemas.microsoft.com/office/drawing/2014/main" val="3621085206"/>
                    </a:ext>
                  </a:extLst>
                </a:gridCol>
                <a:gridCol w="493776">
                  <a:extLst>
                    <a:ext uri="{9D8B030D-6E8A-4147-A177-3AD203B41FA5}">
                      <a16:colId xmlns:a16="http://schemas.microsoft.com/office/drawing/2014/main" val="3418223494"/>
                    </a:ext>
                  </a:extLst>
                </a:gridCol>
                <a:gridCol w="493776">
                  <a:extLst>
                    <a:ext uri="{9D8B030D-6E8A-4147-A177-3AD203B41FA5}">
                      <a16:colId xmlns:a16="http://schemas.microsoft.com/office/drawing/2014/main" val="3945799653"/>
                    </a:ext>
                  </a:extLst>
                </a:gridCol>
                <a:gridCol w="493776">
                  <a:extLst>
                    <a:ext uri="{9D8B030D-6E8A-4147-A177-3AD203B41FA5}">
                      <a16:colId xmlns:a16="http://schemas.microsoft.com/office/drawing/2014/main" val="1788779964"/>
                    </a:ext>
                  </a:extLst>
                </a:gridCol>
                <a:gridCol w="493776">
                  <a:extLst>
                    <a:ext uri="{9D8B030D-6E8A-4147-A177-3AD203B41FA5}">
                      <a16:colId xmlns:a16="http://schemas.microsoft.com/office/drawing/2014/main" val="1327803431"/>
                    </a:ext>
                  </a:extLst>
                </a:gridCol>
                <a:gridCol w="493776">
                  <a:extLst>
                    <a:ext uri="{9D8B030D-6E8A-4147-A177-3AD203B41FA5}">
                      <a16:colId xmlns:a16="http://schemas.microsoft.com/office/drawing/2014/main" val="1999029462"/>
                    </a:ext>
                  </a:extLst>
                </a:gridCol>
                <a:gridCol w="493776">
                  <a:extLst>
                    <a:ext uri="{9D8B030D-6E8A-4147-A177-3AD203B41FA5}">
                      <a16:colId xmlns:a16="http://schemas.microsoft.com/office/drawing/2014/main" val="2527024202"/>
                    </a:ext>
                  </a:extLst>
                </a:gridCol>
                <a:gridCol w="493776">
                  <a:extLst>
                    <a:ext uri="{9D8B030D-6E8A-4147-A177-3AD203B41FA5}">
                      <a16:colId xmlns:a16="http://schemas.microsoft.com/office/drawing/2014/main" val="1784585743"/>
                    </a:ext>
                  </a:extLst>
                </a:gridCol>
                <a:gridCol w="493776">
                  <a:extLst>
                    <a:ext uri="{9D8B030D-6E8A-4147-A177-3AD203B41FA5}">
                      <a16:colId xmlns:a16="http://schemas.microsoft.com/office/drawing/2014/main" val="2674452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700921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jumeirahalqasr - 2019-06-28 10:45:56 </a:t>
                      </a:r>
                      <a:r>
                        <a:rPr kumimoji="0" lang="en-US" sz="1000" b="0" i="0" u="none" strike="noStrike" kern="1200" cap="none" spc="0" normalizeH="0" baseline="0" noProof="0">
                          <a:ln>
                            <a:noFill/>
                          </a:ln>
                          <a:solidFill>
                            <a:prstClr val="black"/>
                          </a:solidFill>
                          <a:effectLst/>
                          <a:uLnTx/>
                          <a:uFillTx/>
                          <a:latin typeface="+mn-lt"/>
                          <a:ea typeface="+mn-ea"/>
                          <a:cs typeface="+mn-cs"/>
                        </a:rPr>
                        <a:t>
 A respite from the sunshine in the comfort of your private cabana to share great conversation, cool drinks and a magical view of the sea. Sheer bliss!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https://www.instagram.com/p/BzPmyYantfk/media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31.95 %</a:t>
                      </a:r>
                    </a:p>
                  </a:txBody>
                  <a:tcPr/>
                </a:tc>
                <a:extLst>
                  <a:ext uri="{0D108BD9-81ED-4DB2-BD59-A6C34878D82A}">
                    <a16:rowId xmlns:a16="http://schemas.microsoft.com/office/drawing/2014/main" val="3727397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jumeirahalqasr - 2019-06-22 11:25:29 </a:t>
                      </a:r>
                      <a:r>
                        <a:rPr kumimoji="0" lang="en-US" sz="1000" b="0" i="0" u="none" strike="noStrike" kern="1200" cap="none" spc="0" normalizeH="0" baseline="0" noProof="0">
                          <a:ln>
                            <a:noFill/>
                          </a:ln>
                          <a:solidFill>
                            <a:prstClr val="black"/>
                          </a:solidFill>
                          <a:effectLst/>
                          <a:uLnTx/>
                          <a:uFillTx/>
                          <a:latin typeface="+mn-lt"/>
                          <a:ea typeface="+mn-ea"/>
                          <a:cs typeface="+mn-cs"/>
                        </a:rPr>
                        <a:t>
 The Hide has been shortlisted for Best Meat Restaurant in the recent BBC Good Food Awards 2019, and it doesn't take much to understand why when you take a look at this magnificent tomahawk steak.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https://www.instagram.com/p/BzAOluhDDsb/media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25.16 %</a:t>
                      </a:r>
                    </a:p>
                  </a:txBody>
                  <a:tcPr/>
                </a:tc>
                <a:extLst>
                  <a:ext uri="{0D108BD9-81ED-4DB2-BD59-A6C34878D82A}">
                    <a16:rowId xmlns:a16="http://schemas.microsoft.com/office/drawing/2014/main" val="2437278115"/>
                  </a:ext>
                </a:extLst>
              </a:tr>
            </a:tbl>
          </a:graphicData>
        </a:graphic>
      </p:graphicFrame>
      <p:sp>
        <p:nvSpPr>
          <p:cNvPr id="4" name="Text Placeholder 3">
            <a:extLst>
              <a:ext uri="{FF2B5EF4-FFF2-40B4-BE49-F238E27FC236}">
                <a16:creationId xmlns:a16="http://schemas.microsoft.com/office/drawing/2014/main" id="{90500C06-7AA5-41CB-8158-D862CD48816C}"/>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4173091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E7827-6364-49A1-BF09-E2359AC27397}"/>
              </a:ext>
            </a:extLst>
          </p:cNvPr>
          <p:cNvSpPr>
            <a:spLocks noGrp="1"/>
          </p:cNvSpPr>
          <p:nvPr>
            <p:ph type="title"/>
          </p:nvPr>
        </p:nvSpPr>
        <p:spPr/>
        <p:txBody>
          <a:bodyPr/>
          <a:lstStyle/>
          <a:p>
            <a:r>
              <a:rPr lang="en-US"/>
              <a:t>Instagram Videos Table | Jumeirah Al Qasr - 2 of 3</a:t>
            </a:r>
          </a:p>
        </p:txBody>
      </p:sp>
      <p:graphicFrame>
        <p:nvGraphicFramePr>
          <p:cNvPr id="5" name="Table Placeholder 4">
            <a:extLst>
              <a:ext uri="{FF2B5EF4-FFF2-40B4-BE49-F238E27FC236}">
                <a16:creationId xmlns:a16="http://schemas.microsoft.com/office/drawing/2014/main" id="{31307484-FBBA-4094-8ACF-DD02AC64060E}"/>
              </a:ext>
            </a:extLst>
          </p:cNvPr>
          <p:cNvGraphicFramePr>
            <a:graphicFrameLocks noGrp="1"/>
          </p:cNvGraphicFramePr>
          <p:nvPr>
            <p:ph type="tbl" sz="quarter" idx="13"/>
            <p:extLst>
              <p:ext uri="{D42A27DB-BD31-4B8C-83A1-F6EECF244321}">
                <p14:modId xmlns:p14="http://schemas.microsoft.com/office/powerpoint/2010/main" val="2699992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9721758"/>
                    </a:ext>
                  </a:extLst>
                </a:gridCol>
                <a:gridCol w="493776">
                  <a:extLst>
                    <a:ext uri="{9D8B030D-6E8A-4147-A177-3AD203B41FA5}">
                      <a16:colId xmlns:a16="http://schemas.microsoft.com/office/drawing/2014/main" val="1028547532"/>
                    </a:ext>
                  </a:extLst>
                </a:gridCol>
                <a:gridCol w="1152144">
                  <a:extLst>
                    <a:ext uri="{9D8B030D-6E8A-4147-A177-3AD203B41FA5}">
                      <a16:colId xmlns:a16="http://schemas.microsoft.com/office/drawing/2014/main" val="2816044575"/>
                    </a:ext>
                  </a:extLst>
                </a:gridCol>
                <a:gridCol w="493776">
                  <a:extLst>
                    <a:ext uri="{9D8B030D-6E8A-4147-A177-3AD203B41FA5}">
                      <a16:colId xmlns:a16="http://schemas.microsoft.com/office/drawing/2014/main" val="3941961258"/>
                    </a:ext>
                  </a:extLst>
                </a:gridCol>
                <a:gridCol w="493776">
                  <a:extLst>
                    <a:ext uri="{9D8B030D-6E8A-4147-A177-3AD203B41FA5}">
                      <a16:colId xmlns:a16="http://schemas.microsoft.com/office/drawing/2014/main" val="2016707875"/>
                    </a:ext>
                  </a:extLst>
                </a:gridCol>
                <a:gridCol w="493776">
                  <a:extLst>
                    <a:ext uri="{9D8B030D-6E8A-4147-A177-3AD203B41FA5}">
                      <a16:colId xmlns:a16="http://schemas.microsoft.com/office/drawing/2014/main" val="2508467289"/>
                    </a:ext>
                  </a:extLst>
                </a:gridCol>
                <a:gridCol w="493776">
                  <a:extLst>
                    <a:ext uri="{9D8B030D-6E8A-4147-A177-3AD203B41FA5}">
                      <a16:colId xmlns:a16="http://schemas.microsoft.com/office/drawing/2014/main" val="240834678"/>
                    </a:ext>
                  </a:extLst>
                </a:gridCol>
                <a:gridCol w="493776">
                  <a:extLst>
                    <a:ext uri="{9D8B030D-6E8A-4147-A177-3AD203B41FA5}">
                      <a16:colId xmlns:a16="http://schemas.microsoft.com/office/drawing/2014/main" val="1051435245"/>
                    </a:ext>
                  </a:extLst>
                </a:gridCol>
                <a:gridCol w="493776">
                  <a:extLst>
                    <a:ext uri="{9D8B030D-6E8A-4147-A177-3AD203B41FA5}">
                      <a16:colId xmlns:a16="http://schemas.microsoft.com/office/drawing/2014/main" val="1978737834"/>
                    </a:ext>
                  </a:extLst>
                </a:gridCol>
                <a:gridCol w="493776">
                  <a:extLst>
                    <a:ext uri="{9D8B030D-6E8A-4147-A177-3AD203B41FA5}">
                      <a16:colId xmlns:a16="http://schemas.microsoft.com/office/drawing/2014/main" val="4221691816"/>
                    </a:ext>
                  </a:extLst>
                </a:gridCol>
                <a:gridCol w="493776">
                  <a:extLst>
                    <a:ext uri="{9D8B030D-6E8A-4147-A177-3AD203B41FA5}">
                      <a16:colId xmlns:a16="http://schemas.microsoft.com/office/drawing/2014/main" val="1477834101"/>
                    </a:ext>
                  </a:extLst>
                </a:gridCol>
                <a:gridCol w="493776">
                  <a:extLst>
                    <a:ext uri="{9D8B030D-6E8A-4147-A177-3AD203B41FA5}">
                      <a16:colId xmlns:a16="http://schemas.microsoft.com/office/drawing/2014/main" val="2096276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450409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jumeirahalqasr - 2019-05-19 16:25:55 </a:t>
                      </a:r>
                      <a:r>
                        <a:rPr kumimoji="0" lang="en-US" sz="1000" b="0" i="0" u="none" strike="noStrike" kern="1200" cap="none" spc="0" normalizeH="0" baseline="0" noProof="0">
                          <a:ln>
                            <a:noFill/>
                          </a:ln>
                          <a:solidFill>
                            <a:prstClr val="black"/>
                          </a:solidFill>
                          <a:effectLst/>
                          <a:uLnTx/>
                          <a:uFillTx/>
                          <a:latin typeface="+mn-lt"/>
                          <a:ea typeface="+mn-ea"/>
                          <a:cs typeface="+mn-cs"/>
                        </a:rPr>
                        <a:t>
 From its al fresco dining with sea views, to the ornate ceilings of its interior, Arboretum is the perfect place to share a traditional Iftar with good company.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https://www.instagram.com/p/BxpN9GpjwhT/media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32.07 %</a:t>
                      </a:r>
                    </a:p>
                  </a:txBody>
                  <a:tcPr/>
                </a:tc>
                <a:extLst>
                  <a:ext uri="{0D108BD9-81ED-4DB2-BD59-A6C34878D82A}">
                    <a16:rowId xmlns:a16="http://schemas.microsoft.com/office/drawing/2014/main" val="1506832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jumeirahalqasr - 2019-05-05 19:30:27 </a:t>
                      </a:r>
                      <a:r>
                        <a:rPr kumimoji="0" lang="en-US" sz="1000" b="0" i="0" u="none" strike="noStrike" kern="1200" cap="none" spc="0" normalizeH="0" baseline="0" noProof="0">
                          <a:ln>
                            <a:noFill/>
                          </a:ln>
                          <a:solidFill>
                            <a:prstClr val="black"/>
                          </a:solidFill>
                          <a:effectLst/>
                          <a:uLnTx/>
                          <a:uFillTx/>
                          <a:latin typeface="+mn-lt"/>
                          <a:ea typeface="+mn-ea"/>
                          <a:cs typeface="+mn-cs"/>
                        </a:rPr>
                        <a:t>
 'Midfa Al Iftar,' also known as the Iftar Cannon is a Ramadan ritual signalling the end of the day's fast throughout the Holy Month and is an integral part of the UAE's Islamic traditions.  From our family to yours, we would like to wish everyone a blessed Holy Month. Ramadan Kareem!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https://www.instagram.com/p/BxFfl7MD_Ko/media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30.39 %</a:t>
                      </a:r>
                    </a:p>
                  </a:txBody>
                  <a:tcPr/>
                </a:tc>
                <a:extLst>
                  <a:ext uri="{0D108BD9-81ED-4DB2-BD59-A6C34878D82A}">
                    <a16:rowId xmlns:a16="http://schemas.microsoft.com/office/drawing/2014/main" val="878062945"/>
                  </a:ext>
                </a:extLst>
              </a:tr>
            </a:tbl>
          </a:graphicData>
        </a:graphic>
      </p:graphicFrame>
      <p:sp>
        <p:nvSpPr>
          <p:cNvPr id="4" name="Text Placeholder 3">
            <a:extLst>
              <a:ext uri="{FF2B5EF4-FFF2-40B4-BE49-F238E27FC236}">
                <a16:creationId xmlns:a16="http://schemas.microsoft.com/office/drawing/2014/main" id="{C4EC91EC-6EAA-4DE3-9ED7-B04BD1F25C60}"/>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737442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FC1D1-9F41-4A0D-9D96-43DB8105D1DB}"/>
              </a:ext>
            </a:extLst>
          </p:cNvPr>
          <p:cNvSpPr>
            <a:spLocks noGrp="1"/>
          </p:cNvSpPr>
          <p:nvPr>
            <p:ph type="title"/>
          </p:nvPr>
        </p:nvSpPr>
        <p:spPr/>
        <p:txBody>
          <a:bodyPr/>
          <a:lstStyle/>
          <a:p>
            <a:r>
              <a:rPr lang="en-US"/>
              <a:t>Instagram Videos Table | Jumeirah Al Qasr - 3 of 3</a:t>
            </a:r>
          </a:p>
        </p:txBody>
      </p:sp>
      <p:graphicFrame>
        <p:nvGraphicFramePr>
          <p:cNvPr id="5" name="Table Placeholder 4">
            <a:extLst>
              <a:ext uri="{FF2B5EF4-FFF2-40B4-BE49-F238E27FC236}">
                <a16:creationId xmlns:a16="http://schemas.microsoft.com/office/drawing/2014/main" id="{492D6940-A2AA-4982-BAC7-4F79D86909EF}"/>
              </a:ext>
            </a:extLst>
          </p:cNvPr>
          <p:cNvGraphicFramePr>
            <a:graphicFrameLocks noGrp="1"/>
          </p:cNvGraphicFramePr>
          <p:nvPr>
            <p:ph type="tbl" sz="quarter" idx="13"/>
            <p:extLst>
              <p:ext uri="{D42A27DB-BD31-4B8C-83A1-F6EECF244321}">
                <p14:modId xmlns:p14="http://schemas.microsoft.com/office/powerpoint/2010/main" val="421214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71575028"/>
                    </a:ext>
                  </a:extLst>
                </a:gridCol>
                <a:gridCol w="493776">
                  <a:extLst>
                    <a:ext uri="{9D8B030D-6E8A-4147-A177-3AD203B41FA5}">
                      <a16:colId xmlns:a16="http://schemas.microsoft.com/office/drawing/2014/main" val="865654641"/>
                    </a:ext>
                  </a:extLst>
                </a:gridCol>
                <a:gridCol w="1152144">
                  <a:extLst>
                    <a:ext uri="{9D8B030D-6E8A-4147-A177-3AD203B41FA5}">
                      <a16:colId xmlns:a16="http://schemas.microsoft.com/office/drawing/2014/main" val="3174773164"/>
                    </a:ext>
                  </a:extLst>
                </a:gridCol>
                <a:gridCol w="493776">
                  <a:extLst>
                    <a:ext uri="{9D8B030D-6E8A-4147-A177-3AD203B41FA5}">
                      <a16:colId xmlns:a16="http://schemas.microsoft.com/office/drawing/2014/main" val="390211505"/>
                    </a:ext>
                  </a:extLst>
                </a:gridCol>
                <a:gridCol w="493776">
                  <a:extLst>
                    <a:ext uri="{9D8B030D-6E8A-4147-A177-3AD203B41FA5}">
                      <a16:colId xmlns:a16="http://schemas.microsoft.com/office/drawing/2014/main" val="558345020"/>
                    </a:ext>
                  </a:extLst>
                </a:gridCol>
                <a:gridCol w="493776">
                  <a:extLst>
                    <a:ext uri="{9D8B030D-6E8A-4147-A177-3AD203B41FA5}">
                      <a16:colId xmlns:a16="http://schemas.microsoft.com/office/drawing/2014/main" val="3484310223"/>
                    </a:ext>
                  </a:extLst>
                </a:gridCol>
                <a:gridCol w="493776">
                  <a:extLst>
                    <a:ext uri="{9D8B030D-6E8A-4147-A177-3AD203B41FA5}">
                      <a16:colId xmlns:a16="http://schemas.microsoft.com/office/drawing/2014/main" val="124958389"/>
                    </a:ext>
                  </a:extLst>
                </a:gridCol>
                <a:gridCol w="493776">
                  <a:extLst>
                    <a:ext uri="{9D8B030D-6E8A-4147-A177-3AD203B41FA5}">
                      <a16:colId xmlns:a16="http://schemas.microsoft.com/office/drawing/2014/main" val="3494619416"/>
                    </a:ext>
                  </a:extLst>
                </a:gridCol>
                <a:gridCol w="493776">
                  <a:extLst>
                    <a:ext uri="{9D8B030D-6E8A-4147-A177-3AD203B41FA5}">
                      <a16:colId xmlns:a16="http://schemas.microsoft.com/office/drawing/2014/main" val="150059883"/>
                    </a:ext>
                  </a:extLst>
                </a:gridCol>
                <a:gridCol w="493776">
                  <a:extLst>
                    <a:ext uri="{9D8B030D-6E8A-4147-A177-3AD203B41FA5}">
                      <a16:colId xmlns:a16="http://schemas.microsoft.com/office/drawing/2014/main" val="3352511880"/>
                    </a:ext>
                  </a:extLst>
                </a:gridCol>
                <a:gridCol w="493776">
                  <a:extLst>
                    <a:ext uri="{9D8B030D-6E8A-4147-A177-3AD203B41FA5}">
                      <a16:colId xmlns:a16="http://schemas.microsoft.com/office/drawing/2014/main" val="714529831"/>
                    </a:ext>
                  </a:extLst>
                </a:gridCol>
                <a:gridCol w="493776">
                  <a:extLst>
                    <a:ext uri="{9D8B030D-6E8A-4147-A177-3AD203B41FA5}">
                      <a16:colId xmlns:a16="http://schemas.microsoft.com/office/drawing/2014/main" val="4106277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442611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jumeirahalqasr - 2019-04-25 12:49:45 </a:t>
                      </a:r>
                      <a:r>
                        <a:rPr kumimoji="0" lang="en-US" sz="1000" b="0" i="0" u="none" strike="noStrike" kern="1200" cap="none" spc="0" normalizeH="0" baseline="0" noProof="0">
                          <a:ln>
                            <a:noFill/>
                          </a:ln>
                          <a:solidFill>
                            <a:prstClr val="black"/>
                          </a:solidFill>
                          <a:effectLst/>
                          <a:uLnTx/>
                          <a:uFillTx/>
                          <a:latin typeface="+mn-lt"/>
                          <a:ea typeface="+mn-ea"/>
                          <a:cs typeface="+mn-cs"/>
                        </a:rPr>
                        <a:t>
 Breakfast never looked so good, and made even better when enjoyed on your private terrace before heading to the private beach for a swim in the warm waters of the Arabian Gulf. #RediscoverMadinat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https://www.instagram.com/p/BwrCAlsj4Y9/media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26.83 %</a:t>
                      </a:r>
                    </a:p>
                  </a:txBody>
                  <a:tcPr/>
                </a:tc>
                <a:extLst>
                  <a:ext uri="{0D108BD9-81ED-4DB2-BD59-A6C34878D82A}">
                    <a16:rowId xmlns:a16="http://schemas.microsoft.com/office/drawing/2014/main" val="922928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jumeirahalqasr - 2019-02-09 13:24:57 </a:t>
                      </a:r>
                      <a:r>
                        <a:rPr kumimoji="0" lang="en-US" sz="1000" b="0" i="0" u="none" strike="noStrike" kern="1200" cap="none" spc="0" normalizeH="0" baseline="0" noProof="0">
                          <a:ln>
                            <a:noFill/>
                          </a:ln>
                          <a:solidFill>
                            <a:prstClr val="black"/>
                          </a:solidFill>
                          <a:effectLst/>
                          <a:uLnTx/>
                          <a:uFillTx/>
                          <a:latin typeface="+mn-lt"/>
                          <a:ea typeface="+mn-ea"/>
                          <a:cs typeface="+mn-cs"/>
                        </a:rPr>
                        <a:t>
 Feel at home in our newly refurbished suites where colours, patterns and textures combine to create a beautiful Arabian sanctuary.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https://www.instagram.com/p/Btp-R0VH5mk/media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41.54 %</a:t>
                      </a:r>
                    </a:p>
                  </a:txBody>
                  <a:tcPr/>
                </a:tc>
                <a:extLst>
                  <a:ext uri="{0D108BD9-81ED-4DB2-BD59-A6C34878D82A}">
                    <a16:rowId xmlns:a16="http://schemas.microsoft.com/office/drawing/2014/main" val="367658814"/>
                  </a:ext>
                </a:extLst>
              </a:tr>
            </a:tbl>
          </a:graphicData>
        </a:graphic>
      </p:graphicFrame>
      <p:sp>
        <p:nvSpPr>
          <p:cNvPr id="4" name="Text Placeholder 3">
            <a:extLst>
              <a:ext uri="{FF2B5EF4-FFF2-40B4-BE49-F238E27FC236}">
                <a16:creationId xmlns:a16="http://schemas.microsoft.com/office/drawing/2014/main" id="{E9BDC1A4-704C-4395-8CDC-07547111EE0C}"/>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655069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3FCA8-E7A1-45AE-A23B-C2B03D884047}"/>
              </a:ext>
            </a:extLst>
          </p:cNvPr>
          <p:cNvSpPr>
            <a:spLocks noGrp="1"/>
          </p:cNvSpPr>
          <p:nvPr>
            <p:ph type="title"/>
          </p:nvPr>
        </p:nvSpPr>
        <p:spPr/>
        <p:txBody>
          <a:bodyPr/>
          <a:lstStyle/>
          <a:p>
            <a:r>
              <a:rPr lang="en-US"/>
              <a:t>Instagram Stories Taps Line Chart | Jumeirah Al Qasr</a:t>
            </a:r>
          </a:p>
        </p:txBody>
      </p:sp>
      <p:graphicFrame>
        <p:nvGraphicFramePr>
          <p:cNvPr id="6" name="Chart Placeholder 5">
            <a:extLst>
              <a:ext uri="{FF2B5EF4-FFF2-40B4-BE49-F238E27FC236}">
                <a16:creationId xmlns:a16="http://schemas.microsoft.com/office/drawing/2014/main" id="{EA93EF9D-C298-4FAC-96DB-022C0E952D05}"/>
              </a:ext>
            </a:extLst>
          </p:cNvPr>
          <p:cNvGraphicFramePr>
            <a:graphicFrameLocks noGrp="1"/>
          </p:cNvGraphicFramePr>
          <p:nvPr>
            <p:ph type="chart" sz="quarter" idx="13"/>
            <p:extLst>
              <p:ext uri="{D42A27DB-BD31-4B8C-83A1-F6EECF244321}">
                <p14:modId xmlns:p14="http://schemas.microsoft.com/office/powerpoint/2010/main" val="4274767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B1A317-A5DC-4F0B-BA70-7F0BF5F5C590}"/>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89FB7583-C865-47E6-99EA-98904D1FFB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5834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054BB-613C-4DB4-A00F-991734F568BC}"/>
              </a:ext>
            </a:extLst>
          </p:cNvPr>
          <p:cNvSpPr>
            <a:spLocks noGrp="1"/>
          </p:cNvSpPr>
          <p:nvPr>
            <p:ph type="title"/>
          </p:nvPr>
        </p:nvSpPr>
        <p:spPr/>
        <p:txBody>
          <a:bodyPr/>
          <a:lstStyle/>
          <a:p>
            <a:r>
              <a:rPr lang="en-US"/>
              <a:t>Instagram Stories Key Metrics Line Chart | Jumeirah Al Qasr</a:t>
            </a:r>
          </a:p>
        </p:txBody>
      </p:sp>
      <p:graphicFrame>
        <p:nvGraphicFramePr>
          <p:cNvPr id="6" name="Chart Placeholder 5">
            <a:extLst>
              <a:ext uri="{FF2B5EF4-FFF2-40B4-BE49-F238E27FC236}">
                <a16:creationId xmlns:a16="http://schemas.microsoft.com/office/drawing/2014/main" id="{1AF2BE76-F475-4FE0-9768-F09CAABB42E9}"/>
              </a:ext>
            </a:extLst>
          </p:cNvPr>
          <p:cNvGraphicFramePr>
            <a:graphicFrameLocks noGrp="1"/>
          </p:cNvGraphicFramePr>
          <p:nvPr>
            <p:ph type="chart" sz="quarter" idx="13"/>
            <p:extLst>
              <p:ext uri="{D42A27DB-BD31-4B8C-83A1-F6EECF244321}">
                <p14:modId xmlns:p14="http://schemas.microsoft.com/office/powerpoint/2010/main" val="3861729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6842B1-6937-4B04-9DCA-9AD0A0750C0E}"/>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1329A938-8466-4B21-BD22-E2FAC18646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2682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C47A-0D89-4CE0-B043-FF7F5E250255}"/>
              </a:ext>
            </a:extLst>
          </p:cNvPr>
          <p:cNvSpPr>
            <a:spLocks noGrp="1"/>
          </p:cNvSpPr>
          <p:nvPr>
            <p:ph type="title"/>
          </p:nvPr>
        </p:nvSpPr>
        <p:spPr/>
        <p:txBody>
          <a:bodyPr/>
          <a:lstStyle/>
          <a:p>
            <a:r>
              <a:rPr lang="en-US"/>
              <a:t>Instagram Stories Key Metrics Table | Jumeirah Al Qasr</a:t>
            </a:r>
          </a:p>
        </p:txBody>
      </p:sp>
      <p:graphicFrame>
        <p:nvGraphicFramePr>
          <p:cNvPr id="5" name="Table Placeholder 4">
            <a:extLst>
              <a:ext uri="{FF2B5EF4-FFF2-40B4-BE49-F238E27FC236}">
                <a16:creationId xmlns:a16="http://schemas.microsoft.com/office/drawing/2014/main" id="{FA43EC26-BA4B-4558-A53F-F6716F2A9CC9}"/>
              </a:ext>
            </a:extLst>
          </p:cNvPr>
          <p:cNvGraphicFramePr>
            <a:graphicFrameLocks noGrp="1"/>
          </p:cNvGraphicFramePr>
          <p:nvPr>
            <p:ph type="tbl" sz="quarter" idx="13"/>
            <p:extLst>
              <p:ext uri="{D42A27DB-BD31-4B8C-83A1-F6EECF244321}">
                <p14:modId xmlns:p14="http://schemas.microsoft.com/office/powerpoint/2010/main" val="2199938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076742320"/>
                    </a:ext>
                  </a:extLst>
                </a:gridCol>
                <a:gridCol w="707746">
                  <a:extLst>
                    <a:ext uri="{9D8B030D-6E8A-4147-A177-3AD203B41FA5}">
                      <a16:colId xmlns:a16="http://schemas.microsoft.com/office/drawing/2014/main" val="3047703832"/>
                    </a:ext>
                  </a:extLst>
                </a:gridCol>
                <a:gridCol w="707746">
                  <a:extLst>
                    <a:ext uri="{9D8B030D-6E8A-4147-A177-3AD203B41FA5}">
                      <a16:colId xmlns:a16="http://schemas.microsoft.com/office/drawing/2014/main" val="3846088891"/>
                    </a:ext>
                  </a:extLst>
                </a:gridCol>
                <a:gridCol w="353873">
                  <a:extLst>
                    <a:ext uri="{9D8B030D-6E8A-4147-A177-3AD203B41FA5}">
                      <a16:colId xmlns:a16="http://schemas.microsoft.com/office/drawing/2014/main" val="1675508413"/>
                    </a:ext>
                  </a:extLst>
                </a:gridCol>
                <a:gridCol w="353873">
                  <a:extLst>
                    <a:ext uri="{9D8B030D-6E8A-4147-A177-3AD203B41FA5}">
                      <a16:colId xmlns:a16="http://schemas.microsoft.com/office/drawing/2014/main" val="4186505970"/>
                    </a:ext>
                  </a:extLst>
                </a:gridCol>
                <a:gridCol w="707746">
                  <a:extLst>
                    <a:ext uri="{9D8B030D-6E8A-4147-A177-3AD203B41FA5}">
                      <a16:colId xmlns:a16="http://schemas.microsoft.com/office/drawing/2014/main" val="1884004182"/>
                    </a:ext>
                  </a:extLst>
                </a:gridCol>
                <a:gridCol w="707746">
                  <a:extLst>
                    <a:ext uri="{9D8B030D-6E8A-4147-A177-3AD203B41FA5}">
                      <a16:colId xmlns:a16="http://schemas.microsoft.com/office/drawing/2014/main" val="2805087469"/>
                    </a:ext>
                  </a:extLst>
                </a:gridCol>
                <a:gridCol w="707746">
                  <a:extLst>
                    <a:ext uri="{9D8B030D-6E8A-4147-A177-3AD203B41FA5}">
                      <a16:colId xmlns:a16="http://schemas.microsoft.com/office/drawing/2014/main" val="653833613"/>
                    </a:ext>
                  </a:extLst>
                </a:gridCol>
                <a:gridCol w="707746">
                  <a:extLst>
                    <a:ext uri="{9D8B030D-6E8A-4147-A177-3AD203B41FA5}">
                      <a16:colId xmlns:a16="http://schemas.microsoft.com/office/drawing/2014/main" val="4051199247"/>
                    </a:ext>
                  </a:extLst>
                </a:gridCol>
                <a:gridCol w="707746">
                  <a:extLst>
                    <a:ext uri="{9D8B030D-6E8A-4147-A177-3AD203B41FA5}">
                      <a16:colId xmlns:a16="http://schemas.microsoft.com/office/drawing/2014/main" val="4232798462"/>
                    </a:ext>
                  </a:extLst>
                </a:gridCol>
                <a:gridCol w="707746">
                  <a:extLst>
                    <a:ext uri="{9D8B030D-6E8A-4147-A177-3AD203B41FA5}">
                      <a16:colId xmlns:a16="http://schemas.microsoft.com/office/drawing/2014/main" val="603300477"/>
                    </a:ext>
                  </a:extLst>
                </a:gridCol>
                <a:gridCol w="707746">
                  <a:extLst>
                    <a:ext uri="{9D8B030D-6E8A-4147-A177-3AD203B41FA5}">
                      <a16:colId xmlns:a16="http://schemas.microsoft.com/office/drawing/2014/main" val="4104871180"/>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152698083"/>
                  </a:ext>
                </a:extLst>
              </a:tr>
              <a:tr h="370840">
                <a:tc>
                  <a:txBody>
                    <a:bodyPr/>
                    <a:lstStyle/>
                    <a:p>
                      <a:r>
                        <a:rPr lang="en-US" sz="1000"/>
                        <a:t>jumeirahalqasr</a:t>
                      </a:r>
                    </a:p>
                  </a:txBody>
                  <a:tcPr/>
                </a:tc>
                <a:tc>
                  <a:txBody>
                    <a:bodyPr/>
                    <a:lstStyle/>
                    <a:p>
                      <a:r>
                        <a:rPr lang="en-US" sz="1000"/>
                        <a:t>26</a:t>
                      </a:r>
                    </a:p>
                  </a:txBody>
                  <a:tcPr/>
                </a:tc>
                <a:tc>
                  <a:txBody>
                    <a:bodyPr/>
                    <a:lstStyle/>
                    <a:p>
                      <a:r>
                        <a:rPr lang="en-US" sz="1000"/>
                        <a:t>0.7254</a:t>
                      </a:r>
                    </a:p>
                  </a:txBody>
                  <a:tcPr/>
                </a:tc>
                <a:tc>
                  <a:txBody>
                    <a:bodyPr/>
                    <a:lstStyle/>
                    <a:p>
                      <a:r>
                        <a:rPr lang="en-US" sz="1000"/>
                        <a:t>51.81</a:t>
                      </a:r>
                    </a:p>
                  </a:txBody>
                  <a:tcPr/>
                </a:tc>
                <a:tc>
                  <a:txBody>
                    <a:bodyPr/>
                    <a:lstStyle/>
                    <a:p>
                      <a:r>
                        <a:rPr lang="en-US" sz="1000"/>
                        <a:t>0.85</a:t>
                      </a:r>
                    </a:p>
                  </a:txBody>
                  <a:tcPr/>
                </a:tc>
                <a:tc>
                  <a:txBody>
                    <a:bodyPr/>
                    <a:lstStyle/>
                    <a:p>
                      <a:r>
                        <a:rPr lang="en-US" sz="1000"/>
                        <a:t>559.65</a:t>
                      </a:r>
                    </a:p>
                  </a:txBody>
                  <a:tcPr/>
                </a:tc>
                <a:tc>
                  <a:txBody>
                    <a:bodyPr/>
                    <a:lstStyle/>
                    <a:p>
                      <a:r>
                        <a:rPr lang="en-US" sz="1000"/>
                        <a:t>488.65</a:t>
                      </a:r>
                    </a:p>
                  </a:txBody>
                  <a:tcPr/>
                </a:tc>
                <a:tc>
                  <a:txBody>
                    <a:bodyPr/>
                    <a:lstStyle/>
                    <a:p>
                      <a:r>
                        <a:rPr lang="en-US" sz="1000"/>
                        <a:t>361.69</a:t>
                      </a:r>
                    </a:p>
                  </a:txBody>
                  <a:tcPr/>
                </a:tc>
                <a:tc>
                  <a:txBody>
                    <a:bodyPr/>
                    <a:lstStyle/>
                    <a:p>
                      <a:r>
                        <a:rPr lang="en-US" sz="1000"/>
                        <a:t>360.85</a:t>
                      </a:r>
                    </a:p>
                  </a:txBody>
                  <a:tcPr/>
                </a:tc>
                <a:tc>
                  <a:txBody>
                    <a:bodyPr/>
                    <a:lstStyle/>
                    <a:p>
                      <a:r>
                        <a:rPr lang="en-US" sz="1000"/>
                        <a:t>14551</a:t>
                      </a:r>
                    </a:p>
                  </a:txBody>
                  <a:tcPr/>
                </a:tc>
                <a:tc>
                  <a:txBody>
                    <a:bodyPr/>
                    <a:lstStyle/>
                    <a:p>
                      <a:r>
                        <a:rPr lang="en-US" sz="1000"/>
                        <a:t>1347</a:t>
                      </a:r>
                    </a:p>
                  </a:txBody>
                  <a:tcPr/>
                </a:tc>
                <a:tc>
                  <a:txBody>
                    <a:bodyPr/>
                    <a:lstStyle/>
                    <a:p>
                      <a:r>
                        <a:rPr lang="en-US" sz="1000"/>
                        <a:t>9404</a:t>
                      </a:r>
                    </a:p>
                  </a:txBody>
                  <a:tcPr/>
                </a:tc>
                <a:extLst>
                  <a:ext uri="{0D108BD9-81ED-4DB2-BD59-A6C34878D82A}">
                    <a16:rowId xmlns:a16="http://schemas.microsoft.com/office/drawing/2014/main" val="2532604504"/>
                  </a:ext>
                </a:extLst>
              </a:tr>
            </a:tbl>
          </a:graphicData>
        </a:graphic>
      </p:graphicFrame>
      <p:sp>
        <p:nvSpPr>
          <p:cNvPr id="4" name="Text Placeholder 3">
            <a:extLst>
              <a:ext uri="{FF2B5EF4-FFF2-40B4-BE49-F238E27FC236}">
                <a16:creationId xmlns:a16="http://schemas.microsoft.com/office/drawing/2014/main" id="{E8F1E853-9577-4299-8219-F2DFAD7C825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5771030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1034</Words>
  <Application>Microsoft Office PowerPoint</Application>
  <PresentationFormat>On-screen Show (4:3)</PresentationFormat>
  <Paragraphs>489</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Jumeirah Al Qasr</vt:lpstr>
      <vt:lpstr>Instagram IG Followers Total (Bar Chart) | Jumeirah Al Qasr</vt:lpstr>
      <vt:lpstr>Instagram IG Followers Change (Bar Chart) | Jumeirah Al Qasr</vt:lpstr>
      <vt:lpstr>Instagram IG Total Interactions (Bar Chart) | Jumeirah Al Qasr</vt:lpstr>
      <vt:lpstr>Instagram Reach | Jumeirah Al Qasr</vt:lpstr>
      <vt:lpstr>Instagram IG Hashtag Analytics | Jumeirah Al Qasr</vt:lpstr>
      <vt:lpstr>Instagram IG Insights - Posts Table + I-Rate | Jumeirah Al Qasr - 1 of 7</vt:lpstr>
      <vt:lpstr>Instagram IG Insights - Posts Table + I-Rate | Jumeirah Al Qasr - 2 of 7</vt:lpstr>
      <vt:lpstr>Instagram IG Insights - Posts Table + I-Rate | Jumeirah Al Qasr - 3 of 7</vt:lpstr>
      <vt:lpstr>Instagram IG Insights - Posts Table + I-Rate | Jumeirah Al Qasr - 4 of 7</vt:lpstr>
      <vt:lpstr>Instagram IG Insights - Posts Table + I-Rate | Jumeirah Al Qasr - 5 of 7</vt:lpstr>
      <vt:lpstr>Instagram IG Insights - Posts Table + I-Rate | Jumeirah Al Qasr - 6 of 7</vt:lpstr>
      <vt:lpstr>Instagram IG Insights - Posts Table + I-Rate | Jumeirah Al Qasr - 7 of 7</vt:lpstr>
      <vt:lpstr>Instagram Videos Table | Jumeirah Al Qasr - 1 of 3</vt:lpstr>
      <vt:lpstr>Instagram Videos Table | Jumeirah Al Qasr - 2 of 3</vt:lpstr>
      <vt:lpstr>Instagram Videos Table | Jumeirah Al Qasr - 3 of 3</vt:lpstr>
      <vt:lpstr>Instagram Stories Taps Line Chart | Jumeirah Al Qasr</vt:lpstr>
      <vt:lpstr>Instagram Stories Key Metrics Line Chart | Jumeirah Al Qasr</vt:lpstr>
      <vt:lpstr>Instagram Stories Key Metrics Table | Jumeirah Al Qasr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Jumeirah Al Qasr</dc:title>
  <dc:creator>Frederik Peiniger</dc:creator>
  <cp:lastModifiedBy>Frederik Peiniger</cp:lastModifiedBy>
  <cp:revision>1</cp:revision>
  <dcterms:created xsi:type="dcterms:W3CDTF">2019-06-30T14:58:37Z</dcterms:created>
  <dcterms:modified xsi:type="dcterms:W3CDTF">2019-06-30T14:59:33Z</dcterms:modified>
</cp:coreProperties>
</file>