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2" r:id="rId44"/>
    <p:sldId id="303" r:id="rId45"/>
    <p:sldId id="304" r:id="rId46"/>
    <p:sldId id="305" r:id="rId47"/>
    <p:sldId id="306" r:id="rId48"/>
    <p:sldId id="307" r:id="rId49"/>
    <p:sldId id="308"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3762</c:v>
                </c:pt>
                <c:pt idx="1">
                  <c:v>3751</c:v>
                </c:pt>
                <c:pt idx="2">
                  <c:v>3751</c:v>
                </c:pt>
                <c:pt idx="3">
                  <c:v>3694</c:v>
                </c:pt>
                <c:pt idx="4">
                  <c:v>3701</c:v>
                </c:pt>
                <c:pt idx="5">
                  <c:v>3687</c:v>
                </c:pt>
              </c:numCache>
            </c:numRef>
          </c:val>
          <c:extLst>
            <c:ext xmlns:c16="http://schemas.microsoft.com/office/drawing/2014/chart" uri="{C3380CC4-5D6E-409C-BE32-E72D297353CC}">
              <c16:uniqueId val="{00000000-479B-4C58-B946-40AD771885BA}"/>
            </c:ext>
          </c:extLst>
        </c:ser>
        <c:dLbls>
          <c:showLegendKey val="0"/>
          <c:showVal val="0"/>
          <c:showCatName val="0"/>
          <c:showSerName val="0"/>
          <c:showPercent val="0"/>
          <c:showBubbleSize val="0"/>
        </c:dLbls>
        <c:gapWidth val="182"/>
        <c:axId val="308090624"/>
        <c:axId val="308089968"/>
      </c:barChart>
      <c:dateAx>
        <c:axId val="3080906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089968"/>
        <c:crosses val="autoZero"/>
        <c:auto val="1"/>
        <c:lblOffset val="100"/>
        <c:baseTimeUnit val="days"/>
      </c:dateAx>
      <c:valAx>
        <c:axId val="308089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09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335</c:v>
                </c:pt>
                <c:pt idx="1">
                  <c:v>285</c:v>
                </c:pt>
                <c:pt idx="2">
                  <c:v>583</c:v>
                </c:pt>
                <c:pt idx="3">
                  <c:v>422</c:v>
                </c:pt>
                <c:pt idx="4">
                  <c:v>316</c:v>
                </c:pt>
                <c:pt idx="5">
                  <c:v>612</c:v>
                </c:pt>
              </c:numCache>
            </c:numRef>
          </c:val>
          <c:extLst>
            <c:ext xmlns:c16="http://schemas.microsoft.com/office/drawing/2014/chart" uri="{C3380CC4-5D6E-409C-BE32-E72D297353CC}">
              <c16:uniqueId val="{00000000-8D12-4EA5-B063-603BFFE3CA60}"/>
            </c:ext>
          </c:extLst>
        </c:ser>
        <c:dLbls>
          <c:showLegendKey val="0"/>
          <c:showVal val="0"/>
          <c:showCatName val="0"/>
          <c:showSerName val="0"/>
          <c:showPercent val="0"/>
          <c:showBubbleSize val="0"/>
        </c:dLbls>
        <c:gapWidth val="182"/>
        <c:axId val="254454776"/>
        <c:axId val="254988192"/>
      </c:barChart>
      <c:dateAx>
        <c:axId val="2544547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988192"/>
        <c:crosses val="autoZero"/>
        <c:auto val="1"/>
        <c:lblOffset val="100"/>
        <c:baseTimeUnit val="days"/>
      </c:dateAx>
      <c:valAx>
        <c:axId val="254988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5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59</c:v>
                </c:pt>
                <c:pt idx="1">
                  <c:v>6</c:v>
                </c:pt>
                <c:pt idx="2">
                  <c:v>0</c:v>
                </c:pt>
                <c:pt idx="3">
                  <c:v>56</c:v>
                </c:pt>
                <c:pt idx="4">
                  <c:v>18</c:v>
                </c:pt>
                <c:pt idx="5">
                  <c:v>4</c:v>
                </c:pt>
              </c:numCache>
            </c:numRef>
          </c:val>
          <c:extLst>
            <c:ext xmlns:c16="http://schemas.microsoft.com/office/drawing/2014/chart" uri="{C3380CC4-5D6E-409C-BE32-E72D297353CC}">
              <c16:uniqueId val="{00000000-178A-4F31-92FB-687ADAC5BA4E}"/>
            </c:ext>
          </c:extLst>
        </c:ser>
        <c:ser>
          <c:idx val="1"/>
          <c:order val="1"/>
          <c:tx>
            <c:strRef>
              <c:f>Sheet1!$C$1</c:f>
              <c:strCache>
                <c:ptCount val="1"/>
                <c:pt idx="0">
                  <c:v>ourtableuae</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178A-4F31-92FB-687ADAC5BA4E}"/>
            </c:ext>
          </c:extLst>
        </c:ser>
        <c:dLbls>
          <c:showLegendKey val="0"/>
          <c:showVal val="0"/>
          <c:showCatName val="0"/>
          <c:showSerName val="0"/>
          <c:showPercent val="0"/>
          <c:showBubbleSize val="0"/>
        </c:dLbls>
        <c:gapWidth val="182"/>
        <c:axId val="45724768"/>
        <c:axId val="45719520"/>
      </c:barChart>
      <c:dateAx>
        <c:axId val="457247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9520"/>
        <c:crosses val="autoZero"/>
        <c:auto val="1"/>
        <c:lblOffset val="100"/>
        <c:baseTimeUnit val="days"/>
      </c:dateAx>
      <c:valAx>
        <c:axId val="45719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2552</c:v>
                </c:pt>
                <c:pt idx="1">
                  <c:v>2727</c:v>
                </c:pt>
                <c:pt idx="2">
                  <c:v>3137</c:v>
                </c:pt>
                <c:pt idx="3">
                  <c:v>3670</c:v>
                </c:pt>
                <c:pt idx="4">
                  <c:v>3699</c:v>
                </c:pt>
                <c:pt idx="5">
                  <c:v>3903</c:v>
                </c:pt>
              </c:numCache>
            </c:numRef>
          </c:val>
          <c:extLst>
            <c:ext xmlns:c16="http://schemas.microsoft.com/office/drawing/2014/chart" uri="{C3380CC4-5D6E-409C-BE32-E72D297353CC}">
              <c16:uniqueId val="{00000000-0412-428D-9769-8B2CA9CF85C9}"/>
            </c:ext>
          </c:extLst>
        </c:ser>
        <c:dLbls>
          <c:showLegendKey val="0"/>
          <c:showVal val="0"/>
          <c:showCatName val="0"/>
          <c:showSerName val="0"/>
          <c:showPercent val="0"/>
          <c:showBubbleSize val="0"/>
        </c:dLbls>
        <c:gapWidth val="182"/>
        <c:axId val="428262248"/>
        <c:axId val="428254704"/>
      </c:barChart>
      <c:dateAx>
        <c:axId val="4282622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54704"/>
        <c:crosses val="autoZero"/>
        <c:auto val="1"/>
        <c:lblOffset val="100"/>
        <c:baseTimeUnit val="days"/>
      </c:dateAx>
      <c:valAx>
        <c:axId val="428254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6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93</c:v>
                </c:pt>
                <c:pt idx="1">
                  <c:v>175</c:v>
                </c:pt>
                <c:pt idx="2">
                  <c:v>410</c:v>
                </c:pt>
                <c:pt idx="3">
                  <c:v>533</c:v>
                </c:pt>
                <c:pt idx="4">
                  <c:v>29</c:v>
                </c:pt>
                <c:pt idx="5">
                  <c:v>204</c:v>
                </c:pt>
              </c:numCache>
            </c:numRef>
          </c:val>
          <c:extLst>
            <c:ext xmlns:c16="http://schemas.microsoft.com/office/drawing/2014/chart" uri="{C3380CC4-5D6E-409C-BE32-E72D297353CC}">
              <c16:uniqueId val="{00000000-78E8-4F55-8764-84FD75583876}"/>
            </c:ext>
          </c:extLst>
        </c:ser>
        <c:dLbls>
          <c:showLegendKey val="0"/>
          <c:showVal val="0"/>
          <c:showCatName val="0"/>
          <c:showSerName val="0"/>
          <c:showPercent val="0"/>
          <c:showBubbleSize val="0"/>
        </c:dLbls>
        <c:gapWidth val="182"/>
        <c:axId val="428259952"/>
        <c:axId val="428254048"/>
      </c:barChart>
      <c:dateAx>
        <c:axId val="4282599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54048"/>
        <c:crosses val="autoZero"/>
        <c:auto val="1"/>
        <c:lblOffset val="100"/>
        <c:baseTimeUnit val="days"/>
      </c:dateAx>
      <c:valAx>
        <c:axId val="428254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5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2819</c:v>
                </c:pt>
                <c:pt idx="1">
                  <c:v>116402</c:v>
                </c:pt>
                <c:pt idx="2">
                  <c:v>24433</c:v>
                </c:pt>
                <c:pt idx="3">
                  <c:v>107232</c:v>
                </c:pt>
                <c:pt idx="4">
                  <c:v>3510</c:v>
                </c:pt>
              </c:numCache>
            </c:numRef>
          </c:val>
          <c:extLst>
            <c:ext xmlns:c16="http://schemas.microsoft.com/office/drawing/2014/chart" uri="{C3380CC4-5D6E-409C-BE32-E72D297353CC}">
              <c16:uniqueId val="{00000000-A28A-4478-95C5-B6B047CE45E9}"/>
            </c:ext>
          </c:extLst>
        </c:ser>
        <c:dLbls>
          <c:showLegendKey val="0"/>
          <c:showVal val="0"/>
          <c:showCatName val="0"/>
          <c:showSerName val="0"/>
          <c:showPercent val="0"/>
          <c:showBubbleSize val="0"/>
        </c:dLbls>
        <c:gapWidth val="182"/>
        <c:axId val="428270776"/>
        <c:axId val="428265528"/>
      </c:barChart>
      <c:dateAx>
        <c:axId val="4282707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65528"/>
        <c:crosses val="autoZero"/>
        <c:auto val="1"/>
        <c:lblOffset val="100"/>
        <c:baseTimeUnit val="days"/>
      </c:dateAx>
      <c:valAx>
        <c:axId val="428265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55B0-4CC7-A87E-F107A5CD637A}"/>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55B0-4CC7-A87E-F107A5CD637A}"/>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55B0-4CC7-A87E-F107A5CD637A}"/>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55B0-4CC7-A87E-F107A5CD637A}"/>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1092</c:v>
                </c:pt>
                <c:pt idx="1">
                  <c:v>883</c:v>
                </c:pt>
                <c:pt idx="2">
                  <c:v>1068</c:v>
                </c:pt>
                <c:pt idx="3">
                  <c:v>1330</c:v>
                </c:pt>
                <c:pt idx="4">
                  <c:v>600</c:v>
                </c:pt>
                <c:pt idx="5">
                  <c:v>530</c:v>
                </c:pt>
              </c:numCache>
            </c:numRef>
          </c:val>
          <c:extLst>
            <c:ext xmlns:c16="http://schemas.microsoft.com/office/drawing/2014/chart" uri="{C3380CC4-5D6E-409C-BE32-E72D297353CC}">
              <c16:uniqueId val="{00000004-55B0-4CC7-A87E-F107A5CD637A}"/>
            </c:ext>
          </c:extLst>
        </c:ser>
        <c:dLbls>
          <c:showLegendKey val="0"/>
          <c:showVal val="0"/>
          <c:showCatName val="0"/>
          <c:showSerName val="0"/>
          <c:showPercent val="0"/>
          <c:showBubbleSize val="0"/>
        </c:dLbls>
        <c:gapWidth val="182"/>
        <c:axId val="428264872"/>
        <c:axId val="428272088"/>
      </c:barChart>
      <c:dateAx>
        <c:axId val="4282648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72088"/>
        <c:crosses val="autoZero"/>
        <c:auto val="1"/>
        <c:lblOffset val="100"/>
        <c:baseTimeUnit val="days"/>
      </c:dateAx>
      <c:valAx>
        <c:axId val="4282720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6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Taps Back</c:v>
                </c:pt>
              </c:strCache>
            </c:strRef>
          </c:tx>
          <c:spPr>
            <a:solidFill>
              <a:schemeClr val="accent1"/>
            </a:solidFill>
            <a:ln>
              <a:noFill/>
            </a:ln>
            <a:effectLst/>
          </c:spPr>
          <c:invertIfNegative val="0"/>
          <c:cat>
            <c:numRef>
              <c:f>Sheet1!$A$2:$A$49</c:f>
              <c:numCache>
                <c:formatCode>General</c:formatCode>
                <c:ptCount val="48"/>
                <c:pt idx="0">
                  <c:v>1.04</c:v>
                </c:pt>
                <c:pt idx="1">
                  <c:v>2.04</c:v>
                </c:pt>
                <c:pt idx="2">
                  <c:v>2.0499999999999998</c:v>
                </c:pt>
                <c:pt idx="3">
                  <c:v>3.01</c:v>
                </c:pt>
                <c:pt idx="4">
                  <c:v>3.04</c:v>
                </c:pt>
                <c:pt idx="5">
                  <c:v>4.01</c:v>
                </c:pt>
                <c:pt idx="6">
                  <c:v>4.03</c:v>
                </c:pt>
                <c:pt idx="7">
                  <c:v>4.04</c:v>
                </c:pt>
                <c:pt idx="8">
                  <c:v>7.02</c:v>
                </c:pt>
                <c:pt idx="9">
                  <c:v>7.03</c:v>
                </c:pt>
                <c:pt idx="10">
                  <c:v>7.04</c:v>
                </c:pt>
                <c:pt idx="11">
                  <c:v>8.0399999999999991</c:v>
                </c:pt>
                <c:pt idx="12">
                  <c:v>9.0399999999999991</c:v>
                </c:pt>
                <c:pt idx="13">
                  <c:v>9.06</c:v>
                </c:pt>
                <c:pt idx="14">
                  <c:v>10.01</c:v>
                </c:pt>
                <c:pt idx="15">
                  <c:v>11.02</c:v>
                </c:pt>
                <c:pt idx="16">
                  <c:v>11.03</c:v>
                </c:pt>
                <c:pt idx="17">
                  <c:v>11.04</c:v>
                </c:pt>
                <c:pt idx="18">
                  <c:v>12.03</c:v>
                </c:pt>
                <c:pt idx="19">
                  <c:v>12.06</c:v>
                </c:pt>
                <c:pt idx="20">
                  <c:v>13.02</c:v>
                </c:pt>
                <c:pt idx="21">
                  <c:v>13.03</c:v>
                </c:pt>
                <c:pt idx="22">
                  <c:v>14.03</c:v>
                </c:pt>
                <c:pt idx="23">
                  <c:v>15.01</c:v>
                </c:pt>
                <c:pt idx="24">
                  <c:v>15.05</c:v>
                </c:pt>
                <c:pt idx="25">
                  <c:v>16.059999999999999</c:v>
                </c:pt>
                <c:pt idx="26">
                  <c:v>17.010000000000002</c:v>
                </c:pt>
                <c:pt idx="27">
                  <c:v>17.02</c:v>
                </c:pt>
                <c:pt idx="28">
                  <c:v>18.02</c:v>
                </c:pt>
                <c:pt idx="29">
                  <c:v>18.03</c:v>
                </c:pt>
                <c:pt idx="30">
                  <c:v>18.04</c:v>
                </c:pt>
                <c:pt idx="31">
                  <c:v>19.02</c:v>
                </c:pt>
                <c:pt idx="32">
                  <c:v>19.059999999999999</c:v>
                </c:pt>
                <c:pt idx="33">
                  <c:v>20.02</c:v>
                </c:pt>
                <c:pt idx="34">
                  <c:v>20.03</c:v>
                </c:pt>
                <c:pt idx="35">
                  <c:v>20.05</c:v>
                </c:pt>
                <c:pt idx="36">
                  <c:v>21.02</c:v>
                </c:pt>
                <c:pt idx="37">
                  <c:v>22.04</c:v>
                </c:pt>
                <c:pt idx="38">
                  <c:v>23.01</c:v>
                </c:pt>
                <c:pt idx="39">
                  <c:v>24.03</c:v>
                </c:pt>
                <c:pt idx="40">
                  <c:v>24.04</c:v>
                </c:pt>
                <c:pt idx="41">
                  <c:v>25.02</c:v>
                </c:pt>
                <c:pt idx="42">
                  <c:v>27.03</c:v>
                </c:pt>
                <c:pt idx="43">
                  <c:v>27.06</c:v>
                </c:pt>
                <c:pt idx="44">
                  <c:v>28.02</c:v>
                </c:pt>
                <c:pt idx="45">
                  <c:v>29.01</c:v>
                </c:pt>
                <c:pt idx="46">
                  <c:v>30.01</c:v>
                </c:pt>
                <c:pt idx="47">
                  <c:v>30.04</c:v>
                </c:pt>
              </c:numCache>
            </c:numRef>
          </c:cat>
          <c:val>
            <c:numRef>
              <c:f>Sheet1!$B$2:$B$49</c:f>
              <c:numCache>
                <c:formatCode>General</c:formatCode>
                <c:ptCount val="48"/>
                <c:pt idx="0">
                  <c:v>58</c:v>
                </c:pt>
                <c:pt idx="1">
                  <c:v>69</c:v>
                </c:pt>
                <c:pt idx="2">
                  <c:v>77</c:v>
                </c:pt>
                <c:pt idx="3">
                  <c:v>38</c:v>
                </c:pt>
                <c:pt idx="4">
                  <c:v>13</c:v>
                </c:pt>
                <c:pt idx="5">
                  <c:v>8</c:v>
                </c:pt>
                <c:pt idx="6">
                  <c:v>43</c:v>
                </c:pt>
                <c:pt idx="7">
                  <c:v>18</c:v>
                </c:pt>
                <c:pt idx="8">
                  <c:v>12</c:v>
                </c:pt>
                <c:pt idx="9">
                  <c:v>19</c:v>
                </c:pt>
                <c:pt idx="10">
                  <c:v>39</c:v>
                </c:pt>
                <c:pt idx="11">
                  <c:v>5</c:v>
                </c:pt>
                <c:pt idx="12">
                  <c:v>184</c:v>
                </c:pt>
                <c:pt idx="13">
                  <c:v>77</c:v>
                </c:pt>
                <c:pt idx="14">
                  <c:v>90</c:v>
                </c:pt>
                <c:pt idx="15">
                  <c:v>3</c:v>
                </c:pt>
                <c:pt idx="16">
                  <c:v>65</c:v>
                </c:pt>
                <c:pt idx="17">
                  <c:v>33</c:v>
                </c:pt>
                <c:pt idx="18">
                  <c:v>55</c:v>
                </c:pt>
                <c:pt idx="19">
                  <c:v>5</c:v>
                </c:pt>
                <c:pt idx="20">
                  <c:v>50</c:v>
                </c:pt>
                <c:pt idx="21">
                  <c:v>6</c:v>
                </c:pt>
                <c:pt idx="22">
                  <c:v>28</c:v>
                </c:pt>
                <c:pt idx="23">
                  <c:v>15</c:v>
                </c:pt>
                <c:pt idx="24">
                  <c:v>14</c:v>
                </c:pt>
                <c:pt idx="25">
                  <c:v>11</c:v>
                </c:pt>
                <c:pt idx="26">
                  <c:v>31</c:v>
                </c:pt>
                <c:pt idx="27">
                  <c:v>96</c:v>
                </c:pt>
                <c:pt idx="28">
                  <c:v>33</c:v>
                </c:pt>
                <c:pt idx="29">
                  <c:v>52</c:v>
                </c:pt>
                <c:pt idx="30">
                  <c:v>5</c:v>
                </c:pt>
                <c:pt idx="31">
                  <c:v>29</c:v>
                </c:pt>
                <c:pt idx="32">
                  <c:v>56</c:v>
                </c:pt>
                <c:pt idx="33">
                  <c:v>100</c:v>
                </c:pt>
                <c:pt idx="34">
                  <c:v>25</c:v>
                </c:pt>
                <c:pt idx="35">
                  <c:v>35</c:v>
                </c:pt>
                <c:pt idx="36">
                  <c:v>3</c:v>
                </c:pt>
                <c:pt idx="37">
                  <c:v>48</c:v>
                </c:pt>
                <c:pt idx="38">
                  <c:v>79</c:v>
                </c:pt>
                <c:pt idx="39">
                  <c:v>123</c:v>
                </c:pt>
                <c:pt idx="40">
                  <c:v>27</c:v>
                </c:pt>
                <c:pt idx="41">
                  <c:v>10</c:v>
                </c:pt>
                <c:pt idx="42">
                  <c:v>68</c:v>
                </c:pt>
                <c:pt idx="43">
                  <c:v>12</c:v>
                </c:pt>
                <c:pt idx="44">
                  <c:v>53</c:v>
                </c:pt>
                <c:pt idx="45">
                  <c:v>170</c:v>
                </c:pt>
                <c:pt idx="46">
                  <c:v>71</c:v>
                </c:pt>
                <c:pt idx="47">
                  <c:v>34</c:v>
                </c:pt>
              </c:numCache>
            </c:numRef>
          </c:val>
          <c:extLst>
            <c:ext xmlns:c16="http://schemas.microsoft.com/office/drawing/2014/chart" uri="{C3380CC4-5D6E-409C-BE32-E72D297353CC}">
              <c16:uniqueId val="{00000000-8F0E-4CBB-9CEE-571A2CF60C79}"/>
            </c:ext>
          </c:extLst>
        </c:ser>
        <c:ser>
          <c:idx val="1"/>
          <c:order val="1"/>
          <c:tx>
            <c:strRef>
              <c:f>Sheet1!$C$1</c:f>
              <c:strCache>
                <c:ptCount val="1"/>
                <c:pt idx="0">
                  <c:v>ourtableuae Taps Forward</c:v>
                </c:pt>
              </c:strCache>
            </c:strRef>
          </c:tx>
          <c:spPr>
            <a:solidFill>
              <a:schemeClr val="accent2"/>
            </a:solidFill>
            <a:ln>
              <a:noFill/>
            </a:ln>
            <a:effectLst/>
          </c:spPr>
          <c:invertIfNegative val="0"/>
          <c:cat>
            <c:numRef>
              <c:f>Sheet1!$A$2:$A$49</c:f>
              <c:numCache>
                <c:formatCode>General</c:formatCode>
                <c:ptCount val="48"/>
                <c:pt idx="0">
                  <c:v>1.04</c:v>
                </c:pt>
                <c:pt idx="1">
                  <c:v>2.04</c:v>
                </c:pt>
                <c:pt idx="2">
                  <c:v>2.0499999999999998</c:v>
                </c:pt>
                <c:pt idx="3">
                  <c:v>3.01</c:v>
                </c:pt>
                <c:pt idx="4">
                  <c:v>3.04</c:v>
                </c:pt>
                <c:pt idx="5">
                  <c:v>4.01</c:v>
                </c:pt>
                <c:pt idx="6">
                  <c:v>4.03</c:v>
                </c:pt>
                <c:pt idx="7">
                  <c:v>4.04</c:v>
                </c:pt>
                <c:pt idx="8">
                  <c:v>7.02</c:v>
                </c:pt>
                <c:pt idx="9">
                  <c:v>7.03</c:v>
                </c:pt>
                <c:pt idx="10">
                  <c:v>7.04</c:v>
                </c:pt>
                <c:pt idx="11">
                  <c:v>8.0399999999999991</c:v>
                </c:pt>
                <c:pt idx="12">
                  <c:v>9.0399999999999991</c:v>
                </c:pt>
                <c:pt idx="13">
                  <c:v>9.06</c:v>
                </c:pt>
                <c:pt idx="14">
                  <c:v>10.01</c:v>
                </c:pt>
                <c:pt idx="15">
                  <c:v>11.02</c:v>
                </c:pt>
                <c:pt idx="16">
                  <c:v>11.03</c:v>
                </c:pt>
                <c:pt idx="17">
                  <c:v>11.04</c:v>
                </c:pt>
                <c:pt idx="18">
                  <c:v>12.03</c:v>
                </c:pt>
                <c:pt idx="19">
                  <c:v>12.06</c:v>
                </c:pt>
                <c:pt idx="20">
                  <c:v>13.02</c:v>
                </c:pt>
                <c:pt idx="21">
                  <c:v>13.03</c:v>
                </c:pt>
                <c:pt idx="22">
                  <c:v>14.03</c:v>
                </c:pt>
                <c:pt idx="23">
                  <c:v>15.01</c:v>
                </c:pt>
                <c:pt idx="24">
                  <c:v>15.05</c:v>
                </c:pt>
                <c:pt idx="25">
                  <c:v>16.059999999999999</c:v>
                </c:pt>
                <c:pt idx="26">
                  <c:v>17.010000000000002</c:v>
                </c:pt>
                <c:pt idx="27">
                  <c:v>17.02</c:v>
                </c:pt>
                <c:pt idx="28">
                  <c:v>18.02</c:v>
                </c:pt>
                <c:pt idx="29">
                  <c:v>18.03</c:v>
                </c:pt>
                <c:pt idx="30">
                  <c:v>18.04</c:v>
                </c:pt>
                <c:pt idx="31">
                  <c:v>19.02</c:v>
                </c:pt>
                <c:pt idx="32">
                  <c:v>19.059999999999999</c:v>
                </c:pt>
                <c:pt idx="33">
                  <c:v>20.02</c:v>
                </c:pt>
                <c:pt idx="34">
                  <c:v>20.03</c:v>
                </c:pt>
                <c:pt idx="35">
                  <c:v>20.05</c:v>
                </c:pt>
                <c:pt idx="36">
                  <c:v>21.02</c:v>
                </c:pt>
                <c:pt idx="37">
                  <c:v>22.04</c:v>
                </c:pt>
                <c:pt idx="38">
                  <c:v>23.01</c:v>
                </c:pt>
                <c:pt idx="39">
                  <c:v>24.03</c:v>
                </c:pt>
                <c:pt idx="40">
                  <c:v>24.04</c:v>
                </c:pt>
                <c:pt idx="41">
                  <c:v>25.02</c:v>
                </c:pt>
                <c:pt idx="42">
                  <c:v>27.03</c:v>
                </c:pt>
                <c:pt idx="43">
                  <c:v>27.06</c:v>
                </c:pt>
                <c:pt idx="44">
                  <c:v>28.02</c:v>
                </c:pt>
                <c:pt idx="45">
                  <c:v>29.01</c:v>
                </c:pt>
                <c:pt idx="46">
                  <c:v>30.01</c:v>
                </c:pt>
                <c:pt idx="47">
                  <c:v>30.04</c:v>
                </c:pt>
              </c:numCache>
            </c:numRef>
          </c:cat>
          <c:val>
            <c:numRef>
              <c:f>Sheet1!$C$2:$C$49</c:f>
              <c:numCache>
                <c:formatCode>General</c:formatCode>
                <c:ptCount val="48"/>
                <c:pt idx="0">
                  <c:v>690</c:v>
                </c:pt>
                <c:pt idx="1">
                  <c:v>1271</c:v>
                </c:pt>
                <c:pt idx="2">
                  <c:v>680</c:v>
                </c:pt>
                <c:pt idx="3">
                  <c:v>811</c:v>
                </c:pt>
                <c:pt idx="4">
                  <c:v>186</c:v>
                </c:pt>
                <c:pt idx="5">
                  <c:v>156</c:v>
                </c:pt>
                <c:pt idx="6">
                  <c:v>1153</c:v>
                </c:pt>
                <c:pt idx="7">
                  <c:v>461</c:v>
                </c:pt>
                <c:pt idx="8">
                  <c:v>381</c:v>
                </c:pt>
                <c:pt idx="9">
                  <c:v>435</c:v>
                </c:pt>
                <c:pt idx="10">
                  <c:v>1485</c:v>
                </c:pt>
                <c:pt idx="11">
                  <c:v>122</c:v>
                </c:pt>
                <c:pt idx="12">
                  <c:v>2297</c:v>
                </c:pt>
                <c:pt idx="13">
                  <c:v>904</c:v>
                </c:pt>
                <c:pt idx="14">
                  <c:v>2864</c:v>
                </c:pt>
                <c:pt idx="15">
                  <c:v>72</c:v>
                </c:pt>
                <c:pt idx="16">
                  <c:v>834</c:v>
                </c:pt>
                <c:pt idx="17">
                  <c:v>442</c:v>
                </c:pt>
                <c:pt idx="18">
                  <c:v>917</c:v>
                </c:pt>
                <c:pt idx="19">
                  <c:v>77</c:v>
                </c:pt>
                <c:pt idx="20">
                  <c:v>446</c:v>
                </c:pt>
                <c:pt idx="21">
                  <c:v>104</c:v>
                </c:pt>
                <c:pt idx="22">
                  <c:v>655</c:v>
                </c:pt>
                <c:pt idx="23">
                  <c:v>166</c:v>
                </c:pt>
                <c:pt idx="24">
                  <c:v>523</c:v>
                </c:pt>
                <c:pt idx="25">
                  <c:v>225</c:v>
                </c:pt>
                <c:pt idx="26">
                  <c:v>656</c:v>
                </c:pt>
                <c:pt idx="27">
                  <c:v>1041</c:v>
                </c:pt>
                <c:pt idx="28">
                  <c:v>625</c:v>
                </c:pt>
                <c:pt idx="29">
                  <c:v>398</c:v>
                </c:pt>
                <c:pt idx="30">
                  <c:v>109</c:v>
                </c:pt>
                <c:pt idx="31">
                  <c:v>433</c:v>
                </c:pt>
                <c:pt idx="32">
                  <c:v>1263</c:v>
                </c:pt>
                <c:pt idx="33">
                  <c:v>1503</c:v>
                </c:pt>
                <c:pt idx="34">
                  <c:v>322</c:v>
                </c:pt>
                <c:pt idx="35">
                  <c:v>422</c:v>
                </c:pt>
                <c:pt idx="36">
                  <c:v>67</c:v>
                </c:pt>
                <c:pt idx="37">
                  <c:v>500</c:v>
                </c:pt>
                <c:pt idx="38">
                  <c:v>1101</c:v>
                </c:pt>
                <c:pt idx="39">
                  <c:v>907</c:v>
                </c:pt>
                <c:pt idx="40">
                  <c:v>445</c:v>
                </c:pt>
                <c:pt idx="41">
                  <c:v>149</c:v>
                </c:pt>
                <c:pt idx="42">
                  <c:v>855</c:v>
                </c:pt>
                <c:pt idx="43">
                  <c:v>415</c:v>
                </c:pt>
                <c:pt idx="44">
                  <c:v>693</c:v>
                </c:pt>
                <c:pt idx="45">
                  <c:v>1110</c:v>
                </c:pt>
                <c:pt idx="46">
                  <c:v>723</c:v>
                </c:pt>
                <c:pt idx="47">
                  <c:v>435</c:v>
                </c:pt>
              </c:numCache>
            </c:numRef>
          </c:val>
          <c:extLst>
            <c:ext xmlns:c16="http://schemas.microsoft.com/office/drawing/2014/chart" uri="{C3380CC4-5D6E-409C-BE32-E72D297353CC}">
              <c16:uniqueId val="{00000001-8F0E-4CBB-9CEE-571A2CF60C79}"/>
            </c:ext>
          </c:extLst>
        </c:ser>
        <c:dLbls>
          <c:showLegendKey val="0"/>
          <c:showVal val="0"/>
          <c:showCatName val="0"/>
          <c:showSerName val="0"/>
          <c:showPercent val="0"/>
          <c:showBubbleSize val="0"/>
        </c:dLbls>
        <c:gapWidth val="182"/>
        <c:axId val="45725424"/>
        <c:axId val="522964048"/>
      </c:barChart>
      <c:catAx>
        <c:axId val="45725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64048"/>
        <c:crosses val="autoZero"/>
        <c:auto val="1"/>
        <c:lblAlgn val="ctr"/>
        <c:lblOffset val="100"/>
        <c:noMultiLvlLbl val="0"/>
      </c:catAx>
      <c:valAx>
        <c:axId val="522964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avg. reach</c:v>
                </c:pt>
              </c:strCache>
            </c:strRef>
          </c:tx>
          <c:spPr>
            <a:solidFill>
              <a:schemeClr val="accent1"/>
            </a:solidFill>
            <a:ln>
              <a:noFill/>
            </a:ln>
            <a:effectLst/>
          </c:spPr>
          <c:invertIfNegative val="0"/>
          <c:cat>
            <c:numRef>
              <c:f>Sheet1!$A$2:$A$49</c:f>
              <c:numCache>
                <c:formatCode>General</c:formatCode>
                <c:ptCount val="48"/>
                <c:pt idx="0">
                  <c:v>1.04</c:v>
                </c:pt>
                <c:pt idx="1">
                  <c:v>2.04</c:v>
                </c:pt>
                <c:pt idx="2">
                  <c:v>2.0499999999999998</c:v>
                </c:pt>
                <c:pt idx="3">
                  <c:v>3.01</c:v>
                </c:pt>
                <c:pt idx="4">
                  <c:v>3.04</c:v>
                </c:pt>
                <c:pt idx="5">
                  <c:v>4.01</c:v>
                </c:pt>
                <c:pt idx="6">
                  <c:v>4.03</c:v>
                </c:pt>
                <c:pt idx="7">
                  <c:v>4.04</c:v>
                </c:pt>
                <c:pt idx="8">
                  <c:v>7.02</c:v>
                </c:pt>
                <c:pt idx="9">
                  <c:v>7.03</c:v>
                </c:pt>
                <c:pt idx="10">
                  <c:v>7.04</c:v>
                </c:pt>
                <c:pt idx="11">
                  <c:v>8.0399999999999991</c:v>
                </c:pt>
                <c:pt idx="12">
                  <c:v>9.0399999999999991</c:v>
                </c:pt>
                <c:pt idx="13">
                  <c:v>9.06</c:v>
                </c:pt>
                <c:pt idx="14">
                  <c:v>10.01</c:v>
                </c:pt>
                <c:pt idx="15">
                  <c:v>11.02</c:v>
                </c:pt>
                <c:pt idx="16">
                  <c:v>11.03</c:v>
                </c:pt>
                <c:pt idx="17">
                  <c:v>11.04</c:v>
                </c:pt>
                <c:pt idx="18">
                  <c:v>12.03</c:v>
                </c:pt>
                <c:pt idx="19">
                  <c:v>12.06</c:v>
                </c:pt>
                <c:pt idx="20">
                  <c:v>13.02</c:v>
                </c:pt>
                <c:pt idx="21">
                  <c:v>13.03</c:v>
                </c:pt>
                <c:pt idx="22">
                  <c:v>14.03</c:v>
                </c:pt>
                <c:pt idx="23">
                  <c:v>15.01</c:v>
                </c:pt>
                <c:pt idx="24">
                  <c:v>15.05</c:v>
                </c:pt>
                <c:pt idx="25">
                  <c:v>16.059999999999999</c:v>
                </c:pt>
                <c:pt idx="26">
                  <c:v>17.010000000000002</c:v>
                </c:pt>
                <c:pt idx="27">
                  <c:v>17.02</c:v>
                </c:pt>
                <c:pt idx="28">
                  <c:v>18.02</c:v>
                </c:pt>
                <c:pt idx="29">
                  <c:v>18.03</c:v>
                </c:pt>
                <c:pt idx="30">
                  <c:v>18.04</c:v>
                </c:pt>
                <c:pt idx="31">
                  <c:v>19.02</c:v>
                </c:pt>
                <c:pt idx="32">
                  <c:v>19.059999999999999</c:v>
                </c:pt>
                <c:pt idx="33">
                  <c:v>20.02</c:v>
                </c:pt>
                <c:pt idx="34">
                  <c:v>20.03</c:v>
                </c:pt>
                <c:pt idx="35">
                  <c:v>20.05</c:v>
                </c:pt>
                <c:pt idx="36">
                  <c:v>21.02</c:v>
                </c:pt>
                <c:pt idx="37">
                  <c:v>22.04</c:v>
                </c:pt>
                <c:pt idx="38">
                  <c:v>23.01</c:v>
                </c:pt>
                <c:pt idx="39">
                  <c:v>24.03</c:v>
                </c:pt>
                <c:pt idx="40">
                  <c:v>24.04</c:v>
                </c:pt>
                <c:pt idx="41">
                  <c:v>25.02</c:v>
                </c:pt>
                <c:pt idx="42">
                  <c:v>27.03</c:v>
                </c:pt>
                <c:pt idx="43">
                  <c:v>27.06</c:v>
                </c:pt>
                <c:pt idx="44">
                  <c:v>28.02</c:v>
                </c:pt>
                <c:pt idx="45">
                  <c:v>29.01</c:v>
                </c:pt>
                <c:pt idx="46">
                  <c:v>30.01</c:v>
                </c:pt>
                <c:pt idx="47">
                  <c:v>30.04</c:v>
                </c:pt>
              </c:numCache>
            </c:numRef>
          </c:cat>
          <c:val>
            <c:numRef>
              <c:f>Sheet1!$B$2:$B$49</c:f>
              <c:numCache>
                <c:formatCode>General</c:formatCode>
                <c:ptCount val="48"/>
                <c:pt idx="0">
                  <c:v>187.75</c:v>
                </c:pt>
                <c:pt idx="1">
                  <c:v>207.142857142857</c:v>
                </c:pt>
                <c:pt idx="2">
                  <c:v>133.28571428571399</c:v>
                </c:pt>
                <c:pt idx="3">
                  <c:v>192</c:v>
                </c:pt>
                <c:pt idx="4">
                  <c:v>140</c:v>
                </c:pt>
                <c:pt idx="5">
                  <c:v>242</c:v>
                </c:pt>
                <c:pt idx="6">
                  <c:v>162.166666666667</c:v>
                </c:pt>
                <c:pt idx="7">
                  <c:v>137</c:v>
                </c:pt>
                <c:pt idx="8">
                  <c:v>123.5</c:v>
                </c:pt>
                <c:pt idx="9">
                  <c:v>134.19999999999999</c:v>
                </c:pt>
                <c:pt idx="10">
                  <c:v>217.625</c:v>
                </c:pt>
                <c:pt idx="11">
                  <c:v>161</c:v>
                </c:pt>
                <c:pt idx="12">
                  <c:v>224.636363636364</c:v>
                </c:pt>
                <c:pt idx="13">
                  <c:v>308</c:v>
                </c:pt>
                <c:pt idx="14">
                  <c:v>167.833333333333</c:v>
                </c:pt>
                <c:pt idx="15">
                  <c:v>139</c:v>
                </c:pt>
                <c:pt idx="16">
                  <c:v>171.857142857143</c:v>
                </c:pt>
                <c:pt idx="17">
                  <c:v>195</c:v>
                </c:pt>
                <c:pt idx="18">
                  <c:v>196.833333333333</c:v>
                </c:pt>
                <c:pt idx="19">
                  <c:v>205</c:v>
                </c:pt>
                <c:pt idx="20">
                  <c:v>104</c:v>
                </c:pt>
                <c:pt idx="21">
                  <c:v>124</c:v>
                </c:pt>
                <c:pt idx="22">
                  <c:v>153</c:v>
                </c:pt>
                <c:pt idx="23">
                  <c:v>112</c:v>
                </c:pt>
                <c:pt idx="24">
                  <c:v>168</c:v>
                </c:pt>
                <c:pt idx="25">
                  <c:v>191.5</c:v>
                </c:pt>
                <c:pt idx="26">
                  <c:v>167.166666666667</c:v>
                </c:pt>
                <c:pt idx="27">
                  <c:v>191</c:v>
                </c:pt>
                <c:pt idx="28">
                  <c:v>145.4</c:v>
                </c:pt>
                <c:pt idx="29">
                  <c:v>170</c:v>
                </c:pt>
                <c:pt idx="30">
                  <c:v>212</c:v>
                </c:pt>
                <c:pt idx="31">
                  <c:v>206</c:v>
                </c:pt>
                <c:pt idx="32">
                  <c:v>215.142857142857</c:v>
                </c:pt>
                <c:pt idx="33">
                  <c:v>156.30000000000001</c:v>
                </c:pt>
                <c:pt idx="34">
                  <c:v>126.333333333333</c:v>
                </c:pt>
                <c:pt idx="35">
                  <c:v>246.666666666667</c:v>
                </c:pt>
                <c:pt idx="36">
                  <c:v>100</c:v>
                </c:pt>
                <c:pt idx="37">
                  <c:v>201.333333333333</c:v>
                </c:pt>
                <c:pt idx="38">
                  <c:v>186.666666666667</c:v>
                </c:pt>
                <c:pt idx="39">
                  <c:v>180.333333333333</c:v>
                </c:pt>
                <c:pt idx="40">
                  <c:v>188.666666666667</c:v>
                </c:pt>
                <c:pt idx="41">
                  <c:v>94.5</c:v>
                </c:pt>
                <c:pt idx="42">
                  <c:v>146.28571428571399</c:v>
                </c:pt>
                <c:pt idx="43">
                  <c:v>282</c:v>
                </c:pt>
                <c:pt idx="44">
                  <c:v>148.28571428571399</c:v>
                </c:pt>
                <c:pt idx="45">
                  <c:v>206.42857142857099</c:v>
                </c:pt>
                <c:pt idx="46">
                  <c:v>207.4</c:v>
                </c:pt>
                <c:pt idx="47">
                  <c:v>176.333333333333</c:v>
                </c:pt>
              </c:numCache>
            </c:numRef>
          </c:val>
          <c:extLst>
            <c:ext xmlns:c16="http://schemas.microsoft.com/office/drawing/2014/chart" uri="{C3380CC4-5D6E-409C-BE32-E72D297353CC}">
              <c16:uniqueId val="{00000000-72C3-4E80-8A79-6CE4CF6831D6}"/>
            </c:ext>
          </c:extLst>
        </c:ser>
        <c:ser>
          <c:idx val="1"/>
          <c:order val="1"/>
          <c:tx>
            <c:strRef>
              <c:f>Sheet1!$C$1</c:f>
              <c:strCache>
                <c:ptCount val="1"/>
                <c:pt idx="0">
                  <c:v>ourtableuae exits</c:v>
                </c:pt>
              </c:strCache>
            </c:strRef>
          </c:tx>
          <c:spPr>
            <a:solidFill>
              <a:schemeClr val="accent2"/>
            </a:solidFill>
            <a:ln>
              <a:noFill/>
            </a:ln>
            <a:effectLst/>
          </c:spPr>
          <c:invertIfNegative val="0"/>
          <c:cat>
            <c:numRef>
              <c:f>Sheet1!$A$2:$A$49</c:f>
              <c:numCache>
                <c:formatCode>General</c:formatCode>
                <c:ptCount val="48"/>
                <c:pt idx="0">
                  <c:v>1.04</c:v>
                </c:pt>
                <c:pt idx="1">
                  <c:v>2.04</c:v>
                </c:pt>
                <c:pt idx="2">
                  <c:v>2.0499999999999998</c:v>
                </c:pt>
                <c:pt idx="3">
                  <c:v>3.01</c:v>
                </c:pt>
                <c:pt idx="4">
                  <c:v>3.04</c:v>
                </c:pt>
                <c:pt idx="5">
                  <c:v>4.01</c:v>
                </c:pt>
                <c:pt idx="6">
                  <c:v>4.03</c:v>
                </c:pt>
                <c:pt idx="7">
                  <c:v>4.04</c:v>
                </c:pt>
                <c:pt idx="8">
                  <c:v>7.02</c:v>
                </c:pt>
                <c:pt idx="9">
                  <c:v>7.03</c:v>
                </c:pt>
                <c:pt idx="10">
                  <c:v>7.04</c:v>
                </c:pt>
                <c:pt idx="11">
                  <c:v>8.0399999999999991</c:v>
                </c:pt>
                <c:pt idx="12">
                  <c:v>9.0399999999999991</c:v>
                </c:pt>
                <c:pt idx="13">
                  <c:v>9.06</c:v>
                </c:pt>
                <c:pt idx="14">
                  <c:v>10.01</c:v>
                </c:pt>
                <c:pt idx="15">
                  <c:v>11.02</c:v>
                </c:pt>
                <c:pt idx="16">
                  <c:v>11.03</c:v>
                </c:pt>
                <c:pt idx="17">
                  <c:v>11.04</c:v>
                </c:pt>
                <c:pt idx="18">
                  <c:v>12.03</c:v>
                </c:pt>
                <c:pt idx="19">
                  <c:v>12.06</c:v>
                </c:pt>
                <c:pt idx="20">
                  <c:v>13.02</c:v>
                </c:pt>
                <c:pt idx="21">
                  <c:v>13.03</c:v>
                </c:pt>
                <c:pt idx="22">
                  <c:v>14.03</c:v>
                </c:pt>
                <c:pt idx="23">
                  <c:v>15.01</c:v>
                </c:pt>
                <c:pt idx="24">
                  <c:v>15.05</c:v>
                </c:pt>
                <c:pt idx="25">
                  <c:v>16.059999999999999</c:v>
                </c:pt>
                <c:pt idx="26">
                  <c:v>17.010000000000002</c:v>
                </c:pt>
                <c:pt idx="27">
                  <c:v>17.02</c:v>
                </c:pt>
                <c:pt idx="28">
                  <c:v>18.02</c:v>
                </c:pt>
                <c:pt idx="29">
                  <c:v>18.03</c:v>
                </c:pt>
                <c:pt idx="30">
                  <c:v>18.04</c:v>
                </c:pt>
                <c:pt idx="31">
                  <c:v>19.02</c:v>
                </c:pt>
                <c:pt idx="32">
                  <c:v>19.059999999999999</c:v>
                </c:pt>
                <c:pt idx="33">
                  <c:v>20.02</c:v>
                </c:pt>
                <c:pt idx="34">
                  <c:v>20.03</c:v>
                </c:pt>
                <c:pt idx="35">
                  <c:v>20.05</c:v>
                </c:pt>
                <c:pt idx="36">
                  <c:v>21.02</c:v>
                </c:pt>
                <c:pt idx="37">
                  <c:v>22.04</c:v>
                </c:pt>
                <c:pt idx="38">
                  <c:v>23.01</c:v>
                </c:pt>
                <c:pt idx="39">
                  <c:v>24.03</c:v>
                </c:pt>
                <c:pt idx="40">
                  <c:v>24.04</c:v>
                </c:pt>
                <c:pt idx="41">
                  <c:v>25.02</c:v>
                </c:pt>
                <c:pt idx="42">
                  <c:v>27.03</c:v>
                </c:pt>
                <c:pt idx="43">
                  <c:v>27.06</c:v>
                </c:pt>
                <c:pt idx="44">
                  <c:v>28.02</c:v>
                </c:pt>
                <c:pt idx="45">
                  <c:v>29.01</c:v>
                </c:pt>
                <c:pt idx="46">
                  <c:v>30.01</c:v>
                </c:pt>
                <c:pt idx="47">
                  <c:v>30.04</c:v>
                </c:pt>
              </c:numCache>
            </c:numRef>
          </c:cat>
          <c:val>
            <c:numRef>
              <c:f>Sheet1!$C$2:$C$49</c:f>
              <c:numCache>
                <c:formatCode>General</c:formatCode>
                <c:ptCount val="48"/>
                <c:pt idx="0">
                  <c:v>46</c:v>
                </c:pt>
                <c:pt idx="1">
                  <c:v>46</c:v>
                </c:pt>
                <c:pt idx="2">
                  <c:v>60</c:v>
                </c:pt>
                <c:pt idx="3">
                  <c:v>60</c:v>
                </c:pt>
                <c:pt idx="4">
                  <c:v>39</c:v>
                </c:pt>
                <c:pt idx="5">
                  <c:v>27</c:v>
                </c:pt>
                <c:pt idx="6">
                  <c:v>71</c:v>
                </c:pt>
                <c:pt idx="7">
                  <c:v>38</c:v>
                </c:pt>
                <c:pt idx="8">
                  <c:v>28</c:v>
                </c:pt>
                <c:pt idx="9">
                  <c:v>38</c:v>
                </c:pt>
                <c:pt idx="10">
                  <c:v>73</c:v>
                </c:pt>
                <c:pt idx="11">
                  <c:v>21</c:v>
                </c:pt>
                <c:pt idx="12">
                  <c:v>155</c:v>
                </c:pt>
                <c:pt idx="13">
                  <c:v>73</c:v>
                </c:pt>
                <c:pt idx="14">
                  <c:v>106</c:v>
                </c:pt>
                <c:pt idx="15">
                  <c:v>23</c:v>
                </c:pt>
                <c:pt idx="16">
                  <c:v>89</c:v>
                </c:pt>
                <c:pt idx="17">
                  <c:v>48</c:v>
                </c:pt>
                <c:pt idx="18">
                  <c:v>52</c:v>
                </c:pt>
                <c:pt idx="19">
                  <c:v>19</c:v>
                </c:pt>
                <c:pt idx="20">
                  <c:v>62</c:v>
                </c:pt>
                <c:pt idx="21">
                  <c:v>5</c:v>
                </c:pt>
                <c:pt idx="22">
                  <c:v>31</c:v>
                </c:pt>
                <c:pt idx="23">
                  <c:v>27</c:v>
                </c:pt>
                <c:pt idx="24">
                  <c:v>34</c:v>
                </c:pt>
                <c:pt idx="25">
                  <c:v>24</c:v>
                </c:pt>
                <c:pt idx="26">
                  <c:v>41</c:v>
                </c:pt>
                <c:pt idx="27">
                  <c:v>59</c:v>
                </c:pt>
                <c:pt idx="28">
                  <c:v>25</c:v>
                </c:pt>
                <c:pt idx="29">
                  <c:v>44</c:v>
                </c:pt>
                <c:pt idx="30">
                  <c:v>18</c:v>
                </c:pt>
                <c:pt idx="31">
                  <c:v>54</c:v>
                </c:pt>
                <c:pt idx="32">
                  <c:v>58</c:v>
                </c:pt>
                <c:pt idx="33">
                  <c:v>85</c:v>
                </c:pt>
                <c:pt idx="34">
                  <c:v>40</c:v>
                </c:pt>
                <c:pt idx="35">
                  <c:v>48</c:v>
                </c:pt>
                <c:pt idx="36">
                  <c:v>12</c:v>
                </c:pt>
                <c:pt idx="37">
                  <c:v>52</c:v>
                </c:pt>
                <c:pt idx="38">
                  <c:v>93</c:v>
                </c:pt>
                <c:pt idx="39">
                  <c:v>91</c:v>
                </c:pt>
                <c:pt idx="40">
                  <c:v>50</c:v>
                </c:pt>
                <c:pt idx="41">
                  <c:v>15</c:v>
                </c:pt>
                <c:pt idx="42">
                  <c:v>67</c:v>
                </c:pt>
                <c:pt idx="43">
                  <c:v>32</c:v>
                </c:pt>
                <c:pt idx="44">
                  <c:v>58</c:v>
                </c:pt>
                <c:pt idx="45">
                  <c:v>113</c:v>
                </c:pt>
                <c:pt idx="46">
                  <c:v>61</c:v>
                </c:pt>
                <c:pt idx="47">
                  <c:v>35</c:v>
                </c:pt>
              </c:numCache>
            </c:numRef>
          </c:val>
          <c:extLst>
            <c:ext xmlns:c16="http://schemas.microsoft.com/office/drawing/2014/chart" uri="{C3380CC4-5D6E-409C-BE32-E72D297353CC}">
              <c16:uniqueId val="{00000001-72C3-4E80-8A79-6CE4CF6831D6}"/>
            </c:ext>
          </c:extLst>
        </c:ser>
        <c:ser>
          <c:idx val="2"/>
          <c:order val="2"/>
          <c:tx>
            <c:strRef>
              <c:f>Sheet1!$D$1</c:f>
              <c:strCache>
                <c:ptCount val="1"/>
                <c:pt idx="0">
                  <c:v>ourtableuae impressions</c:v>
                </c:pt>
              </c:strCache>
            </c:strRef>
          </c:tx>
          <c:spPr>
            <a:solidFill>
              <a:schemeClr val="accent3"/>
            </a:solidFill>
            <a:ln>
              <a:noFill/>
            </a:ln>
            <a:effectLst/>
          </c:spPr>
          <c:invertIfNegative val="0"/>
          <c:cat>
            <c:numRef>
              <c:f>Sheet1!$A$2:$A$49</c:f>
              <c:numCache>
                <c:formatCode>General</c:formatCode>
                <c:ptCount val="48"/>
                <c:pt idx="0">
                  <c:v>1.04</c:v>
                </c:pt>
                <c:pt idx="1">
                  <c:v>2.04</c:v>
                </c:pt>
                <c:pt idx="2">
                  <c:v>2.0499999999999998</c:v>
                </c:pt>
                <c:pt idx="3">
                  <c:v>3.01</c:v>
                </c:pt>
                <c:pt idx="4">
                  <c:v>3.04</c:v>
                </c:pt>
                <c:pt idx="5">
                  <c:v>4.01</c:v>
                </c:pt>
                <c:pt idx="6">
                  <c:v>4.03</c:v>
                </c:pt>
                <c:pt idx="7">
                  <c:v>4.04</c:v>
                </c:pt>
                <c:pt idx="8">
                  <c:v>7.02</c:v>
                </c:pt>
                <c:pt idx="9">
                  <c:v>7.03</c:v>
                </c:pt>
                <c:pt idx="10">
                  <c:v>7.04</c:v>
                </c:pt>
                <c:pt idx="11">
                  <c:v>8.0399999999999991</c:v>
                </c:pt>
                <c:pt idx="12">
                  <c:v>9.0399999999999991</c:v>
                </c:pt>
                <c:pt idx="13">
                  <c:v>9.06</c:v>
                </c:pt>
                <c:pt idx="14">
                  <c:v>10.01</c:v>
                </c:pt>
                <c:pt idx="15">
                  <c:v>11.02</c:v>
                </c:pt>
                <c:pt idx="16">
                  <c:v>11.03</c:v>
                </c:pt>
                <c:pt idx="17">
                  <c:v>11.04</c:v>
                </c:pt>
                <c:pt idx="18">
                  <c:v>12.03</c:v>
                </c:pt>
                <c:pt idx="19">
                  <c:v>12.06</c:v>
                </c:pt>
                <c:pt idx="20">
                  <c:v>13.02</c:v>
                </c:pt>
                <c:pt idx="21">
                  <c:v>13.03</c:v>
                </c:pt>
                <c:pt idx="22">
                  <c:v>14.03</c:v>
                </c:pt>
                <c:pt idx="23">
                  <c:v>15.01</c:v>
                </c:pt>
                <c:pt idx="24">
                  <c:v>15.05</c:v>
                </c:pt>
                <c:pt idx="25">
                  <c:v>16.059999999999999</c:v>
                </c:pt>
                <c:pt idx="26">
                  <c:v>17.010000000000002</c:v>
                </c:pt>
                <c:pt idx="27">
                  <c:v>17.02</c:v>
                </c:pt>
                <c:pt idx="28">
                  <c:v>18.02</c:v>
                </c:pt>
                <c:pt idx="29">
                  <c:v>18.03</c:v>
                </c:pt>
                <c:pt idx="30">
                  <c:v>18.04</c:v>
                </c:pt>
                <c:pt idx="31">
                  <c:v>19.02</c:v>
                </c:pt>
                <c:pt idx="32">
                  <c:v>19.059999999999999</c:v>
                </c:pt>
                <c:pt idx="33">
                  <c:v>20.02</c:v>
                </c:pt>
                <c:pt idx="34">
                  <c:v>20.03</c:v>
                </c:pt>
                <c:pt idx="35">
                  <c:v>20.05</c:v>
                </c:pt>
                <c:pt idx="36">
                  <c:v>21.02</c:v>
                </c:pt>
                <c:pt idx="37">
                  <c:v>22.04</c:v>
                </c:pt>
                <c:pt idx="38">
                  <c:v>23.01</c:v>
                </c:pt>
                <c:pt idx="39">
                  <c:v>24.03</c:v>
                </c:pt>
                <c:pt idx="40">
                  <c:v>24.04</c:v>
                </c:pt>
                <c:pt idx="41">
                  <c:v>25.02</c:v>
                </c:pt>
                <c:pt idx="42">
                  <c:v>27.03</c:v>
                </c:pt>
                <c:pt idx="43">
                  <c:v>27.06</c:v>
                </c:pt>
                <c:pt idx="44">
                  <c:v>28.02</c:v>
                </c:pt>
                <c:pt idx="45">
                  <c:v>29.01</c:v>
                </c:pt>
                <c:pt idx="46">
                  <c:v>30.01</c:v>
                </c:pt>
                <c:pt idx="47">
                  <c:v>30.04</c:v>
                </c:pt>
              </c:numCache>
            </c:numRef>
          </c:cat>
          <c:val>
            <c:numRef>
              <c:f>Sheet1!$D$2:$D$49</c:f>
              <c:numCache>
                <c:formatCode>General</c:formatCode>
                <c:ptCount val="48"/>
                <c:pt idx="0">
                  <c:v>947</c:v>
                </c:pt>
                <c:pt idx="1">
                  <c:v>1630</c:v>
                </c:pt>
                <c:pt idx="2">
                  <c:v>1151</c:v>
                </c:pt>
                <c:pt idx="3">
                  <c:v>1077</c:v>
                </c:pt>
                <c:pt idx="4">
                  <c:v>348</c:v>
                </c:pt>
                <c:pt idx="5">
                  <c:v>298</c:v>
                </c:pt>
                <c:pt idx="6">
                  <c:v>1516</c:v>
                </c:pt>
                <c:pt idx="7">
                  <c:v>634</c:v>
                </c:pt>
                <c:pt idx="8">
                  <c:v>554</c:v>
                </c:pt>
                <c:pt idx="9">
                  <c:v>722</c:v>
                </c:pt>
                <c:pt idx="10">
                  <c:v>1862</c:v>
                </c:pt>
                <c:pt idx="11">
                  <c:v>216</c:v>
                </c:pt>
                <c:pt idx="12">
                  <c:v>3224</c:v>
                </c:pt>
                <c:pt idx="13">
                  <c:v>1567</c:v>
                </c:pt>
                <c:pt idx="14">
                  <c:v>3262</c:v>
                </c:pt>
                <c:pt idx="15">
                  <c:v>165</c:v>
                </c:pt>
                <c:pt idx="16">
                  <c:v>1382</c:v>
                </c:pt>
                <c:pt idx="17">
                  <c:v>749</c:v>
                </c:pt>
                <c:pt idx="18">
                  <c:v>1334</c:v>
                </c:pt>
                <c:pt idx="19">
                  <c:v>296</c:v>
                </c:pt>
                <c:pt idx="20">
                  <c:v>738</c:v>
                </c:pt>
                <c:pt idx="21">
                  <c:v>147</c:v>
                </c:pt>
                <c:pt idx="22">
                  <c:v>930</c:v>
                </c:pt>
                <c:pt idx="23">
                  <c:v>260</c:v>
                </c:pt>
                <c:pt idx="24">
                  <c:v>751</c:v>
                </c:pt>
                <c:pt idx="25">
                  <c:v>479</c:v>
                </c:pt>
                <c:pt idx="26">
                  <c:v>1102</c:v>
                </c:pt>
                <c:pt idx="27">
                  <c:v>1582</c:v>
                </c:pt>
                <c:pt idx="28">
                  <c:v>820</c:v>
                </c:pt>
                <c:pt idx="29">
                  <c:v>669</c:v>
                </c:pt>
                <c:pt idx="30">
                  <c:v>252</c:v>
                </c:pt>
                <c:pt idx="31">
                  <c:v>691</c:v>
                </c:pt>
                <c:pt idx="32">
                  <c:v>1695</c:v>
                </c:pt>
                <c:pt idx="33">
                  <c:v>1999</c:v>
                </c:pt>
                <c:pt idx="34">
                  <c:v>477</c:v>
                </c:pt>
                <c:pt idx="35">
                  <c:v>839</c:v>
                </c:pt>
                <c:pt idx="36">
                  <c:v>127</c:v>
                </c:pt>
                <c:pt idx="37">
                  <c:v>738</c:v>
                </c:pt>
                <c:pt idx="38">
                  <c:v>1939</c:v>
                </c:pt>
                <c:pt idx="39">
                  <c:v>1481</c:v>
                </c:pt>
                <c:pt idx="40">
                  <c:v>692</c:v>
                </c:pt>
                <c:pt idx="41">
                  <c:v>224</c:v>
                </c:pt>
                <c:pt idx="42">
                  <c:v>1242</c:v>
                </c:pt>
                <c:pt idx="43">
                  <c:v>636</c:v>
                </c:pt>
                <c:pt idx="44">
                  <c:v>1173</c:v>
                </c:pt>
                <c:pt idx="45">
                  <c:v>1955</c:v>
                </c:pt>
                <c:pt idx="46">
                  <c:v>1257</c:v>
                </c:pt>
                <c:pt idx="47">
                  <c:v>634</c:v>
                </c:pt>
              </c:numCache>
            </c:numRef>
          </c:val>
          <c:extLst>
            <c:ext xmlns:c16="http://schemas.microsoft.com/office/drawing/2014/chart" uri="{C3380CC4-5D6E-409C-BE32-E72D297353CC}">
              <c16:uniqueId val="{00000002-72C3-4E80-8A79-6CE4CF6831D6}"/>
            </c:ext>
          </c:extLst>
        </c:ser>
        <c:ser>
          <c:idx val="3"/>
          <c:order val="3"/>
          <c:tx>
            <c:strRef>
              <c:f>Sheet1!$E$1</c:f>
              <c:strCache>
                <c:ptCount val="1"/>
                <c:pt idx="0">
                  <c:v>ourtableuae replies</c:v>
                </c:pt>
              </c:strCache>
            </c:strRef>
          </c:tx>
          <c:spPr>
            <a:solidFill>
              <a:schemeClr val="accent4"/>
            </a:solidFill>
            <a:ln>
              <a:noFill/>
            </a:ln>
            <a:effectLst/>
          </c:spPr>
          <c:invertIfNegative val="0"/>
          <c:cat>
            <c:numRef>
              <c:f>Sheet1!$A$2:$A$49</c:f>
              <c:numCache>
                <c:formatCode>General</c:formatCode>
                <c:ptCount val="48"/>
                <c:pt idx="0">
                  <c:v>1.04</c:v>
                </c:pt>
                <c:pt idx="1">
                  <c:v>2.04</c:v>
                </c:pt>
                <c:pt idx="2">
                  <c:v>2.0499999999999998</c:v>
                </c:pt>
                <c:pt idx="3">
                  <c:v>3.01</c:v>
                </c:pt>
                <c:pt idx="4">
                  <c:v>3.04</c:v>
                </c:pt>
                <c:pt idx="5">
                  <c:v>4.01</c:v>
                </c:pt>
                <c:pt idx="6">
                  <c:v>4.03</c:v>
                </c:pt>
                <c:pt idx="7">
                  <c:v>4.04</c:v>
                </c:pt>
                <c:pt idx="8">
                  <c:v>7.02</c:v>
                </c:pt>
                <c:pt idx="9">
                  <c:v>7.03</c:v>
                </c:pt>
                <c:pt idx="10">
                  <c:v>7.04</c:v>
                </c:pt>
                <c:pt idx="11">
                  <c:v>8.0399999999999991</c:v>
                </c:pt>
                <c:pt idx="12">
                  <c:v>9.0399999999999991</c:v>
                </c:pt>
                <c:pt idx="13">
                  <c:v>9.06</c:v>
                </c:pt>
                <c:pt idx="14">
                  <c:v>10.01</c:v>
                </c:pt>
                <c:pt idx="15">
                  <c:v>11.02</c:v>
                </c:pt>
                <c:pt idx="16">
                  <c:v>11.03</c:v>
                </c:pt>
                <c:pt idx="17">
                  <c:v>11.04</c:v>
                </c:pt>
                <c:pt idx="18">
                  <c:v>12.03</c:v>
                </c:pt>
                <c:pt idx="19">
                  <c:v>12.06</c:v>
                </c:pt>
                <c:pt idx="20">
                  <c:v>13.02</c:v>
                </c:pt>
                <c:pt idx="21">
                  <c:v>13.03</c:v>
                </c:pt>
                <c:pt idx="22">
                  <c:v>14.03</c:v>
                </c:pt>
                <c:pt idx="23">
                  <c:v>15.01</c:v>
                </c:pt>
                <c:pt idx="24">
                  <c:v>15.05</c:v>
                </c:pt>
                <c:pt idx="25">
                  <c:v>16.059999999999999</c:v>
                </c:pt>
                <c:pt idx="26">
                  <c:v>17.010000000000002</c:v>
                </c:pt>
                <c:pt idx="27">
                  <c:v>17.02</c:v>
                </c:pt>
                <c:pt idx="28">
                  <c:v>18.02</c:v>
                </c:pt>
                <c:pt idx="29">
                  <c:v>18.03</c:v>
                </c:pt>
                <c:pt idx="30">
                  <c:v>18.04</c:v>
                </c:pt>
                <c:pt idx="31">
                  <c:v>19.02</c:v>
                </c:pt>
                <c:pt idx="32">
                  <c:v>19.059999999999999</c:v>
                </c:pt>
                <c:pt idx="33">
                  <c:v>20.02</c:v>
                </c:pt>
                <c:pt idx="34">
                  <c:v>20.03</c:v>
                </c:pt>
                <c:pt idx="35">
                  <c:v>20.05</c:v>
                </c:pt>
                <c:pt idx="36">
                  <c:v>21.02</c:v>
                </c:pt>
                <c:pt idx="37">
                  <c:v>22.04</c:v>
                </c:pt>
                <c:pt idx="38">
                  <c:v>23.01</c:v>
                </c:pt>
                <c:pt idx="39">
                  <c:v>24.03</c:v>
                </c:pt>
                <c:pt idx="40">
                  <c:v>24.04</c:v>
                </c:pt>
                <c:pt idx="41">
                  <c:v>25.02</c:v>
                </c:pt>
                <c:pt idx="42">
                  <c:v>27.03</c:v>
                </c:pt>
                <c:pt idx="43">
                  <c:v>27.06</c:v>
                </c:pt>
                <c:pt idx="44">
                  <c:v>28.02</c:v>
                </c:pt>
                <c:pt idx="45">
                  <c:v>29.01</c:v>
                </c:pt>
                <c:pt idx="46">
                  <c:v>30.01</c:v>
                </c:pt>
                <c:pt idx="47">
                  <c:v>30.04</c:v>
                </c:pt>
              </c:numCache>
            </c:numRef>
          </c:cat>
          <c:val>
            <c:numRef>
              <c:f>Sheet1!$E$2:$E$49</c:f>
              <c:numCache>
                <c:formatCode>General</c:formatCode>
                <c:ptCount val="48"/>
                <c:pt idx="0">
                  <c:v>4</c:v>
                </c:pt>
                <c:pt idx="1">
                  <c:v>0</c:v>
                </c:pt>
                <c:pt idx="2">
                  <c:v>0</c:v>
                </c:pt>
                <c:pt idx="3">
                  <c:v>0</c:v>
                </c:pt>
                <c:pt idx="4">
                  <c:v>5</c:v>
                </c:pt>
                <c:pt idx="5">
                  <c:v>1</c:v>
                </c:pt>
                <c:pt idx="6">
                  <c:v>0</c:v>
                </c:pt>
                <c:pt idx="7">
                  <c:v>0</c:v>
                </c:pt>
                <c:pt idx="8">
                  <c:v>0</c:v>
                </c:pt>
                <c:pt idx="9">
                  <c:v>0</c:v>
                </c:pt>
                <c:pt idx="10">
                  <c:v>2</c:v>
                </c:pt>
                <c:pt idx="11">
                  <c:v>1</c:v>
                </c:pt>
                <c:pt idx="12">
                  <c:v>3</c:v>
                </c:pt>
                <c:pt idx="13">
                  <c:v>0</c:v>
                </c:pt>
                <c:pt idx="14">
                  <c:v>1</c:v>
                </c:pt>
                <c:pt idx="15">
                  <c:v>0</c:v>
                </c:pt>
                <c:pt idx="16">
                  <c:v>0</c:v>
                </c:pt>
                <c:pt idx="17">
                  <c:v>0</c:v>
                </c:pt>
                <c:pt idx="18">
                  <c:v>0</c:v>
                </c:pt>
                <c:pt idx="19">
                  <c:v>2</c:v>
                </c:pt>
                <c:pt idx="20">
                  <c:v>1</c:v>
                </c:pt>
                <c:pt idx="21">
                  <c:v>0</c:v>
                </c:pt>
                <c:pt idx="22">
                  <c:v>0</c:v>
                </c:pt>
                <c:pt idx="23">
                  <c:v>0</c:v>
                </c:pt>
                <c:pt idx="24">
                  <c:v>0</c:v>
                </c:pt>
                <c:pt idx="25">
                  <c:v>0</c:v>
                </c:pt>
                <c:pt idx="26">
                  <c:v>0</c:v>
                </c:pt>
                <c:pt idx="27">
                  <c:v>0</c:v>
                </c:pt>
                <c:pt idx="28">
                  <c:v>0</c:v>
                </c:pt>
                <c:pt idx="29">
                  <c:v>2</c:v>
                </c:pt>
                <c:pt idx="30">
                  <c:v>0</c:v>
                </c:pt>
                <c:pt idx="31">
                  <c:v>1</c:v>
                </c:pt>
                <c:pt idx="32">
                  <c:v>2</c:v>
                </c:pt>
                <c:pt idx="33">
                  <c:v>1</c:v>
                </c:pt>
                <c:pt idx="34">
                  <c:v>2</c:v>
                </c:pt>
                <c:pt idx="35">
                  <c:v>1</c:v>
                </c:pt>
                <c:pt idx="36">
                  <c:v>0</c:v>
                </c:pt>
                <c:pt idx="37">
                  <c:v>2</c:v>
                </c:pt>
                <c:pt idx="38">
                  <c:v>3</c:v>
                </c:pt>
                <c:pt idx="39">
                  <c:v>5</c:v>
                </c:pt>
                <c:pt idx="40">
                  <c:v>1</c:v>
                </c:pt>
                <c:pt idx="41">
                  <c:v>0</c:v>
                </c:pt>
                <c:pt idx="42">
                  <c:v>0</c:v>
                </c:pt>
                <c:pt idx="43">
                  <c:v>2</c:v>
                </c:pt>
                <c:pt idx="44">
                  <c:v>1</c:v>
                </c:pt>
                <c:pt idx="45">
                  <c:v>2</c:v>
                </c:pt>
                <c:pt idx="46">
                  <c:v>3</c:v>
                </c:pt>
                <c:pt idx="47">
                  <c:v>3</c:v>
                </c:pt>
              </c:numCache>
            </c:numRef>
          </c:val>
          <c:extLst>
            <c:ext xmlns:c16="http://schemas.microsoft.com/office/drawing/2014/chart" uri="{C3380CC4-5D6E-409C-BE32-E72D297353CC}">
              <c16:uniqueId val="{00000003-72C3-4E80-8A79-6CE4CF6831D6}"/>
            </c:ext>
          </c:extLst>
        </c:ser>
        <c:dLbls>
          <c:showLegendKey val="0"/>
          <c:showVal val="0"/>
          <c:showCatName val="0"/>
          <c:showSerName val="0"/>
          <c:showPercent val="0"/>
          <c:showBubbleSize val="0"/>
        </c:dLbls>
        <c:gapWidth val="182"/>
        <c:axId val="562580352"/>
        <c:axId val="562583632"/>
      </c:barChart>
      <c:catAx>
        <c:axId val="562580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2583632"/>
        <c:crosses val="autoZero"/>
        <c:auto val="1"/>
        <c:lblAlgn val="ctr"/>
        <c:lblOffset val="100"/>
        <c:noMultiLvlLbl val="0"/>
      </c:catAx>
      <c:valAx>
        <c:axId val="562583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25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A932-AE75-4C26-9D2C-AD25370B0F5B}"/>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A7B26E4D-7781-428B-AF8C-4DBC880579ED}"/>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799458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1F68C-0BAC-449A-AA82-84C82F0321F8}"/>
              </a:ext>
            </a:extLst>
          </p:cNvPr>
          <p:cNvSpPr>
            <a:spLocks noGrp="1"/>
          </p:cNvSpPr>
          <p:nvPr>
            <p:ph type="title"/>
          </p:nvPr>
        </p:nvSpPr>
        <p:spPr/>
        <p:txBody>
          <a:bodyPr/>
          <a:lstStyle/>
          <a:p>
            <a:r>
              <a:rPr lang="en-US"/>
              <a:t>Facebook FB Insights Fans Total (Bar Chart) | Jacobs Creek</a:t>
            </a:r>
          </a:p>
        </p:txBody>
      </p:sp>
      <p:graphicFrame>
        <p:nvGraphicFramePr>
          <p:cNvPr id="6" name="Chart Placeholder 5">
            <a:extLst>
              <a:ext uri="{FF2B5EF4-FFF2-40B4-BE49-F238E27FC236}">
                <a16:creationId xmlns:a16="http://schemas.microsoft.com/office/drawing/2014/main" id="{C430A185-B161-446A-8F94-0350A30FE382}"/>
              </a:ext>
            </a:extLst>
          </p:cNvPr>
          <p:cNvGraphicFramePr>
            <a:graphicFrameLocks noGrp="1"/>
          </p:cNvGraphicFramePr>
          <p:nvPr>
            <p:ph type="chart" sz="quarter" idx="13"/>
            <p:extLst>
              <p:ext uri="{D42A27DB-BD31-4B8C-83A1-F6EECF244321}">
                <p14:modId xmlns:p14="http://schemas.microsoft.com/office/powerpoint/2010/main" val="439020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8199E3-8CD4-4D9E-9327-C2123DC987BA}"/>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E997F88-A89A-4007-9053-12E3193EC1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880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D1487-BE7E-4E28-A8AE-F0583876730C}"/>
              </a:ext>
            </a:extLst>
          </p:cNvPr>
          <p:cNvSpPr>
            <a:spLocks noGrp="1"/>
          </p:cNvSpPr>
          <p:nvPr>
            <p:ph type="title"/>
          </p:nvPr>
        </p:nvSpPr>
        <p:spPr/>
        <p:txBody>
          <a:bodyPr/>
          <a:lstStyle/>
          <a:p>
            <a:r>
              <a:rPr lang="en-US"/>
              <a:t>Facebook FB Reach (Bar Chart) | Jacobs Creek</a:t>
            </a:r>
          </a:p>
        </p:txBody>
      </p:sp>
      <p:graphicFrame>
        <p:nvGraphicFramePr>
          <p:cNvPr id="6" name="Chart Placeholder 5">
            <a:extLst>
              <a:ext uri="{FF2B5EF4-FFF2-40B4-BE49-F238E27FC236}">
                <a16:creationId xmlns:a16="http://schemas.microsoft.com/office/drawing/2014/main" id="{C6D3CEDD-796C-4CE5-8C61-E8BB2CF7A071}"/>
              </a:ext>
            </a:extLst>
          </p:cNvPr>
          <p:cNvGraphicFramePr>
            <a:graphicFrameLocks noGrp="1"/>
          </p:cNvGraphicFramePr>
          <p:nvPr>
            <p:ph type="chart" sz="quarter" idx="13"/>
            <p:extLst>
              <p:ext uri="{D42A27DB-BD31-4B8C-83A1-F6EECF244321}">
                <p14:modId xmlns:p14="http://schemas.microsoft.com/office/powerpoint/2010/main" val="614751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0CA3C-22B5-4C79-8BBF-AC7864501363}"/>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F8622A0E-FEF8-4B2A-8DD7-0714F1B1D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845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B1DE-9544-4CB5-9FCC-DBCB54328269}"/>
              </a:ext>
            </a:extLst>
          </p:cNvPr>
          <p:cNvSpPr>
            <a:spLocks noGrp="1"/>
          </p:cNvSpPr>
          <p:nvPr>
            <p:ph type="title"/>
          </p:nvPr>
        </p:nvSpPr>
        <p:spPr/>
        <p:txBody>
          <a:bodyPr/>
          <a:lstStyle/>
          <a:p>
            <a:r>
              <a:rPr lang="en-US"/>
              <a:t>Facebook FB Total Interactions (Bar Chart) | Jacobs Creek</a:t>
            </a:r>
          </a:p>
        </p:txBody>
      </p:sp>
      <p:graphicFrame>
        <p:nvGraphicFramePr>
          <p:cNvPr id="6" name="Chart Placeholder 5">
            <a:extLst>
              <a:ext uri="{FF2B5EF4-FFF2-40B4-BE49-F238E27FC236}">
                <a16:creationId xmlns:a16="http://schemas.microsoft.com/office/drawing/2014/main" id="{7AB5FBDB-862A-4930-B717-4E429715D207}"/>
              </a:ext>
            </a:extLst>
          </p:cNvPr>
          <p:cNvGraphicFramePr>
            <a:graphicFrameLocks noGrp="1"/>
          </p:cNvGraphicFramePr>
          <p:nvPr>
            <p:ph type="chart" sz="quarter" idx="13"/>
            <p:extLst>
              <p:ext uri="{D42A27DB-BD31-4B8C-83A1-F6EECF244321}">
                <p14:modId xmlns:p14="http://schemas.microsoft.com/office/powerpoint/2010/main" val="282261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23EA8B-BAF0-49AD-9030-7E39A40FB603}"/>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E3843B50-9461-40C6-ADA6-5F1B501329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85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D6D3A-90D3-4B67-A211-5092DF73665F}"/>
              </a:ext>
            </a:extLst>
          </p:cNvPr>
          <p:cNvSpPr>
            <a:spLocks noGrp="1"/>
          </p:cNvSpPr>
          <p:nvPr>
            <p:ph type="title"/>
          </p:nvPr>
        </p:nvSpPr>
        <p:spPr/>
        <p:txBody>
          <a:bodyPr/>
          <a:lstStyle/>
          <a:p>
            <a:r>
              <a:rPr lang="en-US"/>
              <a:t>Facebook FB Own Posts Table with views | Jacobs Creek - 1 of 10</a:t>
            </a:r>
          </a:p>
        </p:txBody>
      </p:sp>
      <p:graphicFrame>
        <p:nvGraphicFramePr>
          <p:cNvPr id="5" name="Table Placeholder 4">
            <a:extLst>
              <a:ext uri="{FF2B5EF4-FFF2-40B4-BE49-F238E27FC236}">
                <a16:creationId xmlns:a16="http://schemas.microsoft.com/office/drawing/2014/main" id="{EA444C7C-5AD1-4013-BB2C-AEC9601C882F}"/>
              </a:ext>
            </a:extLst>
          </p:cNvPr>
          <p:cNvGraphicFramePr>
            <a:graphicFrameLocks noGrp="1"/>
          </p:cNvGraphicFramePr>
          <p:nvPr>
            <p:ph type="tbl" sz="quarter" idx="13"/>
            <p:extLst>
              <p:ext uri="{D42A27DB-BD31-4B8C-83A1-F6EECF244321}">
                <p14:modId xmlns:p14="http://schemas.microsoft.com/office/powerpoint/2010/main" val="2496952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17163398"/>
                    </a:ext>
                  </a:extLst>
                </a:gridCol>
                <a:gridCol w="576072">
                  <a:extLst>
                    <a:ext uri="{9D8B030D-6E8A-4147-A177-3AD203B41FA5}">
                      <a16:colId xmlns:a16="http://schemas.microsoft.com/office/drawing/2014/main" val="2588768149"/>
                    </a:ext>
                  </a:extLst>
                </a:gridCol>
                <a:gridCol w="576072">
                  <a:extLst>
                    <a:ext uri="{9D8B030D-6E8A-4147-A177-3AD203B41FA5}">
                      <a16:colId xmlns:a16="http://schemas.microsoft.com/office/drawing/2014/main" val="517910911"/>
                    </a:ext>
                  </a:extLst>
                </a:gridCol>
                <a:gridCol w="576072">
                  <a:extLst>
                    <a:ext uri="{9D8B030D-6E8A-4147-A177-3AD203B41FA5}">
                      <a16:colId xmlns:a16="http://schemas.microsoft.com/office/drawing/2014/main" val="2028942091"/>
                    </a:ext>
                  </a:extLst>
                </a:gridCol>
                <a:gridCol w="576072">
                  <a:extLst>
                    <a:ext uri="{9D8B030D-6E8A-4147-A177-3AD203B41FA5}">
                      <a16:colId xmlns:a16="http://schemas.microsoft.com/office/drawing/2014/main" val="559213903"/>
                    </a:ext>
                  </a:extLst>
                </a:gridCol>
                <a:gridCol w="576072">
                  <a:extLst>
                    <a:ext uri="{9D8B030D-6E8A-4147-A177-3AD203B41FA5}">
                      <a16:colId xmlns:a16="http://schemas.microsoft.com/office/drawing/2014/main" val="551841896"/>
                    </a:ext>
                  </a:extLst>
                </a:gridCol>
                <a:gridCol w="576072">
                  <a:extLst>
                    <a:ext uri="{9D8B030D-6E8A-4147-A177-3AD203B41FA5}">
                      <a16:colId xmlns:a16="http://schemas.microsoft.com/office/drawing/2014/main" val="1564691395"/>
                    </a:ext>
                  </a:extLst>
                </a:gridCol>
                <a:gridCol w="576072">
                  <a:extLst>
                    <a:ext uri="{9D8B030D-6E8A-4147-A177-3AD203B41FA5}">
                      <a16:colId xmlns:a16="http://schemas.microsoft.com/office/drawing/2014/main" val="1395787487"/>
                    </a:ext>
                  </a:extLst>
                </a:gridCol>
                <a:gridCol w="576072">
                  <a:extLst>
                    <a:ext uri="{9D8B030D-6E8A-4147-A177-3AD203B41FA5}">
                      <a16:colId xmlns:a16="http://schemas.microsoft.com/office/drawing/2014/main" val="365618195"/>
                    </a:ext>
                  </a:extLst>
                </a:gridCol>
                <a:gridCol w="576072">
                  <a:extLst>
                    <a:ext uri="{9D8B030D-6E8A-4147-A177-3AD203B41FA5}">
                      <a16:colId xmlns:a16="http://schemas.microsoft.com/office/drawing/2014/main" val="4155730721"/>
                    </a:ext>
                  </a:extLst>
                </a:gridCol>
                <a:gridCol w="576072">
                  <a:extLst>
                    <a:ext uri="{9D8B030D-6E8A-4147-A177-3AD203B41FA5}">
                      <a16:colId xmlns:a16="http://schemas.microsoft.com/office/drawing/2014/main" val="189857778"/>
                    </a:ext>
                  </a:extLst>
                </a:gridCol>
                <a:gridCol w="658368">
                  <a:extLst>
                    <a:ext uri="{9D8B030D-6E8A-4147-A177-3AD203B41FA5}">
                      <a16:colId xmlns:a16="http://schemas.microsoft.com/office/drawing/2014/main" val="411009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667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- 2019-06-25 15:52:04 </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favourite local farmers! Dibba bay oysters are the Middle East’s first shellfish farm. 📷 Dibbabay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730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- 2019-06-20 14:43:14 </a:t>
                      </a:r>
                      <a:r>
                        <a:rPr kumimoji="0" lang="en-US" sz="1000" b="0" i="0" u="none" strike="noStrike" kern="1200" cap="none" spc="0" normalizeH="0" baseline="0" noProof="0">
                          <a:ln>
                            <a:noFill/>
                          </a:ln>
                          <a:solidFill>
                            <a:prstClr val="black"/>
                          </a:solidFill>
                          <a:effectLst/>
                          <a:uLnTx/>
                          <a:uFillTx/>
                          <a:latin typeface="+mn-lt"/>
                          <a:ea typeface="+mn-ea"/>
                          <a:cs typeface="+mn-cs"/>
                        </a:rPr>
                        <a:t> 
 Get the most out of this delicious duo! Click below to be a pairing 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5637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- 2019-06-20 14:41:58 </a:t>
                      </a:r>
                      <a:r>
                        <a:rPr kumimoji="0" lang="en-US" sz="1000" b="0" i="0" u="none" strike="noStrike" kern="1200" cap="none" spc="0" normalizeH="0" baseline="0" noProof="0">
                          <a:ln>
                            <a:noFill/>
                          </a:ln>
                          <a:solidFill>
                            <a:prstClr val="black"/>
                          </a:solidFill>
                          <a:effectLst/>
                          <a:uLnTx/>
                          <a:uFillTx/>
                          <a:latin typeface="+mn-lt"/>
                          <a:ea typeface="+mn-ea"/>
                          <a:cs typeface="+mn-cs"/>
                        </a:rPr>
                        <a:t> 
 Meet our growers. The Kochs have been with us since the family first started growing grapes on the banks of Jacob’s Creek way back in 1921!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4858050"/>
                  </a:ext>
                </a:extLst>
              </a:tr>
            </a:tbl>
          </a:graphicData>
        </a:graphic>
      </p:graphicFrame>
      <p:sp>
        <p:nvSpPr>
          <p:cNvPr id="4" name="Text Placeholder 3">
            <a:extLst>
              <a:ext uri="{FF2B5EF4-FFF2-40B4-BE49-F238E27FC236}">
                <a16:creationId xmlns:a16="http://schemas.microsoft.com/office/drawing/2014/main" id="{B57E8EAD-4D33-47F9-AF85-B02CE5F3602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133891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B5D3-F9D9-49A7-9D4A-B8F8EDFD5F94}"/>
              </a:ext>
            </a:extLst>
          </p:cNvPr>
          <p:cNvSpPr>
            <a:spLocks noGrp="1"/>
          </p:cNvSpPr>
          <p:nvPr>
            <p:ph type="title"/>
          </p:nvPr>
        </p:nvSpPr>
        <p:spPr/>
        <p:txBody>
          <a:bodyPr/>
          <a:lstStyle/>
          <a:p>
            <a:r>
              <a:rPr lang="en-US"/>
              <a:t>Facebook FB Own Posts Table with views | Jacobs Creek - 2 of 10</a:t>
            </a:r>
          </a:p>
        </p:txBody>
      </p:sp>
      <p:graphicFrame>
        <p:nvGraphicFramePr>
          <p:cNvPr id="5" name="Table Placeholder 4">
            <a:extLst>
              <a:ext uri="{FF2B5EF4-FFF2-40B4-BE49-F238E27FC236}">
                <a16:creationId xmlns:a16="http://schemas.microsoft.com/office/drawing/2014/main" id="{A5DE88C4-B8F9-4100-8916-2DBDABCC1646}"/>
              </a:ext>
            </a:extLst>
          </p:cNvPr>
          <p:cNvGraphicFramePr>
            <a:graphicFrameLocks noGrp="1"/>
          </p:cNvGraphicFramePr>
          <p:nvPr>
            <p:ph type="tbl" sz="quarter" idx="13"/>
            <p:extLst>
              <p:ext uri="{D42A27DB-BD31-4B8C-83A1-F6EECF244321}">
                <p14:modId xmlns:p14="http://schemas.microsoft.com/office/powerpoint/2010/main" val="1602963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5363919"/>
                    </a:ext>
                  </a:extLst>
                </a:gridCol>
                <a:gridCol w="576072">
                  <a:extLst>
                    <a:ext uri="{9D8B030D-6E8A-4147-A177-3AD203B41FA5}">
                      <a16:colId xmlns:a16="http://schemas.microsoft.com/office/drawing/2014/main" val="2234377534"/>
                    </a:ext>
                  </a:extLst>
                </a:gridCol>
                <a:gridCol w="576072">
                  <a:extLst>
                    <a:ext uri="{9D8B030D-6E8A-4147-A177-3AD203B41FA5}">
                      <a16:colId xmlns:a16="http://schemas.microsoft.com/office/drawing/2014/main" val="2250651001"/>
                    </a:ext>
                  </a:extLst>
                </a:gridCol>
                <a:gridCol w="576072">
                  <a:extLst>
                    <a:ext uri="{9D8B030D-6E8A-4147-A177-3AD203B41FA5}">
                      <a16:colId xmlns:a16="http://schemas.microsoft.com/office/drawing/2014/main" val="4210320414"/>
                    </a:ext>
                  </a:extLst>
                </a:gridCol>
                <a:gridCol w="576072">
                  <a:extLst>
                    <a:ext uri="{9D8B030D-6E8A-4147-A177-3AD203B41FA5}">
                      <a16:colId xmlns:a16="http://schemas.microsoft.com/office/drawing/2014/main" val="3781918021"/>
                    </a:ext>
                  </a:extLst>
                </a:gridCol>
                <a:gridCol w="576072">
                  <a:extLst>
                    <a:ext uri="{9D8B030D-6E8A-4147-A177-3AD203B41FA5}">
                      <a16:colId xmlns:a16="http://schemas.microsoft.com/office/drawing/2014/main" val="2382119022"/>
                    </a:ext>
                  </a:extLst>
                </a:gridCol>
                <a:gridCol w="576072">
                  <a:extLst>
                    <a:ext uri="{9D8B030D-6E8A-4147-A177-3AD203B41FA5}">
                      <a16:colId xmlns:a16="http://schemas.microsoft.com/office/drawing/2014/main" val="2896104522"/>
                    </a:ext>
                  </a:extLst>
                </a:gridCol>
                <a:gridCol w="576072">
                  <a:extLst>
                    <a:ext uri="{9D8B030D-6E8A-4147-A177-3AD203B41FA5}">
                      <a16:colId xmlns:a16="http://schemas.microsoft.com/office/drawing/2014/main" val="3500882684"/>
                    </a:ext>
                  </a:extLst>
                </a:gridCol>
                <a:gridCol w="576072">
                  <a:extLst>
                    <a:ext uri="{9D8B030D-6E8A-4147-A177-3AD203B41FA5}">
                      <a16:colId xmlns:a16="http://schemas.microsoft.com/office/drawing/2014/main" val="3555118834"/>
                    </a:ext>
                  </a:extLst>
                </a:gridCol>
                <a:gridCol w="576072">
                  <a:extLst>
                    <a:ext uri="{9D8B030D-6E8A-4147-A177-3AD203B41FA5}">
                      <a16:colId xmlns:a16="http://schemas.microsoft.com/office/drawing/2014/main" val="2480517773"/>
                    </a:ext>
                  </a:extLst>
                </a:gridCol>
                <a:gridCol w="576072">
                  <a:extLst>
                    <a:ext uri="{9D8B030D-6E8A-4147-A177-3AD203B41FA5}">
                      <a16:colId xmlns:a16="http://schemas.microsoft.com/office/drawing/2014/main" val="1027629612"/>
                    </a:ext>
                  </a:extLst>
                </a:gridCol>
                <a:gridCol w="658368">
                  <a:extLst>
                    <a:ext uri="{9D8B030D-6E8A-4147-A177-3AD203B41FA5}">
                      <a16:colId xmlns:a16="http://schemas.microsoft.com/office/drawing/2014/main" val="1467944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76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- 2019-06-20 14:41:58 </a:t>
                      </a:r>
                      <a:r>
                        <a:rPr kumimoji="0" lang="en-US" sz="1000" b="0" i="0" u="none" strike="noStrike" kern="1200" cap="none" spc="0" normalizeH="0" baseline="0" noProof="0">
                          <a:ln>
                            <a:noFill/>
                          </a:ln>
                          <a:solidFill>
                            <a:prstClr val="black"/>
                          </a:solidFill>
                          <a:effectLst/>
                          <a:uLnTx/>
                          <a:uFillTx/>
                          <a:latin typeface="+mn-lt"/>
                          <a:ea typeface="+mn-ea"/>
                          <a:cs typeface="+mn-cs"/>
                        </a:rPr>
                        <a:t> 
 Meet our growers. The Kochs have been with us since the family first started growing grapes on the banks of Jacob’s Creek way back in 1921!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723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18:06:25 </a:t>
                      </a:r>
                      <a:r>
                        <a:rPr kumimoji="0" lang="en-US" sz="1000" b="0" i="0" u="none" strike="noStrike" kern="1200" cap="none" spc="0" normalizeH="0" baseline="0" noProof="0">
                          <a:ln>
                            <a:noFill/>
                          </a:ln>
                          <a:solidFill>
                            <a:prstClr val="black"/>
                          </a:solidFill>
                          <a:effectLst/>
                          <a:uLnTx/>
                          <a:uFillTx/>
                          <a:latin typeface="+mn-lt"/>
                          <a:ea typeface="+mn-ea"/>
                          <a:cs typeface="+mn-cs"/>
                        </a:rPr>
                        <a:t> 
 Feeling jazzy? This playlist is perfect for your weekend #OurTable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5100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18:05:45 </a:t>
                      </a:r>
                      <a:r>
                        <a:rPr kumimoji="0" lang="en-US" sz="1000" b="0" i="0" u="none" strike="noStrike" kern="1200" cap="none" spc="0" normalizeH="0" baseline="0" noProof="0">
                          <a:ln>
                            <a:noFill/>
                          </a:ln>
                          <a:solidFill>
                            <a:prstClr val="black"/>
                          </a:solidFill>
                          <a:effectLst/>
                          <a:uLnTx/>
                          <a:uFillTx/>
                          <a:latin typeface="+mn-lt"/>
                          <a:ea typeface="+mn-ea"/>
                          <a:cs typeface="+mn-cs"/>
                        </a:rPr>
                        <a:t> 
 Perfect for your next #OurTable picnic - Try this prawn salad for the perfect balance of sweet and savoury.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43684047"/>
                  </a:ext>
                </a:extLst>
              </a:tr>
            </a:tbl>
          </a:graphicData>
        </a:graphic>
      </p:graphicFrame>
      <p:sp>
        <p:nvSpPr>
          <p:cNvPr id="4" name="Text Placeholder 3">
            <a:extLst>
              <a:ext uri="{FF2B5EF4-FFF2-40B4-BE49-F238E27FC236}">
                <a16:creationId xmlns:a16="http://schemas.microsoft.com/office/drawing/2014/main" id="{DBF6D929-BC1B-4613-9891-DFD6FBB5226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273346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ABCDA-A15A-453C-A220-26E4C7E20F49}"/>
              </a:ext>
            </a:extLst>
          </p:cNvPr>
          <p:cNvSpPr>
            <a:spLocks noGrp="1"/>
          </p:cNvSpPr>
          <p:nvPr>
            <p:ph type="title"/>
          </p:nvPr>
        </p:nvSpPr>
        <p:spPr/>
        <p:txBody>
          <a:bodyPr/>
          <a:lstStyle/>
          <a:p>
            <a:r>
              <a:rPr lang="en-US"/>
              <a:t>Facebook FB Own Posts Table with views | Jacobs Creek - 3 of 10</a:t>
            </a:r>
          </a:p>
        </p:txBody>
      </p:sp>
      <p:graphicFrame>
        <p:nvGraphicFramePr>
          <p:cNvPr id="5" name="Table Placeholder 4">
            <a:extLst>
              <a:ext uri="{FF2B5EF4-FFF2-40B4-BE49-F238E27FC236}">
                <a16:creationId xmlns:a16="http://schemas.microsoft.com/office/drawing/2014/main" id="{BA8A6BE7-329B-4936-9C5A-3ED885F34571}"/>
              </a:ext>
            </a:extLst>
          </p:cNvPr>
          <p:cNvGraphicFramePr>
            <a:graphicFrameLocks noGrp="1"/>
          </p:cNvGraphicFramePr>
          <p:nvPr>
            <p:ph type="tbl" sz="quarter" idx="13"/>
            <p:extLst>
              <p:ext uri="{D42A27DB-BD31-4B8C-83A1-F6EECF244321}">
                <p14:modId xmlns:p14="http://schemas.microsoft.com/office/powerpoint/2010/main" val="13798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1926715"/>
                    </a:ext>
                  </a:extLst>
                </a:gridCol>
                <a:gridCol w="576072">
                  <a:extLst>
                    <a:ext uri="{9D8B030D-6E8A-4147-A177-3AD203B41FA5}">
                      <a16:colId xmlns:a16="http://schemas.microsoft.com/office/drawing/2014/main" val="1848140822"/>
                    </a:ext>
                  </a:extLst>
                </a:gridCol>
                <a:gridCol w="576072">
                  <a:extLst>
                    <a:ext uri="{9D8B030D-6E8A-4147-A177-3AD203B41FA5}">
                      <a16:colId xmlns:a16="http://schemas.microsoft.com/office/drawing/2014/main" val="3290301388"/>
                    </a:ext>
                  </a:extLst>
                </a:gridCol>
                <a:gridCol w="576072">
                  <a:extLst>
                    <a:ext uri="{9D8B030D-6E8A-4147-A177-3AD203B41FA5}">
                      <a16:colId xmlns:a16="http://schemas.microsoft.com/office/drawing/2014/main" val="1925324793"/>
                    </a:ext>
                  </a:extLst>
                </a:gridCol>
                <a:gridCol w="576072">
                  <a:extLst>
                    <a:ext uri="{9D8B030D-6E8A-4147-A177-3AD203B41FA5}">
                      <a16:colId xmlns:a16="http://schemas.microsoft.com/office/drawing/2014/main" val="910478874"/>
                    </a:ext>
                  </a:extLst>
                </a:gridCol>
                <a:gridCol w="576072">
                  <a:extLst>
                    <a:ext uri="{9D8B030D-6E8A-4147-A177-3AD203B41FA5}">
                      <a16:colId xmlns:a16="http://schemas.microsoft.com/office/drawing/2014/main" val="3430379293"/>
                    </a:ext>
                  </a:extLst>
                </a:gridCol>
                <a:gridCol w="576072">
                  <a:extLst>
                    <a:ext uri="{9D8B030D-6E8A-4147-A177-3AD203B41FA5}">
                      <a16:colId xmlns:a16="http://schemas.microsoft.com/office/drawing/2014/main" val="3896559252"/>
                    </a:ext>
                  </a:extLst>
                </a:gridCol>
                <a:gridCol w="576072">
                  <a:extLst>
                    <a:ext uri="{9D8B030D-6E8A-4147-A177-3AD203B41FA5}">
                      <a16:colId xmlns:a16="http://schemas.microsoft.com/office/drawing/2014/main" val="1458507305"/>
                    </a:ext>
                  </a:extLst>
                </a:gridCol>
                <a:gridCol w="576072">
                  <a:extLst>
                    <a:ext uri="{9D8B030D-6E8A-4147-A177-3AD203B41FA5}">
                      <a16:colId xmlns:a16="http://schemas.microsoft.com/office/drawing/2014/main" val="70593025"/>
                    </a:ext>
                  </a:extLst>
                </a:gridCol>
                <a:gridCol w="576072">
                  <a:extLst>
                    <a:ext uri="{9D8B030D-6E8A-4147-A177-3AD203B41FA5}">
                      <a16:colId xmlns:a16="http://schemas.microsoft.com/office/drawing/2014/main" val="549094607"/>
                    </a:ext>
                  </a:extLst>
                </a:gridCol>
                <a:gridCol w="576072">
                  <a:extLst>
                    <a:ext uri="{9D8B030D-6E8A-4147-A177-3AD203B41FA5}">
                      <a16:colId xmlns:a16="http://schemas.microsoft.com/office/drawing/2014/main" val="1075578121"/>
                    </a:ext>
                  </a:extLst>
                </a:gridCol>
                <a:gridCol w="658368">
                  <a:extLst>
                    <a:ext uri="{9D8B030D-6E8A-4147-A177-3AD203B41FA5}">
                      <a16:colId xmlns:a16="http://schemas.microsoft.com/office/drawing/2014/main" val="217784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838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18:05:45 </a:t>
                      </a:r>
                      <a:r>
                        <a:rPr kumimoji="0" lang="en-US" sz="1000" b="0" i="0" u="none" strike="noStrike" kern="1200" cap="none" spc="0" normalizeH="0" baseline="0" noProof="0">
                          <a:ln>
                            <a:noFill/>
                          </a:ln>
                          <a:solidFill>
                            <a:prstClr val="black"/>
                          </a:solidFill>
                          <a:effectLst/>
                          <a:uLnTx/>
                          <a:uFillTx/>
                          <a:latin typeface="+mn-lt"/>
                          <a:ea typeface="+mn-ea"/>
                          <a:cs typeface="+mn-cs"/>
                        </a:rPr>
                        <a:t> 
 Perfect for your next #OurTable picnic - Try this prawn salad for the perfect balance of sweet and savoury.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8143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18:03:44 </a:t>
                      </a:r>
                      <a:r>
                        <a:rPr kumimoji="0" lang="en-US" sz="1000" b="0" i="0" u="none" strike="noStrike" kern="1200" cap="none" spc="0" normalizeH="0" baseline="0" noProof="0">
                          <a:ln>
                            <a:noFill/>
                          </a:ln>
                          <a:solidFill>
                            <a:prstClr val="black"/>
                          </a:solidFill>
                          <a:effectLst/>
                          <a:uLnTx/>
                          <a:uFillTx/>
                          <a:latin typeface="+mn-lt"/>
                          <a:ea typeface="+mn-ea"/>
                          <a:cs typeface="+mn-cs"/>
                        </a:rPr>
                        <a:t> 
 Specially curated tableware picked out by the lovely Jessica Roberts. The Supper House features hand picked utensils that sparks interest over the table selected from all over the globe.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68627965"/>
                  </a:ext>
                </a:extLst>
              </a:tr>
            </a:tbl>
          </a:graphicData>
        </a:graphic>
      </p:graphicFrame>
      <p:sp>
        <p:nvSpPr>
          <p:cNvPr id="4" name="Text Placeholder 3">
            <a:extLst>
              <a:ext uri="{FF2B5EF4-FFF2-40B4-BE49-F238E27FC236}">
                <a16:creationId xmlns:a16="http://schemas.microsoft.com/office/drawing/2014/main" id="{39F2F0F7-33B6-414A-B996-D16305EDC3E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3839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6CD64-0E2A-47A0-9188-2A1C26858390}"/>
              </a:ext>
            </a:extLst>
          </p:cNvPr>
          <p:cNvSpPr>
            <a:spLocks noGrp="1"/>
          </p:cNvSpPr>
          <p:nvPr>
            <p:ph type="title"/>
          </p:nvPr>
        </p:nvSpPr>
        <p:spPr/>
        <p:txBody>
          <a:bodyPr/>
          <a:lstStyle/>
          <a:p>
            <a:r>
              <a:rPr lang="en-US"/>
              <a:t>Facebook FB Own Posts Table with views | Jacobs Creek - 4 of 10</a:t>
            </a:r>
          </a:p>
        </p:txBody>
      </p:sp>
      <p:graphicFrame>
        <p:nvGraphicFramePr>
          <p:cNvPr id="5" name="Table Placeholder 4">
            <a:extLst>
              <a:ext uri="{FF2B5EF4-FFF2-40B4-BE49-F238E27FC236}">
                <a16:creationId xmlns:a16="http://schemas.microsoft.com/office/drawing/2014/main" id="{9ACC8C17-C9EF-4A0D-971F-FAF8722072DF}"/>
              </a:ext>
            </a:extLst>
          </p:cNvPr>
          <p:cNvGraphicFramePr>
            <a:graphicFrameLocks noGrp="1"/>
          </p:cNvGraphicFramePr>
          <p:nvPr>
            <p:ph type="tbl" sz="quarter" idx="13"/>
            <p:extLst>
              <p:ext uri="{D42A27DB-BD31-4B8C-83A1-F6EECF244321}">
                <p14:modId xmlns:p14="http://schemas.microsoft.com/office/powerpoint/2010/main" val="314752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4466648"/>
                    </a:ext>
                  </a:extLst>
                </a:gridCol>
                <a:gridCol w="576072">
                  <a:extLst>
                    <a:ext uri="{9D8B030D-6E8A-4147-A177-3AD203B41FA5}">
                      <a16:colId xmlns:a16="http://schemas.microsoft.com/office/drawing/2014/main" val="2422354015"/>
                    </a:ext>
                  </a:extLst>
                </a:gridCol>
                <a:gridCol w="576072">
                  <a:extLst>
                    <a:ext uri="{9D8B030D-6E8A-4147-A177-3AD203B41FA5}">
                      <a16:colId xmlns:a16="http://schemas.microsoft.com/office/drawing/2014/main" val="3257354350"/>
                    </a:ext>
                  </a:extLst>
                </a:gridCol>
                <a:gridCol w="576072">
                  <a:extLst>
                    <a:ext uri="{9D8B030D-6E8A-4147-A177-3AD203B41FA5}">
                      <a16:colId xmlns:a16="http://schemas.microsoft.com/office/drawing/2014/main" val="2221970367"/>
                    </a:ext>
                  </a:extLst>
                </a:gridCol>
                <a:gridCol w="576072">
                  <a:extLst>
                    <a:ext uri="{9D8B030D-6E8A-4147-A177-3AD203B41FA5}">
                      <a16:colId xmlns:a16="http://schemas.microsoft.com/office/drawing/2014/main" val="487302561"/>
                    </a:ext>
                  </a:extLst>
                </a:gridCol>
                <a:gridCol w="576072">
                  <a:extLst>
                    <a:ext uri="{9D8B030D-6E8A-4147-A177-3AD203B41FA5}">
                      <a16:colId xmlns:a16="http://schemas.microsoft.com/office/drawing/2014/main" val="1711714194"/>
                    </a:ext>
                  </a:extLst>
                </a:gridCol>
                <a:gridCol w="576072">
                  <a:extLst>
                    <a:ext uri="{9D8B030D-6E8A-4147-A177-3AD203B41FA5}">
                      <a16:colId xmlns:a16="http://schemas.microsoft.com/office/drawing/2014/main" val="1184188112"/>
                    </a:ext>
                  </a:extLst>
                </a:gridCol>
                <a:gridCol w="576072">
                  <a:extLst>
                    <a:ext uri="{9D8B030D-6E8A-4147-A177-3AD203B41FA5}">
                      <a16:colId xmlns:a16="http://schemas.microsoft.com/office/drawing/2014/main" val="2363092115"/>
                    </a:ext>
                  </a:extLst>
                </a:gridCol>
                <a:gridCol w="576072">
                  <a:extLst>
                    <a:ext uri="{9D8B030D-6E8A-4147-A177-3AD203B41FA5}">
                      <a16:colId xmlns:a16="http://schemas.microsoft.com/office/drawing/2014/main" val="1976763963"/>
                    </a:ext>
                  </a:extLst>
                </a:gridCol>
                <a:gridCol w="576072">
                  <a:extLst>
                    <a:ext uri="{9D8B030D-6E8A-4147-A177-3AD203B41FA5}">
                      <a16:colId xmlns:a16="http://schemas.microsoft.com/office/drawing/2014/main" val="1711474484"/>
                    </a:ext>
                  </a:extLst>
                </a:gridCol>
                <a:gridCol w="576072">
                  <a:extLst>
                    <a:ext uri="{9D8B030D-6E8A-4147-A177-3AD203B41FA5}">
                      <a16:colId xmlns:a16="http://schemas.microsoft.com/office/drawing/2014/main" val="2904450221"/>
                    </a:ext>
                  </a:extLst>
                </a:gridCol>
                <a:gridCol w="658368">
                  <a:extLst>
                    <a:ext uri="{9D8B030D-6E8A-4147-A177-3AD203B41FA5}">
                      <a16:colId xmlns:a16="http://schemas.microsoft.com/office/drawing/2014/main" val="198394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720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18:03:44 </a:t>
                      </a:r>
                      <a:r>
                        <a:rPr kumimoji="0" lang="en-US" sz="1000" b="0" i="0" u="none" strike="noStrike" kern="1200" cap="none" spc="0" normalizeH="0" baseline="0" noProof="0">
                          <a:ln>
                            <a:noFill/>
                          </a:ln>
                          <a:solidFill>
                            <a:prstClr val="black"/>
                          </a:solidFill>
                          <a:effectLst/>
                          <a:uLnTx/>
                          <a:uFillTx/>
                          <a:latin typeface="+mn-lt"/>
                          <a:ea typeface="+mn-ea"/>
                          <a:cs typeface="+mn-cs"/>
                        </a:rPr>
                        <a:t> 
 Specially curated tableware picked out by the lovely Jessica Roberts. The Supper House features hand picked utensils that sparks interest over the table selected from all over the globe.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0061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18:02:11 </a:t>
                      </a:r>
                      <a:r>
                        <a:rPr kumimoji="0" lang="en-US" sz="1000" b="0" i="0" u="none" strike="noStrike" kern="1200" cap="none" spc="0" normalizeH="0" baseline="0" noProof="0">
                          <a:ln>
                            <a:noFill/>
                          </a:ln>
                          <a:solidFill>
                            <a:prstClr val="black"/>
                          </a:solidFill>
                          <a:effectLst/>
                          <a:uLnTx/>
                          <a:uFillTx/>
                          <a:latin typeface="+mn-lt"/>
                          <a:ea typeface="+mn-ea"/>
                          <a:cs typeface="+mn-cs"/>
                        </a:rPr>
                        <a:t> 
 The perfect party starter! Try this delicious grilled mushroom recipe from #OurTable!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78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18:02:11 </a:t>
                      </a:r>
                      <a:r>
                        <a:rPr kumimoji="0" lang="en-US" sz="1000" b="0" i="0" u="none" strike="noStrike" kern="1200" cap="none" spc="0" normalizeH="0" baseline="0" noProof="0">
                          <a:ln>
                            <a:noFill/>
                          </a:ln>
                          <a:solidFill>
                            <a:prstClr val="black"/>
                          </a:solidFill>
                          <a:effectLst/>
                          <a:uLnTx/>
                          <a:uFillTx/>
                          <a:latin typeface="+mn-lt"/>
                          <a:ea typeface="+mn-ea"/>
                          <a:cs typeface="+mn-cs"/>
                        </a:rPr>
                        <a:t> 
 The perfect party starter! Try this delicious grilled mushroom recipe from #OurTable!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88437378"/>
                  </a:ext>
                </a:extLst>
              </a:tr>
            </a:tbl>
          </a:graphicData>
        </a:graphic>
      </p:graphicFrame>
      <p:sp>
        <p:nvSpPr>
          <p:cNvPr id="4" name="Text Placeholder 3">
            <a:extLst>
              <a:ext uri="{FF2B5EF4-FFF2-40B4-BE49-F238E27FC236}">
                <a16:creationId xmlns:a16="http://schemas.microsoft.com/office/drawing/2014/main" id="{2B888763-7F64-4566-98A9-3C6FDDB4C99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86848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189E-A674-495D-ABFC-75F2C19FE539}"/>
              </a:ext>
            </a:extLst>
          </p:cNvPr>
          <p:cNvSpPr>
            <a:spLocks noGrp="1"/>
          </p:cNvSpPr>
          <p:nvPr>
            <p:ph type="title"/>
          </p:nvPr>
        </p:nvSpPr>
        <p:spPr/>
        <p:txBody>
          <a:bodyPr/>
          <a:lstStyle/>
          <a:p>
            <a:r>
              <a:rPr lang="en-US"/>
              <a:t>Facebook FB Own Posts Table with views | Jacobs Creek - 5 of 10</a:t>
            </a:r>
          </a:p>
        </p:txBody>
      </p:sp>
      <p:graphicFrame>
        <p:nvGraphicFramePr>
          <p:cNvPr id="5" name="Table Placeholder 4">
            <a:extLst>
              <a:ext uri="{FF2B5EF4-FFF2-40B4-BE49-F238E27FC236}">
                <a16:creationId xmlns:a16="http://schemas.microsoft.com/office/drawing/2014/main" id="{A6B8C0A3-9731-447A-B436-44613FA909F4}"/>
              </a:ext>
            </a:extLst>
          </p:cNvPr>
          <p:cNvGraphicFramePr>
            <a:graphicFrameLocks noGrp="1"/>
          </p:cNvGraphicFramePr>
          <p:nvPr>
            <p:ph type="tbl" sz="quarter" idx="13"/>
            <p:extLst>
              <p:ext uri="{D42A27DB-BD31-4B8C-83A1-F6EECF244321}">
                <p14:modId xmlns:p14="http://schemas.microsoft.com/office/powerpoint/2010/main" val="224689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32539739"/>
                    </a:ext>
                  </a:extLst>
                </a:gridCol>
                <a:gridCol w="576072">
                  <a:extLst>
                    <a:ext uri="{9D8B030D-6E8A-4147-A177-3AD203B41FA5}">
                      <a16:colId xmlns:a16="http://schemas.microsoft.com/office/drawing/2014/main" val="858535497"/>
                    </a:ext>
                  </a:extLst>
                </a:gridCol>
                <a:gridCol w="576072">
                  <a:extLst>
                    <a:ext uri="{9D8B030D-6E8A-4147-A177-3AD203B41FA5}">
                      <a16:colId xmlns:a16="http://schemas.microsoft.com/office/drawing/2014/main" val="3230512644"/>
                    </a:ext>
                  </a:extLst>
                </a:gridCol>
                <a:gridCol w="576072">
                  <a:extLst>
                    <a:ext uri="{9D8B030D-6E8A-4147-A177-3AD203B41FA5}">
                      <a16:colId xmlns:a16="http://schemas.microsoft.com/office/drawing/2014/main" val="50907918"/>
                    </a:ext>
                  </a:extLst>
                </a:gridCol>
                <a:gridCol w="576072">
                  <a:extLst>
                    <a:ext uri="{9D8B030D-6E8A-4147-A177-3AD203B41FA5}">
                      <a16:colId xmlns:a16="http://schemas.microsoft.com/office/drawing/2014/main" val="2972876811"/>
                    </a:ext>
                  </a:extLst>
                </a:gridCol>
                <a:gridCol w="576072">
                  <a:extLst>
                    <a:ext uri="{9D8B030D-6E8A-4147-A177-3AD203B41FA5}">
                      <a16:colId xmlns:a16="http://schemas.microsoft.com/office/drawing/2014/main" val="3695216225"/>
                    </a:ext>
                  </a:extLst>
                </a:gridCol>
                <a:gridCol w="576072">
                  <a:extLst>
                    <a:ext uri="{9D8B030D-6E8A-4147-A177-3AD203B41FA5}">
                      <a16:colId xmlns:a16="http://schemas.microsoft.com/office/drawing/2014/main" val="715126864"/>
                    </a:ext>
                  </a:extLst>
                </a:gridCol>
                <a:gridCol w="576072">
                  <a:extLst>
                    <a:ext uri="{9D8B030D-6E8A-4147-A177-3AD203B41FA5}">
                      <a16:colId xmlns:a16="http://schemas.microsoft.com/office/drawing/2014/main" val="1219467515"/>
                    </a:ext>
                  </a:extLst>
                </a:gridCol>
                <a:gridCol w="576072">
                  <a:extLst>
                    <a:ext uri="{9D8B030D-6E8A-4147-A177-3AD203B41FA5}">
                      <a16:colId xmlns:a16="http://schemas.microsoft.com/office/drawing/2014/main" val="1314206918"/>
                    </a:ext>
                  </a:extLst>
                </a:gridCol>
                <a:gridCol w="576072">
                  <a:extLst>
                    <a:ext uri="{9D8B030D-6E8A-4147-A177-3AD203B41FA5}">
                      <a16:colId xmlns:a16="http://schemas.microsoft.com/office/drawing/2014/main" val="1952347180"/>
                    </a:ext>
                  </a:extLst>
                </a:gridCol>
                <a:gridCol w="576072">
                  <a:extLst>
                    <a:ext uri="{9D8B030D-6E8A-4147-A177-3AD203B41FA5}">
                      <a16:colId xmlns:a16="http://schemas.microsoft.com/office/drawing/2014/main" val="411895979"/>
                    </a:ext>
                  </a:extLst>
                </a:gridCol>
                <a:gridCol w="658368">
                  <a:extLst>
                    <a:ext uri="{9D8B030D-6E8A-4147-A177-3AD203B41FA5}">
                      <a16:colId xmlns:a16="http://schemas.microsoft.com/office/drawing/2014/main" val="571252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328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17:58:25 </a:t>
                      </a:r>
                      <a:r>
                        <a:rPr kumimoji="0" lang="en-US" sz="1000" b="0" i="0" u="none" strike="noStrike" kern="1200" cap="none" spc="0" normalizeH="0" baseline="0" noProof="0">
                          <a:ln>
                            <a:noFill/>
                          </a:ln>
                          <a:solidFill>
                            <a:prstClr val="black"/>
                          </a:solidFill>
                          <a:effectLst/>
                          <a:uLnTx/>
                          <a:uFillTx/>
                          <a:latin typeface="+mn-lt"/>
                          <a:ea typeface="+mn-ea"/>
                          <a:cs typeface="+mn-cs"/>
                        </a:rPr>
                        <a:t> 
 Top tip: Keep it personal by handwriting your place cards for your #OurTable! 
📷 papercasestudio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515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- 2019-06-11 17:58:25 </a:t>
                      </a:r>
                      <a:r>
                        <a:rPr kumimoji="0" lang="en-US" sz="1000" b="0" i="0" u="none" strike="noStrike" kern="1200" cap="none" spc="0" normalizeH="0" baseline="0" noProof="0">
                          <a:ln>
                            <a:noFill/>
                          </a:ln>
                          <a:solidFill>
                            <a:prstClr val="black"/>
                          </a:solidFill>
                          <a:effectLst/>
                          <a:uLnTx/>
                          <a:uFillTx/>
                          <a:latin typeface="+mn-lt"/>
                          <a:ea typeface="+mn-ea"/>
                          <a:cs typeface="+mn-cs"/>
                        </a:rPr>
                        <a:t> 
 Top tip: Keep it personal by handwriting your place cards for your #OurTable! 
📷 papercasestudio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080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- 2019-05-20 12:00:00 </a:t>
                      </a:r>
                      <a:r>
                        <a:rPr kumimoji="0" lang="en-US" sz="1000" b="0" i="0" u="none" strike="noStrike" kern="1200" cap="none" spc="0" normalizeH="0" baseline="0" noProof="0">
                          <a:ln>
                            <a:noFill/>
                          </a:ln>
                          <a:solidFill>
                            <a:prstClr val="black"/>
                          </a:solidFill>
                          <a:effectLst/>
                          <a:uLnTx/>
                          <a:uFillTx/>
                          <a:latin typeface="+mn-lt"/>
                          <a:ea typeface="+mn-ea"/>
                          <a:cs typeface="+mn-cs"/>
                        </a:rPr>
                        <a:t> 
 Top tip: Keep it personal by handwriting your place cards for your #OurTable! 
📷 papercasestudio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978884"/>
                  </a:ext>
                </a:extLst>
              </a:tr>
            </a:tbl>
          </a:graphicData>
        </a:graphic>
      </p:graphicFrame>
      <p:sp>
        <p:nvSpPr>
          <p:cNvPr id="4" name="Text Placeholder 3">
            <a:extLst>
              <a:ext uri="{FF2B5EF4-FFF2-40B4-BE49-F238E27FC236}">
                <a16:creationId xmlns:a16="http://schemas.microsoft.com/office/drawing/2014/main" id="{129AD4BB-7BA0-483E-B1DC-2B329DA29F0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92558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47A64-DD6C-4847-8256-AA9B7D1A8D0D}"/>
              </a:ext>
            </a:extLst>
          </p:cNvPr>
          <p:cNvSpPr>
            <a:spLocks noGrp="1"/>
          </p:cNvSpPr>
          <p:nvPr>
            <p:ph type="title"/>
          </p:nvPr>
        </p:nvSpPr>
        <p:spPr/>
        <p:txBody>
          <a:bodyPr/>
          <a:lstStyle/>
          <a:p>
            <a:r>
              <a:rPr lang="en-US"/>
              <a:t>Facebook FB Own Posts Table with views | Jacobs Creek - 6 of 10</a:t>
            </a:r>
          </a:p>
        </p:txBody>
      </p:sp>
      <p:graphicFrame>
        <p:nvGraphicFramePr>
          <p:cNvPr id="5" name="Table Placeholder 4">
            <a:extLst>
              <a:ext uri="{FF2B5EF4-FFF2-40B4-BE49-F238E27FC236}">
                <a16:creationId xmlns:a16="http://schemas.microsoft.com/office/drawing/2014/main" id="{67D95FA1-DB62-4AB6-B07E-D27C909099EC}"/>
              </a:ext>
            </a:extLst>
          </p:cNvPr>
          <p:cNvGraphicFramePr>
            <a:graphicFrameLocks noGrp="1"/>
          </p:cNvGraphicFramePr>
          <p:nvPr>
            <p:ph type="tbl" sz="quarter" idx="13"/>
            <p:extLst>
              <p:ext uri="{D42A27DB-BD31-4B8C-83A1-F6EECF244321}">
                <p14:modId xmlns:p14="http://schemas.microsoft.com/office/powerpoint/2010/main" val="196878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7366053"/>
                    </a:ext>
                  </a:extLst>
                </a:gridCol>
                <a:gridCol w="576072">
                  <a:extLst>
                    <a:ext uri="{9D8B030D-6E8A-4147-A177-3AD203B41FA5}">
                      <a16:colId xmlns:a16="http://schemas.microsoft.com/office/drawing/2014/main" val="2392096162"/>
                    </a:ext>
                  </a:extLst>
                </a:gridCol>
                <a:gridCol w="576072">
                  <a:extLst>
                    <a:ext uri="{9D8B030D-6E8A-4147-A177-3AD203B41FA5}">
                      <a16:colId xmlns:a16="http://schemas.microsoft.com/office/drawing/2014/main" val="1066688796"/>
                    </a:ext>
                  </a:extLst>
                </a:gridCol>
                <a:gridCol w="576072">
                  <a:extLst>
                    <a:ext uri="{9D8B030D-6E8A-4147-A177-3AD203B41FA5}">
                      <a16:colId xmlns:a16="http://schemas.microsoft.com/office/drawing/2014/main" val="2751248757"/>
                    </a:ext>
                  </a:extLst>
                </a:gridCol>
                <a:gridCol w="576072">
                  <a:extLst>
                    <a:ext uri="{9D8B030D-6E8A-4147-A177-3AD203B41FA5}">
                      <a16:colId xmlns:a16="http://schemas.microsoft.com/office/drawing/2014/main" val="2955342163"/>
                    </a:ext>
                  </a:extLst>
                </a:gridCol>
                <a:gridCol w="576072">
                  <a:extLst>
                    <a:ext uri="{9D8B030D-6E8A-4147-A177-3AD203B41FA5}">
                      <a16:colId xmlns:a16="http://schemas.microsoft.com/office/drawing/2014/main" val="610496244"/>
                    </a:ext>
                  </a:extLst>
                </a:gridCol>
                <a:gridCol w="576072">
                  <a:extLst>
                    <a:ext uri="{9D8B030D-6E8A-4147-A177-3AD203B41FA5}">
                      <a16:colId xmlns:a16="http://schemas.microsoft.com/office/drawing/2014/main" val="1583389966"/>
                    </a:ext>
                  </a:extLst>
                </a:gridCol>
                <a:gridCol w="576072">
                  <a:extLst>
                    <a:ext uri="{9D8B030D-6E8A-4147-A177-3AD203B41FA5}">
                      <a16:colId xmlns:a16="http://schemas.microsoft.com/office/drawing/2014/main" val="3229102533"/>
                    </a:ext>
                  </a:extLst>
                </a:gridCol>
                <a:gridCol w="576072">
                  <a:extLst>
                    <a:ext uri="{9D8B030D-6E8A-4147-A177-3AD203B41FA5}">
                      <a16:colId xmlns:a16="http://schemas.microsoft.com/office/drawing/2014/main" val="837478954"/>
                    </a:ext>
                  </a:extLst>
                </a:gridCol>
                <a:gridCol w="576072">
                  <a:extLst>
                    <a:ext uri="{9D8B030D-6E8A-4147-A177-3AD203B41FA5}">
                      <a16:colId xmlns:a16="http://schemas.microsoft.com/office/drawing/2014/main" val="1959638010"/>
                    </a:ext>
                  </a:extLst>
                </a:gridCol>
                <a:gridCol w="576072">
                  <a:extLst>
                    <a:ext uri="{9D8B030D-6E8A-4147-A177-3AD203B41FA5}">
                      <a16:colId xmlns:a16="http://schemas.microsoft.com/office/drawing/2014/main" val="3550506685"/>
                    </a:ext>
                  </a:extLst>
                </a:gridCol>
                <a:gridCol w="658368">
                  <a:extLst>
                    <a:ext uri="{9D8B030D-6E8A-4147-A177-3AD203B41FA5}">
                      <a16:colId xmlns:a16="http://schemas.microsoft.com/office/drawing/2014/main" val="279510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302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19:30:00 </a:t>
                      </a:r>
                      <a:r>
                        <a:rPr kumimoji="0" lang="en-US" sz="1000" b="0" i="0" u="none" strike="noStrike" kern="1200" cap="none" spc="0" normalizeH="0" baseline="0" noProof="0">
                          <a:ln>
                            <a:noFill/>
                          </a:ln>
                          <a:solidFill>
                            <a:prstClr val="black"/>
                          </a:solidFill>
                          <a:effectLst/>
                          <a:uLnTx/>
                          <a:uFillTx/>
                          <a:latin typeface="+mn-lt"/>
                          <a:ea typeface="+mn-ea"/>
                          <a:cs typeface="+mn-cs"/>
                        </a:rPr>
                        <a:t> 
 A delightful lunch treat that’s easy to make! Click on to find out how to make this hearty sandwich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138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12:33:24 </a:t>
                      </a:r>
                      <a:r>
                        <a:rPr kumimoji="0" lang="en-US" sz="1000" b="0" i="0" u="none" strike="noStrike" kern="1200" cap="none" spc="0" normalizeH="0" baseline="0" noProof="0">
                          <a:ln>
                            <a:noFill/>
                          </a:ln>
                          <a:solidFill>
                            <a:prstClr val="black"/>
                          </a:solidFill>
                          <a:effectLst/>
                          <a:uLnTx/>
                          <a:uFillTx/>
                          <a:latin typeface="+mn-lt"/>
                          <a:ea typeface="+mn-ea"/>
                          <a:cs typeface="+mn-cs"/>
                        </a:rPr>
                        <a:t> 
 Succulents make a simple yet beautiful centerpiece for any gathering. The Habitat hosts amazing workshops that let you create your 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9437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12:33:24 </a:t>
                      </a:r>
                      <a:r>
                        <a:rPr kumimoji="0" lang="en-US" sz="1000" b="0" i="0" u="none" strike="noStrike" kern="1200" cap="none" spc="0" normalizeH="0" baseline="0" noProof="0">
                          <a:ln>
                            <a:noFill/>
                          </a:ln>
                          <a:solidFill>
                            <a:prstClr val="black"/>
                          </a:solidFill>
                          <a:effectLst/>
                          <a:uLnTx/>
                          <a:uFillTx/>
                          <a:latin typeface="+mn-lt"/>
                          <a:ea typeface="+mn-ea"/>
                          <a:cs typeface="+mn-cs"/>
                        </a:rPr>
                        <a:t> 
 Succulents make a simple yet beautiful centerpiece for any gathering. The Habitat hosts amazing workshops that let you create your 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03081544"/>
                  </a:ext>
                </a:extLst>
              </a:tr>
            </a:tbl>
          </a:graphicData>
        </a:graphic>
      </p:graphicFrame>
      <p:sp>
        <p:nvSpPr>
          <p:cNvPr id="4" name="Text Placeholder 3">
            <a:extLst>
              <a:ext uri="{FF2B5EF4-FFF2-40B4-BE49-F238E27FC236}">
                <a16:creationId xmlns:a16="http://schemas.microsoft.com/office/drawing/2014/main" id="{AB538669-BA5E-4671-B179-CA71B68179B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373753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B234-B535-4F17-B20C-B396B45587BE}"/>
              </a:ext>
            </a:extLst>
          </p:cNvPr>
          <p:cNvSpPr>
            <a:spLocks noGrp="1"/>
          </p:cNvSpPr>
          <p:nvPr>
            <p:ph type="title"/>
          </p:nvPr>
        </p:nvSpPr>
        <p:spPr/>
        <p:txBody>
          <a:bodyPr/>
          <a:lstStyle/>
          <a:p>
            <a:r>
              <a:rPr lang="en-US"/>
              <a:t>Facebook FB Own Posts Table with views | Jacobs Creek - 7 of 10</a:t>
            </a:r>
          </a:p>
        </p:txBody>
      </p:sp>
      <p:graphicFrame>
        <p:nvGraphicFramePr>
          <p:cNvPr id="5" name="Table Placeholder 4">
            <a:extLst>
              <a:ext uri="{FF2B5EF4-FFF2-40B4-BE49-F238E27FC236}">
                <a16:creationId xmlns:a16="http://schemas.microsoft.com/office/drawing/2014/main" id="{A6D44E7C-F935-49BB-8BB0-FBC71AC74E84}"/>
              </a:ext>
            </a:extLst>
          </p:cNvPr>
          <p:cNvGraphicFramePr>
            <a:graphicFrameLocks noGrp="1"/>
          </p:cNvGraphicFramePr>
          <p:nvPr>
            <p:ph type="tbl" sz="quarter" idx="13"/>
            <p:extLst>
              <p:ext uri="{D42A27DB-BD31-4B8C-83A1-F6EECF244321}">
                <p14:modId xmlns:p14="http://schemas.microsoft.com/office/powerpoint/2010/main" val="352219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408490"/>
                    </a:ext>
                  </a:extLst>
                </a:gridCol>
                <a:gridCol w="576072">
                  <a:extLst>
                    <a:ext uri="{9D8B030D-6E8A-4147-A177-3AD203B41FA5}">
                      <a16:colId xmlns:a16="http://schemas.microsoft.com/office/drawing/2014/main" val="2838200364"/>
                    </a:ext>
                  </a:extLst>
                </a:gridCol>
                <a:gridCol w="576072">
                  <a:extLst>
                    <a:ext uri="{9D8B030D-6E8A-4147-A177-3AD203B41FA5}">
                      <a16:colId xmlns:a16="http://schemas.microsoft.com/office/drawing/2014/main" val="698663108"/>
                    </a:ext>
                  </a:extLst>
                </a:gridCol>
                <a:gridCol w="576072">
                  <a:extLst>
                    <a:ext uri="{9D8B030D-6E8A-4147-A177-3AD203B41FA5}">
                      <a16:colId xmlns:a16="http://schemas.microsoft.com/office/drawing/2014/main" val="1594805801"/>
                    </a:ext>
                  </a:extLst>
                </a:gridCol>
                <a:gridCol w="576072">
                  <a:extLst>
                    <a:ext uri="{9D8B030D-6E8A-4147-A177-3AD203B41FA5}">
                      <a16:colId xmlns:a16="http://schemas.microsoft.com/office/drawing/2014/main" val="154606749"/>
                    </a:ext>
                  </a:extLst>
                </a:gridCol>
                <a:gridCol w="576072">
                  <a:extLst>
                    <a:ext uri="{9D8B030D-6E8A-4147-A177-3AD203B41FA5}">
                      <a16:colId xmlns:a16="http://schemas.microsoft.com/office/drawing/2014/main" val="643173959"/>
                    </a:ext>
                  </a:extLst>
                </a:gridCol>
                <a:gridCol w="576072">
                  <a:extLst>
                    <a:ext uri="{9D8B030D-6E8A-4147-A177-3AD203B41FA5}">
                      <a16:colId xmlns:a16="http://schemas.microsoft.com/office/drawing/2014/main" val="3761884798"/>
                    </a:ext>
                  </a:extLst>
                </a:gridCol>
                <a:gridCol w="576072">
                  <a:extLst>
                    <a:ext uri="{9D8B030D-6E8A-4147-A177-3AD203B41FA5}">
                      <a16:colId xmlns:a16="http://schemas.microsoft.com/office/drawing/2014/main" val="916447661"/>
                    </a:ext>
                  </a:extLst>
                </a:gridCol>
                <a:gridCol w="576072">
                  <a:extLst>
                    <a:ext uri="{9D8B030D-6E8A-4147-A177-3AD203B41FA5}">
                      <a16:colId xmlns:a16="http://schemas.microsoft.com/office/drawing/2014/main" val="2701465840"/>
                    </a:ext>
                  </a:extLst>
                </a:gridCol>
                <a:gridCol w="576072">
                  <a:extLst>
                    <a:ext uri="{9D8B030D-6E8A-4147-A177-3AD203B41FA5}">
                      <a16:colId xmlns:a16="http://schemas.microsoft.com/office/drawing/2014/main" val="2855751764"/>
                    </a:ext>
                  </a:extLst>
                </a:gridCol>
                <a:gridCol w="576072">
                  <a:extLst>
                    <a:ext uri="{9D8B030D-6E8A-4147-A177-3AD203B41FA5}">
                      <a16:colId xmlns:a16="http://schemas.microsoft.com/office/drawing/2014/main" val="3756434444"/>
                    </a:ext>
                  </a:extLst>
                </a:gridCol>
                <a:gridCol w="658368">
                  <a:extLst>
                    <a:ext uri="{9D8B030D-6E8A-4147-A177-3AD203B41FA5}">
                      <a16:colId xmlns:a16="http://schemas.microsoft.com/office/drawing/2014/main" val="3025106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234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12:29:33 </a:t>
                      </a:r>
                      <a:r>
                        <a:rPr kumimoji="0" lang="en-US" sz="1000" b="0" i="0" u="none" strike="noStrike" kern="1200" cap="none" spc="0" normalizeH="0" baseline="0" noProof="0">
                          <a:ln>
                            <a:noFill/>
                          </a:ln>
                          <a:solidFill>
                            <a:prstClr val="black"/>
                          </a:solidFill>
                          <a:effectLst/>
                          <a:uLnTx/>
                          <a:uFillTx/>
                          <a:latin typeface="+mn-lt"/>
                          <a:ea typeface="+mn-ea"/>
                          <a:cs typeface="+mn-cs"/>
                        </a:rPr>
                        <a:t> 
 A great starter for any #OurTable - Just add some chips! Treat yourself to a delicious bowl of Yuzu guacamole!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967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12:29:33 </a:t>
                      </a:r>
                      <a:r>
                        <a:rPr kumimoji="0" lang="en-US" sz="1000" b="0" i="0" u="none" strike="noStrike" kern="1200" cap="none" spc="0" normalizeH="0" baseline="0" noProof="0">
                          <a:ln>
                            <a:noFill/>
                          </a:ln>
                          <a:solidFill>
                            <a:prstClr val="black"/>
                          </a:solidFill>
                          <a:effectLst/>
                          <a:uLnTx/>
                          <a:uFillTx/>
                          <a:latin typeface="+mn-lt"/>
                          <a:ea typeface="+mn-ea"/>
                          <a:cs typeface="+mn-cs"/>
                        </a:rPr>
                        <a:t> 
 A great starter for any #OurTable - Just add some chips! Treat yourself to a delicious bowl of Yuzu guacamole!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02816623"/>
                  </a:ext>
                </a:extLst>
              </a:tr>
            </a:tbl>
          </a:graphicData>
        </a:graphic>
      </p:graphicFrame>
      <p:sp>
        <p:nvSpPr>
          <p:cNvPr id="4" name="Text Placeholder 3">
            <a:extLst>
              <a:ext uri="{FF2B5EF4-FFF2-40B4-BE49-F238E27FC236}">
                <a16:creationId xmlns:a16="http://schemas.microsoft.com/office/drawing/2014/main" id="{41B8F771-89FE-4AC7-9B10-922E9D150E2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122651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53B3-0403-4D4C-B7FF-7ADE09FC07EB}"/>
              </a:ext>
            </a:extLst>
          </p:cNvPr>
          <p:cNvSpPr>
            <a:spLocks noGrp="1"/>
          </p:cNvSpPr>
          <p:nvPr>
            <p:ph type="title"/>
          </p:nvPr>
        </p:nvSpPr>
        <p:spPr/>
        <p:txBody>
          <a:bodyPr/>
          <a:lstStyle/>
          <a:p>
            <a:r>
              <a:rPr lang="en-US"/>
              <a:t>Facebook FB Own Posts Table with views | Jacobs Creek - 8 of 10</a:t>
            </a:r>
          </a:p>
        </p:txBody>
      </p:sp>
      <p:graphicFrame>
        <p:nvGraphicFramePr>
          <p:cNvPr id="5" name="Table Placeholder 4">
            <a:extLst>
              <a:ext uri="{FF2B5EF4-FFF2-40B4-BE49-F238E27FC236}">
                <a16:creationId xmlns:a16="http://schemas.microsoft.com/office/drawing/2014/main" id="{E7A1328C-F626-4E90-A98A-0C73795B6EF6}"/>
              </a:ext>
            </a:extLst>
          </p:cNvPr>
          <p:cNvGraphicFramePr>
            <a:graphicFrameLocks noGrp="1"/>
          </p:cNvGraphicFramePr>
          <p:nvPr>
            <p:ph type="tbl" sz="quarter" idx="13"/>
            <p:extLst>
              <p:ext uri="{D42A27DB-BD31-4B8C-83A1-F6EECF244321}">
                <p14:modId xmlns:p14="http://schemas.microsoft.com/office/powerpoint/2010/main" val="326729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0330648"/>
                    </a:ext>
                  </a:extLst>
                </a:gridCol>
                <a:gridCol w="576072">
                  <a:extLst>
                    <a:ext uri="{9D8B030D-6E8A-4147-A177-3AD203B41FA5}">
                      <a16:colId xmlns:a16="http://schemas.microsoft.com/office/drawing/2014/main" val="3881265268"/>
                    </a:ext>
                  </a:extLst>
                </a:gridCol>
                <a:gridCol w="576072">
                  <a:extLst>
                    <a:ext uri="{9D8B030D-6E8A-4147-A177-3AD203B41FA5}">
                      <a16:colId xmlns:a16="http://schemas.microsoft.com/office/drawing/2014/main" val="770332434"/>
                    </a:ext>
                  </a:extLst>
                </a:gridCol>
                <a:gridCol w="576072">
                  <a:extLst>
                    <a:ext uri="{9D8B030D-6E8A-4147-A177-3AD203B41FA5}">
                      <a16:colId xmlns:a16="http://schemas.microsoft.com/office/drawing/2014/main" val="841001018"/>
                    </a:ext>
                  </a:extLst>
                </a:gridCol>
                <a:gridCol w="576072">
                  <a:extLst>
                    <a:ext uri="{9D8B030D-6E8A-4147-A177-3AD203B41FA5}">
                      <a16:colId xmlns:a16="http://schemas.microsoft.com/office/drawing/2014/main" val="49839411"/>
                    </a:ext>
                  </a:extLst>
                </a:gridCol>
                <a:gridCol w="576072">
                  <a:extLst>
                    <a:ext uri="{9D8B030D-6E8A-4147-A177-3AD203B41FA5}">
                      <a16:colId xmlns:a16="http://schemas.microsoft.com/office/drawing/2014/main" val="1304814119"/>
                    </a:ext>
                  </a:extLst>
                </a:gridCol>
                <a:gridCol w="576072">
                  <a:extLst>
                    <a:ext uri="{9D8B030D-6E8A-4147-A177-3AD203B41FA5}">
                      <a16:colId xmlns:a16="http://schemas.microsoft.com/office/drawing/2014/main" val="1721046479"/>
                    </a:ext>
                  </a:extLst>
                </a:gridCol>
                <a:gridCol w="576072">
                  <a:extLst>
                    <a:ext uri="{9D8B030D-6E8A-4147-A177-3AD203B41FA5}">
                      <a16:colId xmlns:a16="http://schemas.microsoft.com/office/drawing/2014/main" val="2135138593"/>
                    </a:ext>
                  </a:extLst>
                </a:gridCol>
                <a:gridCol w="576072">
                  <a:extLst>
                    <a:ext uri="{9D8B030D-6E8A-4147-A177-3AD203B41FA5}">
                      <a16:colId xmlns:a16="http://schemas.microsoft.com/office/drawing/2014/main" val="1185394861"/>
                    </a:ext>
                  </a:extLst>
                </a:gridCol>
                <a:gridCol w="576072">
                  <a:extLst>
                    <a:ext uri="{9D8B030D-6E8A-4147-A177-3AD203B41FA5}">
                      <a16:colId xmlns:a16="http://schemas.microsoft.com/office/drawing/2014/main" val="298786254"/>
                    </a:ext>
                  </a:extLst>
                </a:gridCol>
                <a:gridCol w="576072">
                  <a:extLst>
                    <a:ext uri="{9D8B030D-6E8A-4147-A177-3AD203B41FA5}">
                      <a16:colId xmlns:a16="http://schemas.microsoft.com/office/drawing/2014/main" val="3703162666"/>
                    </a:ext>
                  </a:extLst>
                </a:gridCol>
                <a:gridCol w="658368">
                  <a:extLst>
                    <a:ext uri="{9D8B030D-6E8A-4147-A177-3AD203B41FA5}">
                      <a16:colId xmlns:a16="http://schemas.microsoft.com/office/drawing/2014/main" val="4150930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272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12:25:28 </a:t>
                      </a:r>
                      <a:r>
                        <a:rPr kumimoji="0" lang="en-US" sz="1000" b="0" i="0" u="none" strike="noStrike" kern="1200" cap="none" spc="0" normalizeH="0" baseline="0" noProof="0">
                          <a:ln>
                            <a:noFill/>
                          </a:ln>
                          <a:solidFill>
                            <a:prstClr val="black"/>
                          </a:solidFill>
                          <a:effectLst/>
                          <a:uLnTx/>
                          <a:uFillTx/>
                          <a:latin typeface="+mn-lt"/>
                          <a:ea typeface="+mn-ea"/>
                          <a:cs typeface="+mn-cs"/>
                        </a:rPr>
                        <a:t> 
 From exotic spices to unique cutleries and accessories. A trip to Dubai’s old souks is always a good idea if you’re on the lookout for arabesque touches for your next #OurTableUAE 📷 Thanks IG: pedroandradetv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303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- 2019-05-19 12:25:28 </a:t>
                      </a:r>
                      <a:r>
                        <a:rPr kumimoji="0" lang="en-US" sz="1000" b="0" i="0" u="none" strike="noStrike" kern="1200" cap="none" spc="0" normalizeH="0" baseline="0" noProof="0">
                          <a:ln>
                            <a:noFill/>
                          </a:ln>
                          <a:solidFill>
                            <a:prstClr val="black"/>
                          </a:solidFill>
                          <a:effectLst/>
                          <a:uLnTx/>
                          <a:uFillTx/>
                          <a:latin typeface="+mn-lt"/>
                          <a:ea typeface="+mn-ea"/>
                          <a:cs typeface="+mn-cs"/>
                        </a:rPr>
                        <a:t> 
 From exotic spices to unique cutleries and accessories. A trip to Dubai’s old souks is always a good idea if you’re on the lookout for arabesque touches for your next #OurTableUAE 📷 Thanks IG: pedroandradetv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663803"/>
                  </a:ext>
                </a:extLst>
              </a:tr>
            </a:tbl>
          </a:graphicData>
        </a:graphic>
      </p:graphicFrame>
      <p:sp>
        <p:nvSpPr>
          <p:cNvPr id="4" name="Text Placeholder 3">
            <a:extLst>
              <a:ext uri="{FF2B5EF4-FFF2-40B4-BE49-F238E27FC236}">
                <a16:creationId xmlns:a16="http://schemas.microsoft.com/office/drawing/2014/main" id="{58DBB542-AA32-4CE5-AE93-204845538EE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20718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5918-4F11-4B2B-9F91-8805AF302852}"/>
              </a:ext>
            </a:extLst>
          </p:cNvPr>
          <p:cNvSpPr>
            <a:spLocks noGrp="1"/>
          </p:cNvSpPr>
          <p:nvPr>
            <p:ph type="title"/>
          </p:nvPr>
        </p:nvSpPr>
        <p:spPr/>
        <p:txBody>
          <a:bodyPr/>
          <a:lstStyle/>
          <a:p>
            <a:r>
              <a:rPr lang="en-US"/>
              <a:t>Facebook FB Own Posts Table with views | Jacobs Creek - 9 of 10</a:t>
            </a:r>
          </a:p>
        </p:txBody>
      </p:sp>
      <p:graphicFrame>
        <p:nvGraphicFramePr>
          <p:cNvPr id="5" name="Table Placeholder 4">
            <a:extLst>
              <a:ext uri="{FF2B5EF4-FFF2-40B4-BE49-F238E27FC236}">
                <a16:creationId xmlns:a16="http://schemas.microsoft.com/office/drawing/2014/main" id="{1F586DA0-8121-4875-8D14-A6A6E1CE8FA2}"/>
              </a:ext>
            </a:extLst>
          </p:cNvPr>
          <p:cNvGraphicFramePr>
            <a:graphicFrameLocks noGrp="1"/>
          </p:cNvGraphicFramePr>
          <p:nvPr>
            <p:ph type="tbl" sz="quarter" idx="13"/>
            <p:extLst>
              <p:ext uri="{D42A27DB-BD31-4B8C-83A1-F6EECF244321}">
                <p14:modId xmlns:p14="http://schemas.microsoft.com/office/powerpoint/2010/main" val="2148214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7383897"/>
                    </a:ext>
                  </a:extLst>
                </a:gridCol>
                <a:gridCol w="576072">
                  <a:extLst>
                    <a:ext uri="{9D8B030D-6E8A-4147-A177-3AD203B41FA5}">
                      <a16:colId xmlns:a16="http://schemas.microsoft.com/office/drawing/2014/main" val="219511880"/>
                    </a:ext>
                  </a:extLst>
                </a:gridCol>
                <a:gridCol w="576072">
                  <a:extLst>
                    <a:ext uri="{9D8B030D-6E8A-4147-A177-3AD203B41FA5}">
                      <a16:colId xmlns:a16="http://schemas.microsoft.com/office/drawing/2014/main" val="529662041"/>
                    </a:ext>
                  </a:extLst>
                </a:gridCol>
                <a:gridCol w="576072">
                  <a:extLst>
                    <a:ext uri="{9D8B030D-6E8A-4147-A177-3AD203B41FA5}">
                      <a16:colId xmlns:a16="http://schemas.microsoft.com/office/drawing/2014/main" val="1309913763"/>
                    </a:ext>
                  </a:extLst>
                </a:gridCol>
                <a:gridCol w="576072">
                  <a:extLst>
                    <a:ext uri="{9D8B030D-6E8A-4147-A177-3AD203B41FA5}">
                      <a16:colId xmlns:a16="http://schemas.microsoft.com/office/drawing/2014/main" val="1396951125"/>
                    </a:ext>
                  </a:extLst>
                </a:gridCol>
                <a:gridCol w="576072">
                  <a:extLst>
                    <a:ext uri="{9D8B030D-6E8A-4147-A177-3AD203B41FA5}">
                      <a16:colId xmlns:a16="http://schemas.microsoft.com/office/drawing/2014/main" val="1266791338"/>
                    </a:ext>
                  </a:extLst>
                </a:gridCol>
                <a:gridCol w="576072">
                  <a:extLst>
                    <a:ext uri="{9D8B030D-6E8A-4147-A177-3AD203B41FA5}">
                      <a16:colId xmlns:a16="http://schemas.microsoft.com/office/drawing/2014/main" val="1781136070"/>
                    </a:ext>
                  </a:extLst>
                </a:gridCol>
                <a:gridCol w="576072">
                  <a:extLst>
                    <a:ext uri="{9D8B030D-6E8A-4147-A177-3AD203B41FA5}">
                      <a16:colId xmlns:a16="http://schemas.microsoft.com/office/drawing/2014/main" val="3533548319"/>
                    </a:ext>
                  </a:extLst>
                </a:gridCol>
                <a:gridCol w="576072">
                  <a:extLst>
                    <a:ext uri="{9D8B030D-6E8A-4147-A177-3AD203B41FA5}">
                      <a16:colId xmlns:a16="http://schemas.microsoft.com/office/drawing/2014/main" val="995056355"/>
                    </a:ext>
                  </a:extLst>
                </a:gridCol>
                <a:gridCol w="576072">
                  <a:extLst>
                    <a:ext uri="{9D8B030D-6E8A-4147-A177-3AD203B41FA5}">
                      <a16:colId xmlns:a16="http://schemas.microsoft.com/office/drawing/2014/main" val="256344347"/>
                    </a:ext>
                  </a:extLst>
                </a:gridCol>
                <a:gridCol w="576072">
                  <a:extLst>
                    <a:ext uri="{9D8B030D-6E8A-4147-A177-3AD203B41FA5}">
                      <a16:colId xmlns:a16="http://schemas.microsoft.com/office/drawing/2014/main" val="30877749"/>
                    </a:ext>
                  </a:extLst>
                </a:gridCol>
                <a:gridCol w="658368">
                  <a:extLst>
                    <a:ext uri="{9D8B030D-6E8A-4147-A177-3AD203B41FA5}">
                      <a16:colId xmlns:a16="http://schemas.microsoft.com/office/drawing/2014/main" val="57691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230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- 2019-05-04 10:00:00 </a:t>
                      </a:r>
                      <a:r>
                        <a:rPr kumimoji="0" lang="en-US" sz="1000" b="0" i="0" u="none" strike="noStrike" kern="1200" cap="none" spc="0" normalizeH="0" baseline="0" noProof="0">
                          <a:ln>
                            <a:noFill/>
                          </a:ln>
                          <a:solidFill>
                            <a:prstClr val="black"/>
                          </a:solidFill>
                          <a:effectLst/>
                          <a:uLnTx/>
                          <a:uFillTx/>
                          <a:latin typeface="+mn-lt"/>
                          <a:ea typeface="+mn-ea"/>
                          <a:cs typeface="+mn-cs"/>
                        </a:rPr>
                        <a:t> 
 Sustainable initiatives to help preserve the natural beauty of Jacob’s Creek! Read more about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2699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- 2019-05-01 10:00:00 </a:t>
                      </a:r>
                      <a:r>
                        <a:rPr kumimoji="0" lang="en-US" sz="1000" b="0" i="0" u="none" strike="noStrike" kern="1200" cap="none" spc="0" normalizeH="0" baseline="0" noProof="0">
                          <a:ln>
                            <a:noFill/>
                          </a:ln>
                          <a:solidFill>
                            <a:prstClr val="black"/>
                          </a:solidFill>
                          <a:effectLst/>
                          <a:uLnTx/>
                          <a:uFillTx/>
                          <a:latin typeface="+mn-lt"/>
                          <a:ea typeface="+mn-ea"/>
                          <a:cs typeface="+mn-cs"/>
                        </a:rPr>
                        <a:t> 
 Delicious and simple to prepare! Your guests will surely enjoy these refreshing Bellinis.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8798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- 2019-04-30 10:00:00 </a:t>
                      </a:r>
                      <a:r>
                        <a:rPr kumimoji="0" lang="en-US" sz="1000" b="0" i="0" u="none" strike="noStrike" kern="1200" cap="none" spc="0" normalizeH="0" baseline="0" noProof="0">
                          <a:ln>
                            <a:noFill/>
                          </a:ln>
                          <a:solidFill>
                            <a:prstClr val="black"/>
                          </a:solidFill>
                          <a:effectLst/>
                          <a:uLnTx/>
                          <a:uFillTx/>
                          <a:latin typeface="+mn-lt"/>
                          <a:ea typeface="+mn-ea"/>
                          <a:cs typeface="+mn-cs"/>
                        </a:rPr>
                        <a:t> 
 A delicious recipe for you to try this evening! Pair it with a delicious bottle of J’sCreek classic Pinot Grigio! 📷 IG: SecretSquirrelFood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2177598"/>
                  </a:ext>
                </a:extLst>
              </a:tr>
            </a:tbl>
          </a:graphicData>
        </a:graphic>
      </p:graphicFrame>
      <p:sp>
        <p:nvSpPr>
          <p:cNvPr id="4" name="Text Placeholder 3">
            <a:extLst>
              <a:ext uri="{FF2B5EF4-FFF2-40B4-BE49-F238E27FC236}">
                <a16:creationId xmlns:a16="http://schemas.microsoft.com/office/drawing/2014/main" id="{B0092905-EB56-4847-A97B-5697016DC68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65364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0DC3-3864-42DE-959A-501C28EB1DD7}"/>
              </a:ext>
            </a:extLst>
          </p:cNvPr>
          <p:cNvSpPr>
            <a:spLocks noGrp="1"/>
          </p:cNvSpPr>
          <p:nvPr>
            <p:ph type="title"/>
          </p:nvPr>
        </p:nvSpPr>
        <p:spPr/>
        <p:txBody>
          <a:bodyPr/>
          <a:lstStyle/>
          <a:p>
            <a:r>
              <a:rPr lang="en-US"/>
              <a:t>Facebook FB Own Posts Table with views | Jacobs Creek - 10 of 10</a:t>
            </a:r>
          </a:p>
        </p:txBody>
      </p:sp>
      <p:graphicFrame>
        <p:nvGraphicFramePr>
          <p:cNvPr id="5" name="Table Placeholder 4">
            <a:extLst>
              <a:ext uri="{FF2B5EF4-FFF2-40B4-BE49-F238E27FC236}">
                <a16:creationId xmlns:a16="http://schemas.microsoft.com/office/drawing/2014/main" id="{76652393-EB10-499A-8084-5856F271FA52}"/>
              </a:ext>
            </a:extLst>
          </p:cNvPr>
          <p:cNvGraphicFramePr>
            <a:graphicFrameLocks noGrp="1"/>
          </p:cNvGraphicFramePr>
          <p:nvPr>
            <p:ph type="tbl" sz="quarter" idx="13"/>
            <p:extLst>
              <p:ext uri="{D42A27DB-BD31-4B8C-83A1-F6EECF244321}">
                <p14:modId xmlns:p14="http://schemas.microsoft.com/office/powerpoint/2010/main" val="128199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84355749"/>
                    </a:ext>
                  </a:extLst>
                </a:gridCol>
                <a:gridCol w="576072">
                  <a:extLst>
                    <a:ext uri="{9D8B030D-6E8A-4147-A177-3AD203B41FA5}">
                      <a16:colId xmlns:a16="http://schemas.microsoft.com/office/drawing/2014/main" val="2435981572"/>
                    </a:ext>
                  </a:extLst>
                </a:gridCol>
                <a:gridCol w="576072">
                  <a:extLst>
                    <a:ext uri="{9D8B030D-6E8A-4147-A177-3AD203B41FA5}">
                      <a16:colId xmlns:a16="http://schemas.microsoft.com/office/drawing/2014/main" val="2930479661"/>
                    </a:ext>
                  </a:extLst>
                </a:gridCol>
                <a:gridCol w="576072">
                  <a:extLst>
                    <a:ext uri="{9D8B030D-6E8A-4147-A177-3AD203B41FA5}">
                      <a16:colId xmlns:a16="http://schemas.microsoft.com/office/drawing/2014/main" val="232620771"/>
                    </a:ext>
                  </a:extLst>
                </a:gridCol>
                <a:gridCol w="576072">
                  <a:extLst>
                    <a:ext uri="{9D8B030D-6E8A-4147-A177-3AD203B41FA5}">
                      <a16:colId xmlns:a16="http://schemas.microsoft.com/office/drawing/2014/main" val="3058166894"/>
                    </a:ext>
                  </a:extLst>
                </a:gridCol>
                <a:gridCol w="576072">
                  <a:extLst>
                    <a:ext uri="{9D8B030D-6E8A-4147-A177-3AD203B41FA5}">
                      <a16:colId xmlns:a16="http://schemas.microsoft.com/office/drawing/2014/main" val="2153130281"/>
                    </a:ext>
                  </a:extLst>
                </a:gridCol>
                <a:gridCol w="576072">
                  <a:extLst>
                    <a:ext uri="{9D8B030D-6E8A-4147-A177-3AD203B41FA5}">
                      <a16:colId xmlns:a16="http://schemas.microsoft.com/office/drawing/2014/main" val="1398712094"/>
                    </a:ext>
                  </a:extLst>
                </a:gridCol>
                <a:gridCol w="576072">
                  <a:extLst>
                    <a:ext uri="{9D8B030D-6E8A-4147-A177-3AD203B41FA5}">
                      <a16:colId xmlns:a16="http://schemas.microsoft.com/office/drawing/2014/main" val="3010551561"/>
                    </a:ext>
                  </a:extLst>
                </a:gridCol>
                <a:gridCol w="576072">
                  <a:extLst>
                    <a:ext uri="{9D8B030D-6E8A-4147-A177-3AD203B41FA5}">
                      <a16:colId xmlns:a16="http://schemas.microsoft.com/office/drawing/2014/main" val="1473005198"/>
                    </a:ext>
                  </a:extLst>
                </a:gridCol>
                <a:gridCol w="576072">
                  <a:extLst>
                    <a:ext uri="{9D8B030D-6E8A-4147-A177-3AD203B41FA5}">
                      <a16:colId xmlns:a16="http://schemas.microsoft.com/office/drawing/2014/main" val="3260766523"/>
                    </a:ext>
                  </a:extLst>
                </a:gridCol>
                <a:gridCol w="576072">
                  <a:extLst>
                    <a:ext uri="{9D8B030D-6E8A-4147-A177-3AD203B41FA5}">
                      <a16:colId xmlns:a16="http://schemas.microsoft.com/office/drawing/2014/main" val="140538845"/>
                    </a:ext>
                  </a:extLst>
                </a:gridCol>
                <a:gridCol w="658368">
                  <a:extLst>
                    <a:ext uri="{9D8B030D-6E8A-4147-A177-3AD203B41FA5}">
                      <a16:colId xmlns:a16="http://schemas.microsoft.com/office/drawing/2014/main" val="3459485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558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- 2019-04-28 17:30:35 </a:t>
                      </a:r>
                      <a:r>
                        <a:rPr kumimoji="0" lang="en-US" sz="1000" b="0" i="0" u="none" strike="noStrike" kern="1200" cap="none" spc="0" normalizeH="0" baseline="0" noProof="0">
                          <a:ln>
                            <a:noFill/>
                          </a:ln>
                          <a:solidFill>
                            <a:prstClr val="black"/>
                          </a:solidFill>
                          <a:effectLst/>
                          <a:uLnTx/>
                          <a:uFillTx/>
                          <a:latin typeface="+mn-lt"/>
                          <a:ea typeface="+mn-ea"/>
                          <a:cs typeface="+mn-cs"/>
                        </a:rPr>
                        <a:t> 
 Lamb will go amazingly with red. But did you know? J’sCreek Double Barrel Cab Sav has notes of ripe cassis and olive tapenade, that is just next level perfection with lamb!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6715680"/>
                  </a:ext>
                </a:extLst>
              </a:tr>
            </a:tbl>
          </a:graphicData>
        </a:graphic>
      </p:graphicFrame>
      <p:sp>
        <p:nvSpPr>
          <p:cNvPr id="4" name="Text Placeholder 3">
            <a:extLst>
              <a:ext uri="{FF2B5EF4-FFF2-40B4-BE49-F238E27FC236}">
                <a16:creationId xmlns:a16="http://schemas.microsoft.com/office/drawing/2014/main" id="{C1ADEAC3-7FC8-43A0-88ED-DC387F7B363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21755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3AB63-0C8C-4798-BCD2-42B038FFBBDC}"/>
              </a:ext>
            </a:extLst>
          </p:cNvPr>
          <p:cNvSpPr>
            <a:spLocks noGrp="1"/>
          </p:cNvSpPr>
          <p:nvPr>
            <p:ph type="title"/>
          </p:nvPr>
        </p:nvSpPr>
        <p:spPr/>
        <p:txBody>
          <a:bodyPr/>
          <a:lstStyle/>
          <a:p>
            <a:r>
              <a:rPr lang="en-US"/>
              <a:t>Instagram IG Followers Total (Bar Chart) | Jacobs Creek</a:t>
            </a:r>
          </a:p>
        </p:txBody>
      </p:sp>
      <p:graphicFrame>
        <p:nvGraphicFramePr>
          <p:cNvPr id="6" name="Chart Placeholder 5">
            <a:extLst>
              <a:ext uri="{FF2B5EF4-FFF2-40B4-BE49-F238E27FC236}">
                <a16:creationId xmlns:a16="http://schemas.microsoft.com/office/drawing/2014/main" id="{67D42ECE-90BB-42DB-BEFD-5D3C377F7DA8}"/>
              </a:ext>
            </a:extLst>
          </p:cNvPr>
          <p:cNvGraphicFramePr>
            <a:graphicFrameLocks noGrp="1"/>
          </p:cNvGraphicFramePr>
          <p:nvPr>
            <p:ph type="chart" sz="quarter" idx="13"/>
            <p:extLst>
              <p:ext uri="{D42A27DB-BD31-4B8C-83A1-F6EECF244321}">
                <p14:modId xmlns:p14="http://schemas.microsoft.com/office/powerpoint/2010/main" val="1687762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77F14-6CD3-4485-A8A2-ABA24D9A028D}"/>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F96975E8-18DA-4E08-8FE8-6CC09E486D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307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C6900-7A03-4A13-967E-4E5D12A072CC}"/>
              </a:ext>
            </a:extLst>
          </p:cNvPr>
          <p:cNvSpPr>
            <a:spLocks noGrp="1"/>
          </p:cNvSpPr>
          <p:nvPr>
            <p:ph type="title"/>
          </p:nvPr>
        </p:nvSpPr>
        <p:spPr/>
        <p:txBody>
          <a:bodyPr/>
          <a:lstStyle/>
          <a:p>
            <a:r>
              <a:rPr lang="en-US"/>
              <a:t>Instagram IG Followers Change (Bar Chart) | Jacobs Creek</a:t>
            </a:r>
          </a:p>
        </p:txBody>
      </p:sp>
      <p:graphicFrame>
        <p:nvGraphicFramePr>
          <p:cNvPr id="6" name="Chart Placeholder 5">
            <a:extLst>
              <a:ext uri="{FF2B5EF4-FFF2-40B4-BE49-F238E27FC236}">
                <a16:creationId xmlns:a16="http://schemas.microsoft.com/office/drawing/2014/main" id="{1C615B46-D434-4BB7-B924-5DC991BDEE87}"/>
              </a:ext>
            </a:extLst>
          </p:cNvPr>
          <p:cNvGraphicFramePr>
            <a:graphicFrameLocks noGrp="1"/>
          </p:cNvGraphicFramePr>
          <p:nvPr>
            <p:ph type="chart" sz="quarter" idx="13"/>
            <p:extLst>
              <p:ext uri="{D42A27DB-BD31-4B8C-83A1-F6EECF244321}">
                <p14:modId xmlns:p14="http://schemas.microsoft.com/office/powerpoint/2010/main" val="18700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82454-A696-4CE0-9B87-CBEC8EB445E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8009449E-18D0-4EC4-8B54-D8714A6416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514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D43B-54F2-42FD-8A10-E4DBDECCAAA2}"/>
              </a:ext>
            </a:extLst>
          </p:cNvPr>
          <p:cNvSpPr>
            <a:spLocks noGrp="1"/>
          </p:cNvSpPr>
          <p:nvPr>
            <p:ph type="title"/>
          </p:nvPr>
        </p:nvSpPr>
        <p:spPr/>
        <p:txBody>
          <a:bodyPr/>
          <a:lstStyle/>
          <a:p>
            <a:r>
              <a:rPr lang="en-US"/>
              <a:t>Instagram Reach | Jacobs Creek</a:t>
            </a:r>
          </a:p>
        </p:txBody>
      </p:sp>
      <p:graphicFrame>
        <p:nvGraphicFramePr>
          <p:cNvPr id="6" name="Chart Placeholder 5">
            <a:extLst>
              <a:ext uri="{FF2B5EF4-FFF2-40B4-BE49-F238E27FC236}">
                <a16:creationId xmlns:a16="http://schemas.microsoft.com/office/drawing/2014/main" id="{CD83C7FF-8D6D-4078-9F2A-3B8FE5AC973D}"/>
              </a:ext>
            </a:extLst>
          </p:cNvPr>
          <p:cNvGraphicFramePr>
            <a:graphicFrameLocks noGrp="1"/>
          </p:cNvGraphicFramePr>
          <p:nvPr>
            <p:ph type="chart" sz="quarter" idx="13"/>
            <p:extLst>
              <p:ext uri="{D42A27DB-BD31-4B8C-83A1-F6EECF244321}">
                <p14:modId xmlns:p14="http://schemas.microsoft.com/office/powerpoint/2010/main" val="3508688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5804E-CA6A-48CC-A9D3-F9EF2B74033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43AEA1AC-57D8-49A3-88E3-5B99BFE294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266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D325-CD8E-44D6-AB15-CFE38B156F15}"/>
              </a:ext>
            </a:extLst>
          </p:cNvPr>
          <p:cNvSpPr>
            <a:spLocks noGrp="1"/>
          </p:cNvSpPr>
          <p:nvPr>
            <p:ph type="title"/>
          </p:nvPr>
        </p:nvSpPr>
        <p:spPr/>
        <p:txBody>
          <a:bodyPr/>
          <a:lstStyle/>
          <a:p>
            <a:r>
              <a:rPr lang="en-US"/>
              <a:t>Instagram IG Total Interactions (Bar Chart) | Jacobs Creek</a:t>
            </a:r>
          </a:p>
        </p:txBody>
      </p:sp>
      <p:graphicFrame>
        <p:nvGraphicFramePr>
          <p:cNvPr id="6" name="Chart Placeholder 5">
            <a:extLst>
              <a:ext uri="{FF2B5EF4-FFF2-40B4-BE49-F238E27FC236}">
                <a16:creationId xmlns:a16="http://schemas.microsoft.com/office/drawing/2014/main" id="{1DCA5497-1EE8-4413-BE99-A5F0822E2680}"/>
              </a:ext>
            </a:extLst>
          </p:cNvPr>
          <p:cNvGraphicFramePr>
            <a:graphicFrameLocks noGrp="1"/>
          </p:cNvGraphicFramePr>
          <p:nvPr>
            <p:ph type="chart" sz="quarter" idx="13"/>
            <p:extLst>
              <p:ext uri="{D42A27DB-BD31-4B8C-83A1-F6EECF244321}">
                <p14:modId xmlns:p14="http://schemas.microsoft.com/office/powerpoint/2010/main" val="2826319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5E10C-BA30-4B1A-848A-AA7B4DF8E06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4B8EA14B-D920-4A80-9450-291FD154B0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338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5A80D-5FD7-49E7-8110-F3F51803BAC5}"/>
              </a:ext>
            </a:extLst>
          </p:cNvPr>
          <p:cNvSpPr>
            <a:spLocks noGrp="1"/>
          </p:cNvSpPr>
          <p:nvPr>
            <p:ph type="title"/>
          </p:nvPr>
        </p:nvSpPr>
        <p:spPr/>
        <p:txBody>
          <a:bodyPr/>
          <a:lstStyle/>
          <a:p>
            <a:r>
              <a:rPr lang="en-US"/>
              <a:t>Instagram Posts Table | Jacobs Creek - 1 of 10</a:t>
            </a:r>
          </a:p>
        </p:txBody>
      </p:sp>
      <p:graphicFrame>
        <p:nvGraphicFramePr>
          <p:cNvPr id="5" name="Table Placeholder 4">
            <a:extLst>
              <a:ext uri="{FF2B5EF4-FFF2-40B4-BE49-F238E27FC236}">
                <a16:creationId xmlns:a16="http://schemas.microsoft.com/office/drawing/2014/main" id="{DC948579-06C2-456F-A5E5-E756EBFCD2E3}"/>
              </a:ext>
            </a:extLst>
          </p:cNvPr>
          <p:cNvGraphicFramePr>
            <a:graphicFrameLocks noGrp="1"/>
          </p:cNvGraphicFramePr>
          <p:nvPr>
            <p:ph type="tbl" sz="quarter" idx="13"/>
            <p:extLst>
              <p:ext uri="{D42A27DB-BD31-4B8C-83A1-F6EECF244321}">
                <p14:modId xmlns:p14="http://schemas.microsoft.com/office/powerpoint/2010/main" val="394760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81936722"/>
                    </a:ext>
                  </a:extLst>
                </a:gridCol>
                <a:gridCol w="658368">
                  <a:extLst>
                    <a:ext uri="{9D8B030D-6E8A-4147-A177-3AD203B41FA5}">
                      <a16:colId xmlns:a16="http://schemas.microsoft.com/office/drawing/2014/main" val="3988711702"/>
                    </a:ext>
                  </a:extLst>
                </a:gridCol>
                <a:gridCol w="658368">
                  <a:extLst>
                    <a:ext uri="{9D8B030D-6E8A-4147-A177-3AD203B41FA5}">
                      <a16:colId xmlns:a16="http://schemas.microsoft.com/office/drawing/2014/main" val="2583780459"/>
                    </a:ext>
                  </a:extLst>
                </a:gridCol>
                <a:gridCol w="658368">
                  <a:extLst>
                    <a:ext uri="{9D8B030D-6E8A-4147-A177-3AD203B41FA5}">
                      <a16:colId xmlns:a16="http://schemas.microsoft.com/office/drawing/2014/main" val="1184199086"/>
                    </a:ext>
                  </a:extLst>
                </a:gridCol>
                <a:gridCol w="658368">
                  <a:extLst>
                    <a:ext uri="{9D8B030D-6E8A-4147-A177-3AD203B41FA5}">
                      <a16:colId xmlns:a16="http://schemas.microsoft.com/office/drawing/2014/main" val="2208285664"/>
                    </a:ext>
                  </a:extLst>
                </a:gridCol>
                <a:gridCol w="658368">
                  <a:extLst>
                    <a:ext uri="{9D8B030D-6E8A-4147-A177-3AD203B41FA5}">
                      <a16:colId xmlns:a16="http://schemas.microsoft.com/office/drawing/2014/main" val="1393578609"/>
                    </a:ext>
                  </a:extLst>
                </a:gridCol>
                <a:gridCol w="658368">
                  <a:extLst>
                    <a:ext uri="{9D8B030D-6E8A-4147-A177-3AD203B41FA5}">
                      <a16:colId xmlns:a16="http://schemas.microsoft.com/office/drawing/2014/main" val="2990600585"/>
                    </a:ext>
                  </a:extLst>
                </a:gridCol>
                <a:gridCol w="658368">
                  <a:extLst>
                    <a:ext uri="{9D8B030D-6E8A-4147-A177-3AD203B41FA5}">
                      <a16:colId xmlns:a16="http://schemas.microsoft.com/office/drawing/2014/main" val="2796766587"/>
                    </a:ext>
                  </a:extLst>
                </a:gridCol>
                <a:gridCol w="658368">
                  <a:extLst>
                    <a:ext uri="{9D8B030D-6E8A-4147-A177-3AD203B41FA5}">
                      <a16:colId xmlns:a16="http://schemas.microsoft.com/office/drawing/2014/main" val="2104666220"/>
                    </a:ext>
                  </a:extLst>
                </a:gridCol>
                <a:gridCol w="658368">
                  <a:extLst>
                    <a:ext uri="{9D8B030D-6E8A-4147-A177-3AD203B41FA5}">
                      <a16:colId xmlns:a16="http://schemas.microsoft.com/office/drawing/2014/main" val="259875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4482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- 2019-05-22 21:15:37 </a:t>
                      </a:r>
                      <a:r>
                        <a:rPr kumimoji="0" lang="en-US" sz="1000" b="0" i="0" u="none" strike="noStrike" kern="1200" cap="none" spc="0" normalizeH="0" baseline="0" noProof="0">
                          <a:ln>
                            <a:noFill/>
                          </a:ln>
                          <a:solidFill>
                            <a:prstClr val="black"/>
                          </a:solidFill>
                          <a:effectLst/>
                          <a:uLnTx/>
                          <a:uFillTx/>
                          <a:latin typeface="+mn-lt"/>
                          <a:ea typeface="+mn-ea"/>
                          <a:cs typeface="+mn-cs"/>
                        </a:rPr>
                        <a:t>
 ☝️ Double tap if you agree!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313564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- 2019-05-19 20:12:56 </a:t>
                      </a:r>
                      <a:r>
                        <a:rPr kumimoji="0" lang="en-US" sz="1000" b="0" i="0" u="none" strike="noStrike" kern="1200" cap="none" spc="0" normalizeH="0" baseline="0" noProof="0">
                          <a:ln>
                            <a:noFill/>
                          </a:ln>
                          <a:solidFill>
                            <a:prstClr val="black"/>
                          </a:solidFill>
                          <a:effectLst/>
                          <a:uLnTx/>
                          <a:uFillTx/>
                          <a:latin typeface="+mn-lt"/>
                          <a:ea typeface="+mn-ea"/>
                          <a:cs typeface="+mn-cs"/>
                        </a:rPr>
                        <a:t>
 These tasty morsels are sure to get any party started! These Garlic Parmesan-Stuffed Mushrooms are a definite must try 😍 📷 @buzzfeedoz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10:27:14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extLst>
                  <a:ext uri="{0D108BD9-81ED-4DB2-BD59-A6C34878D82A}">
                    <a16:rowId xmlns:a16="http://schemas.microsoft.com/office/drawing/2014/main" val="217977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- 2019-05-14 20:13:13 </a:t>
                      </a:r>
                      <a:r>
                        <a:rPr kumimoji="0" lang="en-US" sz="1000" b="0" i="0" u="none" strike="noStrike" kern="1200" cap="none" spc="0" normalizeH="0" baseline="0" noProof="0">
                          <a:ln>
                            <a:noFill/>
                          </a:ln>
                          <a:solidFill>
                            <a:prstClr val="black"/>
                          </a:solidFill>
                          <a:effectLst/>
                          <a:uLnTx/>
                          <a:uFillTx/>
                          <a:latin typeface="+mn-lt"/>
                          <a:ea typeface="+mn-ea"/>
                          <a:cs typeface="+mn-cs"/>
                        </a:rPr>
                        <a:t>
 If you’re thinking of shopping organic and eco friendly, check out @ripefresh for all your organic favourites, delivered straight to your door! 📷 @ripefresh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10:27:14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extLst>
                  <a:ext uri="{0D108BD9-81ED-4DB2-BD59-A6C34878D82A}">
                    <a16:rowId xmlns:a16="http://schemas.microsoft.com/office/drawing/2014/main" val="376017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- 2019-05-12 20:54:26 </a:t>
                      </a:r>
                      <a:r>
                        <a:rPr kumimoji="0" lang="en-US" sz="1000" b="0" i="0" u="none" strike="noStrike" kern="1200" cap="none" spc="0" normalizeH="0" baseline="0" noProof="0">
                          <a:ln>
                            <a:noFill/>
                          </a:ln>
                          <a:solidFill>
                            <a:prstClr val="black"/>
                          </a:solidFill>
                          <a:effectLst/>
                          <a:uLnTx/>
                          <a:uFillTx/>
                          <a:latin typeface="+mn-lt"/>
                          <a:ea typeface="+mn-ea"/>
                          <a:cs typeface="+mn-cs"/>
                        </a:rPr>
                        <a:t>
 Beautiful and unique, succulents make for an adorable addition to your #OurTable! Check out @thehabitat.ae for a wide selection of these little plants! 📷 weddinginvitespaper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16:10:35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extLst>
                  <a:ext uri="{0D108BD9-81ED-4DB2-BD59-A6C34878D82A}">
                    <a16:rowId xmlns:a16="http://schemas.microsoft.com/office/drawing/2014/main" val="2273287280"/>
                  </a:ext>
                </a:extLst>
              </a:tr>
            </a:tbl>
          </a:graphicData>
        </a:graphic>
      </p:graphicFrame>
      <p:sp>
        <p:nvSpPr>
          <p:cNvPr id="4" name="Text Placeholder 3">
            <a:extLst>
              <a:ext uri="{FF2B5EF4-FFF2-40B4-BE49-F238E27FC236}">
                <a16:creationId xmlns:a16="http://schemas.microsoft.com/office/drawing/2014/main" id="{D828B084-0C7A-4DEE-BFA4-CFA00C15233B}"/>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585243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28A19-C780-4BF8-A028-8E696CD7D1FB}"/>
              </a:ext>
            </a:extLst>
          </p:cNvPr>
          <p:cNvSpPr>
            <a:spLocks noGrp="1"/>
          </p:cNvSpPr>
          <p:nvPr>
            <p:ph type="title"/>
          </p:nvPr>
        </p:nvSpPr>
        <p:spPr/>
        <p:txBody>
          <a:bodyPr/>
          <a:lstStyle/>
          <a:p>
            <a:r>
              <a:rPr lang="en-US"/>
              <a:t>Instagram Posts Table | Jacobs Creek - 2 of 10</a:t>
            </a:r>
          </a:p>
        </p:txBody>
      </p:sp>
      <p:graphicFrame>
        <p:nvGraphicFramePr>
          <p:cNvPr id="5" name="Table Placeholder 4">
            <a:extLst>
              <a:ext uri="{FF2B5EF4-FFF2-40B4-BE49-F238E27FC236}">
                <a16:creationId xmlns:a16="http://schemas.microsoft.com/office/drawing/2014/main" id="{4F2E20A6-83FA-4010-B5D7-81EEA524D91D}"/>
              </a:ext>
            </a:extLst>
          </p:cNvPr>
          <p:cNvGraphicFramePr>
            <a:graphicFrameLocks noGrp="1"/>
          </p:cNvGraphicFramePr>
          <p:nvPr>
            <p:ph type="tbl" sz="quarter" idx="13"/>
            <p:extLst>
              <p:ext uri="{D42A27DB-BD31-4B8C-83A1-F6EECF244321}">
                <p14:modId xmlns:p14="http://schemas.microsoft.com/office/powerpoint/2010/main" val="337040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0176746"/>
                    </a:ext>
                  </a:extLst>
                </a:gridCol>
                <a:gridCol w="658368">
                  <a:extLst>
                    <a:ext uri="{9D8B030D-6E8A-4147-A177-3AD203B41FA5}">
                      <a16:colId xmlns:a16="http://schemas.microsoft.com/office/drawing/2014/main" val="961203152"/>
                    </a:ext>
                  </a:extLst>
                </a:gridCol>
                <a:gridCol w="658368">
                  <a:extLst>
                    <a:ext uri="{9D8B030D-6E8A-4147-A177-3AD203B41FA5}">
                      <a16:colId xmlns:a16="http://schemas.microsoft.com/office/drawing/2014/main" val="3653822476"/>
                    </a:ext>
                  </a:extLst>
                </a:gridCol>
                <a:gridCol w="658368">
                  <a:extLst>
                    <a:ext uri="{9D8B030D-6E8A-4147-A177-3AD203B41FA5}">
                      <a16:colId xmlns:a16="http://schemas.microsoft.com/office/drawing/2014/main" val="2988181947"/>
                    </a:ext>
                  </a:extLst>
                </a:gridCol>
                <a:gridCol w="658368">
                  <a:extLst>
                    <a:ext uri="{9D8B030D-6E8A-4147-A177-3AD203B41FA5}">
                      <a16:colId xmlns:a16="http://schemas.microsoft.com/office/drawing/2014/main" val="1869253936"/>
                    </a:ext>
                  </a:extLst>
                </a:gridCol>
                <a:gridCol w="658368">
                  <a:extLst>
                    <a:ext uri="{9D8B030D-6E8A-4147-A177-3AD203B41FA5}">
                      <a16:colId xmlns:a16="http://schemas.microsoft.com/office/drawing/2014/main" val="1531429377"/>
                    </a:ext>
                  </a:extLst>
                </a:gridCol>
                <a:gridCol w="658368">
                  <a:extLst>
                    <a:ext uri="{9D8B030D-6E8A-4147-A177-3AD203B41FA5}">
                      <a16:colId xmlns:a16="http://schemas.microsoft.com/office/drawing/2014/main" val="796355051"/>
                    </a:ext>
                  </a:extLst>
                </a:gridCol>
                <a:gridCol w="658368">
                  <a:extLst>
                    <a:ext uri="{9D8B030D-6E8A-4147-A177-3AD203B41FA5}">
                      <a16:colId xmlns:a16="http://schemas.microsoft.com/office/drawing/2014/main" val="3199621672"/>
                    </a:ext>
                  </a:extLst>
                </a:gridCol>
                <a:gridCol w="658368">
                  <a:extLst>
                    <a:ext uri="{9D8B030D-6E8A-4147-A177-3AD203B41FA5}">
                      <a16:colId xmlns:a16="http://schemas.microsoft.com/office/drawing/2014/main" val="4092607986"/>
                    </a:ext>
                  </a:extLst>
                </a:gridCol>
                <a:gridCol w="658368">
                  <a:extLst>
                    <a:ext uri="{9D8B030D-6E8A-4147-A177-3AD203B41FA5}">
                      <a16:colId xmlns:a16="http://schemas.microsoft.com/office/drawing/2014/main" val="44128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1710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- 2019-05-07 13:29:25 </a:t>
                      </a:r>
                      <a:r>
                        <a:rPr kumimoji="0" lang="en-US" sz="1000" b="0" i="0" u="none" strike="noStrike" kern="1200" cap="none" spc="0" normalizeH="0" baseline="0" noProof="0">
                          <a:ln>
                            <a:noFill/>
                          </a:ln>
                          <a:solidFill>
                            <a:prstClr val="black"/>
                          </a:solidFill>
                          <a:effectLst/>
                          <a:uLnTx/>
                          <a:uFillTx/>
                          <a:latin typeface="+mn-lt"/>
                          <a:ea typeface="+mn-ea"/>
                          <a:cs typeface="+mn-cs"/>
                        </a:rPr>
                        <a:t>
 Delicious and easy to make! These smoked salmon canapes are a great appetizer perfect for any #OurTable gathering! Click the link on our bio to find out how to make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10:27:14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extLst>
                  <a:ext uri="{0D108BD9-81ED-4DB2-BD59-A6C34878D82A}">
                    <a16:rowId xmlns:a16="http://schemas.microsoft.com/office/drawing/2014/main" val="199429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- 2019-05-05 15:27:38 </a:t>
                      </a:r>
                      <a:r>
                        <a:rPr kumimoji="0" lang="en-US" sz="1000" b="0" i="0" u="none" strike="noStrike" kern="1200" cap="none" spc="0" normalizeH="0" baseline="0" noProof="0">
                          <a:ln>
                            <a:noFill/>
                          </a:ln>
                          <a:solidFill>
                            <a:prstClr val="black"/>
                          </a:solidFill>
                          <a:effectLst/>
                          <a:uLnTx/>
                          <a:uFillTx/>
                          <a:latin typeface="+mn-lt"/>
                          <a:ea typeface="+mn-ea"/>
                          <a:cs typeface="+mn-cs"/>
                        </a:rPr>
                        <a:t>
 From an #OurTable on the beach, to our many intimate At Home experiences, it has definitely been an amazing start to the year! We’re looking forward to creating more memories with you in June.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extLst>
                  <a:ext uri="{0D108BD9-81ED-4DB2-BD59-A6C34878D82A}">
                    <a16:rowId xmlns:a16="http://schemas.microsoft.com/office/drawing/2014/main" val="153381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- 2019-05-01 15:42:01 </a:t>
                      </a:r>
                      <a:r>
                        <a:rPr kumimoji="0" lang="en-US" sz="1000" b="0" i="0" u="none" strike="noStrike" kern="1200" cap="none" spc="0" normalizeH="0" baseline="0" noProof="0">
                          <a:ln>
                            <a:noFill/>
                          </a:ln>
                          <a:solidFill>
                            <a:prstClr val="black"/>
                          </a:solidFill>
                          <a:effectLst/>
                          <a:uLnTx/>
                          <a:uFillTx/>
                          <a:latin typeface="+mn-lt"/>
                          <a:ea typeface="+mn-ea"/>
                          <a:cs typeface="+mn-cs"/>
                        </a:rPr>
                        <a:t>
 Delicious and easy to make! Here’s one of our go-to recipes if you’re running low on time but want something healthy and easy to pair 🍷 with, try this recipe! Tag a friend you’d try it with👇 📷 @secretsquirrelfood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16:10:35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extLst>
                  <a:ext uri="{0D108BD9-81ED-4DB2-BD59-A6C34878D82A}">
                    <a16:rowId xmlns:a16="http://schemas.microsoft.com/office/drawing/2014/main" val="3336130339"/>
                  </a:ext>
                </a:extLst>
              </a:tr>
            </a:tbl>
          </a:graphicData>
        </a:graphic>
      </p:graphicFrame>
      <p:sp>
        <p:nvSpPr>
          <p:cNvPr id="4" name="Text Placeholder 3">
            <a:extLst>
              <a:ext uri="{FF2B5EF4-FFF2-40B4-BE49-F238E27FC236}">
                <a16:creationId xmlns:a16="http://schemas.microsoft.com/office/drawing/2014/main" id="{487A47CD-158E-43D8-9C25-F71C38BC19EE}"/>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86372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32EA3-89DA-44E6-8EA7-6A3B4B39E0BA}"/>
              </a:ext>
            </a:extLst>
          </p:cNvPr>
          <p:cNvSpPr>
            <a:spLocks noGrp="1"/>
          </p:cNvSpPr>
          <p:nvPr>
            <p:ph type="title"/>
          </p:nvPr>
        </p:nvSpPr>
        <p:spPr/>
        <p:txBody>
          <a:bodyPr/>
          <a:lstStyle/>
          <a:p>
            <a:r>
              <a:rPr lang="en-US"/>
              <a:t>Instagram Posts Table | Jacobs Creek - 3 of 10</a:t>
            </a:r>
          </a:p>
        </p:txBody>
      </p:sp>
      <p:graphicFrame>
        <p:nvGraphicFramePr>
          <p:cNvPr id="5" name="Table Placeholder 4">
            <a:extLst>
              <a:ext uri="{FF2B5EF4-FFF2-40B4-BE49-F238E27FC236}">
                <a16:creationId xmlns:a16="http://schemas.microsoft.com/office/drawing/2014/main" id="{41D2B90B-1A0B-42EC-AE87-8CC237554E59}"/>
              </a:ext>
            </a:extLst>
          </p:cNvPr>
          <p:cNvGraphicFramePr>
            <a:graphicFrameLocks noGrp="1"/>
          </p:cNvGraphicFramePr>
          <p:nvPr>
            <p:ph type="tbl" sz="quarter" idx="13"/>
            <p:extLst>
              <p:ext uri="{D42A27DB-BD31-4B8C-83A1-F6EECF244321}">
                <p14:modId xmlns:p14="http://schemas.microsoft.com/office/powerpoint/2010/main" val="2899752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03833098"/>
                    </a:ext>
                  </a:extLst>
                </a:gridCol>
                <a:gridCol w="658368">
                  <a:extLst>
                    <a:ext uri="{9D8B030D-6E8A-4147-A177-3AD203B41FA5}">
                      <a16:colId xmlns:a16="http://schemas.microsoft.com/office/drawing/2014/main" val="3830830446"/>
                    </a:ext>
                  </a:extLst>
                </a:gridCol>
                <a:gridCol w="658368">
                  <a:extLst>
                    <a:ext uri="{9D8B030D-6E8A-4147-A177-3AD203B41FA5}">
                      <a16:colId xmlns:a16="http://schemas.microsoft.com/office/drawing/2014/main" val="3460773955"/>
                    </a:ext>
                  </a:extLst>
                </a:gridCol>
                <a:gridCol w="658368">
                  <a:extLst>
                    <a:ext uri="{9D8B030D-6E8A-4147-A177-3AD203B41FA5}">
                      <a16:colId xmlns:a16="http://schemas.microsoft.com/office/drawing/2014/main" val="145658330"/>
                    </a:ext>
                  </a:extLst>
                </a:gridCol>
                <a:gridCol w="658368">
                  <a:extLst>
                    <a:ext uri="{9D8B030D-6E8A-4147-A177-3AD203B41FA5}">
                      <a16:colId xmlns:a16="http://schemas.microsoft.com/office/drawing/2014/main" val="732335842"/>
                    </a:ext>
                  </a:extLst>
                </a:gridCol>
                <a:gridCol w="658368">
                  <a:extLst>
                    <a:ext uri="{9D8B030D-6E8A-4147-A177-3AD203B41FA5}">
                      <a16:colId xmlns:a16="http://schemas.microsoft.com/office/drawing/2014/main" val="2105801863"/>
                    </a:ext>
                  </a:extLst>
                </a:gridCol>
                <a:gridCol w="658368">
                  <a:extLst>
                    <a:ext uri="{9D8B030D-6E8A-4147-A177-3AD203B41FA5}">
                      <a16:colId xmlns:a16="http://schemas.microsoft.com/office/drawing/2014/main" val="1518013724"/>
                    </a:ext>
                  </a:extLst>
                </a:gridCol>
                <a:gridCol w="658368">
                  <a:extLst>
                    <a:ext uri="{9D8B030D-6E8A-4147-A177-3AD203B41FA5}">
                      <a16:colId xmlns:a16="http://schemas.microsoft.com/office/drawing/2014/main" val="3459528212"/>
                    </a:ext>
                  </a:extLst>
                </a:gridCol>
                <a:gridCol w="658368">
                  <a:extLst>
                    <a:ext uri="{9D8B030D-6E8A-4147-A177-3AD203B41FA5}">
                      <a16:colId xmlns:a16="http://schemas.microsoft.com/office/drawing/2014/main" val="4010974434"/>
                    </a:ext>
                  </a:extLst>
                </a:gridCol>
                <a:gridCol w="658368">
                  <a:extLst>
                    <a:ext uri="{9D8B030D-6E8A-4147-A177-3AD203B41FA5}">
                      <a16:colId xmlns:a16="http://schemas.microsoft.com/office/drawing/2014/main" val="905133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4440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- 2019-04-29 10:11:16 </a:t>
                      </a:r>
                      <a:r>
                        <a:rPr kumimoji="0" lang="en-US" sz="1000" b="0" i="0" u="none" strike="noStrike" kern="1200" cap="none" spc="0" normalizeH="0" baseline="0" noProof="0">
                          <a:ln>
                            <a:noFill/>
                          </a:ln>
                          <a:solidFill>
                            <a:prstClr val="black"/>
                          </a:solidFill>
                          <a:effectLst/>
                          <a:uLnTx/>
                          <a:uFillTx/>
                          <a:latin typeface="+mn-lt"/>
                          <a:ea typeface="+mn-ea"/>
                          <a:cs typeface="+mn-cs"/>
                        </a:rPr>
                        <a:t>
 LOCALLY MADE! ♥️ We’re loving these soy wax candles from @purecandles_dubai - A little gift from us at the last Our Table  #OurTableUAE 🐪 @breezebeachdxb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extLst>
                  <a:ext uri="{0D108BD9-81ED-4DB2-BD59-A6C34878D82A}">
                    <a16:rowId xmlns:a16="http://schemas.microsoft.com/office/drawing/2014/main" val="329696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- 2019-04-25 18:23:21 </a:t>
                      </a:r>
                      <a:r>
                        <a:rPr kumimoji="0" lang="en-US" sz="1000" b="0" i="0" u="none" strike="noStrike" kern="1200" cap="none" spc="0" normalizeH="0" baseline="0" noProof="0">
                          <a:ln>
                            <a:noFill/>
                          </a:ln>
                          <a:solidFill>
                            <a:prstClr val="black"/>
                          </a:solidFill>
                          <a:effectLst/>
                          <a:uLnTx/>
                          <a:uFillTx/>
                          <a:latin typeface="+mn-lt"/>
                          <a:ea typeface="+mn-ea"/>
                          <a:cs typeface="+mn-cs"/>
                        </a:rPr>
                        <a:t>
 Do you say hen or a bachelorette? 🤔 Either way keep it cool and classy with Our Table - A bespoke menu, paired 🍷and tasting experiences. It’ll be better than your wedding 😉. DM us for more info! 📷 @maddisonclare @thetalentsociety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extLst>
                  <a:ext uri="{0D108BD9-81ED-4DB2-BD59-A6C34878D82A}">
                    <a16:rowId xmlns:a16="http://schemas.microsoft.com/office/drawing/2014/main" val="344670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- 2019-04-24 17:40:24 </a:t>
                      </a:r>
                      <a:r>
                        <a:rPr kumimoji="0" lang="en-US" sz="1000" b="0" i="0" u="none" strike="noStrike" kern="1200" cap="none" spc="0" normalizeH="0" baseline="0" noProof="0">
                          <a:ln>
                            <a:noFill/>
                          </a:ln>
                          <a:solidFill>
                            <a:prstClr val="black"/>
                          </a:solidFill>
                          <a:effectLst/>
                          <a:uLnTx/>
                          <a:uFillTx/>
                          <a:latin typeface="+mn-lt"/>
                          <a:ea typeface="+mn-ea"/>
                          <a:cs typeface="+mn-cs"/>
                        </a:rPr>
                        <a:t>
 WIN a private Our Table! Just sign up to our newsletter (link in bio) and you and up to 12 friends could be sipping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extLst>
                  <a:ext uri="{0D108BD9-81ED-4DB2-BD59-A6C34878D82A}">
                    <a16:rowId xmlns:a16="http://schemas.microsoft.com/office/drawing/2014/main" val="2358908895"/>
                  </a:ext>
                </a:extLst>
              </a:tr>
            </a:tbl>
          </a:graphicData>
        </a:graphic>
      </p:graphicFrame>
      <p:sp>
        <p:nvSpPr>
          <p:cNvPr id="4" name="Text Placeholder 3">
            <a:extLst>
              <a:ext uri="{FF2B5EF4-FFF2-40B4-BE49-F238E27FC236}">
                <a16:creationId xmlns:a16="http://schemas.microsoft.com/office/drawing/2014/main" id="{645D14B0-588D-4BCB-9881-B28A0229E82B}"/>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1973025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FC3B5-CFF3-407E-BECE-ED4EB8DC9232}"/>
              </a:ext>
            </a:extLst>
          </p:cNvPr>
          <p:cNvSpPr>
            <a:spLocks noGrp="1"/>
          </p:cNvSpPr>
          <p:nvPr>
            <p:ph type="title"/>
          </p:nvPr>
        </p:nvSpPr>
        <p:spPr/>
        <p:txBody>
          <a:bodyPr/>
          <a:lstStyle/>
          <a:p>
            <a:r>
              <a:rPr lang="en-US"/>
              <a:t>Instagram Posts Table | Jacobs Creek - 4 of 10</a:t>
            </a:r>
          </a:p>
        </p:txBody>
      </p:sp>
      <p:graphicFrame>
        <p:nvGraphicFramePr>
          <p:cNvPr id="5" name="Table Placeholder 4">
            <a:extLst>
              <a:ext uri="{FF2B5EF4-FFF2-40B4-BE49-F238E27FC236}">
                <a16:creationId xmlns:a16="http://schemas.microsoft.com/office/drawing/2014/main" id="{FAFDBF58-846B-4810-BD5E-422394AF2B30}"/>
              </a:ext>
            </a:extLst>
          </p:cNvPr>
          <p:cNvGraphicFramePr>
            <a:graphicFrameLocks noGrp="1"/>
          </p:cNvGraphicFramePr>
          <p:nvPr>
            <p:ph type="tbl" sz="quarter" idx="13"/>
            <p:extLst>
              <p:ext uri="{D42A27DB-BD31-4B8C-83A1-F6EECF244321}">
                <p14:modId xmlns:p14="http://schemas.microsoft.com/office/powerpoint/2010/main" val="160241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4156592"/>
                    </a:ext>
                  </a:extLst>
                </a:gridCol>
                <a:gridCol w="658368">
                  <a:extLst>
                    <a:ext uri="{9D8B030D-6E8A-4147-A177-3AD203B41FA5}">
                      <a16:colId xmlns:a16="http://schemas.microsoft.com/office/drawing/2014/main" val="2388673813"/>
                    </a:ext>
                  </a:extLst>
                </a:gridCol>
                <a:gridCol w="658368">
                  <a:extLst>
                    <a:ext uri="{9D8B030D-6E8A-4147-A177-3AD203B41FA5}">
                      <a16:colId xmlns:a16="http://schemas.microsoft.com/office/drawing/2014/main" val="4279787443"/>
                    </a:ext>
                  </a:extLst>
                </a:gridCol>
                <a:gridCol w="658368">
                  <a:extLst>
                    <a:ext uri="{9D8B030D-6E8A-4147-A177-3AD203B41FA5}">
                      <a16:colId xmlns:a16="http://schemas.microsoft.com/office/drawing/2014/main" val="551888733"/>
                    </a:ext>
                  </a:extLst>
                </a:gridCol>
                <a:gridCol w="658368">
                  <a:extLst>
                    <a:ext uri="{9D8B030D-6E8A-4147-A177-3AD203B41FA5}">
                      <a16:colId xmlns:a16="http://schemas.microsoft.com/office/drawing/2014/main" val="1341268944"/>
                    </a:ext>
                  </a:extLst>
                </a:gridCol>
                <a:gridCol w="658368">
                  <a:extLst>
                    <a:ext uri="{9D8B030D-6E8A-4147-A177-3AD203B41FA5}">
                      <a16:colId xmlns:a16="http://schemas.microsoft.com/office/drawing/2014/main" val="3913754103"/>
                    </a:ext>
                  </a:extLst>
                </a:gridCol>
                <a:gridCol w="658368">
                  <a:extLst>
                    <a:ext uri="{9D8B030D-6E8A-4147-A177-3AD203B41FA5}">
                      <a16:colId xmlns:a16="http://schemas.microsoft.com/office/drawing/2014/main" val="2730392058"/>
                    </a:ext>
                  </a:extLst>
                </a:gridCol>
                <a:gridCol w="658368">
                  <a:extLst>
                    <a:ext uri="{9D8B030D-6E8A-4147-A177-3AD203B41FA5}">
                      <a16:colId xmlns:a16="http://schemas.microsoft.com/office/drawing/2014/main" val="785877589"/>
                    </a:ext>
                  </a:extLst>
                </a:gridCol>
                <a:gridCol w="658368">
                  <a:extLst>
                    <a:ext uri="{9D8B030D-6E8A-4147-A177-3AD203B41FA5}">
                      <a16:colId xmlns:a16="http://schemas.microsoft.com/office/drawing/2014/main" val="3731503315"/>
                    </a:ext>
                  </a:extLst>
                </a:gridCol>
                <a:gridCol w="658368">
                  <a:extLst>
                    <a:ext uri="{9D8B030D-6E8A-4147-A177-3AD203B41FA5}">
                      <a16:colId xmlns:a16="http://schemas.microsoft.com/office/drawing/2014/main" val="1255373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5805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- 2019-04-23 14:58:22 </a:t>
                      </a:r>
                      <a:r>
                        <a:rPr kumimoji="0" lang="en-US" sz="1000" b="0" i="0" u="none" strike="noStrike" kern="1200" cap="none" spc="0" normalizeH="0" baseline="0" noProof="0">
                          <a:ln>
                            <a:noFill/>
                          </a:ln>
                          <a:solidFill>
                            <a:prstClr val="black"/>
                          </a:solidFill>
                          <a:effectLst/>
                          <a:uLnTx/>
                          <a:uFillTx/>
                          <a:latin typeface="+mn-lt"/>
                          <a:ea typeface="+mn-ea"/>
                          <a:cs typeface="+mn-cs"/>
                        </a:rPr>
                        <a:t>
 💡It’s a story of people, passion and place. A 167-year history that first began when a Bavarian immigrant missed the taste of wine from his homeland so much, he decided to start growing grapes. I mean, we’d miss it too 🍷 📷 @katarina_mandarina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extLst>
                  <a:ext uri="{0D108BD9-81ED-4DB2-BD59-A6C34878D82A}">
                    <a16:rowId xmlns:a16="http://schemas.microsoft.com/office/drawing/2014/main" val="4227855463"/>
                  </a:ext>
                </a:extLst>
              </a:tr>
            </a:tbl>
          </a:graphicData>
        </a:graphic>
      </p:graphicFrame>
      <p:sp>
        <p:nvSpPr>
          <p:cNvPr id="4" name="Text Placeholder 3">
            <a:extLst>
              <a:ext uri="{FF2B5EF4-FFF2-40B4-BE49-F238E27FC236}">
                <a16:creationId xmlns:a16="http://schemas.microsoft.com/office/drawing/2014/main" id="{915917C3-CA22-46D7-92B5-06F497F38B97}"/>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1777828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0120F-8D6D-49CC-B69B-4C983ABAB79A}"/>
              </a:ext>
            </a:extLst>
          </p:cNvPr>
          <p:cNvSpPr>
            <a:spLocks noGrp="1"/>
          </p:cNvSpPr>
          <p:nvPr>
            <p:ph type="title"/>
          </p:nvPr>
        </p:nvSpPr>
        <p:spPr/>
        <p:txBody>
          <a:bodyPr/>
          <a:lstStyle/>
          <a:p>
            <a:r>
              <a:rPr lang="en-US"/>
              <a:t>Instagram Posts Table | Jacobs Creek - 5 of 10</a:t>
            </a:r>
          </a:p>
        </p:txBody>
      </p:sp>
      <p:graphicFrame>
        <p:nvGraphicFramePr>
          <p:cNvPr id="5" name="Table Placeholder 4">
            <a:extLst>
              <a:ext uri="{FF2B5EF4-FFF2-40B4-BE49-F238E27FC236}">
                <a16:creationId xmlns:a16="http://schemas.microsoft.com/office/drawing/2014/main" id="{03BEB7CD-5FD9-4722-9C66-3A587E2349BD}"/>
              </a:ext>
            </a:extLst>
          </p:cNvPr>
          <p:cNvGraphicFramePr>
            <a:graphicFrameLocks noGrp="1"/>
          </p:cNvGraphicFramePr>
          <p:nvPr>
            <p:ph type="tbl" sz="quarter" idx="13"/>
            <p:extLst>
              <p:ext uri="{D42A27DB-BD31-4B8C-83A1-F6EECF244321}">
                <p14:modId xmlns:p14="http://schemas.microsoft.com/office/powerpoint/2010/main" val="73679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0835220"/>
                    </a:ext>
                  </a:extLst>
                </a:gridCol>
                <a:gridCol w="658368">
                  <a:extLst>
                    <a:ext uri="{9D8B030D-6E8A-4147-A177-3AD203B41FA5}">
                      <a16:colId xmlns:a16="http://schemas.microsoft.com/office/drawing/2014/main" val="2434119491"/>
                    </a:ext>
                  </a:extLst>
                </a:gridCol>
                <a:gridCol w="658368">
                  <a:extLst>
                    <a:ext uri="{9D8B030D-6E8A-4147-A177-3AD203B41FA5}">
                      <a16:colId xmlns:a16="http://schemas.microsoft.com/office/drawing/2014/main" val="2895881823"/>
                    </a:ext>
                  </a:extLst>
                </a:gridCol>
                <a:gridCol w="658368">
                  <a:extLst>
                    <a:ext uri="{9D8B030D-6E8A-4147-A177-3AD203B41FA5}">
                      <a16:colId xmlns:a16="http://schemas.microsoft.com/office/drawing/2014/main" val="1057287429"/>
                    </a:ext>
                  </a:extLst>
                </a:gridCol>
                <a:gridCol w="658368">
                  <a:extLst>
                    <a:ext uri="{9D8B030D-6E8A-4147-A177-3AD203B41FA5}">
                      <a16:colId xmlns:a16="http://schemas.microsoft.com/office/drawing/2014/main" val="816680617"/>
                    </a:ext>
                  </a:extLst>
                </a:gridCol>
                <a:gridCol w="658368">
                  <a:extLst>
                    <a:ext uri="{9D8B030D-6E8A-4147-A177-3AD203B41FA5}">
                      <a16:colId xmlns:a16="http://schemas.microsoft.com/office/drawing/2014/main" val="2211318726"/>
                    </a:ext>
                  </a:extLst>
                </a:gridCol>
                <a:gridCol w="658368">
                  <a:extLst>
                    <a:ext uri="{9D8B030D-6E8A-4147-A177-3AD203B41FA5}">
                      <a16:colId xmlns:a16="http://schemas.microsoft.com/office/drawing/2014/main" val="1589570341"/>
                    </a:ext>
                  </a:extLst>
                </a:gridCol>
                <a:gridCol w="658368">
                  <a:extLst>
                    <a:ext uri="{9D8B030D-6E8A-4147-A177-3AD203B41FA5}">
                      <a16:colId xmlns:a16="http://schemas.microsoft.com/office/drawing/2014/main" val="1378063209"/>
                    </a:ext>
                  </a:extLst>
                </a:gridCol>
                <a:gridCol w="658368">
                  <a:extLst>
                    <a:ext uri="{9D8B030D-6E8A-4147-A177-3AD203B41FA5}">
                      <a16:colId xmlns:a16="http://schemas.microsoft.com/office/drawing/2014/main" val="1623172795"/>
                    </a:ext>
                  </a:extLst>
                </a:gridCol>
                <a:gridCol w="658368">
                  <a:extLst>
                    <a:ext uri="{9D8B030D-6E8A-4147-A177-3AD203B41FA5}">
                      <a16:colId xmlns:a16="http://schemas.microsoft.com/office/drawing/2014/main" val="57057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9331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- 2019-04-22 10:52:59 </a:t>
                      </a:r>
                      <a:r>
                        <a:rPr kumimoji="0" lang="en-US" sz="1000" b="0" i="0" u="none" strike="noStrike" kern="1200" cap="none" spc="0" normalizeH="0" baseline="0" noProof="0">
                          <a:ln>
                            <a:noFill/>
                          </a:ln>
                          <a:solidFill>
                            <a:prstClr val="black"/>
                          </a:solidFill>
                          <a:effectLst/>
                          <a:uLnTx/>
                          <a:uFillTx/>
                          <a:latin typeface="+mn-lt"/>
                          <a:ea typeface="+mn-ea"/>
                          <a:cs typeface="+mn-cs"/>
                        </a:rPr>
                        <a:t>
 Add a zesty twist to your #OurTable with this refreshing drink! What you’ll need:
•
- 🍑 2 peaches, peeled, chopped
- 🍬1 tablespoon caster sugar
- 🍋1 tablespoon lemon juice
- 🥂1 bottle of J’s Creek Sparkling Chardonnay Pinot Noir.
•
METHOD
Place peach, caster sugar and lemon juice in blender. 
Pour 1 tablespoon peach mixture into each flute.
•
Top with sparkling 🥂. Swirl and serve. Delicious!
•
📷 Heinens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extLst>
                  <a:ext uri="{0D108BD9-81ED-4DB2-BD59-A6C34878D82A}">
                    <a16:rowId xmlns:a16="http://schemas.microsoft.com/office/drawing/2014/main" val="2657083052"/>
                  </a:ext>
                </a:extLst>
              </a:tr>
            </a:tbl>
          </a:graphicData>
        </a:graphic>
      </p:graphicFrame>
      <p:sp>
        <p:nvSpPr>
          <p:cNvPr id="4" name="Text Placeholder 3">
            <a:extLst>
              <a:ext uri="{FF2B5EF4-FFF2-40B4-BE49-F238E27FC236}">
                <a16:creationId xmlns:a16="http://schemas.microsoft.com/office/drawing/2014/main" id="{77267143-ECB5-43BF-B07E-C47B84686ACF}"/>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598305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2110-57D2-443F-A7DE-46CAE1D19896}"/>
              </a:ext>
            </a:extLst>
          </p:cNvPr>
          <p:cNvSpPr>
            <a:spLocks noGrp="1"/>
          </p:cNvSpPr>
          <p:nvPr>
            <p:ph type="title"/>
          </p:nvPr>
        </p:nvSpPr>
        <p:spPr/>
        <p:txBody>
          <a:bodyPr/>
          <a:lstStyle/>
          <a:p>
            <a:r>
              <a:rPr lang="en-US"/>
              <a:t>Instagram Posts Table | Jacobs Creek - 6 of 10</a:t>
            </a:r>
          </a:p>
        </p:txBody>
      </p:sp>
      <p:graphicFrame>
        <p:nvGraphicFramePr>
          <p:cNvPr id="5" name="Table Placeholder 4">
            <a:extLst>
              <a:ext uri="{FF2B5EF4-FFF2-40B4-BE49-F238E27FC236}">
                <a16:creationId xmlns:a16="http://schemas.microsoft.com/office/drawing/2014/main" id="{4C986DC7-964F-4B65-B6F0-7C4E19BDBBC2}"/>
              </a:ext>
            </a:extLst>
          </p:cNvPr>
          <p:cNvGraphicFramePr>
            <a:graphicFrameLocks noGrp="1"/>
          </p:cNvGraphicFramePr>
          <p:nvPr>
            <p:ph type="tbl" sz="quarter" idx="13"/>
            <p:extLst>
              <p:ext uri="{D42A27DB-BD31-4B8C-83A1-F6EECF244321}">
                <p14:modId xmlns:p14="http://schemas.microsoft.com/office/powerpoint/2010/main" val="2824332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8312081"/>
                    </a:ext>
                  </a:extLst>
                </a:gridCol>
                <a:gridCol w="658368">
                  <a:extLst>
                    <a:ext uri="{9D8B030D-6E8A-4147-A177-3AD203B41FA5}">
                      <a16:colId xmlns:a16="http://schemas.microsoft.com/office/drawing/2014/main" val="4090145936"/>
                    </a:ext>
                  </a:extLst>
                </a:gridCol>
                <a:gridCol w="658368">
                  <a:extLst>
                    <a:ext uri="{9D8B030D-6E8A-4147-A177-3AD203B41FA5}">
                      <a16:colId xmlns:a16="http://schemas.microsoft.com/office/drawing/2014/main" val="1762090452"/>
                    </a:ext>
                  </a:extLst>
                </a:gridCol>
                <a:gridCol w="658368">
                  <a:extLst>
                    <a:ext uri="{9D8B030D-6E8A-4147-A177-3AD203B41FA5}">
                      <a16:colId xmlns:a16="http://schemas.microsoft.com/office/drawing/2014/main" val="196237944"/>
                    </a:ext>
                  </a:extLst>
                </a:gridCol>
                <a:gridCol w="658368">
                  <a:extLst>
                    <a:ext uri="{9D8B030D-6E8A-4147-A177-3AD203B41FA5}">
                      <a16:colId xmlns:a16="http://schemas.microsoft.com/office/drawing/2014/main" val="3046718297"/>
                    </a:ext>
                  </a:extLst>
                </a:gridCol>
                <a:gridCol w="658368">
                  <a:extLst>
                    <a:ext uri="{9D8B030D-6E8A-4147-A177-3AD203B41FA5}">
                      <a16:colId xmlns:a16="http://schemas.microsoft.com/office/drawing/2014/main" val="1232530567"/>
                    </a:ext>
                  </a:extLst>
                </a:gridCol>
                <a:gridCol w="658368">
                  <a:extLst>
                    <a:ext uri="{9D8B030D-6E8A-4147-A177-3AD203B41FA5}">
                      <a16:colId xmlns:a16="http://schemas.microsoft.com/office/drawing/2014/main" val="3714977870"/>
                    </a:ext>
                  </a:extLst>
                </a:gridCol>
                <a:gridCol w="658368">
                  <a:extLst>
                    <a:ext uri="{9D8B030D-6E8A-4147-A177-3AD203B41FA5}">
                      <a16:colId xmlns:a16="http://schemas.microsoft.com/office/drawing/2014/main" val="2607261717"/>
                    </a:ext>
                  </a:extLst>
                </a:gridCol>
                <a:gridCol w="658368">
                  <a:extLst>
                    <a:ext uri="{9D8B030D-6E8A-4147-A177-3AD203B41FA5}">
                      <a16:colId xmlns:a16="http://schemas.microsoft.com/office/drawing/2014/main" val="2761158632"/>
                    </a:ext>
                  </a:extLst>
                </a:gridCol>
                <a:gridCol w="658368">
                  <a:extLst>
                    <a:ext uri="{9D8B030D-6E8A-4147-A177-3AD203B41FA5}">
                      <a16:colId xmlns:a16="http://schemas.microsoft.com/office/drawing/2014/main" val="2350810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1242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- 2019-04-21 16:42:57 </a:t>
                      </a:r>
                      <a:r>
                        <a:rPr kumimoji="0" lang="en-US" sz="1000" b="0" i="0" u="none" strike="noStrike" kern="1200" cap="none" spc="0" normalizeH="0" baseline="0" noProof="0">
                          <a:ln>
                            <a:noFill/>
                          </a:ln>
                          <a:solidFill>
                            <a:prstClr val="black"/>
                          </a:solidFill>
                          <a:effectLst/>
                          <a:uLnTx/>
                          <a:uFillTx/>
                          <a:latin typeface="+mn-lt"/>
                          <a:ea typeface="+mn-ea"/>
                          <a:cs typeface="+mn-cs"/>
                        </a:rPr>
                        <a:t>
 Happy Easter 🐰 We hope everyone has an egg-celent day! Keep an eye on our social media to find out which lucky friend won our Easter giveaway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extLst>
                  <a:ext uri="{0D108BD9-81ED-4DB2-BD59-A6C34878D82A}">
                    <a16:rowId xmlns:a16="http://schemas.microsoft.com/office/drawing/2014/main" val="191159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- 2019-04-18 17:37:42 </a:t>
                      </a:r>
                      <a:r>
                        <a:rPr kumimoji="0" lang="en-US" sz="1000" b="0" i="0" u="none" strike="noStrike" kern="1200" cap="none" spc="0" normalizeH="0" baseline="0" noProof="0">
                          <a:ln>
                            <a:noFill/>
                          </a:ln>
                          <a:solidFill>
                            <a:prstClr val="black"/>
                          </a:solidFill>
                          <a:effectLst/>
                          <a:uLnTx/>
                          <a:uFillTx/>
                          <a:latin typeface="+mn-lt"/>
                          <a:ea typeface="+mn-ea"/>
                          <a:cs typeface="+mn-cs"/>
                        </a:rPr>
                        <a:t>
 Serving us delicious local fruits and veggies since 2011 - @ripefresh promotes healthy eating within the city by supporting local farms and agriculture! 📷 @ripefresh @ripemarket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extLst>
                  <a:ext uri="{0D108BD9-81ED-4DB2-BD59-A6C34878D82A}">
                    <a16:rowId xmlns:a16="http://schemas.microsoft.com/office/drawing/2014/main" val="103487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- 2019-04-16 12:48:26 </a:t>
                      </a:r>
                      <a:r>
                        <a:rPr kumimoji="0" lang="en-US" sz="1000" b="0" i="0" u="none" strike="noStrike" kern="1200" cap="none" spc="0" normalizeH="0" baseline="0" noProof="0">
                          <a:ln>
                            <a:noFill/>
                          </a:ln>
                          <a:solidFill>
                            <a:prstClr val="black"/>
                          </a:solidFill>
                          <a:effectLst/>
                          <a:uLnTx/>
                          <a:uFillTx/>
                          <a:latin typeface="+mn-lt"/>
                          <a:ea typeface="+mn-ea"/>
                          <a:cs typeface="+mn-cs"/>
                        </a:rPr>
                        <a:t>
 🔊 ON for this!Two of life’s greatest pleasures in one pairing video! Keep watching to find out more about this match made in heaven with @abhinav_dwine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extLst>
                  <a:ext uri="{0D108BD9-81ED-4DB2-BD59-A6C34878D82A}">
                    <a16:rowId xmlns:a16="http://schemas.microsoft.com/office/drawing/2014/main" val="404339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- 2019-04-15 15:15:07 </a:t>
                      </a:r>
                      <a:r>
                        <a:rPr kumimoji="0" lang="en-US" sz="1000" b="0" i="0" u="none" strike="noStrike" kern="1200" cap="none" spc="0" normalizeH="0" baseline="0" noProof="0">
                          <a:ln>
                            <a:noFill/>
                          </a:ln>
                          <a:solidFill>
                            <a:prstClr val="black"/>
                          </a:solidFill>
                          <a:effectLst/>
                          <a:uLnTx/>
                          <a:uFillTx/>
                          <a:latin typeface="+mn-lt"/>
                          <a:ea typeface="+mn-ea"/>
                          <a:cs typeface="+mn-cs"/>
                        </a:rPr>
                        <a:t>
 Hosting tip: A simple setting goes a long way, mix and match with different textures but always keep in mind that less is more! 📷 : RealSimple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extLst>
                  <a:ext uri="{0D108BD9-81ED-4DB2-BD59-A6C34878D82A}">
                    <a16:rowId xmlns:a16="http://schemas.microsoft.com/office/drawing/2014/main" val="3691359785"/>
                  </a:ext>
                </a:extLst>
              </a:tr>
            </a:tbl>
          </a:graphicData>
        </a:graphic>
      </p:graphicFrame>
      <p:sp>
        <p:nvSpPr>
          <p:cNvPr id="4" name="Text Placeholder 3">
            <a:extLst>
              <a:ext uri="{FF2B5EF4-FFF2-40B4-BE49-F238E27FC236}">
                <a16:creationId xmlns:a16="http://schemas.microsoft.com/office/drawing/2014/main" id="{CBAAEA87-C4BC-4DD9-BA37-8003955261B4}"/>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2490659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FC50-51B8-4582-A945-636A4077574E}"/>
              </a:ext>
            </a:extLst>
          </p:cNvPr>
          <p:cNvSpPr>
            <a:spLocks noGrp="1"/>
          </p:cNvSpPr>
          <p:nvPr>
            <p:ph type="title"/>
          </p:nvPr>
        </p:nvSpPr>
        <p:spPr/>
        <p:txBody>
          <a:bodyPr/>
          <a:lstStyle/>
          <a:p>
            <a:r>
              <a:rPr lang="en-US"/>
              <a:t>Instagram Posts Table | Jacobs Creek - 7 of 10</a:t>
            </a:r>
          </a:p>
        </p:txBody>
      </p:sp>
      <p:graphicFrame>
        <p:nvGraphicFramePr>
          <p:cNvPr id="5" name="Table Placeholder 4">
            <a:extLst>
              <a:ext uri="{FF2B5EF4-FFF2-40B4-BE49-F238E27FC236}">
                <a16:creationId xmlns:a16="http://schemas.microsoft.com/office/drawing/2014/main" id="{DC070A4A-5D2E-457A-BEA3-3099BF3B8A04}"/>
              </a:ext>
            </a:extLst>
          </p:cNvPr>
          <p:cNvGraphicFramePr>
            <a:graphicFrameLocks noGrp="1"/>
          </p:cNvGraphicFramePr>
          <p:nvPr>
            <p:ph type="tbl" sz="quarter" idx="13"/>
            <p:extLst>
              <p:ext uri="{D42A27DB-BD31-4B8C-83A1-F6EECF244321}">
                <p14:modId xmlns:p14="http://schemas.microsoft.com/office/powerpoint/2010/main" val="176808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0271483"/>
                    </a:ext>
                  </a:extLst>
                </a:gridCol>
                <a:gridCol w="658368">
                  <a:extLst>
                    <a:ext uri="{9D8B030D-6E8A-4147-A177-3AD203B41FA5}">
                      <a16:colId xmlns:a16="http://schemas.microsoft.com/office/drawing/2014/main" val="375410771"/>
                    </a:ext>
                  </a:extLst>
                </a:gridCol>
                <a:gridCol w="658368">
                  <a:extLst>
                    <a:ext uri="{9D8B030D-6E8A-4147-A177-3AD203B41FA5}">
                      <a16:colId xmlns:a16="http://schemas.microsoft.com/office/drawing/2014/main" val="3425512818"/>
                    </a:ext>
                  </a:extLst>
                </a:gridCol>
                <a:gridCol w="658368">
                  <a:extLst>
                    <a:ext uri="{9D8B030D-6E8A-4147-A177-3AD203B41FA5}">
                      <a16:colId xmlns:a16="http://schemas.microsoft.com/office/drawing/2014/main" val="2946908187"/>
                    </a:ext>
                  </a:extLst>
                </a:gridCol>
                <a:gridCol w="658368">
                  <a:extLst>
                    <a:ext uri="{9D8B030D-6E8A-4147-A177-3AD203B41FA5}">
                      <a16:colId xmlns:a16="http://schemas.microsoft.com/office/drawing/2014/main" val="2082653106"/>
                    </a:ext>
                  </a:extLst>
                </a:gridCol>
                <a:gridCol w="658368">
                  <a:extLst>
                    <a:ext uri="{9D8B030D-6E8A-4147-A177-3AD203B41FA5}">
                      <a16:colId xmlns:a16="http://schemas.microsoft.com/office/drawing/2014/main" val="3763991016"/>
                    </a:ext>
                  </a:extLst>
                </a:gridCol>
                <a:gridCol w="658368">
                  <a:extLst>
                    <a:ext uri="{9D8B030D-6E8A-4147-A177-3AD203B41FA5}">
                      <a16:colId xmlns:a16="http://schemas.microsoft.com/office/drawing/2014/main" val="223497783"/>
                    </a:ext>
                  </a:extLst>
                </a:gridCol>
                <a:gridCol w="658368">
                  <a:extLst>
                    <a:ext uri="{9D8B030D-6E8A-4147-A177-3AD203B41FA5}">
                      <a16:colId xmlns:a16="http://schemas.microsoft.com/office/drawing/2014/main" val="3579213697"/>
                    </a:ext>
                  </a:extLst>
                </a:gridCol>
                <a:gridCol w="658368">
                  <a:extLst>
                    <a:ext uri="{9D8B030D-6E8A-4147-A177-3AD203B41FA5}">
                      <a16:colId xmlns:a16="http://schemas.microsoft.com/office/drawing/2014/main" val="3071665708"/>
                    </a:ext>
                  </a:extLst>
                </a:gridCol>
                <a:gridCol w="658368">
                  <a:extLst>
                    <a:ext uri="{9D8B030D-6E8A-4147-A177-3AD203B41FA5}">
                      <a16:colId xmlns:a16="http://schemas.microsoft.com/office/drawing/2014/main" val="1719458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201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- 2019-04-14 12:13:28 </a:t>
                      </a:r>
                      <a:r>
                        <a:rPr kumimoji="0" lang="en-US" sz="1000" b="0" i="0" u="none" strike="noStrike" kern="1200" cap="none" spc="0" normalizeH="0" baseline="0" noProof="0">
                          <a:ln>
                            <a:noFill/>
                          </a:ln>
                          <a:solidFill>
                            <a:prstClr val="black"/>
                          </a:solidFill>
                          <a:effectLst/>
                          <a:uLnTx/>
                          <a:uFillTx/>
                          <a:latin typeface="+mn-lt"/>
                          <a:ea typeface="+mn-ea"/>
                          <a:cs typeface="+mn-cs"/>
                        </a:rPr>
                        <a:t>
 They say a picture is worth a thousand words. Check out some of @mycustardpie’s gorgeous photos from her trip to the Barossa Valley, the home of 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extLst>
                  <a:ext uri="{0D108BD9-81ED-4DB2-BD59-A6C34878D82A}">
                    <a16:rowId xmlns:a16="http://schemas.microsoft.com/office/drawing/2014/main" val="400848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- 2019-04-10 12:16:59 </a:t>
                      </a:r>
                      <a:r>
                        <a:rPr kumimoji="0" lang="en-US" sz="1000" b="0" i="0" u="none" strike="noStrike" kern="1200" cap="none" spc="0" normalizeH="0" baseline="0" noProof="0">
                          <a:ln>
                            <a:noFill/>
                          </a:ln>
                          <a:solidFill>
                            <a:prstClr val="black"/>
                          </a:solidFill>
                          <a:effectLst/>
                          <a:uLnTx/>
                          <a:uFillTx/>
                          <a:latin typeface="+mn-lt"/>
                          <a:ea typeface="+mn-ea"/>
                          <a:cs typeface="+mn-cs"/>
                        </a:rPr>
                        <a:t>
 That’s a wrap! Our first beach event at @breezebeachgrill was magical. We’d like to thank @jessicarobertsdesign for such a beautiful setting and everyone else who attended. It was a pleasure spending an evening of good food, good 🍷 and good people under the stars!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320453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- 2019-04-07 16:36:22 </a:t>
                      </a:r>
                      <a:r>
                        <a:rPr kumimoji="0" lang="en-US" sz="1000" b="0" i="0" u="none" strike="noStrike" kern="1200" cap="none" spc="0" normalizeH="0" baseline="0" noProof="0">
                          <a:ln>
                            <a:noFill/>
                          </a:ln>
                          <a:solidFill>
                            <a:prstClr val="black"/>
                          </a:solidFill>
                          <a:effectLst/>
                          <a:uLnTx/>
                          <a:uFillTx/>
                          <a:latin typeface="+mn-lt"/>
                          <a:ea typeface="+mn-ea"/>
                          <a:cs typeface="+mn-cs"/>
                        </a:rPr>
                        <a:t>
 If you’re just as egg-static as we are for our Easter giveaway then keep watching! @abhinav_dwine shows us all the goodies we’ve got in store for your special nominee. Tag them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extLst>
                  <a:ext uri="{0D108BD9-81ED-4DB2-BD59-A6C34878D82A}">
                    <a16:rowId xmlns:a16="http://schemas.microsoft.com/office/drawing/2014/main" val="1339202341"/>
                  </a:ext>
                </a:extLst>
              </a:tr>
            </a:tbl>
          </a:graphicData>
        </a:graphic>
      </p:graphicFrame>
      <p:sp>
        <p:nvSpPr>
          <p:cNvPr id="4" name="Text Placeholder 3">
            <a:extLst>
              <a:ext uri="{FF2B5EF4-FFF2-40B4-BE49-F238E27FC236}">
                <a16:creationId xmlns:a16="http://schemas.microsoft.com/office/drawing/2014/main" id="{88D03606-CE89-4863-9194-DD06607E09E2}"/>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3875011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C258-0E8A-4DA9-BB3D-2ADF43FA3B0F}"/>
              </a:ext>
            </a:extLst>
          </p:cNvPr>
          <p:cNvSpPr>
            <a:spLocks noGrp="1"/>
          </p:cNvSpPr>
          <p:nvPr>
            <p:ph type="title"/>
          </p:nvPr>
        </p:nvSpPr>
        <p:spPr/>
        <p:txBody>
          <a:bodyPr/>
          <a:lstStyle/>
          <a:p>
            <a:r>
              <a:rPr lang="en-US"/>
              <a:t>Instagram Posts Table | Jacobs Creek - 8 of 10</a:t>
            </a:r>
          </a:p>
        </p:txBody>
      </p:sp>
      <p:graphicFrame>
        <p:nvGraphicFramePr>
          <p:cNvPr id="5" name="Table Placeholder 4">
            <a:extLst>
              <a:ext uri="{FF2B5EF4-FFF2-40B4-BE49-F238E27FC236}">
                <a16:creationId xmlns:a16="http://schemas.microsoft.com/office/drawing/2014/main" id="{DBA38736-49BD-43DA-8E3A-29FB29E8FEC5}"/>
              </a:ext>
            </a:extLst>
          </p:cNvPr>
          <p:cNvGraphicFramePr>
            <a:graphicFrameLocks noGrp="1"/>
          </p:cNvGraphicFramePr>
          <p:nvPr>
            <p:ph type="tbl" sz="quarter" idx="13"/>
            <p:extLst>
              <p:ext uri="{D42A27DB-BD31-4B8C-83A1-F6EECF244321}">
                <p14:modId xmlns:p14="http://schemas.microsoft.com/office/powerpoint/2010/main" val="376918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1333894"/>
                    </a:ext>
                  </a:extLst>
                </a:gridCol>
                <a:gridCol w="658368">
                  <a:extLst>
                    <a:ext uri="{9D8B030D-6E8A-4147-A177-3AD203B41FA5}">
                      <a16:colId xmlns:a16="http://schemas.microsoft.com/office/drawing/2014/main" val="2721869902"/>
                    </a:ext>
                  </a:extLst>
                </a:gridCol>
                <a:gridCol w="658368">
                  <a:extLst>
                    <a:ext uri="{9D8B030D-6E8A-4147-A177-3AD203B41FA5}">
                      <a16:colId xmlns:a16="http://schemas.microsoft.com/office/drawing/2014/main" val="104500219"/>
                    </a:ext>
                  </a:extLst>
                </a:gridCol>
                <a:gridCol w="658368">
                  <a:extLst>
                    <a:ext uri="{9D8B030D-6E8A-4147-A177-3AD203B41FA5}">
                      <a16:colId xmlns:a16="http://schemas.microsoft.com/office/drawing/2014/main" val="16873225"/>
                    </a:ext>
                  </a:extLst>
                </a:gridCol>
                <a:gridCol w="658368">
                  <a:extLst>
                    <a:ext uri="{9D8B030D-6E8A-4147-A177-3AD203B41FA5}">
                      <a16:colId xmlns:a16="http://schemas.microsoft.com/office/drawing/2014/main" val="140135772"/>
                    </a:ext>
                  </a:extLst>
                </a:gridCol>
                <a:gridCol w="658368">
                  <a:extLst>
                    <a:ext uri="{9D8B030D-6E8A-4147-A177-3AD203B41FA5}">
                      <a16:colId xmlns:a16="http://schemas.microsoft.com/office/drawing/2014/main" val="2648943638"/>
                    </a:ext>
                  </a:extLst>
                </a:gridCol>
                <a:gridCol w="658368">
                  <a:extLst>
                    <a:ext uri="{9D8B030D-6E8A-4147-A177-3AD203B41FA5}">
                      <a16:colId xmlns:a16="http://schemas.microsoft.com/office/drawing/2014/main" val="1220567037"/>
                    </a:ext>
                  </a:extLst>
                </a:gridCol>
                <a:gridCol w="658368">
                  <a:extLst>
                    <a:ext uri="{9D8B030D-6E8A-4147-A177-3AD203B41FA5}">
                      <a16:colId xmlns:a16="http://schemas.microsoft.com/office/drawing/2014/main" val="1177207422"/>
                    </a:ext>
                  </a:extLst>
                </a:gridCol>
                <a:gridCol w="658368">
                  <a:extLst>
                    <a:ext uri="{9D8B030D-6E8A-4147-A177-3AD203B41FA5}">
                      <a16:colId xmlns:a16="http://schemas.microsoft.com/office/drawing/2014/main" val="1851610137"/>
                    </a:ext>
                  </a:extLst>
                </a:gridCol>
                <a:gridCol w="658368">
                  <a:extLst>
                    <a:ext uri="{9D8B030D-6E8A-4147-A177-3AD203B41FA5}">
                      <a16:colId xmlns:a16="http://schemas.microsoft.com/office/drawing/2014/main" val="364295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4840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- 2019-04-05 13:17:48 </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@mycustardpie won our Australia competition! Here’s a peek into her adventures down under exploring the beautiful Barossa Valley!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428407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- 2019-04-03 17:09:42 </a:t>
                      </a:r>
                      <a:r>
                        <a:rPr kumimoji="0" lang="en-US" sz="1000" b="0" i="0" u="none" strike="noStrike" kern="1200" cap="none" spc="0" normalizeH="0" baseline="0" noProof="0">
                          <a:ln>
                            <a:noFill/>
                          </a:ln>
                          <a:solidFill>
                            <a:prstClr val="black"/>
                          </a:solidFill>
                          <a:effectLst/>
                          <a:uLnTx/>
                          <a:uFillTx/>
                          <a:latin typeface="+mn-lt"/>
                          <a:ea typeface="+mn-ea"/>
                          <a:cs typeface="+mn-cs"/>
                        </a:rPr>
                        <a:t>
 GIVEAWAY TIME! 🐰 We’ve got an egg-cellent basket to give away for a special someone - Who deserves a treat this Easter? Let us know below 👇 (winner selected at random)
•
The goodie bag includes:
- Two bottles of 🥂
- 🍷Glasses
- Two seats to our next #OurTable
- A mega Easter egg
- A LOT of chocolate
- Delicious hot cross buns
- A locally made candle
- Locally made honey
- A lovely bouquet from one of our favourite florists!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extLst>
                  <a:ext uri="{0D108BD9-81ED-4DB2-BD59-A6C34878D82A}">
                    <a16:rowId xmlns:a16="http://schemas.microsoft.com/office/drawing/2014/main" val="3653755177"/>
                  </a:ext>
                </a:extLst>
              </a:tr>
            </a:tbl>
          </a:graphicData>
        </a:graphic>
      </p:graphicFrame>
      <p:sp>
        <p:nvSpPr>
          <p:cNvPr id="4" name="Text Placeholder 3">
            <a:extLst>
              <a:ext uri="{FF2B5EF4-FFF2-40B4-BE49-F238E27FC236}">
                <a16:creationId xmlns:a16="http://schemas.microsoft.com/office/drawing/2014/main" id="{5C0AD29A-7ACB-4109-8BD0-CAF1F5FA4210}"/>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3576428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49D1-4726-46E2-B4BC-C18333677B9E}"/>
              </a:ext>
            </a:extLst>
          </p:cNvPr>
          <p:cNvSpPr>
            <a:spLocks noGrp="1"/>
          </p:cNvSpPr>
          <p:nvPr>
            <p:ph type="title"/>
          </p:nvPr>
        </p:nvSpPr>
        <p:spPr/>
        <p:txBody>
          <a:bodyPr/>
          <a:lstStyle/>
          <a:p>
            <a:r>
              <a:rPr lang="en-US"/>
              <a:t>Instagram Posts Table | Jacobs Creek - 9 of 10</a:t>
            </a:r>
          </a:p>
        </p:txBody>
      </p:sp>
      <p:graphicFrame>
        <p:nvGraphicFramePr>
          <p:cNvPr id="5" name="Table Placeholder 4">
            <a:extLst>
              <a:ext uri="{FF2B5EF4-FFF2-40B4-BE49-F238E27FC236}">
                <a16:creationId xmlns:a16="http://schemas.microsoft.com/office/drawing/2014/main" id="{F14EAF27-E447-4D9A-A096-044927690E9A}"/>
              </a:ext>
            </a:extLst>
          </p:cNvPr>
          <p:cNvGraphicFramePr>
            <a:graphicFrameLocks noGrp="1"/>
          </p:cNvGraphicFramePr>
          <p:nvPr>
            <p:ph type="tbl" sz="quarter" idx="13"/>
            <p:extLst>
              <p:ext uri="{D42A27DB-BD31-4B8C-83A1-F6EECF244321}">
                <p14:modId xmlns:p14="http://schemas.microsoft.com/office/powerpoint/2010/main" val="2940442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2525636"/>
                    </a:ext>
                  </a:extLst>
                </a:gridCol>
                <a:gridCol w="658368">
                  <a:extLst>
                    <a:ext uri="{9D8B030D-6E8A-4147-A177-3AD203B41FA5}">
                      <a16:colId xmlns:a16="http://schemas.microsoft.com/office/drawing/2014/main" val="1318033459"/>
                    </a:ext>
                  </a:extLst>
                </a:gridCol>
                <a:gridCol w="658368">
                  <a:extLst>
                    <a:ext uri="{9D8B030D-6E8A-4147-A177-3AD203B41FA5}">
                      <a16:colId xmlns:a16="http://schemas.microsoft.com/office/drawing/2014/main" val="3165361692"/>
                    </a:ext>
                  </a:extLst>
                </a:gridCol>
                <a:gridCol w="658368">
                  <a:extLst>
                    <a:ext uri="{9D8B030D-6E8A-4147-A177-3AD203B41FA5}">
                      <a16:colId xmlns:a16="http://schemas.microsoft.com/office/drawing/2014/main" val="1268910086"/>
                    </a:ext>
                  </a:extLst>
                </a:gridCol>
                <a:gridCol w="658368">
                  <a:extLst>
                    <a:ext uri="{9D8B030D-6E8A-4147-A177-3AD203B41FA5}">
                      <a16:colId xmlns:a16="http://schemas.microsoft.com/office/drawing/2014/main" val="502678510"/>
                    </a:ext>
                  </a:extLst>
                </a:gridCol>
                <a:gridCol w="658368">
                  <a:extLst>
                    <a:ext uri="{9D8B030D-6E8A-4147-A177-3AD203B41FA5}">
                      <a16:colId xmlns:a16="http://schemas.microsoft.com/office/drawing/2014/main" val="3368222850"/>
                    </a:ext>
                  </a:extLst>
                </a:gridCol>
                <a:gridCol w="658368">
                  <a:extLst>
                    <a:ext uri="{9D8B030D-6E8A-4147-A177-3AD203B41FA5}">
                      <a16:colId xmlns:a16="http://schemas.microsoft.com/office/drawing/2014/main" val="4154204617"/>
                    </a:ext>
                  </a:extLst>
                </a:gridCol>
                <a:gridCol w="658368">
                  <a:extLst>
                    <a:ext uri="{9D8B030D-6E8A-4147-A177-3AD203B41FA5}">
                      <a16:colId xmlns:a16="http://schemas.microsoft.com/office/drawing/2014/main" val="3900040835"/>
                    </a:ext>
                  </a:extLst>
                </a:gridCol>
                <a:gridCol w="658368">
                  <a:extLst>
                    <a:ext uri="{9D8B030D-6E8A-4147-A177-3AD203B41FA5}">
                      <a16:colId xmlns:a16="http://schemas.microsoft.com/office/drawing/2014/main" val="841057877"/>
                    </a:ext>
                  </a:extLst>
                </a:gridCol>
                <a:gridCol w="658368">
                  <a:extLst>
                    <a:ext uri="{9D8B030D-6E8A-4147-A177-3AD203B41FA5}">
                      <a16:colId xmlns:a16="http://schemas.microsoft.com/office/drawing/2014/main" val="2620301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5121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- 2019-04-01 09:33:07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we’ll be hosting a special #OurTable with @chrishemsworth on the first of April. Limited seats available!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extLst>
                  <a:ext uri="{0D108BD9-81ED-4DB2-BD59-A6C34878D82A}">
                    <a16:rowId xmlns:a16="http://schemas.microsoft.com/office/drawing/2014/main" val="205059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- 2019-03-31 11:30:33 </a:t>
                      </a:r>
                      <a:r>
                        <a:rPr kumimoji="0" lang="en-US" sz="1000" b="0" i="0" u="none" strike="noStrike" kern="1200" cap="none" spc="0" normalizeH="0" baseline="0" noProof="0">
                          <a:ln>
                            <a:noFill/>
                          </a:ln>
                          <a:solidFill>
                            <a:prstClr val="black"/>
                          </a:solidFill>
                          <a:effectLst/>
                          <a:uLnTx/>
                          <a:uFillTx/>
                          <a:latin typeface="+mn-lt"/>
                          <a:ea typeface="+mn-ea"/>
                          <a:cs typeface="+mn-cs"/>
                        </a:rPr>
                        <a:t>
 Get to know our trip to Australia winner: @mycustardpie - One of our favourite food bloggers! Keep an eye on our stories and hers to see exciting updates from her trip down under!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extLst>
                  <a:ext uri="{0D108BD9-81ED-4DB2-BD59-A6C34878D82A}">
                    <a16:rowId xmlns:a16="http://schemas.microsoft.com/office/drawing/2014/main" val="341679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- 2019-03-28 12:38:46 </a:t>
                      </a:r>
                      <a:r>
                        <a:rPr kumimoji="0" lang="en-US" sz="1000" b="0" i="0" u="none" strike="noStrike" kern="1200" cap="none" spc="0" normalizeH="0" baseline="0" noProof="0">
                          <a:ln>
                            <a:noFill/>
                          </a:ln>
                          <a:solidFill>
                            <a:prstClr val="black"/>
                          </a:solidFill>
                          <a:effectLst/>
                          <a:uLnTx/>
                          <a:uFillTx/>
                          <a:latin typeface="+mn-lt"/>
                          <a:ea typeface="+mn-ea"/>
                          <a:cs typeface="+mn-cs"/>
                        </a:rPr>
                        <a:t>
 Each print tells its own story, @villa25dubai’s concrete platters have prints to suit any #OurTable setting! 📷 @villa25dubai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extLst>
                  <a:ext uri="{0D108BD9-81ED-4DB2-BD59-A6C34878D82A}">
                    <a16:rowId xmlns:a16="http://schemas.microsoft.com/office/drawing/2014/main" val="1624198304"/>
                  </a:ext>
                </a:extLst>
              </a:tr>
            </a:tbl>
          </a:graphicData>
        </a:graphic>
      </p:graphicFrame>
      <p:sp>
        <p:nvSpPr>
          <p:cNvPr id="4" name="Text Placeholder 3">
            <a:extLst>
              <a:ext uri="{FF2B5EF4-FFF2-40B4-BE49-F238E27FC236}">
                <a16:creationId xmlns:a16="http://schemas.microsoft.com/office/drawing/2014/main" id="{6FA8B5FE-CE6A-4722-A034-1C90182EE10F}"/>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3268961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8B7BB-7489-4A90-87A1-51012C4B4849}"/>
              </a:ext>
            </a:extLst>
          </p:cNvPr>
          <p:cNvSpPr>
            <a:spLocks noGrp="1"/>
          </p:cNvSpPr>
          <p:nvPr>
            <p:ph type="title"/>
          </p:nvPr>
        </p:nvSpPr>
        <p:spPr/>
        <p:txBody>
          <a:bodyPr/>
          <a:lstStyle/>
          <a:p>
            <a:r>
              <a:rPr lang="en-US"/>
              <a:t>Instagram Posts Table | Jacobs Creek - 10 of 10</a:t>
            </a:r>
          </a:p>
        </p:txBody>
      </p:sp>
      <p:graphicFrame>
        <p:nvGraphicFramePr>
          <p:cNvPr id="5" name="Table Placeholder 4">
            <a:extLst>
              <a:ext uri="{FF2B5EF4-FFF2-40B4-BE49-F238E27FC236}">
                <a16:creationId xmlns:a16="http://schemas.microsoft.com/office/drawing/2014/main" id="{46B45EEF-84F5-4D96-BADB-C86F4B05C69F}"/>
              </a:ext>
            </a:extLst>
          </p:cNvPr>
          <p:cNvGraphicFramePr>
            <a:graphicFrameLocks noGrp="1"/>
          </p:cNvGraphicFramePr>
          <p:nvPr>
            <p:ph type="tbl" sz="quarter" idx="13"/>
            <p:extLst>
              <p:ext uri="{D42A27DB-BD31-4B8C-83A1-F6EECF244321}">
                <p14:modId xmlns:p14="http://schemas.microsoft.com/office/powerpoint/2010/main" val="252997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3751675"/>
                    </a:ext>
                  </a:extLst>
                </a:gridCol>
                <a:gridCol w="658368">
                  <a:extLst>
                    <a:ext uri="{9D8B030D-6E8A-4147-A177-3AD203B41FA5}">
                      <a16:colId xmlns:a16="http://schemas.microsoft.com/office/drawing/2014/main" val="1023423711"/>
                    </a:ext>
                  </a:extLst>
                </a:gridCol>
                <a:gridCol w="658368">
                  <a:extLst>
                    <a:ext uri="{9D8B030D-6E8A-4147-A177-3AD203B41FA5}">
                      <a16:colId xmlns:a16="http://schemas.microsoft.com/office/drawing/2014/main" val="770037585"/>
                    </a:ext>
                  </a:extLst>
                </a:gridCol>
                <a:gridCol w="658368">
                  <a:extLst>
                    <a:ext uri="{9D8B030D-6E8A-4147-A177-3AD203B41FA5}">
                      <a16:colId xmlns:a16="http://schemas.microsoft.com/office/drawing/2014/main" val="1206653047"/>
                    </a:ext>
                  </a:extLst>
                </a:gridCol>
                <a:gridCol w="658368">
                  <a:extLst>
                    <a:ext uri="{9D8B030D-6E8A-4147-A177-3AD203B41FA5}">
                      <a16:colId xmlns:a16="http://schemas.microsoft.com/office/drawing/2014/main" val="3433929781"/>
                    </a:ext>
                  </a:extLst>
                </a:gridCol>
                <a:gridCol w="658368">
                  <a:extLst>
                    <a:ext uri="{9D8B030D-6E8A-4147-A177-3AD203B41FA5}">
                      <a16:colId xmlns:a16="http://schemas.microsoft.com/office/drawing/2014/main" val="2089027578"/>
                    </a:ext>
                  </a:extLst>
                </a:gridCol>
                <a:gridCol w="658368">
                  <a:extLst>
                    <a:ext uri="{9D8B030D-6E8A-4147-A177-3AD203B41FA5}">
                      <a16:colId xmlns:a16="http://schemas.microsoft.com/office/drawing/2014/main" val="3789815722"/>
                    </a:ext>
                  </a:extLst>
                </a:gridCol>
                <a:gridCol w="658368">
                  <a:extLst>
                    <a:ext uri="{9D8B030D-6E8A-4147-A177-3AD203B41FA5}">
                      <a16:colId xmlns:a16="http://schemas.microsoft.com/office/drawing/2014/main" val="3919381603"/>
                    </a:ext>
                  </a:extLst>
                </a:gridCol>
                <a:gridCol w="658368">
                  <a:extLst>
                    <a:ext uri="{9D8B030D-6E8A-4147-A177-3AD203B41FA5}">
                      <a16:colId xmlns:a16="http://schemas.microsoft.com/office/drawing/2014/main" val="1508181438"/>
                    </a:ext>
                  </a:extLst>
                </a:gridCol>
                <a:gridCol w="658368">
                  <a:extLst>
                    <a:ext uri="{9D8B030D-6E8A-4147-A177-3AD203B41FA5}">
                      <a16:colId xmlns:a16="http://schemas.microsoft.com/office/drawing/2014/main" val="83392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913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- 2019-03-25 17:20:43 </a:t>
                      </a:r>
                      <a:r>
                        <a:rPr kumimoji="0" lang="en-US" sz="1000" b="0" i="0" u="none" strike="noStrike" kern="1200" cap="none" spc="0" normalizeH="0" baseline="0" noProof="0">
                          <a:ln>
                            <a:noFill/>
                          </a:ln>
                          <a:solidFill>
                            <a:prstClr val="black"/>
                          </a:solidFill>
                          <a:effectLst/>
                          <a:uLnTx/>
                          <a:uFillTx/>
                          <a:latin typeface="+mn-lt"/>
                          <a:ea typeface="+mn-ea"/>
                          <a:cs typeface="+mn-cs"/>
                        </a:rPr>
                        <a:t>
 Our Table - on the BEACH! 
Join us for another of our signature beautiful 3 course pop-up dinners, this time beside the waves 🌊
📍@breezebeachdxb
🍴3 delicious courses
🍷perfectly paired J’sCreek
💁🏽‍♂ Our pro Abhinav to share tips
Spaces are limited, please DM us to RSVP. AED 250 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extLst>
                  <a:ext uri="{0D108BD9-81ED-4DB2-BD59-A6C34878D82A}">
                    <a16:rowId xmlns:a16="http://schemas.microsoft.com/office/drawing/2014/main" val="1921624496"/>
                  </a:ext>
                </a:extLst>
              </a:tr>
            </a:tbl>
          </a:graphicData>
        </a:graphic>
      </p:graphicFrame>
      <p:sp>
        <p:nvSpPr>
          <p:cNvPr id="4" name="Text Placeholder 3">
            <a:extLst>
              <a:ext uri="{FF2B5EF4-FFF2-40B4-BE49-F238E27FC236}">
                <a16:creationId xmlns:a16="http://schemas.microsoft.com/office/drawing/2014/main" id="{C86A006F-5172-4317-B5A7-07C8B2B8672C}"/>
              </a:ext>
            </a:extLst>
          </p:cNvPr>
          <p:cNvSpPr>
            <a:spLocks noGrp="1"/>
          </p:cNvSpPr>
          <p:nvPr>
            <p:ph type="body" sz="quarter" idx="14"/>
          </p:nvPr>
        </p:nvSpPr>
        <p:spPr/>
        <p:txBody>
          <a:bodyPr/>
          <a:lstStyle/>
          <a:p>
            <a:r>
              <a:rPr lang="en-US"/>
              <a:t>01/07/2018 - 23/05/2019</a:t>
            </a:r>
          </a:p>
        </p:txBody>
      </p:sp>
    </p:spTree>
    <p:extLst>
      <p:ext uri="{BB962C8B-B14F-4D97-AF65-F5344CB8AC3E}">
        <p14:creationId xmlns:p14="http://schemas.microsoft.com/office/powerpoint/2010/main" val="2403327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A98AD-531D-437A-9509-2149593CCEDD}"/>
              </a:ext>
            </a:extLst>
          </p:cNvPr>
          <p:cNvSpPr>
            <a:spLocks noGrp="1"/>
          </p:cNvSpPr>
          <p:nvPr>
            <p:ph type="title"/>
          </p:nvPr>
        </p:nvSpPr>
        <p:spPr/>
        <p:txBody>
          <a:bodyPr/>
          <a:lstStyle/>
          <a:p>
            <a:r>
              <a:rPr lang="en-US"/>
              <a:t>Instagram Posts Table | Jacobs Creek - 1 of 10</a:t>
            </a:r>
          </a:p>
        </p:txBody>
      </p:sp>
      <p:graphicFrame>
        <p:nvGraphicFramePr>
          <p:cNvPr id="5" name="Table Placeholder 4">
            <a:extLst>
              <a:ext uri="{FF2B5EF4-FFF2-40B4-BE49-F238E27FC236}">
                <a16:creationId xmlns:a16="http://schemas.microsoft.com/office/drawing/2014/main" id="{93CA4946-C121-4DFD-B218-5CBCC10F2DE7}"/>
              </a:ext>
            </a:extLst>
          </p:cNvPr>
          <p:cNvGraphicFramePr>
            <a:graphicFrameLocks noGrp="1"/>
          </p:cNvGraphicFramePr>
          <p:nvPr>
            <p:ph type="tbl" sz="quarter" idx="13"/>
            <p:extLst>
              <p:ext uri="{D42A27DB-BD31-4B8C-83A1-F6EECF244321}">
                <p14:modId xmlns:p14="http://schemas.microsoft.com/office/powerpoint/2010/main" val="134006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7498540"/>
                    </a:ext>
                  </a:extLst>
                </a:gridCol>
                <a:gridCol w="1810512">
                  <a:extLst>
                    <a:ext uri="{9D8B030D-6E8A-4147-A177-3AD203B41FA5}">
                      <a16:colId xmlns:a16="http://schemas.microsoft.com/office/drawing/2014/main" val="1045679364"/>
                    </a:ext>
                  </a:extLst>
                </a:gridCol>
                <a:gridCol w="822960">
                  <a:extLst>
                    <a:ext uri="{9D8B030D-6E8A-4147-A177-3AD203B41FA5}">
                      <a16:colId xmlns:a16="http://schemas.microsoft.com/office/drawing/2014/main" val="2779160242"/>
                    </a:ext>
                  </a:extLst>
                </a:gridCol>
                <a:gridCol w="822960">
                  <a:extLst>
                    <a:ext uri="{9D8B030D-6E8A-4147-A177-3AD203B41FA5}">
                      <a16:colId xmlns:a16="http://schemas.microsoft.com/office/drawing/2014/main" val="2094170651"/>
                    </a:ext>
                  </a:extLst>
                </a:gridCol>
                <a:gridCol w="822960">
                  <a:extLst>
                    <a:ext uri="{9D8B030D-6E8A-4147-A177-3AD203B41FA5}">
                      <a16:colId xmlns:a16="http://schemas.microsoft.com/office/drawing/2014/main" val="3649906842"/>
                    </a:ext>
                  </a:extLst>
                </a:gridCol>
                <a:gridCol w="822960">
                  <a:extLst>
                    <a:ext uri="{9D8B030D-6E8A-4147-A177-3AD203B41FA5}">
                      <a16:colId xmlns:a16="http://schemas.microsoft.com/office/drawing/2014/main" val="4259201997"/>
                    </a:ext>
                  </a:extLst>
                </a:gridCol>
                <a:gridCol w="822960">
                  <a:extLst>
                    <a:ext uri="{9D8B030D-6E8A-4147-A177-3AD203B41FA5}">
                      <a16:colId xmlns:a16="http://schemas.microsoft.com/office/drawing/2014/main" val="59465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18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- 2019-01-26 20:57:45 </a:t>
                      </a:r>
                      <a:r>
                        <a:rPr kumimoji="0" lang="en-US" sz="1000" b="0" i="0" u="none" strike="noStrike" kern="1200" cap="none" spc="0" normalizeH="0" baseline="0" noProof="0">
                          <a:ln>
                            <a:noFill/>
                          </a:ln>
                          <a:solidFill>
                            <a:prstClr val="black"/>
                          </a:solidFill>
                          <a:effectLst/>
                          <a:uLnTx/>
                          <a:uFillTx/>
                          <a:latin typeface="+mn-lt"/>
                          <a:ea typeface="+mn-ea"/>
                          <a:cs typeface="+mn-cs"/>
                        </a:rPr>
                        <a:t>
 Celebrating two of Australia’s finest. Happy Australia Day!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https://www.instagram.com/p/BtGvTVhnoOb/media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30/04/2019 08:04:56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205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- 2019-04-03 17:09:42 </a:t>
                      </a:r>
                      <a:r>
                        <a:rPr kumimoji="0" lang="en-US" sz="1000" b="0" i="0" u="none" strike="noStrike" kern="1200" cap="none" spc="0" normalizeH="0" baseline="0" noProof="0">
                          <a:ln>
                            <a:noFill/>
                          </a:ln>
                          <a:solidFill>
                            <a:prstClr val="black"/>
                          </a:solidFill>
                          <a:effectLst/>
                          <a:uLnTx/>
                          <a:uFillTx/>
                          <a:latin typeface="+mn-lt"/>
                          <a:ea typeface="+mn-ea"/>
                          <a:cs typeface="+mn-cs"/>
                        </a:rPr>
                        <a:t>
 GIVEAWAY TIME! 🐰 We’ve got an egg-cellent basket to give away for a special someone - Who deserves a treat this Easter? Let us know below 👇 (winner selected at random)
•
The goodie bag includes:
- Two bottles of 🥂
- 🍷Glasses
- Two seats to our next #OurTable
- A mega Easter egg
- A LOT of chocolate
- Delicious hot cross buns
- A locally made candle
- Locally made honey
- A lovely bouquet from one of our favourite florists!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https://www.instagram.com/p/Bvy2drfndeT/media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1176972"/>
                  </a:ext>
                </a:extLst>
              </a:tr>
            </a:tbl>
          </a:graphicData>
        </a:graphic>
      </p:graphicFrame>
      <p:sp>
        <p:nvSpPr>
          <p:cNvPr id="4" name="Text Placeholder 3">
            <a:extLst>
              <a:ext uri="{FF2B5EF4-FFF2-40B4-BE49-F238E27FC236}">
                <a16:creationId xmlns:a16="http://schemas.microsoft.com/office/drawing/2014/main" id="{EF443853-9A75-4DB0-B647-F25CE14A4B4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228922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D543-2A9A-4623-BC4A-4EFE3C0A8E99}"/>
              </a:ext>
            </a:extLst>
          </p:cNvPr>
          <p:cNvSpPr>
            <a:spLocks noGrp="1"/>
          </p:cNvSpPr>
          <p:nvPr>
            <p:ph type="title"/>
          </p:nvPr>
        </p:nvSpPr>
        <p:spPr/>
        <p:txBody>
          <a:bodyPr/>
          <a:lstStyle/>
          <a:p>
            <a:r>
              <a:rPr lang="en-US"/>
              <a:t>Instagram Posts Table | Jacobs Creek - 2 of 10</a:t>
            </a:r>
          </a:p>
        </p:txBody>
      </p:sp>
      <p:graphicFrame>
        <p:nvGraphicFramePr>
          <p:cNvPr id="5" name="Table Placeholder 4">
            <a:extLst>
              <a:ext uri="{FF2B5EF4-FFF2-40B4-BE49-F238E27FC236}">
                <a16:creationId xmlns:a16="http://schemas.microsoft.com/office/drawing/2014/main" id="{0D75C3B6-28FA-4FE7-9D1C-EFA0F0D72699}"/>
              </a:ext>
            </a:extLst>
          </p:cNvPr>
          <p:cNvGraphicFramePr>
            <a:graphicFrameLocks noGrp="1"/>
          </p:cNvGraphicFramePr>
          <p:nvPr>
            <p:ph type="tbl" sz="quarter" idx="13"/>
            <p:extLst>
              <p:ext uri="{D42A27DB-BD31-4B8C-83A1-F6EECF244321}">
                <p14:modId xmlns:p14="http://schemas.microsoft.com/office/powerpoint/2010/main" val="152947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3558556"/>
                    </a:ext>
                  </a:extLst>
                </a:gridCol>
                <a:gridCol w="1810512">
                  <a:extLst>
                    <a:ext uri="{9D8B030D-6E8A-4147-A177-3AD203B41FA5}">
                      <a16:colId xmlns:a16="http://schemas.microsoft.com/office/drawing/2014/main" val="1169750225"/>
                    </a:ext>
                  </a:extLst>
                </a:gridCol>
                <a:gridCol w="822960">
                  <a:extLst>
                    <a:ext uri="{9D8B030D-6E8A-4147-A177-3AD203B41FA5}">
                      <a16:colId xmlns:a16="http://schemas.microsoft.com/office/drawing/2014/main" val="3853642624"/>
                    </a:ext>
                  </a:extLst>
                </a:gridCol>
                <a:gridCol w="822960">
                  <a:extLst>
                    <a:ext uri="{9D8B030D-6E8A-4147-A177-3AD203B41FA5}">
                      <a16:colId xmlns:a16="http://schemas.microsoft.com/office/drawing/2014/main" val="742837581"/>
                    </a:ext>
                  </a:extLst>
                </a:gridCol>
                <a:gridCol w="822960">
                  <a:extLst>
                    <a:ext uri="{9D8B030D-6E8A-4147-A177-3AD203B41FA5}">
                      <a16:colId xmlns:a16="http://schemas.microsoft.com/office/drawing/2014/main" val="1746075843"/>
                    </a:ext>
                  </a:extLst>
                </a:gridCol>
                <a:gridCol w="822960">
                  <a:extLst>
                    <a:ext uri="{9D8B030D-6E8A-4147-A177-3AD203B41FA5}">
                      <a16:colId xmlns:a16="http://schemas.microsoft.com/office/drawing/2014/main" val="2119107793"/>
                    </a:ext>
                  </a:extLst>
                </a:gridCol>
                <a:gridCol w="822960">
                  <a:extLst>
                    <a:ext uri="{9D8B030D-6E8A-4147-A177-3AD203B41FA5}">
                      <a16:colId xmlns:a16="http://schemas.microsoft.com/office/drawing/2014/main" val="1989894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496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- 2019-01-23 10:01:26 </a:t>
                      </a:r>
                      <a:r>
                        <a:rPr kumimoji="0" lang="en-US" sz="1000" b="0" i="0" u="none" strike="noStrike" kern="1200" cap="none" spc="0" normalizeH="0" baseline="0" noProof="0">
                          <a:ln>
                            <a:noFill/>
                          </a:ln>
                          <a:solidFill>
                            <a:prstClr val="black"/>
                          </a:solidFill>
                          <a:effectLst/>
                          <a:uLnTx/>
                          <a:uFillTx/>
                          <a:latin typeface="+mn-lt"/>
                          <a:ea typeface="+mn-ea"/>
                          <a:cs typeface="+mn-cs"/>
                        </a:rPr>
                        <a:t>
 Up your hosting game with a delicious glass of ☝️ - All you need is some tonic water, strawberries, mint leaves and our light, crisp rosé. Check out our highlights for more info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https://www.instagram.com/p/Bs91dR-nhor/media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24/04/2019 08:04:14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469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- 2019-04-07 16:36:22 </a:t>
                      </a:r>
                      <a:r>
                        <a:rPr kumimoji="0" lang="en-US" sz="1000" b="0" i="0" u="none" strike="noStrike" kern="1200" cap="none" spc="0" normalizeH="0" baseline="0" noProof="0">
                          <a:ln>
                            <a:noFill/>
                          </a:ln>
                          <a:solidFill>
                            <a:prstClr val="black"/>
                          </a:solidFill>
                          <a:effectLst/>
                          <a:uLnTx/>
                          <a:uFillTx/>
                          <a:latin typeface="+mn-lt"/>
                          <a:ea typeface="+mn-ea"/>
                          <a:cs typeface="+mn-cs"/>
                        </a:rPr>
                        <a:t>
 If you’re just as egg-static as we are for our Easter giveaway then keep watching! abhinav_dwine shows us all the goodies we’ve got in store for your special nominee. Tag them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https://www.instagram.com/p/Bv9Fq5FnvH9/media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456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- 2019-04-24 17:40:24 </a:t>
                      </a:r>
                      <a:r>
                        <a:rPr kumimoji="0" lang="en-US" sz="1000" b="0" i="0" u="none" strike="noStrike" kern="1200" cap="none" spc="0" normalizeH="0" baseline="0" noProof="0">
                          <a:ln>
                            <a:noFill/>
                          </a:ln>
                          <a:solidFill>
                            <a:prstClr val="black"/>
                          </a:solidFill>
                          <a:effectLst/>
                          <a:uLnTx/>
                          <a:uFillTx/>
                          <a:latin typeface="+mn-lt"/>
                          <a:ea typeface="+mn-ea"/>
                          <a:cs typeface="+mn-cs"/>
                        </a:rPr>
                        <a:t>
 WIN a private Our Table! Just sign up to our newsletter (link in bio) and you and up to 12 friends could be sipping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https://www.instagram.com/p/Bwo-l6SCkeU/media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325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- 2019-04-01 09:33:07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we’ll be hosting a special #OurTable with chrishemsworth on the first of April. Limited seats available!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https://www.instagram.com/p/Bvs4nzSnOX9/media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8378377"/>
                  </a:ext>
                </a:extLst>
              </a:tr>
            </a:tbl>
          </a:graphicData>
        </a:graphic>
      </p:graphicFrame>
      <p:sp>
        <p:nvSpPr>
          <p:cNvPr id="4" name="Text Placeholder 3">
            <a:extLst>
              <a:ext uri="{FF2B5EF4-FFF2-40B4-BE49-F238E27FC236}">
                <a16:creationId xmlns:a16="http://schemas.microsoft.com/office/drawing/2014/main" id="{8C1F0ECA-B279-4477-BE3E-9DF95347D5E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609996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176E-A229-455A-A574-E6E0E63BCFBA}"/>
              </a:ext>
            </a:extLst>
          </p:cNvPr>
          <p:cNvSpPr>
            <a:spLocks noGrp="1"/>
          </p:cNvSpPr>
          <p:nvPr>
            <p:ph type="title"/>
          </p:nvPr>
        </p:nvSpPr>
        <p:spPr/>
        <p:txBody>
          <a:bodyPr/>
          <a:lstStyle/>
          <a:p>
            <a:r>
              <a:rPr lang="en-US"/>
              <a:t>Instagram Posts Table | Jacobs Creek - 3 of 10</a:t>
            </a:r>
          </a:p>
        </p:txBody>
      </p:sp>
      <p:graphicFrame>
        <p:nvGraphicFramePr>
          <p:cNvPr id="5" name="Table Placeholder 4">
            <a:extLst>
              <a:ext uri="{FF2B5EF4-FFF2-40B4-BE49-F238E27FC236}">
                <a16:creationId xmlns:a16="http://schemas.microsoft.com/office/drawing/2014/main" id="{4FEB5408-E7B9-473B-A452-2402F8D86669}"/>
              </a:ext>
            </a:extLst>
          </p:cNvPr>
          <p:cNvGraphicFramePr>
            <a:graphicFrameLocks noGrp="1"/>
          </p:cNvGraphicFramePr>
          <p:nvPr>
            <p:ph type="tbl" sz="quarter" idx="13"/>
            <p:extLst>
              <p:ext uri="{D42A27DB-BD31-4B8C-83A1-F6EECF244321}">
                <p14:modId xmlns:p14="http://schemas.microsoft.com/office/powerpoint/2010/main" val="69795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6906762"/>
                    </a:ext>
                  </a:extLst>
                </a:gridCol>
                <a:gridCol w="1810512">
                  <a:extLst>
                    <a:ext uri="{9D8B030D-6E8A-4147-A177-3AD203B41FA5}">
                      <a16:colId xmlns:a16="http://schemas.microsoft.com/office/drawing/2014/main" val="1304542563"/>
                    </a:ext>
                  </a:extLst>
                </a:gridCol>
                <a:gridCol w="822960">
                  <a:extLst>
                    <a:ext uri="{9D8B030D-6E8A-4147-A177-3AD203B41FA5}">
                      <a16:colId xmlns:a16="http://schemas.microsoft.com/office/drawing/2014/main" val="2713000947"/>
                    </a:ext>
                  </a:extLst>
                </a:gridCol>
                <a:gridCol w="822960">
                  <a:extLst>
                    <a:ext uri="{9D8B030D-6E8A-4147-A177-3AD203B41FA5}">
                      <a16:colId xmlns:a16="http://schemas.microsoft.com/office/drawing/2014/main" val="779809460"/>
                    </a:ext>
                  </a:extLst>
                </a:gridCol>
                <a:gridCol w="822960">
                  <a:extLst>
                    <a:ext uri="{9D8B030D-6E8A-4147-A177-3AD203B41FA5}">
                      <a16:colId xmlns:a16="http://schemas.microsoft.com/office/drawing/2014/main" val="3788960385"/>
                    </a:ext>
                  </a:extLst>
                </a:gridCol>
                <a:gridCol w="822960">
                  <a:extLst>
                    <a:ext uri="{9D8B030D-6E8A-4147-A177-3AD203B41FA5}">
                      <a16:colId xmlns:a16="http://schemas.microsoft.com/office/drawing/2014/main" val="2377449107"/>
                    </a:ext>
                  </a:extLst>
                </a:gridCol>
                <a:gridCol w="822960">
                  <a:extLst>
                    <a:ext uri="{9D8B030D-6E8A-4147-A177-3AD203B41FA5}">
                      <a16:colId xmlns:a16="http://schemas.microsoft.com/office/drawing/2014/main" val="893089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57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- 2019-01-17 10:58:37 </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healthy dishes to have on your #OurTableUAE? Tell us👇📷 narooun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https://www.instagram.com/p/BsuflMSneKV/media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23/04/2019 08:04:59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049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- 2019-06-23 18:06:15 </a:t>
                      </a:r>
                      <a:r>
                        <a:rPr kumimoji="0" lang="en-US" sz="1000" b="0" i="0" u="none" strike="noStrike" kern="1200" cap="none" spc="0" normalizeH="0" baseline="0" noProof="0">
                          <a:ln>
                            <a:noFill/>
                          </a:ln>
                          <a:solidFill>
                            <a:prstClr val="black"/>
                          </a:solidFill>
                          <a:effectLst/>
                          <a:uLnTx/>
                          <a:uFillTx/>
                          <a:latin typeface="+mn-lt"/>
                          <a:ea typeface="+mn-ea"/>
                          <a:cs typeface="+mn-cs"/>
                        </a:rPr>
                        <a:t>
 One of Alexa’s most requested favours!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https://www.instagram.com/p/BzDhUroJSbV/media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336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- 2019-02-11 17:29:50 </a:t>
                      </a:r>
                      <a:r>
                        <a:rPr kumimoji="0" lang="en-US" sz="1000" b="0" i="0" u="none" strike="noStrike" kern="1200" cap="none" spc="0" normalizeH="0" baseline="0" noProof="0">
                          <a:ln>
                            <a:noFill/>
                          </a:ln>
                          <a:solidFill>
                            <a:prstClr val="black"/>
                          </a:solidFill>
                          <a:effectLst/>
                          <a:uLnTx/>
                          <a:uFillTx/>
                          <a:latin typeface="+mn-lt"/>
                          <a:ea typeface="+mn-ea"/>
                          <a:cs typeface="+mn-cs"/>
                        </a:rPr>
                        <a:t>
 Due to her AMAZING effort, incorporating weird and wonderful Australian ingredients into her OurTable and hosting this beautiful night, Sally aka. mycustardpie has WON our competition! See you in 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https://www.instagram.com/p/BtvkOe5nld9/media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12/06/2019 08:04:13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974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- 2019-01-06 14:59:55 </a:t>
                      </a:r>
                      <a:r>
                        <a:rPr kumimoji="0" lang="en-US" sz="1000" b="0" i="0" u="none" strike="noStrike" kern="1200" cap="none" spc="0" normalizeH="0" baseline="0" noProof="0">
                          <a:ln>
                            <a:noFill/>
                          </a:ln>
                          <a:solidFill>
                            <a:prstClr val="black"/>
                          </a:solidFill>
                          <a:effectLst/>
                          <a:uLnTx/>
                          <a:uFillTx/>
                          <a:latin typeface="+mn-lt"/>
                          <a:ea typeface="+mn-ea"/>
                          <a:cs typeface="+mn-cs"/>
                        </a:rPr>
                        <a:t>
 Get your entries in, because soon, one of YOU will be flying to Australia to visit the vineyards of Barossa, just like itshollywould did last year! Check our highlights on how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https://www.instagram.com/p/BsSmc5dHdnd/media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24/03/2019 08:03:46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4720296"/>
                  </a:ext>
                </a:extLst>
              </a:tr>
            </a:tbl>
          </a:graphicData>
        </a:graphic>
      </p:graphicFrame>
      <p:sp>
        <p:nvSpPr>
          <p:cNvPr id="4" name="Text Placeholder 3">
            <a:extLst>
              <a:ext uri="{FF2B5EF4-FFF2-40B4-BE49-F238E27FC236}">
                <a16:creationId xmlns:a16="http://schemas.microsoft.com/office/drawing/2014/main" id="{712AC6CB-FE1E-40A3-8B35-1BBAFFD6741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777264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C9708-0D04-491E-BC12-E857A36633B2}"/>
              </a:ext>
            </a:extLst>
          </p:cNvPr>
          <p:cNvSpPr>
            <a:spLocks noGrp="1"/>
          </p:cNvSpPr>
          <p:nvPr>
            <p:ph type="title"/>
          </p:nvPr>
        </p:nvSpPr>
        <p:spPr/>
        <p:txBody>
          <a:bodyPr/>
          <a:lstStyle/>
          <a:p>
            <a:r>
              <a:rPr lang="en-US"/>
              <a:t>Instagram Posts Table | Jacobs Creek - 4 of 10</a:t>
            </a:r>
          </a:p>
        </p:txBody>
      </p:sp>
      <p:graphicFrame>
        <p:nvGraphicFramePr>
          <p:cNvPr id="5" name="Table Placeholder 4">
            <a:extLst>
              <a:ext uri="{FF2B5EF4-FFF2-40B4-BE49-F238E27FC236}">
                <a16:creationId xmlns:a16="http://schemas.microsoft.com/office/drawing/2014/main" id="{9B839C64-E5BD-48BC-A218-31E686DED365}"/>
              </a:ext>
            </a:extLst>
          </p:cNvPr>
          <p:cNvGraphicFramePr>
            <a:graphicFrameLocks noGrp="1"/>
          </p:cNvGraphicFramePr>
          <p:nvPr>
            <p:ph type="tbl" sz="quarter" idx="13"/>
            <p:extLst>
              <p:ext uri="{D42A27DB-BD31-4B8C-83A1-F6EECF244321}">
                <p14:modId xmlns:p14="http://schemas.microsoft.com/office/powerpoint/2010/main" val="59598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34055023"/>
                    </a:ext>
                  </a:extLst>
                </a:gridCol>
                <a:gridCol w="1810512">
                  <a:extLst>
                    <a:ext uri="{9D8B030D-6E8A-4147-A177-3AD203B41FA5}">
                      <a16:colId xmlns:a16="http://schemas.microsoft.com/office/drawing/2014/main" val="834141608"/>
                    </a:ext>
                  </a:extLst>
                </a:gridCol>
                <a:gridCol w="822960">
                  <a:extLst>
                    <a:ext uri="{9D8B030D-6E8A-4147-A177-3AD203B41FA5}">
                      <a16:colId xmlns:a16="http://schemas.microsoft.com/office/drawing/2014/main" val="38931975"/>
                    </a:ext>
                  </a:extLst>
                </a:gridCol>
                <a:gridCol w="822960">
                  <a:extLst>
                    <a:ext uri="{9D8B030D-6E8A-4147-A177-3AD203B41FA5}">
                      <a16:colId xmlns:a16="http://schemas.microsoft.com/office/drawing/2014/main" val="708071565"/>
                    </a:ext>
                  </a:extLst>
                </a:gridCol>
                <a:gridCol w="822960">
                  <a:extLst>
                    <a:ext uri="{9D8B030D-6E8A-4147-A177-3AD203B41FA5}">
                      <a16:colId xmlns:a16="http://schemas.microsoft.com/office/drawing/2014/main" val="3537589065"/>
                    </a:ext>
                  </a:extLst>
                </a:gridCol>
                <a:gridCol w="822960">
                  <a:extLst>
                    <a:ext uri="{9D8B030D-6E8A-4147-A177-3AD203B41FA5}">
                      <a16:colId xmlns:a16="http://schemas.microsoft.com/office/drawing/2014/main" val="1882505601"/>
                    </a:ext>
                  </a:extLst>
                </a:gridCol>
                <a:gridCol w="822960">
                  <a:extLst>
                    <a:ext uri="{9D8B030D-6E8A-4147-A177-3AD203B41FA5}">
                      <a16:colId xmlns:a16="http://schemas.microsoft.com/office/drawing/2014/main" val="370294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980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- 2019-01-10 16:50:00 </a:t>
                      </a:r>
                      <a:r>
                        <a:rPr kumimoji="0" lang="en-US" sz="1000" b="0" i="0" u="none" strike="noStrike" kern="1200" cap="none" spc="0" normalizeH="0" baseline="0" noProof="0">
                          <a:ln>
                            <a:noFill/>
                          </a:ln>
                          <a:solidFill>
                            <a:prstClr val="black"/>
                          </a:solidFill>
                          <a:effectLst/>
                          <a:uLnTx/>
                          <a:uFillTx/>
                          <a:latin typeface="+mn-lt"/>
                          <a:ea typeface="+mn-ea"/>
                          <a:cs typeface="+mn-cs"/>
                        </a:rPr>
                        <a:t>
 Hands up all the veggies! 👋🏾 This Tomato, goat’s cheese and onion galette by kloelladeville is PERFECT! Find the recipe on her blog, and pair with something red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https://www.instagram.com/p/BsdGOvpnM9t/media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31/03/2019 08:03:33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09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- 2019-05-05 15:27:38 </a:t>
                      </a:r>
                      <a:r>
                        <a:rPr kumimoji="0" lang="en-US" sz="1000" b="0" i="0" u="none" strike="noStrike" kern="1200" cap="none" spc="0" normalizeH="0" baseline="0" noProof="0">
                          <a:ln>
                            <a:noFill/>
                          </a:ln>
                          <a:solidFill>
                            <a:prstClr val="black"/>
                          </a:solidFill>
                          <a:effectLst/>
                          <a:uLnTx/>
                          <a:uFillTx/>
                          <a:latin typeface="+mn-lt"/>
                          <a:ea typeface="+mn-ea"/>
                          <a:cs typeface="+mn-cs"/>
                        </a:rPr>
                        <a:t>
 From an #OurTable on the beach, to our many intimate At Home experiences, it has definitely been an amazing start to the year! We’re looking forward to creating more memories with you in June.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https://www.instagram.com/p/BxFD_orChud/media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827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- 2019-01-01 11:54:33 </a:t>
                      </a:r>
                      <a:r>
                        <a:rPr kumimoji="0" lang="en-US" sz="1000" b="0" i="0" u="none" strike="noStrike" kern="1200" cap="none" spc="0" normalizeH="0" baseline="0" noProof="0">
                          <a:ln>
                            <a:noFill/>
                          </a:ln>
                          <a:solidFill>
                            <a:prstClr val="black"/>
                          </a:solidFill>
                          <a:effectLst/>
                          <a:uLnTx/>
                          <a:uFillTx/>
                          <a:latin typeface="+mn-lt"/>
                          <a:ea typeface="+mn-ea"/>
                          <a:cs typeface="+mn-cs"/>
                        </a:rPr>
                        <a:t>
 Here is to an unforgettable year filled with great food, great people and great 🍷, and to an even greater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https://www.instagram.com/p/BsFZLT1ivun/media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08:04:05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9422830"/>
                  </a:ext>
                </a:extLst>
              </a:tr>
            </a:tbl>
          </a:graphicData>
        </a:graphic>
      </p:graphicFrame>
      <p:sp>
        <p:nvSpPr>
          <p:cNvPr id="4" name="Text Placeholder 3">
            <a:extLst>
              <a:ext uri="{FF2B5EF4-FFF2-40B4-BE49-F238E27FC236}">
                <a16:creationId xmlns:a16="http://schemas.microsoft.com/office/drawing/2014/main" id="{82515387-D159-4002-9F17-BE6DB968766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7001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492C-F2D0-4C18-84AA-553984F793D2}"/>
              </a:ext>
            </a:extLst>
          </p:cNvPr>
          <p:cNvSpPr>
            <a:spLocks noGrp="1"/>
          </p:cNvSpPr>
          <p:nvPr>
            <p:ph type="title"/>
          </p:nvPr>
        </p:nvSpPr>
        <p:spPr/>
        <p:txBody>
          <a:bodyPr/>
          <a:lstStyle/>
          <a:p>
            <a:r>
              <a:rPr lang="en-US"/>
              <a:t>Instagram Posts Table | Jacobs Creek - 5 of 10</a:t>
            </a:r>
          </a:p>
        </p:txBody>
      </p:sp>
      <p:graphicFrame>
        <p:nvGraphicFramePr>
          <p:cNvPr id="5" name="Table Placeholder 4">
            <a:extLst>
              <a:ext uri="{FF2B5EF4-FFF2-40B4-BE49-F238E27FC236}">
                <a16:creationId xmlns:a16="http://schemas.microsoft.com/office/drawing/2014/main" id="{89DEADA5-94C3-4D47-B440-BABE0FAD3A55}"/>
              </a:ext>
            </a:extLst>
          </p:cNvPr>
          <p:cNvGraphicFramePr>
            <a:graphicFrameLocks noGrp="1"/>
          </p:cNvGraphicFramePr>
          <p:nvPr>
            <p:ph type="tbl" sz="quarter" idx="13"/>
            <p:extLst>
              <p:ext uri="{D42A27DB-BD31-4B8C-83A1-F6EECF244321}">
                <p14:modId xmlns:p14="http://schemas.microsoft.com/office/powerpoint/2010/main" val="277822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19497946"/>
                    </a:ext>
                  </a:extLst>
                </a:gridCol>
                <a:gridCol w="1810512">
                  <a:extLst>
                    <a:ext uri="{9D8B030D-6E8A-4147-A177-3AD203B41FA5}">
                      <a16:colId xmlns:a16="http://schemas.microsoft.com/office/drawing/2014/main" val="1607821831"/>
                    </a:ext>
                  </a:extLst>
                </a:gridCol>
                <a:gridCol w="822960">
                  <a:extLst>
                    <a:ext uri="{9D8B030D-6E8A-4147-A177-3AD203B41FA5}">
                      <a16:colId xmlns:a16="http://schemas.microsoft.com/office/drawing/2014/main" val="4240214876"/>
                    </a:ext>
                  </a:extLst>
                </a:gridCol>
                <a:gridCol w="822960">
                  <a:extLst>
                    <a:ext uri="{9D8B030D-6E8A-4147-A177-3AD203B41FA5}">
                      <a16:colId xmlns:a16="http://schemas.microsoft.com/office/drawing/2014/main" val="486012785"/>
                    </a:ext>
                  </a:extLst>
                </a:gridCol>
                <a:gridCol w="822960">
                  <a:extLst>
                    <a:ext uri="{9D8B030D-6E8A-4147-A177-3AD203B41FA5}">
                      <a16:colId xmlns:a16="http://schemas.microsoft.com/office/drawing/2014/main" val="204670465"/>
                    </a:ext>
                  </a:extLst>
                </a:gridCol>
                <a:gridCol w="822960">
                  <a:extLst>
                    <a:ext uri="{9D8B030D-6E8A-4147-A177-3AD203B41FA5}">
                      <a16:colId xmlns:a16="http://schemas.microsoft.com/office/drawing/2014/main" val="2551894183"/>
                    </a:ext>
                  </a:extLst>
                </a:gridCol>
                <a:gridCol w="822960">
                  <a:extLst>
                    <a:ext uri="{9D8B030D-6E8A-4147-A177-3AD203B41FA5}">
                      <a16:colId xmlns:a16="http://schemas.microsoft.com/office/drawing/2014/main" val="1239929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110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- 2019-04-10 12:16:59 </a:t>
                      </a:r>
                      <a:r>
                        <a:rPr kumimoji="0" lang="en-US" sz="1000" b="0" i="0" u="none" strike="noStrike" kern="1200" cap="none" spc="0" normalizeH="0" baseline="0" noProof="0">
                          <a:ln>
                            <a:noFill/>
                          </a:ln>
                          <a:solidFill>
                            <a:prstClr val="black"/>
                          </a:solidFill>
                          <a:effectLst/>
                          <a:uLnTx/>
                          <a:uFillTx/>
                          <a:latin typeface="+mn-lt"/>
                          <a:ea typeface="+mn-ea"/>
                          <a:cs typeface="+mn-cs"/>
                        </a:rPr>
                        <a:t>
 That’s a wrap! Our first beach event at breezebeachgrill was magical. We’d like to thank jessicarobertsdesign for such a beautiful setting and everyone else who attended. It was a pleasure spending an evening of good food, good 🍷 and good people under the stars!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https://www.instagram.com/p/BwEWhzKn8Oe/media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542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- 2019-01-03 10:33:33 </a:t>
                      </a:r>
                      <a:r>
                        <a:rPr kumimoji="0" lang="en-US" sz="1000" b="0" i="0" u="none" strike="noStrike" kern="1200" cap="none" spc="0" normalizeH="0" baseline="0" noProof="0">
                          <a:ln>
                            <a:noFill/>
                          </a:ln>
                          <a:solidFill>
                            <a:prstClr val="black"/>
                          </a:solidFill>
                          <a:effectLst/>
                          <a:uLnTx/>
                          <a:uFillTx/>
                          <a:latin typeface="+mn-lt"/>
                          <a:ea typeface="+mn-ea"/>
                          <a:cs typeface="+mn-cs"/>
                        </a:rPr>
                        <a:t>
 Was your New Year’s resolution to have more fun? See more friends? Eat better food? Watch this vid 👆🏾 and then give us a DM.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https://www.instagram.com/p/BsKZf73n6nB/media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15/03/2019 08:04:23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84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- 2019-02-01 12:35:18 </a:t>
                      </a:r>
                      <a:r>
                        <a:rPr kumimoji="0" lang="en-US" sz="1000" b="0" i="0" u="none" strike="noStrike" kern="1200" cap="none" spc="0" normalizeH="0" baseline="0" noProof="0">
                          <a:ln>
                            <a:noFill/>
                          </a:ln>
                          <a:solidFill>
                            <a:prstClr val="black"/>
                          </a:solidFill>
                          <a:effectLst/>
                          <a:uLnTx/>
                          <a:uFillTx/>
                          <a:latin typeface="+mn-lt"/>
                          <a:ea typeface="+mn-ea"/>
                          <a:cs typeface="+mn-cs"/>
                        </a:rPr>
                        <a:t>
 Where it all began: Barossa Valley, Australia 🇦🇺, where a Bavarian immigrant missed the taste of 🍷 from his homeland so much, he decided to start growing grapes.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https://www.instagram.com/p/BtVSkdBnhVe/media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08:05:41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01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- 2019-01-22 13:27:26 </a:t>
                      </a:r>
                      <a:r>
                        <a:rPr kumimoji="0" lang="en-US" sz="1000" b="0" i="0" u="none" strike="noStrike" kern="1200" cap="none" spc="0" normalizeH="0" baseline="0" noProof="0">
                          <a:ln>
                            <a:noFill/>
                          </a:ln>
                          <a:solidFill>
                            <a:prstClr val="black"/>
                          </a:solidFill>
                          <a:effectLst/>
                          <a:uLnTx/>
                          <a:uFillTx/>
                          <a:latin typeface="+mn-lt"/>
                          <a:ea typeface="+mn-ea"/>
                          <a:cs typeface="+mn-cs"/>
                        </a:rPr>
                        <a:t>
 Craving this ☝️(us too!) The good news is it's available from your favourite distributors and now also available at Eurostar Cellar Ghantoot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https://www.instagram.com/p/Bs7oliBng_f/media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23/04/2019 08:04:59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6483888"/>
                  </a:ext>
                </a:extLst>
              </a:tr>
            </a:tbl>
          </a:graphicData>
        </a:graphic>
      </p:graphicFrame>
      <p:sp>
        <p:nvSpPr>
          <p:cNvPr id="4" name="Text Placeholder 3">
            <a:extLst>
              <a:ext uri="{FF2B5EF4-FFF2-40B4-BE49-F238E27FC236}">
                <a16:creationId xmlns:a16="http://schemas.microsoft.com/office/drawing/2014/main" id="{EAC8C4B9-D281-4DBE-9614-E059C8A5A08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305275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8AED9-57AF-433C-859E-D524BA9B8C3D}"/>
              </a:ext>
            </a:extLst>
          </p:cNvPr>
          <p:cNvSpPr>
            <a:spLocks noGrp="1"/>
          </p:cNvSpPr>
          <p:nvPr>
            <p:ph type="title"/>
          </p:nvPr>
        </p:nvSpPr>
        <p:spPr/>
        <p:txBody>
          <a:bodyPr/>
          <a:lstStyle/>
          <a:p>
            <a:r>
              <a:rPr lang="en-US"/>
              <a:t>Instagram Posts Table | Jacobs Creek - 6 of 10</a:t>
            </a:r>
          </a:p>
        </p:txBody>
      </p:sp>
      <p:graphicFrame>
        <p:nvGraphicFramePr>
          <p:cNvPr id="5" name="Table Placeholder 4">
            <a:extLst>
              <a:ext uri="{FF2B5EF4-FFF2-40B4-BE49-F238E27FC236}">
                <a16:creationId xmlns:a16="http://schemas.microsoft.com/office/drawing/2014/main" id="{D8CA268F-4345-4B09-8B3E-D7C0CA6826DD}"/>
              </a:ext>
            </a:extLst>
          </p:cNvPr>
          <p:cNvGraphicFramePr>
            <a:graphicFrameLocks noGrp="1"/>
          </p:cNvGraphicFramePr>
          <p:nvPr>
            <p:ph type="tbl" sz="quarter" idx="13"/>
            <p:extLst>
              <p:ext uri="{D42A27DB-BD31-4B8C-83A1-F6EECF244321}">
                <p14:modId xmlns:p14="http://schemas.microsoft.com/office/powerpoint/2010/main" val="423249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8319992"/>
                    </a:ext>
                  </a:extLst>
                </a:gridCol>
                <a:gridCol w="1810512">
                  <a:extLst>
                    <a:ext uri="{9D8B030D-6E8A-4147-A177-3AD203B41FA5}">
                      <a16:colId xmlns:a16="http://schemas.microsoft.com/office/drawing/2014/main" val="3429634690"/>
                    </a:ext>
                  </a:extLst>
                </a:gridCol>
                <a:gridCol w="822960">
                  <a:extLst>
                    <a:ext uri="{9D8B030D-6E8A-4147-A177-3AD203B41FA5}">
                      <a16:colId xmlns:a16="http://schemas.microsoft.com/office/drawing/2014/main" val="3636912946"/>
                    </a:ext>
                  </a:extLst>
                </a:gridCol>
                <a:gridCol w="822960">
                  <a:extLst>
                    <a:ext uri="{9D8B030D-6E8A-4147-A177-3AD203B41FA5}">
                      <a16:colId xmlns:a16="http://schemas.microsoft.com/office/drawing/2014/main" val="770872092"/>
                    </a:ext>
                  </a:extLst>
                </a:gridCol>
                <a:gridCol w="822960">
                  <a:extLst>
                    <a:ext uri="{9D8B030D-6E8A-4147-A177-3AD203B41FA5}">
                      <a16:colId xmlns:a16="http://schemas.microsoft.com/office/drawing/2014/main" val="2340107776"/>
                    </a:ext>
                  </a:extLst>
                </a:gridCol>
                <a:gridCol w="822960">
                  <a:extLst>
                    <a:ext uri="{9D8B030D-6E8A-4147-A177-3AD203B41FA5}">
                      <a16:colId xmlns:a16="http://schemas.microsoft.com/office/drawing/2014/main" val="3702370705"/>
                    </a:ext>
                  </a:extLst>
                </a:gridCol>
                <a:gridCol w="822960">
                  <a:extLst>
                    <a:ext uri="{9D8B030D-6E8A-4147-A177-3AD203B41FA5}">
                      <a16:colId xmlns:a16="http://schemas.microsoft.com/office/drawing/2014/main" val="1340316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966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- 2019-03-11 15:12:23 </a:t>
                      </a:r>
                      <a:r>
                        <a:rPr kumimoji="0" lang="en-US" sz="1000" b="0" i="0" u="none" strike="noStrike" kern="1200" cap="none" spc="0" normalizeH="0" baseline="0" noProof="0">
                          <a:ln>
                            <a:noFill/>
                          </a:ln>
                          <a:solidFill>
                            <a:prstClr val="black"/>
                          </a:solidFill>
                          <a:effectLst/>
                          <a:uLnTx/>
                          <a:uFillTx/>
                          <a:latin typeface="+mn-lt"/>
                          <a:ea typeface="+mn-ea"/>
                          <a:cs typeface="+mn-cs"/>
                        </a:rPr>
                        <a:t>
 🍸🍸 ALERT! A quick and easy classic from the 1950s - The Gimlet! Check our story (and highlight) for our top tips on how to make it, with a little twist. (All you’ll need is a little J’s Creek Le Petit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https://www.instagram.com/p/Bu3ak6mH7Uy/media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045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- 2019-03-12 20:43:56 </a:t>
                      </a:r>
                      <a:r>
                        <a:rPr kumimoji="0" lang="en-US" sz="1000" b="0" i="0" u="none" strike="noStrike" kern="1200" cap="none" spc="0" normalizeH="0" baseline="0" noProof="0">
                          <a:ln>
                            <a:noFill/>
                          </a:ln>
                          <a:solidFill>
                            <a:prstClr val="black"/>
                          </a:solidFill>
                          <a:effectLst/>
                          <a:uLnTx/>
                          <a:uFillTx/>
                          <a:latin typeface="+mn-lt"/>
                          <a:ea typeface="+mn-ea"/>
                          <a:cs typeface="+mn-cs"/>
                        </a:rPr>
                        <a:t>
 Another lovely private dinner at grapeskindubai hosting 16 people! DM us for more info on your own private experience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https://www.instagram.com/p/Bu6lfcAnvXY/media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9028627"/>
                  </a:ext>
                </a:extLst>
              </a:tr>
            </a:tbl>
          </a:graphicData>
        </a:graphic>
      </p:graphicFrame>
      <p:sp>
        <p:nvSpPr>
          <p:cNvPr id="4" name="Text Placeholder 3">
            <a:extLst>
              <a:ext uri="{FF2B5EF4-FFF2-40B4-BE49-F238E27FC236}">
                <a16:creationId xmlns:a16="http://schemas.microsoft.com/office/drawing/2014/main" id="{00D0E1D3-A360-4E40-984D-FAFA5B2B562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56215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12562-E082-41FC-A819-E79DEBD28576}"/>
              </a:ext>
            </a:extLst>
          </p:cNvPr>
          <p:cNvSpPr>
            <a:spLocks noGrp="1"/>
          </p:cNvSpPr>
          <p:nvPr>
            <p:ph type="title"/>
          </p:nvPr>
        </p:nvSpPr>
        <p:spPr/>
        <p:txBody>
          <a:bodyPr/>
          <a:lstStyle/>
          <a:p>
            <a:r>
              <a:rPr lang="en-US"/>
              <a:t>Instagram Posts Table | Jacobs Creek - 7 of 10</a:t>
            </a:r>
          </a:p>
        </p:txBody>
      </p:sp>
      <p:graphicFrame>
        <p:nvGraphicFramePr>
          <p:cNvPr id="5" name="Table Placeholder 4">
            <a:extLst>
              <a:ext uri="{FF2B5EF4-FFF2-40B4-BE49-F238E27FC236}">
                <a16:creationId xmlns:a16="http://schemas.microsoft.com/office/drawing/2014/main" id="{531FE16F-D8EA-4A90-A639-F006C9B5E595}"/>
              </a:ext>
            </a:extLst>
          </p:cNvPr>
          <p:cNvGraphicFramePr>
            <a:graphicFrameLocks noGrp="1"/>
          </p:cNvGraphicFramePr>
          <p:nvPr>
            <p:ph type="tbl" sz="quarter" idx="13"/>
            <p:extLst>
              <p:ext uri="{D42A27DB-BD31-4B8C-83A1-F6EECF244321}">
                <p14:modId xmlns:p14="http://schemas.microsoft.com/office/powerpoint/2010/main" val="260400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0713332"/>
                    </a:ext>
                  </a:extLst>
                </a:gridCol>
                <a:gridCol w="1810512">
                  <a:extLst>
                    <a:ext uri="{9D8B030D-6E8A-4147-A177-3AD203B41FA5}">
                      <a16:colId xmlns:a16="http://schemas.microsoft.com/office/drawing/2014/main" val="4017843179"/>
                    </a:ext>
                  </a:extLst>
                </a:gridCol>
                <a:gridCol w="822960">
                  <a:extLst>
                    <a:ext uri="{9D8B030D-6E8A-4147-A177-3AD203B41FA5}">
                      <a16:colId xmlns:a16="http://schemas.microsoft.com/office/drawing/2014/main" val="2205606993"/>
                    </a:ext>
                  </a:extLst>
                </a:gridCol>
                <a:gridCol w="822960">
                  <a:extLst>
                    <a:ext uri="{9D8B030D-6E8A-4147-A177-3AD203B41FA5}">
                      <a16:colId xmlns:a16="http://schemas.microsoft.com/office/drawing/2014/main" val="1569144156"/>
                    </a:ext>
                  </a:extLst>
                </a:gridCol>
                <a:gridCol w="822960">
                  <a:extLst>
                    <a:ext uri="{9D8B030D-6E8A-4147-A177-3AD203B41FA5}">
                      <a16:colId xmlns:a16="http://schemas.microsoft.com/office/drawing/2014/main" val="3065582380"/>
                    </a:ext>
                  </a:extLst>
                </a:gridCol>
                <a:gridCol w="822960">
                  <a:extLst>
                    <a:ext uri="{9D8B030D-6E8A-4147-A177-3AD203B41FA5}">
                      <a16:colId xmlns:a16="http://schemas.microsoft.com/office/drawing/2014/main" val="2369910311"/>
                    </a:ext>
                  </a:extLst>
                </a:gridCol>
                <a:gridCol w="822960">
                  <a:extLst>
                    <a:ext uri="{9D8B030D-6E8A-4147-A177-3AD203B41FA5}">
                      <a16:colId xmlns:a16="http://schemas.microsoft.com/office/drawing/2014/main" val="2195016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94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- 2019-01-30 17:37:55 </a:t>
                      </a:r>
                      <a:r>
                        <a:rPr kumimoji="0" lang="en-US" sz="1000" b="0" i="0" u="none" strike="noStrike" kern="1200" cap="none" spc="0" normalizeH="0" baseline="0" noProof="0">
                          <a:ln>
                            <a:noFill/>
                          </a:ln>
                          <a:solidFill>
                            <a:prstClr val="black"/>
                          </a:solidFill>
                          <a:effectLst/>
                          <a:uLnTx/>
                          <a:uFillTx/>
                          <a:latin typeface="+mn-lt"/>
                          <a:ea typeface="+mn-ea"/>
                          <a:cs typeface="+mn-cs"/>
                        </a:rPr>
                        <a:t>
 Frosé the days away with this fun and refreshing🍹 
What you’ll need:
⠀⠀⠀⠀⠀⠀⠀⠀⠀
- J’sCreek Le Petit Rosé - 30ml absolutists
- Splash of grenadine - 3 cups ice
⠀⠀⠀⠀⠀⠀⠀⠀⠀
How:
⠀⠀⠀⠀⠀⠀⠀⠀⠀
Add all ingredients to electric blender and blend on high until smooth. ⠀⠀⠀⠀⠀⠀⠀⠀⠀
Pour into large glass and garnish with edible flower petals or a slice of strawberry. 📷 harrybrownliquor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https://www.instagram.com/p/BtQrnMqH9_f/media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30/04/2019 08:04:56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330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- 2019-03-13 18:41:20 </a:t>
                      </a:r>
                      <a:r>
                        <a:rPr kumimoji="0" lang="en-US" sz="1000" b="0" i="0" u="none" strike="noStrike" kern="1200" cap="none" spc="0" normalizeH="0" baseline="0" noProof="0">
                          <a:ln>
                            <a:noFill/>
                          </a:ln>
                          <a:solidFill>
                            <a:prstClr val="black"/>
                          </a:solidFill>
                          <a:effectLst/>
                          <a:uLnTx/>
                          <a:uFillTx/>
                          <a:latin typeface="+mn-lt"/>
                          <a:ea typeface="+mn-ea"/>
                          <a:cs typeface="+mn-cs"/>
                        </a:rPr>
                        <a:t>
 FUN FACT: One of our 🍷 regions, The Barossa valley is typified by gentle rolling hills and valleys and is considered a warm temperate climate for viticulture.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https://www.instagram.com/p/Bu88QZOHdgG/media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0742315"/>
                  </a:ext>
                </a:extLst>
              </a:tr>
            </a:tbl>
          </a:graphicData>
        </a:graphic>
      </p:graphicFrame>
      <p:sp>
        <p:nvSpPr>
          <p:cNvPr id="4" name="Text Placeholder 3">
            <a:extLst>
              <a:ext uri="{FF2B5EF4-FFF2-40B4-BE49-F238E27FC236}">
                <a16:creationId xmlns:a16="http://schemas.microsoft.com/office/drawing/2014/main" id="{4ADF653D-2036-4EB5-9962-9C47EC391C9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3999476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77B8-85E9-432D-84CD-EA2436EF0573}"/>
              </a:ext>
            </a:extLst>
          </p:cNvPr>
          <p:cNvSpPr>
            <a:spLocks noGrp="1"/>
          </p:cNvSpPr>
          <p:nvPr>
            <p:ph type="title"/>
          </p:nvPr>
        </p:nvSpPr>
        <p:spPr/>
        <p:txBody>
          <a:bodyPr/>
          <a:lstStyle/>
          <a:p>
            <a:r>
              <a:rPr lang="en-US"/>
              <a:t>Instagram Posts Table | Jacobs Creek - 8 of 10</a:t>
            </a:r>
          </a:p>
        </p:txBody>
      </p:sp>
      <p:graphicFrame>
        <p:nvGraphicFramePr>
          <p:cNvPr id="5" name="Table Placeholder 4">
            <a:extLst>
              <a:ext uri="{FF2B5EF4-FFF2-40B4-BE49-F238E27FC236}">
                <a16:creationId xmlns:a16="http://schemas.microsoft.com/office/drawing/2014/main" id="{2561AD6A-1894-4BFA-8C88-257A217FCA1B}"/>
              </a:ext>
            </a:extLst>
          </p:cNvPr>
          <p:cNvGraphicFramePr>
            <a:graphicFrameLocks noGrp="1"/>
          </p:cNvGraphicFramePr>
          <p:nvPr>
            <p:ph type="tbl" sz="quarter" idx="13"/>
            <p:extLst>
              <p:ext uri="{D42A27DB-BD31-4B8C-83A1-F6EECF244321}">
                <p14:modId xmlns:p14="http://schemas.microsoft.com/office/powerpoint/2010/main" val="3022793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44633808"/>
                    </a:ext>
                  </a:extLst>
                </a:gridCol>
                <a:gridCol w="1810512">
                  <a:extLst>
                    <a:ext uri="{9D8B030D-6E8A-4147-A177-3AD203B41FA5}">
                      <a16:colId xmlns:a16="http://schemas.microsoft.com/office/drawing/2014/main" val="3659506918"/>
                    </a:ext>
                  </a:extLst>
                </a:gridCol>
                <a:gridCol w="822960">
                  <a:extLst>
                    <a:ext uri="{9D8B030D-6E8A-4147-A177-3AD203B41FA5}">
                      <a16:colId xmlns:a16="http://schemas.microsoft.com/office/drawing/2014/main" val="765789319"/>
                    </a:ext>
                  </a:extLst>
                </a:gridCol>
                <a:gridCol w="822960">
                  <a:extLst>
                    <a:ext uri="{9D8B030D-6E8A-4147-A177-3AD203B41FA5}">
                      <a16:colId xmlns:a16="http://schemas.microsoft.com/office/drawing/2014/main" val="846726630"/>
                    </a:ext>
                  </a:extLst>
                </a:gridCol>
                <a:gridCol w="822960">
                  <a:extLst>
                    <a:ext uri="{9D8B030D-6E8A-4147-A177-3AD203B41FA5}">
                      <a16:colId xmlns:a16="http://schemas.microsoft.com/office/drawing/2014/main" val="2845032948"/>
                    </a:ext>
                  </a:extLst>
                </a:gridCol>
                <a:gridCol w="822960">
                  <a:extLst>
                    <a:ext uri="{9D8B030D-6E8A-4147-A177-3AD203B41FA5}">
                      <a16:colId xmlns:a16="http://schemas.microsoft.com/office/drawing/2014/main" val="839861082"/>
                    </a:ext>
                  </a:extLst>
                </a:gridCol>
                <a:gridCol w="822960">
                  <a:extLst>
                    <a:ext uri="{9D8B030D-6E8A-4147-A177-3AD203B41FA5}">
                      <a16:colId xmlns:a16="http://schemas.microsoft.com/office/drawing/2014/main" val="1363522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270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- 2019-02-03 12:03:00 </a:t>
                      </a:r>
                      <a:r>
                        <a:rPr kumimoji="0" lang="en-US" sz="1000" b="0" i="0" u="none" strike="noStrike" kern="1200" cap="none" spc="0" normalizeH="0" baseline="0" noProof="0">
                          <a:ln>
                            <a:noFill/>
                          </a:ln>
                          <a:solidFill>
                            <a:prstClr val="black"/>
                          </a:solidFill>
                          <a:effectLst/>
                          <a:uLnTx/>
                          <a:uFillTx/>
                          <a:latin typeface="+mn-lt"/>
                          <a:ea typeface="+mn-ea"/>
                          <a:cs typeface="+mn-cs"/>
                        </a:rPr>
                        <a:t>
 Our concept is simple; it’s about taking a minute to enjoy a dinner with loved ones, along with a sip or two of the good stuff! 🍷
DM us for more details! 
Good food, good 🍷,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https://www.instagram.com/p/BtaYdsyHLYq/media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10/05/2019 08:03:43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090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- 2019-03-06 11:19:50 </a:t>
                      </a:r>
                      <a:r>
                        <a:rPr kumimoji="0" lang="en-US" sz="1000" b="0" i="0" u="none" strike="noStrike" kern="1200" cap="none" spc="0" normalizeH="0" baseline="0" noProof="0">
                          <a:ln>
                            <a:noFill/>
                          </a:ln>
                          <a:solidFill>
                            <a:prstClr val="black"/>
                          </a:solidFill>
                          <a:effectLst/>
                          <a:uLnTx/>
                          <a:uFillTx/>
                          <a:latin typeface="+mn-lt"/>
                          <a:ea typeface="+mn-ea"/>
                          <a:cs typeface="+mn-cs"/>
                        </a:rPr>
                        <a:t>
 Throwback to this AMAZING night with mycustardpie - Where she used organic ingredients as well with some goodies straight from Australia for her #OurTableUAE!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https://www.instagram.com/p/BuqH24gnQ7V/media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5393651"/>
                  </a:ext>
                </a:extLst>
              </a:tr>
            </a:tbl>
          </a:graphicData>
        </a:graphic>
      </p:graphicFrame>
      <p:sp>
        <p:nvSpPr>
          <p:cNvPr id="4" name="Text Placeholder 3">
            <a:extLst>
              <a:ext uri="{FF2B5EF4-FFF2-40B4-BE49-F238E27FC236}">
                <a16:creationId xmlns:a16="http://schemas.microsoft.com/office/drawing/2014/main" id="{9E83B79F-9204-4DC9-80F6-4A53EC81072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238725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B5639-081C-49A3-AF21-826AC8B8CE6E}"/>
              </a:ext>
            </a:extLst>
          </p:cNvPr>
          <p:cNvSpPr>
            <a:spLocks noGrp="1"/>
          </p:cNvSpPr>
          <p:nvPr>
            <p:ph type="title"/>
          </p:nvPr>
        </p:nvSpPr>
        <p:spPr/>
        <p:txBody>
          <a:bodyPr/>
          <a:lstStyle/>
          <a:p>
            <a:r>
              <a:rPr lang="en-US"/>
              <a:t>Instagram Posts Table | Jacobs Creek - 9 of 10</a:t>
            </a:r>
          </a:p>
        </p:txBody>
      </p:sp>
      <p:graphicFrame>
        <p:nvGraphicFramePr>
          <p:cNvPr id="5" name="Table Placeholder 4">
            <a:extLst>
              <a:ext uri="{FF2B5EF4-FFF2-40B4-BE49-F238E27FC236}">
                <a16:creationId xmlns:a16="http://schemas.microsoft.com/office/drawing/2014/main" id="{97BA5420-C819-499F-89C8-0FF2D8D01AB1}"/>
              </a:ext>
            </a:extLst>
          </p:cNvPr>
          <p:cNvGraphicFramePr>
            <a:graphicFrameLocks noGrp="1"/>
          </p:cNvGraphicFramePr>
          <p:nvPr>
            <p:ph type="tbl" sz="quarter" idx="13"/>
            <p:extLst>
              <p:ext uri="{D42A27DB-BD31-4B8C-83A1-F6EECF244321}">
                <p14:modId xmlns:p14="http://schemas.microsoft.com/office/powerpoint/2010/main" val="191247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215368"/>
                    </a:ext>
                  </a:extLst>
                </a:gridCol>
                <a:gridCol w="1810512">
                  <a:extLst>
                    <a:ext uri="{9D8B030D-6E8A-4147-A177-3AD203B41FA5}">
                      <a16:colId xmlns:a16="http://schemas.microsoft.com/office/drawing/2014/main" val="1399949647"/>
                    </a:ext>
                  </a:extLst>
                </a:gridCol>
                <a:gridCol w="822960">
                  <a:extLst>
                    <a:ext uri="{9D8B030D-6E8A-4147-A177-3AD203B41FA5}">
                      <a16:colId xmlns:a16="http://schemas.microsoft.com/office/drawing/2014/main" val="1674580114"/>
                    </a:ext>
                  </a:extLst>
                </a:gridCol>
                <a:gridCol w="822960">
                  <a:extLst>
                    <a:ext uri="{9D8B030D-6E8A-4147-A177-3AD203B41FA5}">
                      <a16:colId xmlns:a16="http://schemas.microsoft.com/office/drawing/2014/main" val="3817925339"/>
                    </a:ext>
                  </a:extLst>
                </a:gridCol>
                <a:gridCol w="822960">
                  <a:extLst>
                    <a:ext uri="{9D8B030D-6E8A-4147-A177-3AD203B41FA5}">
                      <a16:colId xmlns:a16="http://schemas.microsoft.com/office/drawing/2014/main" val="3991398601"/>
                    </a:ext>
                  </a:extLst>
                </a:gridCol>
                <a:gridCol w="822960">
                  <a:extLst>
                    <a:ext uri="{9D8B030D-6E8A-4147-A177-3AD203B41FA5}">
                      <a16:colId xmlns:a16="http://schemas.microsoft.com/office/drawing/2014/main" val="3040699190"/>
                    </a:ext>
                  </a:extLst>
                </a:gridCol>
                <a:gridCol w="822960">
                  <a:extLst>
                    <a:ext uri="{9D8B030D-6E8A-4147-A177-3AD203B41FA5}">
                      <a16:colId xmlns:a16="http://schemas.microsoft.com/office/drawing/2014/main" val="2302805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45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- 2019-04-22 10:52:59 </a:t>
                      </a:r>
                      <a:r>
                        <a:rPr kumimoji="0" lang="en-US" sz="1000" b="0" i="0" u="none" strike="noStrike" kern="1200" cap="none" spc="0" normalizeH="0" baseline="0" noProof="0">
                          <a:ln>
                            <a:noFill/>
                          </a:ln>
                          <a:solidFill>
                            <a:prstClr val="black"/>
                          </a:solidFill>
                          <a:effectLst/>
                          <a:uLnTx/>
                          <a:uFillTx/>
                          <a:latin typeface="+mn-lt"/>
                          <a:ea typeface="+mn-ea"/>
                          <a:cs typeface="+mn-cs"/>
                        </a:rPr>
                        <a:t>
 Add a zesty twist to your #OurTable with this refreshing drink! What you’ll need:
•
- 🍑 2 peaches, peeled, chopped
- 🍬1 tablespoon caster sugar
- 🍋1 tablespoon lemon juice
- 🥂1 bottle of J’s Creek Sparkling Chardonnay Pinot Noir.
•
METHOD
Place peach, caster sugar and lemon juice in blender. 
Pour 1 tablespoon peach mixture into each flute.
•
Top with sparkling 🥂. Swirl and serve. Delicious!
•
📷 Heinens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https://www.instagram.com/p/BwjGdJipXtP/media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0484234"/>
                  </a:ext>
                </a:extLst>
              </a:tr>
            </a:tbl>
          </a:graphicData>
        </a:graphic>
      </p:graphicFrame>
      <p:sp>
        <p:nvSpPr>
          <p:cNvPr id="4" name="Text Placeholder 3">
            <a:extLst>
              <a:ext uri="{FF2B5EF4-FFF2-40B4-BE49-F238E27FC236}">
                <a16:creationId xmlns:a16="http://schemas.microsoft.com/office/drawing/2014/main" id="{E8B4728F-61D0-4976-937A-9FC7BBEB58C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148565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2C558-A877-418E-A1D6-E3F1256DE1B3}"/>
              </a:ext>
            </a:extLst>
          </p:cNvPr>
          <p:cNvSpPr>
            <a:spLocks noGrp="1"/>
          </p:cNvSpPr>
          <p:nvPr>
            <p:ph type="title"/>
          </p:nvPr>
        </p:nvSpPr>
        <p:spPr/>
        <p:txBody>
          <a:bodyPr/>
          <a:lstStyle/>
          <a:p>
            <a:r>
              <a:rPr lang="en-US"/>
              <a:t>Instagram Posts Table | Jacobs Creek - 10 of 10</a:t>
            </a:r>
          </a:p>
        </p:txBody>
      </p:sp>
      <p:graphicFrame>
        <p:nvGraphicFramePr>
          <p:cNvPr id="5" name="Table Placeholder 4">
            <a:extLst>
              <a:ext uri="{FF2B5EF4-FFF2-40B4-BE49-F238E27FC236}">
                <a16:creationId xmlns:a16="http://schemas.microsoft.com/office/drawing/2014/main" id="{5158FCA9-DDE7-4063-B25B-B4D215A0F52E}"/>
              </a:ext>
            </a:extLst>
          </p:cNvPr>
          <p:cNvGraphicFramePr>
            <a:graphicFrameLocks noGrp="1"/>
          </p:cNvGraphicFramePr>
          <p:nvPr>
            <p:ph type="tbl" sz="quarter" idx="13"/>
            <p:extLst>
              <p:ext uri="{D42A27DB-BD31-4B8C-83A1-F6EECF244321}">
                <p14:modId xmlns:p14="http://schemas.microsoft.com/office/powerpoint/2010/main" val="139467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1604222"/>
                    </a:ext>
                  </a:extLst>
                </a:gridCol>
                <a:gridCol w="1810512">
                  <a:extLst>
                    <a:ext uri="{9D8B030D-6E8A-4147-A177-3AD203B41FA5}">
                      <a16:colId xmlns:a16="http://schemas.microsoft.com/office/drawing/2014/main" val="135586410"/>
                    </a:ext>
                  </a:extLst>
                </a:gridCol>
                <a:gridCol w="822960">
                  <a:extLst>
                    <a:ext uri="{9D8B030D-6E8A-4147-A177-3AD203B41FA5}">
                      <a16:colId xmlns:a16="http://schemas.microsoft.com/office/drawing/2014/main" val="2375519962"/>
                    </a:ext>
                  </a:extLst>
                </a:gridCol>
                <a:gridCol w="822960">
                  <a:extLst>
                    <a:ext uri="{9D8B030D-6E8A-4147-A177-3AD203B41FA5}">
                      <a16:colId xmlns:a16="http://schemas.microsoft.com/office/drawing/2014/main" val="544459492"/>
                    </a:ext>
                  </a:extLst>
                </a:gridCol>
                <a:gridCol w="822960">
                  <a:extLst>
                    <a:ext uri="{9D8B030D-6E8A-4147-A177-3AD203B41FA5}">
                      <a16:colId xmlns:a16="http://schemas.microsoft.com/office/drawing/2014/main" val="2421352943"/>
                    </a:ext>
                  </a:extLst>
                </a:gridCol>
                <a:gridCol w="822960">
                  <a:extLst>
                    <a:ext uri="{9D8B030D-6E8A-4147-A177-3AD203B41FA5}">
                      <a16:colId xmlns:a16="http://schemas.microsoft.com/office/drawing/2014/main" val="1896071977"/>
                    </a:ext>
                  </a:extLst>
                </a:gridCol>
                <a:gridCol w="822960">
                  <a:extLst>
                    <a:ext uri="{9D8B030D-6E8A-4147-A177-3AD203B41FA5}">
                      <a16:colId xmlns:a16="http://schemas.microsoft.com/office/drawing/2014/main" val="4276330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744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- 2019-03-04 16:41:04 </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favourite drinks to sip on! Try this Rose Sangria with a fruity twist! All you need is:
•
- 1 pint strawberries, diced
- 2 peaches, pitted and diced
- 10 fresh basil leaves
- 1/3 cup granulated sugar
- 1 bottle chilled J’Creek Le Petit Rose
- Chilled bubbly for serving
How to make:
.
- Place the strawberries, peaches, basil and sugar in a large pitcher and stir. Refrigerate for 30 minutes!
.
- Stir in the bottle of chilled rosé
.
- Pour into glasses
.
- get some of the fruit in each glass, and top each cocktail with a healthy splash of bubbly!
•
#OurTableUAE #MyDubai 📷 serenagwolf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https://www.instagram.com/p/BuljVsPHPV_/media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08:04:47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6612119"/>
                  </a:ext>
                </a:extLst>
              </a:tr>
            </a:tbl>
          </a:graphicData>
        </a:graphic>
      </p:graphicFrame>
      <p:sp>
        <p:nvSpPr>
          <p:cNvPr id="4" name="Text Placeholder 3">
            <a:extLst>
              <a:ext uri="{FF2B5EF4-FFF2-40B4-BE49-F238E27FC236}">
                <a16:creationId xmlns:a16="http://schemas.microsoft.com/office/drawing/2014/main" id="{870B01AD-CD6D-4BE5-A01E-6F338A0CFF7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9926325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8D4DA-92BB-4A07-A605-F0AD28E8961A}"/>
              </a:ext>
            </a:extLst>
          </p:cNvPr>
          <p:cNvSpPr>
            <a:spLocks noGrp="1"/>
          </p:cNvSpPr>
          <p:nvPr>
            <p:ph type="title"/>
          </p:nvPr>
        </p:nvSpPr>
        <p:spPr/>
        <p:txBody>
          <a:bodyPr/>
          <a:lstStyle/>
          <a:p>
            <a:r>
              <a:rPr lang="en-US"/>
              <a:t>Instagram Key Metrics Table | Jacobs Creek</a:t>
            </a:r>
          </a:p>
        </p:txBody>
      </p:sp>
      <p:graphicFrame>
        <p:nvGraphicFramePr>
          <p:cNvPr id="5" name="Table Placeholder 4">
            <a:extLst>
              <a:ext uri="{FF2B5EF4-FFF2-40B4-BE49-F238E27FC236}">
                <a16:creationId xmlns:a16="http://schemas.microsoft.com/office/drawing/2014/main" id="{16CD10CE-4ACA-41E2-9200-0F64247CC921}"/>
              </a:ext>
            </a:extLst>
          </p:cNvPr>
          <p:cNvGraphicFramePr>
            <a:graphicFrameLocks noGrp="1"/>
          </p:cNvGraphicFramePr>
          <p:nvPr>
            <p:ph type="tbl" sz="quarter" idx="13"/>
            <p:extLst>
              <p:ext uri="{D42A27DB-BD31-4B8C-83A1-F6EECF244321}">
                <p14:modId xmlns:p14="http://schemas.microsoft.com/office/powerpoint/2010/main" val="153480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5831377"/>
                    </a:ext>
                  </a:extLst>
                </a:gridCol>
                <a:gridCol w="699516">
                  <a:extLst>
                    <a:ext uri="{9D8B030D-6E8A-4147-A177-3AD203B41FA5}">
                      <a16:colId xmlns:a16="http://schemas.microsoft.com/office/drawing/2014/main" val="1376304419"/>
                    </a:ext>
                  </a:extLst>
                </a:gridCol>
                <a:gridCol w="699516">
                  <a:extLst>
                    <a:ext uri="{9D8B030D-6E8A-4147-A177-3AD203B41FA5}">
                      <a16:colId xmlns:a16="http://schemas.microsoft.com/office/drawing/2014/main" val="790866399"/>
                    </a:ext>
                  </a:extLst>
                </a:gridCol>
                <a:gridCol w="658368">
                  <a:extLst>
                    <a:ext uri="{9D8B030D-6E8A-4147-A177-3AD203B41FA5}">
                      <a16:colId xmlns:a16="http://schemas.microsoft.com/office/drawing/2014/main" val="2566024795"/>
                    </a:ext>
                  </a:extLst>
                </a:gridCol>
                <a:gridCol w="658368">
                  <a:extLst>
                    <a:ext uri="{9D8B030D-6E8A-4147-A177-3AD203B41FA5}">
                      <a16:colId xmlns:a16="http://schemas.microsoft.com/office/drawing/2014/main" val="160757306"/>
                    </a:ext>
                  </a:extLst>
                </a:gridCol>
                <a:gridCol w="658368">
                  <a:extLst>
                    <a:ext uri="{9D8B030D-6E8A-4147-A177-3AD203B41FA5}">
                      <a16:colId xmlns:a16="http://schemas.microsoft.com/office/drawing/2014/main" val="2338286654"/>
                    </a:ext>
                  </a:extLst>
                </a:gridCol>
                <a:gridCol w="699516">
                  <a:extLst>
                    <a:ext uri="{9D8B030D-6E8A-4147-A177-3AD203B41FA5}">
                      <a16:colId xmlns:a16="http://schemas.microsoft.com/office/drawing/2014/main" val="1194150077"/>
                    </a:ext>
                  </a:extLst>
                </a:gridCol>
                <a:gridCol w="699516">
                  <a:extLst>
                    <a:ext uri="{9D8B030D-6E8A-4147-A177-3AD203B41FA5}">
                      <a16:colId xmlns:a16="http://schemas.microsoft.com/office/drawing/2014/main" val="2365489901"/>
                    </a:ext>
                  </a:extLst>
                </a:gridCol>
                <a:gridCol w="699516">
                  <a:extLst>
                    <a:ext uri="{9D8B030D-6E8A-4147-A177-3AD203B41FA5}">
                      <a16:colId xmlns:a16="http://schemas.microsoft.com/office/drawing/2014/main" val="3383578229"/>
                    </a:ext>
                  </a:extLst>
                </a:gridCol>
                <a:gridCol w="658368">
                  <a:extLst>
                    <a:ext uri="{9D8B030D-6E8A-4147-A177-3AD203B41FA5}">
                      <a16:colId xmlns:a16="http://schemas.microsoft.com/office/drawing/2014/main" val="21152782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67983153"/>
                  </a:ext>
                </a:extLst>
              </a:tr>
              <a:tr h="370840">
                <a:tc>
                  <a:txBody>
                    <a:bodyPr/>
                    <a:lstStyle/>
                    <a:p>
                      <a:r>
                        <a:rPr lang="en-US" sz="1000"/>
                        <a:t>ourtableuae</a:t>
                      </a:r>
                    </a:p>
                  </a:txBody>
                  <a:tcPr/>
                </a:tc>
                <a:tc>
                  <a:txBody>
                    <a:bodyPr/>
                    <a:lstStyle/>
                    <a:p>
                      <a:r>
                        <a:rPr lang="en-US" sz="1000"/>
                        <a:t>3903</a:t>
                      </a:r>
                    </a:p>
                  </a:txBody>
                  <a:tcPr/>
                </a:tc>
                <a:tc>
                  <a:txBody>
                    <a:bodyPr/>
                    <a:lstStyle/>
                    <a:p>
                      <a:r>
                        <a:rPr lang="en-US" sz="1000"/>
                        <a:t>1444</a:t>
                      </a:r>
                    </a:p>
                  </a:txBody>
                  <a:tcPr/>
                </a:tc>
                <a:tc>
                  <a:txBody>
                    <a:bodyPr/>
                    <a:lstStyle/>
                    <a:p>
                      <a:r>
                        <a:rPr lang="en-US" sz="1000"/>
                        <a:t>53</a:t>
                      </a:r>
                    </a:p>
                  </a:txBody>
                  <a:tcPr/>
                </a:tc>
                <a:tc>
                  <a:txBody>
                    <a:bodyPr/>
                    <a:lstStyle/>
                    <a:p>
                      <a:r>
                        <a:rPr lang="en-US" sz="1000"/>
                        <a:t>10</a:t>
                      </a:r>
                    </a:p>
                  </a:txBody>
                  <a:tcPr/>
                </a:tc>
                <a:tc>
                  <a:txBody>
                    <a:bodyPr/>
                    <a:lstStyle/>
                    <a:p>
                      <a:r>
                        <a:rPr lang="en-US" sz="1000"/>
                        <a:t>18</a:t>
                      </a:r>
                    </a:p>
                  </a:txBody>
                  <a:tcPr/>
                </a:tc>
                <a:tc>
                  <a:txBody>
                    <a:bodyPr/>
                    <a:lstStyle/>
                    <a:p>
                      <a:r>
                        <a:rPr lang="en-US" sz="1000"/>
                        <a:t>81</a:t>
                      </a:r>
                    </a:p>
                  </a:txBody>
                  <a:tcPr/>
                </a:tc>
                <a:tc>
                  <a:txBody>
                    <a:bodyPr/>
                    <a:lstStyle/>
                    <a:p>
                      <a:r>
                        <a:rPr lang="en-US" sz="1000"/>
                        <a:t>4923</a:t>
                      </a:r>
                    </a:p>
                  </a:txBody>
                  <a:tcPr/>
                </a:tc>
                <a:tc>
                  <a:txBody>
                    <a:bodyPr/>
                    <a:lstStyle/>
                    <a:p>
                      <a:r>
                        <a:rPr lang="en-US" sz="1000"/>
                        <a:t>580</a:t>
                      </a:r>
                    </a:p>
                  </a:txBody>
                  <a:tcPr/>
                </a:tc>
                <a:tc>
                  <a:txBody>
                    <a:bodyPr/>
                    <a:lstStyle/>
                    <a:p>
                      <a:r>
                        <a:rPr lang="en-US" sz="1000"/>
                        <a:t>2.1358 %</a:t>
                      </a:r>
                    </a:p>
                  </a:txBody>
                  <a:tcPr/>
                </a:tc>
                <a:extLst>
                  <a:ext uri="{0D108BD9-81ED-4DB2-BD59-A6C34878D82A}">
                    <a16:rowId xmlns:a16="http://schemas.microsoft.com/office/drawing/2014/main" val="1278566463"/>
                  </a:ext>
                </a:extLst>
              </a:tr>
            </a:tbl>
          </a:graphicData>
        </a:graphic>
      </p:graphicFrame>
      <p:sp>
        <p:nvSpPr>
          <p:cNvPr id="4" name="Text Placeholder 3">
            <a:extLst>
              <a:ext uri="{FF2B5EF4-FFF2-40B4-BE49-F238E27FC236}">
                <a16:creationId xmlns:a16="http://schemas.microsoft.com/office/drawing/2014/main" id="{44686A88-2CF7-4332-AB17-ACDB9D445C2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707401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38AAD-5B3F-4D67-8F38-EBF1FFE779C6}"/>
              </a:ext>
            </a:extLst>
          </p:cNvPr>
          <p:cNvSpPr>
            <a:spLocks noGrp="1"/>
          </p:cNvSpPr>
          <p:nvPr>
            <p:ph type="title"/>
          </p:nvPr>
        </p:nvSpPr>
        <p:spPr/>
        <p:txBody>
          <a:bodyPr/>
          <a:lstStyle/>
          <a:p>
            <a:r>
              <a:rPr lang="en-US"/>
              <a:t>Instagram Videos Table | Jacobs Creek - 1 of 7</a:t>
            </a:r>
          </a:p>
        </p:txBody>
      </p:sp>
      <p:graphicFrame>
        <p:nvGraphicFramePr>
          <p:cNvPr id="5" name="Table Placeholder 4">
            <a:extLst>
              <a:ext uri="{FF2B5EF4-FFF2-40B4-BE49-F238E27FC236}">
                <a16:creationId xmlns:a16="http://schemas.microsoft.com/office/drawing/2014/main" id="{3DF007D4-3A52-4ABC-9AE8-8DA93F879F2C}"/>
              </a:ext>
            </a:extLst>
          </p:cNvPr>
          <p:cNvGraphicFramePr>
            <a:graphicFrameLocks noGrp="1"/>
          </p:cNvGraphicFramePr>
          <p:nvPr>
            <p:ph type="tbl" sz="quarter" idx="13"/>
            <p:extLst>
              <p:ext uri="{D42A27DB-BD31-4B8C-83A1-F6EECF244321}">
                <p14:modId xmlns:p14="http://schemas.microsoft.com/office/powerpoint/2010/main" val="70119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67606408"/>
                    </a:ext>
                  </a:extLst>
                </a:gridCol>
                <a:gridCol w="493776">
                  <a:extLst>
                    <a:ext uri="{9D8B030D-6E8A-4147-A177-3AD203B41FA5}">
                      <a16:colId xmlns:a16="http://schemas.microsoft.com/office/drawing/2014/main" val="3337523185"/>
                    </a:ext>
                  </a:extLst>
                </a:gridCol>
                <a:gridCol w="1152144">
                  <a:extLst>
                    <a:ext uri="{9D8B030D-6E8A-4147-A177-3AD203B41FA5}">
                      <a16:colId xmlns:a16="http://schemas.microsoft.com/office/drawing/2014/main" val="1677190245"/>
                    </a:ext>
                  </a:extLst>
                </a:gridCol>
                <a:gridCol w="493776">
                  <a:extLst>
                    <a:ext uri="{9D8B030D-6E8A-4147-A177-3AD203B41FA5}">
                      <a16:colId xmlns:a16="http://schemas.microsoft.com/office/drawing/2014/main" val="3261315196"/>
                    </a:ext>
                  </a:extLst>
                </a:gridCol>
                <a:gridCol w="493776">
                  <a:extLst>
                    <a:ext uri="{9D8B030D-6E8A-4147-A177-3AD203B41FA5}">
                      <a16:colId xmlns:a16="http://schemas.microsoft.com/office/drawing/2014/main" val="1655349858"/>
                    </a:ext>
                  </a:extLst>
                </a:gridCol>
                <a:gridCol w="493776">
                  <a:extLst>
                    <a:ext uri="{9D8B030D-6E8A-4147-A177-3AD203B41FA5}">
                      <a16:colId xmlns:a16="http://schemas.microsoft.com/office/drawing/2014/main" val="1052034950"/>
                    </a:ext>
                  </a:extLst>
                </a:gridCol>
                <a:gridCol w="493776">
                  <a:extLst>
                    <a:ext uri="{9D8B030D-6E8A-4147-A177-3AD203B41FA5}">
                      <a16:colId xmlns:a16="http://schemas.microsoft.com/office/drawing/2014/main" val="1987285475"/>
                    </a:ext>
                  </a:extLst>
                </a:gridCol>
                <a:gridCol w="493776">
                  <a:extLst>
                    <a:ext uri="{9D8B030D-6E8A-4147-A177-3AD203B41FA5}">
                      <a16:colId xmlns:a16="http://schemas.microsoft.com/office/drawing/2014/main" val="984829102"/>
                    </a:ext>
                  </a:extLst>
                </a:gridCol>
                <a:gridCol w="493776">
                  <a:extLst>
                    <a:ext uri="{9D8B030D-6E8A-4147-A177-3AD203B41FA5}">
                      <a16:colId xmlns:a16="http://schemas.microsoft.com/office/drawing/2014/main" val="4123828107"/>
                    </a:ext>
                  </a:extLst>
                </a:gridCol>
                <a:gridCol w="493776">
                  <a:extLst>
                    <a:ext uri="{9D8B030D-6E8A-4147-A177-3AD203B41FA5}">
                      <a16:colId xmlns:a16="http://schemas.microsoft.com/office/drawing/2014/main" val="2754680305"/>
                    </a:ext>
                  </a:extLst>
                </a:gridCol>
                <a:gridCol w="493776">
                  <a:extLst>
                    <a:ext uri="{9D8B030D-6E8A-4147-A177-3AD203B41FA5}">
                      <a16:colId xmlns:a16="http://schemas.microsoft.com/office/drawing/2014/main" val="3967098005"/>
                    </a:ext>
                  </a:extLst>
                </a:gridCol>
                <a:gridCol w="493776">
                  <a:extLst>
                    <a:ext uri="{9D8B030D-6E8A-4147-A177-3AD203B41FA5}">
                      <a16:colId xmlns:a16="http://schemas.microsoft.com/office/drawing/2014/main" val="303852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86245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- 2019-06-25 16:52:37 </a:t>
                      </a:r>
                      <a:r>
                        <a:rPr kumimoji="0" lang="en-US" sz="1000" b="0" i="0" u="none" strike="noStrike" kern="1200" cap="none" spc="0" normalizeH="0" baseline="0" noProof="0">
                          <a:ln>
                            <a:noFill/>
                          </a:ln>
                          <a:solidFill>
                            <a:prstClr val="black"/>
                          </a:solidFill>
                          <a:effectLst/>
                          <a:uLnTx/>
                          <a:uFillTx/>
                          <a:latin typeface="+mn-lt"/>
                          <a:ea typeface="+mn-ea"/>
                          <a:cs typeface="+mn-cs"/>
                        </a:rPr>
                        <a:t>
 A perfect summer dessert for your next #OurTable dinner! Who would you share it with? 🥝 📷 @buzzfeedtasty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https://www.instagram.com/p/BzIiavwlY2p/media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31.22 %</a:t>
                      </a:r>
                    </a:p>
                  </a:txBody>
                  <a:tcPr/>
                </a:tc>
                <a:extLst>
                  <a:ext uri="{0D108BD9-81ED-4DB2-BD59-A6C34878D82A}">
                    <a16:rowId xmlns:a16="http://schemas.microsoft.com/office/drawing/2014/main" val="12444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- 2019-06-12 13:36:03 </a:t>
                      </a:r>
                      <a:r>
                        <a:rPr kumimoji="0" lang="en-US" sz="1000" b="0" i="0" u="none" strike="noStrike" kern="1200" cap="none" spc="0" normalizeH="0" baseline="0" noProof="0">
                          <a:ln>
                            <a:noFill/>
                          </a:ln>
                          <a:solidFill>
                            <a:prstClr val="black"/>
                          </a:solidFill>
                          <a:effectLst/>
                          <a:uLnTx/>
                          <a:uFillTx/>
                          <a:latin typeface="+mn-lt"/>
                          <a:ea typeface="+mn-ea"/>
                          <a:cs typeface="+mn-cs"/>
                        </a:rPr>
                        <a:t>
 The next Our Table pop-up is here! Bespoke menu, French provincial flare and paired. Limited to 14 seats! Bon appetit!
📍Mina Brasserie, DIFC
📆Wednesday 19th June 7.30pm
🐠AED 250 incl. 3 courses + 🍷
✅ RSVP link in bio (or send us a DM!)
•
@minabrasseriedubai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https://www.instagram.com/p/Byms7IqFn0o/media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30.61 %</a:t>
                      </a:r>
                    </a:p>
                  </a:txBody>
                  <a:tcPr/>
                </a:tc>
                <a:extLst>
                  <a:ext uri="{0D108BD9-81ED-4DB2-BD59-A6C34878D82A}">
                    <a16:rowId xmlns:a16="http://schemas.microsoft.com/office/drawing/2014/main" val="5556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- 2019-05-19 20:12:56 </a:t>
                      </a:r>
                      <a:r>
                        <a:rPr kumimoji="0" lang="en-US" sz="1000" b="0" i="0" u="none" strike="noStrike" kern="1200" cap="none" spc="0" normalizeH="0" baseline="0" noProof="0">
                          <a:ln>
                            <a:noFill/>
                          </a:ln>
                          <a:solidFill>
                            <a:prstClr val="black"/>
                          </a:solidFill>
                          <a:effectLst/>
                          <a:uLnTx/>
                          <a:uFillTx/>
                          <a:latin typeface="+mn-lt"/>
                          <a:ea typeface="+mn-ea"/>
                          <a:cs typeface="+mn-cs"/>
                        </a:rPr>
                        <a:t>
 These tasty morsels are sure to get any party started! These Garlic Parmesan-Stuffed Mushrooms are a definite must try 😍 📷 @buzzfeedoz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10:27:14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https://www.instagram.com/p/Bxpn4wjlfpH/media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32.07 %</a:t>
                      </a:r>
                    </a:p>
                  </a:txBody>
                  <a:tcPr/>
                </a:tc>
                <a:extLst>
                  <a:ext uri="{0D108BD9-81ED-4DB2-BD59-A6C34878D82A}">
                    <a16:rowId xmlns:a16="http://schemas.microsoft.com/office/drawing/2014/main" val="1418691042"/>
                  </a:ext>
                </a:extLst>
              </a:tr>
            </a:tbl>
          </a:graphicData>
        </a:graphic>
      </p:graphicFrame>
      <p:sp>
        <p:nvSpPr>
          <p:cNvPr id="4" name="Text Placeholder 3">
            <a:extLst>
              <a:ext uri="{FF2B5EF4-FFF2-40B4-BE49-F238E27FC236}">
                <a16:creationId xmlns:a16="http://schemas.microsoft.com/office/drawing/2014/main" id="{524A08AD-3B94-4D9B-AEE9-6BB682BB924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766361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8CB6-B759-4DAD-8238-9415CE5F18FC}"/>
              </a:ext>
            </a:extLst>
          </p:cNvPr>
          <p:cNvSpPr>
            <a:spLocks noGrp="1"/>
          </p:cNvSpPr>
          <p:nvPr>
            <p:ph type="title"/>
          </p:nvPr>
        </p:nvSpPr>
        <p:spPr/>
        <p:txBody>
          <a:bodyPr/>
          <a:lstStyle/>
          <a:p>
            <a:r>
              <a:rPr lang="en-US"/>
              <a:t>Instagram Videos Table | Jacobs Creek - 2 of 7</a:t>
            </a:r>
          </a:p>
        </p:txBody>
      </p:sp>
      <p:graphicFrame>
        <p:nvGraphicFramePr>
          <p:cNvPr id="5" name="Table Placeholder 4">
            <a:extLst>
              <a:ext uri="{FF2B5EF4-FFF2-40B4-BE49-F238E27FC236}">
                <a16:creationId xmlns:a16="http://schemas.microsoft.com/office/drawing/2014/main" id="{C64B9368-0A12-4644-94C2-C91EE7E333F2}"/>
              </a:ext>
            </a:extLst>
          </p:cNvPr>
          <p:cNvGraphicFramePr>
            <a:graphicFrameLocks noGrp="1"/>
          </p:cNvGraphicFramePr>
          <p:nvPr>
            <p:ph type="tbl" sz="quarter" idx="13"/>
            <p:extLst>
              <p:ext uri="{D42A27DB-BD31-4B8C-83A1-F6EECF244321}">
                <p14:modId xmlns:p14="http://schemas.microsoft.com/office/powerpoint/2010/main" val="573708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8439412"/>
                    </a:ext>
                  </a:extLst>
                </a:gridCol>
                <a:gridCol w="493776">
                  <a:extLst>
                    <a:ext uri="{9D8B030D-6E8A-4147-A177-3AD203B41FA5}">
                      <a16:colId xmlns:a16="http://schemas.microsoft.com/office/drawing/2014/main" val="2533610187"/>
                    </a:ext>
                  </a:extLst>
                </a:gridCol>
                <a:gridCol w="1152144">
                  <a:extLst>
                    <a:ext uri="{9D8B030D-6E8A-4147-A177-3AD203B41FA5}">
                      <a16:colId xmlns:a16="http://schemas.microsoft.com/office/drawing/2014/main" val="219428267"/>
                    </a:ext>
                  </a:extLst>
                </a:gridCol>
                <a:gridCol w="493776">
                  <a:extLst>
                    <a:ext uri="{9D8B030D-6E8A-4147-A177-3AD203B41FA5}">
                      <a16:colId xmlns:a16="http://schemas.microsoft.com/office/drawing/2014/main" val="201314619"/>
                    </a:ext>
                  </a:extLst>
                </a:gridCol>
                <a:gridCol w="493776">
                  <a:extLst>
                    <a:ext uri="{9D8B030D-6E8A-4147-A177-3AD203B41FA5}">
                      <a16:colId xmlns:a16="http://schemas.microsoft.com/office/drawing/2014/main" val="3424478439"/>
                    </a:ext>
                  </a:extLst>
                </a:gridCol>
                <a:gridCol w="493776">
                  <a:extLst>
                    <a:ext uri="{9D8B030D-6E8A-4147-A177-3AD203B41FA5}">
                      <a16:colId xmlns:a16="http://schemas.microsoft.com/office/drawing/2014/main" val="2932503944"/>
                    </a:ext>
                  </a:extLst>
                </a:gridCol>
                <a:gridCol w="493776">
                  <a:extLst>
                    <a:ext uri="{9D8B030D-6E8A-4147-A177-3AD203B41FA5}">
                      <a16:colId xmlns:a16="http://schemas.microsoft.com/office/drawing/2014/main" val="4214192599"/>
                    </a:ext>
                  </a:extLst>
                </a:gridCol>
                <a:gridCol w="493776">
                  <a:extLst>
                    <a:ext uri="{9D8B030D-6E8A-4147-A177-3AD203B41FA5}">
                      <a16:colId xmlns:a16="http://schemas.microsoft.com/office/drawing/2014/main" val="274304545"/>
                    </a:ext>
                  </a:extLst>
                </a:gridCol>
                <a:gridCol w="493776">
                  <a:extLst>
                    <a:ext uri="{9D8B030D-6E8A-4147-A177-3AD203B41FA5}">
                      <a16:colId xmlns:a16="http://schemas.microsoft.com/office/drawing/2014/main" val="2823128291"/>
                    </a:ext>
                  </a:extLst>
                </a:gridCol>
                <a:gridCol w="493776">
                  <a:extLst>
                    <a:ext uri="{9D8B030D-6E8A-4147-A177-3AD203B41FA5}">
                      <a16:colId xmlns:a16="http://schemas.microsoft.com/office/drawing/2014/main" val="427756220"/>
                    </a:ext>
                  </a:extLst>
                </a:gridCol>
                <a:gridCol w="493776">
                  <a:extLst>
                    <a:ext uri="{9D8B030D-6E8A-4147-A177-3AD203B41FA5}">
                      <a16:colId xmlns:a16="http://schemas.microsoft.com/office/drawing/2014/main" val="3315166472"/>
                    </a:ext>
                  </a:extLst>
                </a:gridCol>
                <a:gridCol w="493776">
                  <a:extLst>
                    <a:ext uri="{9D8B030D-6E8A-4147-A177-3AD203B41FA5}">
                      <a16:colId xmlns:a16="http://schemas.microsoft.com/office/drawing/2014/main" val="327159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98294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- 2019-05-05 15:27:38 </a:t>
                      </a:r>
                      <a:r>
                        <a:rPr kumimoji="0" lang="en-US" sz="1000" b="0" i="0" u="none" strike="noStrike" kern="1200" cap="none" spc="0" normalizeH="0" baseline="0" noProof="0">
                          <a:ln>
                            <a:noFill/>
                          </a:ln>
                          <a:solidFill>
                            <a:prstClr val="black"/>
                          </a:solidFill>
                          <a:effectLst/>
                          <a:uLnTx/>
                          <a:uFillTx/>
                          <a:latin typeface="+mn-lt"/>
                          <a:ea typeface="+mn-ea"/>
                          <a:cs typeface="+mn-cs"/>
                        </a:rPr>
                        <a:t>
 From an #OurTable on the beach, to our many intimate At Home experiences, it has definitely been an amazing start to the year! We’re looking forward to creating more memories with you in June.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https://www.instagram.com/p/BxFD_orChud/media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29.77 %</a:t>
                      </a:r>
                    </a:p>
                  </a:txBody>
                  <a:tcPr/>
                </a:tc>
                <a:extLst>
                  <a:ext uri="{0D108BD9-81ED-4DB2-BD59-A6C34878D82A}">
                    <a16:rowId xmlns:a16="http://schemas.microsoft.com/office/drawing/2014/main" val="258961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- 2019-05-01 15:42:01 </a:t>
                      </a:r>
                      <a:r>
                        <a:rPr kumimoji="0" lang="en-US" sz="1000" b="0" i="0" u="none" strike="noStrike" kern="1200" cap="none" spc="0" normalizeH="0" baseline="0" noProof="0">
                          <a:ln>
                            <a:noFill/>
                          </a:ln>
                          <a:solidFill>
                            <a:prstClr val="black"/>
                          </a:solidFill>
                          <a:effectLst/>
                          <a:uLnTx/>
                          <a:uFillTx/>
                          <a:latin typeface="+mn-lt"/>
                          <a:ea typeface="+mn-ea"/>
                          <a:cs typeface="+mn-cs"/>
                        </a:rPr>
                        <a:t>
 Delicious and easy to make! Here’s one of our go-to recipes if you’re running low on time but want something healthy and easy to pair 🍷 with, try this recipe! Tag a friend you’d try it with👇 📷 @secretsquirrelfood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09/06/2019 16:10:35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https://www.instagram.com/p/Bw6ynuhC4b-/media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25.66 %</a:t>
                      </a:r>
                    </a:p>
                  </a:txBody>
                  <a:tcPr/>
                </a:tc>
                <a:extLst>
                  <a:ext uri="{0D108BD9-81ED-4DB2-BD59-A6C34878D82A}">
                    <a16:rowId xmlns:a16="http://schemas.microsoft.com/office/drawing/2014/main" val="406724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- 2019-04-29 10:11:16 </a:t>
                      </a:r>
                      <a:r>
                        <a:rPr kumimoji="0" lang="en-US" sz="1000" b="0" i="0" u="none" strike="noStrike" kern="1200" cap="none" spc="0" normalizeH="0" baseline="0" noProof="0">
                          <a:ln>
                            <a:noFill/>
                          </a:ln>
                          <a:solidFill>
                            <a:prstClr val="black"/>
                          </a:solidFill>
                          <a:effectLst/>
                          <a:uLnTx/>
                          <a:uFillTx/>
                          <a:latin typeface="+mn-lt"/>
                          <a:ea typeface="+mn-ea"/>
                          <a:cs typeface="+mn-cs"/>
                        </a:rPr>
                        <a:t>
 LOCALLY MADE! ♥️ We’re loving these soy wax candles from @purecandles_dubai - A little gift from us at the last Our Table  #OurTableUAE 🐪 @breezebeachdxb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https://www.instagram.com/p/Bw1DKX9CBRy/media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27.02 %</a:t>
                      </a:r>
                    </a:p>
                  </a:txBody>
                  <a:tcPr/>
                </a:tc>
                <a:extLst>
                  <a:ext uri="{0D108BD9-81ED-4DB2-BD59-A6C34878D82A}">
                    <a16:rowId xmlns:a16="http://schemas.microsoft.com/office/drawing/2014/main" val="378294701"/>
                  </a:ext>
                </a:extLst>
              </a:tr>
            </a:tbl>
          </a:graphicData>
        </a:graphic>
      </p:graphicFrame>
      <p:sp>
        <p:nvSpPr>
          <p:cNvPr id="4" name="Text Placeholder 3">
            <a:extLst>
              <a:ext uri="{FF2B5EF4-FFF2-40B4-BE49-F238E27FC236}">
                <a16:creationId xmlns:a16="http://schemas.microsoft.com/office/drawing/2014/main" id="{C4AC3A20-E810-4A11-AC8E-1753D67EE61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410576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88C5-62DB-44BE-93FC-7F66CC37DFD4}"/>
              </a:ext>
            </a:extLst>
          </p:cNvPr>
          <p:cNvSpPr>
            <a:spLocks noGrp="1"/>
          </p:cNvSpPr>
          <p:nvPr>
            <p:ph type="title"/>
          </p:nvPr>
        </p:nvSpPr>
        <p:spPr/>
        <p:txBody>
          <a:bodyPr/>
          <a:lstStyle/>
          <a:p>
            <a:r>
              <a:rPr lang="en-US"/>
              <a:t>Instagram Videos Table | Jacobs Creek - 3 of 7</a:t>
            </a:r>
          </a:p>
        </p:txBody>
      </p:sp>
      <p:graphicFrame>
        <p:nvGraphicFramePr>
          <p:cNvPr id="5" name="Table Placeholder 4">
            <a:extLst>
              <a:ext uri="{FF2B5EF4-FFF2-40B4-BE49-F238E27FC236}">
                <a16:creationId xmlns:a16="http://schemas.microsoft.com/office/drawing/2014/main" id="{BE444B06-38C5-4238-8111-B93FFD58B8DF}"/>
              </a:ext>
            </a:extLst>
          </p:cNvPr>
          <p:cNvGraphicFramePr>
            <a:graphicFrameLocks noGrp="1"/>
          </p:cNvGraphicFramePr>
          <p:nvPr>
            <p:ph type="tbl" sz="quarter" idx="13"/>
            <p:extLst>
              <p:ext uri="{D42A27DB-BD31-4B8C-83A1-F6EECF244321}">
                <p14:modId xmlns:p14="http://schemas.microsoft.com/office/powerpoint/2010/main" val="243479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8998960"/>
                    </a:ext>
                  </a:extLst>
                </a:gridCol>
                <a:gridCol w="493776">
                  <a:extLst>
                    <a:ext uri="{9D8B030D-6E8A-4147-A177-3AD203B41FA5}">
                      <a16:colId xmlns:a16="http://schemas.microsoft.com/office/drawing/2014/main" val="1078878242"/>
                    </a:ext>
                  </a:extLst>
                </a:gridCol>
                <a:gridCol w="1152144">
                  <a:extLst>
                    <a:ext uri="{9D8B030D-6E8A-4147-A177-3AD203B41FA5}">
                      <a16:colId xmlns:a16="http://schemas.microsoft.com/office/drawing/2014/main" val="1141714285"/>
                    </a:ext>
                  </a:extLst>
                </a:gridCol>
                <a:gridCol w="493776">
                  <a:extLst>
                    <a:ext uri="{9D8B030D-6E8A-4147-A177-3AD203B41FA5}">
                      <a16:colId xmlns:a16="http://schemas.microsoft.com/office/drawing/2014/main" val="2804811885"/>
                    </a:ext>
                  </a:extLst>
                </a:gridCol>
                <a:gridCol w="493776">
                  <a:extLst>
                    <a:ext uri="{9D8B030D-6E8A-4147-A177-3AD203B41FA5}">
                      <a16:colId xmlns:a16="http://schemas.microsoft.com/office/drawing/2014/main" val="3859353916"/>
                    </a:ext>
                  </a:extLst>
                </a:gridCol>
                <a:gridCol w="493776">
                  <a:extLst>
                    <a:ext uri="{9D8B030D-6E8A-4147-A177-3AD203B41FA5}">
                      <a16:colId xmlns:a16="http://schemas.microsoft.com/office/drawing/2014/main" val="700128484"/>
                    </a:ext>
                  </a:extLst>
                </a:gridCol>
                <a:gridCol w="493776">
                  <a:extLst>
                    <a:ext uri="{9D8B030D-6E8A-4147-A177-3AD203B41FA5}">
                      <a16:colId xmlns:a16="http://schemas.microsoft.com/office/drawing/2014/main" val="3242129136"/>
                    </a:ext>
                  </a:extLst>
                </a:gridCol>
                <a:gridCol w="493776">
                  <a:extLst>
                    <a:ext uri="{9D8B030D-6E8A-4147-A177-3AD203B41FA5}">
                      <a16:colId xmlns:a16="http://schemas.microsoft.com/office/drawing/2014/main" val="2368240195"/>
                    </a:ext>
                  </a:extLst>
                </a:gridCol>
                <a:gridCol w="493776">
                  <a:extLst>
                    <a:ext uri="{9D8B030D-6E8A-4147-A177-3AD203B41FA5}">
                      <a16:colId xmlns:a16="http://schemas.microsoft.com/office/drawing/2014/main" val="85842881"/>
                    </a:ext>
                  </a:extLst>
                </a:gridCol>
                <a:gridCol w="493776">
                  <a:extLst>
                    <a:ext uri="{9D8B030D-6E8A-4147-A177-3AD203B41FA5}">
                      <a16:colId xmlns:a16="http://schemas.microsoft.com/office/drawing/2014/main" val="594110441"/>
                    </a:ext>
                  </a:extLst>
                </a:gridCol>
                <a:gridCol w="493776">
                  <a:extLst>
                    <a:ext uri="{9D8B030D-6E8A-4147-A177-3AD203B41FA5}">
                      <a16:colId xmlns:a16="http://schemas.microsoft.com/office/drawing/2014/main" val="2010628856"/>
                    </a:ext>
                  </a:extLst>
                </a:gridCol>
                <a:gridCol w="493776">
                  <a:extLst>
                    <a:ext uri="{9D8B030D-6E8A-4147-A177-3AD203B41FA5}">
                      <a16:colId xmlns:a16="http://schemas.microsoft.com/office/drawing/2014/main" val="311040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99701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- 2019-04-24 17:40:24 </a:t>
                      </a:r>
                      <a:r>
                        <a:rPr kumimoji="0" lang="en-US" sz="1000" b="0" i="0" u="none" strike="noStrike" kern="1200" cap="none" spc="0" normalizeH="0" baseline="0" noProof="0">
                          <a:ln>
                            <a:noFill/>
                          </a:ln>
                          <a:solidFill>
                            <a:prstClr val="black"/>
                          </a:solidFill>
                          <a:effectLst/>
                          <a:uLnTx/>
                          <a:uFillTx/>
                          <a:latin typeface="+mn-lt"/>
                          <a:ea typeface="+mn-ea"/>
                          <a:cs typeface="+mn-cs"/>
                        </a:rPr>
                        <a:t>
 WIN a private Our Table! Just sign up to our newsletter (link in bio) and you and up to 12 friends could be sipping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https://www.instagram.com/p/Bwo-l6SCkeU/media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28.45 %</a:t>
                      </a:r>
                    </a:p>
                  </a:txBody>
                  <a:tcPr/>
                </a:tc>
                <a:extLst>
                  <a:ext uri="{0D108BD9-81ED-4DB2-BD59-A6C34878D82A}">
                    <a16:rowId xmlns:a16="http://schemas.microsoft.com/office/drawing/2014/main" val="1722138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- 2019-04-07 16:36:22 </a:t>
                      </a:r>
                      <a:r>
                        <a:rPr kumimoji="0" lang="en-US" sz="1000" b="0" i="0" u="none" strike="noStrike" kern="1200" cap="none" spc="0" normalizeH="0" baseline="0" noProof="0">
                          <a:ln>
                            <a:noFill/>
                          </a:ln>
                          <a:solidFill>
                            <a:prstClr val="black"/>
                          </a:solidFill>
                          <a:effectLst/>
                          <a:uLnTx/>
                          <a:uFillTx/>
                          <a:latin typeface="+mn-lt"/>
                          <a:ea typeface="+mn-ea"/>
                          <a:cs typeface="+mn-cs"/>
                        </a:rPr>
                        <a:t>
 If you’re just as egg-static as we are for our Easter giveaway then keep watching! @abhinav_dwine shows us all the goodies we’ve got in store for your special nominee. Tag them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https://www.instagram.com/p/Bv9Fq5FnvH9/media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31.43 %</a:t>
                      </a:r>
                    </a:p>
                  </a:txBody>
                  <a:tcPr/>
                </a:tc>
                <a:extLst>
                  <a:ext uri="{0D108BD9-81ED-4DB2-BD59-A6C34878D82A}">
                    <a16:rowId xmlns:a16="http://schemas.microsoft.com/office/drawing/2014/main" val="318191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- 2019-03-31 11:30:33 </a:t>
                      </a:r>
                      <a:r>
                        <a:rPr kumimoji="0" lang="en-US" sz="1000" b="0" i="0" u="none" strike="noStrike" kern="1200" cap="none" spc="0" normalizeH="0" baseline="0" noProof="0">
                          <a:ln>
                            <a:noFill/>
                          </a:ln>
                          <a:solidFill>
                            <a:prstClr val="black"/>
                          </a:solidFill>
                          <a:effectLst/>
                          <a:uLnTx/>
                          <a:uFillTx/>
                          <a:latin typeface="+mn-lt"/>
                          <a:ea typeface="+mn-ea"/>
                          <a:cs typeface="+mn-cs"/>
                        </a:rPr>
                        <a:t>
 Get to know our trip to Australia winner: @mycustardpie - One of our favourite food bloggers! Keep an eye on our stories and hers to see exciting updates from her trip down under!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https://www.instagram.com/p/BvqhNtHHRHX/media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40.21 %</a:t>
                      </a:r>
                    </a:p>
                  </a:txBody>
                  <a:tcPr/>
                </a:tc>
                <a:extLst>
                  <a:ext uri="{0D108BD9-81ED-4DB2-BD59-A6C34878D82A}">
                    <a16:rowId xmlns:a16="http://schemas.microsoft.com/office/drawing/2014/main" val="3376096267"/>
                  </a:ext>
                </a:extLst>
              </a:tr>
            </a:tbl>
          </a:graphicData>
        </a:graphic>
      </p:graphicFrame>
      <p:sp>
        <p:nvSpPr>
          <p:cNvPr id="4" name="Text Placeholder 3">
            <a:extLst>
              <a:ext uri="{FF2B5EF4-FFF2-40B4-BE49-F238E27FC236}">
                <a16:creationId xmlns:a16="http://schemas.microsoft.com/office/drawing/2014/main" id="{7FF821B4-BE7C-4D1A-9E1C-7C2AA6C3026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095505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67116-FAC9-4F74-B30A-9DC2FE0FAD1C}"/>
              </a:ext>
            </a:extLst>
          </p:cNvPr>
          <p:cNvSpPr>
            <a:spLocks noGrp="1"/>
          </p:cNvSpPr>
          <p:nvPr>
            <p:ph type="title"/>
          </p:nvPr>
        </p:nvSpPr>
        <p:spPr/>
        <p:txBody>
          <a:bodyPr/>
          <a:lstStyle/>
          <a:p>
            <a:r>
              <a:rPr lang="en-US"/>
              <a:t>Instagram Videos Table | Jacobs Creek - 4 of 7</a:t>
            </a:r>
          </a:p>
        </p:txBody>
      </p:sp>
      <p:graphicFrame>
        <p:nvGraphicFramePr>
          <p:cNvPr id="5" name="Table Placeholder 4">
            <a:extLst>
              <a:ext uri="{FF2B5EF4-FFF2-40B4-BE49-F238E27FC236}">
                <a16:creationId xmlns:a16="http://schemas.microsoft.com/office/drawing/2014/main" id="{41CCFCC1-710B-4188-8F40-19AF2907350B}"/>
              </a:ext>
            </a:extLst>
          </p:cNvPr>
          <p:cNvGraphicFramePr>
            <a:graphicFrameLocks noGrp="1"/>
          </p:cNvGraphicFramePr>
          <p:nvPr>
            <p:ph type="tbl" sz="quarter" idx="13"/>
            <p:extLst>
              <p:ext uri="{D42A27DB-BD31-4B8C-83A1-F6EECF244321}">
                <p14:modId xmlns:p14="http://schemas.microsoft.com/office/powerpoint/2010/main" val="430081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82301430"/>
                    </a:ext>
                  </a:extLst>
                </a:gridCol>
                <a:gridCol w="493776">
                  <a:extLst>
                    <a:ext uri="{9D8B030D-6E8A-4147-A177-3AD203B41FA5}">
                      <a16:colId xmlns:a16="http://schemas.microsoft.com/office/drawing/2014/main" val="478542779"/>
                    </a:ext>
                  </a:extLst>
                </a:gridCol>
                <a:gridCol w="1152144">
                  <a:extLst>
                    <a:ext uri="{9D8B030D-6E8A-4147-A177-3AD203B41FA5}">
                      <a16:colId xmlns:a16="http://schemas.microsoft.com/office/drawing/2014/main" val="1370031801"/>
                    </a:ext>
                  </a:extLst>
                </a:gridCol>
                <a:gridCol w="493776">
                  <a:extLst>
                    <a:ext uri="{9D8B030D-6E8A-4147-A177-3AD203B41FA5}">
                      <a16:colId xmlns:a16="http://schemas.microsoft.com/office/drawing/2014/main" val="4038442896"/>
                    </a:ext>
                  </a:extLst>
                </a:gridCol>
                <a:gridCol w="493776">
                  <a:extLst>
                    <a:ext uri="{9D8B030D-6E8A-4147-A177-3AD203B41FA5}">
                      <a16:colId xmlns:a16="http://schemas.microsoft.com/office/drawing/2014/main" val="3772539689"/>
                    </a:ext>
                  </a:extLst>
                </a:gridCol>
                <a:gridCol w="493776">
                  <a:extLst>
                    <a:ext uri="{9D8B030D-6E8A-4147-A177-3AD203B41FA5}">
                      <a16:colId xmlns:a16="http://schemas.microsoft.com/office/drawing/2014/main" val="1081325684"/>
                    </a:ext>
                  </a:extLst>
                </a:gridCol>
                <a:gridCol w="493776">
                  <a:extLst>
                    <a:ext uri="{9D8B030D-6E8A-4147-A177-3AD203B41FA5}">
                      <a16:colId xmlns:a16="http://schemas.microsoft.com/office/drawing/2014/main" val="1691666300"/>
                    </a:ext>
                  </a:extLst>
                </a:gridCol>
                <a:gridCol w="493776">
                  <a:extLst>
                    <a:ext uri="{9D8B030D-6E8A-4147-A177-3AD203B41FA5}">
                      <a16:colId xmlns:a16="http://schemas.microsoft.com/office/drawing/2014/main" val="3067379300"/>
                    </a:ext>
                  </a:extLst>
                </a:gridCol>
                <a:gridCol w="493776">
                  <a:extLst>
                    <a:ext uri="{9D8B030D-6E8A-4147-A177-3AD203B41FA5}">
                      <a16:colId xmlns:a16="http://schemas.microsoft.com/office/drawing/2014/main" val="3643532917"/>
                    </a:ext>
                  </a:extLst>
                </a:gridCol>
                <a:gridCol w="493776">
                  <a:extLst>
                    <a:ext uri="{9D8B030D-6E8A-4147-A177-3AD203B41FA5}">
                      <a16:colId xmlns:a16="http://schemas.microsoft.com/office/drawing/2014/main" val="3974030981"/>
                    </a:ext>
                  </a:extLst>
                </a:gridCol>
                <a:gridCol w="493776">
                  <a:extLst>
                    <a:ext uri="{9D8B030D-6E8A-4147-A177-3AD203B41FA5}">
                      <a16:colId xmlns:a16="http://schemas.microsoft.com/office/drawing/2014/main" val="123901640"/>
                    </a:ext>
                  </a:extLst>
                </a:gridCol>
                <a:gridCol w="493776">
                  <a:extLst>
                    <a:ext uri="{9D8B030D-6E8A-4147-A177-3AD203B41FA5}">
                      <a16:colId xmlns:a16="http://schemas.microsoft.com/office/drawing/2014/main" val="357415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87111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- 2019-03-25 17:20:43 </a:t>
                      </a:r>
                      <a:r>
                        <a:rPr kumimoji="0" lang="en-US" sz="1000" b="0" i="0" u="none" strike="noStrike" kern="1200" cap="none" spc="0" normalizeH="0" baseline="0" noProof="0">
                          <a:ln>
                            <a:noFill/>
                          </a:ln>
                          <a:solidFill>
                            <a:prstClr val="black"/>
                          </a:solidFill>
                          <a:effectLst/>
                          <a:uLnTx/>
                          <a:uFillTx/>
                          <a:latin typeface="+mn-lt"/>
                          <a:ea typeface="+mn-ea"/>
                          <a:cs typeface="+mn-cs"/>
                        </a:rPr>
                        <a:t>
 Our Table - on the BEACH! 
Join us for another of our signature beautiful 3 course pop-up dinners, this time beside the waves 🌊
📍@breezebeachdxb
🍴3 delicious courses
🍷perfectly paired J’sCreek
💁🏽‍♂ Our pro Abhinav to share tips
Spaces are limited, please DM us to RSVP. AED 250 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https://www.instagram.com/p/BvbsfIvn6eS/media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32.23 %</a:t>
                      </a:r>
                    </a:p>
                  </a:txBody>
                  <a:tcPr/>
                </a:tc>
                <a:extLst>
                  <a:ext uri="{0D108BD9-81ED-4DB2-BD59-A6C34878D82A}">
                    <a16:rowId xmlns:a16="http://schemas.microsoft.com/office/drawing/2014/main" val="318231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- 2019-03-11 15:12:23 </a:t>
                      </a:r>
                      <a:r>
                        <a:rPr kumimoji="0" lang="en-US" sz="1000" b="0" i="0" u="none" strike="noStrike" kern="1200" cap="none" spc="0" normalizeH="0" baseline="0" noProof="0">
                          <a:ln>
                            <a:noFill/>
                          </a:ln>
                          <a:solidFill>
                            <a:prstClr val="black"/>
                          </a:solidFill>
                          <a:effectLst/>
                          <a:uLnTx/>
                          <a:uFillTx/>
                          <a:latin typeface="+mn-lt"/>
                          <a:ea typeface="+mn-ea"/>
                          <a:cs typeface="+mn-cs"/>
                        </a:rPr>
                        <a:t>
 🍸🍸 ALERT! A quick and easy classic from the 1950s - The Gimlet! Check our story (and highlight) for our top tips on how to make it, with a little twist. (All you’ll need is a little J’s Creek Le Petit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https://www.instagram.com/p/Bu3ak6mH7Uy/media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30.59 %</a:t>
                      </a:r>
                    </a:p>
                  </a:txBody>
                  <a:tcPr/>
                </a:tc>
                <a:extLst>
                  <a:ext uri="{0D108BD9-81ED-4DB2-BD59-A6C34878D82A}">
                    <a16:rowId xmlns:a16="http://schemas.microsoft.com/office/drawing/2014/main" val="3126648980"/>
                  </a:ext>
                </a:extLst>
              </a:tr>
            </a:tbl>
          </a:graphicData>
        </a:graphic>
      </p:graphicFrame>
      <p:sp>
        <p:nvSpPr>
          <p:cNvPr id="4" name="Text Placeholder 3">
            <a:extLst>
              <a:ext uri="{FF2B5EF4-FFF2-40B4-BE49-F238E27FC236}">
                <a16:creationId xmlns:a16="http://schemas.microsoft.com/office/drawing/2014/main" id="{DDCF4D8A-02E3-4357-BE9E-79405810DAB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9460701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3D9B-9BB9-4956-ABC1-AED880C4B26C}"/>
              </a:ext>
            </a:extLst>
          </p:cNvPr>
          <p:cNvSpPr>
            <a:spLocks noGrp="1"/>
          </p:cNvSpPr>
          <p:nvPr>
            <p:ph type="title"/>
          </p:nvPr>
        </p:nvSpPr>
        <p:spPr/>
        <p:txBody>
          <a:bodyPr/>
          <a:lstStyle/>
          <a:p>
            <a:r>
              <a:rPr lang="en-US"/>
              <a:t>Instagram Videos Table | Jacobs Creek - 5 of 7</a:t>
            </a:r>
          </a:p>
        </p:txBody>
      </p:sp>
      <p:graphicFrame>
        <p:nvGraphicFramePr>
          <p:cNvPr id="5" name="Table Placeholder 4">
            <a:extLst>
              <a:ext uri="{FF2B5EF4-FFF2-40B4-BE49-F238E27FC236}">
                <a16:creationId xmlns:a16="http://schemas.microsoft.com/office/drawing/2014/main" id="{53781F31-B7E4-4B6F-A1F1-E680E0A4E1DF}"/>
              </a:ext>
            </a:extLst>
          </p:cNvPr>
          <p:cNvGraphicFramePr>
            <a:graphicFrameLocks noGrp="1"/>
          </p:cNvGraphicFramePr>
          <p:nvPr>
            <p:ph type="tbl" sz="quarter" idx="13"/>
            <p:extLst>
              <p:ext uri="{D42A27DB-BD31-4B8C-83A1-F6EECF244321}">
                <p14:modId xmlns:p14="http://schemas.microsoft.com/office/powerpoint/2010/main" val="44973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7789675"/>
                    </a:ext>
                  </a:extLst>
                </a:gridCol>
                <a:gridCol w="493776">
                  <a:extLst>
                    <a:ext uri="{9D8B030D-6E8A-4147-A177-3AD203B41FA5}">
                      <a16:colId xmlns:a16="http://schemas.microsoft.com/office/drawing/2014/main" val="2018068916"/>
                    </a:ext>
                  </a:extLst>
                </a:gridCol>
                <a:gridCol w="1152144">
                  <a:extLst>
                    <a:ext uri="{9D8B030D-6E8A-4147-A177-3AD203B41FA5}">
                      <a16:colId xmlns:a16="http://schemas.microsoft.com/office/drawing/2014/main" val="3012286689"/>
                    </a:ext>
                  </a:extLst>
                </a:gridCol>
                <a:gridCol w="493776">
                  <a:extLst>
                    <a:ext uri="{9D8B030D-6E8A-4147-A177-3AD203B41FA5}">
                      <a16:colId xmlns:a16="http://schemas.microsoft.com/office/drawing/2014/main" val="3406786418"/>
                    </a:ext>
                  </a:extLst>
                </a:gridCol>
                <a:gridCol w="493776">
                  <a:extLst>
                    <a:ext uri="{9D8B030D-6E8A-4147-A177-3AD203B41FA5}">
                      <a16:colId xmlns:a16="http://schemas.microsoft.com/office/drawing/2014/main" val="419857297"/>
                    </a:ext>
                  </a:extLst>
                </a:gridCol>
                <a:gridCol w="493776">
                  <a:extLst>
                    <a:ext uri="{9D8B030D-6E8A-4147-A177-3AD203B41FA5}">
                      <a16:colId xmlns:a16="http://schemas.microsoft.com/office/drawing/2014/main" val="3012309629"/>
                    </a:ext>
                  </a:extLst>
                </a:gridCol>
                <a:gridCol w="493776">
                  <a:extLst>
                    <a:ext uri="{9D8B030D-6E8A-4147-A177-3AD203B41FA5}">
                      <a16:colId xmlns:a16="http://schemas.microsoft.com/office/drawing/2014/main" val="2304458338"/>
                    </a:ext>
                  </a:extLst>
                </a:gridCol>
                <a:gridCol w="493776">
                  <a:extLst>
                    <a:ext uri="{9D8B030D-6E8A-4147-A177-3AD203B41FA5}">
                      <a16:colId xmlns:a16="http://schemas.microsoft.com/office/drawing/2014/main" val="3704117327"/>
                    </a:ext>
                  </a:extLst>
                </a:gridCol>
                <a:gridCol w="493776">
                  <a:extLst>
                    <a:ext uri="{9D8B030D-6E8A-4147-A177-3AD203B41FA5}">
                      <a16:colId xmlns:a16="http://schemas.microsoft.com/office/drawing/2014/main" val="2408358271"/>
                    </a:ext>
                  </a:extLst>
                </a:gridCol>
                <a:gridCol w="493776">
                  <a:extLst>
                    <a:ext uri="{9D8B030D-6E8A-4147-A177-3AD203B41FA5}">
                      <a16:colId xmlns:a16="http://schemas.microsoft.com/office/drawing/2014/main" val="1177017112"/>
                    </a:ext>
                  </a:extLst>
                </a:gridCol>
                <a:gridCol w="493776">
                  <a:extLst>
                    <a:ext uri="{9D8B030D-6E8A-4147-A177-3AD203B41FA5}">
                      <a16:colId xmlns:a16="http://schemas.microsoft.com/office/drawing/2014/main" val="1751648074"/>
                    </a:ext>
                  </a:extLst>
                </a:gridCol>
                <a:gridCol w="493776">
                  <a:extLst>
                    <a:ext uri="{9D8B030D-6E8A-4147-A177-3AD203B41FA5}">
                      <a16:colId xmlns:a16="http://schemas.microsoft.com/office/drawing/2014/main" val="1921837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80885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- 2019-03-06 11:19:50 </a:t>
                      </a:r>
                      <a:r>
                        <a:rPr kumimoji="0" lang="en-US" sz="1000" b="0" i="0" u="none" strike="noStrike" kern="1200" cap="none" spc="0" normalizeH="0" baseline="0" noProof="0">
                          <a:ln>
                            <a:noFill/>
                          </a:ln>
                          <a:solidFill>
                            <a:prstClr val="black"/>
                          </a:solidFill>
                          <a:effectLst/>
                          <a:uLnTx/>
                          <a:uFillTx/>
                          <a:latin typeface="+mn-lt"/>
                          <a:ea typeface="+mn-ea"/>
                          <a:cs typeface="+mn-cs"/>
                        </a:rPr>
                        <a:t>
 Throwback to this AMAZING night with @mycustardpie - Where she used organic ingredients as well with some goodies straight from Australia for her #OurTableUAE!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https://www.instagram.com/p/BuqH24gnQ7V/media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25.34 %</a:t>
                      </a:r>
                    </a:p>
                  </a:txBody>
                  <a:tcPr/>
                </a:tc>
                <a:extLst>
                  <a:ext uri="{0D108BD9-81ED-4DB2-BD59-A6C34878D82A}">
                    <a16:rowId xmlns:a16="http://schemas.microsoft.com/office/drawing/2014/main" val="232727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- 2019-02-28 12:29:41 </a:t>
                      </a:r>
                      <a:r>
                        <a:rPr kumimoji="0" lang="en-US" sz="1000" b="0" i="0" u="none" strike="noStrike" kern="1200" cap="none" spc="0" normalizeH="0" baseline="0" noProof="0">
                          <a:ln>
                            <a:noFill/>
                          </a:ln>
                          <a:solidFill>
                            <a:prstClr val="black"/>
                          </a:solidFill>
                          <a:effectLst/>
                          <a:uLnTx/>
                          <a:uFillTx/>
                          <a:latin typeface="+mn-lt"/>
                          <a:ea typeface="+mn-ea"/>
                          <a:cs typeface="+mn-cs"/>
                        </a:rPr>
                        <a:t>
 A refreshing LPR spritzer to spice up your day! ☺️ All you’ll need is some:
•
-Strawberry Syrup
-Cranberry Juice
- J’sCreek Le Petit Rosé -Soda Water
•
Check out our story to find out how to make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https://www.instagram.com/p/BuazXRvHgie/media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24.46 %</a:t>
                      </a:r>
                    </a:p>
                  </a:txBody>
                  <a:tcPr/>
                </a:tc>
                <a:extLst>
                  <a:ext uri="{0D108BD9-81ED-4DB2-BD59-A6C34878D82A}">
                    <a16:rowId xmlns:a16="http://schemas.microsoft.com/office/drawing/2014/main" val="2923476854"/>
                  </a:ext>
                </a:extLst>
              </a:tr>
            </a:tbl>
          </a:graphicData>
        </a:graphic>
      </p:graphicFrame>
      <p:sp>
        <p:nvSpPr>
          <p:cNvPr id="4" name="Text Placeholder 3">
            <a:extLst>
              <a:ext uri="{FF2B5EF4-FFF2-40B4-BE49-F238E27FC236}">
                <a16:creationId xmlns:a16="http://schemas.microsoft.com/office/drawing/2014/main" id="{3BB2944D-A736-4D42-903A-644D7825F8E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78730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87CEE-349A-4C05-8F78-00A079250580}"/>
              </a:ext>
            </a:extLst>
          </p:cNvPr>
          <p:cNvSpPr>
            <a:spLocks noGrp="1"/>
          </p:cNvSpPr>
          <p:nvPr>
            <p:ph type="title"/>
          </p:nvPr>
        </p:nvSpPr>
        <p:spPr/>
        <p:txBody>
          <a:bodyPr/>
          <a:lstStyle/>
          <a:p>
            <a:r>
              <a:rPr lang="en-US"/>
              <a:t>Instagram Videos Table | Jacobs Creek - 6 of 7</a:t>
            </a:r>
          </a:p>
        </p:txBody>
      </p:sp>
      <p:graphicFrame>
        <p:nvGraphicFramePr>
          <p:cNvPr id="5" name="Table Placeholder 4">
            <a:extLst>
              <a:ext uri="{FF2B5EF4-FFF2-40B4-BE49-F238E27FC236}">
                <a16:creationId xmlns:a16="http://schemas.microsoft.com/office/drawing/2014/main" id="{1A88D9F9-8F19-4481-BCA4-D2ADF3B6A83D}"/>
              </a:ext>
            </a:extLst>
          </p:cNvPr>
          <p:cNvGraphicFramePr>
            <a:graphicFrameLocks noGrp="1"/>
          </p:cNvGraphicFramePr>
          <p:nvPr>
            <p:ph type="tbl" sz="quarter" idx="13"/>
            <p:extLst>
              <p:ext uri="{D42A27DB-BD31-4B8C-83A1-F6EECF244321}">
                <p14:modId xmlns:p14="http://schemas.microsoft.com/office/powerpoint/2010/main" val="286600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43073348"/>
                    </a:ext>
                  </a:extLst>
                </a:gridCol>
                <a:gridCol w="493776">
                  <a:extLst>
                    <a:ext uri="{9D8B030D-6E8A-4147-A177-3AD203B41FA5}">
                      <a16:colId xmlns:a16="http://schemas.microsoft.com/office/drawing/2014/main" val="3656827193"/>
                    </a:ext>
                  </a:extLst>
                </a:gridCol>
                <a:gridCol w="1152144">
                  <a:extLst>
                    <a:ext uri="{9D8B030D-6E8A-4147-A177-3AD203B41FA5}">
                      <a16:colId xmlns:a16="http://schemas.microsoft.com/office/drawing/2014/main" val="2731425412"/>
                    </a:ext>
                  </a:extLst>
                </a:gridCol>
                <a:gridCol w="493776">
                  <a:extLst>
                    <a:ext uri="{9D8B030D-6E8A-4147-A177-3AD203B41FA5}">
                      <a16:colId xmlns:a16="http://schemas.microsoft.com/office/drawing/2014/main" val="3674518899"/>
                    </a:ext>
                  </a:extLst>
                </a:gridCol>
                <a:gridCol w="493776">
                  <a:extLst>
                    <a:ext uri="{9D8B030D-6E8A-4147-A177-3AD203B41FA5}">
                      <a16:colId xmlns:a16="http://schemas.microsoft.com/office/drawing/2014/main" val="351702917"/>
                    </a:ext>
                  </a:extLst>
                </a:gridCol>
                <a:gridCol w="493776">
                  <a:extLst>
                    <a:ext uri="{9D8B030D-6E8A-4147-A177-3AD203B41FA5}">
                      <a16:colId xmlns:a16="http://schemas.microsoft.com/office/drawing/2014/main" val="3686945542"/>
                    </a:ext>
                  </a:extLst>
                </a:gridCol>
                <a:gridCol w="493776">
                  <a:extLst>
                    <a:ext uri="{9D8B030D-6E8A-4147-A177-3AD203B41FA5}">
                      <a16:colId xmlns:a16="http://schemas.microsoft.com/office/drawing/2014/main" val="1024332351"/>
                    </a:ext>
                  </a:extLst>
                </a:gridCol>
                <a:gridCol w="493776">
                  <a:extLst>
                    <a:ext uri="{9D8B030D-6E8A-4147-A177-3AD203B41FA5}">
                      <a16:colId xmlns:a16="http://schemas.microsoft.com/office/drawing/2014/main" val="612293587"/>
                    </a:ext>
                  </a:extLst>
                </a:gridCol>
                <a:gridCol w="493776">
                  <a:extLst>
                    <a:ext uri="{9D8B030D-6E8A-4147-A177-3AD203B41FA5}">
                      <a16:colId xmlns:a16="http://schemas.microsoft.com/office/drawing/2014/main" val="3877120170"/>
                    </a:ext>
                  </a:extLst>
                </a:gridCol>
                <a:gridCol w="493776">
                  <a:extLst>
                    <a:ext uri="{9D8B030D-6E8A-4147-A177-3AD203B41FA5}">
                      <a16:colId xmlns:a16="http://schemas.microsoft.com/office/drawing/2014/main" val="603411295"/>
                    </a:ext>
                  </a:extLst>
                </a:gridCol>
                <a:gridCol w="493776">
                  <a:extLst>
                    <a:ext uri="{9D8B030D-6E8A-4147-A177-3AD203B41FA5}">
                      <a16:colId xmlns:a16="http://schemas.microsoft.com/office/drawing/2014/main" val="1411896668"/>
                    </a:ext>
                  </a:extLst>
                </a:gridCol>
                <a:gridCol w="493776">
                  <a:extLst>
                    <a:ext uri="{9D8B030D-6E8A-4147-A177-3AD203B41FA5}">
                      <a16:colId xmlns:a16="http://schemas.microsoft.com/office/drawing/2014/main" val="85181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1498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- 2019-02-12 13:52:00 </a:t>
                      </a:r>
                      <a:r>
                        <a:rPr kumimoji="0" lang="en-US" sz="1000" b="0" i="0" u="none" strike="noStrike" kern="1200" cap="none" spc="0" normalizeH="0" baseline="0" noProof="0">
                          <a:ln>
                            <a:noFill/>
                          </a:ln>
                          <a:solidFill>
                            <a:prstClr val="black"/>
                          </a:solidFill>
                          <a:effectLst/>
                          <a:uLnTx/>
                          <a:uFillTx/>
                          <a:latin typeface="+mn-lt"/>
                          <a:ea typeface="+mn-ea"/>
                          <a:cs typeface="+mn-cs"/>
                        </a:rPr>
                        <a:t>
 1st pop-up of 2019 🥳🥳 A bespoke menu with a three course meal, paired 🍷 and tasting experiences from our 🍷Pro, all on the beautiful terrace of @grapeskindubai. YES PLEASE! 
AED 250 per person - DM us for more info or link in bio to 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https://www.instagram.com/p/Btxv2d5HBFZ/media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31.04 %</a:t>
                      </a:r>
                    </a:p>
                  </a:txBody>
                  <a:tcPr/>
                </a:tc>
                <a:extLst>
                  <a:ext uri="{0D108BD9-81ED-4DB2-BD59-A6C34878D82A}">
                    <a16:rowId xmlns:a16="http://schemas.microsoft.com/office/drawing/2014/main" val="362030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- 2019-01-23 10:01:26 </a:t>
                      </a:r>
                      <a:r>
                        <a:rPr kumimoji="0" lang="en-US" sz="1000" b="0" i="0" u="none" strike="noStrike" kern="1200" cap="none" spc="0" normalizeH="0" baseline="0" noProof="0">
                          <a:ln>
                            <a:noFill/>
                          </a:ln>
                          <a:solidFill>
                            <a:prstClr val="black"/>
                          </a:solidFill>
                          <a:effectLst/>
                          <a:uLnTx/>
                          <a:uFillTx/>
                          <a:latin typeface="+mn-lt"/>
                          <a:ea typeface="+mn-ea"/>
                          <a:cs typeface="+mn-cs"/>
                        </a:rPr>
                        <a:t>
 Up your hosting game with a delicious glass of ☝️ - All you need is some tonic water, strawberries, mint leaves and our light, crisp rosé. Check out our highlights for more info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https://www.instagram.com/p/Bs91dR-nhor/media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31.14 %</a:t>
                      </a:r>
                    </a:p>
                  </a:txBody>
                  <a:tcPr/>
                </a:tc>
                <a:extLst>
                  <a:ext uri="{0D108BD9-81ED-4DB2-BD59-A6C34878D82A}">
                    <a16:rowId xmlns:a16="http://schemas.microsoft.com/office/drawing/2014/main" val="25070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- 2019-01-03 10:33:33 </a:t>
                      </a:r>
                      <a:r>
                        <a:rPr kumimoji="0" lang="en-US" sz="1000" b="0" i="0" u="none" strike="noStrike" kern="1200" cap="none" spc="0" normalizeH="0" baseline="0" noProof="0">
                          <a:ln>
                            <a:noFill/>
                          </a:ln>
                          <a:solidFill>
                            <a:prstClr val="black"/>
                          </a:solidFill>
                          <a:effectLst/>
                          <a:uLnTx/>
                          <a:uFillTx/>
                          <a:latin typeface="+mn-lt"/>
                          <a:ea typeface="+mn-ea"/>
                          <a:cs typeface="+mn-cs"/>
                        </a:rPr>
                        <a:t>
 Was your New Year’s resolution to have more fun? See more friends? Eat better food? Watch this vid 👆🏾 and then give us a DM.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https://www.instagram.com/p/BsKZf73n6nB/media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32.29 %</a:t>
                      </a:r>
                    </a:p>
                  </a:txBody>
                  <a:tcPr/>
                </a:tc>
                <a:extLst>
                  <a:ext uri="{0D108BD9-81ED-4DB2-BD59-A6C34878D82A}">
                    <a16:rowId xmlns:a16="http://schemas.microsoft.com/office/drawing/2014/main" val="4193263549"/>
                  </a:ext>
                </a:extLst>
              </a:tr>
            </a:tbl>
          </a:graphicData>
        </a:graphic>
      </p:graphicFrame>
      <p:sp>
        <p:nvSpPr>
          <p:cNvPr id="4" name="Text Placeholder 3">
            <a:extLst>
              <a:ext uri="{FF2B5EF4-FFF2-40B4-BE49-F238E27FC236}">
                <a16:creationId xmlns:a16="http://schemas.microsoft.com/office/drawing/2014/main" id="{1B09CB00-A52C-4892-8FEF-0589F4A571C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07992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5BA59-FF6B-4E4D-A48D-C89A400E450B}"/>
              </a:ext>
            </a:extLst>
          </p:cNvPr>
          <p:cNvSpPr>
            <a:spLocks noGrp="1"/>
          </p:cNvSpPr>
          <p:nvPr>
            <p:ph type="title"/>
          </p:nvPr>
        </p:nvSpPr>
        <p:spPr/>
        <p:txBody>
          <a:bodyPr/>
          <a:lstStyle/>
          <a:p>
            <a:r>
              <a:rPr lang="en-US"/>
              <a:t>Instagram Videos Table | Jacobs Creek - 7 of 7</a:t>
            </a:r>
          </a:p>
        </p:txBody>
      </p:sp>
      <p:graphicFrame>
        <p:nvGraphicFramePr>
          <p:cNvPr id="5" name="Table Placeholder 4">
            <a:extLst>
              <a:ext uri="{FF2B5EF4-FFF2-40B4-BE49-F238E27FC236}">
                <a16:creationId xmlns:a16="http://schemas.microsoft.com/office/drawing/2014/main" id="{A9836B78-05F9-4237-BA14-4AD3278B3FAD}"/>
              </a:ext>
            </a:extLst>
          </p:cNvPr>
          <p:cNvGraphicFramePr>
            <a:graphicFrameLocks noGrp="1"/>
          </p:cNvGraphicFramePr>
          <p:nvPr>
            <p:ph type="tbl" sz="quarter" idx="13"/>
            <p:extLst>
              <p:ext uri="{D42A27DB-BD31-4B8C-83A1-F6EECF244321}">
                <p14:modId xmlns:p14="http://schemas.microsoft.com/office/powerpoint/2010/main" val="3338338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46984804"/>
                    </a:ext>
                  </a:extLst>
                </a:gridCol>
                <a:gridCol w="493776">
                  <a:extLst>
                    <a:ext uri="{9D8B030D-6E8A-4147-A177-3AD203B41FA5}">
                      <a16:colId xmlns:a16="http://schemas.microsoft.com/office/drawing/2014/main" val="1080827626"/>
                    </a:ext>
                  </a:extLst>
                </a:gridCol>
                <a:gridCol w="1152144">
                  <a:extLst>
                    <a:ext uri="{9D8B030D-6E8A-4147-A177-3AD203B41FA5}">
                      <a16:colId xmlns:a16="http://schemas.microsoft.com/office/drawing/2014/main" val="991242641"/>
                    </a:ext>
                  </a:extLst>
                </a:gridCol>
                <a:gridCol w="493776">
                  <a:extLst>
                    <a:ext uri="{9D8B030D-6E8A-4147-A177-3AD203B41FA5}">
                      <a16:colId xmlns:a16="http://schemas.microsoft.com/office/drawing/2014/main" val="290417461"/>
                    </a:ext>
                  </a:extLst>
                </a:gridCol>
                <a:gridCol w="493776">
                  <a:extLst>
                    <a:ext uri="{9D8B030D-6E8A-4147-A177-3AD203B41FA5}">
                      <a16:colId xmlns:a16="http://schemas.microsoft.com/office/drawing/2014/main" val="1704347081"/>
                    </a:ext>
                  </a:extLst>
                </a:gridCol>
                <a:gridCol w="493776">
                  <a:extLst>
                    <a:ext uri="{9D8B030D-6E8A-4147-A177-3AD203B41FA5}">
                      <a16:colId xmlns:a16="http://schemas.microsoft.com/office/drawing/2014/main" val="3322494018"/>
                    </a:ext>
                  </a:extLst>
                </a:gridCol>
                <a:gridCol w="493776">
                  <a:extLst>
                    <a:ext uri="{9D8B030D-6E8A-4147-A177-3AD203B41FA5}">
                      <a16:colId xmlns:a16="http://schemas.microsoft.com/office/drawing/2014/main" val="2237654828"/>
                    </a:ext>
                  </a:extLst>
                </a:gridCol>
                <a:gridCol w="493776">
                  <a:extLst>
                    <a:ext uri="{9D8B030D-6E8A-4147-A177-3AD203B41FA5}">
                      <a16:colId xmlns:a16="http://schemas.microsoft.com/office/drawing/2014/main" val="2117244042"/>
                    </a:ext>
                  </a:extLst>
                </a:gridCol>
                <a:gridCol w="493776">
                  <a:extLst>
                    <a:ext uri="{9D8B030D-6E8A-4147-A177-3AD203B41FA5}">
                      <a16:colId xmlns:a16="http://schemas.microsoft.com/office/drawing/2014/main" val="2613100953"/>
                    </a:ext>
                  </a:extLst>
                </a:gridCol>
                <a:gridCol w="493776">
                  <a:extLst>
                    <a:ext uri="{9D8B030D-6E8A-4147-A177-3AD203B41FA5}">
                      <a16:colId xmlns:a16="http://schemas.microsoft.com/office/drawing/2014/main" val="3113631726"/>
                    </a:ext>
                  </a:extLst>
                </a:gridCol>
                <a:gridCol w="493776">
                  <a:extLst>
                    <a:ext uri="{9D8B030D-6E8A-4147-A177-3AD203B41FA5}">
                      <a16:colId xmlns:a16="http://schemas.microsoft.com/office/drawing/2014/main" val="1170747681"/>
                    </a:ext>
                  </a:extLst>
                </a:gridCol>
                <a:gridCol w="493776">
                  <a:extLst>
                    <a:ext uri="{9D8B030D-6E8A-4147-A177-3AD203B41FA5}">
                      <a16:colId xmlns:a16="http://schemas.microsoft.com/office/drawing/2014/main" val="188000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68567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- 2019-01-01 11:54:33 </a:t>
                      </a:r>
                      <a:r>
                        <a:rPr kumimoji="0" lang="en-US" sz="1000" b="0" i="0" u="none" strike="noStrike" kern="1200" cap="none" spc="0" normalizeH="0" baseline="0" noProof="0">
                          <a:ln>
                            <a:noFill/>
                          </a:ln>
                          <a:solidFill>
                            <a:prstClr val="black"/>
                          </a:solidFill>
                          <a:effectLst/>
                          <a:uLnTx/>
                          <a:uFillTx/>
                          <a:latin typeface="+mn-lt"/>
                          <a:ea typeface="+mn-ea"/>
                          <a:cs typeface="+mn-cs"/>
                        </a:rPr>
                        <a:t>
 Here is to an unforgettable year filled with great food, great people and great 🍷, and to an even greater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https://www.instagram.com/p/BsFZLT1ivun/media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35.63 %</a:t>
                      </a:r>
                    </a:p>
                  </a:txBody>
                  <a:tcPr/>
                </a:tc>
                <a:extLst>
                  <a:ext uri="{0D108BD9-81ED-4DB2-BD59-A6C34878D82A}">
                    <a16:rowId xmlns:a16="http://schemas.microsoft.com/office/drawing/2014/main" val="2719241107"/>
                  </a:ext>
                </a:extLst>
              </a:tr>
            </a:tbl>
          </a:graphicData>
        </a:graphic>
      </p:graphicFrame>
      <p:sp>
        <p:nvSpPr>
          <p:cNvPr id="4" name="Text Placeholder 3">
            <a:extLst>
              <a:ext uri="{FF2B5EF4-FFF2-40B4-BE49-F238E27FC236}">
                <a16:creationId xmlns:a16="http://schemas.microsoft.com/office/drawing/2014/main" id="{EB65C834-7637-44D8-8DC4-74FC9827CD8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1239995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D8CE9-DF92-486D-AB90-58ED9ED7109E}"/>
              </a:ext>
            </a:extLst>
          </p:cNvPr>
          <p:cNvSpPr>
            <a:spLocks noGrp="1"/>
          </p:cNvSpPr>
          <p:nvPr>
            <p:ph type="title"/>
          </p:nvPr>
        </p:nvSpPr>
        <p:spPr/>
        <p:txBody>
          <a:bodyPr/>
          <a:lstStyle/>
          <a:p>
            <a:r>
              <a:rPr lang="en-US"/>
              <a:t>Instagram Stories Taps Line Chart | Jacobs Creek</a:t>
            </a:r>
          </a:p>
        </p:txBody>
      </p:sp>
      <p:graphicFrame>
        <p:nvGraphicFramePr>
          <p:cNvPr id="6" name="Chart Placeholder 5">
            <a:extLst>
              <a:ext uri="{FF2B5EF4-FFF2-40B4-BE49-F238E27FC236}">
                <a16:creationId xmlns:a16="http://schemas.microsoft.com/office/drawing/2014/main" id="{AD5B2277-25EC-45B1-8FA2-599AFF9D4BD7}"/>
              </a:ext>
            </a:extLst>
          </p:cNvPr>
          <p:cNvGraphicFramePr>
            <a:graphicFrameLocks noGrp="1"/>
          </p:cNvGraphicFramePr>
          <p:nvPr>
            <p:ph type="chart" sz="quarter" idx="13"/>
            <p:extLst>
              <p:ext uri="{D42A27DB-BD31-4B8C-83A1-F6EECF244321}">
                <p14:modId xmlns:p14="http://schemas.microsoft.com/office/powerpoint/2010/main" val="2834721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873BF-6D7D-4DAC-9F78-D6BBE4CD8A51}"/>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64117740-32F4-4254-BB8B-11247C2E2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672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85607-308D-4347-90E3-44B9984B4556}"/>
              </a:ext>
            </a:extLst>
          </p:cNvPr>
          <p:cNvSpPr>
            <a:spLocks noGrp="1"/>
          </p:cNvSpPr>
          <p:nvPr>
            <p:ph type="title"/>
          </p:nvPr>
        </p:nvSpPr>
        <p:spPr/>
        <p:txBody>
          <a:bodyPr/>
          <a:lstStyle/>
          <a:p>
            <a:r>
              <a:rPr lang="en-US"/>
              <a:t>Instagram Stories Key Metrics Line Chart | Jacobs Creek</a:t>
            </a:r>
          </a:p>
        </p:txBody>
      </p:sp>
      <p:graphicFrame>
        <p:nvGraphicFramePr>
          <p:cNvPr id="6" name="Chart Placeholder 5">
            <a:extLst>
              <a:ext uri="{FF2B5EF4-FFF2-40B4-BE49-F238E27FC236}">
                <a16:creationId xmlns:a16="http://schemas.microsoft.com/office/drawing/2014/main" id="{36F2F8D7-6F9A-4787-8519-B8C6B790981B}"/>
              </a:ext>
            </a:extLst>
          </p:cNvPr>
          <p:cNvGraphicFramePr>
            <a:graphicFrameLocks noGrp="1"/>
          </p:cNvGraphicFramePr>
          <p:nvPr>
            <p:ph type="chart" sz="quarter" idx="13"/>
            <p:extLst>
              <p:ext uri="{D42A27DB-BD31-4B8C-83A1-F6EECF244321}">
                <p14:modId xmlns:p14="http://schemas.microsoft.com/office/powerpoint/2010/main" val="122336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62B3B-E620-439A-ACB4-689EDBB3E525}"/>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DAEBD1D-1316-4C10-A253-A1E0E37F6C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724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56E7E-8E65-481A-8B3A-71428FB2E5B1}"/>
              </a:ext>
            </a:extLst>
          </p:cNvPr>
          <p:cNvSpPr>
            <a:spLocks noGrp="1"/>
          </p:cNvSpPr>
          <p:nvPr>
            <p:ph type="title"/>
          </p:nvPr>
        </p:nvSpPr>
        <p:spPr/>
        <p:txBody>
          <a:bodyPr/>
          <a:lstStyle/>
          <a:p>
            <a:r>
              <a:rPr lang="en-US"/>
              <a:t>Instagram Stories Key Metrics Table | Jacobs Creek</a:t>
            </a:r>
          </a:p>
        </p:txBody>
      </p:sp>
      <p:graphicFrame>
        <p:nvGraphicFramePr>
          <p:cNvPr id="5" name="Table Placeholder 4">
            <a:extLst>
              <a:ext uri="{FF2B5EF4-FFF2-40B4-BE49-F238E27FC236}">
                <a16:creationId xmlns:a16="http://schemas.microsoft.com/office/drawing/2014/main" id="{2B77B1B8-9EF6-48B6-A3EF-DF0950294C55}"/>
              </a:ext>
            </a:extLst>
          </p:cNvPr>
          <p:cNvGraphicFramePr>
            <a:graphicFrameLocks noGrp="1"/>
          </p:cNvGraphicFramePr>
          <p:nvPr>
            <p:ph type="tbl" sz="quarter" idx="13"/>
            <p:extLst>
              <p:ext uri="{D42A27DB-BD31-4B8C-83A1-F6EECF244321}">
                <p14:modId xmlns:p14="http://schemas.microsoft.com/office/powerpoint/2010/main" val="85572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2911447"/>
                    </a:ext>
                  </a:extLst>
                </a:gridCol>
                <a:gridCol w="707746">
                  <a:extLst>
                    <a:ext uri="{9D8B030D-6E8A-4147-A177-3AD203B41FA5}">
                      <a16:colId xmlns:a16="http://schemas.microsoft.com/office/drawing/2014/main" val="405027560"/>
                    </a:ext>
                  </a:extLst>
                </a:gridCol>
                <a:gridCol w="707746">
                  <a:extLst>
                    <a:ext uri="{9D8B030D-6E8A-4147-A177-3AD203B41FA5}">
                      <a16:colId xmlns:a16="http://schemas.microsoft.com/office/drawing/2014/main" val="883749020"/>
                    </a:ext>
                  </a:extLst>
                </a:gridCol>
                <a:gridCol w="353873">
                  <a:extLst>
                    <a:ext uri="{9D8B030D-6E8A-4147-A177-3AD203B41FA5}">
                      <a16:colId xmlns:a16="http://schemas.microsoft.com/office/drawing/2014/main" val="3586756887"/>
                    </a:ext>
                  </a:extLst>
                </a:gridCol>
                <a:gridCol w="353873">
                  <a:extLst>
                    <a:ext uri="{9D8B030D-6E8A-4147-A177-3AD203B41FA5}">
                      <a16:colId xmlns:a16="http://schemas.microsoft.com/office/drawing/2014/main" val="1841925739"/>
                    </a:ext>
                  </a:extLst>
                </a:gridCol>
                <a:gridCol w="707746">
                  <a:extLst>
                    <a:ext uri="{9D8B030D-6E8A-4147-A177-3AD203B41FA5}">
                      <a16:colId xmlns:a16="http://schemas.microsoft.com/office/drawing/2014/main" val="2299067568"/>
                    </a:ext>
                  </a:extLst>
                </a:gridCol>
                <a:gridCol w="707746">
                  <a:extLst>
                    <a:ext uri="{9D8B030D-6E8A-4147-A177-3AD203B41FA5}">
                      <a16:colId xmlns:a16="http://schemas.microsoft.com/office/drawing/2014/main" val="3250300563"/>
                    </a:ext>
                  </a:extLst>
                </a:gridCol>
                <a:gridCol w="707746">
                  <a:extLst>
                    <a:ext uri="{9D8B030D-6E8A-4147-A177-3AD203B41FA5}">
                      <a16:colId xmlns:a16="http://schemas.microsoft.com/office/drawing/2014/main" val="3515082066"/>
                    </a:ext>
                  </a:extLst>
                </a:gridCol>
                <a:gridCol w="707746">
                  <a:extLst>
                    <a:ext uri="{9D8B030D-6E8A-4147-A177-3AD203B41FA5}">
                      <a16:colId xmlns:a16="http://schemas.microsoft.com/office/drawing/2014/main" val="3260607528"/>
                    </a:ext>
                  </a:extLst>
                </a:gridCol>
                <a:gridCol w="707746">
                  <a:extLst>
                    <a:ext uri="{9D8B030D-6E8A-4147-A177-3AD203B41FA5}">
                      <a16:colId xmlns:a16="http://schemas.microsoft.com/office/drawing/2014/main" val="2608681172"/>
                    </a:ext>
                  </a:extLst>
                </a:gridCol>
                <a:gridCol w="707746">
                  <a:extLst>
                    <a:ext uri="{9D8B030D-6E8A-4147-A177-3AD203B41FA5}">
                      <a16:colId xmlns:a16="http://schemas.microsoft.com/office/drawing/2014/main" val="2930572443"/>
                    </a:ext>
                  </a:extLst>
                </a:gridCol>
                <a:gridCol w="707746">
                  <a:extLst>
                    <a:ext uri="{9D8B030D-6E8A-4147-A177-3AD203B41FA5}">
                      <a16:colId xmlns:a16="http://schemas.microsoft.com/office/drawing/2014/main" val="252205198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74469440"/>
                  </a:ext>
                </a:extLst>
              </a:tr>
              <a:tr h="370840">
                <a:tc>
                  <a:txBody>
                    <a:bodyPr/>
                    <a:lstStyle/>
                    <a:p>
                      <a:r>
                        <a:rPr lang="en-US" sz="1000"/>
                        <a:t>ourtableuae</a:t>
                      </a:r>
                    </a:p>
                  </a:txBody>
                  <a:tcPr/>
                </a:tc>
                <a:tc>
                  <a:txBody>
                    <a:bodyPr/>
                    <a:lstStyle/>
                    <a:p>
                      <a:r>
                        <a:rPr lang="en-US" sz="1000"/>
                        <a:t>223</a:t>
                      </a:r>
                    </a:p>
                  </a:txBody>
                  <a:tcPr/>
                </a:tc>
                <a:tc>
                  <a:txBody>
                    <a:bodyPr/>
                    <a:lstStyle/>
                    <a:p>
                      <a:r>
                        <a:rPr lang="en-US" sz="1000"/>
                        <a:t>0.8786</a:t>
                      </a:r>
                    </a:p>
                  </a:txBody>
                  <a:tcPr/>
                </a:tc>
                <a:tc>
                  <a:txBody>
                    <a:bodyPr/>
                    <a:lstStyle/>
                    <a:p>
                      <a:r>
                        <a:rPr lang="en-US" sz="1000"/>
                        <a:t>11.02</a:t>
                      </a:r>
                    </a:p>
                  </a:txBody>
                  <a:tcPr/>
                </a:tc>
                <a:tc>
                  <a:txBody>
                    <a:bodyPr/>
                    <a:lstStyle/>
                    <a:p>
                      <a:r>
                        <a:rPr lang="en-US" sz="1000"/>
                        <a:t>0.23</a:t>
                      </a:r>
                    </a:p>
                  </a:txBody>
                  <a:tcPr/>
                </a:tc>
                <a:tc>
                  <a:txBody>
                    <a:bodyPr/>
                    <a:lstStyle/>
                    <a:p>
                      <a:r>
                        <a:rPr lang="en-US" sz="1000"/>
                        <a:t>218.30</a:t>
                      </a:r>
                    </a:p>
                  </a:txBody>
                  <a:tcPr/>
                </a:tc>
                <a:tc>
                  <a:txBody>
                    <a:bodyPr/>
                    <a:lstStyle/>
                    <a:p>
                      <a:r>
                        <a:rPr lang="en-US" sz="1000"/>
                        <a:t>177.90</a:t>
                      </a:r>
                    </a:p>
                  </a:txBody>
                  <a:tcPr/>
                </a:tc>
                <a:tc>
                  <a:txBody>
                    <a:bodyPr/>
                    <a:lstStyle/>
                    <a:p>
                      <a:r>
                        <a:rPr lang="en-US" sz="1000"/>
                        <a:t>156.64</a:t>
                      </a:r>
                    </a:p>
                  </a:txBody>
                  <a:tcPr/>
                </a:tc>
                <a:tc>
                  <a:txBody>
                    <a:bodyPr/>
                    <a:lstStyle/>
                    <a:p>
                      <a:r>
                        <a:rPr lang="en-US" sz="1000"/>
                        <a:t>156.41</a:t>
                      </a:r>
                    </a:p>
                  </a:txBody>
                  <a:tcPr/>
                </a:tc>
                <a:tc>
                  <a:txBody>
                    <a:bodyPr/>
                    <a:lstStyle/>
                    <a:p>
                      <a:r>
                        <a:rPr lang="en-US" sz="1000"/>
                        <a:t>48463</a:t>
                      </a:r>
                    </a:p>
                  </a:txBody>
                  <a:tcPr/>
                </a:tc>
                <a:tc>
                  <a:txBody>
                    <a:bodyPr/>
                    <a:lstStyle/>
                    <a:p>
                      <a:r>
                        <a:rPr lang="en-US" sz="1000"/>
                        <a:t>2446</a:t>
                      </a:r>
                    </a:p>
                  </a:txBody>
                  <a:tcPr/>
                </a:tc>
                <a:tc>
                  <a:txBody>
                    <a:bodyPr/>
                    <a:lstStyle/>
                    <a:p>
                      <a:r>
                        <a:rPr lang="en-US" sz="1000"/>
                        <a:t>34775</a:t>
                      </a:r>
                    </a:p>
                  </a:txBody>
                  <a:tcPr/>
                </a:tc>
                <a:extLst>
                  <a:ext uri="{0D108BD9-81ED-4DB2-BD59-A6C34878D82A}">
                    <a16:rowId xmlns:a16="http://schemas.microsoft.com/office/drawing/2014/main" val="723676251"/>
                  </a:ext>
                </a:extLst>
              </a:tr>
            </a:tbl>
          </a:graphicData>
        </a:graphic>
      </p:graphicFrame>
      <p:sp>
        <p:nvSpPr>
          <p:cNvPr id="4" name="Text Placeholder 3">
            <a:extLst>
              <a:ext uri="{FF2B5EF4-FFF2-40B4-BE49-F238E27FC236}">
                <a16:creationId xmlns:a16="http://schemas.microsoft.com/office/drawing/2014/main" id="{5D4032A5-4BFF-4047-94D3-F00CC7F6BC1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8684134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3227</Words>
  <Application>Microsoft Office PowerPoint</Application>
  <PresentationFormat>On-screen Show (4:3)</PresentationFormat>
  <Paragraphs>1454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JacobsCreek</vt:lpstr>
      <vt:lpstr>Facebook FB Insights Fans Total (Bar Chart) | Jacobs Creek</vt:lpstr>
      <vt:lpstr>Facebook FB Reach (Bar Chart) | Jacobs Creek</vt:lpstr>
      <vt:lpstr>Facebook FB Total Interactions (Bar Chart) | Jacobs Creek</vt:lpstr>
      <vt:lpstr>Facebook FB Own Posts Table with views | Jacobs Creek - 1 of 10</vt:lpstr>
      <vt:lpstr>Facebook FB Own Posts Table with views | Jacobs Creek - 2 of 10</vt:lpstr>
      <vt:lpstr>Facebook FB Own Posts Table with views | Jacobs Creek - 3 of 10</vt:lpstr>
      <vt:lpstr>Facebook FB Own Posts Table with views | Jacobs Creek - 4 of 10</vt:lpstr>
      <vt:lpstr>Facebook FB Own Posts Table with views | Jacobs Creek - 5 of 10</vt:lpstr>
      <vt:lpstr>Facebook FB Own Posts Table with views | Jacobs Creek - 6 of 10</vt:lpstr>
      <vt:lpstr>Facebook FB Own Posts Table with views | Jacobs Creek - 7 of 10</vt:lpstr>
      <vt:lpstr>Facebook FB Own Posts Table with views | Jacobs Creek - 8 of 10</vt:lpstr>
      <vt:lpstr>Facebook FB Own Posts Table with views | Jacobs Creek - 9 of 10</vt:lpstr>
      <vt:lpstr>Facebook FB Own Posts Table with views | Jacobs Creek - 10 of 10</vt:lpstr>
      <vt:lpstr>Instagram IG Followers Total (Bar Chart) | Jacobs Creek</vt:lpstr>
      <vt:lpstr>Instagram IG Followers Change (Bar Chart) | Jacobs Creek</vt:lpstr>
      <vt:lpstr>Instagram Reach | Jacobs Creek</vt:lpstr>
      <vt:lpstr>Instagram IG Total Interactions (Bar Chart) | Jacobs Creek</vt:lpstr>
      <vt:lpstr>Instagram Posts Table | Jacobs Creek - 1 of 10</vt:lpstr>
      <vt:lpstr>Instagram Posts Table | Jacobs Creek - 2 of 10</vt:lpstr>
      <vt:lpstr>Instagram Posts Table | Jacobs Creek - 3 of 10</vt:lpstr>
      <vt:lpstr>Instagram Posts Table | Jacobs Creek - 4 of 10</vt:lpstr>
      <vt:lpstr>Instagram Posts Table | Jacobs Creek - 5 of 10</vt:lpstr>
      <vt:lpstr>Instagram Posts Table | Jacobs Creek - 6 of 10</vt:lpstr>
      <vt:lpstr>Instagram Posts Table | Jacobs Creek - 7 of 10</vt:lpstr>
      <vt:lpstr>Instagram Posts Table | Jacobs Creek - 8 of 10</vt:lpstr>
      <vt:lpstr>Instagram Posts Table | Jacobs Creek - 9 of 10</vt:lpstr>
      <vt:lpstr>Instagram Posts Table | Jacobs Creek - 10 of 10</vt:lpstr>
      <vt:lpstr>Instagram Posts Table | Jacobs Creek - 1 of 10</vt:lpstr>
      <vt:lpstr>Instagram Posts Table | Jacobs Creek - 2 of 10</vt:lpstr>
      <vt:lpstr>Instagram Posts Table | Jacobs Creek - 3 of 10</vt:lpstr>
      <vt:lpstr>Instagram Posts Table | Jacobs Creek - 4 of 10</vt:lpstr>
      <vt:lpstr>Instagram Posts Table | Jacobs Creek - 5 of 10</vt:lpstr>
      <vt:lpstr>Instagram Posts Table | Jacobs Creek - 6 of 10</vt:lpstr>
      <vt:lpstr>Instagram Posts Table | Jacobs Creek - 7 of 10</vt:lpstr>
      <vt:lpstr>Instagram Posts Table | Jacobs Creek - 8 of 10</vt:lpstr>
      <vt:lpstr>Instagram Posts Table | Jacobs Creek - 9 of 10</vt:lpstr>
      <vt:lpstr>Instagram Posts Table | Jacobs Creek - 10 of 10</vt:lpstr>
      <vt:lpstr>Instagram Key Metrics Table | Jacobs Creek</vt:lpstr>
      <vt:lpstr>Instagram Videos Table | Jacobs Creek - 1 of 7</vt:lpstr>
      <vt:lpstr>Instagram Videos Table | Jacobs Creek - 2 of 7</vt:lpstr>
      <vt:lpstr>Instagram Videos Table | Jacobs Creek - 3 of 7</vt:lpstr>
      <vt:lpstr>Instagram Videos Table | Jacobs Creek - 4 of 7</vt:lpstr>
      <vt:lpstr>Instagram Videos Table | Jacobs Creek - 5 of 7</vt:lpstr>
      <vt:lpstr>Instagram Videos Table | Jacobs Creek - 6 of 7</vt:lpstr>
      <vt:lpstr>Instagram Videos Table | Jacobs Creek - 7 of 7</vt:lpstr>
      <vt:lpstr>Instagram Stories Taps Line Chart | Jacobs Creek</vt:lpstr>
      <vt:lpstr>Instagram Stories Key Metrics Line Chart | Jacobs Creek</vt:lpstr>
      <vt:lpstr>Instagram Stories Key Metrics Table | Jacobs Creek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Frederik Peiniger</dc:creator>
  <cp:lastModifiedBy>Frederik Peiniger</cp:lastModifiedBy>
  <cp:revision>1</cp:revision>
  <dcterms:created xsi:type="dcterms:W3CDTF">2019-06-30T14:32:02Z</dcterms:created>
  <dcterms:modified xsi:type="dcterms:W3CDTF">2019-06-30T14:36:10Z</dcterms:modified>
</cp:coreProperties>
</file>