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goldon27</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3918</c:v>
                </c:pt>
                <c:pt idx="1">
                  <c:v>4080</c:v>
                </c:pt>
                <c:pt idx="2">
                  <c:v>4412</c:v>
                </c:pt>
                <c:pt idx="3">
                  <c:v>4728</c:v>
                </c:pt>
                <c:pt idx="4">
                  <c:v>5793</c:v>
                </c:pt>
                <c:pt idx="5">
                  <c:v>5932</c:v>
                </c:pt>
              </c:numCache>
            </c:numRef>
          </c:val>
          <c:extLst>
            <c:ext xmlns:c16="http://schemas.microsoft.com/office/drawing/2014/chart" uri="{C3380CC4-5D6E-409C-BE32-E72D297353CC}">
              <c16:uniqueId val="{00000000-0658-4BC0-B783-232D0FA05A6C}"/>
            </c:ext>
          </c:extLst>
        </c:ser>
        <c:dLbls>
          <c:showLegendKey val="0"/>
          <c:showVal val="0"/>
          <c:showCatName val="0"/>
          <c:showSerName val="0"/>
          <c:showPercent val="0"/>
          <c:showBubbleSize val="0"/>
        </c:dLbls>
        <c:gapWidth val="182"/>
        <c:axId val="255172560"/>
        <c:axId val="255173544"/>
      </c:barChart>
      <c:dateAx>
        <c:axId val="2551725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173544"/>
        <c:crosses val="autoZero"/>
        <c:auto val="1"/>
        <c:lblOffset val="100"/>
        <c:baseTimeUnit val="days"/>
      </c:dateAx>
      <c:valAx>
        <c:axId val="2551735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17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goldon27</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148</c:v>
                </c:pt>
                <c:pt idx="1">
                  <c:v>162</c:v>
                </c:pt>
                <c:pt idx="2">
                  <c:v>332</c:v>
                </c:pt>
                <c:pt idx="3">
                  <c:v>316</c:v>
                </c:pt>
                <c:pt idx="4">
                  <c:v>1065</c:v>
                </c:pt>
                <c:pt idx="5">
                  <c:v>139</c:v>
                </c:pt>
              </c:numCache>
            </c:numRef>
          </c:val>
          <c:extLst>
            <c:ext xmlns:c16="http://schemas.microsoft.com/office/drawing/2014/chart" uri="{C3380CC4-5D6E-409C-BE32-E72D297353CC}">
              <c16:uniqueId val="{00000000-279E-49C4-81BD-8CE22DCC4BFF}"/>
            </c:ext>
          </c:extLst>
        </c:ser>
        <c:dLbls>
          <c:showLegendKey val="0"/>
          <c:showVal val="0"/>
          <c:showCatName val="0"/>
          <c:showSerName val="0"/>
          <c:showPercent val="0"/>
          <c:showBubbleSize val="0"/>
        </c:dLbls>
        <c:gapWidth val="182"/>
        <c:axId val="304898328"/>
        <c:axId val="304901280"/>
      </c:barChart>
      <c:dateAx>
        <c:axId val="3048983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01280"/>
        <c:crosses val="autoZero"/>
        <c:auto val="1"/>
        <c:lblOffset val="100"/>
        <c:baseTimeUnit val="days"/>
      </c:dateAx>
      <c:valAx>
        <c:axId val="304901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9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goldon27</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4551</c:v>
                </c:pt>
                <c:pt idx="1">
                  <c:v>5718</c:v>
                </c:pt>
                <c:pt idx="2">
                  <c:v>6651</c:v>
                </c:pt>
                <c:pt idx="3">
                  <c:v>5189</c:v>
                </c:pt>
                <c:pt idx="4">
                  <c:v>7779</c:v>
                </c:pt>
              </c:numCache>
            </c:numRef>
          </c:val>
          <c:extLst>
            <c:ext xmlns:c16="http://schemas.microsoft.com/office/drawing/2014/chart" uri="{C3380CC4-5D6E-409C-BE32-E72D297353CC}">
              <c16:uniqueId val="{00000000-8B22-4F4B-AFAB-F9089491555D}"/>
            </c:ext>
          </c:extLst>
        </c:ser>
        <c:dLbls>
          <c:showLegendKey val="0"/>
          <c:showVal val="0"/>
          <c:showCatName val="0"/>
          <c:showSerName val="0"/>
          <c:showPercent val="0"/>
          <c:showBubbleSize val="0"/>
        </c:dLbls>
        <c:gapWidth val="182"/>
        <c:axId val="187581504"/>
        <c:axId val="187583800"/>
      </c:barChart>
      <c:dateAx>
        <c:axId val="1875815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583800"/>
        <c:crosses val="autoZero"/>
        <c:auto val="1"/>
        <c:lblOffset val="100"/>
        <c:baseTimeUnit val="days"/>
      </c:dateAx>
      <c:valAx>
        <c:axId val="1875838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58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545E-4D07-914B-CCA7A5418364}"/>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545E-4D07-914B-CCA7A5418364}"/>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545E-4D07-914B-CCA7A5418364}"/>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545E-4D07-914B-CCA7A5418364}"/>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2179</c:v>
                </c:pt>
                <c:pt idx="1">
                  <c:v>2274</c:v>
                </c:pt>
                <c:pt idx="2">
                  <c:v>2208</c:v>
                </c:pt>
                <c:pt idx="3">
                  <c:v>2292</c:v>
                </c:pt>
                <c:pt idx="4">
                  <c:v>1850</c:v>
                </c:pt>
                <c:pt idx="5">
                  <c:v>1797</c:v>
                </c:pt>
              </c:numCache>
            </c:numRef>
          </c:val>
          <c:extLst>
            <c:ext xmlns:c16="http://schemas.microsoft.com/office/drawing/2014/chart" uri="{C3380CC4-5D6E-409C-BE32-E72D297353CC}">
              <c16:uniqueId val="{00000004-545E-4D07-914B-CCA7A5418364}"/>
            </c:ext>
          </c:extLst>
        </c:ser>
        <c:dLbls>
          <c:showLegendKey val="0"/>
          <c:showVal val="0"/>
          <c:showCatName val="0"/>
          <c:showSerName val="0"/>
          <c:showPercent val="0"/>
          <c:showBubbleSize val="0"/>
        </c:dLbls>
        <c:gapWidth val="182"/>
        <c:axId val="187585112"/>
        <c:axId val="187588064"/>
      </c:barChart>
      <c:dateAx>
        <c:axId val="1875851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588064"/>
        <c:crosses val="autoZero"/>
        <c:auto val="1"/>
        <c:lblOffset val="100"/>
        <c:baseTimeUnit val="days"/>
      </c:dateAx>
      <c:valAx>
        <c:axId val="1875880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58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2B8A-A813-4FFB-B358-33A357D90D44}"/>
              </a:ext>
            </a:extLst>
          </p:cNvPr>
          <p:cNvSpPr>
            <a:spLocks noGrp="1"/>
          </p:cNvSpPr>
          <p:nvPr>
            <p:ph type="ctrTitle"/>
          </p:nvPr>
        </p:nvSpPr>
        <p:spPr/>
        <p:txBody>
          <a:bodyPr/>
          <a:lstStyle/>
          <a:p>
            <a:r>
              <a:rPr lang="en-US"/>
              <a:t>Gold on 27</a:t>
            </a:r>
          </a:p>
        </p:txBody>
      </p:sp>
      <p:sp>
        <p:nvSpPr>
          <p:cNvPr id="3" name="Subtitle 2">
            <a:extLst>
              <a:ext uri="{FF2B5EF4-FFF2-40B4-BE49-F238E27FC236}">
                <a16:creationId xmlns:a16="http://schemas.microsoft.com/office/drawing/2014/main" id="{F3BBAD65-5081-46C2-85E1-210B03009E0B}"/>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564585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6F22E-B74E-4DCD-87C0-B0CB75FA63EF}"/>
              </a:ext>
            </a:extLst>
          </p:cNvPr>
          <p:cNvSpPr>
            <a:spLocks noGrp="1"/>
          </p:cNvSpPr>
          <p:nvPr>
            <p:ph type="title"/>
          </p:nvPr>
        </p:nvSpPr>
        <p:spPr/>
        <p:txBody>
          <a:bodyPr/>
          <a:lstStyle/>
          <a:p>
            <a:r>
              <a:rPr lang="en-US"/>
              <a:t>Instagram IG Followers Total (Bar Chart) | Go27</a:t>
            </a:r>
          </a:p>
        </p:txBody>
      </p:sp>
      <p:graphicFrame>
        <p:nvGraphicFramePr>
          <p:cNvPr id="6" name="Chart Placeholder 5">
            <a:extLst>
              <a:ext uri="{FF2B5EF4-FFF2-40B4-BE49-F238E27FC236}">
                <a16:creationId xmlns:a16="http://schemas.microsoft.com/office/drawing/2014/main" id="{EAD8AEDC-5CCB-4FCA-934C-3225C3F46781}"/>
              </a:ext>
            </a:extLst>
          </p:cNvPr>
          <p:cNvGraphicFramePr>
            <a:graphicFrameLocks noGrp="1"/>
          </p:cNvGraphicFramePr>
          <p:nvPr>
            <p:ph type="chart" sz="quarter" idx="13"/>
            <p:extLst>
              <p:ext uri="{D42A27DB-BD31-4B8C-83A1-F6EECF244321}">
                <p14:modId xmlns:p14="http://schemas.microsoft.com/office/powerpoint/2010/main" val="3931602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03BFF5-71AB-4956-928C-5C110114ACC5}"/>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7C581390-D784-49C8-AC5D-5180AF25A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7393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CBCC0-CF78-431E-9867-6E00504E354C}"/>
              </a:ext>
            </a:extLst>
          </p:cNvPr>
          <p:cNvSpPr>
            <a:spLocks noGrp="1"/>
          </p:cNvSpPr>
          <p:nvPr>
            <p:ph type="title"/>
          </p:nvPr>
        </p:nvSpPr>
        <p:spPr/>
        <p:txBody>
          <a:bodyPr/>
          <a:lstStyle/>
          <a:p>
            <a:r>
              <a:rPr lang="en-US"/>
              <a:t>Instagram IG Followers Change (Bar Chart) | Go27</a:t>
            </a:r>
          </a:p>
        </p:txBody>
      </p:sp>
      <p:graphicFrame>
        <p:nvGraphicFramePr>
          <p:cNvPr id="6" name="Chart Placeholder 5">
            <a:extLst>
              <a:ext uri="{FF2B5EF4-FFF2-40B4-BE49-F238E27FC236}">
                <a16:creationId xmlns:a16="http://schemas.microsoft.com/office/drawing/2014/main" id="{FC690A48-0F8D-44B5-8907-E60D195A2D7F}"/>
              </a:ext>
            </a:extLst>
          </p:cNvPr>
          <p:cNvGraphicFramePr>
            <a:graphicFrameLocks noGrp="1"/>
          </p:cNvGraphicFramePr>
          <p:nvPr>
            <p:ph type="chart" sz="quarter" idx="13"/>
            <p:extLst>
              <p:ext uri="{D42A27DB-BD31-4B8C-83A1-F6EECF244321}">
                <p14:modId xmlns:p14="http://schemas.microsoft.com/office/powerpoint/2010/main" val="742027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0B859C-B371-47F0-99FD-DA1ACD172D17}"/>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983E2325-31AB-4DEB-A6AD-834E1B69AE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1585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6D36-A381-4760-BD5F-C94FF7F0EAB0}"/>
              </a:ext>
            </a:extLst>
          </p:cNvPr>
          <p:cNvSpPr>
            <a:spLocks noGrp="1"/>
          </p:cNvSpPr>
          <p:nvPr>
            <p:ph type="title"/>
          </p:nvPr>
        </p:nvSpPr>
        <p:spPr/>
        <p:txBody>
          <a:bodyPr/>
          <a:lstStyle/>
          <a:p>
            <a:r>
              <a:rPr lang="en-US"/>
              <a:t>Instagram Instagram Reach | Go27</a:t>
            </a:r>
          </a:p>
        </p:txBody>
      </p:sp>
      <p:graphicFrame>
        <p:nvGraphicFramePr>
          <p:cNvPr id="6" name="Chart Placeholder 5">
            <a:extLst>
              <a:ext uri="{FF2B5EF4-FFF2-40B4-BE49-F238E27FC236}">
                <a16:creationId xmlns:a16="http://schemas.microsoft.com/office/drawing/2014/main" id="{E5ADD176-C512-41D6-B51A-0BDB71C0DF80}"/>
              </a:ext>
            </a:extLst>
          </p:cNvPr>
          <p:cNvGraphicFramePr>
            <a:graphicFrameLocks noGrp="1"/>
          </p:cNvGraphicFramePr>
          <p:nvPr>
            <p:ph type="chart" sz="quarter" idx="13"/>
            <p:extLst>
              <p:ext uri="{D42A27DB-BD31-4B8C-83A1-F6EECF244321}">
                <p14:modId xmlns:p14="http://schemas.microsoft.com/office/powerpoint/2010/main" val="3352414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29584-9DE4-4586-AE06-C3ED57154BB4}"/>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85853852-D43E-41F3-A474-4B6875BBBC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501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EF9D-2057-4343-87ED-358F03418C99}"/>
              </a:ext>
            </a:extLst>
          </p:cNvPr>
          <p:cNvSpPr>
            <a:spLocks noGrp="1"/>
          </p:cNvSpPr>
          <p:nvPr>
            <p:ph type="title"/>
          </p:nvPr>
        </p:nvSpPr>
        <p:spPr/>
        <p:txBody>
          <a:bodyPr/>
          <a:lstStyle/>
          <a:p>
            <a:r>
              <a:rPr lang="en-US"/>
              <a:t>Instagram IG Total Interactions (Bar Chart) | Go27</a:t>
            </a:r>
          </a:p>
        </p:txBody>
      </p:sp>
      <p:graphicFrame>
        <p:nvGraphicFramePr>
          <p:cNvPr id="6" name="Chart Placeholder 5">
            <a:extLst>
              <a:ext uri="{FF2B5EF4-FFF2-40B4-BE49-F238E27FC236}">
                <a16:creationId xmlns:a16="http://schemas.microsoft.com/office/drawing/2014/main" id="{3FD979B3-803A-4A7B-816D-00C43987C0C2}"/>
              </a:ext>
            </a:extLst>
          </p:cNvPr>
          <p:cNvGraphicFramePr>
            <a:graphicFrameLocks noGrp="1"/>
          </p:cNvGraphicFramePr>
          <p:nvPr>
            <p:ph type="chart" sz="quarter" idx="13"/>
            <p:extLst>
              <p:ext uri="{D42A27DB-BD31-4B8C-83A1-F6EECF244321}">
                <p14:modId xmlns:p14="http://schemas.microsoft.com/office/powerpoint/2010/main" val="2770352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B399D3-6676-489A-A949-1698D780C6B9}"/>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8112D85B-2B10-4270-9AD2-35A071BEA1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435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A6400-A853-4FBE-AF99-D855F9774D4F}"/>
              </a:ext>
            </a:extLst>
          </p:cNvPr>
          <p:cNvSpPr>
            <a:spLocks noGrp="1"/>
          </p:cNvSpPr>
          <p:nvPr>
            <p:ph type="title"/>
          </p:nvPr>
        </p:nvSpPr>
        <p:spPr/>
        <p:txBody>
          <a:bodyPr/>
          <a:lstStyle/>
          <a:p>
            <a:r>
              <a:rPr lang="en-US"/>
              <a:t>Instagram IG Hashtag Analytics | Go27</a:t>
            </a:r>
          </a:p>
        </p:txBody>
      </p:sp>
      <p:graphicFrame>
        <p:nvGraphicFramePr>
          <p:cNvPr id="5" name="Table Placeholder 4">
            <a:extLst>
              <a:ext uri="{FF2B5EF4-FFF2-40B4-BE49-F238E27FC236}">
                <a16:creationId xmlns:a16="http://schemas.microsoft.com/office/drawing/2014/main" id="{B0BBDDA7-08CC-49BE-9AAD-ED05CCF934ED}"/>
              </a:ext>
            </a:extLst>
          </p:cNvPr>
          <p:cNvGraphicFramePr>
            <a:graphicFrameLocks noGrp="1"/>
          </p:cNvGraphicFramePr>
          <p:nvPr>
            <p:ph type="tbl" sz="quarter" idx="13"/>
            <p:extLst>
              <p:ext uri="{D42A27DB-BD31-4B8C-83A1-F6EECF244321}">
                <p14:modId xmlns:p14="http://schemas.microsoft.com/office/powerpoint/2010/main" val="3323028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52574919"/>
                    </a:ext>
                  </a:extLst>
                </a:gridCol>
                <a:gridCol w="1645920">
                  <a:extLst>
                    <a:ext uri="{9D8B030D-6E8A-4147-A177-3AD203B41FA5}">
                      <a16:colId xmlns:a16="http://schemas.microsoft.com/office/drawing/2014/main" val="3737483377"/>
                    </a:ext>
                  </a:extLst>
                </a:gridCol>
                <a:gridCol w="1645920">
                  <a:extLst>
                    <a:ext uri="{9D8B030D-6E8A-4147-A177-3AD203B41FA5}">
                      <a16:colId xmlns:a16="http://schemas.microsoft.com/office/drawing/2014/main" val="2350250990"/>
                    </a:ext>
                  </a:extLst>
                </a:gridCol>
                <a:gridCol w="1645920">
                  <a:extLst>
                    <a:ext uri="{9D8B030D-6E8A-4147-A177-3AD203B41FA5}">
                      <a16:colId xmlns:a16="http://schemas.microsoft.com/office/drawing/2014/main" val="2439266906"/>
                    </a:ext>
                  </a:extLst>
                </a:gridCol>
                <a:gridCol w="1645920">
                  <a:extLst>
                    <a:ext uri="{9D8B030D-6E8A-4147-A177-3AD203B41FA5}">
                      <a16:colId xmlns:a16="http://schemas.microsoft.com/office/drawing/2014/main" val="384078151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802472014"/>
                  </a:ext>
                </a:extLst>
              </a:tr>
              <a:tr h="370840">
                <a:tc>
                  <a:txBody>
                    <a:bodyPr/>
                    <a:lstStyle/>
                    <a:p>
                      <a:r>
                        <a:rPr lang="en-US" sz="1000"/>
                        <a:t>#BurjAlArab</a:t>
                      </a:r>
                    </a:p>
                  </a:txBody>
                  <a:tcPr/>
                </a:tc>
                <a:tc>
                  <a:txBody>
                    <a:bodyPr/>
                    <a:lstStyle/>
                    <a:p>
                      <a:r>
                        <a:rPr lang="en-US" sz="1000"/>
                        <a:t>54</a:t>
                      </a:r>
                    </a:p>
                  </a:txBody>
                  <a:tcPr/>
                </a:tc>
                <a:tc>
                  <a:txBody>
                    <a:bodyPr/>
                    <a:lstStyle/>
                    <a:p>
                      <a:r>
                        <a:rPr lang="en-US" sz="1000"/>
                        <a:t>10365</a:t>
                      </a:r>
                    </a:p>
                  </a:txBody>
                  <a:tcPr/>
                </a:tc>
                <a:tc>
                  <a:txBody>
                    <a:bodyPr/>
                    <a:lstStyle/>
                    <a:p>
                      <a:r>
                        <a:rPr lang="en-US" sz="1000"/>
                        <a:t>241</a:t>
                      </a:r>
                    </a:p>
                  </a:txBody>
                  <a:tcPr/>
                </a:tc>
                <a:tc>
                  <a:txBody>
                    <a:bodyPr/>
                    <a:lstStyle/>
                    <a:p>
                      <a:r>
                        <a:rPr lang="en-US" sz="1000"/>
                        <a:t>10606</a:t>
                      </a:r>
                    </a:p>
                  </a:txBody>
                  <a:tcPr/>
                </a:tc>
                <a:extLst>
                  <a:ext uri="{0D108BD9-81ED-4DB2-BD59-A6C34878D82A}">
                    <a16:rowId xmlns:a16="http://schemas.microsoft.com/office/drawing/2014/main" val="7260958"/>
                  </a:ext>
                </a:extLst>
              </a:tr>
              <a:tr h="370840">
                <a:tc>
                  <a:txBody>
                    <a:bodyPr/>
                    <a:lstStyle/>
                    <a:p>
                      <a:r>
                        <a:rPr lang="en-US" sz="1000"/>
                        <a:t>#Dubai</a:t>
                      </a:r>
                    </a:p>
                  </a:txBody>
                  <a:tcPr/>
                </a:tc>
                <a:tc>
                  <a:txBody>
                    <a:bodyPr/>
                    <a:lstStyle/>
                    <a:p>
                      <a:r>
                        <a:rPr lang="en-US" sz="1000"/>
                        <a:t>50</a:t>
                      </a:r>
                    </a:p>
                  </a:txBody>
                  <a:tcPr/>
                </a:tc>
                <a:tc>
                  <a:txBody>
                    <a:bodyPr/>
                    <a:lstStyle/>
                    <a:p>
                      <a:r>
                        <a:rPr lang="en-US" sz="1000"/>
                        <a:t>9892</a:t>
                      </a:r>
                    </a:p>
                  </a:txBody>
                  <a:tcPr/>
                </a:tc>
                <a:tc>
                  <a:txBody>
                    <a:bodyPr/>
                    <a:lstStyle/>
                    <a:p>
                      <a:r>
                        <a:rPr lang="en-US" sz="1000"/>
                        <a:t>233</a:t>
                      </a:r>
                    </a:p>
                  </a:txBody>
                  <a:tcPr/>
                </a:tc>
                <a:tc>
                  <a:txBody>
                    <a:bodyPr/>
                    <a:lstStyle/>
                    <a:p>
                      <a:r>
                        <a:rPr lang="en-US" sz="1000"/>
                        <a:t>10125</a:t>
                      </a:r>
                    </a:p>
                  </a:txBody>
                  <a:tcPr/>
                </a:tc>
                <a:extLst>
                  <a:ext uri="{0D108BD9-81ED-4DB2-BD59-A6C34878D82A}">
                    <a16:rowId xmlns:a16="http://schemas.microsoft.com/office/drawing/2014/main" val="2161431142"/>
                  </a:ext>
                </a:extLst>
              </a:tr>
              <a:tr h="370840">
                <a:tc>
                  <a:txBody>
                    <a:bodyPr/>
                    <a:lstStyle/>
                    <a:p>
                      <a:r>
                        <a:rPr lang="en-US" sz="1000"/>
                        <a:t>#GoldOn27</a:t>
                      </a:r>
                    </a:p>
                  </a:txBody>
                  <a:tcPr/>
                </a:tc>
                <a:tc>
                  <a:txBody>
                    <a:bodyPr/>
                    <a:lstStyle/>
                    <a:p>
                      <a:r>
                        <a:rPr lang="en-US" sz="1000"/>
                        <a:t>55</a:t>
                      </a:r>
                    </a:p>
                  </a:txBody>
                  <a:tcPr/>
                </a:tc>
                <a:tc>
                  <a:txBody>
                    <a:bodyPr/>
                    <a:lstStyle/>
                    <a:p>
                      <a:r>
                        <a:rPr lang="en-US" sz="1000"/>
                        <a:t>11098</a:t>
                      </a:r>
                    </a:p>
                  </a:txBody>
                  <a:tcPr/>
                </a:tc>
                <a:tc>
                  <a:txBody>
                    <a:bodyPr/>
                    <a:lstStyle/>
                    <a:p>
                      <a:r>
                        <a:rPr lang="en-US" sz="1000"/>
                        <a:t>262</a:t>
                      </a:r>
                    </a:p>
                  </a:txBody>
                  <a:tcPr/>
                </a:tc>
                <a:tc>
                  <a:txBody>
                    <a:bodyPr/>
                    <a:lstStyle/>
                    <a:p>
                      <a:r>
                        <a:rPr lang="en-US" sz="1000"/>
                        <a:t>11360</a:t>
                      </a:r>
                    </a:p>
                  </a:txBody>
                  <a:tcPr/>
                </a:tc>
                <a:extLst>
                  <a:ext uri="{0D108BD9-81ED-4DB2-BD59-A6C34878D82A}">
                    <a16:rowId xmlns:a16="http://schemas.microsoft.com/office/drawing/2014/main" val="2246599511"/>
                  </a:ext>
                </a:extLst>
              </a:tr>
              <a:tr h="370840">
                <a:tc>
                  <a:txBody>
                    <a:bodyPr/>
                    <a:lstStyle/>
                    <a:p>
                      <a:r>
                        <a:rPr lang="en-US" sz="1000"/>
                        <a:t>#Jumeirah</a:t>
                      </a:r>
                    </a:p>
                  </a:txBody>
                  <a:tcPr/>
                </a:tc>
                <a:tc>
                  <a:txBody>
                    <a:bodyPr/>
                    <a:lstStyle/>
                    <a:p>
                      <a:r>
                        <a:rPr lang="en-US" sz="1000"/>
                        <a:t>3</a:t>
                      </a:r>
                    </a:p>
                  </a:txBody>
                  <a:tcPr/>
                </a:tc>
                <a:tc>
                  <a:txBody>
                    <a:bodyPr/>
                    <a:lstStyle/>
                    <a:p>
                      <a:r>
                        <a:rPr lang="en-US" sz="1000"/>
                        <a:t>394</a:t>
                      </a:r>
                    </a:p>
                  </a:txBody>
                  <a:tcPr/>
                </a:tc>
                <a:tc>
                  <a:txBody>
                    <a:bodyPr/>
                    <a:lstStyle/>
                    <a:p>
                      <a:r>
                        <a:rPr lang="en-US" sz="1000"/>
                        <a:t>6</a:t>
                      </a:r>
                    </a:p>
                  </a:txBody>
                  <a:tcPr/>
                </a:tc>
                <a:tc>
                  <a:txBody>
                    <a:bodyPr/>
                    <a:lstStyle/>
                    <a:p>
                      <a:r>
                        <a:rPr lang="en-US" sz="1000"/>
                        <a:t>400</a:t>
                      </a:r>
                    </a:p>
                  </a:txBody>
                  <a:tcPr/>
                </a:tc>
                <a:extLst>
                  <a:ext uri="{0D108BD9-81ED-4DB2-BD59-A6C34878D82A}">
                    <a16:rowId xmlns:a16="http://schemas.microsoft.com/office/drawing/2014/main" val="1322661383"/>
                  </a:ext>
                </a:extLst>
              </a:tr>
              <a:tr h="370840">
                <a:tc>
                  <a:txBody>
                    <a:bodyPr/>
                    <a:lstStyle/>
                    <a:p>
                      <a:r>
                        <a:rPr lang="en-US" sz="1000"/>
                        <a:t>#Gold</a:t>
                      </a:r>
                    </a:p>
                  </a:txBody>
                  <a:tcPr/>
                </a:tc>
                <a:tc>
                  <a:txBody>
                    <a:bodyPr/>
                    <a:lstStyle/>
                    <a:p>
                      <a:r>
                        <a:rPr lang="en-US" sz="1000"/>
                        <a:t>1</a:t>
                      </a:r>
                    </a:p>
                  </a:txBody>
                  <a:tcPr/>
                </a:tc>
                <a:tc>
                  <a:txBody>
                    <a:bodyPr/>
                    <a:lstStyle/>
                    <a:p>
                      <a:r>
                        <a:rPr lang="en-US" sz="1000"/>
                        <a:t>223</a:t>
                      </a:r>
                    </a:p>
                  </a:txBody>
                  <a:tcPr/>
                </a:tc>
                <a:tc>
                  <a:txBody>
                    <a:bodyPr/>
                    <a:lstStyle/>
                    <a:p>
                      <a:r>
                        <a:rPr lang="en-US" sz="1000"/>
                        <a:t>6</a:t>
                      </a:r>
                    </a:p>
                  </a:txBody>
                  <a:tcPr/>
                </a:tc>
                <a:tc>
                  <a:txBody>
                    <a:bodyPr/>
                    <a:lstStyle/>
                    <a:p>
                      <a:r>
                        <a:rPr lang="en-US" sz="1000"/>
                        <a:t>229</a:t>
                      </a:r>
                    </a:p>
                  </a:txBody>
                  <a:tcPr/>
                </a:tc>
                <a:extLst>
                  <a:ext uri="{0D108BD9-81ED-4DB2-BD59-A6C34878D82A}">
                    <a16:rowId xmlns:a16="http://schemas.microsoft.com/office/drawing/2014/main" val="3261595422"/>
                  </a:ext>
                </a:extLst>
              </a:tr>
            </a:tbl>
          </a:graphicData>
        </a:graphic>
      </p:graphicFrame>
      <p:sp>
        <p:nvSpPr>
          <p:cNvPr id="4" name="Text Placeholder 3">
            <a:extLst>
              <a:ext uri="{FF2B5EF4-FFF2-40B4-BE49-F238E27FC236}">
                <a16:creationId xmlns:a16="http://schemas.microsoft.com/office/drawing/2014/main" id="{BC4E965B-DDA0-4F94-ADC8-B587648B304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598540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8B6EC-AC67-4456-92DD-22CC4136CFF1}"/>
              </a:ext>
            </a:extLst>
          </p:cNvPr>
          <p:cNvSpPr>
            <a:spLocks noGrp="1"/>
          </p:cNvSpPr>
          <p:nvPr>
            <p:ph type="title"/>
          </p:nvPr>
        </p:nvSpPr>
        <p:spPr/>
        <p:txBody>
          <a:bodyPr/>
          <a:lstStyle/>
          <a:p>
            <a:r>
              <a:rPr lang="en-US"/>
              <a:t>Instagram IG Insights - Posts Table + I-Rate | Go27 - 1 of 6</a:t>
            </a:r>
          </a:p>
        </p:txBody>
      </p:sp>
      <p:graphicFrame>
        <p:nvGraphicFramePr>
          <p:cNvPr id="5" name="Table Placeholder 4">
            <a:extLst>
              <a:ext uri="{FF2B5EF4-FFF2-40B4-BE49-F238E27FC236}">
                <a16:creationId xmlns:a16="http://schemas.microsoft.com/office/drawing/2014/main" id="{16182651-B2C4-4F1E-9AD9-7F227DCD506B}"/>
              </a:ext>
            </a:extLst>
          </p:cNvPr>
          <p:cNvGraphicFramePr>
            <a:graphicFrameLocks noGrp="1"/>
          </p:cNvGraphicFramePr>
          <p:nvPr>
            <p:ph type="tbl" sz="quarter" idx="13"/>
            <p:extLst>
              <p:ext uri="{D42A27DB-BD31-4B8C-83A1-F6EECF244321}">
                <p14:modId xmlns:p14="http://schemas.microsoft.com/office/powerpoint/2010/main" val="198064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4524084"/>
                    </a:ext>
                  </a:extLst>
                </a:gridCol>
                <a:gridCol w="822960">
                  <a:extLst>
                    <a:ext uri="{9D8B030D-6E8A-4147-A177-3AD203B41FA5}">
                      <a16:colId xmlns:a16="http://schemas.microsoft.com/office/drawing/2014/main" val="4124193081"/>
                    </a:ext>
                  </a:extLst>
                </a:gridCol>
                <a:gridCol w="658368">
                  <a:extLst>
                    <a:ext uri="{9D8B030D-6E8A-4147-A177-3AD203B41FA5}">
                      <a16:colId xmlns:a16="http://schemas.microsoft.com/office/drawing/2014/main" val="602826903"/>
                    </a:ext>
                  </a:extLst>
                </a:gridCol>
                <a:gridCol w="822960">
                  <a:extLst>
                    <a:ext uri="{9D8B030D-6E8A-4147-A177-3AD203B41FA5}">
                      <a16:colId xmlns:a16="http://schemas.microsoft.com/office/drawing/2014/main" val="806610813"/>
                    </a:ext>
                  </a:extLst>
                </a:gridCol>
                <a:gridCol w="411480">
                  <a:extLst>
                    <a:ext uri="{9D8B030D-6E8A-4147-A177-3AD203B41FA5}">
                      <a16:colId xmlns:a16="http://schemas.microsoft.com/office/drawing/2014/main" val="3982897846"/>
                    </a:ext>
                  </a:extLst>
                </a:gridCol>
                <a:gridCol w="411480">
                  <a:extLst>
                    <a:ext uri="{9D8B030D-6E8A-4147-A177-3AD203B41FA5}">
                      <a16:colId xmlns:a16="http://schemas.microsoft.com/office/drawing/2014/main" val="1253288595"/>
                    </a:ext>
                  </a:extLst>
                </a:gridCol>
                <a:gridCol w="411480">
                  <a:extLst>
                    <a:ext uri="{9D8B030D-6E8A-4147-A177-3AD203B41FA5}">
                      <a16:colId xmlns:a16="http://schemas.microsoft.com/office/drawing/2014/main" val="3919289347"/>
                    </a:ext>
                  </a:extLst>
                </a:gridCol>
                <a:gridCol w="411480">
                  <a:extLst>
                    <a:ext uri="{9D8B030D-6E8A-4147-A177-3AD203B41FA5}">
                      <a16:colId xmlns:a16="http://schemas.microsoft.com/office/drawing/2014/main" val="690038097"/>
                    </a:ext>
                  </a:extLst>
                </a:gridCol>
                <a:gridCol w="658368">
                  <a:extLst>
                    <a:ext uri="{9D8B030D-6E8A-4147-A177-3AD203B41FA5}">
                      <a16:colId xmlns:a16="http://schemas.microsoft.com/office/drawing/2014/main" val="87150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8857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goldon27 - 2019-06-27 18:39:12 </a:t>
                      </a:r>
                      <a:r>
                        <a:rPr kumimoji="0" lang="en-US" sz="1000" b="0" i="0" u="none" strike="noStrike" kern="1200" cap="none" spc="0" normalizeH="0" baseline="0" noProof="0">
                          <a:ln>
                            <a:noFill/>
                          </a:ln>
                          <a:solidFill>
                            <a:prstClr val="black"/>
                          </a:solidFill>
                          <a:effectLst/>
                          <a:uLnTx/>
                          <a:uFillTx/>
                          <a:latin typeface="+mn-lt"/>
                          <a:ea typeface="+mn-ea"/>
                          <a:cs typeface="+mn-cs"/>
                        </a:rPr>
                        <a:t>
 The famed dessert sundae is served in true #BurjAlArab glory 📷 @wm.signature #GoldOn27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a:t>
                      </a:r>
                    </a:p>
                  </a:txBody>
                  <a:tcPr/>
                </a:tc>
                <a:extLst>
                  <a:ext uri="{0D108BD9-81ED-4DB2-BD59-A6C34878D82A}">
                    <a16:rowId xmlns:a16="http://schemas.microsoft.com/office/drawing/2014/main" val="31042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goldon27 - 2019-06-24 16:34:36 </a:t>
                      </a:r>
                      <a:r>
                        <a:rPr kumimoji="0" lang="en-US" sz="1000" b="0" i="0" u="none" strike="noStrike" kern="1200" cap="none" spc="0" normalizeH="0" baseline="0" noProof="0">
                          <a:ln>
                            <a:noFill/>
                          </a:ln>
                          <a:solidFill>
                            <a:prstClr val="black"/>
                          </a:solidFill>
                          <a:effectLst/>
                          <a:uLnTx/>
                          <a:uFillTx/>
                          <a:latin typeface="+mn-lt"/>
                          <a:ea typeface="+mn-ea"/>
                          <a:cs typeface="+mn-cs"/>
                        </a:rPr>
                        <a:t>
 Sip on #GoldOn27 specials curated with an eclectic twist by our master mixologists. 📷 @_douglasalegre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3.40 %</a:t>
                      </a:r>
                    </a:p>
                  </a:txBody>
                  <a:tcPr/>
                </a:tc>
                <a:extLst>
                  <a:ext uri="{0D108BD9-81ED-4DB2-BD59-A6C34878D82A}">
                    <a16:rowId xmlns:a16="http://schemas.microsoft.com/office/drawing/2014/main" val="149277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goldon27 - 2019-06-20 16:08:01 </a:t>
                      </a:r>
                      <a:r>
                        <a:rPr kumimoji="0" lang="en-US" sz="1000" b="0" i="0" u="none" strike="noStrike" kern="1200" cap="none" spc="0" normalizeH="0" baseline="0" noProof="0">
                          <a:ln>
                            <a:noFill/>
                          </a:ln>
                          <a:solidFill>
                            <a:prstClr val="black"/>
                          </a:solidFill>
                          <a:effectLst/>
                          <a:uLnTx/>
                          <a:uFillTx/>
                          <a:latin typeface="+mn-lt"/>
                          <a:ea typeface="+mn-ea"/>
                          <a:cs typeface="+mn-cs"/>
                        </a:rPr>
                        <a:t>
 Find a decadent menu to titillate your palate while marvelling at the stunning cityscape. 📷 @br0nzwilla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1.81 %</a:t>
                      </a:r>
                    </a:p>
                  </a:txBody>
                  <a:tcPr/>
                </a:tc>
                <a:extLst>
                  <a:ext uri="{0D108BD9-81ED-4DB2-BD59-A6C34878D82A}">
                    <a16:rowId xmlns:a16="http://schemas.microsoft.com/office/drawing/2014/main" val="111149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goldon27 - 2019-06-17 14:18:06 </a:t>
                      </a:r>
                      <a:r>
                        <a:rPr kumimoji="0" lang="en-US" sz="1000" b="0" i="0" u="none" strike="noStrike" kern="1200" cap="none" spc="0" normalizeH="0" baseline="0" noProof="0">
                          <a:ln>
                            <a:noFill/>
                          </a:ln>
                          <a:solidFill>
                            <a:prstClr val="black"/>
                          </a:solidFill>
                          <a:effectLst/>
                          <a:uLnTx/>
                          <a:uFillTx/>
                          <a:latin typeface="+mn-lt"/>
                          <a:ea typeface="+mn-ea"/>
                          <a:cs typeface="+mn-cs"/>
                        </a:rPr>
                        <a:t>
 Gleaming gold envelopes the alluring bar, the perfect spot for a night out on the town. 📷 @bemooh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5.37 %</a:t>
                      </a:r>
                    </a:p>
                  </a:txBody>
                  <a:tcPr/>
                </a:tc>
                <a:extLst>
                  <a:ext uri="{0D108BD9-81ED-4DB2-BD59-A6C34878D82A}">
                    <a16:rowId xmlns:a16="http://schemas.microsoft.com/office/drawing/2014/main" val="164881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goldon27 - 2019-06-13 16:06:29 </a:t>
                      </a:r>
                      <a:r>
                        <a:rPr kumimoji="0" lang="en-US" sz="1000" b="0" i="0" u="none" strike="noStrike" kern="1200" cap="none" spc="0" normalizeH="0" baseline="0" noProof="0">
                          <a:ln>
                            <a:noFill/>
                          </a:ln>
                          <a:solidFill>
                            <a:prstClr val="black"/>
                          </a:solidFill>
                          <a:effectLst/>
                          <a:uLnTx/>
                          <a:uFillTx/>
                          <a:latin typeface="+mn-lt"/>
                          <a:ea typeface="+mn-ea"/>
                          <a:cs typeface="+mn-cs"/>
                        </a:rPr>
                        <a:t>
 Adorned in glamourous gold, take in the breath-taking views while sipping artfully crafted cocktails 📷 @ifefochka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extLst>
                  <a:ext uri="{0D108BD9-81ED-4DB2-BD59-A6C34878D82A}">
                    <a16:rowId xmlns:a16="http://schemas.microsoft.com/office/drawing/2014/main" val="756615335"/>
                  </a:ext>
                </a:extLst>
              </a:tr>
            </a:tbl>
          </a:graphicData>
        </a:graphic>
      </p:graphicFrame>
      <p:sp>
        <p:nvSpPr>
          <p:cNvPr id="4" name="Text Placeholder 3">
            <a:extLst>
              <a:ext uri="{FF2B5EF4-FFF2-40B4-BE49-F238E27FC236}">
                <a16:creationId xmlns:a16="http://schemas.microsoft.com/office/drawing/2014/main" id="{4DBA4EFC-498A-4390-A3C2-EC66079D971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292543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09073-4883-4286-971A-D47ABE80AAA9}"/>
              </a:ext>
            </a:extLst>
          </p:cNvPr>
          <p:cNvSpPr>
            <a:spLocks noGrp="1"/>
          </p:cNvSpPr>
          <p:nvPr>
            <p:ph type="title"/>
          </p:nvPr>
        </p:nvSpPr>
        <p:spPr/>
        <p:txBody>
          <a:bodyPr/>
          <a:lstStyle/>
          <a:p>
            <a:r>
              <a:rPr lang="en-US"/>
              <a:t>Instagram IG Insights - Posts Table + I-Rate | Go27 - 2 of 6</a:t>
            </a:r>
          </a:p>
        </p:txBody>
      </p:sp>
      <p:graphicFrame>
        <p:nvGraphicFramePr>
          <p:cNvPr id="5" name="Table Placeholder 4">
            <a:extLst>
              <a:ext uri="{FF2B5EF4-FFF2-40B4-BE49-F238E27FC236}">
                <a16:creationId xmlns:a16="http://schemas.microsoft.com/office/drawing/2014/main" id="{292F6933-DA17-46F6-ABA0-05A5D16DCBBB}"/>
              </a:ext>
            </a:extLst>
          </p:cNvPr>
          <p:cNvGraphicFramePr>
            <a:graphicFrameLocks noGrp="1"/>
          </p:cNvGraphicFramePr>
          <p:nvPr>
            <p:ph type="tbl" sz="quarter" idx="13"/>
            <p:extLst>
              <p:ext uri="{D42A27DB-BD31-4B8C-83A1-F6EECF244321}">
                <p14:modId xmlns:p14="http://schemas.microsoft.com/office/powerpoint/2010/main" val="341792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4906233"/>
                    </a:ext>
                  </a:extLst>
                </a:gridCol>
                <a:gridCol w="822960">
                  <a:extLst>
                    <a:ext uri="{9D8B030D-6E8A-4147-A177-3AD203B41FA5}">
                      <a16:colId xmlns:a16="http://schemas.microsoft.com/office/drawing/2014/main" val="102632077"/>
                    </a:ext>
                  </a:extLst>
                </a:gridCol>
                <a:gridCol w="658368">
                  <a:extLst>
                    <a:ext uri="{9D8B030D-6E8A-4147-A177-3AD203B41FA5}">
                      <a16:colId xmlns:a16="http://schemas.microsoft.com/office/drawing/2014/main" val="910037158"/>
                    </a:ext>
                  </a:extLst>
                </a:gridCol>
                <a:gridCol w="822960">
                  <a:extLst>
                    <a:ext uri="{9D8B030D-6E8A-4147-A177-3AD203B41FA5}">
                      <a16:colId xmlns:a16="http://schemas.microsoft.com/office/drawing/2014/main" val="1425356498"/>
                    </a:ext>
                  </a:extLst>
                </a:gridCol>
                <a:gridCol w="411480">
                  <a:extLst>
                    <a:ext uri="{9D8B030D-6E8A-4147-A177-3AD203B41FA5}">
                      <a16:colId xmlns:a16="http://schemas.microsoft.com/office/drawing/2014/main" val="2515336394"/>
                    </a:ext>
                  </a:extLst>
                </a:gridCol>
                <a:gridCol w="411480">
                  <a:extLst>
                    <a:ext uri="{9D8B030D-6E8A-4147-A177-3AD203B41FA5}">
                      <a16:colId xmlns:a16="http://schemas.microsoft.com/office/drawing/2014/main" val="1467530655"/>
                    </a:ext>
                  </a:extLst>
                </a:gridCol>
                <a:gridCol w="411480">
                  <a:extLst>
                    <a:ext uri="{9D8B030D-6E8A-4147-A177-3AD203B41FA5}">
                      <a16:colId xmlns:a16="http://schemas.microsoft.com/office/drawing/2014/main" val="3751839643"/>
                    </a:ext>
                  </a:extLst>
                </a:gridCol>
                <a:gridCol w="411480">
                  <a:extLst>
                    <a:ext uri="{9D8B030D-6E8A-4147-A177-3AD203B41FA5}">
                      <a16:colId xmlns:a16="http://schemas.microsoft.com/office/drawing/2014/main" val="84366159"/>
                    </a:ext>
                  </a:extLst>
                </a:gridCol>
                <a:gridCol w="658368">
                  <a:extLst>
                    <a:ext uri="{9D8B030D-6E8A-4147-A177-3AD203B41FA5}">
                      <a16:colId xmlns:a16="http://schemas.microsoft.com/office/drawing/2014/main" val="416467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31402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goldon27 - 2019-06-10 16:10:20 </a:t>
                      </a:r>
                      <a:r>
                        <a:rPr kumimoji="0" lang="en-US" sz="1000" b="0" i="0" u="none" strike="noStrike" kern="1200" cap="none" spc="0" normalizeH="0" baseline="0" noProof="0">
                          <a:ln>
                            <a:noFill/>
                          </a:ln>
                          <a:solidFill>
                            <a:prstClr val="black"/>
                          </a:solidFill>
                          <a:effectLst/>
                          <a:uLnTx/>
                          <a:uFillTx/>
                          <a:latin typeface="+mn-lt"/>
                          <a:ea typeface="+mn-ea"/>
                          <a:cs typeface="+mn-cs"/>
                        </a:rPr>
                        <a:t>
 Dressed up to the nines for a night of golden magic! #GoldOn27 📷 @abbiewhite5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extLst>
                  <a:ext uri="{0D108BD9-81ED-4DB2-BD59-A6C34878D82A}">
                    <a16:rowId xmlns:a16="http://schemas.microsoft.com/office/drawing/2014/main" val="260396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goldon27 - 2019-06-04 13:02:14 </a:t>
                      </a:r>
                      <a:r>
                        <a:rPr kumimoji="0" lang="en-US" sz="1000" b="0" i="0" u="none" strike="noStrike" kern="1200" cap="none" spc="0" normalizeH="0" baseline="0" noProof="0">
                          <a:ln>
                            <a:noFill/>
                          </a:ln>
                          <a:solidFill>
                            <a:prstClr val="black"/>
                          </a:solidFill>
                          <a:effectLst/>
                          <a:uLnTx/>
                          <a:uFillTx/>
                          <a:latin typeface="+mn-lt"/>
                          <a:ea typeface="+mn-ea"/>
                          <a:cs typeface="+mn-cs"/>
                        </a:rPr>
                        <a:t>
 Enjoy mellifluous sounds as you take in the breathtaking views of the city's skyline.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a:t>
                      </a:r>
                    </a:p>
                  </a:txBody>
                  <a:tcPr/>
                </a:tc>
                <a:extLst>
                  <a:ext uri="{0D108BD9-81ED-4DB2-BD59-A6C34878D82A}">
                    <a16:rowId xmlns:a16="http://schemas.microsoft.com/office/drawing/2014/main" val="166455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goldon27 - 2019-06-02 19:58:12 </a:t>
                      </a:r>
                      <a:r>
                        <a:rPr kumimoji="0" lang="en-US" sz="1000" b="0" i="0" u="none" strike="noStrike" kern="1200" cap="none" spc="0" normalizeH="0" baseline="0" noProof="0">
                          <a:ln>
                            <a:noFill/>
                          </a:ln>
                          <a:solidFill>
                            <a:prstClr val="black"/>
                          </a:solidFill>
                          <a:effectLst/>
                          <a:uLnTx/>
                          <a:uFillTx/>
                          <a:latin typeface="+mn-lt"/>
                          <a:ea typeface="+mn-ea"/>
                          <a:cs typeface="+mn-cs"/>
                        </a:rPr>
                        <a:t>
 Delight your senses with sweet Moroccan mint tea and celebrate an evening of  peace, harmony and halcyon at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extLst>
                  <a:ext uri="{0D108BD9-81ED-4DB2-BD59-A6C34878D82A}">
                    <a16:rowId xmlns:a16="http://schemas.microsoft.com/office/drawing/2014/main" val="333540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goldon27 - 2019-05-30 13:38:41 </a:t>
                      </a:r>
                      <a:r>
                        <a:rPr kumimoji="0" lang="en-US" sz="1000" b="0" i="0" u="none" strike="noStrike" kern="1200" cap="none" spc="0" normalizeH="0" baseline="0" noProof="0">
                          <a:ln>
                            <a:noFill/>
                          </a:ln>
                          <a:solidFill>
                            <a:prstClr val="black"/>
                          </a:solidFill>
                          <a:effectLst/>
                          <a:uLnTx/>
                          <a:uFillTx/>
                          <a:latin typeface="+mn-lt"/>
                          <a:ea typeface="+mn-ea"/>
                          <a:cs typeface="+mn-cs"/>
                        </a:rPr>
                        <a:t>
 The ultimate mocktail experience, try famed mixologist Matthias Griroud's sensational creations exclusively at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extLst>
                  <a:ext uri="{0D108BD9-81ED-4DB2-BD59-A6C34878D82A}">
                    <a16:rowId xmlns:a16="http://schemas.microsoft.com/office/drawing/2014/main" val="412821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goldon27 - 2019-05-28 16:40:28 </a:t>
                      </a:r>
                      <a:r>
                        <a:rPr kumimoji="0" lang="en-US" sz="1000" b="0" i="0" u="none" strike="noStrike" kern="1200" cap="none" spc="0" normalizeH="0" baseline="0" noProof="0">
                          <a:ln>
                            <a:noFill/>
                          </a:ln>
                          <a:solidFill>
                            <a:prstClr val="black"/>
                          </a:solidFill>
                          <a:effectLst/>
                          <a:uLnTx/>
                          <a:uFillTx/>
                          <a:latin typeface="+mn-lt"/>
                          <a:ea typeface="+mn-ea"/>
                          <a:cs typeface="+mn-cs"/>
                        </a:rPr>
                        <a:t>
 Share the blessings of the month with friends and family within the gleaming gold interiors whilst pampering yourself to a lavish, Ramadan inspired menu.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extLst>
                  <a:ext uri="{0D108BD9-81ED-4DB2-BD59-A6C34878D82A}">
                    <a16:rowId xmlns:a16="http://schemas.microsoft.com/office/drawing/2014/main" val="456362815"/>
                  </a:ext>
                </a:extLst>
              </a:tr>
            </a:tbl>
          </a:graphicData>
        </a:graphic>
      </p:graphicFrame>
      <p:sp>
        <p:nvSpPr>
          <p:cNvPr id="4" name="Text Placeholder 3">
            <a:extLst>
              <a:ext uri="{FF2B5EF4-FFF2-40B4-BE49-F238E27FC236}">
                <a16:creationId xmlns:a16="http://schemas.microsoft.com/office/drawing/2014/main" id="{3B9A2CE4-AFAC-44BE-874D-CDD29BCCA96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567918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0D0A0-3ACA-4574-8898-62CB584CDB43}"/>
              </a:ext>
            </a:extLst>
          </p:cNvPr>
          <p:cNvSpPr>
            <a:spLocks noGrp="1"/>
          </p:cNvSpPr>
          <p:nvPr>
            <p:ph type="title"/>
          </p:nvPr>
        </p:nvSpPr>
        <p:spPr/>
        <p:txBody>
          <a:bodyPr/>
          <a:lstStyle/>
          <a:p>
            <a:r>
              <a:rPr lang="en-US"/>
              <a:t>Instagram IG Insights - Posts Table + I-Rate | Go27 - 3 of 6</a:t>
            </a:r>
          </a:p>
        </p:txBody>
      </p:sp>
      <p:graphicFrame>
        <p:nvGraphicFramePr>
          <p:cNvPr id="5" name="Table Placeholder 4">
            <a:extLst>
              <a:ext uri="{FF2B5EF4-FFF2-40B4-BE49-F238E27FC236}">
                <a16:creationId xmlns:a16="http://schemas.microsoft.com/office/drawing/2014/main" id="{BBEED0FA-A03D-4544-AAEE-7138FDCF969F}"/>
              </a:ext>
            </a:extLst>
          </p:cNvPr>
          <p:cNvGraphicFramePr>
            <a:graphicFrameLocks noGrp="1"/>
          </p:cNvGraphicFramePr>
          <p:nvPr>
            <p:ph type="tbl" sz="quarter" idx="13"/>
            <p:extLst>
              <p:ext uri="{D42A27DB-BD31-4B8C-83A1-F6EECF244321}">
                <p14:modId xmlns:p14="http://schemas.microsoft.com/office/powerpoint/2010/main" val="3695495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250709"/>
                    </a:ext>
                  </a:extLst>
                </a:gridCol>
                <a:gridCol w="822960">
                  <a:extLst>
                    <a:ext uri="{9D8B030D-6E8A-4147-A177-3AD203B41FA5}">
                      <a16:colId xmlns:a16="http://schemas.microsoft.com/office/drawing/2014/main" val="3574108457"/>
                    </a:ext>
                  </a:extLst>
                </a:gridCol>
                <a:gridCol w="658368">
                  <a:extLst>
                    <a:ext uri="{9D8B030D-6E8A-4147-A177-3AD203B41FA5}">
                      <a16:colId xmlns:a16="http://schemas.microsoft.com/office/drawing/2014/main" val="2765337928"/>
                    </a:ext>
                  </a:extLst>
                </a:gridCol>
                <a:gridCol w="822960">
                  <a:extLst>
                    <a:ext uri="{9D8B030D-6E8A-4147-A177-3AD203B41FA5}">
                      <a16:colId xmlns:a16="http://schemas.microsoft.com/office/drawing/2014/main" val="2248336903"/>
                    </a:ext>
                  </a:extLst>
                </a:gridCol>
                <a:gridCol w="411480">
                  <a:extLst>
                    <a:ext uri="{9D8B030D-6E8A-4147-A177-3AD203B41FA5}">
                      <a16:colId xmlns:a16="http://schemas.microsoft.com/office/drawing/2014/main" val="70651210"/>
                    </a:ext>
                  </a:extLst>
                </a:gridCol>
                <a:gridCol w="411480">
                  <a:extLst>
                    <a:ext uri="{9D8B030D-6E8A-4147-A177-3AD203B41FA5}">
                      <a16:colId xmlns:a16="http://schemas.microsoft.com/office/drawing/2014/main" val="3787546193"/>
                    </a:ext>
                  </a:extLst>
                </a:gridCol>
                <a:gridCol w="411480">
                  <a:extLst>
                    <a:ext uri="{9D8B030D-6E8A-4147-A177-3AD203B41FA5}">
                      <a16:colId xmlns:a16="http://schemas.microsoft.com/office/drawing/2014/main" val="203481649"/>
                    </a:ext>
                  </a:extLst>
                </a:gridCol>
                <a:gridCol w="411480">
                  <a:extLst>
                    <a:ext uri="{9D8B030D-6E8A-4147-A177-3AD203B41FA5}">
                      <a16:colId xmlns:a16="http://schemas.microsoft.com/office/drawing/2014/main" val="3422018332"/>
                    </a:ext>
                  </a:extLst>
                </a:gridCol>
                <a:gridCol w="658368">
                  <a:extLst>
                    <a:ext uri="{9D8B030D-6E8A-4147-A177-3AD203B41FA5}">
                      <a16:colId xmlns:a16="http://schemas.microsoft.com/office/drawing/2014/main" val="55993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6393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goldon27 - 2019-05-26 14:23:28 </a:t>
                      </a:r>
                      <a:r>
                        <a:rPr kumimoji="0" lang="en-US" sz="1000" b="0" i="0" u="none" strike="noStrike" kern="1200" cap="none" spc="0" normalizeH="0" baseline="0" noProof="0">
                          <a:ln>
                            <a:noFill/>
                          </a:ln>
                          <a:solidFill>
                            <a:prstClr val="black"/>
                          </a:solidFill>
                          <a:effectLst/>
                          <a:uLnTx/>
                          <a:uFillTx/>
                          <a:latin typeface="+mn-lt"/>
                          <a:ea typeface="+mn-ea"/>
                          <a:cs typeface="+mn-cs"/>
                        </a:rPr>
                        <a:t>
 The quintessential sundae reimagined, treat yourself to the most Instagrammable dessert at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extLst>
                  <a:ext uri="{0D108BD9-81ED-4DB2-BD59-A6C34878D82A}">
                    <a16:rowId xmlns:a16="http://schemas.microsoft.com/office/drawing/2014/main" val="50098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goldon27 - 2019-05-23 15:43:08 </a:t>
                      </a:r>
                      <a:r>
                        <a:rPr kumimoji="0" lang="en-US" sz="1000" b="0" i="0" u="none" strike="noStrike" kern="1200" cap="none" spc="0" normalizeH="0" baseline="0" noProof="0">
                          <a:ln>
                            <a:noFill/>
                          </a:ln>
                          <a:solidFill>
                            <a:prstClr val="black"/>
                          </a:solidFill>
                          <a:effectLst/>
                          <a:uLnTx/>
                          <a:uFillTx/>
                          <a:latin typeface="+mn-lt"/>
                          <a:ea typeface="+mn-ea"/>
                          <a:cs typeface="+mn-cs"/>
                        </a:rPr>
                        <a:t>
 Refresh your palate with masterfully crafted mocktails, including the Ramadan-inspired favourite Fanus Sahlab Milkshake.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2.88 %</a:t>
                      </a:r>
                    </a:p>
                  </a:txBody>
                  <a:tcPr/>
                </a:tc>
                <a:extLst>
                  <a:ext uri="{0D108BD9-81ED-4DB2-BD59-A6C34878D82A}">
                    <a16:rowId xmlns:a16="http://schemas.microsoft.com/office/drawing/2014/main" val="398670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goldon27 - 2019-05-21 12:37:43 </a:t>
                      </a:r>
                      <a:r>
                        <a:rPr kumimoji="0" lang="en-US" sz="1000" b="0" i="0" u="none" strike="noStrike" kern="1200" cap="none" spc="0" normalizeH="0" baseline="0" noProof="0">
                          <a:ln>
                            <a:noFill/>
                          </a:ln>
                          <a:solidFill>
                            <a:prstClr val="black"/>
                          </a:solidFill>
                          <a:effectLst/>
                          <a:uLnTx/>
                          <a:uFillTx/>
                          <a:latin typeface="+mn-lt"/>
                          <a:ea typeface="+mn-ea"/>
                          <a:cs typeface="+mn-cs"/>
                        </a:rPr>
                        <a:t>
 Step within the golden interiors and indulge in specially curated dishes for Ramadan, including grilled tiger prawns with sharmoula sauce, chicken kebbeh, truffle potato wedges and avocado hummus, all presented for sharing.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extLst>
                  <a:ext uri="{0D108BD9-81ED-4DB2-BD59-A6C34878D82A}">
                    <a16:rowId xmlns:a16="http://schemas.microsoft.com/office/drawing/2014/main" val="25518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goldon27 - 2019-05-14 12:25:10 </a:t>
                      </a:r>
                      <a:r>
                        <a:rPr kumimoji="0" lang="en-US" sz="1000" b="0" i="0" u="none" strike="noStrike" kern="1200" cap="none" spc="0" normalizeH="0" baseline="0" noProof="0">
                          <a:ln>
                            <a:noFill/>
                          </a:ln>
                          <a:solidFill>
                            <a:prstClr val="black"/>
                          </a:solidFill>
                          <a:effectLst/>
                          <a:uLnTx/>
                          <a:uFillTx/>
                          <a:latin typeface="+mn-lt"/>
                          <a:ea typeface="+mn-ea"/>
                          <a:cs typeface="+mn-cs"/>
                        </a:rPr>
                        <a:t>
 Celebrate picture-perfect moments with loved ones this blessed month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extLst>
                  <a:ext uri="{0D108BD9-81ED-4DB2-BD59-A6C34878D82A}">
                    <a16:rowId xmlns:a16="http://schemas.microsoft.com/office/drawing/2014/main" val="370086149"/>
                  </a:ext>
                </a:extLst>
              </a:tr>
            </a:tbl>
          </a:graphicData>
        </a:graphic>
      </p:graphicFrame>
      <p:sp>
        <p:nvSpPr>
          <p:cNvPr id="4" name="Text Placeholder 3">
            <a:extLst>
              <a:ext uri="{FF2B5EF4-FFF2-40B4-BE49-F238E27FC236}">
                <a16:creationId xmlns:a16="http://schemas.microsoft.com/office/drawing/2014/main" id="{68B196E3-8F72-4062-BE18-94175922AE2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649313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700EC-1677-412E-A15A-8C1D21F38E12}"/>
              </a:ext>
            </a:extLst>
          </p:cNvPr>
          <p:cNvSpPr>
            <a:spLocks noGrp="1"/>
          </p:cNvSpPr>
          <p:nvPr>
            <p:ph type="title"/>
          </p:nvPr>
        </p:nvSpPr>
        <p:spPr/>
        <p:txBody>
          <a:bodyPr/>
          <a:lstStyle/>
          <a:p>
            <a:r>
              <a:rPr lang="en-US"/>
              <a:t>Instagram IG Insights - Posts Table + I-Rate | Go27 - 4 of 6</a:t>
            </a:r>
          </a:p>
        </p:txBody>
      </p:sp>
      <p:graphicFrame>
        <p:nvGraphicFramePr>
          <p:cNvPr id="5" name="Table Placeholder 4">
            <a:extLst>
              <a:ext uri="{FF2B5EF4-FFF2-40B4-BE49-F238E27FC236}">
                <a16:creationId xmlns:a16="http://schemas.microsoft.com/office/drawing/2014/main" id="{659D69E6-9B2C-4224-915D-78FC18BD5AE2}"/>
              </a:ext>
            </a:extLst>
          </p:cNvPr>
          <p:cNvGraphicFramePr>
            <a:graphicFrameLocks noGrp="1"/>
          </p:cNvGraphicFramePr>
          <p:nvPr>
            <p:ph type="tbl" sz="quarter" idx="13"/>
            <p:extLst>
              <p:ext uri="{D42A27DB-BD31-4B8C-83A1-F6EECF244321}">
                <p14:modId xmlns:p14="http://schemas.microsoft.com/office/powerpoint/2010/main" val="64267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7267077"/>
                    </a:ext>
                  </a:extLst>
                </a:gridCol>
                <a:gridCol w="822960">
                  <a:extLst>
                    <a:ext uri="{9D8B030D-6E8A-4147-A177-3AD203B41FA5}">
                      <a16:colId xmlns:a16="http://schemas.microsoft.com/office/drawing/2014/main" val="2193034811"/>
                    </a:ext>
                  </a:extLst>
                </a:gridCol>
                <a:gridCol w="658368">
                  <a:extLst>
                    <a:ext uri="{9D8B030D-6E8A-4147-A177-3AD203B41FA5}">
                      <a16:colId xmlns:a16="http://schemas.microsoft.com/office/drawing/2014/main" val="1028213848"/>
                    </a:ext>
                  </a:extLst>
                </a:gridCol>
                <a:gridCol w="822960">
                  <a:extLst>
                    <a:ext uri="{9D8B030D-6E8A-4147-A177-3AD203B41FA5}">
                      <a16:colId xmlns:a16="http://schemas.microsoft.com/office/drawing/2014/main" val="3788270047"/>
                    </a:ext>
                  </a:extLst>
                </a:gridCol>
                <a:gridCol w="411480">
                  <a:extLst>
                    <a:ext uri="{9D8B030D-6E8A-4147-A177-3AD203B41FA5}">
                      <a16:colId xmlns:a16="http://schemas.microsoft.com/office/drawing/2014/main" val="3559375367"/>
                    </a:ext>
                  </a:extLst>
                </a:gridCol>
                <a:gridCol w="411480">
                  <a:extLst>
                    <a:ext uri="{9D8B030D-6E8A-4147-A177-3AD203B41FA5}">
                      <a16:colId xmlns:a16="http://schemas.microsoft.com/office/drawing/2014/main" val="2705803463"/>
                    </a:ext>
                  </a:extLst>
                </a:gridCol>
                <a:gridCol w="411480">
                  <a:extLst>
                    <a:ext uri="{9D8B030D-6E8A-4147-A177-3AD203B41FA5}">
                      <a16:colId xmlns:a16="http://schemas.microsoft.com/office/drawing/2014/main" val="2574943457"/>
                    </a:ext>
                  </a:extLst>
                </a:gridCol>
                <a:gridCol w="411480">
                  <a:extLst>
                    <a:ext uri="{9D8B030D-6E8A-4147-A177-3AD203B41FA5}">
                      <a16:colId xmlns:a16="http://schemas.microsoft.com/office/drawing/2014/main" val="569120321"/>
                    </a:ext>
                  </a:extLst>
                </a:gridCol>
                <a:gridCol w="658368">
                  <a:extLst>
                    <a:ext uri="{9D8B030D-6E8A-4147-A177-3AD203B41FA5}">
                      <a16:colId xmlns:a16="http://schemas.microsoft.com/office/drawing/2014/main" val="2506411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7277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goldon27 - 2019-05-14 11:25:34 </a:t>
                      </a:r>
                      <a:r>
                        <a:rPr kumimoji="0" lang="en-US" sz="1000" b="0" i="0" u="none" strike="noStrike" kern="1200" cap="none" spc="0" normalizeH="0" baseline="0" noProof="0">
                          <a:ln>
                            <a:noFill/>
                          </a:ln>
                          <a:solidFill>
                            <a:prstClr val="black"/>
                          </a:solidFill>
                          <a:effectLst/>
                          <a:uLnTx/>
                          <a:uFillTx/>
                          <a:latin typeface="+mn-lt"/>
                          <a:ea typeface="+mn-ea"/>
                          <a:cs typeface="+mn-cs"/>
                        </a:rPr>
                        <a:t>
 Find an exceptional menu of invigorating beverages inspired by the blessed month this Suhoor, served within walls of gleaming gold.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a:t>
                      </a:r>
                    </a:p>
                  </a:txBody>
                  <a:tcPr/>
                </a:tc>
                <a:extLst>
                  <a:ext uri="{0D108BD9-81ED-4DB2-BD59-A6C34878D82A}">
                    <a16:rowId xmlns:a16="http://schemas.microsoft.com/office/drawing/2014/main" val="9185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goldon27 - 2019-05-09 13:47:10 </a:t>
                      </a:r>
                      <a:r>
                        <a:rPr kumimoji="0" lang="en-US" sz="1000" b="0" i="0" u="none" strike="noStrike" kern="1200" cap="none" spc="0" normalizeH="0" baseline="0" noProof="0">
                          <a:ln>
                            <a:noFill/>
                          </a:ln>
                          <a:solidFill>
                            <a:prstClr val="black"/>
                          </a:solidFill>
                          <a:effectLst/>
                          <a:uLnTx/>
                          <a:uFillTx/>
                          <a:latin typeface="+mn-lt"/>
                          <a:ea typeface="+mn-ea"/>
                          <a:cs typeface="+mn-cs"/>
                        </a:rPr>
                        <a:t>
 Indulge in the finest flavours this Iftar that represent the culture and heritage of the city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extLst>
                  <a:ext uri="{0D108BD9-81ED-4DB2-BD59-A6C34878D82A}">
                    <a16:rowId xmlns:a16="http://schemas.microsoft.com/office/drawing/2014/main" val="217631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goldon27 - 2019-05-02 12:59:07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history and culture of Dubai, Gold on 27 is the place to see and be seen this Ramadan, and beyond.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5.27 %</a:t>
                      </a:r>
                    </a:p>
                  </a:txBody>
                  <a:tcPr/>
                </a:tc>
                <a:extLst>
                  <a:ext uri="{0D108BD9-81ED-4DB2-BD59-A6C34878D82A}">
                    <a16:rowId xmlns:a16="http://schemas.microsoft.com/office/drawing/2014/main" val="13556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goldon27 - 2019-05-02 12:58:22 </a:t>
                      </a:r>
                      <a:r>
                        <a:rPr kumimoji="0" lang="en-US" sz="1000" b="0" i="0" u="none" strike="noStrike" kern="1200" cap="none" spc="0" normalizeH="0" baseline="0" noProof="0">
                          <a:ln>
                            <a:noFill/>
                          </a:ln>
                          <a:solidFill>
                            <a:prstClr val="black"/>
                          </a:solidFill>
                          <a:effectLst/>
                          <a:uLnTx/>
                          <a:uFillTx/>
                          <a:latin typeface="+mn-lt"/>
                          <a:ea typeface="+mn-ea"/>
                          <a:cs typeface="+mn-cs"/>
                        </a:rPr>
                        <a:t>
 Creative mocktails from a master mixologist and new mezze menu to enjoy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4.19 %</a:t>
                      </a:r>
                    </a:p>
                  </a:txBody>
                  <a:tcPr/>
                </a:tc>
                <a:extLst>
                  <a:ext uri="{0D108BD9-81ED-4DB2-BD59-A6C34878D82A}">
                    <a16:rowId xmlns:a16="http://schemas.microsoft.com/office/drawing/2014/main" val="174864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goldon27 - 2019-05-02 12:53:53 </a:t>
                      </a:r>
                      <a:r>
                        <a:rPr kumimoji="0" lang="en-US" sz="1000" b="0" i="0" u="none" strike="noStrike" kern="1200" cap="none" spc="0" normalizeH="0" baseline="0" noProof="0">
                          <a:ln>
                            <a:noFill/>
                          </a:ln>
                          <a:solidFill>
                            <a:prstClr val="black"/>
                          </a:solidFill>
                          <a:effectLst/>
                          <a:uLnTx/>
                          <a:uFillTx/>
                          <a:latin typeface="+mn-lt"/>
                          <a:ea typeface="+mn-ea"/>
                          <a:cs typeface="+mn-cs"/>
                        </a:rPr>
                        <a:t>
 Enjoy the views amongst glimmering gold this Ramadan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3.37 %</a:t>
                      </a:r>
                    </a:p>
                  </a:txBody>
                  <a:tcPr/>
                </a:tc>
                <a:extLst>
                  <a:ext uri="{0D108BD9-81ED-4DB2-BD59-A6C34878D82A}">
                    <a16:rowId xmlns:a16="http://schemas.microsoft.com/office/drawing/2014/main" val="915533731"/>
                  </a:ext>
                </a:extLst>
              </a:tr>
            </a:tbl>
          </a:graphicData>
        </a:graphic>
      </p:graphicFrame>
      <p:sp>
        <p:nvSpPr>
          <p:cNvPr id="4" name="Text Placeholder 3">
            <a:extLst>
              <a:ext uri="{FF2B5EF4-FFF2-40B4-BE49-F238E27FC236}">
                <a16:creationId xmlns:a16="http://schemas.microsoft.com/office/drawing/2014/main" id="{55BE1698-4B4C-41F2-8FEB-B7F8E2BA55F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783445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7A85D-935B-4116-B7BC-19CE0CAF414C}"/>
              </a:ext>
            </a:extLst>
          </p:cNvPr>
          <p:cNvSpPr>
            <a:spLocks noGrp="1"/>
          </p:cNvSpPr>
          <p:nvPr>
            <p:ph type="title"/>
          </p:nvPr>
        </p:nvSpPr>
        <p:spPr/>
        <p:txBody>
          <a:bodyPr/>
          <a:lstStyle/>
          <a:p>
            <a:r>
              <a:rPr lang="en-US"/>
              <a:t>Instagram IG Insights - Posts Table + I-Rate | Go27 - 5 of 6</a:t>
            </a:r>
          </a:p>
        </p:txBody>
      </p:sp>
      <p:graphicFrame>
        <p:nvGraphicFramePr>
          <p:cNvPr id="5" name="Table Placeholder 4">
            <a:extLst>
              <a:ext uri="{FF2B5EF4-FFF2-40B4-BE49-F238E27FC236}">
                <a16:creationId xmlns:a16="http://schemas.microsoft.com/office/drawing/2014/main" id="{AC891F25-2133-4414-B4F0-C6B0A2A8D970}"/>
              </a:ext>
            </a:extLst>
          </p:cNvPr>
          <p:cNvGraphicFramePr>
            <a:graphicFrameLocks noGrp="1"/>
          </p:cNvGraphicFramePr>
          <p:nvPr>
            <p:ph type="tbl" sz="quarter" idx="13"/>
            <p:extLst>
              <p:ext uri="{D42A27DB-BD31-4B8C-83A1-F6EECF244321}">
                <p14:modId xmlns:p14="http://schemas.microsoft.com/office/powerpoint/2010/main" val="143106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07283277"/>
                    </a:ext>
                  </a:extLst>
                </a:gridCol>
                <a:gridCol w="822960">
                  <a:extLst>
                    <a:ext uri="{9D8B030D-6E8A-4147-A177-3AD203B41FA5}">
                      <a16:colId xmlns:a16="http://schemas.microsoft.com/office/drawing/2014/main" val="4130323016"/>
                    </a:ext>
                  </a:extLst>
                </a:gridCol>
                <a:gridCol w="658368">
                  <a:extLst>
                    <a:ext uri="{9D8B030D-6E8A-4147-A177-3AD203B41FA5}">
                      <a16:colId xmlns:a16="http://schemas.microsoft.com/office/drawing/2014/main" val="139185450"/>
                    </a:ext>
                  </a:extLst>
                </a:gridCol>
                <a:gridCol w="822960">
                  <a:extLst>
                    <a:ext uri="{9D8B030D-6E8A-4147-A177-3AD203B41FA5}">
                      <a16:colId xmlns:a16="http://schemas.microsoft.com/office/drawing/2014/main" val="1040583213"/>
                    </a:ext>
                  </a:extLst>
                </a:gridCol>
                <a:gridCol w="411480">
                  <a:extLst>
                    <a:ext uri="{9D8B030D-6E8A-4147-A177-3AD203B41FA5}">
                      <a16:colId xmlns:a16="http://schemas.microsoft.com/office/drawing/2014/main" val="2971154589"/>
                    </a:ext>
                  </a:extLst>
                </a:gridCol>
                <a:gridCol w="411480">
                  <a:extLst>
                    <a:ext uri="{9D8B030D-6E8A-4147-A177-3AD203B41FA5}">
                      <a16:colId xmlns:a16="http://schemas.microsoft.com/office/drawing/2014/main" val="2873875923"/>
                    </a:ext>
                  </a:extLst>
                </a:gridCol>
                <a:gridCol w="411480">
                  <a:extLst>
                    <a:ext uri="{9D8B030D-6E8A-4147-A177-3AD203B41FA5}">
                      <a16:colId xmlns:a16="http://schemas.microsoft.com/office/drawing/2014/main" val="4102947724"/>
                    </a:ext>
                  </a:extLst>
                </a:gridCol>
                <a:gridCol w="411480">
                  <a:extLst>
                    <a:ext uri="{9D8B030D-6E8A-4147-A177-3AD203B41FA5}">
                      <a16:colId xmlns:a16="http://schemas.microsoft.com/office/drawing/2014/main" val="933545843"/>
                    </a:ext>
                  </a:extLst>
                </a:gridCol>
                <a:gridCol w="658368">
                  <a:extLst>
                    <a:ext uri="{9D8B030D-6E8A-4147-A177-3AD203B41FA5}">
                      <a16:colId xmlns:a16="http://schemas.microsoft.com/office/drawing/2014/main" val="642741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0791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goldon27 - 2019-04-28 18:28:01 </a:t>
                      </a:r>
                      <a:r>
                        <a:rPr kumimoji="0" lang="en-US" sz="1000" b="0" i="0" u="none" strike="noStrike" kern="1200" cap="none" spc="0" normalizeH="0" baseline="0" noProof="0">
                          <a:ln>
                            <a:noFill/>
                          </a:ln>
                          <a:solidFill>
                            <a:prstClr val="black"/>
                          </a:solidFill>
                          <a:effectLst/>
                          <a:uLnTx/>
                          <a:uFillTx/>
                          <a:latin typeface="+mn-lt"/>
                          <a:ea typeface="+mn-ea"/>
                          <a:cs typeface="+mn-cs"/>
                        </a:rPr>
                        <a:t>
 Strike a pose, and watch the light bounce off the golden plated bar...
#GoldOn27 #BurjAlArab #Dubai
Thank you 📷 @susannewalstrom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5.91 %</a:t>
                      </a:r>
                    </a:p>
                  </a:txBody>
                  <a:tcPr/>
                </a:tc>
                <a:extLst>
                  <a:ext uri="{0D108BD9-81ED-4DB2-BD59-A6C34878D82A}">
                    <a16:rowId xmlns:a16="http://schemas.microsoft.com/office/drawing/2014/main" val="13521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goldon27 - 2019-04-25 13:43:33 </a:t>
                      </a:r>
                      <a:r>
                        <a:rPr kumimoji="0" lang="en-US" sz="1000" b="0" i="0" u="none" strike="noStrike" kern="1200" cap="none" spc="0" normalizeH="0" baseline="0" noProof="0">
                          <a:ln>
                            <a:noFill/>
                          </a:ln>
                          <a:solidFill>
                            <a:prstClr val="black"/>
                          </a:solidFill>
                          <a:effectLst/>
                          <a:uLnTx/>
                          <a:uFillTx/>
                          <a:latin typeface="+mn-lt"/>
                          <a:ea typeface="+mn-ea"/>
                          <a:cs typeface="+mn-cs"/>
                        </a:rPr>
                        <a:t>
 This glowing nectar is the Djin Genie - expect delicious citrus tastes of blood orange, Earl Grey and orange blossom.
#GoldOn27 #BurjAlArab 
Thank you 📷 @kloelladeville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extLst>
                  <a:ext uri="{0D108BD9-81ED-4DB2-BD59-A6C34878D82A}">
                    <a16:rowId xmlns:a16="http://schemas.microsoft.com/office/drawing/2014/main" val="223853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goldon27 - 2019-04-18 16:32:32 </a:t>
                      </a:r>
                      <a:r>
                        <a:rPr kumimoji="0" lang="en-US" sz="1000" b="0" i="0" u="none" strike="noStrike" kern="1200" cap="none" spc="0" normalizeH="0" baseline="0" noProof="0">
                          <a:ln>
                            <a:noFill/>
                          </a:ln>
                          <a:solidFill>
                            <a:prstClr val="black"/>
                          </a:solidFill>
                          <a:effectLst/>
                          <a:uLnTx/>
                          <a:uFillTx/>
                          <a:latin typeface="+mn-lt"/>
                          <a:ea typeface="+mn-ea"/>
                          <a:cs typeface="+mn-cs"/>
                        </a:rPr>
                        <a:t>
 More than a place for a drink - this is a destination.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6.26 %</a:t>
                      </a:r>
                    </a:p>
                  </a:txBody>
                  <a:tcPr/>
                </a:tc>
                <a:extLst>
                  <a:ext uri="{0D108BD9-81ED-4DB2-BD59-A6C34878D82A}">
                    <a16:rowId xmlns:a16="http://schemas.microsoft.com/office/drawing/2014/main" val="231380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goldon27 - 2019-04-16 14:01:30 </a:t>
                      </a:r>
                      <a:r>
                        <a:rPr kumimoji="0" lang="en-US" sz="1000" b="0" i="0" u="none" strike="noStrike" kern="1200" cap="none" spc="0" normalizeH="0" baseline="0" noProof="0">
                          <a:ln>
                            <a:noFill/>
                          </a:ln>
                          <a:solidFill>
                            <a:prstClr val="black"/>
                          </a:solidFill>
                          <a:effectLst/>
                          <a:uLnTx/>
                          <a:uFillTx/>
                          <a:latin typeface="+mn-lt"/>
                          <a:ea typeface="+mn-ea"/>
                          <a:cs typeface="+mn-cs"/>
                        </a:rPr>
                        <a:t>
 Dry ice mist tumbles out of glass bases and engulfs cocktails in an added layer of mystery. #BurjAlArab #GoldOn27 Thank you 📷 @ottoorlandi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7.87 %</a:t>
                      </a:r>
                    </a:p>
                  </a:txBody>
                  <a:tcPr/>
                </a:tc>
                <a:extLst>
                  <a:ext uri="{0D108BD9-81ED-4DB2-BD59-A6C34878D82A}">
                    <a16:rowId xmlns:a16="http://schemas.microsoft.com/office/drawing/2014/main" val="223674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goldon27 - 2019-04-14 17:23:08 </a:t>
                      </a:r>
                      <a:r>
                        <a:rPr kumimoji="0" lang="en-US" sz="1000" b="0" i="0" u="none" strike="noStrike" kern="1200" cap="none" spc="0" normalizeH="0" baseline="0" noProof="0">
                          <a:ln>
                            <a:noFill/>
                          </a:ln>
                          <a:solidFill>
                            <a:prstClr val="black"/>
                          </a:solidFill>
                          <a:effectLst/>
                          <a:uLnTx/>
                          <a:uFillTx/>
                          <a:latin typeface="+mn-lt"/>
                          <a:ea typeface="+mn-ea"/>
                          <a:cs typeface="+mn-cs"/>
                        </a:rPr>
                        <a:t>
 Waiting for the sun to set over Burj Al Arab and Gold On 27. #GoldOn27 #Dubai #Jumeirah Thank you 📷 @solstice_traveler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5.41 %</a:t>
                      </a:r>
                    </a:p>
                  </a:txBody>
                  <a:tcPr/>
                </a:tc>
                <a:extLst>
                  <a:ext uri="{0D108BD9-81ED-4DB2-BD59-A6C34878D82A}">
                    <a16:rowId xmlns:a16="http://schemas.microsoft.com/office/drawing/2014/main" val="1512812525"/>
                  </a:ext>
                </a:extLst>
              </a:tr>
            </a:tbl>
          </a:graphicData>
        </a:graphic>
      </p:graphicFrame>
      <p:sp>
        <p:nvSpPr>
          <p:cNvPr id="4" name="Text Placeholder 3">
            <a:extLst>
              <a:ext uri="{FF2B5EF4-FFF2-40B4-BE49-F238E27FC236}">
                <a16:creationId xmlns:a16="http://schemas.microsoft.com/office/drawing/2014/main" id="{34CDA462-CDFF-4E2B-9662-3ABE604C01B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064646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A9F4D-401B-4D36-96A7-5B434765166E}"/>
              </a:ext>
            </a:extLst>
          </p:cNvPr>
          <p:cNvSpPr>
            <a:spLocks noGrp="1"/>
          </p:cNvSpPr>
          <p:nvPr>
            <p:ph type="title"/>
          </p:nvPr>
        </p:nvSpPr>
        <p:spPr/>
        <p:txBody>
          <a:bodyPr/>
          <a:lstStyle/>
          <a:p>
            <a:r>
              <a:rPr lang="en-US"/>
              <a:t>Instagram IG Insights - Posts Table + I-Rate | Go27 - 6 of 6</a:t>
            </a:r>
          </a:p>
        </p:txBody>
      </p:sp>
      <p:graphicFrame>
        <p:nvGraphicFramePr>
          <p:cNvPr id="5" name="Table Placeholder 4">
            <a:extLst>
              <a:ext uri="{FF2B5EF4-FFF2-40B4-BE49-F238E27FC236}">
                <a16:creationId xmlns:a16="http://schemas.microsoft.com/office/drawing/2014/main" id="{73389A80-DD05-4C30-959F-D34D76DA82F7}"/>
              </a:ext>
            </a:extLst>
          </p:cNvPr>
          <p:cNvGraphicFramePr>
            <a:graphicFrameLocks noGrp="1"/>
          </p:cNvGraphicFramePr>
          <p:nvPr>
            <p:ph type="tbl" sz="quarter" idx="13"/>
            <p:extLst>
              <p:ext uri="{D42A27DB-BD31-4B8C-83A1-F6EECF244321}">
                <p14:modId xmlns:p14="http://schemas.microsoft.com/office/powerpoint/2010/main" val="193104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6744180"/>
                    </a:ext>
                  </a:extLst>
                </a:gridCol>
                <a:gridCol w="822960">
                  <a:extLst>
                    <a:ext uri="{9D8B030D-6E8A-4147-A177-3AD203B41FA5}">
                      <a16:colId xmlns:a16="http://schemas.microsoft.com/office/drawing/2014/main" val="3166673175"/>
                    </a:ext>
                  </a:extLst>
                </a:gridCol>
                <a:gridCol w="658368">
                  <a:extLst>
                    <a:ext uri="{9D8B030D-6E8A-4147-A177-3AD203B41FA5}">
                      <a16:colId xmlns:a16="http://schemas.microsoft.com/office/drawing/2014/main" val="3588302754"/>
                    </a:ext>
                  </a:extLst>
                </a:gridCol>
                <a:gridCol w="822960">
                  <a:extLst>
                    <a:ext uri="{9D8B030D-6E8A-4147-A177-3AD203B41FA5}">
                      <a16:colId xmlns:a16="http://schemas.microsoft.com/office/drawing/2014/main" val="451208633"/>
                    </a:ext>
                  </a:extLst>
                </a:gridCol>
                <a:gridCol w="411480">
                  <a:extLst>
                    <a:ext uri="{9D8B030D-6E8A-4147-A177-3AD203B41FA5}">
                      <a16:colId xmlns:a16="http://schemas.microsoft.com/office/drawing/2014/main" val="636661807"/>
                    </a:ext>
                  </a:extLst>
                </a:gridCol>
                <a:gridCol w="411480">
                  <a:extLst>
                    <a:ext uri="{9D8B030D-6E8A-4147-A177-3AD203B41FA5}">
                      <a16:colId xmlns:a16="http://schemas.microsoft.com/office/drawing/2014/main" val="2909730542"/>
                    </a:ext>
                  </a:extLst>
                </a:gridCol>
                <a:gridCol w="411480">
                  <a:extLst>
                    <a:ext uri="{9D8B030D-6E8A-4147-A177-3AD203B41FA5}">
                      <a16:colId xmlns:a16="http://schemas.microsoft.com/office/drawing/2014/main" val="4185350380"/>
                    </a:ext>
                  </a:extLst>
                </a:gridCol>
                <a:gridCol w="411480">
                  <a:extLst>
                    <a:ext uri="{9D8B030D-6E8A-4147-A177-3AD203B41FA5}">
                      <a16:colId xmlns:a16="http://schemas.microsoft.com/office/drawing/2014/main" val="367374143"/>
                    </a:ext>
                  </a:extLst>
                </a:gridCol>
                <a:gridCol w="658368">
                  <a:extLst>
                    <a:ext uri="{9D8B030D-6E8A-4147-A177-3AD203B41FA5}">
                      <a16:colId xmlns:a16="http://schemas.microsoft.com/office/drawing/2014/main" val="3945844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2053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goldon27 - 2019-04-11 15:32:02 </a:t>
                      </a:r>
                      <a:r>
                        <a:rPr kumimoji="0" lang="en-US" sz="1000" b="0" i="0" u="none" strike="noStrike" kern="1200" cap="none" spc="0" normalizeH="0" baseline="0" noProof="0">
                          <a:ln>
                            <a:noFill/>
                          </a:ln>
                          <a:solidFill>
                            <a:prstClr val="black"/>
                          </a:solidFill>
                          <a:effectLst/>
                          <a:uLnTx/>
                          <a:uFillTx/>
                          <a:latin typeface="+mn-lt"/>
                          <a:ea typeface="+mn-ea"/>
                          <a:cs typeface="+mn-cs"/>
                        </a:rPr>
                        <a:t>
 Our Rotary Evaporator in our cocktail lab provides unlimited possibilities in evaporation, distillation, and concentration of flavors, which allows us to add the peanut butter element to our Museum of the Future. #GoldOn27 #Dubai Thank you 📷 @cofcgrad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7.57 %</a:t>
                      </a:r>
                    </a:p>
                  </a:txBody>
                  <a:tcPr/>
                </a:tc>
                <a:extLst>
                  <a:ext uri="{0D108BD9-81ED-4DB2-BD59-A6C34878D82A}">
                    <a16:rowId xmlns:a16="http://schemas.microsoft.com/office/drawing/2014/main" val="4111628491"/>
                  </a:ext>
                </a:extLst>
              </a:tr>
            </a:tbl>
          </a:graphicData>
        </a:graphic>
      </p:graphicFrame>
      <p:sp>
        <p:nvSpPr>
          <p:cNvPr id="4" name="Text Placeholder 3">
            <a:extLst>
              <a:ext uri="{FF2B5EF4-FFF2-40B4-BE49-F238E27FC236}">
                <a16:creationId xmlns:a16="http://schemas.microsoft.com/office/drawing/2014/main" id="{A0F8EDFC-C7E3-40AE-9DA6-0AFA6556D32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747884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7F7A5-46BA-4478-8095-E710BD926CC0}"/>
              </a:ext>
            </a:extLst>
          </p:cNvPr>
          <p:cNvSpPr>
            <a:spLocks noGrp="1"/>
          </p:cNvSpPr>
          <p:nvPr>
            <p:ph type="title"/>
          </p:nvPr>
        </p:nvSpPr>
        <p:spPr/>
        <p:txBody>
          <a:bodyPr/>
          <a:lstStyle/>
          <a:p>
            <a:r>
              <a:rPr lang="en-US"/>
              <a:t>Instagram Videos Table | Go27</a:t>
            </a:r>
          </a:p>
        </p:txBody>
      </p:sp>
      <p:graphicFrame>
        <p:nvGraphicFramePr>
          <p:cNvPr id="5" name="Table Placeholder 4">
            <a:extLst>
              <a:ext uri="{FF2B5EF4-FFF2-40B4-BE49-F238E27FC236}">
                <a16:creationId xmlns:a16="http://schemas.microsoft.com/office/drawing/2014/main" id="{A4D4F2C1-8F58-468E-8BC5-5BDF00A7683E}"/>
              </a:ext>
            </a:extLst>
          </p:cNvPr>
          <p:cNvGraphicFramePr>
            <a:graphicFrameLocks noGrp="1"/>
          </p:cNvGraphicFramePr>
          <p:nvPr>
            <p:ph type="tbl" sz="quarter" idx="13"/>
            <p:extLst>
              <p:ext uri="{D42A27DB-BD31-4B8C-83A1-F6EECF244321}">
                <p14:modId xmlns:p14="http://schemas.microsoft.com/office/powerpoint/2010/main" val="3360527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61097937"/>
                    </a:ext>
                  </a:extLst>
                </a:gridCol>
                <a:gridCol w="493776">
                  <a:extLst>
                    <a:ext uri="{9D8B030D-6E8A-4147-A177-3AD203B41FA5}">
                      <a16:colId xmlns:a16="http://schemas.microsoft.com/office/drawing/2014/main" val="3999717668"/>
                    </a:ext>
                  </a:extLst>
                </a:gridCol>
                <a:gridCol w="1152144">
                  <a:extLst>
                    <a:ext uri="{9D8B030D-6E8A-4147-A177-3AD203B41FA5}">
                      <a16:colId xmlns:a16="http://schemas.microsoft.com/office/drawing/2014/main" val="2363257182"/>
                    </a:ext>
                  </a:extLst>
                </a:gridCol>
                <a:gridCol w="493776">
                  <a:extLst>
                    <a:ext uri="{9D8B030D-6E8A-4147-A177-3AD203B41FA5}">
                      <a16:colId xmlns:a16="http://schemas.microsoft.com/office/drawing/2014/main" val="2205369347"/>
                    </a:ext>
                  </a:extLst>
                </a:gridCol>
                <a:gridCol w="493776">
                  <a:extLst>
                    <a:ext uri="{9D8B030D-6E8A-4147-A177-3AD203B41FA5}">
                      <a16:colId xmlns:a16="http://schemas.microsoft.com/office/drawing/2014/main" val="2025742743"/>
                    </a:ext>
                  </a:extLst>
                </a:gridCol>
                <a:gridCol w="493776">
                  <a:extLst>
                    <a:ext uri="{9D8B030D-6E8A-4147-A177-3AD203B41FA5}">
                      <a16:colId xmlns:a16="http://schemas.microsoft.com/office/drawing/2014/main" val="1001340657"/>
                    </a:ext>
                  </a:extLst>
                </a:gridCol>
                <a:gridCol w="493776">
                  <a:extLst>
                    <a:ext uri="{9D8B030D-6E8A-4147-A177-3AD203B41FA5}">
                      <a16:colId xmlns:a16="http://schemas.microsoft.com/office/drawing/2014/main" val="879200009"/>
                    </a:ext>
                  </a:extLst>
                </a:gridCol>
                <a:gridCol w="493776">
                  <a:extLst>
                    <a:ext uri="{9D8B030D-6E8A-4147-A177-3AD203B41FA5}">
                      <a16:colId xmlns:a16="http://schemas.microsoft.com/office/drawing/2014/main" val="1082707614"/>
                    </a:ext>
                  </a:extLst>
                </a:gridCol>
                <a:gridCol w="493776">
                  <a:extLst>
                    <a:ext uri="{9D8B030D-6E8A-4147-A177-3AD203B41FA5}">
                      <a16:colId xmlns:a16="http://schemas.microsoft.com/office/drawing/2014/main" val="4160913854"/>
                    </a:ext>
                  </a:extLst>
                </a:gridCol>
                <a:gridCol w="493776">
                  <a:extLst>
                    <a:ext uri="{9D8B030D-6E8A-4147-A177-3AD203B41FA5}">
                      <a16:colId xmlns:a16="http://schemas.microsoft.com/office/drawing/2014/main" val="1494664576"/>
                    </a:ext>
                  </a:extLst>
                </a:gridCol>
                <a:gridCol w="493776">
                  <a:extLst>
                    <a:ext uri="{9D8B030D-6E8A-4147-A177-3AD203B41FA5}">
                      <a16:colId xmlns:a16="http://schemas.microsoft.com/office/drawing/2014/main" val="3311522661"/>
                    </a:ext>
                  </a:extLst>
                </a:gridCol>
                <a:gridCol w="493776">
                  <a:extLst>
                    <a:ext uri="{9D8B030D-6E8A-4147-A177-3AD203B41FA5}">
                      <a16:colId xmlns:a16="http://schemas.microsoft.com/office/drawing/2014/main" val="1075169438"/>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1462604668"/>
                  </a:ext>
                </a:extLst>
              </a:tr>
              <a:tr h="370840">
                <a:tc>
                  <a:txBody>
                    <a:bodyPr/>
                    <a:lstStyle/>
                    <a:p>
                      <a:r>
                        <a:rPr lang="en-US" sz="1000" b="1"/>
                        <a:t>goldon27 - 2019-02-12 12:51:24 </a:t>
                      </a:r>
                      <a:r>
                        <a:rPr lang="en-US" sz="1000"/>
                        <a:t>
 A visit to Burj Al Arab is incomplete without an evening spent in the luxury of Gold On 27. 
#GoldOn27 #BurjAlArab #Dubai
Thank you 📹 @vcy.w</a:t>
                      </a:r>
                    </a:p>
                  </a:txBody>
                  <a:tcPr/>
                </a:tc>
                <a:tc>
                  <a:txBody>
                    <a:bodyPr/>
                    <a:lstStyle/>
                    <a:p>
                      <a:r>
                        <a:rPr lang="en-US" sz="1000"/>
                        <a:t>30/06/2019 16:10:26</a:t>
                      </a:r>
                    </a:p>
                  </a:txBody>
                  <a:tcPr/>
                </a:tc>
                <a:tc>
                  <a:txBody>
                    <a:bodyPr/>
                    <a:lstStyle/>
                    <a:p>
                      <a:r>
                        <a:rPr lang="en-US" sz="1000"/>
                        <a:t>https://www.instagram.com/p/Btxoz0gH2iJ/media</a:t>
                      </a:r>
                    </a:p>
                  </a:txBody>
                  <a:tcPr/>
                </a:tc>
                <a:tc>
                  <a:txBody>
                    <a:bodyPr/>
                    <a:lstStyle/>
                    <a:p>
                      <a:r>
                        <a:rPr lang="en-US" sz="1000"/>
                        <a:t>2356</a:t>
                      </a:r>
                    </a:p>
                  </a:txBody>
                  <a:tcPr/>
                </a:tc>
                <a:tc>
                  <a:txBody>
                    <a:bodyPr/>
                    <a:lstStyle/>
                    <a:p>
                      <a:r>
                        <a:rPr lang="en-US" sz="1000"/>
                        <a:t>285</a:t>
                      </a:r>
                    </a:p>
                  </a:txBody>
                  <a:tcPr/>
                </a:tc>
                <a:tc>
                  <a:txBody>
                    <a:bodyPr/>
                    <a:lstStyle/>
                    <a:p>
                      <a:r>
                        <a:rPr lang="en-US" sz="1000"/>
                        <a:t>4</a:t>
                      </a:r>
                    </a:p>
                  </a:txBody>
                  <a:tcPr/>
                </a:tc>
                <a:tc>
                  <a:txBody>
                    <a:bodyPr/>
                    <a:lstStyle/>
                    <a:p>
                      <a:r>
                        <a:rPr lang="en-US" sz="1000"/>
                        <a:t>44</a:t>
                      </a:r>
                    </a:p>
                  </a:txBody>
                  <a:tcPr/>
                </a:tc>
                <a:tc>
                  <a:txBody>
                    <a:bodyPr/>
                    <a:lstStyle/>
                    <a:p>
                      <a:r>
                        <a:rPr lang="en-US" sz="1000"/>
                        <a:t>333</a:t>
                      </a:r>
                    </a:p>
                  </a:txBody>
                  <a:tcPr/>
                </a:tc>
                <a:tc>
                  <a:txBody>
                    <a:bodyPr/>
                    <a:lstStyle/>
                    <a:p>
                      <a:r>
                        <a:rPr lang="en-US" sz="1000"/>
                        <a:t>5260</a:t>
                      </a:r>
                    </a:p>
                  </a:txBody>
                  <a:tcPr/>
                </a:tc>
                <a:tc>
                  <a:txBody>
                    <a:bodyPr/>
                    <a:lstStyle/>
                    <a:p>
                      <a:r>
                        <a:rPr lang="en-US" sz="1000"/>
                        <a:t>4075</a:t>
                      </a:r>
                    </a:p>
                  </a:txBody>
                  <a:tcPr/>
                </a:tc>
                <a:tc>
                  <a:txBody>
                    <a:bodyPr/>
                    <a:lstStyle/>
                    <a:p>
                      <a:r>
                        <a:rPr lang="en-US" sz="1000"/>
                        <a:t>6.33 %</a:t>
                      </a:r>
                    </a:p>
                  </a:txBody>
                  <a:tcPr/>
                </a:tc>
                <a:tc>
                  <a:txBody>
                    <a:bodyPr/>
                    <a:lstStyle/>
                    <a:p>
                      <a:r>
                        <a:rPr lang="en-US" sz="1000"/>
                        <a:t>44.79 %</a:t>
                      </a:r>
                    </a:p>
                  </a:txBody>
                  <a:tcPr/>
                </a:tc>
                <a:extLst>
                  <a:ext uri="{0D108BD9-81ED-4DB2-BD59-A6C34878D82A}">
                    <a16:rowId xmlns:a16="http://schemas.microsoft.com/office/drawing/2014/main" val="2472991059"/>
                  </a:ext>
                </a:extLst>
              </a:tr>
              <a:tr h="370840">
                <a:tc>
                  <a:txBody>
                    <a:bodyPr/>
                    <a:lstStyle/>
                    <a:p>
                      <a:r>
                        <a:rPr lang="en-US" sz="1000" b="1"/>
                        <a:t>goldon27 - 2019-01-15 10:50:43 </a:t>
                      </a:r>
                      <a:r>
                        <a:rPr lang="en-US" sz="1000"/>
                        <a:t>
 Our award-winning mixologists put together progressive concoctions with flair and passion that will take your breath away. #GoldOn27 #BurjAlArab #Dubai</a:t>
                      </a:r>
                    </a:p>
                  </a:txBody>
                  <a:tcPr/>
                </a:tc>
                <a:tc>
                  <a:txBody>
                    <a:bodyPr/>
                    <a:lstStyle/>
                    <a:p>
                      <a:r>
                        <a:rPr lang="en-US" sz="1000"/>
                        <a:t>06/05/2019 10:28:04</a:t>
                      </a:r>
                    </a:p>
                  </a:txBody>
                  <a:tcPr/>
                </a:tc>
                <a:tc>
                  <a:txBody>
                    <a:bodyPr/>
                    <a:lstStyle/>
                    <a:p>
                      <a:r>
                        <a:rPr lang="en-US" sz="1000"/>
                        <a:t>https://www.instagram.com/p/BspU_rRHdIL/media</a:t>
                      </a:r>
                    </a:p>
                  </a:txBody>
                  <a:tcPr/>
                </a:tc>
                <a:tc>
                  <a:txBody>
                    <a:bodyPr/>
                    <a:lstStyle/>
                    <a:p>
                      <a:r>
                        <a:rPr lang="en-US" sz="1000"/>
                        <a:t>786</a:t>
                      </a:r>
                    </a:p>
                  </a:txBody>
                  <a:tcPr/>
                </a:tc>
                <a:tc>
                  <a:txBody>
                    <a:bodyPr/>
                    <a:lstStyle/>
                    <a:p>
                      <a:r>
                        <a:rPr lang="en-US" sz="1000"/>
                        <a:t>119</a:t>
                      </a:r>
                    </a:p>
                  </a:txBody>
                  <a:tcPr/>
                </a:tc>
                <a:tc>
                  <a:txBody>
                    <a:bodyPr/>
                    <a:lstStyle/>
                    <a:p>
                      <a:r>
                        <a:rPr lang="en-US" sz="1000"/>
                        <a:t>6</a:t>
                      </a:r>
                    </a:p>
                  </a:txBody>
                  <a:tcPr/>
                </a:tc>
                <a:tc>
                  <a:txBody>
                    <a:bodyPr/>
                    <a:lstStyle/>
                    <a:p>
                      <a:r>
                        <a:rPr lang="en-US" sz="1000"/>
                        <a:t>12</a:t>
                      </a:r>
                    </a:p>
                  </a:txBody>
                  <a:tcPr/>
                </a:tc>
                <a:tc>
                  <a:txBody>
                    <a:bodyPr/>
                    <a:lstStyle/>
                    <a:p>
                      <a:r>
                        <a:rPr lang="en-US" sz="1000"/>
                        <a:t>137</a:t>
                      </a:r>
                    </a:p>
                  </a:txBody>
                  <a:tcPr/>
                </a:tc>
                <a:tc>
                  <a:txBody>
                    <a:bodyPr/>
                    <a:lstStyle/>
                    <a:p>
                      <a:r>
                        <a:rPr lang="en-US" sz="1000"/>
                        <a:t>2081</a:t>
                      </a:r>
                    </a:p>
                  </a:txBody>
                  <a:tcPr/>
                </a:tc>
                <a:tc>
                  <a:txBody>
                    <a:bodyPr/>
                    <a:lstStyle/>
                    <a:p>
                      <a:r>
                        <a:rPr lang="en-US" sz="1000"/>
                        <a:t>1560</a:t>
                      </a:r>
                    </a:p>
                  </a:txBody>
                  <a:tcPr/>
                </a:tc>
                <a:tc>
                  <a:txBody>
                    <a:bodyPr/>
                    <a:lstStyle/>
                    <a:p>
                      <a:r>
                        <a:rPr lang="en-US" sz="1000"/>
                        <a:t>6.58 %</a:t>
                      </a:r>
                    </a:p>
                  </a:txBody>
                  <a:tcPr/>
                </a:tc>
                <a:tc>
                  <a:txBody>
                    <a:bodyPr/>
                    <a:lstStyle/>
                    <a:p>
                      <a:r>
                        <a:rPr lang="en-US" sz="1000"/>
                        <a:t>37.77 %</a:t>
                      </a:r>
                    </a:p>
                  </a:txBody>
                  <a:tcPr/>
                </a:tc>
                <a:extLst>
                  <a:ext uri="{0D108BD9-81ED-4DB2-BD59-A6C34878D82A}">
                    <a16:rowId xmlns:a16="http://schemas.microsoft.com/office/drawing/2014/main" val="2660784282"/>
                  </a:ext>
                </a:extLst>
              </a:tr>
              <a:tr h="370840">
                <a:tc>
                  <a:txBody>
                    <a:bodyPr/>
                    <a:lstStyle/>
                    <a:p>
                      <a:r>
                        <a:rPr lang="en-US" sz="1000" b="1"/>
                        <a:t>goldon27 - 2019-01-01 10:58:03 </a:t>
                      </a:r>
                      <a:r>
                        <a:rPr lang="en-US" sz="1000"/>
                        <a:t>
 Happy New Year from Gold on 27! We hope you started 2019 with something Golden. #GoldOn27 #BurjAlArab #Dubai</a:t>
                      </a:r>
                    </a:p>
                  </a:txBody>
                  <a:tcPr/>
                </a:tc>
                <a:tc>
                  <a:txBody>
                    <a:bodyPr/>
                    <a:lstStyle/>
                    <a:p>
                      <a:r>
                        <a:rPr lang="en-US" sz="1000"/>
                        <a:t>06/05/2019 10:28:04</a:t>
                      </a:r>
                    </a:p>
                  </a:txBody>
                  <a:tcPr/>
                </a:tc>
                <a:tc>
                  <a:txBody>
                    <a:bodyPr/>
                    <a:lstStyle/>
                    <a:p>
                      <a:r>
                        <a:rPr lang="en-US" sz="1000"/>
                        <a:t>https://www.instagram.com/p/BsFSoD4Hnn5/media</a:t>
                      </a:r>
                    </a:p>
                  </a:txBody>
                  <a:tcPr/>
                </a:tc>
                <a:tc>
                  <a:txBody>
                    <a:bodyPr/>
                    <a:lstStyle/>
                    <a:p>
                      <a:r>
                        <a:rPr lang="en-US" sz="1000"/>
                        <a:t>1369</a:t>
                      </a:r>
                    </a:p>
                  </a:txBody>
                  <a:tcPr/>
                </a:tc>
                <a:tc>
                  <a:txBody>
                    <a:bodyPr/>
                    <a:lstStyle/>
                    <a:p>
                      <a:r>
                        <a:rPr lang="en-US" sz="1000"/>
                        <a:t>134</a:t>
                      </a:r>
                    </a:p>
                  </a:txBody>
                  <a:tcPr/>
                </a:tc>
                <a:tc>
                  <a:txBody>
                    <a:bodyPr/>
                    <a:lstStyle/>
                    <a:p>
                      <a:r>
                        <a:rPr lang="en-US" sz="1000"/>
                        <a:t>7</a:t>
                      </a:r>
                    </a:p>
                  </a:txBody>
                  <a:tcPr/>
                </a:tc>
                <a:tc>
                  <a:txBody>
                    <a:bodyPr/>
                    <a:lstStyle/>
                    <a:p>
                      <a:r>
                        <a:rPr lang="en-US" sz="1000"/>
                        <a:t>12</a:t>
                      </a:r>
                    </a:p>
                  </a:txBody>
                  <a:tcPr/>
                </a:tc>
                <a:tc>
                  <a:txBody>
                    <a:bodyPr/>
                    <a:lstStyle/>
                    <a:p>
                      <a:r>
                        <a:rPr lang="en-US" sz="1000"/>
                        <a:t>153</a:t>
                      </a:r>
                    </a:p>
                  </a:txBody>
                  <a:tcPr/>
                </a:tc>
                <a:tc>
                  <a:txBody>
                    <a:bodyPr/>
                    <a:lstStyle/>
                    <a:p>
                      <a:r>
                        <a:rPr lang="en-US" sz="1000"/>
                        <a:t>2506</a:t>
                      </a:r>
                    </a:p>
                  </a:txBody>
                  <a:tcPr/>
                </a:tc>
                <a:tc>
                  <a:txBody>
                    <a:bodyPr/>
                    <a:lstStyle/>
                    <a:p>
                      <a:r>
                        <a:rPr lang="en-US" sz="1000"/>
                        <a:t>1985</a:t>
                      </a:r>
                    </a:p>
                  </a:txBody>
                  <a:tcPr/>
                </a:tc>
                <a:tc>
                  <a:txBody>
                    <a:bodyPr/>
                    <a:lstStyle/>
                    <a:p>
                      <a:r>
                        <a:rPr lang="en-US" sz="1000"/>
                        <a:t>6.11 %</a:t>
                      </a:r>
                    </a:p>
                  </a:txBody>
                  <a:tcPr/>
                </a:tc>
                <a:tc>
                  <a:txBody>
                    <a:bodyPr/>
                    <a:lstStyle/>
                    <a:p>
                      <a:r>
                        <a:rPr lang="en-US" sz="1000"/>
                        <a:t>54.63 %</a:t>
                      </a:r>
                    </a:p>
                  </a:txBody>
                  <a:tcPr/>
                </a:tc>
                <a:extLst>
                  <a:ext uri="{0D108BD9-81ED-4DB2-BD59-A6C34878D82A}">
                    <a16:rowId xmlns:a16="http://schemas.microsoft.com/office/drawing/2014/main" val="738898443"/>
                  </a:ext>
                </a:extLst>
              </a:tr>
            </a:tbl>
          </a:graphicData>
        </a:graphic>
      </p:graphicFrame>
      <p:sp>
        <p:nvSpPr>
          <p:cNvPr id="4" name="Text Placeholder 3">
            <a:extLst>
              <a:ext uri="{FF2B5EF4-FFF2-40B4-BE49-F238E27FC236}">
                <a16:creationId xmlns:a16="http://schemas.microsoft.com/office/drawing/2014/main" id="{D5F1B9DE-37C1-4C96-A8CF-5773669B8CF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8276871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736</Words>
  <Application>Microsoft Office PowerPoint</Application>
  <PresentationFormat>On-screen Show (4:3)</PresentationFormat>
  <Paragraphs>387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Gold on 27</vt:lpstr>
      <vt:lpstr>Instagram IG Followers Total (Bar Chart) | Go27</vt:lpstr>
      <vt:lpstr>Instagram IG Followers Change (Bar Chart) | Go27</vt:lpstr>
      <vt:lpstr>Instagram Instagram Reach | Go27</vt:lpstr>
      <vt:lpstr>Instagram IG Total Interactions (Bar Chart) | Go27</vt:lpstr>
      <vt:lpstr>Instagram IG Hashtag Analytics | Go27</vt:lpstr>
      <vt:lpstr>Instagram IG Insights - Posts Table + I-Rate | Go27 - 1 of 6</vt:lpstr>
      <vt:lpstr>Instagram IG Insights - Posts Table + I-Rate | Go27 - 2 of 6</vt:lpstr>
      <vt:lpstr>Instagram IG Insights - Posts Table + I-Rate | Go27 - 3 of 6</vt:lpstr>
      <vt:lpstr>Instagram IG Insights - Posts Table + I-Rate | Go27 - 4 of 6</vt:lpstr>
      <vt:lpstr>Instagram IG Insights - Posts Table + I-Rate | Go27 - 5 of 6</vt:lpstr>
      <vt:lpstr>Instagram IG Insights - Posts Table + I-Rate | Go27 - 6 of 6</vt:lpstr>
      <vt:lpstr>Instagram Videos Table | Go27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Gold on 27</dc:title>
  <dc:creator>Frederik Peiniger</dc:creator>
  <cp:lastModifiedBy>Frederik Peiniger</cp:lastModifiedBy>
  <cp:revision>1</cp:revision>
  <dcterms:created xsi:type="dcterms:W3CDTF">2019-06-30T14:18:33Z</dcterms:created>
  <dcterms:modified xsi:type="dcterms:W3CDTF">2019-06-30T14:19:12Z</dcterms:modified>
</cp:coreProperties>
</file>