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7" r:id="rId40"/>
    <p:sldId id="298" r:id="rId41"/>
    <p:sldId id="299" r:id="rId42"/>
    <p:sldId id="300" r:id="rId43"/>
    <p:sldId id="301" r:id="rId44"/>
    <p:sldId id="302" r:id="rId45"/>
    <p:sldId id="303" r:id="rId46"/>
    <p:sldId id="305" r:id="rId47"/>
    <p:sldId id="306" r:id="rId48"/>
    <p:sldId id="307" r:id="rId49"/>
    <p:sldId id="308" r:id="rId50"/>
    <p:sldId id="309" r:id="rId51"/>
    <p:sldId id="310" r:id="rId52"/>
    <p:sldId id="311" r:id="rId53"/>
    <p:sldId id="312"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Burj Al Arab</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702499</c:v>
                </c:pt>
                <c:pt idx="1">
                  <c:v>704859</c:v>
                </c:pt>
                <c:pt idx="2">
                  <c:v>707817</c:v>
                </c:pt>
                <c:pt idx="3">
                  <c:v>710303</c:v>
                </c:pt>
                <c:pt idx="4">
                  <c:v>714854</c:v>
                </c:pt>
                <c:pt idx="5">
                  <c:v>718231</c:v>
                </c:pt>
              </c:numCache>
            </c:numRef>
          </c:val>
          <c:extLst>
            <c:ext xmlns:c16="http://schemas.microsoft.com/office/drawing/2014/chart" uri="{C3380CC4-5D6E-409C-BE32-E72D297353CC}">
              <c16:uniqueId val="{00000000-1F6D-4FD7-AC0E-B780DD1AC81E}"/>
            </c:ext>
          </c:extLst>
        </c:ser>
        <c:dLbls>
          <c:showLegendKey val="0"/>
          <c:showVal val="0"/>
          <c:showCatName val="0"/>
          <c:showSerName val="0"/>
          <c:showPercent val="0"/>
          <c:showBubbleSize val="0"/>
        </c:dLbls>
        <c:gapWidth val="182"/>
        <c:axId val="242291576"/>
        <c:axId val="242291248"/>
      </c:barChart>
      <c:dateAx>
        <c:axId val="2422915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291248"/>
        <c:crosses val="autoZero"/>
        <c:auto val="1"/>
        <c:lblOffset val="100"/>
        <c:baseTimeUnit val="days"/>
      </c:dateAx>
      <c:valAx>
        <c:axId val="2422912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29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Burj Al Arab</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3874</c:v>
                </c:pt>
                <c:pt idx="1">
                  <c:v>2347</c:v>
                </c:pt>
                <c:pt idx="2">
                  <c:v>2873</c:v>
                </c:pt>
                <c:pt idx="3">
                  <c:v>2501</c:v>
                </c:pt>
                <c:pt idx="4">
                  <c:v>4541</c:v>
                </c:pt>
                <c:pt idx="5">
                  <c:v>3219</c:v>
                </c:pt>
              </c:numCache>
            </c:numRef>
          </c:val>
          <c:extLst>
            <c:ext xmlns:c16="http://schemas.microsoft.com/office/drawing/2014/chart" uri="{C3380CC4-5D6E-409C-BE32-E72D297353CC}">
              <c16:uniqueId val="{00000000-32FB-4E08-94C9-614D053363A9}"/>
            </c:ext>
          </c:extLst>
        </c:ser>
        <c:dLbls>
          <c:showLegendKey val="0"/>
          <c:showVal val="0"/>
          <c:showCatName val="0"/>
          <c:showSerName val="0"/>
          <c:showPercent val="0"/>
          <c:showBubbleSize val="0"/>
        </c:dLbls>
        <c:gapWidth val="182"/>
        <c:axId val="298378328"/>
        <c:axId val="298378984"/>
      </c:barChart>
      <c:dateAx>
        <c:axId val="2983783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78984"/>
        <c:crosses val="autoZero"/>
        <c:auto val="1"/>
        <c:lblOffset val="100"/>
        <c:baseTimeUnit val="days"/>
      </c:dateAx>
      <c:valAx>
        <c:axId val="2983789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7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Burj Al Arab</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6209202</c:v>
                </c:pt>
                <c:pt idx="1">
                  <c:v>6339359</c:v>
                </c:pt>
                <c:pt idx="2">
                  <c:v>3771030</c:v>
                </c:pt>
                <c:pt idx="3">
                  <c:v>4067492</c:v>
                </c:pt>
                <c:pt idx="4">
                  <c:v>4817489</c:v>
                </c:pt>
                <c:pt idx="5">
                  <c:v>6607597</c:v>
                </c:pt>
              </c:numCache>
            </c:numRef>
          </c:val>
          <c:extLst>
            <c:ext xmlns:c16="http://schemas.microsoft.com/office/drawing/2014/chart" uri="{C3380CC4-5D6E-409C-BE32-E72D297353CC}">
              <c16:uniqueId val="{00000000-A9E3-4947-A1D4-1DAA81D53612}"/>
            </c:ext>
          </c:extLst>
        </c:ser>
        <c:dLbls>
          <c:showLegendKey val="0"/>
          <c:showVal val="0"/>
          <c:showCatName val="0"/>
          <c:showSerName val="0"/>
          <c:showPercent val="0"/>
          <c:showBubbleSize val="0"/>
        </c:dLbls>
        <c:gapWidth val="182"/>
        <c:axId val="298072552"/>
        <c:axId val="298067960"/>
      </c:barChart>
      <c:dateAx>
        <c:axId val="2980725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67960"/>
        <c:crosses val="autoZero"/>
        <c:auto val="1"/>
        <c:lblOffset val="100"/>
        <c:baseTimeUnit val="days"/>
      </c:dateAx>
      <c:valAx>
        <c:axId val="2980679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7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Burj Al Arab</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471100</c:v>
                </c:pt>
                <c:pt idx="1">
                  <c:v>647933</c:v>
                </c:pt>
                <c:pt idx="2">
                  <c:v>79260</c:v>
                </c:pt>
                <c:pt idx="3">
                  <c:v>179714</c:v>
                </c:pt>
                <c:pt idx="4">
                  <c:v>174461</c:v>
                </c:pt>
                <c:pt idx="5">
                  <c:v>393317</c:v>
                </c:pt>
              </c:numCache>
            </c:numRef>
          </c:val>
          <c:extLst>
            <c:ext xmlns:c16="http://schemas.microsoft.com/office/drawing/2014/chart" uri="{C3380CC4-5D6E-409C-BE32-E72D297353CC}">
              <c16:uniqueId val="{00000000-61D9-47AB-A9BB-FE0EA6E592F4}"/>
            </c:ext>
          </c:extLst>
        </c:ser>
        <c:ser>
          <c:idx val="1"/>
          <c:order val="1"/>
          <c:tx>
            <c:strRef>
              <c:f>Sheet1!$C$1</c:f>
              <c:strCache>
                <c:ptCount val="1"/>
                <c:pt idx="0">
                  <c:v>@BurjAlArab</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61D9-47AB-A9BB-FE0EA6E592F4}"/>
            </c:ext>
          </c:extLst>
        </c:ser>
        <c:ser>
          <c:idx val="2"/>
          <c:order val="2"/>
          <c:tx>
            <c:strRef>
              <c:f>Sheet1!$D$1</c:f>
              <c:strCache>
                <c:ptCount val="1"/>
                <c:pt idx="0">
                  <c:v>burjalarab</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61D9-47AB-A9BB-FE0EA6E592F4}"/>
            </c:ext>
          </c:extLst>
        </c:ser>
        <c:dLbls>
          <c:showLegendKey val="0"/>
          <c:showVal val="0"/>
          <c:showCatName val="0"/>
          <c:showSerName val="0"/>
          <c:showPercent val="0"/>
          <c:showBubbleSize val="0"/>
        </c:dLbls>
        <c:gapWidth val="182"/>
        <c:axId val="298068288"/>
        <c:axId val="298070584"/>
      </c:barChart>
      <c:dateAx>
        <c:axId val="29806828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70584"/>
        <c:crosses val="autoZero"/>
        <c:auto val="1"/>
        <c:lblOffset val="100"/>
        <c:baseTimeUnit val="days"/>
      </c:dateAx>
      <c:valAx>
        <c:axId val="2980705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6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Burj Al Arab</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2203256</c:v>
                </c:pt>
                <c:pt idx="1">
                  <c:v>2624883</c:v>
                </c:pt>
                <c:pt idx="2">
                  <c:v>741902</c:v>
                </c:pt>
                <c:pt idx="3">
                  <c:v>1113308</c:v>
                </c:pt>
                <c:pt idx="4">
                  <c:v>1028435</c:v>
                </c:pt>
                <c:pt idx="5">
                  <c:v>3984834</c:v>
                </c:pt>
              </c:numCache>
            </c:numRef>
          </c:val>
          <c:extLst>
            <c:ext xmlns:c16="http://schemas.microsoft.com/office/drawing/2014/chart" uri="{C3380CC4-5D6E-409C-BE32-E72D297353CC}">
              <c16:uniqueId val="{00000000-88E2-4371-92AD-A099F5B4C6AA}"/>
            </c:ext>
          </c:extLst>
        </c:ser>
        <c:dLbls>
          <c:showLegendKey val="0"/>
          <c:showVal val="0"/>
          <c:showCatName val="0"/>
          <c:showSerName val="0"/>
          <c:showPercent val="0"/>
          <c:showBubbleSize val="0"/>
        </c:dLbls>
        <c:gapWidth val="182"/>
        <c:axId val="13395616"/>
        <c:axId val="13400208"/>
      </c:barChart>
      <c:dateAx>
        <c:axId val="133956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400208"/>
        <c:crosses val="autoZero"/>
        <c:auto val="1"/>
        <c:lblOffset val="100"/>
        <c:baseTimeUnit val="days"/>
      </c:dateAx>
      <c:valAx>
        <c:axId val="134002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39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burjalarab</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833996</c:v>
                </c:pt>
                <c:pt idx="1">
                  <c:v>848031</c:v>
                </c:pt>
                <c:pt idx="2">
                  <c:v>857331</c:v>
                </c:pt>
                <c:pt idx="3">
                  <c:v>868091</c:v>
                </c:pt>
                <c:pt idx="4">
                  <c:v>879084</c:v>
                </c:pt>
                <c:pt idx="5">
                  <c:v>887546</c:v>
                </c:pt>
              </c:numCache>
            </c:numRef>
          </c:val>
          <c:extLst>
            <c:ext xmlns:c16="http://schemas.microsoft.com/office/drawing/2014/chart" uri="{C3380CC4-5D6E-409C-BE32-E72D297353CC}">
              <c16:uniqueId val="{00000000-CFF9-47D2-9418-385421A9030B}"/>
            </c:ext>
          </c:extLst>
        </c:ser>
        <c:dLbls>
          <c:showLegendKey val="0"/>
          <c:showVal val="0"/>
          <c:showCatName val="0"/>
          <c:showSerName val="0"/>
          <c:showPercent val="0"/>
          <c:showBubbleSize val="0"/>
        </c:dLbls>
        <c:gapWidth val="182"/>
        <c:axId val="480256392"/>
        <c:axId val="480250816"/>
      </c:barChart>
      <c:dateAx>
        <c:axId val="4802563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0816"/>
        <c:crosses val="autoZero"/>
        <c:auto val="1"/>
        <c:lblOffset val="100"/>
        <c:baseTimeUnit val="days"/>
      </c:dateAx>
      <c:valAx>
        <c:axId val="4802508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burjalarab</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14895</c:v>
                </c:pt>
                <c:pt idx="1">
                  <c:v>14035</c:v>
                </c:pt>
                <c:pt idx="2">
                  <c:v>9300</c:v>
                </c:pt>
                <c:pt idx="3">
                  <c:v>10760</c:v>
                </c:pt>
                <c:pt idx="4">
                  <c:v>10993</c:v>
                </c:pt>
                <c:pt idx="5">
                  <c:v>8462</c:v>
                </c:pt>
              </c:numCache>
            </c:numRef>
          </c:val>
          <c:extLst>
            <c:ext xmlns:c16="http://schemas.microsoft.com/office/drawing/2014/chart" uri="{C3380CC4-5D6E-409C-BE32-E72D297353CC}">
              <c16:uniqueId val="{00000000-5CE0-458B-8438-FEB0936AB398}"/>
            </c:ext>
          </c:extLst>
        </c:ser>
        <c:dLbls>
          <c:showLegendKey val="0"/>
          <c:showVal val="0"/>
          <c:showCatName val="0"/>
          <c:showSerName val="0"/>
          <c:showPercent val="0"/>
          <c:showBubbleSize val="0"/>
        </c:dLbls>
        <c:gapWidth val="182"/>
        <c:axId val="480258032"/>
        <c:axId val="480252456"/>
      </c:barChart>
      <c:dateAx>
        <c:axId val="4802580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2456"/>
        <c:crosses val="autoZero"/>
        <c:auto val="1"/>
        <c:lblOffset val="100"/>
        <c:baseTimeUnit val="days"/>
      </c:dateAx>
      <c:valAx>
        <c:axId val="480252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burjalarab</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464352</c:v>
                </c:pt>
                <c:pt idx="1">
                  <c:v>607817</c:v>
                </c:pt>
                <c:pt idx="2">
                  <c:v>435290</c:v>
                </c:pt>
                <c:pt idx="3">
                  <c:v>443672</c:v>
                </c:pt>
                <c:pt idx="4">
                  <c:v>444909</c:v>
                </c:pt>
              </c:numCache>
            </c:numRef>
          </c:val>
          <c:extLst>
            <c:ext xmlns:c16="http://schemas.microsoft.com/office/drawing/2014/chart" uri="{C3380CC4-5D6E-409C-BE32-E72D297353CC}">
              <c16:uniqueId val="{00000000-78A3-456C-8BD0-22D958CDC785}"/>
            </c:ext>
          </c:extLst>
        </c:ser>
        <c:dLbls>
          <c:showLegendKey val="0"/>
          <c:showVal val="0"/>
          <c:showCatName val="0"/>
          <c:showSerName val="0"/>
          <c:showPercent val="0"/>
          <c:showBubbleSize val="0"/>
        </c:dLbls>
        <c:gapWidth val="182"/>
        <c:axId val="480255080"/>
        <c:axId val="480255408"/>
      </c:barChart>
      <c:dateAx>
        <c:axId val="4802550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5408"/>
        <c:crosses val="autoZero"/>
        <c:auto val="1"/>
        <c:lblOffset val="100"/>
        <c:baseTimeUnit val="days"/>
      </c:dateAx>
      <c:valAx>
        <c:axId val="4802554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7806-4F90-9705-7883CC085730}"/>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7806-4F90-9705-7883CC085730}"/>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7806-4F90-9705-7883CC085730}"/>
            </c:ext>
          </c:extLst>
        </c:ser>
        <c:ser>
          <c:idx val="3"/>
          <c:order val="3"/>
          <c:tx>
            <c:strRef>
              <c:f>Sheet1!$E$1</c:f>
              <c:strCache>
                <c:ptCount val="1"/>
                <c:pt idx="0">
                  <c:v>LinkedIn</c:v>
                </c:pt>
              </c:strCache>
            </c:strRef>
          </c:tx>
          <c:spPr>
            <a:solidFill>
              <a:schemeClr val="accent4"/>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7806-4F90-9705-7883CC085730}"/>
            </c:ext>
          </c:extLst>
        </c:ser>
        <c:ser>
          <c:idx val="4"/>
          <c:order val="4"/>
          <c:tx>
            <c:strRef>
              <c:f>Sheet1!$F$1</c:f>
              <c:strCache>
                <c:ptCount val="1"/>
                <c:pt idx="0">
                  <c:v>Instagram</c:v>
                </c:pt>
              </c:strCache>
            </c:strRef>
          </c:tx>
          <c:spPr>
            <a:solidFill>
              <a:schemeClr val="accent5"/>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Sheet1!$F$2:$F$7</c:f>
              <c:numCache>
                <c:formatCode>General</c:formatCode>
                <c:ptCount val="6"/>
                <c:pt idx="0">
                  <c:v>221241</c:v>
                </c:pt>
                <c:pt idx="1">
                  <c:v>193245</c:v>
                </c:pt>
                <c:pt idx="2">
                  <c:v>173664</c:v>
                </c:pt>
                <c:pt idx="3">
                  <c:v>160741</c:v>
                </c:pt>
                <c:pt idx="4">
                  <c:v>155094</c:v>
                </c:pt>
                <c:pt idx="5">
                  <c:v>116777</c:v>
                </c:pt>
              </c:numCache>
            </c:numRef>
          </c:val>
          <c:extLst>
            <c:ext xmlns:c16="http://schemas.microsoft.com/office/drawing/2014/chart" uri="{C3380CC4-5D6E-409C-BE32-E72D297353CC}">
              <c16:uniqueId val="{00000004-7806-4F90-9705-7883CC085730}"/>
            </c:ext>
          </c:extLst>
        </c:ser>
        <c:dLbls>
          <c:showLegendKey val="0"/>
          <c:showVal val="0"/>
          <c:showCatName val="0"/>
          <c:showSerName val="0"/>
          <c:showPercent val="0"/>
          <c:showBubbleSize val="0"/>
        </c:dLbls>
        <c:gapWidth val="182"/>
        <c:axId val="480260984"/>
        <c:axId val="480258360"/>
      </c:barChart>
      <c:dateAx>
        <c:axId val="4802609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8360"/>
        <c:crosses val="autoZero"/>
        <c:auto val="1"/>
        <c:lblOffset val="100"/>
        <c:baseTimeUnit val="days"/>
      </c:dateAx>
      <c:valAx>
        <c:axId val="480258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6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burjalarab Taps Back</c:v>
                </c:pt>
              </c:strCache>
            </c:strRef>
          </c:tx>
          <c:spPr>
            <a:solidFill>
              <a:schemeClr val="accent1"/>
            </a:solidFill>
            <a:ln>
              <a:noFill/>
            </a:ln>
            <a:effectLst/>
          </c:spPr>
          <c:invertIfNegative val="0"/>
          <c:cat>
            <c:numRef>
              <c:f>Sheet1!$A$2:$A$20</c:f>
              <c:numCache>
                <c:formatCode>General</c:formatCode>
                <c:ptCount val="19"/>
                <c:pt idx="0">
                  <c:v>2.0499999999999998</c:v>
                </c:pt>
                <c:pt idx="1">
                  <c:v>2.06</c:v>
                </c:pt>
                <c:pt idx="2">
                  <c:v>3.04</c:v>
                </c:pt>
                <c:pt idx="3">
                  <c:v>3.06</c:v>
                </c:pt>
                <c:pt idx="4">
                  <c:v>4.0199999999999996</c:v>
                </c:pt>
                <c:pt idx="5">
                  <c:v>5.0199999999999996</c:v>
                </c:pt>
                <c:pt idx="6">
                  <c:v>6.03</c:v>
                </c:pt>
                <c:pt idx="7">
                  <c:v>6.05</c:v>
                </c:pt>
                <c:pt idx="8">
                  <c:v>12.05</c:v>
                </c:pt>
                <c:pt idx="9">
                  <c:v>13.01</c:v>
                </c:pt>
                <c:pt idx="10">
                  <c:v>17.010000000000002</c:v>
                </c:pt>
                <c:pt idx="11">
                  <c:v>19.059999999999999</c:v>
                </c:pt>
                <c:pt idx="12">
                  <c:v>21.02</c:v>
                </c:pt>
                <c:pt idx="13">
                  <c:v>24.01</c:v>
                </c:pt>
                <c:pt idx="14">
                  <c:v>27.02</c:v>
                </c:pt>
                <c:pt idx="15">
                  <c:v>27.03</c:v>
                </c:pt>
                <c:pt idx="16">
                  <c:v>28.03</c:v>
                </c:pt>
                <c:pt idx="17">
                  <c:v>28.04</c:v>
                </c:pt>
                <c:pt idx="18">
                  <c:v>29.04</c:v>
                </c:pt>
              </c:numCache>
            </c:numRef>
          </c:cat>
          <c:val>
            <c:numRef>
              <c:f>Sheet1!$B$2:$B$20</c:f>
              <c:numCache>
                <c:formatCode>General</c:formatCode>
                <c:ptCount val="19"/>
                <c:pt idx="0">
                  <c:v>1187</c:v>
                </c:pt>
                <c:pt idx="1">
                  <c:v>182</c:v>
                </c:pt>
                <c:pt idx="2">
                  <c:v>722</c:v>
                </c:pt>
                <c:pt idx="3">
                  <c:v>131</c:v>
                </c:pt>
                <c:pt idx="4">
                  <c:v>1153</c:v>
                </c:pt>
                <c:pt idx="5">
                  <c:v>1007</c:v>
                </c:pt>
                <c:pt idx="6">
                  <c:v>426</c:v>
                </c:pt>
                <c:pt idx="7">
                  <c:v>108</c:v>
                </c:pt>
                <c:pt idx="8">
                  <c:v>120</c:v>
                </c:pt>
                <c:pt idx="9">
                  <c:v>558</c:v>
                </c:pt>
                <c:pt idx="10">
                  <c:v>81</c:v>
                </c:pt>
                <c:pt idx="11">
                  <c:v>107</c:v>
                </c:pt>
                <c:pt idx="12">
                  <c:v>748</c:v>
                </c:pt>
                <c:pt idx="13">
                  <c:v>604</c:v>
                </c:pt>
                <c:pt idx="14">
                  <c:v>565</c:v>
                </c:pt>
                <c:pt idx="15">
                  <c:v>726</c:v>
                </c:pt>
                <c:pt idx="16">
                  <c:v>387</c:v>
                </c:pt>
                <c:pt idx="17">
                  <c:v>1869</c:v>
                </c:pt>
                <c:pt idx="18">
                  <c:v>266</c:v>
                </c:pt>
              </c:numCache>
            </c:numRef>
          </c:val>
          <c:extLst>
            <c:ext xmlns:c16="http://schemas.microsoft.com/office/drawing/2014/chart" uri="{C3380CC4-5D6E-409C-BE32-E72D297353CC}">
              <c16:uniqueId val="{00000000-BC16-44C9-ACA2-0271414B154D}"/>
            </c:ext>
          </c:extLst>
        </c:ser>
        <c:ser>
          <c:idx val="1"/>
          <c:order val="1"/>
          <c:tx>
            <c:strRef>
              <c:f>Sheet1!$C$1</c:f>
              <c:strCache>
                <c:ptCount val="1"/>
                <c:pt idx="0">
                  <c:v>burjalarab Taps Forward</c:v>
                </c:pt>
              </c:strCache>
            </c:strRef>
          </c:tx>
          <c:spPr>
            <a:solidFill>
              <a:schemeClr val="accent2"/>
            </a:solidFill>
            <a:ln>
              <a:noFill/>
            </a:ln>
            <a:effectLst/>
          </c:spPr>
          <c:invertIfNegative val="0"/>
          <c:cat>
            <c:numRef>
              <c:f>Sheet1!$A$2:$A$20</c:f>
              <c:numCache>
                <c:formatCode>General</c:formatCode>
                <c:ptCount val="19"/>
                <c:pt idx="0">
                  <c:v>2.0499999999999998</c:v>
                </c:pt>
                <c:pt idx="1">
                  <c:v>2.06</c:v>
                </c:pt>
                <c:pt idx="2">
                  <c:v>3.04</c:v>
                </c:pt>
                <c:pt idx="3">
                  <c:v>3.06</c:v>
                </c:pt>
                <c:pt idx="4">
                  <c:v>4.0199999999999996</c:v>
                </c:pt>
                <c:pt idx="5">
                  <c:v>5.0199999999999996</c:v>
                </c:pt>
                <c:pt idx="6">
                  <c:v>6.03</c:v>
                </c:pt>
                <c:pt idx="7">
                  <c:v>6.05</c:v>
                </c:pt>
                <c:pt idx="8">
                  <c:v>12.05</c:v>
                </c:pt>
                <c:pt idx="9">
                  <c:v>13.01</c:v>
                </c:pt>
                <c:pt idx="10">
                  <c:v>17.010000000000002</c:v>
                </c:pt>
                <c:pt idx="11">
                  <c:v>19.059999999999999</c:v>
                </c:pt>
                <c:pt idx="12">
                  <c:v>21.02</c:v>
                </c:pt>
                <c:pt idx="13">
                  <c:v>24.01</c:v>
                </c:pt>
                <c:pt idx="14">
                  <c:v>27.02</c:v>
                </c:pt>
                <c:pt idx="15">
                  <c:v>27.03</c:v>
                </c:pt>
                <c:pt idx="16">
                  <c:v>28.03</c:v>
                </c:pt>
                <c:pt idx="17">
                  <c:v>28.04</c:v>
                </c:pt>
                <c:pt idx="18">
                  <c:v>29.04</c:v>
                </c:pt>
              </c:numCache>
            </c:numRef>
          </c:cat>
          <c:val>
            <c:numRef>
              <c:f>Sheet1!$C$2:$C$20</c:f>
              <c:numCache>
                <c:formatCode>General</c:formatCode>
                <c:ptCount val="19"/>
                <c:pt idx="0">
                  <c:v>34675</c:v>
                </c:pt>
                <c:pt idx="1">
                  <c:v>7286</c:v>
                </c:pt>
                <c:pt idx="2">
                  <c:v>16037</c:v>
                </c:pt>
                <c:pt idx="3">
                  <c:v>7173</c:v>
                </c:pt>
                <c:pt idx="4">
                  <c:v>46138</c:v>
                </c:pt>
                <c:pt idx="5">
                  <c:v>33358</c:v>
                </c:pt>
                <c:pt idx="6">
                  <c:v>18954</c:v>
                </c:pt>
                <c:pt idx="7">
                  <c:v>5947</c:v>
                </c:pt>
                <c:pt idx="8">
                  <c:v>6908</c:v>
                </c:pt>
                <c:pt idx="9">
                  <c:v>17872</c:v>
                </c:pt>
                <c:pt idx="10">
                  <c:v>5525</c:v>
                </c:pt>
                <c:pt idx="11">
                  <c:v>6261</c:v>
                </c:pt>
                <c:pt idx="12">
                  <c:v>29221</c:v>
                </c:pt>
                <c:pt idx="13">
                  <c:v>22582</c:v>
                </c:pt>
                <c:pt idx="14">
                  <c:v>14688</c:v>
                </c:pt>
                <c:pt idx="15">
                  <c:v>17676</c:v>
                </c:pt>
                <c:pt idx="16">
                  <c:v>13473</c:v>
                </c:pt>
                <c:pt idx="17">
                  <c:v>66450</c:v>
                </c:pt>
                <c:pt idx="18">
                  <c:v>10253</c:v>
                </c:pt>
              </c:numCache>
            </c:numRef>
          </c:val>
          <c:extLst>
            <c:ext xmlns:c16="http://schemas.microsoft.com/office/drawing/2014/chart" uri="{C3380CC4-5D6E-409C-BE32-E72D297353CC}">
              <c16:uniqueId val="{00000001-BC16-44C9-ACA2-0271414B154D}"/>
            </c:ext>
          </c:extLst>
        </c:ser>
        <c:dLbls>
          <c:showLegendKey val="0"/>
          <c:showVal val="0"/>
          <c:showCatName val="0"/>
          <c:showSerName val="0"/>
          <c:showPercent val="0"/>
          <c:showBubbleSize val="0"/>
        </c:dLbls>
        <c:gapWidth val="182"/>
        <c:axId val="576514856"/>
        <c:axId val="576519776"/>
      </c:barChart>
      <c:catAx>
        <c:axId val="5765148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19776"/>
        <c:crosses val="autoZero"/>
        <c:auto val="1"/>
        <c:lblAlgn val="ctr"/>
        <c:lblOffset val="100"/>
        <c:noMultiLvlLbl val="0"/>
      </c:catAx>
      <c:valAx>
        <c:axId val="5765197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1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burjalarab avg. reach</c:v>
                </c:pt>
              </c:strCache>
            </c:strRef>
          </c:tx>
          <c:spPr>
            <a:solidFill>
              <a:schemeClr val="accent1"/>
            </a:solidFill>
            <a:ln>
              <a:noFill/>
            </a:ln>
            <a:effectLst/>
          </c:spPr>
          <c:invertIfNegative val="0"/>
          <c:cat>
            <c:numRef>
              <c:f>Sheet1!$A$2:$A$20</c:f>
              <c:numCache>
                <c:formatCode>General</c:formatCode>
                <c:ptCount val="19"/>
                <c:pt idx="0">
                  <c:v>2.0499999999999998</c:v>
                </c:pt>
                <c:pt idx="1">
                  <c:v>2.06</c:v>
                </c:pt>
                <c:pt idx="2">
                  <c:v>3.04</c:v>
                </c:pt>
                <c:pt idx="3">
                  <c:v>3.06</c:v>
                </c:pt>
                <c:pt idx="4">
                  <c:v>4.0199999999999996</c:v>
                </c:pt>
                <c:pt idx="5">
                  <c:v>5.0199999999999996</c:v>
                </c:pt>
                <c:pt idx="6">
                  <c:v>6.03</c:v>
                </c:pt>
                <c:pt idx="7">
                  <c:v>6.05</c:v>
                </c:pt>
                <c:pt idx="8">
                  <c:v>12.05</c:v>
                </c:pt>
                <c:pt idx="9">
                  <c:v>13.01</c:v>
                </c:pt>
                <c:pt idx="10">
                  <c:v>17.010000000000002</c:v>
                </c:pt>
                <c:pt idx="11">
                  <c:v>19.059999999999999</c:v>
                </c:pt>
                <c:pt idx="12">
                  <c:v>21.02</c:v>
                </c:pt>
                <c:pt idx="13">
                  <c:v>24.01</c:v>
                </c:pt>
                <c:pt idx="14">
                  <c:v>27.02</c:v>
                </c:pt>
                <c:pt idx="15">
                  <c:v>27.03</c:v>
                </c:pt>
                <c:pt idx="16">
                  <c:v>28.03</c:v>
                </c:pt>
                <c:pt idx="17">
                  <c:v>28.04</c:v>
                </c:pt>
                <c:pt idx="18">
                  <c:v>29.04</c:v>
                </c:pt>
              </c:numCache>
            </c:numRef>
          </c:cat>
          <c:val>
            <c:numRef>
              <c:f>Sheet1!$B$2:$B$20</c:f>
              <c:numCache>
                <c:formatCode>General</c:formatCode>
                <c:ptCount val="19"/>
                <c:pt idx="0">
                  <c:v>10940.75</c:v>
                </c:pt>
                <c:pt idx="1">
                  <c:v>12157</c:v>
                </c:pt>
                <c:pt idx="2">
                  <c:v>9909</c:v>
                </c:pt>
                <c:pt idx="3">
                  <c:v>11031</c:v>
                </c:pt>
                <c:pt idx="4">
                  <c:v>11438.6</c:v>
                </c:pt>
                <c:pt idx="5">
                  <c:v>10027.25</c:v>
                </c:pt>
                <c:pt idx="6">
                  <c:v>7961.3333333333303</c:v>
                </c:pt>
                <c:pt idx="7">
                  <c:v>9706</c:v>
                </c:pt>
                <c:pt idx="8">
                  <c:v>11142</c:v>
                </c:pt>
                <c:pt idx="9">
                  <c:v>14073.5</c:v>
                </c:pt>
                <c:pt idx="10">
                  <c:v>4906</c:v>
                </c:pt>
                <c:pt idx="11">
                  <c:v>9977</c:v>
                </c:pt>
                <c:pt idx="12">
                  <c:v>10165</c:v>
                </c:pt>
                <c:pt idx="13">
                  <c:v>9202</c:v>
                </c:pt>
                <c:pt idx="14">
                  <c:v>10241.5</c:v>
                </c:pt>
                <c:pt idx="15">
                  <c:v>11167.5</c:v>
                </c:pt>
                <c:pt idx="16">
                  <c:v>8682</c:v>
                </c:pt>
                <c:pt idx="17">
                  <c:v>14447</c:v>
                </c:pt>
                <c:pt idx="18">
                  <c:v>12688</c:v>
                </c:pt>
              </c:numCache>
            </c:numRef>
          </c:val>
          <c:extLst>
            <c:ext xmlns:c16="http://schemas.microsoft.com/office/drawing/2014/chart" uri="{C3380CC4-5D6E-409C-BE32-E72D297353CC}">
              <c16:uniqueId val="{00000000-E40A-429B-8069-0E6D1BE1F25B}"/>
            </c:ext>
          </c:extLst>
        </c:ser>
        <c:ser>
          <c:idx val="1"/>
          <c:order val="1"/>
          <c:tx>
            <c:strRef>
              <c:f>Sheet1!$C$1</c:f>
              <c:strCache>
                <c:ptCount val="1"/>
                <c:pt idx="0">
                  <c:v>burjalarab exits</c:v>
                </c:pt>
              </c:strCache>
            </c:strRef>
          </c:tx>
          <c:spPr>
            <a:solidFill>
              <a:schemeClr val="accent2"/>
            </a:solidFill>
            <a:ln>
              <a:noFill/>
            </a:ln>
            <a:effectLst/>
          </c:spPr>
          <c:invertIfNegative val="0"/>
          <c:cat>
            <c:numRef>
              <c:f>Sheet1!$A$2:$A$20</c:f>
              <c:numCache>
                <c:formatCode>General</c:formatCode>
                <c:ptCount val="19"/>
                <c:pt idx="0">
                  <c:v>2.0499999999999998</c:v>
                </c:pt>
                <c:pt idx="1">
                  <c:v>2.06</c:v>
                </c:pt>
                <c:pt idx="2">
                  <c:v>3.04</c:v>
                </c:pt>
                <c:pt idx="3">
                  <c:v>3.06</c:v>
                </c:pt>
                <c:pt idx="4">
                  <c:v>4.0199999999999996</c:v>
                </c:pt>
                <c:pt idx="5">
                  <c:v>5.0199999999999996</c:v>
                </c:pt>
                <c:pt idx="6">
                  <c:v>6.03</c:v>
                </c:pt>
                <c:pt idx="7">
                  <c:v>6.05</c:v>
                </c:pt>
                <c:pt idx="8">
                  <c:v>12.05</c:v>
                </c:pt>
                <c:pt idx="9">
                  <c:v>13.01</c:v>
                </c:pt>
                <c:pt idx="10">
                  <c:v>17.010000000000002</c:v>
                </c:pt>
                <c:pt idx="11">
                  <c:v>19.059999999999999</c:v>
                </c:pt>
                <c:pt idx="12">
                  <c:v>21.02</c:v>
                </c:pt>
                <c:pt idx="13">
                  <c:v>24.01</c:v>
                </c:pt>
                <c:pt idx="14">
                  <c:v>27.02</c:v>
                </c:pt>
                <c:pt idx="15">
                  <c:v>27.03</c:v>
                </c:pt>
                <c:pt idx="16">
                  <c:v>28.03</c:v>
                </c:pt>
                <c:pt idx="17">
                  <c:v>28.04</c:v>
                </c:pt>
                <c:pt idx="18">
                  <c:v>29.04</c:v>
                </c:pt>
              </c:numCache>
            </c:numRef>
          </c:cat>
          <c:val>
            <c:numRef>
              <c:f>Sheet1!$C$2:$C$20</c:f>
              <c:numCache>
                <c:formatCode>General</c:formatCode>
                <c:ptCount val="19"/>
                <c:pt idx="0">
                  <c:v>3060</c:v>
                </c:pt>
                <c:pt idx="1">
                  <c:v>1374</c:v>
                </c:pt>
                <c:pt idx="2">
                  <c:v>1727</c:v>
                </c:pt>
                <c:pt idx="3">
                  <c:v>1392</c:v>
                </c:pt>
                <c:pt idx="4">
                  <c:v>3040</c:v>
                </c:pt>
                <c:pt idx="5">
                  <c:v>2381</c:v>
                </c:pt>
                <c:pt idx="6">
                  <c:v>1728</c:v>
                </c:pt>
                <c:pt idx="7">
                  <c:v>1314</c:v>
                </c:pt>
                <c:pt idx="8">
                  <c:v>1316</c:v>
                </c:pt>
                <c:pt idx="9">
                  <c:v>2545</c:v>
                </c:pt>
                <c:pt idx="10">
                  <c:v>1105</c:v>
                </c:pt>
                <c:pt idx="11">
                  <c:v>1128</c:v>
                </c:pt>
                <c:pt idx="12">
                  <c:v>2386</c:v>
                </c:pt>
                <c:pt idx="13">
                  <c:v>1893</c:v>
                </c:pt>
                <c:pt idx="14">
                  <c:v>1620</c:v>
                </c:pt>
                <c:pt idx="15">
                  <c:v>2033</c:v>
                </c:pt>
                <c:pt idx="16">
                  <c:v>1166</c:v>
                </c:pt>
                <c:pt idx="17">
                  <c:v>6520</c:v>
                </c:pt>
                <c:pt idx="18">
                  <c:v>912</c:v>
                </c:pt>
              </c:numCache>
            </c:numRef>
          </c:val>
          <c:extLst>
            <c:ext xmlns:c16="http://schemas.microsoft.com/office/drawing/2014/chart" uri="{C3380CC4-5D6E-409C-BE32-E72D297353CC}">
              <c16:uniqueId val="{00000001-E40A-429B-8069-0E6D1BE1F25B}"/>
            </c:ext>
          </c:extLst>
        </c:ser>
        <c:ser>
          <c:idx val="2"/>
          <c:order val="2"/>
          <c:tx>
            <c:strRef>
              <c:f>Sheet1!$D$1</c:f>
              <c:strCache>
                <c:ptCount val="1"/>
                <c:pt idx="0">
                  <c:v>burjalarab impressions</c:v>
                </c:pt>
              </c:strCache>
            </c:strRef>
          </c:tx>
          <c:spPr>
            <a:solidFill>
              <a:schemeClr val="accent3"/>
            </a:solidFill>
            <a:ln>
              <a:noFill/>
            </a:ln>
            <a:effectLst/>
          </c:spPr>
          <c:invertIfNegative val="0"/>
          <c:cat>
            <c:numRef>
              <c:f>Sheet1!$A$2:$A$20</c:f>
              <c:numCache>
                <c:formatCode>General</c:formatCode>
                <c:ptCount val="19"/>
                <c:pt idx="0">
                  <c:v>2.0499999999999998</c:v>
                </c:pt>
                <c:pt idx="1">
                  <c:v>2.06</c:v>
                </c:pt>
                <c:pt idx="2">
                  <c:v>3.04</c:v>
                </c:pt>
                <c:pt idx="3">
                  <c:v>3.06</c:v>
                </c:pt>
                <c:pt idx="4">
                  <c:v>4.0199999999999996</c:v>
                </c:pt>
                <c:pt idx="5">
                  <c:v>5.0199999999999996</c:v>
                </c:pt>
                <c:pt idx="6">
                  <c:v>6.03</c:v>
                </c:pt>
                <c:pt idx="7">
                  <c:v>6.05</c:v>
                </c:pt>
                <c:pt idx="8">
                  <c:v>12.05</c:v>
                </c:pt>
                <c:pt idx="9">
                  <c:v>13.01</c:v>
                </c:pt>
                <c:pt idx="10">
                  <c:v>17.010000000000002</c:v>
                </c:pt>
                <c:pt idx="11">
                  <c:v>19.059999999999999</c:v>
                </c:pt>
                <c:pt idx="12">
                  <c:v>21.02</c:v>
                </c:pt>
                <c:pt idx="13">
                  <c:v>24.01</c:v>
                </c:pt>
                <c:pt idx="14">
                  <c:v>27.02</c:v>
                </c:pt>
                <c:pt idx="15">
                  <c:v>27.03</c:v>
                </c:pt>
                <c:pt idx="16">
                  <c:v>28.03</c:v>
                </c:pt>
                <c:pt idx="17">
                  <c:v>28.04</c:v>
                </c:pt>
                <c:pt idx="18">
                  <c:v>29.04</c:v>
                </c:pt>
              </c:numCache>
            </c:numRef>
          </c:cat>
          <c:val>
            <c:numRef>
              <c:f>Sheet1!$D$2:$D$20</c:f>
              <c:numCache>
                <c:formatCode>General</c:formatCode>
                <c:ptCount val="19"/>
                <c:pt idx="0">
                  <c:v>47843</c:v>
                </c:pt>
                <c:pt idx="1">
                  <c:v>14129</c:v>
                </c:pt>
                <c:pt idx="2">
                  <c:v>23198</c:v>
                </c:pt>
                <c:pt idx="3">
                  <c:v>12806</c:v>
                </c:pt>
                <c:pt idx="4">
                  <c:v>60730</c:v>
                </c:pt>
                <c:pt idx="5">
                  <c:v>43281</c:v>
                </c:pt>
                <c:pt idx="6">
                  <c:v>25405</c:v>
                </c:pt>
                <c:pt idx="7">
                  <c:v>10941</c:v>
                </c:pt>
                <c:pt idx="8">
                  <c:v>12726</c:v>
                </c:pt>
                <c:pt idx="9">
                  <c:v>30616</c:v>
                </c:pt>
                <c:pt idx="10">
                  <c:v>10855</c:v>
                </c:pt>
                <c:pt idx="11">
                  <c:v>11117</c:v>
                </c:pt>
                <c:pt idx="12">
                  <c:v>43273</c:v>
                </c:pt>
                <c:pt idx="13">
                  <c:v>29803</c:v>
                </c:pt>
                <c:pt idx="14">
                  <c:v>22461</c:v>
                </c:pt>
                <c:pt idx="15">
                  <c:v>25322</c:v>
                </c:pt>
                <c:pt idx="16">
                  <c:v>18689</c:v>
                </c:pt>
                <c:pt idx="17">
                  <c:v>93634</c:v>
                </c:pt>
                <c:pt idx="18">
                  <c:v>13717</c:v>
                </c:pt>
              </c:numCache>
            </c:numRef>
          </c:val>
          <c:extLst>
            <c:ext xmlns:c16="http://schemas.microsoft.com/office/drawing/2014/chart" uri="{C3380CC4-5D6E-409C-BE32-E72D297353CC}">
              <c16:uniqueId val="{00000002-E40A-429B-8069-0E6D1BE1F25B}"/>
            </c:ext>
          </c:extLst>
        </c:ser>
        <c:ser>
          <c:idx val="3"/>
          <c:order val="3"/>
          <c:tx>
            <c:strRef>
              <c:f>Sheet1!$E$1</c:f>
              <c:strCache>
                <c:ptCount val="1"/>
                <c:pt idx="0">
                  <c:v>burjalarab replies</c:v>
                </c:pt>
              </c:strCache>
            </c:strRef>
          </c:tx>
          <c:spPr>
            <a:solidFill>
              <a:schemeClr val="accent4"/>
            </a:solidFill>
            <a:ln>
              <a:noFill/>
            </a:ln>
            <a:effectLst/>
          </c:spPr>
          <c:invertIfNegative val="0"/>
          <c:cat>
            <c:numRef>
              <c:f>Sheet1!$A$2:$A$20</c:f>
              <c:numCache>
                <c:formatCode>General</c:formatCode>
                <c:ptCount val="19"/>
                <c:pt idx="0">
                  <c:v>2.0499999999999998</c:v>
                </c:pt>
                <c:pt idx="1">
                  <c:v>2.06</c:v>
                </c:pt>
                <c:pt idx="2">
                  <c:v>3.04</c:v>
                </c:pt>
                <c:pt idx="3">
                  <c:v>3.06</c:v>
                </c:pt>
                <c:pt idx="4">
                  <c:v>4.0199999999999996</c:v>
                </c:pt>
                <c:pt idx="5">
                  <c:v>5.0199999999999996</c:v>
                </c:pt>
                <c:pt idx="6">
                  <c:v>6.03</c:v>
                </c:pt>
                <c:pt idx="7">
                  <c:v>6.05</c:v>
                </c:pt>
                <c:pt idx="8">
                  <c:v>12.05</c:v>
                </c:pt>
                <c:pt idx="9">
                  <c:v>13.01</c:v>
                </c:pt>
                <c:pt idx="10">
                  <c:v>17.010000000000002</c:v>
                </c:pt>
                <c:pt idx="11">
                  <c:v>19.059999999999999</c:v>
                </c:pt>
                <c:pt idx="12">
                  <c:v>21.02</c:v>
                </c:pt>
                <c:pt idx="13">
                  <c:v>24.01</c:v>
                </c:pt>
                <c:pt idx="14">
                  <c:v>27.02</c:v>
                </c:pt>
                <c:pt idx="15">
                  <c:v>27.03</c:v>
                </c:pt>
                <c:pt idx="16">
                  <c:v>28.03</c:v>
                </c:pt>
                <c:pt idx="17">
                  <c:v>28.04</c:v>
                </c:pt>
                <c:pt idx="18">
                  <c:v>29.04</c:v>
                </c:pt>
              </c:numCache>
            </c:numRef>
          </c:cat>
          <c:val>
            <c:numRef>
              <c:f>Sheet1!$E$2:$E$20</c:f>
              <c:numCache>
                <c:formatCode>General</c:formatCode>
                <c:ptCount val="1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val>
          <c:extLst>
            <c:ext xmlns:c16="http://schemas.microsoft.com/office/drawing/2014/chart" uri="{C3380CC4-5D6E-409C-BE32-E72D297353CC}">
              <c16:uniqueId val="{00000003-E40A-429B-8069-0E6D1BE1F25B}"/>
            </c:ext>
          </c:extLst>
        </c:ser>
        <c:dLbls>
          <c:showLegendKey val="0"/>
          <c:showVal val="0"/>
          <c:showCatName val="0"/>
          <c:showSerName val="0"/>
          <c:showPercent val="0"/>
          <c:showBubbleSize val="0"/>
        </c:dLbls>
        <c:gapWidth val="182"/>
        <c:axId val="576515840"/>
        <c:axId val="576516496"/>
      </c:barChart>
      <c:catAx>
        <c:axId val="576515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16496"/>
        <c:crosses val="autoZero"/>
        <c:auto val="1"/>
        <c:lblAlgn val="ctr"/>
        <c:lblOffset val="100"/>
        <c:noMultiLvlLbl val="0"/>
      </c:catAx>
      <c:valAx>
        <c:axId val="5765164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1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@BurjAlArab</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235695</c:v>
                </c:pt>
                <c:pt idx="1">
                  <c:v>235913</c:v>
                </c:pt>
                <c:pt idx="2">
                  <c:v>236259</c:v>
                </c:pt>
                <c:pt idx="3">
                  <c:v>236672</c:v>
                </c:pt>
                <c:pt idx="4">
                  <c:v>237074</c:v>
                </c:pt>
                <c:pt idx="5">
                  <c:v>237742</c:v>
                </c:pt>
              </c:numCache>
            </c:numRef>
          </c:val>
          <c:extLst>
            <c:ext xmlns:c16="http://schemas.microsoft.com/office/drawing/2014/chart" uri="{C3380CC4-5D6E-409C-BE32-E72D297353CC}">
              <c16:uniqueId val="{00000000-3762-46EF-A48D-C3E5EAA2905B}"/>
            </c:ext>
          </c:extLst>
        </c:ser>
        <c:dLbls>
          <c:showLegendKey val="0"/>
          <c:showVal val="0"/>
          <c:showCatName val="0"/>
          <c:showSerName val="0"/>
          <c:showPercent val="0"/>
          <c:showBubbleSize val="0"/>
        </c:dLbls>
        <c:gapWidth val="182"/>
        <c:axId val="576528304"/>
        <c:axId val="576529616"/>
      </c:barChart>
      <c:dateAx>
        <c:axId val="5765283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29616"/>
        <c:crosses val="autoZero"/>
        <c:auto val="1"/>
        <c:lblOffset val="100"/>
        <c:baseTimeUnit val="days"/>
      </c:dateAx>
      <c:valAx>
        <c:axId val="5765296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2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@BurjAlArab</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661</c:v>
                </c:pt>
                <c:pt idx="1">
                  <c:v>218</c:v>
                </c:pt>
                <c:pt idx="2">
                  <c:v>346</c:v>
                </c:pt>
                <c:pt idx="3">
                  <c:v>413</c:v>
                </c:pt>
                <c:pt idx="4">
                  <c:v>402</c:v>
                </c:pt>
                <c:pt idx="5">
                  <c:v>668</c:v>
                </c:pt>
              </c:numCache>
            </c:numRef>
          </c:val>
          <c:extLst>
            <c:ext xmlns:c16="http://schemas.microsoft.com/office/drawing/2014/chart" uri="{C3380CC4-5D6E-409C-BE32-E72D297353CC}">
              <c16:uniqueId val="{00000000-2BC3-4377-9113-40BC5FEC01DF}"/>
            </c:ext>
          </c:extLst>
        </c:ser>
        <c:dLbls>
          <c:showLegendKey val="0"/>
          <c:showVal val="0"/>
          <c:showCatName val="0"/>
          <c:showSerName val="0"/>
          <c:showPercent val="0"/>
          <c:showBubbleSize val="0"/>
        </c:dLbls>
        <c:gapWidth val="182"/>
        <c:axId val="576543064"/>
        <c:axId val="576540440"/>
      </c:barChart>
      <c:dateAx>
        <c:axId val="5765430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40440"/>
        <c:crosses val="autoZero"/>
        <c:auto val="1"/>
        <c:lblOffset val="100"/>
        <c:baseTimeUnit val="days"/>
      </c:dateAx>
      <c:valAx>
        <c:axId val="5765404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4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0627-48A8-8F67-E0E82DE4EED1}"/>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2441</c:v>
                </c:pt>
                <c:pt idx="1">
                  <c:v>2612</c:v>
                </c:pt>
                <c:pt idx="2">
                  <c:v>2514</c:v>
                </c:pt>
                <c:pt idx="3">
                  <c:v>2059</c:v>
                </c:pt>
                <c:pt idx="4">
                  <c:v>2689</c:v>
                </c:pt>
                <c:pt idx="5">
                  <c:v>2222</c:v>
                </c:pt>
              </c:numCache>
            </c:numRef>
          </c:val>
          <c:extLst>
            <c:ext xmlns:c16="http://schemas.microsoft.com/office/drawing/2014/chart" uri="{C3380CC4-5D6E-409C-BE32-E72D297353CC}">
              <c16:uniqueId val="{00000001-0627-48A8-8F67-E0E82DE4EED1}"/>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0627-48A8-8F67-E0E82DE4EED1}"/>
            </c:ext>
          </c:extLst>
        </c:ser>
        <c:ser>
          <c:idx val="3"/>
          <c:order val="3"/>
          <c:tx>
            <c:strRef>
              <c:f>Sheet1!$E$1</c:f>
              <c:strCache>
                <c:ptCount val="1"/>
                <c:pt idx="0">
                  <c:v>LinkedIn</c:v>
                </c:pt>
              </c:strCache>
            </c:strRef>
          </c:tx>
          <c:spPr>
            <a:solidFill>
              <a:schemeClr val="accent4"/>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0627-48A8-8F67-E0E82DE4EED1}"/>
            </c:ext>
          </c:extLst>
        </c:ser>
        <c:ser>
          <c:idx val="4"/>
          <c:order val="4"/>
          <c:tx>
            <c:strRef>
              <c:f>Sheet1!$F$1</c:f>
              <c:strCache>
                <c:ptCount val="1"/>
                <c:pt idx="0">
                  <c:v>Instagram</c:v>
                </c:pt>
              </c:strCache>
            </c:strRef>
          </c:tx>
          <c:spPr>
            <a:solidFill>
              <a:schemeClr val="accent5"/>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Sheet1!$F$2:$F$7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4-0627-48A8-8F67-E0E82DE4EED1}"/>
            </c:ext>
          </c:extLst>
        </c:ser>
        <c:dLbls>
          <c:showLegendKey val="0"/>
          <c:showVal val="0"/>
          <c:showCatName val="0"/>
          <c:showSerName val="0"/>
          <c:showPercent val="0"/>
          <c:showBubbleSize val="0"/>
        </c:dLbls>
        <c:gapWidth val="182"/>
        <c:axId val="576543392"/>
        <c:axId val="576535848"/>
      </c:barChart>
      <c:dateAx>
        <c:axId val="5765433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35848"/>
        <c:crosses val="autoZero"/>
        <c:auto val="1"/>
        <c:lblOffset val="100"/>
        <c:baseTimeUnit val="days"/>
      </c:dateAx>
      <c:valAx>
        <c:axId val="5765358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654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C4C4A-0A6C-47EC-AFBF-989E85A7E126}"/>
              </a:ext>
            </a:extLst>
          </p:cNvPr>
          <p:cNvSpPr>
            <a:spLocks noGrp="1"/>
          </p:cNvSpPr>
          <p:nvPr>
            <p:ph type="ctrTitle"/>
          </p:nvPr>
        </p:nvSpPr>
        <p:spPr/>
        <p:txBody>
          <a:bodyPr/>
          <a:lstStyle/>
          <a:p>
            <a:r>
              <a:rPr lang="en-US"/>
              <a:t>Burj Al Arab</a:t>
            </a:r>
          </a:p>
        </p:txBody>
      </p:sp>
      <p:sp>
        <p:nvSpPr>
          <p:cNvPr id="3" name="Subtitle 2">
            <a:extLst>
              <a:ext uri="{FF2B5EF4-FFF2-40B4-BE49-F238E27FC236}">
                <a16:creationId xmlns:a16="http://schemas.microsoft.com/office/drawing/2014/main" id="{98F0AA17-C6D0-4546-B3F1-5EE84B7BECE2}"/>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416294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1B46-A685-48FD-AB88-6880F2CA479E}"/>
              </a:ext>
            </a:extLst>
          </p:cNvPr>
          <p:cNvSpPr>
            <a:spLocks noGrp="1"/>
          </p:cNvSpPr>
          <p:nvPr>
            <p:ph type="title"/>
          </p:nvPr>
        </p:nvSpPr>
        <p:spPr/>
        <p:txBody>
          <a:bodyPr/>
          <a:lstStyle/>
          <a:p>
            <a:r>
              <a:rPr lang="en-US"/>
              <a:t>Facebook FB Insights Fans Total (Bar Chart) | Burj Al Arab</a:t>
            </a:r>
          </a:p>
        </p:txBody>
      </p:sp>
      <p:graphicFrame>
        <p:nvGraphicFramePr>
          <p:cNvPr id="6" name="Chart Placeholder 5">
            <a:extLst>
              <a:ext uri="{FF2B5EF4-FFF2-40B4-BE49-F238E27FC236}">
                <a16:creationId xmlns:a16="http://schemas.microsoft.com/office/drawing/2014/main" id="{C713DFFE-64E4-4BBF-8458-5ADA034325E6}"/>
              </a:ext>
            </a:extLst>
          </p:cNvPr>
          <p:cNvGraphicFramePr>
            <a:graphicFrameLocks noGrp="1"/>
          </p:cNvGraphicFramePr>
          <p:nvPr>
            <p:ph type="chart" sz="quarter" idx="13"/>
            <p:extLst>
              <p:ext uri="{D42A27DB-BD31-4B8C-83A1-F6EECF244321}">
                <p14:modId xmlns:p14="http://schemas.microsoft.com/office/powerpoint/2010/main" val="1718306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CCAE07-EE4F-46E7-ACF7-4583FE34E24D}"/>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0EA95E5B-E38B-4456-ABCA-E67F634EE7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2399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5DCFB-D096-4DB3-AF8F-D24FC83CA4DF}"/>
              </a:ext>
            </a:extLst>
          </p:cNvPr>
          <p:cNvSpPr>
            <a:spLocks noGrp="1"/>
          </p:cNvSpPr>
          <p:nvPr>
            <p:ph type="title"/>
          </p:nvPr>
        </p:nvSpPr>
        <p:spPr/>
        <p:txBody>
          <a:bodyPr/>
          <a:lstStyle/>
          <a:p>
            <a:r>
              <a:rPr lang="en-US"/>
              <a:t>Facebook FB Fans Change (Bar Chart) | Burj Al Arab</a:t>
            </a:r>
          </a:p>
        </p:txBody>
      </p:sp>
      <p:graphicFrame>
        <p:nvGraphicFramePr>
          <p:cNvPr id="6" name="Chart Placeholder 5">
            <a:extLst>
              <a:ext uri="{FF2B5EF4-FFF2-40B4-BE49-F238E27FC236}">
                <a16:creationId xmlns:a16="http://schemas.microsoft.com/office/drawing/2014/main" id="{16D95F89-1340-46C9-9A3B-7766A9C48472}"/>
              </a:ext>
            </a:extLst>
          </p:cNvPr>
          <p:cNvGraphicFramePr>
            <a:graphicFrameLocks noGrp="1"/>
          </p:cNvGraphicFramePr>
          <p:nvPr>
            <p:ph type="chart" sz="quarter" idx="13"/>
            <p:extLst>
              <p:ext uri="{D42A27DB-BD31-4B8C-83A1-F6EECF244321}">
                <p14:modId xmlns:p14="http://schemas.microsoft.com/office/powerpoint/2010/main" val="2965528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9D3452-3FE2-46D2-8904-DF4E7CD53FAB}"/>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A9C425C5-ED93-45AE-ADA4-54FC3D0764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2327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08BD7-A5A0-4A3D-A62D-C6B9BA0628E9}"/>
              </a:ext>
            </a:extLst>
          </p:cNvPr>
          <p:cNvSpPr>
            <a:spLocks noGrp="1"/>
          </p:cNvSpPr>
          <p:nvPr>
            <p:ph type="title"/>
          </p:nvPr>
        </p:nvSpPr>
        <p:spPr/>
        <p:txBody>
          <a:bodyPr/>
          <a:lstStyle/>
          <a:p>
            <a:r>
              <a:rPr lang="en-US"/>
              <a:t>Facebook FB Reach (Bar Chart) | Burj Al Arab</a:t>
            </a:r>
          </a:p>
        </p:txBody>
      </p:sp>
      <p:graphicFrame>
        <p:nvGraphicFramePr>
          <p:cNvPr id="6" name="Chart Placeholder 5">
            <a:extLst>
              <a:ext uri="{FF2B5EF4-FFF2-40B4-BE49-F238E27FC236}">
                <a16:creationId xmlns:a16="http://schemas.microsoft.com/office/drawing/2014/main" id="{4F8FAFD6-43E3-4647-8CA0-F06ABA2DBE33}"/>
              </a:ext>
            </a:extLst>
          </p:cNvPr>
          <p:cNvGraphicFramePr>
            <a:graphicFrameLocks noGrp="1"/>
          </p:cNvGraphicFramePr>
          <p:nvPr>
            <p:ph type="chart" sz="quarter" idx="13"/>
            <p:extLst>
              <p:ext uri="{D42A27DB-BD31-4B8C-83A1-F6EECF244321}">
                <p14:modId xmlns:p14="http://schemas.microsoft.com/office/powerpoint/2010/main" val="1759273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2EEFD8-7858-4206-9AB3-B1D5DEAA77CE}"/>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D09B9C65-9461-49C8-9AE6-54982F6664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5706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D656F-5057-4688-AC7A-5E477667185A}"/>
              </a:ext>
            </a:extLst>
          </p:cNvPr>
          <p:cNvSpPr>
            <a:spLocks noGrp="1"/>
          </p:cNvSpPr>
          <p:nvPr>
            <p:ph type="title"/>
          </p:nvPr>
        </p:nvSpPr>
        <p:spPr/>
        <p:txBody>
          <a:bodyPr/>
          <a:lstStyle/>
          <a:p>
            <a:r>
              <a:rPr lang="en-US"/>
              <a:t>Facebook FB Total Interactions (Bar Chart) | Burj Al Arab</a:t>
            </a:r>
          </a:p>
        </p:txBody>
      </p:sp>
      <p:graphicFrame>
        <p:nvGraphicFramePr>
          <p:cNvPr id="6" name="Chart Placeholder 5">
            <a:extLst>
              <a:ext uri="{FF2B5EF4-FFF2-40B4-BE49-F238E27FC236}">
                <a16:creationId xmlns:a16="http://schemas.microsoft.com/office/drawing/2014/main" id="{89DD056F-FB23-44F5-B60D-39E5B778A070}"/>
              </a:ext>
            </a:extLst>
          </p:cNvPr>
          <p:cNvGraphicFramePr>
            <a:graphicFrameLocks noGrp="1"/>
          </p:cNvGraphicFramePr>
          <p:nvPr>
            <p:ph type="chart" sz="quarter" idx="13"/>
            <p:extLst>
              <p:ext uri="{D42A27DB-BD31-4B8C-83A1-F6EECF244321}">
                <p14:modId xmlns:p14="http://schemas.microsoft.com/office/powerpoint/2010/main" val="324346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FFB19C-A544-4AA7-9AA9-BACF39F3237E}"/>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C32F4E3F-F2C6-4EDF-8A26-7F38625F71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0296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02017-5E86-4D74-803A-18DD180FB9DE}"/>
              </a:ext>
            </a:extLst>
          </p:cNvPr>
          <p:cNvSpPr>
            <a:spLocks noGrp="1"/>
          </p:cNvSpPr>
          <p:nvPr>
            <p:ph type="title"/>
          </p:nvPr>
        </p:nvSpPr>
        <p:spPr/>
        <p:txBody>
          <a:bodyPr/>
          <a:lstStyle/>
          <a:p>
            <a:r>
              <a:rPr lang="en-US"/>
              <a:t>Facebook Own Posts Table | Burj Al Arab - 1 of 26</a:t>
            </a:r>
          </a:p>
        </p:txBody>
      </p:sp>
      <p:graphicFrame>
        <p:nvGraphicFramePr>
          <p:cNvPr id="5" name="Table Placeholder 4">
            <a:extLst>
              <a:ext uri="{FF2B5EF4-FFF2-40B4-BE49-F238E27FC236}">
                <a16:creationId xmlns:a16="http://schemas.microsoft.com/office/drawing/2014/main" id="{3A7F0A16-8A60-4FE9-8BA5-C2C215334C1F}"/>
              </a:ext>
            </a:extLst>
          </p:cNvPr>
          <p:cNvGraphicFramePr>
            <a:graphicFrameLocks noGrp="1"/>
          </p:cNvGraphicFramePr>
          <p:nvPr>
            <p:ph type="tbl" sz="quarter" idx="13"/>
            <p:extLst>
              <p:ext uri="{D42A27DB-BD31-4B8C-83A1-F6EECF244321}">
                <p14:modId xmlns:p14="http://schemas.microsoft.com/office/powerpoint/2010/main" val="79481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3065179"/>
                    </a:ext>
                  </a:extLst>
                </a:gridCol>
                <a:gridCol w="905256">
                  <a:extLst>
                    <a:ext uri="{9D8B030D-6E8A-4147-A177-3AD203B41FA5}">
                      <a16:colId xmlns:a16="http://schemas.microsoft.com/office/drawing/2014/main" val="4014520485"/>
                    </a:ext>
                  </a:extLst>
                </a:gridCol>
                <a:gridCol w="658368">
                  <a:extLst>
                    <a:ext uri="{9D8B030D-6E8A-4147-A177-3AD203B41FA5}">
                      <a16:colId xmlns:a16="http://schemas.microsoft.com/office/drawing/2014/main" val="1902490865"/>
                    </a:ext>
                  </a:extLst>
                </a:gridCol>
                <a:gridCol w="329184">
                  <a:extLst>
                    <a:ext uri="{9D8B030D-6E8A-4147-A177-3AD203B41FA5}">
                      <a16:colId xmlns:a16="http://schemas.microsoft.com/office/drawing/2014/main" val="3911705949"/>
                    </a:ext>
                  </a:extLst>
                </a:gridCol>
                <a:gridCol w="329184">
                  <a:extLst>
                    <a:ext uri="{9D8B030D-6E8A-4147-A177-3AD203B41FA5}">
                      <a16:colId xmlns:a16="http://schemas.microsoft.com/office/drawing/2014/main" val="1096947749"/>
                    </a:ext>
                  </a:extLst>
                </a:gridCol>
                <a:gridCol w="329184">
                  <a:extLst>
                    <a:ext uri="{9D8B030D-6E8A-4147-A177-3AD203B41FA5}">
                      <a16:colId xmlns:a16="http://schemas.microsoft.com/office/drawing/2014/main" val="3059160826"/>
                    </a:ext>
                  </a:extLst>
                </a:gridCol>
                <a:gridCol w="329184">
                  <a:extLst>
                    <a:ext uri="{9D8B030D-6E8A-4147-A177-3AD203B41FA5}">
                      <a16:colId xmlns:a16="http://schemas.microsoft.com/office/drawing/2014/main" val="3127605737"/>
                    </a:ext>
                  </a:extLst>
                </a:gridCol>
                <a:gridCol w="329184">
                  <a:extLst>
                    <a:ext uri="{9D8B030D-6E8A-4147-A177-3AD203B41FA5}">
                      <a16:colId xmlns:a16="http://schemas.microsoft.com/office/drawing/2014/main" val="1930978895"/>
                    </a:ext>
                  </a:extLst>
                </a:gridCol>
                <a:gridCol w="329184">
                  <a:extLst>
                    <a:ext uri="{9D8B030D-6E8A-4147-A177-3AD203B41FA5}">
                      <a16:colId xmlns:a16="http://schemas.microsoft.com/office/drawing/2014/main" val="2217703115"/>
                    </a:ext>
                  </a:extLst>
                </a:gridCol>
                <a:gridCol w="329184">
                  <a:extLst>
                    <a:ext uri="{9D8B030D-6E8A-4147-A177-3AD203B41FA5}">
                      <a16:colId xmlns:a16="http://schemas.microsoft.com/office/drawing/2014/main" val="4185711854"/>
                    </a:ext>
                  </a:extLst>
                </a:gridCol>
                <a:gridCol w="329184">
                  <a:extLst>
                    <a:ext uri="{9D8B030D-6E8A-4147-A177-3AD203B41FA5}">
                      <a16:colId xmlns:a16="http://schemas.microsoft.com/office/drawing/2014/main" val="80998019"/>
                    </a:ext>
                  </a:extLst>
                </a:gridCol>
                <a:gridCol w="329184">
                  <a:extLst>
                    <a:ext uri="{9D8B030D-6E8A-4147-A177-3AD203B41FA5}">
                      <a16:colId xmlns:a16="http://schemas.microsoft.com/office/drawing/2014/main" val="1236748757"/>
                    </a:ext>
                  </a:extLst>
                </a:gridCol>
                <a:gridCol w="329184">
                  <a:extLst>
                    <a:ext uri="{9D8B030D-6E8A-4147-A177-3AD203B41FA5}">
                      <a16:colId xmlns:a16="http://schemas.microsoft.com/office/drawing/2014/main" val="1834901353"/>
                    </a:ext>
                  </a:extLst>
                </a:gridCol>
                <a:gridCol w="329184">
                  <a:extLst>
                    <a:ext uri="{9D8B030D-6E8A-4147-A177-3AD203B41FA5}">
                      <a16:colId xmlns:a16="http://schemas.microsoft.com/office/drawing/2014/main" val="2716739006"/>
                    </a:ext>
                  </a:extLst>
                </a:gridCol>
                <a:gridCol w="329184">
                  <a:extLst>
                    <a:ext uri="{9D8B030D-6E8A-4147-A177-3AD203B41FA5}">
                      <a16:colId xmlns:a16="http://schemas.microsoft.com/office/drawing/2014/main" val="2149011066"/>
                    </a:ext>
                  </a:extLst>
                </a:gridCol>
                <a:gridCol w="329184">
                  <a:extLst>
                    <a:ext uri="{9D8B030D-6E8A-4147-A177-3AD203B41FA5}">
                      <a16:colId xmlns:a16="http://schemas.microsoft.com/office/drawing/2014/main" val="3948571431"/>
                    </a:ext>
                  </a:extLst>
                </a:gridCol>
                <a:gridCol w="329184">
                  <a:extLst>
                    <a:ext uri="{9D8B030D-6E8A-4147-A177-3AD203B41FA5}">
                      <a16:colId xmlns:a16="http://schemas.microsoft.com/office/drawing/2014/main" val="2154195607"/>
                    </a:ext>
                  </a:extLst>
                </a:gridCol>
                <a:gridCol w="329184">
                  <a:extLst>
                    <a:ext uri="{9D8B030D-6E8A-4147-A177-3AD203B41FA5}">
                      <a16:colId xmlns:a16="http://schemas.microsoft.com/office/drawing/2014/main" val="1679871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2269726"/>
                  </a:ext>
                </a:extLst>
              </a:tr>
            </a:tbl>
          </a:graphicData>
        </a:graphic>
      </p:graphicFrame>
      <p:sp>
        <p:nvSpPr>
          <p:cNvPr id="4" name="Text Placeholder 3">
            <a:extLst>
              <a:ext uri="{FF2B5EF4-FFF2-40B4-BE49-F238E27FC236}">
                <a16:creationId xmlns:a16="http://schemas.microsoft.com/office/drawing/2014/main" id="{FC3D4A78-7BF9-43D5-8963-AB00922446BC}"/>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397018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C46FE-429C-4321-9BF9-2AC829FC0DC9}"/>
              </a:ext>
            </a:extLst>
          </p:cNvPr>
          <p:cNvSpPr>
            <a:spLocks noGrp="1"/>
          </p:cNvSpPr>
          <p:nvPr>
            <p:ph type="title"/>
          </p:nvPr>
        </p:nvSpPr>
        <p:spPr/>
        <p:txBody>
          <a:bodyPr/>
          <a:lstStyle/>
          <a:p>
            <a:r>
              <a:rPr lang="en-US"/>
              <a:t>Facebook Own Posts Table | Burj Al Arab - 2 of 26</a:t>
            </a:r>
          </a:p>
        </p:txBody>
      </p:sp>
      <p:graphicFrame>
        <p:nvGraphicFramePr>
          <p:cNvPr id="5" name="Table Placeholder 4">
            <a:extLst>
              <a:ext uri="{FF2B5EF4-FFF2-40B4-BE49-F238E27FC236}">
                <a16:creationId xmlns:a16="http://schemas.microsoft.com/office/drawing/2014/main" id="{362E8E13-674E-4C01-82A2-18F3ABFFAA6A}"/>
              </a:ext>
            </a:extLst>
          </p:cNvPr>
          <p:cNvGraphicFramePr>
            <a:graphicFrameLocks noGrp="1"/>
          </p:cNvGraphicFramePr>
          <p:nvPr>
            <p:ph type="tbl" sz="quarter" idx="13"/>
            <p:extLst>
              <p:ext uri="{D42A27DB-BD31-4B8C-83A1-F6EECF244321}">
                <p14:modId xmlns:p14="http://schemas.microsoft.com/office/powerpoint/2010/main" val="3306042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10272968"/>
                    </a:ext>
                  </a:extLst>
                </a:gridCol>
                <a:gridCol w="905256">
                  <a:extLst>
                    <a:ext uri="{9D8B030D-6E8A-4147-A177-3AD203B41FA5}">
                      <a16:colId xmlns:a16="http://schemas.microsoft.com/office/drawing/2014/main" val="3325769099"/>
                    </a:ext>
                  </a:extLst>
                </a:gridCol>
                <a:gridCol w="658368">
                  <a:extLst>
                    <a:ext uri="{9D8B030D-6E8A-4147-A177-3AD203B41FA5}">
                      <a16:colId xmlns:a16="http://schemas.microsoft.com/office/drawing/2014/main" val="2992223600"/>
                    </a:ext>
                  </a:extLst>
                </a:gridCol>
                <a:gridCol w="329184">
                  <a:extLst>
                    <a:ext uri="{9D8B030D-6E8A-4147-A177-3AD203B41FA5}">
                      <a16:colId xmlns:a16="http://schemas.microsoft.com/office/drawing/2014/main" val="2717383729"/>
                    </a:ext>
                  </a:extLst>
                </a:gridCol>
                <a:gridCol w="329184">
                  <a:extLst>
                    <a:ext uri="{9D8B030D-6E8A-4147-A177-3AD203B41FA5}">
                      <a16:colId xmlns:a16="http://schemas.microsoft.com/office/drawing/2014/main" val="3657742252"/>
                    </a:ext>
                  </a:extLst>
                </a:gridCol>
                <a:gridCol w="329184">
                  <a:extLst>
                    <a:ext uri="{9D8B030D-6E8A-4147-A177-3AD203B41FA5}">
                      <a16:colId xmlns:a16="http://schemas.microsoft.com/office/drawing/2014/main" val="181792154"/>
                    </a:ext>
                  </a:extLst>
                </a:gridCol>
                <a:gridCol w="329184">
                  <a:extLst>
                    <a:ext uri="{9D8B030D-6E8A-4147-A177-3AD203B41FA5}">
                      <a16:colId xmlns:a16="http://schemas.microsoft.com/office/drawing/2014/main" val="345985101"/>
                    </a:ext>
                  </a:extLst>
                </a:gridCol>
                <a:gridCol w="329184">
                  <a:extLst>
                    <a:ext uri="{9D8B030D-6E8A-4147-A177-3AD203B41FA5}">
                      <a16:colId xmlns:a16="http://schemas.microsoft.com/office/drawing/2014/main" val="2790062344"/>
                    </a:ext>
                  </a:extLst>
                </a:gridCol>
                <a:gridCol w="329184">
                  <a:extLst>
                    <a:ext uri="{9D8B030D-6E8A-4147-A177-3AD203B41FA5}">
                      <a16:colId xmlns:a16="http://schemas.microsoft.com/office/drawing/2014/main" val="3803652311"/>
                    </a:ext>
                  </a:extLst>
                </a:gridCol>
                <a:gridCol w="329184">
                  <a:extLst>
                    <a:ext uri="{9D8B030D-6E8A-4147-A177-3AD203B41FA5}">
                      <a16:colId xmlns:a16="http://schemas.microsoft.com/office/drawing/2014/main" val="650308035"/>
                    </a:ext>
                  </a:extLst>
                </a:gridCol>
                <a:gridCol w="329184">
                  <a:extLst>
                    <a:ext uri="{9D8B030D-6E8A-4147-A177-3AD203B41FA5}">
                      <a16:colId xmlns:a16="http://schemas.microsoft.com/office/drawing/2014/main" val="575704828"/>
                    </a:ext>
                  </a:extLst>
                </a:gridCol>
                <a:gridCol w="329184">
                  <a:extLst>
                    <a:ext uri="{9D8B030D-6E8A-4147-A177-3AD203B41FA5}">
                      <a16:colId xmlns:a16="http://schemas.microsoft.com/office/drawing/2014/main" val="656987600"/>
                    </a:ext>
                  </a:extLst>
                </a:gridCol>
                <a:gridCol w="329184">
                  <a:extLst>
                    <a:ext uri="{9D8B030D-6E8A-4147-A177-3AD203B41FA5}">
                      <a16:colId xmlns:a16="http://schemas.microsoft.com/office/drawing/2014/main" val="3870405307"/>
                    </a:ext>
                  </a:extLst>
                </a:gridCol>
                <a:gridCol w="329184">
                  <a:extLst>
                    <a:ext uri="{9D8B030D-6E8A-4147-A177-3AD203B41FA5}">
                      <a16:colId xmlns:a16="http://schemas.microsoft.com/office/drawing/2014/main" val="4144327680"/>
                    </a:ext>
                  </a:extLst>
                </a:gridCol>
                <a:gridCol w="329184">
                  <a:extLst>
                    <a:ext uri="{9D8B030D-6E8A-4147-A177-3AD203B41FA5}">
                      <a16:colId xmlns:a16="http://schemas.microsoft.com/office/drawing/2014/main" val="3783579070"/>
                    </a:ext>
                  </a:extLst>
                </a:gridCol>
                <a:gridCol w="329184">
                  <a:extLst>
                    <a:ext uri="{9D8B030D-6E8A-4147-A177-3AD203B41FA5}">
                      <a16:colId xmlns:a16="http://schemas.microsoft.com/office/drawing/2014/main" val="609508431"/>
                    </a:ext>
                  </a:extLst>
                </a:gridCol>
                <a:gridCol w="329184">
                  <a:extLst>
                    <a:ext uri="{9D8B030D-6E8A-4147-A177-3AD203B41FA5}">
                      <a16:colId xmlns:a16="http://schemas.microsoft.com/office/drawing/2014/main" val="3294131795"/>
                    </a:ext>
                  </a:extLst>
                </a:gridCol>
                <a:gridCol w="329184">
                  <a:extLst>
                    <a:ext uri="{9D8B030D-6E8A-4147-A177-3AD203B41FA5}">
                      <a16:colId xmlns:a16="http://schemas.microsoft.com/office/drawing/2014/main" val="3200365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1356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- 2019-06-28 13:19:00 </a:t>
                      </a:r>
                      <a:r>
                        <a:rPr kumimoji="0" lang="en-US" sz="1000" b="0" i="0" u="none" strike="noStrike" kern="1200" cap="none" spc="0" normalizeH="0" baseline="0" noProof="0">
                          <a:ln>
                            <a:noFill/>
                          </a:ln>
                          <a:solidFill>
                            <a:prstClr val="black"/>
                          </a:solidFill>
                          <a:effectLst/>
                          <a:uLnTx/>
                          <a:uFillTx/>
                          <a:latin typeface="+mn-lt"/>
                          <a:ea typeface="+mn-ea"/>
                          <a:cs typeface="+mn-cs"/>
                        </a:rPr>
                        <a:t> 
 The view from your suite will take your breath away, and you'll find yourself speaking of it for many years to 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https://scontent.xx.fbcdn.net/v/t1.0-9/s720x720/64807508_2139310072844333_5764788225193279488_n.png?_nc_cat=105&amp;_nc_oc=AQk6kXyxmwWaCDsG5_2VPkA2btYV1Sq7y51PvU6_z1YVF71Pl4uCo7lXG6QnL0nCYuo&amp;_nc_ht=scontent.xx&amp;oh=20910d38553733c379d8eb22a47f20bf&amp;oe=5D790BBB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35661513"/>
                  </a:ext>
                </a:extLst>
              </a:tr>
            </a:tbl>
          </a:graphicData>
        </a:graphic>
      </p:graphicFrame>
      <p:sp>
        <p:nvSpPr>
          <p:cNvPr id="4" name="Text Placeholder 3">
            <a:extLst>
              <a:ext uri="{FF2B5EF4-FFF2-40B4-BE49-F238E27FC236}">
                <a16:creationId xmlns:a16="http://schemas.microsoft.com/office/drawing/2014/main" id="{A8961E92-96FB-4BD7-A286-38280F165F8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04925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FF687-932E-495F-BD9F-639EF1E4150E}"/>
              </a:ext>
            </a:extLst>
          </p:cNvPr>
          <p:cNvSpPr>
            <a:spLocks noGrp="1"/>
          </p:cNvSpPr>
          <p:nvPr>
            <p:ph type="title"/>
          </p:nvPr>
        </p:nvSpPr>
        <p:spPr/>
        <p:txBody>
          <a:bodyPr/>
          <a:lstStyle/>
          <a:p>
            <a:r>
              <a:rPr lang="en-US"/>
              <a:t>Facebook Own Posts Table | Burj Al Arab - 3 of 26</a:t>
            </a:r>
          </a:p>
        </p:txBody>
      </p:sp>
      <p:graphicFrame>
        <p:nvGraphicFramePr>
          <p:cNvPr id="5" name="Table Placeholder 4">
            <a:extLst>
              <a:ext uri="{FF2B5EF4-FFF2-40B4-BE49-F238E27FC236}">
                <a16:creationId xmlns:a16="http://schemas.microsoft.com/office/drawing/2014/main" id="{6EE2B9FC-1BD9-4B0C-8957-D24777D03D8B}"/>
              </a:ext>
            </a:extLst>
          </p:cNvPr>
          <p:cNvGraphicFramePr>
            <a:graphicFrameLocks noGrp="1"/>
          </p:cNvGraphicFramePr>
          <p:nvPr>
            <p:ph type="tbl" sz="quarter" idx="13"/>
            <p:extLst>
              <p:ext uri="{D42A27DB-BD31-4B8C-83A1-F6EECF244321}">
                <p14:modId xmlns:p14="http://schemas.microsoft.com/office/powerpoint/2010/main" val="578362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47108159"/>
                    </a:ext>
                  </a:extLst>
                </a:gridCol>
                <a:gridCol w="905256">
                  <a:extLst>
                    <a:ext uri="{9D8B030D-6E8A-4147-A177-3AD203B41FA5}">
                      <a16:colId xmlns:a16="http://schemas.microsoft.com/office/drawing/2014/main" val="2878582449"/>
                    </a:ext>
                  </a:extLst>
                </a:gridCol>
                <a:gridCol w="658368">
                  <a:extLst>
                    <a:ext uri="{9D8B030D-6E8A-4147-A177-3AD203B41FA5}">
                      <a16:colId xmlns:a16="http://schemas.microsoft.com/office/drawing/2014/main" val="1991134870"/>
                    </a:ext>
                  </a:extLst>
                </a:gridCol>
                <a:gridCol w="329184">
                  <a:extLst>
                    <a:ext uri="{9D8B030D-6E8A-4147-A177-3AD203B41FA5}">
                      <a16:colId xmlns:a16="http://schemas.microsoft.com/office/drawing/2014/main" val="1603395261"/>
                    </a:ext>
                  </a:extLst>
                </a:gridCol>
                <a:gridCol w="329184">
                  <a:extLst>
                    <a:ext uri="{9D8B030D-6E8A-4147-A177-3AD203B41FA5}">
                      <a16:colId xmlns:a16="http://schemas.microsoft.com/office/drawing/2014/main" val="591480633"/>
                    </a:ext>
                  </a:extLst>
                </a:gridCol>
                <a:gridCol w="329184">
                  <a:extLst>
                    <a:ext uri="{9D8B030D-6E8A-4147-A177-3AD203B41FA5}">
                      <a16:colId xmlns:a16="http://schemas.microsoft.com/office/drawing/2014/main" val="1095101937"/>
                    </a:ext>
                  </a:extLst>
                </a:gridCol>
                <a:gridCol w="329184">
                  <a:extLst>
                    <a:ext uri="{9D8B030D-6E8A-4147-A177-3AD203B41FA5}">
                      <a16:colId xmlns:a16="http://schemas.microsoft.com/office/drawing/2014/main" val="636880359"/>
                    </a:ext>
                  </a:extLst>
                </a:gridCol>
                <a:gridCol w="329184">
                  <a:extLst>
                    <a:ext uri="{9D8B030D-6E8A-4147-A177-3AD203B41FA5}">
                      <a16:colId xmlns:a16="http://schemas.microsoft.com/office/drawing/2014/main" val="105319592"/>
                    </a:ext>
                  </a:extLst>
                </a:gridCol>
                <a:gridCol w="329184">
                  <a:extLst>
                    <a:ext uri="{9D8B030D-6E8A-4147-A177-3AD203B41FA5}">
                      <a16:colId xmlns:a16="http://schemas.microsoft.com/office/drawing/2014/main" val="940249707"/>
                    </a:ext>
                  </a:extLst>
                </a:gridCol>
                <a:gridCol w="329184">
                  <a:extLst>
                    <a:ext uri="{9D8B030D-6E8A-4147-A177-3AD203B41FA5}">
                      <a16:colId xmlns:a16="http://schemas.microsoft.com/office/drawing/2014/main" val="42369837"/>
                    </a:ext>
                  </a:extLst>
                </a:gridCol>
                <a:gridCol w="329184">
                  <a:extLst>
                    <a:ext uri="{9D8B030D-6E8A-4147-A177-3AD203B41FA5}">
                      <a16:colId xmlns:a16="http://schemas.microsoft.com/office/drawing/2014/main" val="2475833603"/>
                    </a:ext>
                  </a:extLst>
                </a:gridCol>
                <a:gridCol w="329184">
                  <a:extLst>
                    <a:ext uri="{9D8B030D-6E8A-4147-A177-3AD203B41FA5}">
                      <a16:colId xmlns:a16="http://schemas.microsoft.com/office/drawing/2014/main" val="2967453226"/>
                    </a:ext>
                  </a:extLst>
                </a:gridCol>
                <a:gridCol w="329184">
                  <a:extLst>
                    <a:ext uri="{9D8B030D-6E8A-4147-A177-3AD203B41FA5}">
                      <a16:colId xmlns:a16="http://schemas.microsoft.com/office/drawing/2014/main" val="3569379725"/>
                    </a:ext>
                  </a:extLst>
                </a:gridCol>
                <a:gridCol w="329184">
                  <a:extLst>
                    <a:ext uri="{9D8B030D-6E8A-4147-A177-3AD203B41FA5}">
                      <a16:colId xmlns:a16="http://schemas.microsoft.com/office/drawing/2014/main" val="1937962071"/>
                    </a:ext>
                  </a:extLst>
                </a:gridCol>
                <a:gridCol w="329184">
                  <a:extLst>
                    <a:ext uri="{9D8B030D-6E8A-4147-A177-3AD203B41FA5}">
                      <a16:colId xmlns:a16="http://schemas.microsoft.com/office/drawing/2014/main" val="2711978256"/>
                    </a:ext>
                  </a:extLst>
                </a:gridCol>
                <a:gridCol w="329184">
                  <a:extLst>
                    <a:ext uri="{9D8B030D-6E8A-4147-A177-3AD203B41FA5}">
                      <a16:colId xmlns:a16="http://schemas.microsoft.com/office/drawing/2014/main" val="511483079"/>
                    </a:ext>
                  </a:extLst>
                </a:gridCol>
                <a:gridCol w="329184">
                  <a:extLst>
                    <a:ext uri="{9D8B030D-6E8A-4147-A177-3AD203B41FA5}">
                      <a16:colId xmlns:a16="http://schemas.microsoft.com/office/drawing/2014/main" val="115965891"/>
                    </a:ext>
                  </a:extLst>
                </a:gridCol>
                <a:gridCol w="329184">
                  <a:extLst>
                    <a:ext uri="{9D8B030D-6E8A-4147-A177-3AD203B41FA5}">
                      <a16:colId xmlns:a16="http://schemas.microsoft.com/office/drawing/2014/main" val="1668596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3506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- 2019-06-26 16:40:01 </a:t>
                      </a:r>
                      <a:r>
                        <a:rPr kumimoji="0" lang="en-US" sz="1000" b="0" i="0" u="none" strike="noStrike" kern="1200" cap="none" spc="0" normalizeH="0" baseline="0" noProof="0">
                          <a:ln>
                            <a:noFill/>
                          </a:ln>
                          <a:solidFill>
                            <a:prstClr val="black"/>
                          </a:solidFill>
                          <a:effectLst/>
                          <a:uLnTx/>
                          <a:uFillTx/>
                          <a:latin typeface="+mn-lt"/>
                          <a:ea typeface="+mn-ea"/>
                          <a:cs typeface="+mn-cs"/>
                        </a:rPr>
                        <a:t> 
 Wait until the last rays of light streak the sky over Jumeirah Beach, and you will be rewarded with a breathtaking sunset shot you will treasure forever. 
Thank you 📷 IG trualx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https://scontent.xx.fbcdn.net/v/t1.0-9/s720x720/65265032_2136110853164255_3770930330396000256_o.jpg?_nc_cat=103&amp;_nc_oc=AQmYE5g0BFeQ5qzO9k5zK4QFhMFP9FTILGguFEgIozOKkr6bDtXiiYpacW90fsziSY0&amp;_nc_ht=scontent.xx&amp;oh=9a1e8695ea0a70fec19644759594e6fb&amp;oe=5D7EECC4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3538628"/>
                  </a:ext>
                </a:extLst>
              </a:tr>
            </a:tbl>
          </a:graphicData>
        </a:graphic>
      </p:graphicFrame>
      <p:sp>
        <p:nvSpPr>
          <p:cNvPr id="4" name="Text Placeholder 3">
            <a:extLst>
              <a:ext uri="{FF2B5EF4-FFF2-40B4-BE49-F238E27FC236}">
                <a16:creationId xmlns:a16="http://schemas.microsoft.com/office/drawing/2014/main" id="{E6786EAF-9291-43EC-8818-B27A5001A5A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252733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AFD83-0B45-45F7-B091-1AD5C212B594}"/>
              </a:ext>
            </a:extLst>
          </p:cNvPr>
          <p:cNvSpPr>
            <a:spLocks noGrp="1"/>
          </p:cNvSpPr>
          <p:nvPr>
            <p:ph type="title"/>
          </p:nvPr>
        </p:nvSpPr>
        <p:spPr/>
        <p:txBody>
          <a:bodyPr/>
          <a:lstStyle/>
          <a:p>
            <a:r>
              <a:rPr lang="en-US"/>
              <a:t>Facebook Own Posts Table | Burj Al Arab - 4 of 26</a:t>
            </a:r>
          </a:p>
        </p:txBody>
      </p:sp>
      <p:graphicFrame>
        <p:nvGraphicFramePr>
          <p:cNvPr id="5" name="Table Placeholder 4">
            <a:extLst>
              <a:ext uri="{FF2B5EF4-FFF2-40B4-BE49-F238E27FC236}">
                <a16:creationId xmlns:a16="http://schemas.microsoft.com/office/drawing/2014/main" id="{3258778C-0584-42F8-98D2-84B7A0BEEDF4}"/>
              </a:ext>
            </a:extLst>
          </p:cNvPr>
          <p:cNvGraphicFramePr>
            <a:graphicFrameLocks noGrp="1"/>
          </p:cNvGraphicFramePr>
          <p:nvPr>
            <p:ph type="tbl" sz="quarter" idx="13"/>
            <p:extLst>
              <p:ext uri="{D42A27DB-BD31-4B8C-83A1-F6EECF244321}">
                <p14:modId xmlns:p14="http://schemas.microsoft.com/office/powerpoint/2010/main" val="2734499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67772531"/>
                    </a:ext>
                  </a:extLst>
                </a:gridCol>
                <a:gridCol w="905256">
                  <a:extLst>
                    <a:ext uri="{9D8B030D-6E8A-4147-A177-3AD203B41FA5}">
                      <a16:colId xmlns:a16="http://schemas.microsoft.com/office/drawing/2014/main" val="3208804864"/>
                    </a:ext>
                  </a:extLst>
                </a:gridCol>
                <a:gridCol w="658368">
                  <a:extLst>
                    <a:ext uri="{9D8B030D-6E8A-4147-A177-3AD203B41FA5}">
                      <a16:colId xmlns:a16="http://schemas.microsoft.com/office/drawing/2014/main" val="2609738474"/>
                    </a:ext>
                  </a:extLst>
                </a:gridCol>
                <a:gridCol w="329184">
                  <a:extLst>
                    <a:ext uri="{9D8B030D-6E8A-4147-A177-3AD203B41FA5}">
                      <a16:colId xmlns:a16="http://schemas.microsoft.com/office/drawing/2014/main" val="527482632"/>
                    </a:ext>
                  </a:extLst>
                </a:gridCol>
                <a:gridCol w="329184">
                  <a:extLst>
                    <a:ext uri="{9D8B030D-6E8A-4147-A177-3AD203B41FA5}">
                      <a16:colId xmlns:a16="http://schemas.microsoft.com/office/drawing/2014/main" val="4117730151"/>
                    </a:ext>
                  </a:extLst>
                </a:gridCol>
                <a:gridCol w="329184">
                  <a:extLst>
                    <a:ext uri="{9D8B030D-6E8A-4147-A177-3AD203B41FA5}">
                      <a16:colId xmlns:a16="http://schemas.microsoft.com/office/drawing/2014/main" val="3006396228"/>
                    </a:ext>
                  </a:extLst>
                </a:gridCol>
                <a:gridCol w="329184">
                  <a:extLst>
                    <a:ext uri="{9D8B030D-6E8A-4147-A177-3AD203B41FA5}">
                      <a16:colId xmlns:a16="http://schemas.microsoft.com/office/drawing/2014/main" val="2718040602"/>
                    </a:ext>
                  </a:extLst>
                </a:gridCol>
                <a:gridCol w="329184">
                  <a:extLst>
                    <a:ext uri="{9D8B030D-6E8A-4147-A177-3AD203B41FA5}">
                      <a16:colId xmlns:a16="http://schemas.microsoft.com/office/drawing/2014/main" val="1075221285"/>
                    </a:ext>
                  </a:extLst>
                </a:gridCol>
                <a:gridCol w="329184">
                  <a:extLst>
                    <a:ext uri="{9D8B030D-6E8A-4147-A177-3AD203B41FA5}">
                      <a16:colId xmlns:a16="http://schemas.microsoft.com/office/drawing/2014/main" val="3571281975"/>
                    </a:ext>
                  </a:extLst>
                </a:gridCol>
                <a:gridCol w="329184">
                  <a:extLst>
                    <a:ext uri="{9D8B030D-6E8A-4147-A177-3AD203B41FA5}">
                      <a16:colId xmlns:a16="http://schemas.microsoft.com/office/drawing/2014/main" val="1633311642"/>
                    </a:ext>
                  </a:extLst>
                </a:gridCol>
                <a:gridCol w="329184">
                  <a:extLst>
                    <a:ext uri="{9D8B030D-6E8A-4147-A177-3AD203B41FA5}">
                      <a16:colId xmlns:a16="http://schemas.microsoft.com/office/drawing/2014/main" val="1152120378"/>
                    </a:ext>
                  </a:extLst>
                </a:gridCol>
                <a:gridCol w="329184">
                  <a:extLst>
                    <a:ext uri="{9D8B030D-6E8A-4147-A177-3AD203B41FA5}">
                      <a16:colId xmlns:a16="http://schemas.microsoft.com/office/drawing/2014/main" val="2671391217"/>
                    </a:ext>
                  </a:extLst>
                </a:gridCol>
                <a:gridCol w="329184">
                  <a:extLst>
                    <a:ext uri="{9D8B030D-6E8A-4147-A177-3AD203B41FA5}">
                      <a16:colId xmlns:a16="http://schemas.microsoft.com/office/drawing/2014/main" val="102375774"/>
                    </a:ext>
                  </a:extLst>
                </a:gridCol>
                <a:gridCol w="329184">
                  <a:extLst>
                    <a:ext uri="{9D8B030D-6E8A-4147-A177-3AD203B41FA5}">
                      <a16:colId xmlns:a16="http://schemas.microsoft.com/office/drawing/2014/main" val="2509235924"/>
                    </a:ext>
                  </a:extLst>
                </a:gridCol>
                <a:gridCol w="329184">
                  <a:extLst>
                    <a:ext uri="{9D8B030D-6E8A-4147-A177-3AD203B41FA5}">
                      <a16:colId xmlns:a16="http://schemas.microsoft.com/office/drawing/2014/main" val="1964940561"/>
                    </a:ext>
                  </a:extLst>
                </a:gridCol>
                <a:gridCol w="329184">
                  <a:extLst>
                    <a:ext uri="{9D8B030D-6E8A-4147-A177-3AD203B41FA5}">
                      <a16:colId xmlns:a16="http://schemas.microsoft.com/office/drawing/2014/main" val="3842326917"/>
                    </a:ext>
                  </a:extLst>
                </a:gridCol>
                <a:gridCol w="329184">
                  <a:extLst>
                    <a:ext uri="{9D8B030D-6E8A-4147-A177-3AD203B41FA5}">
                      <a16:colId xmlns:a16="http://schemas.microsoft.com/office/drawing/2014/main" val="2750307896"/>
                    </a:ext>
                  </a:extLst>
                </a:gridCol>
                <a:gridCol w="329184">
                  <a:extLst>
                    <a:ext uri="{9D8B030D-6E8A-4147-A177-3AD203B41FA5}">
                      <a16:colId xmlns:a16="http://schemas.microsoft.com/office/drawing/2014/main" val="4291424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479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- 2019-06-24 09:25:00 </a:t>
                      </a:r>
                      <a:r>
                        <a:rPr kumimoji="0" lang="en-US" sz="1000" b="0" i="0" u="none" strike="noStrike" kern="1200" cap="none" spc="0" normalizeH="0" baseline="0" noProof="0">
                          <a:ln>
                            <a:noFill/>
                          </a:ln>
                          <a:solidFill>
                            <a:prstClr val="black"/>
                          </a:solidFill>
                          <a:effectLst/>
                          <a:uLnTx/>
                          <a:uFillTx/>
                          <a:latin typeface="+mn-lt"/>
                          <a:ea typeface="+mn-ea"/>
                          <a:cs typeface="+mn-cs"/>
                        </a:rPr>
                        <a:t> 
 Red is the color of energy, strength, and passion. The ruby tones in the Royal Suite lounge are a reflective statement of the passion and strength of the 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https://scontent.xx.fbcdn.net/v/t1.0-9/s720x720/64998719_2131979070244100_6020761232288514048_n.png?_nc_cat=110&amp;_nc_oc=AQl5cvpnDksNsR8AsqlAbQMwP0PLlNf_19rhO3ZXd3QPcvneB-_sOE9Fu040DbqsPsQ&amp;_nc_ht=scontent.xx&amp;oh=fded0518190e4dacd75db4ebcd598776&amp;oe=5D7A7D4D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1065187"/>
                  </a:ext>
                </a:extLst>
              </a:tr>
            </a:tbl>
          </a:graphicData>
        </a:graphic>
      </p:graphicFrame>
      <p:sp>
        <p:nvSpPr>
          <p:cNvPr id="4" name="Text Placeholder 3">
            <a:extLst>
              <a:ext uri="{FF2B5EF4-FFF2-40B4-BE49-F238E27FC236}">
                <a16:creationId xmlns:a16="http://schemas.microsoft.com/office/drawing/2014/main" id="{C5388D71-1792-48EA-ACB8-F2360BF2A161}"/>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371903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5BC90-091A-445B-BA47-415E6D462F77}"/>
              </a:ext>
            </a:extLst>
          </p:cNvPr>
          <p:cNvSpPr>
            <a:spLocks noGrp="1"/>
          </p:cNvSpPr>
          <p:nvPr>
            <p:ph type="title"/>
          </p:nvPr>
        </p:nvSpPr>
        <p:spPr/>
        <p:txBody>
          <a:bodyPr/>
          <a:lstStyle/>
          <a:p>
            <a:r>
              <a:rPr lang="en-US"/>
              <a:t>Facebook Own Posts Table | Burj Al Arab - 5 of 26</a:t>
            </a:r>
          </a:p>
        </p:txBody>
      </p:sp>
      <p:graphicFrame>
        <p:nvGraphicFramePr>
          <p:cNvPr id="5" name="Table Placeholder 4">
            <a:extLst>
              <a:ext uri="{FF2B5EF4-FFF2-40B4-BE49-F238E27FC236}">
                <a16:creationId xmlns:a16="http://schemas.microsoft.com/office/drawing/2014/main" id="{B0365F35-DD04-4144-B4B6-49C2340EF55D}"/>
              </a:ext>
            </a:extLst>
          </p:cNvPr>
          <p:cNvGraphicFramePr>
            <a:graphicFrameLocks noGrp="1"/>
          </p:cNvGraphicFramePr>
          <p:nvPr>
            <p:ph type="tbl" sz="quarter" idx="13"/>
            <p:extLst>
              <p:ext uri="{D42A27DB-BD31-4B8C-83A1-F6EECF244321}">
                <p14:modId xmlns:p14="http://schemas.microsoft.com/office/powerpoint/2010/main" val="30734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35016805"/>
                    </a:ext>
                  </a:extLst>
                </a:gridCol>
                <a:gridCol w="905256">
                  <a:extLst>
                    <a:ext uri="{9D8B030D-6E8A-4147-A177-3AD203B41FA5}">
                      <a16:colId xmlns:a16="http://schemas.microsoft.com/office/drawing/2014/main" val="1017711226"/>
                    </a:ext>
                  </a:extLst>
                </a:gridCol>
                <a:gridCol w="658368">
                  <a:extLst>
                    <a:ext uri="{9D8B030D-6E8A-4147-A177-3AD203B41FA5}">
                      <a16:colId xmlns:a16="http://schemas.microsoft.com/office/drawing/2014/main" val="2548908431"/>
                    </a:ext>
                  </a:extLst>
                </a:gridCol>
                <a:gridCol w="329184">
                  <a:extLst>
                    <a:ext uri="{9D8B030D-6E8A-4147-A177-3AD203B41FA5}">
                      <a16:colId xmlns:a16="http://schemas.microsoft.com/office/drawing/2014/main" val="3912232463"/>
                    </a:ext>
                  </a:extLst>
                </a:gridCol>
                <a:gridCol w="329184">
                  <a:extLst>
                    <a:ext uri="{9D8B030D-6E8A-4147-A177-3AD203B41FA5}">
                      <a16:colId xmlns:a16="http://schemas.microsoft.com/office/drawing/2014/main" val="260769288"/>
                    </a:ext>
                  </a:extLst>
                </a:gridCol>
                <a:gridCol w="329184">
                  <a:extLst>
                    <a:ext uri="{9D8B030D-6E8A-4147-A177-3AD203B41FA5}">
                      <a16:colId xmlns:a16="http://schemas.microsoft.com/office/drawing/2014/main" val="3532378128"/>
                    </a:ext>
                  </a:extLst>
                </a:gridCol>
                <a:gridCol w="329184">
                  <a:extLst>
                    <a:ext uri="{9D8B030D-6E8A-4147-A177-3AD203B41FA5}">
                      <a16:colId xmlns:a16="http://schemas.microsoft.com/office/drawing/2014/main" val="695413337"/>
                    </a:ext>
                  </a:extLst>
                </a:gridCol>
                <a:gridCol w="329184">
                  <a:extLst>
                    <a:ext uri="{9D8B030D-6E8A-4147-A177-3AD203B41FA5}">
                      <a16:colId xmlns:a16="http://schemas.microsoft.com/office/drawing/2014/main" val="3822008071"/>
                    </a:ext>
                  </a:extLst>
                </a:gridCol>
                <a:gridCol w="329184">
                  <a:extLst>
                    <a:ext uri="{9D8B030D-6E8A-4147-A177-3AD203B41FA5}">
                      <a16:colId xmlns:a16="http://schemas.microsoft.com/office/drawing/2014/main" val="2378222825"/>
                    </a:ext>
                  </a:extLst>
                </a:gridCol>
                <a:gridCol w="329184">
                  <a:extLst>
                    <a:ext uri="{9D8B030D-6E8A-4147-A177-3AD203B41FA5}">
                      <a16:colId xmlns:a16="http://schemas.microsoft.com/office/drawing/2014/main" val="713561704"/>
                    </a:ext>
                  </a:extLst>
                </a:gridCol>
                <a:gridCol w="329184">
                  <a:extLst>
                    <a:ext uri="{9D8B030D-6E8A-4147-A177-3AD203B41FA5}">
                      <a16:colId xmlns:a16="http://schemas.microsoft.com/office/drawing/2014/main" val="576012714"/>
                    </a:ext>
                  </a:extLst>
                </a:gridCol>
                <a:gridCol w="329184">
                  <a:extLst>
                    <a:ext uri="{9D8B030D-6E8A-4147-A177-3AD203B41FA5}">
                      <a16:colId xmlns:a16="http://schemas.microsoft.com/office/drawing/2014/main" val="681919722"/>
                    </a:ext>
                  </a:extLst>
                </a:gridCol>
                <a:gridCol w="329184">
                  <a:extLst>
                    <a:ext uri="{9D8B030D-6E8A-4147-A177-3AD203B41FA5}">
                      <a16:colId xmlns:a16="http://schemas.microsoft.com/office/drawing/2014/main" val="789334270"/>
                    </a:ext>
                  </a:extLst>
                </a:gridCol>
                <a:gridCol w="329184">
                  <a:extLst>
                    <a:ext uri="{9D8B030D-6E8A-4147-A177-3AD203B41FA5}">
                      <a16:colId xmlns:a16="http://schemas.microsoft.com/office/drawing/2014/main" val="2859844478"/>
                    </a:ext>
                  </a:extLst>
                </a:gridCol>
                <a:gridCol w="329184">
                  <a:extLst>
                    <a:ext uri="{9D8B030D-6E8A-4147-A177-3AD203B41FA5}">
                      <a16:colId xmlns:a16="http://schemas.microsoft.com/office/drawing/2014/main" val="2401239970"/>
                    </a:ext>
                  </a:extLst>
                </a:gridCol>
                <a:gridCol w="329184">
                  <a:extLst>
                    <a:ext uri="{9D8B030D-6E8A-4147-A177-3AD203B41FA5}">
                      <a16:colId xmlns:a16="http://schemas.microsoft.com/office/drawing/2014/main" val="3244762722"/>
                    </a:ext>
                  </a:extLst>
                </a:gridCol>
                <a:gridCol w="329184">
                  <a:extLst>
                    <a:ext uri="{9D8B030D-6E8A-4147-A177-3AD203B41FA5}">
                      <a16:colId xmlns:a16="http://schemas.microsoft.com/office/drawing/2014/main" val="2906292298"/>
                    </a:ext>
                  </a:extLst>
                </a:gridCol>
                <a:gridCol w="329184">
                  <a:extLst>
                    <a:ext uri="{9D8B030D-6E8A-4147-A177-3AD203B41FA5}">
                      <a16:colId xmlns:a16="http://schemas.microsoft.com/office/drawing/2014/main" val="586309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431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- 2019-06-23 16:36:00 </a:t>
                      </a:r>
                      <a:r>
                        <a:rPr kumimoji="0" lang="en-US" sz="1000" b="0" i="0" u="none" strike="noStrike" kern="1200" cap="none" spc="0" normalizeH="0" baseline="0" noProof="0">
                          <a:ln>
                            <a:noFill/>
                          </a:ln>
                          <a:solidFill>
                            <a:prstClr val="black"/>
                          </a:solidFill>
                          <a:effectLst/>
                          <a:uLnTx/>
                          <a:uFillTx/>
                          <a:latin typeface="+mn-lt"/>
                          <a:ea typeface="+mn-ea"/>
                          <a:cs typeface="+mn-cs"/>
                        </a:rPr>
                        <a:t> 
 The majesty of Talise Spa is never in doubt - Sky to floor windows flood light onto the water, and the ornate tiles shine from the columns twisting towards the ceiling. Thank you 📷 @mvzlov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https://scontent.xx.fbcdn.net/v/t1.0-9/s720x720/65588982_2130705053704835_3308938131637534720_o.jpg?_nc_cat=110&amp;_nc_oc=AQmemioaEJbBxnpXwmXFEIuNtyphicMAVJowqEHSoC71BG6QVlcHSSfOQLKKn3SSaxk&amp;_nc_ht=scontent.xx&amp;oh=8bf172686f9d3d447e762c04d84facbf&amp;oe=5DBB2B1F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8520490"/>
                  </a:ext>
                </a:extLst>
              </a:tr>
            </a:tbl>
          </a:graphicData>
        </a:graphic>
      </p:graphicFrame>
      <p:sp>
        <p:nvSpPr>
          <p:cNvPr id="4" name="Text Placeholder 3">
            <a:extLst>
              <a:ext uri="{FF2B5EF4-FFF2-40B4-BE49-F238E27FC236}">
                <a16:creationId xmlns:a16="http://schemas.microsoft.com/office/drawing/2014/main" id="{A64A5BB1-9AFC-4686-ABAB-76C1875F92A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559782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95342-EDE2-4C3E-A6F3-C60A4F6C22E1}"/>
              </a:ext>
            </a:extLst>
          </p:cNvPr>
          <p:cNvSpPr>
            <a:spLocks noGrp="1"/>
          </p:cNvSpPr>
          <p:nvPr>
            <p:ph type="title"/>
          </p:nvPr>
        </p:nvSpPr>
        <p:spPr/>
        <p:txBody>
          <a:bodyPr/>
          <a:lstStyle/>
          <a:p>
            <a:r>
              <a:rPr lang="en-US"/>
              <a:t>Facebook Own Posts Table | Burj Al Arab - 6 of 26</a:t>
            </a:r>
          </a:p>
        </p:txBody>
      </p:sp>
      <p:graphicFrame>
        <p:nvGraphicFramePr>
          <p:cNvPr id="5" name="Table Placeholder 4">
            <a:extLst>
              <a:ext uri="{FF2B5EF4-FFF2-40B4-BE49-F238E27FC236}">
                <a16:creationId xmlns:a16="http://schemas.microsoft.com/office/drawing/2014/main" id="{15FAB12C-757A-4AB7-9B3E-D4ADFF49635C}"/>
              </a:ext>
            </a:extLst>
          </p:cNvPr>
          <p:cNvGraphicFramePr>
            <a:graphicFrameLocks noGrp="1"/>
          </p:cNvGraphicFramePr>
          <p:nvPr>
            <p:ph type="tbl" sz="quarter" idx="13"/>
            <p:extLst>
              <p:ext uri="{D42A27DB-BD31-4B8C-83A1-F6EECF244321}">
                <p14:modId xmlns:p14="http://schemas.microsoft.com/office/powerpoint/2010/main" val="2154931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65987105"/>
                    </a:ext>
                  </a:extLst>
                </a:gridCol>
                <a:gridCol w="905256">
                  <a:extLst>
                    <a:ext uri="{9D8B030D-6E8A-4147-A177-3AD203B41FA5}">
                      <a16:colId xmlns:a16="http://schemas.microsoft.com/office/drawing/2014/main" val="3543294561"/>
                    </a:ext>
                  </a:extLst>
                </a:gridCol>
                <a:gridCol w="658368">
                  <a:extLst>
                    <a:ext uri="{9D8B030D-6E8A-4147-A177-3AD203B41FA5}">
                      <a16:colId xmlns:a16="http://schemas.microsoft.com/office/drawing/2014/main" val="2249757253"/>
                    </a:ext>
                  </a:extLst>
                </a:gridCol>
                <a:gridCol w="329184">
                  <a:extLst>
                    <a:ext uri="{9D8B030D-6E8A-4147-A177-3AD203B41FA5}">
                      <a16:colId xmlns:a16="http://schemas.microsoft.com/office/drawing/2014/main" val="1603612063"/>
                    </a:ext>
                  </a:extLst>
                </a:gridCol>
                <a:gridCol w="329184">
                  <a:extLst>
                    <a:ext uri="{9D8B030D-6E8A-4147-A177-3AD203B41FA5}">
                      <a16:colId xmlns:a16="http://schemas.microsoft.com/office/drawing/2014/main" val="112950129"/>
                    </a:ext>
                  </a:extLst>
                </a:gridCol>
                <a:gridCol w="329184">
                  <a:extLst>
                    <a:ext uri="{9D8B030D-6E8A-4147-A177-3AD203B41FA5}">
                      <a16:colId xmlns:a16="http://schemas.microsoft.com/office/drawing/2014/main" val="410415178"/>
                    </a:ext>
                  </a:extLst>
                </a:gridCol>
                <a:gridCol w="329184">
                  <a:extLst>
                    <a:ext uri="{9D8B030D-6E8A-4147-A177-3AD203B41FA5}">
                      <a16:colId xmlns:a16="http://schemas.microsoft.com/office/drawing/2014/main" val="737945915"/>
                    </a:ext>
                  </a:extLst>
                </a:gridCol>
                <a:gridCol w="329184">
                  <a:extLst>
                    <a:ext uri="{9D8B030D-6E8A-4147-A177-3AD203B41FA5}">
                      <a16:colId xmlns:a16="http://schemas.microsoft.com/office/drawing/2014/main" val="2728894303"/>
                    </a:ext>
                  </a:extLst>
                </a:gridCol>
                <a:gridCol w="329184">
                  <a:extLst>
                    <a:ext uri="{9D8B030D-6E8A-4147-A177-3AD203B41FA5}">
                      <a16:colId xmlns:a16="http://schemas.microsoft.com/office/drawing/2014/main" val="2850594060"/>
                    </a:ext>
                  </a:extLst>
                </a:gridCol>
                <a:gridCol w="329184">
                  <a:extLst>
                    <a:ext uri="{9D8B030D-6E8A-4147-A177-3AD203B41FA5}">
                      <a16:colId xmlns:a16="http://schemas.microsoft.com/office/drawing/2014/main" val="417484653"/>
                    </a:ext>
                  </a:extLst>
                </a:gridCol>
                <a:gridCol w="329184">
                  <a:extLst>
                    <a:ext uri="{9D8B030D-6E8A-4147-A177-3AD203B41FA5}">
                      <a16:colId xmlns:a16="http://schemas.microsoft.com/office/drawing/2014/main" val="1942464403"/>
                    </a:ext>
                  </a:extLst>
                </a:gridCol>
                <a:gridCol w="329184">
                  <a:extLst>
                    <a:ext uri="{9D8B030D-6E8A-4147-A177-3AD203B41FA5}">
                      <a16:colId xmlns:a16="http://schemas.microsoft.com/office/drawing/2014/main" val="3297178977"/>
                    </a:ext>
                  </a:extLst>
                </a:gridCol>
                <a:gridCol w="329184">
                  <a:extLst>
                    <a:ext uri="{9D8B030D-6E8A-4147-A177-3AD203B41FA5}">
                      <a16:colId xmlns:a16="http://schemas.microsoft.com/office/drawing/2014/main" val="1128215414"/>
                    </a:ext>
                  </a:extLst>
                </a:gridCol>
                <a:gridCol w="329184">
                  <a:extLst>
                    <a:ext uri="{9D8B030D-6E8A-4147-A177-3AD203B41FA5}">
                      <a16:colId xmlns:a16="http://schemas.microsoft.com/office/drawing/2014/main" val="2172293312"/>
                    </a:ext>
                  </a:extLst>
                </a:gridCol>
                <a:gridCol w="329184">
                  <a:extLst>
                    <a:ext uri="{9D8B030D-6E8A-4147-A177-3AD203B41FA5}">
                      <a16:colId xmlns:a16="http://schemas.microsoft.com/office/drawing/2014/main" val="1685635995"/>
                    </a:ext>
                  </a:extLst>
                </a:gridCol>
                <a:gridCol w="329184">
                  <a:extLst>
                    <a:ext uri="{9D8B030D-6E8A-4147-A177-3AD203B41FA5}">
                      <a16:colId xmlns:a16="http://schemas.microsoft.com/office/drawing/2014/main" val="1068048304"/>
                    </a:ext>
                  </a:extLst>
                </a:gridCol>
                <a:gridCol w="329184">
                  <a:extLst>
                    <a:ext uri="{9D8B030D-6E8A-4147-A177-3AD203B41FA5}">
                      <a16:colId xmlns:a16="http://schemas.microsoft.com/office/drawing/2014/main" val="1860617179"/>
                    </a:ext>
                  </a:extLst>
                </a:gridCol>
                <a:gridCol w="329184">
                  <a:extLst>
                    <a:ext uri="{9D8B030D-6E8A-4147-A177-3AD203B41FA5}">
                      <a16:colId xmlns:a16="http://schemas.microsoft.com/office/drawing/2014/main" val="3033596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768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- 2019-06-21 13:50:01 </a:t>
                      </a:r>
                      <a:r>
                        <a:rPr kumimoji="0" lang="en-US" sz="1000" b="0" i="0" u="none" strike="noStrike" kern="1200" cap="none" spc="0" normalizeH="0" baseline="0" noProof="0">
                          <a:ln>
                            <a:noFill/>
                          </a:ln>
                          <a:solidFill>
                            <a:prstClr val="black"/>
                          </a:solidFill>
                          <a:effectLst/>
                          <a:uLnTx/>
                          <a:uFillTx/>
                          <a:latin typeface="+mn-lt"/>
                          <a:ea typeface="+mn-ea"/>
                          <a:cs typeface="+mn-cs"/>
                        </a:rPr>
                        <a:t> 
 During afternoon teas at Sahn Eddar, the atrium fills with the sweet sound of melodic live harp music.
Thank you 📷 harpistdubai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https://scontent.xx.fbcdn.net/v/t1.0-9/s720x720/65076264_2126960854079255_1670850429715480576_o.jpg?_nc_cat=100&amp;_nc_oc=AQkXflg4hAJpF4A0cwgR0D_xYO9ZvTKp_vHuyvEgObOU7hT7hni2u8BDKX0zfIPsRxc&amp;_nc_ht=scontent.xx&amp;oh=727ef7a7e891ecaf7ab6491c718691ac&amp;oe=5D7BDF5D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6519368"/>
                  </a:ext>
                </a:extLst>
              </a:tr>
            </a:tbl>
          </a:graphicData>
        </a:graphic>
      </p:graphicFrame>
      <p:sp>
        <p:nvSpPr>
          <p:cNvPr id="4" name="Text Placeholder 3">
            <a:extLst>
              <a:ext uri="{FF2B5EF4-FFF2-40B4-BE49-F238E27FC236}">
                <a16:creationId xmlns:a16="http://schemas.microsoft.com/office/drawing/2014/main" id="{A5451D33-FABB-47DC-865D-3C87DFE75B2A}"/>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804268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2F382-C2BF-4713-81E4-DC0579541087}"/>
              </a:ext>
            </a:extLst>
          </p:cNvPr>
          <p:cNvSpPr>
            <a:spLocks noGrp="1"/>
          </p:cNvSpPr>
          <p:nvPr>
            <p:ph type="title"/>
          </p:nvPr>
        </p:nvSpPr>
        <p:spPr/>
        <p:txBody>
          <a:bodyPr/>
          <a:lstStyle/>
          <a:p>
            <a:r>
              <a:rPr lang="en-US"/>
              <a:t>Facebook Own Posts Table | Burj Al Arab - 7 of 26</a:t>
            </a:r>
          </a:p>
        </p:txBody>
      </p:sp>
      <p:graphicFrame>
        <p:nvGraphicFramePr>
          <p:cNvPr id="5" name="Table Placeholder 4">
            <a:extLst>
              <a:ext uri="{FF2B5EF4-FFF2-40B4-BE49-F238E27FC236}">
                <a16:creationId xmlns:a16="http://schemas.microsoft.com/office/drawing/2014/main" id="{D7EAD00F-76DF-4C72-855F-697670A6D95E}"/>
              </a:ext>
            </a:extLst>
          </p:cNvPr>
          <p:cNvGraphicFramePr>
            <a:graphicFrameLocks noGrp="1"/>
          </p:cNvGraphicFramePr>
          <p:nvPr>
            <p:ph type="tbl" sz="quarter" idx="13"/>
            <p:extLst>
              <p:ext uri="{D42A27DB-BD31-4B8C-83A1-F6EECF244321}">
                <p14:modId xmlns:p14="http://schemas.microsoft.com/office/powerpoint/2010/main" val="2527328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85556452"/>
                    </a:ext>
                  </a:extLst>
                </a:gridCol>
                <a:gridCol w="905256">
                  <a:extLst>
                    <a:ext uri="{9D8B030D-6E8A-4147-A177-3AD203B41FA5}">
                      <a16:colId xmlns:a16="http://schemas.microsoft.com/office/drawing/2014/main" val="777956516"/>
                    </a:ext>
                  </a:extLst>
                </a:gridCol>
                <a:gridCol w="658368">
                  <a:extLst>
                    <a:ext uri="{9D8B030D-6E8A-4147-A177-3AD203B41FA5}">
                      <a16:colId xmlns:a16="http://schemas.microsoft.com/office/drawing/2014/main" val="3194517977"/>
                    </a:ext>
                  </a:extLst>
                </a:gridCol>
                <a:gridCol w="329184">
                  <a:extLst>
                    <a:ext uri="{9D8B030D-6E8A-4147-A177-3AD203B41FA5}">
                      <a16:colId xmlns:a16="http://schemas.microsoft.com/office/drawing/2014/main" val="76345211"/>
                    </a:ext>
                  </a:extLst>
                </a:gridCol>
                <a:gridCol w="329184">
                  <a:extLst>
                    <a:ext uri="{9D8B030D-6E8A-4147-A177-3AD203B41FA5}">
                      <a16:colId xmlns:a16="http://schemas.microsoft.com/office/drawing/2014/main" val="3693428121"/>
                    </a:ext>
                  </a:extLst>
                </a:gridCol>
                <a:gridCol w="329184">
                  <a:extLst>
                    <a:ext uri="{9D8B030D-6E8A-4147-A177-3AD203B41FA5}">
                      <a16:colId xmlns:a16="http://schemas.microsoft.com/office/drawing/2014/main" val="2707649021"/>
                    </a:ext>
                  </a:extLst>
                </a:gridCol>
                <a:gridCol w="329184">
                  <a:extLst>
                    <a:ext uri="{9D8B030D-6E8A-4147-A177-3AD203B41FA5}">
                      <a16:colId xmlns:a16="http://schemas.microsoft.com/office/drawing/2014/main" val="1394900128"/>
                    </a:ext>
                  </a:extLst>
                </a:gridCol>
                <a:gridCol w="329184">
                  <a:extLst>
                    <a:ext uri="{9D8B030D-6E8A-4147-A177-3AD203B41FA5}">
                      <a16:colId xmlns:a16="http://schemas.microsoft.com/office/drawing/2014/main" val="4149664261"/>
                    </a:ext>
                  </a:extLst>
                </a:gridCol>
                <a:gridCol w="329184">
                  <a:extLst>
                    <a:ext uri="{9D8B030D-6E8A-4147-A177-3AD203B41FA5}">
                      <a16:colId xmlns:a16="http://schemas.microsoft.com/office/drawing/2014/main" val="3676207874"/>
                    </a:ext>
                  </a:extLst>
                </a:gridCol>
                <a:gridCol w="329184">
                  <a:extLst>
                    <a:ext uri="{9D8B030D-6E8A-4147-A177-3AD203B41FA5}">
                      <a16:colId xmlns:a16="http://schemas.microsoft.com/office/drawing/2014/main" val="2829650476"/>
                    </a:ext>
                  </a:extLst>
                </a:gridCol>
                <a:gridCol w="329184">
                  <a:extLst>
                    <a:ext uri="{9D8B030D-6E8A-4147-A177-3AD203B41FA5}">
                      <a16:colId xmlns:a16="http://schemas.microsoft.com/office/drawing/2014/main" val="3446318168"/>
                    </a:ext>
                  </a:extLst>
                </a:gridCol>
                <a:gridCol w="329184">
                  <a:extLst>
                    <a:ext uri="{9D8B030D-6E8A-4147-A177-3AD203B41FA5}">
                      <a16:colId xmlns:a16="http://schemas.microsoft.com/office/drawing/2014/main" val="2445177015"/>
                    </a:ext>
                  </a:extLst>
                </a:gridCol>
                <a:gridCol w="329184">
                  <a:extLst>
                    <a:ext uri="{9D8B030D-6E8A-4147-A177-3AD203B41FA5}">
                      <a16:colId xmlns:a16="http://schemas.microsoft.com/office/drawing/2014/main" val="3347033292"/>
                    </a:ext>
                  </a:extLst>
                </a:gridCol>
                <a:gridCol w="329184">
                  <a:extLst>
                    <a:ext uri="{9D8B030D-6E8A-4147-A177-3AD203B41FA5}">
                      <a16:colId xmlns:a16="http://schemas.microsoft.com/office/drawing/2014/main" val="711095051"/>
                    </a:ext>
                  </a:extLst>
                </a:gridCol>
                <a:gridCol w="329184">
                  <a:extLst>
                    <a:ext uri="{9D8B030D-6E8A-4147-A177-3AD203B41FA5}">
                      <a16:colId xmlns:a16="http://schemas.microsoft.com/office/drawing/2014/main" val="908321789"/>
                    </a:ext>
                  </a:extLst>
                </a:gridCol>
                <a:gridCol w="329184">
                  <a:extLst>
                    <a:ext uri="{9D8B030D-6E8A-4147-A177-3AD203B41FA5}">
                      <a16:colId xmlns:a16="http://schemas.microsoft.com/office/drawing/2014/main" val="3494638149"/>
                    </a:ext>
                  </a:extLst>
                </a:gridCol>
                <a:gridCol w="329184">
                  <a:extLst>
                    <a:ext uri="{9D8B030D-6E8A-4147-A177-3AD203B41FA5}">
                      <a16:colId xmlns:a16="http://schemas.microsoft.com/office/drawing/2014/main" val="4273021050"/>
                    </a:ext>
                  </a:extLst>
                </a:gridCol>
                <a:gridCol w="329184">
                  <a:extLst>
                    <a:ext uri="{9D8B030D-6E8A-4147-A177-3AD203B41FA5}">
                      <a16:colId xmlns:a16="http://schemas.microsoft.com/office/drawing/2014/main" val="1998669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786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- 2019-06-19 17:18:01 </a:t>
                      </a:r>
                      <a:r>
                        <a:rPr kumimoji="0" lang="en-US" sz="1000" b="0" i="0" u="none" strike="noStrike" kern="1200" cap="none" spc="0" normalizeH="0" baseline="0" noProof="0">
                          <a:ln>
                            <a:noFill/>
                          </a:ln>
                          <a:solidFill>
                            <a:prstClr val="black"/>
                          </a:solidFill>
                          <a:effectLst/>
                          <a:uLnTx/>
                          <a:uFillTx/>
                          <a:latin typeface="+mn-lt"/>
                          <a:ea typeface="+mn-ea"/>
                          <a:cs typeface="+mn-cs"/>
                        </a:rPr>
                        <a:t> 
 The glow of a low sun illuminates the surrounding sea, beckoning beach goers in for a relaxing dip. 
Thank you 📷 IG tgfromdubai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https://scontent.xx.fbcdn.net/v/t1.0-9/s720x720/64385534_2123820634393277_7288636918097510400_o.jpg?_nc_cat=100&amp;_nc_oc=AQkxNTIF3Tb51VIu-vLW8-mfvnoJ6Orm92x4npahxoAfepfGK5D5qS9C70ruRGEzkC8&amp;_nc_ht=scontent.xx&amp;oh=d971573fa126ee149fd3b8327c728790&amp;oe=5D83A37A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71809621"/>
                  </a:ext>
                </a:extLst>
              </a:tr>
            </a:tbl>
          </a:graphicData>
        </a:graphic>
      </p:graphicFrame>
      <p:sp>
        <p:nvSpPr>
          <p:cNvPr id="4" name="Text Placeholder 3">
            <a:extLst>
              <a:ext uri="{FF2B5EF4-FFF2-40B4-BE49-F238E27FC236}">
                <a16:creationId xmlns:a16="http://schemas.microsoft.com/office/drawing/2014/main" id="{B593B6C5-BE05-4A63-8CB2-C3FED205A349}"/>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548768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31798-0EC6-4433-AE4E-4CBAB4676B3F}"/>
              </a:ext>
            </a:extLst>
          </p:cNvPr>
          <p:cNvSpPr>
            <a:spLocks noGrp="1"/>
          </p:cNvSpPr>
          <p:nvPr>
            <p:ph type="title"/>
          </p:nvPr>
        </p:nvSpPr>
        <p:spPr/>
        <p:txBody>
          <a:bodyPr/>
          <a:lstStyle/>
          <a:p>
            <a:r>
              <a:rPr lang="en-US"/>
              <a:t>Facebook Own Posts Table | Burj Al Arab - 8 of 26</a:t>
            </a:r>
          </a:p>
        </p:txBody>
      </p:sp>
      <p:graphicFrame>
        <p:nvGraphicFramePr>
          <p:cNvPr id="5" name="Table Placeholder 4">
            <a:extLst>
              <a:ext uri="{FF2B5EF4-FFF2-40B4-BE49-F238E27FC236}">
                <a16:creationId xmlns:a16="http://schemas.microsoft.com/office/drawing/2014/main" id="{B836E0EF-9C1A-4ADA-B2DA-FF4CE7C98E91}"/>
              </a:ext>
            </a:extLst>
          </p:cNvPr>
          <p:cNvGraphicFramePr>
            <a:graphicFrameLocks noGrp="1"/>
          </p:cNvGraphicFramePr>
          <p:nvPr>
            <p:ph type="tbl" sz="quarter" idx="13"/>
            <p:extLst>
              <p:ext uri="{D42A27DB-BD31-4B8C-83A1-F6EECF244321}">
                <p14:modId xmlns:p14="http://schemas.microsoft.com/office/powerpoint/2010/main" val="87895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48998937"/>
                    </a:ext>
                  </a:extLst>
                </a:gridCol>
                <a:gridCol w="905256">
                  <a:extLst>
                    <a:ext uri="{9D8B030D-6E8A-4147-A177-3AD203B41FA5}">
                      <a16:colId xmlns:a16="http://schemas.microsoft.com/office/drawing/2014/main" val="2867096292"/>
                    </a:ext>
                  </a:extLst>
                </a:gridCol>
                <a:gridCol w="658368">
                  <a:extLst>
                    <a:ext uri="{9D8B030D-6E8A-4147-A177-3AD203B41FA5}">
                      <a16:colId xmlns:a16="http://schemas.microsoft.com/office/drawing/2014/main" val="1600988649"/>
                    </a:ext>
                  </a:extLst>
                </a:gridCol>
                <a:gridCol w="329184">
                  <a:extLst>
                    <a:ext uri="{9D8B030D-6E8A-4147-A177-3AD203B41FA5}">
                      <a16:colId xmlns:a16="http://schemas.microsoft.com/office/drawing/2014/main" val="288447198"/>
                    </a:ext>
                  </a:extLst>
                </a:gridCol>
                <a:gridCol w="329184">
                  <a:extLst>
                    <a:ext uri="{9D8B030D-6E8A-4147-A177-3AD203B41FA5}">
                      <a16:colId xmlns:a16="http://schemas.microsoft.com/office/drawing/2014/main" val="3806503197"/>
                    </a:ext>
                  </a:extLst>
                </a:gridCol>
                <a:gridCol w="329184">
                  <a:extLst>
                    <a:ext uri="{9D8B030D-6E8A-4147-A177-3AD203B41FA5}">
                      <a16:colId xmlns:a16="http://schemas.microsoft.com/office/drawing/2014/main" val="1355973980"/>
                    </a:ext>
                  </a:extLst>
                </a:gridCol>
                <a:gridCol w="329184">
                  <a:extLst>
                    <a:ext uri="{9D8B030D-6E8A-4147-A177-3AD203B41FA5}">
                      <a16:colId xmlns:a16="http://schemas.microsoft.com/office/drawing/2014/main" val="2107706708"/>
                    </a:ext>
                  </a:extLst>
                </a:gridCol>
                <a:gridCol w="329184">
                  <a:extLst>
                    <a:ext uri="{9D8B030D-6E8A-4147-A177-3AD203B41FA5}">
                      <a16:colId xmlns:a16="http://schemas.microsoft.com/office/drawing/2014/main" val="3298066525"/>
                    </a:ext>
                  </a:extLst>
                </a:gridCol>
                <a:gridCol w="329184">
                  <a:extLst>
                    <a:ext uri="{9D8B030D-6E8A-4147-A177-3AD203B41FA5}">
                      <a16:colId xmlns:a16="http://schemas.microsoft.com/office/drawing/2014/main" val="1424051971"/>
                    </a:ext>
                  </a:extLst>
                </a:gridCol>
                <a:gridCol w="329184">
                  <a:extLst>
                    <a:ext uri="{9D8B030D-6E8A-4147-A177-3AD203B41FA5}">
                      <a16:colId xmlns:a16="http://schemas.microsoft.com/office/drawing/2014/main" val="10192008"/>
                    </a:ext>
                  </a:extLst>
                </a:gridCol>
                <a:gridCol w="329184">
                  <a:extLst>
                    <a:ext uri="{9D8B030D-6E8A-4147-A177-3AD203B41FA5}">
                      <a16:colId xmlns:a16="http://schemas.microsoft.com/office/drawing/2014/main" val="3144619960"/>
                    </a:ext>
                  </a:extLst>
                </a:gridCol>
                <a:gridCol w="329184">
                  <a:extLst>
                    <a:ext uri="{9D8B030D-6E8A-4147-A177-3AD203B41FA5}">
                      <a16:colId xmlns:a16="http://schemas.microsoft.com/office/drawing/2014/main" val="1959513651"/>
                    </a:ext>
                  </a:extLst>
                </a:gridCol>
                <a:gridCol w="329184">
                  <a:extLst>
                    <a:ext uri="{9D8B030D-6E8A-4147-A177-3AD203B41FA5}">
                      <a16:colId xmlns:a16="http://schemas.microsoft.com/office/drawing/2014/main" val="1339196803"/>
                    </a:ext>
                  </a:extLst>
                </a:gridCol>
                <a:gridCol w="329184">
                  <a:extLst>
                    <a:ext uri="{9D8B030D-6E8A-4147-A177-3AD203B41FA5}">
                      <a16:colId xmlns:a16="http://schemas.microsoft.com/office/drawing/2014/main" val="3043841601"/>
                    </a:ext>
                  </a:extLst>
                </a:gridCol>
                <a:gridCol w="329184">
                  <a:extLst>
                    <a:ext uri="{9D8B030D-6E8A-4147-A177-3AD203B41FA5}">
                      <a16:colId xmlns:a16="http://schemas.microsoft.com/office/drawing/2014/main" val="4268588792"/>
                    </a:ext>
                  </a:extLst>
                </a:gridCol>
                <a:gridCol w="329184">
                  <a:extLst>
                    <a:ext uri="{9D8B030D-6E8A-4147-A177-3AD203B41FA5}">
                      <a16:colId xmlns:a16="http://schemas.microsoft.com/office/drawing/2014/main" val="1222828972"/>
                    </a:ext>
                  </a:extLst>
                </a:gridCol>
                <a:gridCol w="329184">
                  <a:extLst>
                    <a:ext uri="{9D8B030D-6E8A-4147-A177-3AD203B41FA5}">
                      <a16:colId xmlns:a16="http://schemas.microsoft.com/office/drawing/2014/main" val="2540745391"/>
                    </a:ext>
                  </a:extLst>
                </a:gridCol>
                <a:gridCol w="329184">
                  <a:extLst>
                    <a:ext uri="{9D8B030D-6E8A-4147-A177-3AD203B41FA5}">
                      <a16:colId xmlns:a16="http://schemas.microsoft.com/office/drawing/2014/main" val="4236634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6092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- 2019-06-17 09:42:01 </a:t>
                      </a:r>
                      <a:r>
                        <a:rPr kumimoji="0" lang="en-US" sz="1000" b="0" i="0" u="none" strike="noStrike" kern="1200" cap="none" spc="0" normalizeH="0" baseline="0" noProof="0">
                          <a:ln>
                            <a:noFill/>
                          </a:ln>
                          <a:solidFill>
                            <a:prstClr val="black"/>
                          </a:solidFill>
                          <a:effectLst/>
                          <a:uLnTx/>
                          <a:uFillTx/>
                          <a:latin typeface="+mn-lt"/>
                          <a:ea typeface="+mn-ea"/>
                          <a:cs typeface="+mn-cs"/>
                        </a:rPr>
                        <a:t> 
 The long bridge that sweeps from the city onto the Burj Al Arab island was specially built in order to avoid the building's shadow covering the nearby 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https://scontent.xx.fbcdn.net/v/t1.0-0/p180x540/64243974_2120018781440129_8922054981251497984_n.jpg?_nc_cat=111&amp;_nc_oc=AQkjKHlu1q3IRw8aHyguiZAtlJOFOmNqc45mj-f677qjI75YQuXzE82rQbF1PsNOJDY&amp;_nc_ht=scontent.xx&amp;oh=3d60a0a4503dc1557e5691884f921ab9&amp;oe=5DB8BED9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8591466"/>
                  </a:ext>
                </a:extLst>
              </a:tr>
            </a:tbl>
          </a:graphicData>
        </a:graphic>
      </p:graphicFrame>
      <p:sp>
        <p:nvSpPr>
          <p:cNvPr id="4" name="Text Placeholder 3">
            <a:extLst>
              <a:ext uri="{FF2B5EF4-FFF2-40B4-BE49-F238E27FC236}">
                <a16:creationId xmlns:a16="http://schemas.microsoft.com/office/drawing/2014/main" id="{D2128E46-733E-486B-9990-CE2304157ACC}"/>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167648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0D5E7-DB8C-4B8C-86AD-85A2C84B7A53}"/>
              </a:ext>
            </a:extLst>
          </p:cNvPr>
          <p:cNvSpPr>
            <a:spLocks noGrp="1"/>
          </p:cNvSpPr>
          <p:nvPr>
            <p:ph type="title"/>
          </p:nvPr>
        </p:nvSpPr>
        <p:spPr/>
        <p:txBody>
          <a:bodyPr/>
          <a:lstStyle/>
          <a:p>
            <a:r>
              <a:rPr lang="en-US"/>
              <a:t>Facebook Own Posts Table | Burj Al Arab - 9 of 26</a:t>
            </a:r>
          </a:p>
        </p:txBody>
      </p:sp>
      <p:graphicFrame>
        <p:nvGraphicFramePr>
          <p:cNvPr id="5" name="Table Placeholder 4">
            <a:extLst>
              <a:ext uri="{FF2B5EF4-FFF2-40B4-BE49-F238E27FC236}">
                <a16:creationId xmlns:a16="http://schemas.microsoft.com/office/drawing/2014/main" id="{10597FE7-09C9-49E5-A3E5-7D8DB5C78780}"/>
              </a:ext>
            </a:extLst>
          </p:cNvPr>
          <p:cNvGraphicFramePr>
            <a:graphicFrameLocks noGrp="1"/>
          </p:cNvGraphicFramePr>
          <p:nvPr>
            <p:ph type="tbl" sz="quarter" idx="13"/>
            <p:extLst>
              <p:ext uri="{D42A27DB-BD31-4B8C-83A1-F6EECF244321}">
                <p14:modId xmlns:p14="http://schemas.microsoft.com/office/powerpoint/2010/main" val="2300740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58726579"/>
                    </a:ext>
                  </a:extLst>
                </a:gridCol>
                <a:gridCol w="905256">
                  <a:extLst>
                    <a:ext uri="{9D8B030D-6E8A-4147-A177-3AD203B41FA5}">
                      <a16:colId xmlns:a16="http://schemas.microsoft.com/office/drawing/2014/main" val="911615479"/>
                    </a:ext>
                  </a:extLst>
                </a:gridCol>
                <a:gridCol w="658368">
                  <a:extLst>
                    <a:ext uri="{9D8B030D-6E8A-4147-A177-3AD203B41FA5}">
                      <a16:colId xmlns:a16="http://schemas.microsoft.com/office/drawing/2014/main" val="4250688340"/>
                    </a:ext>
                  </a:extLst>
                </a:gridCol>
                <a:gridCol w="329184">
                  <a:extLst>
                    <a:ext uri="{9D8B030D-6E8A-4147-A177-3AD203B41FA5}">
                      <a16:colId xmlns:a16="http://schemas.microsoft.com/office/drawing/2014/main" val="1821868599"/>
                    </a:ext>
                  </a:extLst>
                </a:gridCol>
                <a:gridCol w="329184">
                  <a:extLst>
                    <a:ext uri="{9D8B030D-6E8A-4147-A177-3AD203B41FA5}">
                      <a16:colId xmlns:a16="http://schemas.microsoft.com/office/drawing/2014/main" val="2172268452"/>
                    </a:ext>
                  </a:extLst>
                </a:gridCol>
                <a:gridCol w="329184">
                  <a:extLst>
                    <a:ext uri="{9D8B030D-6E8A-4147-A177-3AD203B41FA5}">
                      <a16:colId xmlns:a16="http://schemas.microsoft.com/office/drawing/2014/main" val="2424770254"/>
                    </a:ext>
                  </a:extLst>
                </a:gridCol>
                <a:gridCol w="329184">
                  <a:extLst>
                    <a:ext uri="{9D8B030D-6E8A-4147-A177-3AD203B41FA5}">
                      <a16:colId xmlns:a16="http://schemas.microsoft.com/office/drawing/2014/main" val="2772550483"/>
                    </a:ext>
                  </a:extLst>
                </a:gridCol>
                <a:gridCol w="329184">
                  <a:extLst>
                    <a:ext uri="{9D8B030D-6E8A-4147-A177-3AD203B41FA5}">
                      <a16:colId xmlns:a16="http://schemas.microsoft.com/office/drawing/2014/main" val="2145457185"/>
                    </a:ext>
                  </a:extLst>
                </a:gridCol>
                <a:gridCol w="329184">
                  <a:extLst>
                    <a:ext uri="{9D8B030D-6E8A-4147-A177-3AD203B41FA5}">
                      <a16:colId xmlns:a16="http://schemas.microsoft.com/office/drawing/2014/main" val="1249078303"/>
                    </a:ext>
                  </a:extLst>
                </a:gridCol>
                <a:gridCol w="329184">
                  <a:extLst>
                    <a:ext uri="{9D8B030D-6E8A-4147-A177-3AD203B41FA5}">
                      <a16:colId xmlns:a16="http://schemas.microsoft.com/office/drawing/2014/main" val="1189111285"/>
                    </a:ext>
                  </a:extLst>
                </a:gridCol>
                <a:gridCol w="329184">
                  <a:extLst>
                    <a:ext uri="{9D8B030D-6E8A-4147-A177-3AD203B41FA5}">
                      <a16:colId xmlns:a16="http://schemas.microsoft.com/office/drawing/2014/main" val="3887413802"/>
                    </a:ext>
                  </a:extLst>
                </a:gridCol>
                <a:gridCol w="329184">
                  <a:extLst>
                    <a:ext uri="{9D8B030D-6E8A-4147-A177-3AD203B41FA5}">
                      <a16:colId xmlns:a16="http://schemas.microsoft.com/office/drawing/2014/main" val="4244285529"/>
                    </a:ext>
                  </a:extLst>
                </a:gridCol>
                <a:gridCol w="329184">
                  <a:extLst>
                    <a:ext uri="{9D8B030D-6E8A-4147-A177-3AD203B41FA5}">
                      <a16:colId xmlns:a16="http://schemas.microsoft.com/office/drawing/2014/main" val="2349352634"/>
                    </a:ext>
                  </a:extLst>
                </a:gridCol>
                <a:gridCol w="329184">
                  <a:extLst>
                    <a:ext uri="{9D8B030D-6E8A-4147-A177-3AD203B41FA5}">
                      <a16:colId xmlns:a16="http://schemas.microsoft.com/office/drawing/2014/main" val="19549518"/>
                    </a:ext>
                  </a:extLst>
                </a:gridCol>
                <a:gridCol w="329184">
                  <a:extLst>
                    <a:ext uri="{9D8B030D-6E8A-4147-A177-3AD203B41FA5}">
                      <a16:colId xmlns:a16="http://schemas.microsoft.com/office/drawing/2014/main" val="468594754"/>
                    </a:ext>
                  </a:extLst>
                </a:gridCol>
                <a:gridCol w="329184">
                  <a:extLst>
                    <a:ext uri="{9D8B030D-6E8A-4147-A177-3AD203B41FA5}">
                      <a16:colId xmlns:a16="http://schemas.microsoft.com/office/drawing/2014/main" val="3233804613"/>
                    </a:ext>
                  </a:extLst>
                </a:gridCol>
                <a:gridCol w="329184">
                  <a:extLst>
                    <a:ext uri="{9D8B030D-6E8A-4147-A177-3AD203B41FA5}">
                      <a16:colId xmlns:a16="http://schemas.microsoft.com/office/drawing/2014/main" val="883099000"/>
                    </a:ext>
                  </a:extLst>
                </a:gridCol>
                <a:gridCol w="329184">
                  <a:extLst>
                    <a:ext uri="{9D8B030D-6E8A-4147-A177-3AD203B41FA5}">
                      <a16:colId xmlns:a16="http://schemas.microsoft.com/office/drawing/2014/main" val="661350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466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- 2019-06-14 15:52:01 </a:t>
                      </a:r>
                      <a:r>
                        <a:rPr kumimoji="0" lang="en-US" sz="1000" b="0" i="0" u="none" strike="noStrike" kern="1200" cap="none" spc="0" normalizeH="0" baseline="0" noProof="0">
                          <a:ln>
                            <a:noFill/>
                          </a:ln>
                          <a:solidFill>
                            <a:prstClr val="black"/>
                          </a:solidFill>
                          <a:effectLst/>
                          <a:uLnTx/>
                          <a:uFillTx/>
                          <a:latin typeface="+mn-lt"/>
                          <a:ea typeface="+mn-ea"/>
                          <a:cs typeface="+mn-cs"/>
                        </a:rPr>
                        <a:t> 
 The Terrace has its own sandy beaches, hidden amongst the layers of blue pools, and sun beds. Tonnes of sand was imported from the desert, with special properties that let it effortlessly slide off your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https://scontent.xx.fbcdn.net/v/t1.0-0/p180x540/64386736_2115441841897823_5045985522191695872_n.jpg?_nc_cat=106&amp;_nc_oc=AQnWTzld_D5F-WdIPRDKlFSnA6tZc4o-Dhp5n8BihdnK5UHiUvBDE4Ek_tavDlSPXZo&amp;_nc_ht=scontent.xx&amp;oh=268d50ae4befff401482221f6795a351&amp;oe=5DB17C05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13222818"/>
                  </a:ext>
                </a:extLst>
              </a:tr>
            </a:tbl>
          </a:graphicData>
        </a:graphic>
      </p:graphicFrame>
      <p:sp>
        <p:nvSpPr>
          <p:cNvPr id="4" name="Text Placeholder 3">
            <a:extLst>
              <a:ext uri="{FF2B5EF4-FFF2-40B4-BE49-F238E27FC236}">
                <a16:creationId xmlns:a16="http://schemas.microsoft.com/office/drawing/2014/main" id="{083274B3-892A-480C-98BE-25E34D8F334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923042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039B0-FECC-443F-8B6B-2B1ACACA9173}"/>
              </a:ext>
            </a:extLst>
          </p:cNvPr>
          <p:cNvSpPr>
            <a:spLocks noGrp="1"/>
          </p:cNvSpPr>
          <p:nvPr>
            <p:ph type="title"/>
          </p:nvPr>
        </p:nvSpPr>
        <p:spPr/>
        <p:txBody>
          <a:bodyPr/>
          <a:lstStyle/>
          <a:p>
            <a:r>
              <a:rPr lang="en-US"/>
              <a:t>Facebook Own Posts Table | Burj Al Arab - 10 of 26</a:t>
            </a:r>
          </a:p>
        </p:txBody>
      </p:sp>
      <p:graphicFrame>
        <p:nvGraphicFramePr>
          <p:cNvPr id="5" name="Table Placeholder 4">
            <a:extLst>
              <a:ext uri="{FF2B5EF4-FFF2-40B4-BE49-F238E27FC236}">
                <a16:creationId xmlns:a16="http://schemas.microsoft.com/office/drawing/2014/main" id="{D6F9E962-27CA-45E6-B052-C3C9C11C1BD5}"/>
              </a:ext>
            </a:extLst>
          </p:cNvPr>
          <p:cNvGraphicFramePr>
            <a:graphicFrameLocks noGrp="1"/>
          </p:cNvGraphicFramePr>
          <p:nvPr>
            <p:ph type="tbl" sz="quarter" idx="13"/>
            <p:extLst>
              <p:ext uri="{D42A27DB-BD31-4B8C-83A1-F6EECF244321}">
                <p14:modId xmlns:p14="http://schemas.microsoft.com/office/powerpoint/2010/main" val="1150267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44728642"/>
                    </a:ext>
                  </a:extLst>
                </a:gridCol>
                <a:gridCol w="905256">
                  <a:extLst>
                    <a:ext uri="{9D8B030D-6E8A-4147-A177-3AD203B41FA5}">
                      <a16:colId xmlns:a16="http://schemas.microsoft.com/office/drawing/2014/main" val="3709137788"/>
                    </a:ext>
                  </a:extLst>
                </a:gridCol>
                <a:gridCol w="658368">
                  <a:extLst>
                    <a:ext uri="{9D8B030D-6E8A-4147-A177-3AD203B41FA5}">
                      <a16:colId xmlns:a16="http://schemas.microsoft.com/office/drawing/2014/main" val="4104034808"/>
                    </a:ext>
                  </a:extLst>
                </a:gridCol>
                <a:gridCol w="329184">
                  <a:extLst>
                    <a:ext uri="{9D8B030D-6E8A-4147-A177-3AD203B41FA5}">
                      <a16:colId xmlns:a16="http://schemas.microsoft.com/office/drawing/2014/main" val="3967531545"/>
                    </a:ext>
                  </a:extLst>
                </a:gridCol>
                <a:gridCol w="329184">
                  <a:extLst>
                    <a:ext uri="{9D8B030D-6E8A-4147-A177-3AD203B41FA5}">
                      <a16:colId xmlns:a16="http://schemas.microsoft.com/office/drawing/2014/main" val="608066481"/>
                    </a:ext>
                  </a:extLst>
                </a:gridCol>
                <a:gridCol w="329184">
                  <a:extLst>
                    <a:ext uri="{9D8B030D-6E8A-4147-A177-3AD203B41FA5}">
                      <a16:colId xmlns:a16="http://schemas.microsoft.com/office/drawing/2014/main" val="1433827282"/>
                    </a:ext>
                  </a:extLst>
                </a:gridCol>
                <a:gridCol w="329184">
                  <a:extLst>
                    <a:ext uri="{9D8B030D-6E8A-4147-A177-3AD203B41FA5}">
                      <a16:colId xmlns:a16="http://schemas.microsoft.com/office/drawing/2014/main" val="4288658902"/>
                    </a:ext>
                  </a:extLst>
                </a:gridCol>
                <a:gridCol w="329184">
                  <a:extLst>
                    <a:ext uri="{9D8B030D-6E8A-4147-A177-3AD203B41FA5}">
                      <a16:colId xmlns:a16="http://schemas.microsoft.com/office/drawing/2014/main" val="619097211"/>
                    </a:ext>
                  </a:extLst>
                </a:gridCol>
                <a:gridCol w="329184">
                  <a:extLst>
                    <a:ext uri="{9D8B030D-6E8A-4147-A177-3AD203B41FA5}">
                      <a16:colId xmlns:a16="http://schemas.microsoft.com/office/drawing/2014/main" val="1111397781"/>
                    </a:ext>
                  </a:extLst>
                </a:gridCol>
                <a:gridCol w="329184">
                  <a:extLst>
                    <a:ext uri="{9D8B030D-6E8A-4147-A177-3AD203B41FA5}">
                      <a16:colId xmlns:a16="http://schemas.microsoft.com/office/drawing/2014/main" val="785836591"/>
                    </a:ext>
                  </a:extLst>
                </a:gridCol>
                <a:gridCol w="329184">
                  <a:extLst>
                    <a:ext uri="{9D8B030D-6E8A-4147-A177-3AD203B41FA5}">
                      <a16:colId xmlns:a16="http://schemas.microsoft.com/office/drawing/2014/main" val="3657940593"/>
                    </a:ext>
                  </a:extLst>
                </a:gridCol>
                <a:gridCol w="329184">
                  <a:extLst>
                    <a:ext uri="{9D8B030D-6E8A-4147-A177-3AD203B41FA5}">
                      <a16:colId xmlns:a16="http://schemas.microsoft.com/office/drawing/2014/main" val="980140923"/>
                    </a:ext>
                  </a:extLst>
                </a:gridCol>
                <a:gridCol w="329184">
                  <a:extLst>
                    <a:ext uri="{9D8B030D-6E8A-4147-A177-3AD203B41FA5}">
                      <a16:colId xmlns:a16="http://schemas.microsoft.com/office/drawing/2014/main" val="2187218653"/>
                    </a:ext>
                  </a:extLst>
                </a:gridCol>
                <a:gridCol w="329184">
                  <a:extLst>
                    <a:ext uri="{9D8B030D-6E8A-4147-A177-3AD203B41FA5}">
                      <a16:colId xmlns:a16="http://schemas.microsoft.com/office/drawing/2014/main" val="1666336215"/>
                    </a:ext>
                  </a:extLst>
                </a:gridCol>
                <a:gridCol w="329184">
                  <a:extLst>
                    <a:ext uri="{9D8B030D-6E8A-4147-A177-3AD203B41FA5}">
                      <a16:colId xmlns:a16="http://schemas.microsoft.com/office/drawing/2014/main" val="3400271886"/>
                    </a:ext>
                  </a:extLst>
                </a:gridCol>
                <a:gridCol w="329184">
                  <a:extLst>
                    <a:ext uri="{9D8B030D-6E8A-4147-A177-3AD203B41FA5}">
                      <a16:colId xmlns:a16="http://schemas.microsoft.com/office/drawing/2014/main" val="4148805726"/>
                    </a:ext>
                  </a:extLst>
                </a:gridCol>
                <a:gridCol w="329184">
                  <a:extLst>
                    <a:ext uri="{9D8B030D-6E8A-4147-A177-3AD203B41FA5}">
                      <a16:colId xmlns:a16="http://schemas.microsoft.com/office/drawing/2014/main" val="857349182"/>
                    </a:ext>
                  </a:extLst>
                </a:gridCol>
                <a:gridCol w="329184">
                  <a:extLst>
                    <a:ext uri="{9D8B030D-6E8A-4147-A177-3AD203B41FA5}">
                      <a16:colId xmlns:a16="http://schemas.microsoft.com/office/drawing/2014/main" val="2712409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3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- 2019-06-12 15:18:04 </a:t>
                      </a:r>
                      <a:r>
                        <a:rPr kumimoji="0" lang="en-US" sz="1000" b="0" i="0" u="none" strike="noStrike" kern="1200" cap="none" spc="0" normalizeH="0" baseline="0" noProof="0">
                          <a:ln>
                            <a:noFill/>
                          </a:ln>
                          <a:solidFill>
                            <a:prstClr val="black"/>
                          </a:solidFill>
                          <a:effectLst/>
                          <a:uLnTx/>
                          <a:uFillTx/>
                          <a:latin typeface="+mn-lt"/>
                          <a:ea typeface="+mn-ea"/>
                          <a:cs typeface="+mn-cs"/>
                        </a:rPr>
                        <a:t> 
 Talise can be translated as "beautiful waters", which is indeed reflected in the ambient haven of Talise Spa. 
Thank you 📷 IG patricialliao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https://scontent.xx.fbcdn.net/v/t1.0-9/s720x720/64205422_2111910662250941_4399073270280749056_o.jpg?_nc_cat=109&amp;_nc_oc=AQkfchNxjF1AEegM1z25RMzny7C13_HJcHFulheD2zLO-e5L0E3g52dpWg0e9bx2rcM&amp;_nc_ht=scontent.xx&amp;oh=e262ab6e0810b75f6da60c0f325344e6&amp;oe=5D7C2101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29/06/2019 12:41:33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3414244"/>
                  </a:ext>
                </a:extLst>
              </a:tr>
            </a:tbl>
          </a:graphicData>
        </a:graphic>
      </p:graphicFrame>
      <p:sp>
        <p:nvSpPr>
          <p:cNvPr id="4" name="Text Placeholder 3">
            <a:extLst>
              <a:ext uri="{FF2B5EF4-FFF2-40B4-BE49-F238E27FC236}">
                <a16:creationId xmlns:a16="http://schemas.microsoft.com/office/drawing/2014/main" id="{69EAFC3F-7BF0-4FCD-8048-B10B2D621091}"/>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440179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C1093-5E1A-49B8-9FDE-5A8C7AFE920F}"/>
              </a:ext>
            </a:extLst>
          </p:cNvPr>
          <p:cNvSpPr>
            <a:spLocks noGrp="1"/>
          </p:cNvSpPr>
          <p:nvPr>
            <p:ph type="title"/>
          </p:nvPr>
        </p:nvSpPr>
        <p:spPr/>
        <p:txBody>
          <a:bodyPr/>
          <a:lstStyle/>
          <a:p>
            <a:r>
              <a:rPr lang="en-US"/>
              <a:t>Facebook Own Posts Table | Burj Al Arab - 11 of 26</a:t>
            </a:r>
          </a:p>
        </p:txBody>
      </p:sp>
      <p:graphicFrame>
        <p:nvGraphicFramePr>
          <p:cNvPr id="5" name="Table Placeholder 4">
            <a:extLst>
              <a:ext uri="{FF2B5EF4-FFF2-40B4-BE49-F238E27FC236}">
                <a16:creationId xmlns:a16="http://schemas.microsoft.com/office/drawing/2014/main" id="{177D1CD3-60DC-4777-9B11-89C8AA3A9D59}"/>
              </a:ext>
            </a:extLst>
          </p:cNvPr>
          <p:cNvGraphicFramePr>
            <a:graphicFrameLocks noGrp="1"/>
          </p:cNvGraphicFramePr>
          <p:nvPr>
            <p:ph type="tbl" sz="quarter" idx="13"/>
            <p:extLst>
              <p:ext uri="{D42A27DB-BD31-4B8C-83A1-F6EECF244321}">
                <p14:modId xmlns:p14="http://schemas.microsoft.com/office/powerpoint/2010/main" val="2543187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70719017"/>
                    </a:ext>
                  </a:extLst>
                </a:gridCol>
                <a:gridCol w="905256">
                  <a:extLst>
                    <a:ext uri="{9D8B030D-6E8A-4147-A177-3AD203B41FA5}">
                      <a16:colId xmlns:a16="http://schemas.microsoft.com/office/drawing/2014/main" val="2327732001"/>
                    </a:ext>
                  </a:extLst>
                </a:gridCol>
                <a:gridCol w="658368">
                  <a:extLst>
                    <a:ext uri="{9D8B030D-6E8A-4147-A177-3AD203B41FA5}">
                      <a16:colId xmlns:a16="http://schemas.microsoft.com/office/drawing/2014/main" val="2676986262"/>
                    </a:ext>
                  </a:extLst>
                </a:gridCol>
                <a:gridCol w="329184">
                  <a:extLst>
                    <a:ext uri="{9D8B030D-6E8A-4147-A177-3AD203B41FA5}">
                      <a16:colId xmlns:a16="http://schemas.microsoft.com/office/drawing/2014/main" val="2609663185"/>
                    </a:ext>
                  </a:extLst>
                </a:gridCol>
                <a:gridCol w="329184">
                  <a:extLst>
                    <a:ext uri="{9D8B030D-6E8A-4147-A177-3AD203B41FA5}">
                      <a16:colId xmlns:a16="http://schemas.microsoft.com/office/drawing/2014/main" val="629818698"/>
                    </a:ext>
                  </a:extLst>
                </a:gridCol>
                <a:gridCol w="329184">
                  <a:extLst>
                    <a:ext uri="{9D8B030D-6E8A-4147-A177-3AD203B41FA5}">
                      <a16:colId xmlns:a16="http://schemas.microsoft.com/office/drawing/2014/main" val="3642555723"/>
                    </a:ext>
                  </a:extLst>
                </a:gridCol>
                <a:gridCol w="329184">
                  <a:extLst>
                    <a:ext uri="{9D8B030D-6E8A-4147-A177-3AD203B41FA5}">
                      <a16:colId xmlns:a16="http://schemas.microsoft.com/office/drawing/2014/main" val="3835531098"/>
                    </a:ext>
                  </a:extLst>
                </a:gridCol>
                <a:gridCol w="329184">
                  <a:extLst>
                    <a:ext uri="{9D8B030D-6E8A-4147-A177-3AD203B41FA5}">
                      <a16:colId xmlns:a16="http://schemas.microsoft.com/office/drawing/2014/main" val="1949880138"/>
                    </a:ext>
                  </a:extLst>
                </a:gridCol>
                <a:gridCol w="329184">
                  <a:extLst>
                    <a:ext uri="{9D8B030D-6E8A-4147-A177-3AD203B41FA5}">
                      <a16:colId xmlns:a16="http://schemas.microsoft.com/office/drawing/2014/main" val="1940504413"/>
                    </a:ext>
                  </a:extLst>
                </a:gridCol>
                <a:gridCol w="329184">
                  <a:extLst>
                    <a:ext uri="{9D8B030D-6E8A-4147-A177-3AD203B41FA5}">
                      <a16:colId xmlns:a16="http://schemas.microsoft.com/office/drawing/2014/main" val="3353745977"/>
                    </a:ext>
                  </a:extLst>
                </a:gridCol>
                <a:gridCol w="329184">
                  <a:extLst>
                    <a:ext uri="{9D8B030D-6E8A-4147-A177-3AD203B41FA5}">
                      <a16:colId xmlns:a16="http://schemas.microsoft.com/office/drawing/2014/main" val="795934958"/>
                    </a:ext>
                  </a:extLst>
                </a:gridCol>
                <a:gridCol w="329184">
                  <a:extLst>
                    <a:ext uri="{9D8B030D-6E8A-4147-A177-3AD203B41FA5}">
                      <a16:colId xmlns:a16="http://schemas.microsoft.com/office/drawing/2014/main" val="2425659648"/>
                    </a:ext>
                  </a:extLst>
                </a:gridCol>
                <a:gridCol w="329184">
                  <a:extLst>
                    <a:ext uri="{9D8B030D-6E8A-4147-A177-3AD203B41FA5}">
                      <a16:colId xmlns:a16="http://schemas.microsoft.com/office/drawing/2014/main" val="2049516825"/>
                    </a:ext>
                  </a:extLst>
                </a:gridCol>
                <a:gridCol w="329184">
                  <a:extLst>
                    <a:ext uri="{9D8B030D-6E8A-4147-A177-3AD203B41FA5}">
                      <a16:colId xmlns:a16="http://schemas.microsoft.com/office/drawing/2014/main" val="1072092833"/>
                    </a:ext>
                  </a:extLst>
                </a:gridCol>
                <a:gridCol w="329184">
                  <a:extLst>
                    <a:ext uri="{9D8B030D-6E8A-4147-A177-3AD203B41FA5}">
                      <a16:colId xmlns:a16="http://schemas.microsoft.com/office/drawing/2014/main" val="1013850892"/>
                    </a:ext>
                  </a:extLst>
                </a:gridCol>
                <a:gridCol w="329184">
                  <a:extLst>
                    <a:ext uri="{9D8B030D-6E8A-4147-A177-3AD203B41FA5}">
                      <a16:colId xmlns:a16="http://schemas.microsoft.com/office/drawing/2014/main" val="4036521162"/>
                    </a:ext>
                  </a:extLst>
                </a:gridCol>
                <a:gridCol w="329184">
                  <a:extLst>
                    <a:ext uri="{9D8B030D-6E8A-4147-A177-3AD203B41FA5}">
                      <a16:colId xmlns:a16="http://schemas.microsoft.com/office/drawing/2014/main" val="1125809699"/>
                    </a:ext>
                  </a:extLst>
                </a:gridCol>
                <a:gridCol w="329184">
                  <a:extLst>
                    <a:ext uri="{9D8B030D-6E8A-4147-A177-3AD203B41FA5}">
                      <a16:colId xmlns:a16="http://schemas.microsoft.com/office/drawing/2014/main" val="3438335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713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- 2019-06-10 17:15:22 </a:t>
                      </a:r>
                      <a:r>
                        <a:rPr kumimoji="0" lang="en-US" sz="1000" b="0" i="0" u="none" strike="noStrike" kern="1200" cap="none" spc="0" normalizeH="0" baseline="0" noProof="0">
                          <a:ln>
                            <a:noFill/>
                          </a:ln>
                          <a:solidFill>
                            <a:prstClr val="black"/>
                          </a:solidFill>
                          <a:effectLst/>
                          <a:uLnTx/>
                          <a:uFillTx/>
                          <a:latin typeface="+mn-lt"/>
                          <a:ea typeface="+mn-ea"/>
                          <a:cs typeface="+mn-cs"/>
                        </a:rPr>
                        <a:t> 
 At the top of the building is 405ft of empty space. Without this, Burj Al Arab wouldn’t be considered a ‘supertall’ building; a title only given to buildings above 900ft.
Thank you 📷 IG mrs.brightly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https://scontent.xx.fbcdn.net/v/t1.0-9/s720x720/62521927_2108727352569272_6170169409210941440_o.jpg?_nc_cat=109&amp;_nc_oc=AQmgNXZDwNSg4Eaflb6bxjy0GyWj2TFTztnqanbtgoI7szPs2ecLVrG8R3LxaKKlbCU&amp;_nc_ht=scontent.xx&amp;oh=a3de44a018bc37d469bb9ffbb7f0b9cc&amp;oe=5D824DEC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6817304"/>
                  </a:ext>
                </a:extLst>
              </a:tr>
            </a:tbl>
          </a:graphicData>
        </a:graphic>
      </p:graphicFrame>
      <p:sp>
        <p:nvSpPr>
          <p:cNvPr id="4" name="Text Placeholder 3">
            <a:extLst>
              <a:ext uri="{FF2B5EF4-FFF2-40B4-BE49-F238E27FC236}">
                <a16:creationId xmlns:a16="http://schemas.microsoft.com/office/drawing/2014/main" id="{135610A0-73A5-4175-8CBD-51572A6E2AF8}"/>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131004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6F593-F733-4846-844B-5D707CB73F4D}"/>
              </a:ext>
            </a:extLst>
          </p:cNvPr>
          <p:cNvSpPr>
            <a:spLocks noGrp="1"/>
          </p:cNvSpPr>
          <p:nvPr>
            <p:ph type="title"/>
          </p:nvPr>
        </p:nvSpPr>
        <p:spPr/>
        <p:txBody>
          <a:bodyPr/>
          <a:lstStyle/>
          <a:p>
            <a:r>
              <a:rPr lang="en-US"/>
              <a:t>Facebook Own Posts Table | Burj Al Arab - 12 of 26</a:t>
            </a:r>
          </a:p>
        </p:txBody>
      </p:sp>
      <p:graphicFrame>
        <p:nvGraphicFramePr>
          <p:cNvPr id="5" name="Table Placeholder 4">
            <a:extLst>
              <a:ext uri="{FF2B5EF4-FFF2-40B4-BE49-F238E27FC236}">
                <a16:creationId xmlns:a16="http://schemas.microsoft.com/office/drawing/2014/main" id="{4BBFD4DB-FC1B-42F8-966D-68F4BB573A47}"/>
              </a:ext>
            </a:extLst>
          </p:cNvPr>
          <p:cNvGraphicFramePr>
            <a:graphicFrameLocks noGrp="1"/>
          </p:cNvGraphicFramePr>
          <p:nvPr>
            <p:ph type="tbl" sz="quarter" idx="13"/>
            <p:extLst>
              <p:ext uri="{D42A27DB-BD31-4B8C-83A1-F6EECF244321}">
                <p14:modId xmlns:p14="http://schemas.microsoft.com/office/powerpoint/2010/main" val="1064248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50757385"/>
                    </a:ext>
                  </a:extLst>
                </a:gridCol>
                <a:gridCol w="905256">
                  <a:extLst>
                    <a:ext uri="{9D8B030D-6E8A-4147-A177-3AD203B41FA5}">
                      <a16:colId xmlns:a16="http://schemas.microsoft.com/office/drawing/2014/main" val="4095265510"/>
                    </a:ext>
                  </a:extLst>
                </a:gridCol>
                <a:gridCol w="658368">
                  <a:extLst>
                    <a:ext uri="{9D8B030D-6E8A-4147-A177-3AD203B41FA5}">
                      <a16:colId xmlns:a16="http://schemas.microsoft.com/office/drawing/2014/main" val="814946012"/>
                    </a:ext>
                  </a:extLst>
                </a:gridCol>
                <a:gridCol w="329184">
                  <a:extLst>
                    <a:ext uri="{9D8B030D-6E8A-4147-A177-3AD203B41FA5}">
                      <a16:colId xmlns:a16="http://schemas.microsoft.com/office/drawing/2014/main" val="4000781807"/>
                    </a:ext>
                  </a:extLst>
                </a:gridCol>
                <a:gridCol w="329184">
                  <a:extLst>
                    <a:ext uri="{9D8B030D-6E8A-4147-A177-3AD203B41FA5}">
                      <a16:colId xmlns:a16="http://schemas.microsoft.com/office/drawing/2014/main" val="4223614576"/>
                    </a:ext>
                  </a:extLst>
                </a:gridCol>
                <a:gridCol w="329184">
                  <a:extLst>
                    <a:ext uri="{9D8B030D-6E8A-4147-A177-3AD203B41FA5}">
                      <a16:colId xmlns:a16="http://schemas.microsoft.com/office/drawing/2014/main" val="3839807434"/>
                    </a:ext>
                  </a:extLst>
                </a:gridCol>
                <a:gridCol w="329184">
                  <a:extLst>
                    <a:ext uri="{9D8B030D-6E8A-4147-A177-3AD203B41FA5}">
                      <a16:colId xmlns:a16="http://schemas.microsoft.com/office/drawing/2014/main" val="2760897472"/>
                    </a:ext>
                  </a:extLst>
                </a:gridCol>
                <a:gridCol w="329184">
                  <a:extLst>
                    <a:ext uri="{9D8B030D-6E8A-4147-A177-3AD203B41FA5}">
                      <a16:colId xmlns:a16="http://schemas.microsoft.com/office/drawing/2014/main" val="112350891"/>
                    </a:ext>
                  </a:extLst>
                </a:gridCol>
                <a:gridCol w="329184">
                  <a:extLst>
                    <a:ext uri="{9D8B030D-6E8A-4147-A177-3AD203B41FA5}">
                      <a16:colId xmlns:a16="http://schemas.microsoft.com/office/drawing/2014/main" val="244796020"/>
                    </a:ext>
                  </a:extLst>
                </a:gridCol>
                <a:gridCol w="329184">
                  <a:extLst>
                    <a:ext uri="{9D8B030D-6E8A-4147-A177-3AD203B41FA5}">
                      <a16:colId xmlns:a16="http://schemas.microsoft.com/office/drawing/2014/main" val="3059426483"/>
                    </a:ext>
                  </a:extLst>
                </a:gridCol>
                <a:gridCol w="329184">
                  <a:extLst>
                    <a:ext uri="{9D8B030D-6E8A-4147-A177-3AD203B41FA5}">
                      <a16:colId xmlns:a16="http://schemas.microsoft.com/office/drawing/2014/main" val="2895115484"/>
                    </a:ext>
                  </a:extLst>
                </a:gridCol>
                <a:gridCol w="329184">
                  <a:extLst>
                    <a:ext uri="{9D8B030D-6E8A-4147-A177-3AD203B41FA5}">
                      <a16:colId xmlns:a16="http://schemas.microsoft.com/office/drawing/2014/main" val="2100106665"/>
                    </a:ext>
                  </a:extLst>
                </a:gridCol>
                <a:gridCol w="329184">
                  <a:extLst>
                    <a:ext uri="{9D8B030D-6E8A-4147-A177-3AD203B41FA5}">
                      <a16:colId xmlns:a16="http://schemas.microsoft.com/office/drawing/2014/main" val="3514016703"/>
                    </a:ext>
                  </a:extLst>
                </a:gridCol>
                <a:gridCol w="329184">
                  <a:extLst>
                    <a:ext uri="{9D8B030D-6E8A-4147-A177-3AD203B41FA5}">
                      <a16:colId xmlns:a16="http://schemas.microsoft.com/office/drawing/2014/main" val="880598683"/>
                    </a:ext>
                  </a:extLst>
                </a:gridCol>
                <a:gridCol w="329184">
                  <a:extLst>
                    <a:ext uri="{9D8B030D-6E8A-4147-A177-3AD203B41FA5}">
                      <a16:colId xmlns:a16="http://schemas.microsoft.com/office/drawing/2014/main" val="1671658830"/>
                    </a:ext>
                  </a:extLst>
                </a:gridCol>
                <a:gridCol w="329184">
                  <a:extLst>
                    <a:ext uri="{9D8B030D-6E8A-4147-A177-3AD203B41FA5}">
                      <a16:colId xmlns:a16="http://schemas.microsoft.com/office/drawing/2014/main" val="1285543262"/>
                    </a:ext>
                  </a:extLst>
                </a:gridCol>
                <a:gridCol w="329184">
                  <a:extLst>
                    <a:ext uri="{9D8B030D-6E8A-4147-A177-3AD203B41FA5}">
                      <a16:colId xmlns:a16="http://schemas.microsoft.com/office/drawing/2014/main" val="1297309767"/>
                    </a:ext>
                  </a:extLst>
                </a:gridCol>
                <a:gridCol w="329184">
                  <a:extLst>
                    <a:ext uri="{9D8B030D-6E8A-4147-A177-3AD203B41FA5}">
                      <a16:colId xmlns:a16="http://schemas.microsoft.com/office/drawing/2014/main" val="1896630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865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- 2019-06-07 15:35:03 </a:t>
                      </a:r>
                      <a:r>
                        <a:rPr kumimoji="0" lang="en-US" sz="1000" b="0" i="0" u="none" strike="noStrike" kern="1200" cap="none" spc="0" normalizeH="0" baseline="0" noProof="0">
                          <a:ln>
                            <a:noFill/>
                          </a:ln>
                          <a:solidFill>
                            <a:prstClr val="black"/>
                          </a:solidFill>
                          <a:effectLst/>
                          <a:uLnTx/>
                          <a:uFillTx/>
                          <a:latin typeface="+mn-lt"/>
                          <a:ea typeface="+mn-ea"/>
                          <a:cs typeface="+mn-cs"/>
                        </a:rPr>
                        <a:t> 
 Sahn Eddar is once again open throughout the day, for those moments when you want to indulge in a cappuccino laced with 24 carat 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https://scontent.xx.fbcdn.net/v/t1.0-9/s720x720/61936001_2103568169751857_335583391317491712_n.png?_nc_cat=102&amp;_nc_oc=AQnjux-8OxiLXA206k5ShLVi48Djz23gmmjk-AYfZi54chDYvvhK6lB4yVILs0LvY4g&amp;_nc_ht=scontent.xx&amp;oh=45109e4eaf971ec87a66f02ae82f40b4&amp;oe=5D7FFF96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29/06/2019 12:41:33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0761229"/>
                  </a:ext>
                </a:extLst>
              </a:tr>
            </a:tbl>
          </a:graphicData>
        </a:graphic>
      </p:graphicFrame>
      <p:sp>
        <p:nvSpPr>
          <p:cNvPr id="4" name="Text Placeholder 3">
            <a:extLst>
              <a:ext uri="{FF2B5EF4-FFF2-40B4-BE49-F238E27FC236}">
                <a16:creationId xmlns:a16="http://schemas.microsoft.com/office/drawing/2014/main" id="{F95E8DA2-1C42-4B7F-A74C-27A8233BB669}"/>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824624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C7FDE-FD7E-408A-867B-30CB520B8820}"/>
              </a:ext>
            </a:extLst>
          </p:cNvPr>
          <p:cNvSpPr>
            <a:spLocks noGrp="1"/>
          </p:cNvSpPr>
          <p:nvPr>
            <p:ph type="title"/>
          </p:nvPr>
        </p:nvSpPr>
        <p:spPr/>
        <p:txBody>
          <a:bodyPr/>
          <a:lstStyle/>
          <a:p>
            <a:r>
              <a:rPr lang="en-US"/>
              <a:t>Facebook Own Posts Table | Burj Al Arab - 13 of 26</a:t>
            </a:r>
          </a:p>
        </p:txBody>
      </p:sp>
      <p:graphicFrame>
        <p:nvGraphicFramePr>
          <p:cNvPr id="5" name="Table Placeholder 4">
            <a:extLst>
              <a:ext uri="{FF2B5EF4-FFF2-40B4-BE49-F238E27FC236}">
                <a16:creationId xmlns:a16="http://schemas.microsoft.com/office/drawing/2014/main" id="{AB4A9198-5271-42FC-A3BB-E68315E1DD5D}"/>
              </a:ext>
            </a:extLst>
          </p:cNvPr>
          <p:cNvGraphicFramePr>
            <a:graphicFrameLocks noGrp="1"/>
          </p:cNvGraphicFramePr>
          <p:nvPr>
            <p:ph type="tbl" sz="quarter" idx="13"/>
            <p:extLst>
              <p:ext uri="{D42A27DB-BD31-4B8C-83A1-F6EECF244321}">
                <p14:modId xmlns:p14="http://schemas.microsoft.com/office/powerpoint/2010/main" val="3894778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84858392"/>
                    </a:ext>
                  </a:extLst>
                </a:gridCol>
                <a:gridCol w="905256">
                  <a:extLst>
                    <a:ext uri="{9D8B030D-6E8A-4147-A177-3AD203B41FA5}">
                      <a16:colId xmlns:a16="http://schemas.microsoft.com/office/drawing/2014/main" val="59847571"/>
                    </a:ext>
                  </a:extLst>
                </a:gridCol>
                <a:gridCol w="658368">
                  <a:extLst>
                    <a:ext uri="{9D8B030D-6E8A-4147-A177-3AD203B41FA5}">
                      <a16:colId xmlns:a16="http://schemas.microsoft.com/office/drawing/2014/main" val="2801384650"/>
                    </a:ext>
                  </a:extLst>
                </a:gridCol>
                <a:gridCol w="329184">
                  <a:extLst>
                    <a:ext uri="{9D8B030D-6E8A-4147-A177-3AD203B41FA5}">
                      <a16:colId xmlns:a16="http://schemas.microsoft.com/office/drawing/2014/main" val="2349291262"/>
                    </a:ext>
                  </a:extLst>
                </a:gridCol>
                <a:gridCol w="329184">
                  <a:extLst>
                    <a:ext uri="{9D8B030D-6E8A-4147-A177-3AD203B41FA5}">
                      <a16:colId xmlns:a16="http://schemas.microsoft.com/office/drawing/2014/main" val="3891840601"/>
                    </a:ext>
                  </a:extLst>
                </a:gridCol>
                <a:gridCol w="329184">
                  <a:extLst>
                    <a:ext uri="{9D8B030D-6E8A-4147-A177-3AD203B41FA5}">
                      <a16:colId xmlns:a16="http://schemas.microsoft.com/office/drawing/2014/main" val="3530447797"/>
                    </a:ext>
                  </a:extLst>
                </a:gridCol>
                <a:gridCol w="329184">
                  <a:extLst>
                    <a:ext uri="{9D8B030D-6E8A-4147-A177-3AD203B41FA5}">
                      <a16:colId xmlns:a16="http://schemas.microsoft.com/office/drawing/2014/main" val="3946002427"/>
                    </a:ext>
                  </a:extLst>
                </a:gridCol>
                <a:gridCol w="329184">
                  <a:extLst>
                    <a:ext uri="{9D8B030D-6E8A-4147-A177-3AD203B41FA5}">
                      <a16:colId xmlns:a16="http://schemas.microsoft.com/office/drawing/2014/main" val="2677017937"/>
                    </a:ext>
                  </a:extLst>
                </a:gridCol>
                <a:gridCol w="329184">
                  <a:extLst>
                    <a:ext uri="{9D8B030D-6E8A-4147-A177-3AD203B41FA5}">
                      <a16:colId xmlns:a16="http://schemas.microsoft.com/office/drawing/2014/main" val="2883336280"/>
                    </a:ext>
                  </a:extLst>
                </a:gridCol>
                <a:gridCol w="329184">
                  <a:extLst>
                    <a:ext uri="{9D8B030D-6E8A-4147-A177-3AD203B41FA5}">
                      <a16:colId xmlns:a16="http://schemas.microsoft.com/office/drawing/2014/main" val="4276005232"/>
                    </a:ext>
                  </a:extLst>
                </a:gridCol>
                <a:gridCol w="329184">
                  <a:extLst>
                    <a:ext uri="{9D8B030D-6E8A-4147-A177-3AD203B41FA5}">
                      <a16:colId xmlns:a16="http://schemas.microsoft.com/office/drawing/2014/main" val="529629628"/>
                    </a:ext>
                  </a:extLst>
                </a:gridCol>
                <a:gridCol w="329184">
                  <a:extLst>
                    <a:ext uri="{9D8B030D-6E8A-4147-A177-3AD203B41FA5}">
                      <a16:colId xmlns:a16="http://schemas.microsoft.com/office/drawing/2014/main" val="2398453703"/>
                    </a:ext>
                  </a:extLst>
                </a:gridCol>
                <a:gridCol w="329184">
                  <a:extLst>
                    <a:ext uri="{9D8B030D-6E8A-4147-A177-3AD203B41FA5}">
                      <a16:colId xmlns:a16="http://schemas.microsoft.com/office/drawing/2014/main" val="3432642455"/>
                    </a:ext>
                  </a:extLst>
                </a:gridCol>
                <a:gridCol w="329184">
                  <a:extLst>
                    <a:ext uri="{9D8B030D-6E8A-4147-A177-3AD203B41FA5}">
                      <a16:colId xmlns:a16="http://schemas.microsoft.com/office/drawing/2014/main" val="2511122744"/>
                    </a:ext>
                  </a:extLst>
                </a:gridCol>
                <a:gridCol w="329184">
                  <a:extLst>
                    <a:ext uri="{9D8B030D-6E8A-4147-A177-3AD203B41FA5}">
                      <a16:colId xmlns:a16="http://schemas.microsoft.com/office/drawing/2014/main" val="377644392"/>
                    </a:ext>
                  </a:extLst>
                </a:gridCol>
                <a:gridCol w="329184">
                  <a:extLst>
                    <a:ext uri="{9D8B030D-6E8A-4147-A177-3AD203B41FA5}">
                      <a16:colId xmlns:a16="http://schemas.microsoft.com/office/drawing/2014/main" val="4195657144"/>
                    </a:ext>
                  </a:extLst>
                </a:gridCol>
                <a:gridCol w="329184">
                  <a:extLst>
                    <a:ext uri="{9D8B030D-6E8A-4147-A177-3AD203B41FA5}">
                      <a16:colId xmlns:a16="http://schemas.microsoft.com/office/drawing/2014/main" val="1829340661"/>
                    </a:ext>
                  </a:extLst>
                </a:gridCol>
                <a:gridCol w="329184">
                  <a:extLst>
                    <a:ext uri="{9D8B030D-6E8A-4147-A177-3AD203B41FA5}">
                      <a16:colId xmlns:a16="http://schemas.microsoft.com/office/drawing/2014/main" val="3826030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5647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- 2019-06-06 14:58:00 </a:t>
                      </a:r>
                      <a:r>
                        <a:rPr kumimoji="0" lang="en-US" sz="1000" b="0" i="0" u="none" strike="noStrike" kern="1200" cap="none" spc="0" normalizeH="0" baseline="0" noProof="0">
                          <a:ln>
                            <a:noFill/>
                          </a:ln>
                          <a:solidFill>
                            <a:prstClr val="black"/>
                          </a:solidFill>
                          <a:effectLst/>
                          <a:uLnTx/>
                          <a:uFillTx/>
                          <a:latin typeface="+mn-lt"/>
                          <a:ea typeface="+mn-ea"/>
                          <a:cs typeface="+mn-cs"/>
                        </a:rPr>
                        <a:t> 
 Looking down on the world from an idyllic perch. The view from Talise Spa spans across the whole city, including the iconic Jumeirah Beach Hotel, and the Downtown skyline. 
Thank you 📷 IG missnatalia7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https://scontent.xx.fbcdn.net/v/t1.0-9/s720x720/62093410_2101819256593415_9190531913750675456_o.jpg?_nc_cat=107&amp;_nc_oc=AQn-ztwpTKrMfZ12v1AMDnncQ393wQTyzK7-2IMq04nz3EuCiqkOnv-M-Ga4WUPn6Yc&amp;_nc_ht=scontent.xx&amp;oh=8fc3c59a8e0c31377f770de56dc4b893&amp;oe=5DBB9949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30702373"/>
                  </a:ext>
                </a:extLst>
              </a:tr>
            </a:tbl>
          </a:graphicData>
        </a:graphic>
      </p:graphicFrame>
      <p:sp>
        <p:nvSpPr>
          <p:cNvPr id="4" name="Text Placeholder 3">
            <a:extLst>
              <a:ext uri="{FF2B5EF4-FFF2-40B4-BE49-F238E27FC236}">
                <a16:creationId xmlns:a16="http://schemas.microsoft.com/office/drawing/2014/main" id="{705F235F-C0B7-4B16-A2FF-8A6506CDA06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854494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A7AA4-0E7E-482C-A72F-A10274FE8EC5}"/>
              </a:ext>
            </a:extLst>
          </p:cNvPr>
          <p:cNvSpPr>
            <a:spLocks noGrp="1"/>
          </p:cNvSpPr>
          <p:nvPr>
            <p:ph type="title"/>
          </p:nvPr>
        </p:nvSpPr>
        <p:spPr/>
        <p:txBody>
          <a:bodyPr/>
          <a:lstStyle/>
          <a:p>
            <a:r>
              <a:rPr lang="en-US"/>
              <a:t>Facebook Own Posts Table | Burj Al Arab - 14 of 26</a:t>
            </a:r>
          </a:p>
        </p:txBody>
      </p:sp>
      <p:graphicFrame>
        <p:nvGraphicFramePr>
          <p:cNvPr id="5" name="Table Placeholder 4">
            <a:extLst>
              <a:ext uri="{FF2B5EF4-FFF2-40B4-BE49-F238E27FC236}">
                <a16:creationId xmlns:a16="http://schemas.microsoft.com/office/drawing/2014/main" id="{A751B491-8363-4444-A025-A29314357076}"/>
              </a:ext>
            </a:extLst>
          </p:cNvPr>
          <p:cNvGraphicFramePr>
            <a:graphicFrameLocks noGrp="1"/>
          </p:cNvGraphicFramePr>
          <p:nvPr>
            <p:ph type="tbl" sz="quarter" idx="13"/>
            <p:extLst>
              <p:ext uri="{D42A27DB-BD31-4B8C-83A1-F6EECF244321}">
                <p14:modId xmlns:p14="http://schemas.microsoft.com/office/powerpoint/2010/main" val="2773797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22782297"/>
                    </a:ext>
                  </a:extLst>
                </a:gridCol>
                <a:gridCol w="905256">
                  <a:extLst>
                    <a:ext uri="{9D8B030D-6E8A-4147-A177-3AD203B41FA5}">
                      <a16:colId xmlns:a16="http://schemas.microsoft.com/office/drawing/2014/main" val="3456477902"/>
                    </a:ext>
                  </a:extLst>
                </a:gridCol>
                <a:gridCol w="658368">
                  <a:extLst>
                    <a:ext uri="{9D8B030D-6E8A-4147-A177-3AD203B41FA5}">
                      <a16:colId xmlns:a16="http://schemas.microsoft.com/office/drawing/2014/main" val="3689042806"/>
                    </a:ext>
                  </a:extLst>
                </a:gridCol>
                <a:gridCol w="329184">
                  <a:extLst>
                    <a:ext uri="{9D8B030D-6E8A-4147-A177-3AD203B41FA5}">
                      <a16:colId xmlns:a16="http://schemas.microsoft.com/office/drawing/2014/main" val="2076558313"/>
                    </a:ext>
                  </a:extLst>
                </a:gridCol>
                <a:gridCol w="329184">
                  <a:extLst>
                    <a:ext uri="{9D8B030D-6E8A-4147-A177-3AD203B41FA5}">
                      <a16:colId xmlns:a16="http://schemas.microsoft.com/office/drawing/2014/main" val="1313014798"/>
                    </a:ext>
                  </a:extLst>
                </a:gridCol>
                <a:gridCol w="329184">
                  <a:extLst>
                    <a:ext uri="{9D8B030D-6E8A-4147-A177-3AD203B41FA5}">
                      <a16:colId xmlns:a16="http://schemas.microsoft.com/office/drawing/2014/main" val="3017489566"/>
                    </a:ext>
                  </a:extLst>
                </a:gridCol>
                <a:gridCol w="329184">
                  <a:extLst>
                    <a:ext uri="{9D8B030D-6E8A-4147-A177-3AD203B41FA5}">
                      <a16:colId xmlns:a16="http://schemas.microsoft.com/office/drawing/2014/main" val="187927366"/>
                    </a:ext>
                  </a:extLst>
                </a:gridCol>
                <a:gridCol w="329184">
                  <a:extLst>
                    <a:ext uri="{9D8B030D-6E8A-4147-A177-3AD203B41FA5}">
                      <a16:colId xmlns:a16="http://schemas.microsoft.com/office/drawing/2014/main" val="1866237736"/>
                    </a:ext>
                  </a:extLst>
                </a:gridCol>
                <a:gridCol w="329184">
                  <a:extLst>
                    <a:ext uri="{9D8B030D-6E8A-4147-A177-3AD203B41FA5}">
                      <a16:colId xmlns:a16="http://schemas.microsoft.com/office/drawing/2014/main" val="2353467469"/>
                    </a:ext>
                  </a:extLst>
                </a:gridCol>
                <a:gridCol w="329184">
                  <a:extLst>
                    <a:ext uri="{9D8B030D-6E8A-4147-A177-3AD203B41FA5}">
                      <a16:colId xmlns:a16="http://schemas.microsoft.com/office/drawing/2014/main" val="989903646"/>
                    </a:ext>
                  </a:extLst>
                </a:gridCol>
                <a:gridCol w="329184">
                  <a:extLst>
                    <a:ext uri="{9D8B030D-6E8A-4147-A177-3AD203B41FA5}">
                      <a16:colId xmlns:a16="http://schemas.microsoft.com/office/drawing/2014/main" val="3864491952"/>
                    </a:ext>
                  </a:extLst>
                </a:gridCol>
                <a:gridCol w="329184">
                  <a:extLst>
                    <a:ext uri="{9D8B030D-6E8A-4147-A177-3AD203B41FA5}">
                      <a16:colId xmlns:a16="http://schemas.microsoft.com/office/drawing/2014/main" val="881304840"/>
                    </a:ext>
                  </a:extLst>
                </a:gridCol>
                <a:gridCol w="329184">
                  <a:extLst>
                    <a:ext uri="{9D8B030D-6E8A-4147-A177-3AD203B41FA5}">
                      <a16:colId xmlns:a16="http://schemas.microsoft.com/office/drawing/2014/main" val="323578716"/>
                    </a:ext>
                  </a:extLst>
                </a:gridCol>
                <a:gridCol w="329184">
                  <a:extLst>
                    <a:ext uri="{9D8B030D-6E8A-4147-A177-3AD203B41FA5}">
                      <a16:colId xmlns:a16="http://schemas.microsoft.com/office/drawing/2014/main" val="1300300137"/>
                    </a:ext>
                  </a:extLst>
                </a:gridCol>
                <a:gridCol w="329184">
                  <a:extLst>
                    <a:ext uri="{9D8B030D-6E8A-4147-A177-3AD203B41FA5}">
                      <a16:colId xmlns:a16="http://schemas.microsoft.com/office/drawing/2014/main" val="3098878835"/>
                    </a:ext>
                  </a:extLst>
                </a:gridCol>
                <a:gridCol w="329184">
                  <a:extLst>
                    <a:ext uri="{9D8B030D-6E8A-4147-A177-3AD203B41FA5}">
                      <a16:colId xmlns:a16="http://schemas.microsoft.com/office/drawing/2014/main" val="2986901183"/>
                    </a:ext>
                  </a:extLst>
                </a:gridCol>
                <a:gridCol w="329184">
                  <a:extLst>
                    <a:ext uri="{9D8B030D-6E8A-4147-A177-3AD203B41FA5}">
                      <a16:colId xmlns:a16="http://schemas.microsoft.com/office/drawing/2014/main" val="359028729"/>
                    </a:ext>
                  </a:extLst>
                </a:gridCol>
                <a:gridCol w="329184">
                  <a:extLst>
                    <a:ext uri="{9D8B030D-6E8A-4147-A177-3AD203B41FA5}">
                      <a16:colId xmlns:a16="http://schemas.microsoft.com/office/drawing/2014/main" val="368726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1209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- 2019-06-04 11:08:24 </a:t>
                      </a:r>
                      <a:r>
                        <a:rPr kumimoji="0" lang="en-US" sz="1000" b="0" i="0" u="none" strike="noStrike" kern="1200" cap="none" spc="0" normalizeH="0" baseline="0" noProof="0">
                          <a:ln>
                            <a:noFill/>
                          </a:ln>
                          <a:solidFill>
                            <a:prstClr val="black"/>
                          </a:solidFill>
                          <a:effectLst/>
                          <a:uLnTx/>
                          <a:uFillTx/>
                          <a:latin typeface="+mn-lt"/>
                          <a:ea typeface="+mn-ea"/>
                          <a:cs typeface="+mn-cs"/>
                        </a:rPr>
                        <a:t> 
 Wishing you a joyous Eid!
</a:t>
                      </a:r>
                      <a:r>
                        <a:rPr kumimoji="0" lang="ar-AE" sz="1000" b="0" i="0" u="none" strike="noStrike" kern="1200" cap="none" spc="0" normalizeH="0" baseline="0" noProof="0">
                          <a:ln>
                            <a:noFill/>
                          </a:ln>
                          <a:solidFill>
                            <a:prstClr val="black"/>
                          </a:solidFill>
                          <a:effectLst/>
                          <a:uLnTx/>
                          <a:uFillTx/>
                          <a:latin typeface="+mn-lt"/>
                          <a:ea typeface="+mn-ea"/>
                          <a:cs typeface="+mn-cs"/>
                        </a:rPr>
                        <a:t>عيدكم مبارك و كل عام وأنتم بخير بمناسبة حلول عيد الفطر المبارك‎
</a:t>
                      </a:r>
                      <a:r>
                        <a:rPr kumimoji="0" lang="en-US" sz="1000" b="0" i="0" u="none" strike="noStrike" kern="1200" cap="none" spc="0" normalizeH="0" baseline="0" noProof="0">
                          <a:ln>
                            <a:noFill/>
                          </a:ln>
                          <a:solidFill>
                            <a:prstClr val="black"/>
                          </a:solidFill>
                          <a:effectLst/>
                          <a:uLnTx/>
                          <a:uFillTx/>
                          <a:latin typeface="+mn-lt"/>
                          <a:ea typeface="+mn-ea"/>
                          <a:cs typeface="+mn-cs"/>
                        </a:rPr>
                        <a:t>Thank you 📷 @karina_kuckoo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https://scontent.xx.fbcdn.net/v/t1.0-9/s720x720/61750449_2098108450297829_4376968027090976768_n.jpg?_nc_cat=101&amp;_nc_oc=AQmG1ZhXEjwLMULIYgmPrsdH5Y1O2HeilBQjxPUlCLS8i1bzIuixxZomzKhseMGhZiM&amp;_nc_ht=scontent.xx&amp;oh=d7bfc1c19fce5d29620cec2cbb9b4d5c&amp;oe=5DBC495E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53452785"/>
                  </a:ext>
                </a:extLst>
              </a:tr>
            </a:tbl>
          </a:graphicData>
        </a:graphic>
      </p:graphicFrame>
      <p:sp>
        <p:nvSpPr>
          <p:cNvPr id="4" name="Text Placeholder 3">
            <a:extLst>
              <a:ext uri="{FF2B5EF4-FFF2-40B4-BE49-F238E27FC236}">
                <a16:creationId xmlns:a16="http://schemas.microsoft.com/office/drawing/2014/main" id="{149B5309-501A-4007-90D4-2C950A1241E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595591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1E89-9AFC-41E9-8551-17B1B2E26443}"/>
              </a:ext>
            </a:extLst>
          </p:cNvPr>
          <p:cNvSpPr>
            <a:spLocks noGrp="1"/>
          </p:cNvSpPr>
          <p:nvPr>
            <p:ph type="title"/>
          </p:nvPr>
        </p:nvSpPr>
        <p:spPr/>
        <p:txBody>
          <a:bodyPr/>
          <a:lstStyle/>
          <a:p>
            <a:r>
              <a:rPr lang="en-US"/>
              <a:t>Facebook Own Posts Table | Burj Al Arab - 15 of 26</a:t>
            </a:r>
          </a:p>
        </p:txBody>
      </p:sp>
      <p:graphicFrame>
        <p:nvGraphicFramePr>
          <p:cNvPr id="5" name="Table Placeholder 4">
            <a:extLst>
              <a:ext uri="{FF2B5EF4-FFF2-40B4-BE49-F238E27FC236}">
                <a16:creationId xmlns:a16="http://schemas.microsoft.com/office/drawing/2014/main" id="{04022E63-A405-487D-B2CA-0A4AACC37F64}"/>
              </a:ext>
            </a:extLst>
          </p:cNvPr>
          <p:cNvGraphicFramePr>
            <a:graphicFrameLocks noGrp="1"/>
          </p:cNvGraphicFramePr>
          <p:nvPr>
            <p:ph type="tbl" sz="quarter" idx="13"/>
            <p:extLst>
              <p:ext uri="{D42A27DB-BD31-4B8C-83A1-F6EECF244321}">
                <p14:modId xmlns:p14="http://schemas.microsoft.com/office/powerpoint/2010/main" val="2582293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94450554"/>
                    </a:ext>
                  </a:extLst>
                </a:gridCol>
                <a:gridCol w="905256">
                  <a:extLst>
                    <a:ext uri="{9D8B030D-6E8A-4147-A177-3AD203B41FA5}">
                      <a16:colId xmlns:a16="http://schemas.microsoft.com/office/drawing/2014/main" val="4169305304"/>
                    </a:ext>
                  </a:extLst>
                </a:gridCol>
                <a:gridCol w="658368">
                  <a:extLst>
                    <a:ext uri="{9D8B030D-6E8A-4147-A177-3AD203B41FA5}">
                      <a16:colId xmlns:a16="http://schemas.microsoft.com/office/drawing/2014/main" val="4055897619"/>
                    </a:ext>
                  </a:extLst>
                </a:gridCol>
                <a:gridCol w="329184">
                  <a:extLst>
                    <a:ext uri="{9D8B030D-6E8A-4147-A177-3AD203B41FA5}">
                      <a16:colId xmlns:a16="http://schemas.microsoft.com/office/drawing/2014/main" val="754031835"/>
                    </a:ext>
                  </a:extLst>
                </a:gridCol>
                <a:gridCol w="329184">
                  <a:extLst>
                    <a:ext uri="{9D8B030D-6E8A-4147-A177-3AD203B41FA5}">
                      <a16:colId xmlns:a16="http://schemas.microsoft.com/office/drawing/2014/main" val="1225053878"/>
                    </a:ext>
                  </a:extLst>
                </a:gridCol>
                <a:gridCol w="329184">
                  <a:extLst>
                    <a:ext uri="{9D8B030D-6E8A-4147-A177-3AD203B41FA5}">
                      <a16:colId xmlns:a16="http://schemas.microsoft.com/office/drawing/2014/main" val="2230123483"/>
                    </a:ext>
                  </a:extLst>
                </a:gridCol>
                <a:gridCol w="329184">
                  <a:extLst>
                    <a:ext uri="{9D8B030D-6E8A-4147-A177-3AD203B41FA5}">
                      <a16:colId xmlns:a16="http://schemas.microsoft.com/office/drawing/2014/main" val="4184132357"/>
                    </a:ext>
                  </a:extLst>
                </a:gridCol>
                <a:gridCol w="329184">
                  <a:extLst>
                    <a:ext uri="{9D8B030D-6E8A-4147-A177-3AD203B41FA5}">
                      <a16:colId xmlns:a16="http://schemas.microsoft.com/office/drawing/2014/main" val="2057393265"/>
                    </a:ext>
                  </a:extLst>
                </a:gridCol>
                <a:gridCol w="329184">
                  <a:extLst>
                    <a:ext uri="{9D8B030D-6E8A-4147-A177-3AD203B41FA5}">
                      <a16:colId xmlns:a16="http://schemas.microsoft.com/office/drawing/2014/main" val="3145907774"/>
                    </a:ext>
                  </a:extLst>
                </a:gridCol>
                <a:gridCol w="329184">
                  <a:extLst>
                    <a:ext uri="{9D8B030D-6E8A-4147-A177-3AD203B41FA5}">
                      <a16:colId xmlns:a16="http://schemas.microsoft.com/office/drawing/2014/main" val="3032336594"/>
                    </a:ext>
                  </a:extLst>
                </a:gridCol>
                <a:gridCol w="329184">
                  <a:extLst>
                    <a:ext uri="{9D8B030D-6E8A-4147-A177-3AD203B41FA5}">
                      <a16:colId xmlns:a16="http://schemas.microsoft.com/office/drawing/2014/main" val="1155248874"/>
                    </a:ext>
                  </a:extLst>
                </a:gridCol>
                <a:gridCol w="329184">
                  <a:extLst>
                    <a:ext uri="{9D8B030D-6E8A-4147-A177-3AD203B41FA5}">
                      <a16:colId xmlns:a16="http://schemas.microsoft.com/office/drawing/2014/main" val="2660169608"/>
                    </a:ext>
                  </a:extLst>
                </a:gridCol>
                <a:gridCol w="329184">
                  <a:extLst>
                    <a:ext uri="{9D8B030D-6E8A-4147-A177-3AD203B41FA5}">
                      <a16:colId xmlns:a16="http://schemas.microsoft.com/office/drawing/2014/main" val="2329298868"/>
                    </a:ext>
                  </a:extLst>
                </a:gridCol>
                <a:gridCol w="329184">
                  <a:extLst>
                    <a:ext uri="{9D8B030D-6E8A-4147-A177-3AD203B41FA5}">
                      <a16:colId xmlns:a16="http://schemas.microsoft.com/office/drawing/2014/main" val="1012579631"/>
                    </a:ext>
                  </a:extLst>
                </a:gridCol>
                <a:gridCol w="329184">
                  <a:extLst>
                    <a:ext uri="{9D8B030D-6E8A-4147-A177-3AD203B41FA5}">
                      <a16:colId xmlns:a16="http://schemas.microsoft.com/office/drawing/2014/main" val="2927856308"/>
                    </a:ext>
                  </a:extLst>
                </a:gridCol>
                <a:gridCol w="329184">
                  <a:extLst>
                    <a:ext uri="{9D8B030D-6E8A-4147-A177-3AD203B41FA5}">
                      <a16:colId xmlns:a16="http://schemas.microsoft.com/office/drawing/2014/main" val="3724975560"/>
                    </a:ext>
                  </a:extLst>
                </a:gridCol>
                <a:gridCol w="329184">
                  <a:extLst>
                    <a:ext uri="{9D8B030D-6E8A-4147-A177-3AD203B41FA5}">
                      <a16:colId xmlns:a16="http://schemas.microsoft.com/office/drawing/2014/main" val="2327355936"/>
                    </a:ext>
                  </a:extLst>
                </a:gridCol>
                <a:gridCol w="329184">
                  <a:extLst>
                    <a:ext uri="{9D8B030D-6E8A-4147-A177-3AD203B41FA5}">
                      <a16:colId xmlns:a16="http://schemas.microsoft.com/office/drawing/2014/main" val="1201780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846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- 2019-06-03 14:15:01 </a:t>
                      </a:r>
                      <a:r>
                        <a:rPr kumimoji="0" lang="en-US" sz="1000" b="0" i="0" u="none" strike="noStrike" kern="1200" cap="none" spc="0" normalizeH="0" baseline="0" noProof="0">
                          <a:ln>
                            <a:noFill/>
                          </a:ln>
                          <a:solidFill>
                            <a:prstClr val="black"/>
                          </a:solidFill>
                          <a:effectLst/>
                          <a:uLnTx/>
                          <a:uFillTx/>
                          <a:latin typeface="+mn-lt"/>
                          <a:ea typeface="+mn-ea"/>
                          <a:cs typeface="+mn-cs"/>
                        </a:rPr>
                        <a:t> 
 Stunning views of the Gulf from the floor-to-ceiling windows of Bab Al Yam, as exquisite Middle Eastern and European cuisine is rustled up in the open kitchen. 
Thank you 📷 IG massimo_luongo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https://scontent.xx.fbcdn.net/v/t1.0-9/61613529_2096621730446501_4087569235151159296_n.jpg?_nc_cat=106&amp;_nc_oc=AQmPW6RcywjX9GLSDrm9OkT1vTnEtMuJSTlfrVK-A_sZevxg9btp27Ucn4na76nHFTE&amp;_nc_ht=scontent.xx&amp;oh=5df95c0b2eda60120c8db63c7a46d5ae&amp;oe=5D88AAFB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9938546"/>
                  </a:ext>
                </a:extLst>
              </a:tr>
            </a:tbl>
          </a:graphicData>
        </a:graphic>
      </p:graphicFrame>
      <p:sp>
        <p:nvSpPr>
          <p:cNvPr id="4" name="Text Placeholder 3">
            <a:extLst>
              <a:ext uri="{FF2B5EF4-FFF2-40B4-BE49-F238E27FC236}">
                <a16:creationId xmlns:a16="http://schemas.microsoft.com/office/drawing/2014/main" id="{67346DFD-2D0F-46B9-8DCB-A192F115CEE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509546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39756-159E-4896-8CC7-BC094622D9D5}"/>
              </a:ext>
            </a:extLst>
          </p:cNvPr>
          <p:cNvSpPr>
            <a:spLocks noGrp="1"/>
          </p:cNvSpPr>
          <p:nvPr>
            <p:ph type="title"/>
          </p:nvPr>
        </p:nvSpPr>
        <p:spPr/>
        <p:txBody>
          <a:bodyPr/>
          <a:lstStyle/>
          <a:p>
            <a:r>
              <a:rPr lang="en-US"/>
              <a:t>Facebook Own Posts Table | Burj Al Arab - 16 of 26</a:t>
            </a:r>
          </a:p>
        </p:txBody>
      </p:sp>
      <p:graphicFrame>
        <p:nvGraphicFramePr>
          <p:cNvPr id="5" name="Table Placeholder 4">
            <a:extLst>
              <a:ext uri="{FF2B5EF4-FFF2-40B4-BE49-F238E27FC236}">
                <a16:creationId xmlns:a16="http://schemas.microsoft.com/office/drawing/2014/main" id="{7EED0EC5-F2AF-42EC-8B3E-3D8B08FCE993}"/>
              </a:ext>
            </a:extLst>
          </p:cNvPr>
          <p:cNvGraphicFramePr>
            <a:graphicFrameLocks noGrp="1"/>
          </p:cNvGraphicFramePr>
          <p:nvPr>
            <p:ph type="tbl" sz="quarter" idx="13"/>
            <p:extLst>
              <p:ext uri="{D42A27DB-BD31-4B8C-83A1-F6EECF244321}">
                <p14:modId xmlns:p14="http://schemas.microsoft.com/office/powerpoint/2010/main" val="1660918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57178975"/>
                    </a:ext>
                  </a:extLst>
                </a:gridCol>
                <a:gridCol w="905256">
                  <a:extLst>
                    <a:ext uri="{9D8B030D-6E8A-4147-A177-3AD203B41FA5}">
                      <a16:colId xmlns:a16="http://schemas.microsoft.com/office/drawing/2014/main" val="4264971231"/>
                    </a:ext>
                  </a:extLst>
                </a:gridCol>
                <a:gridCol w="658368">
                  <a:extLst>
                    <a:ext uri="{9D8B030D-6E8A-4147-A177-3AD203B41FA5}">
                      <a16:colId xmlns:a16="http://schemas.microsoft.com/office/drawing/2014/main" val="2661568723"/>
                    </a:ext>
                  </a:extLst>
                </a:gridCol>
                <a:gridCol w="329184">
                  <a:extLst>
                    <a:ext uri="{9D8B030D-6E8A-4147-A177-3AD203B41FA5}">
                      <a16:colId xmlns:a16="http://schemas.microsoft.com/office/drawing/2014/main" val="1909470747"/>
                    </a:ext>
                  </a:extLst>
                </a:gridCol>
                <a:gridCol w="329184">
                  <a:extLst>
                    <a:ext uri="{9D8B030D-6E8A-4147-A177-3AD203B41FA5}">
                      <a16:colId xmlns:a16="http://schemas.microsoft.com/office/drawing/2014/main" val="3101804039"/>
                    </a:ext>
                  </a:extLst>
                </a:gridCol>
                <a:gridCol w="329184">
                  <a:extLst>
                    <a:ext uri="{9D8B030D-6E8A-4147-A177-3AD203B41FA5}">
                      <a16:colId xmlns:a16="http://schemas.microsoft.com/office/drawing/2014/main" val="3316290155"/>
                    </a:ext>
                  </a:extLst>
                </a:gridCol>
                <a:gridCol w="329184">
                  <a:extLst>
                    <a:ext uri="{9D8B030D-6E8A-4147-A177-3AD203B41FA5}">
                      <a16:colId xmlns:a16="http://schemas.microsoft.com/office/drawing/2014/main" val="2747945231"/>
                    </a:ext>
                  </a:extLst>
                </a:gridCol>
                <a:gridCol w="329184">
                  <a:extLst>
                    <a:ext uri="{9D8B030D-6E8A-4147-A177-3AD203B41FA5}">
                      <a16:colId xmlns:a16="http://schemas.microsoft.com/office/drawing/2014/main" val="2473587855"/>
                    </a:ext>
                  </a:extLst>
                </a:gridCol>
                <a:gridCol w="329184">
                  <a:extLst>
                    <a:ext uri="{9D8B030D-6E8A-4147-A177-3AD203B41FA5}">
                      <a16:colId xmlns:a16="http://schemas.microsoft.com/office/drawing/2014/main" val="144324193"/>
                    </a:ext>
                  </a:extLst>
                </a:gridCol>
                <a:gridCol w="329184">
                  <a:extLst>
                    <a:ext uri="{9D8B030D-6E8A-4147-A177-3AD203B41FA5}">
                      <a16:colId xmlns:a16="http://schemas.microsoft.com/office/drawing/2014/main" val="338599771"/>
                    </a:ext>
                  </a:extLst>
                </a:gridCol>
                <a:gridCol w="329184">
                  <a:extLst>
                    <a:ext uri="{9D8B030D-6E8A-4147-A177-3AD203B41FA5}">
                      <a16:colId xmlns:a16="http://schemas.microsoft.com/office/drawing/2014/main" val="93983815"/>
                    </a:ext>
                  </a:extLst>
                </a:gridCol>
                <a:gridCol w="329184">
                  <a:extLst>
                    <a:ext uri="{9D8B030D-6E8A-4147-A177-3AD203B41FA5}">
                      <a16:colId xmlns:a16="http://schemas.microsoft.com/office/drawing/2014/main" val="3033976566"/>
                    </a:ext>
                  </a:extLst>
                </a:gridCol>
                <a:gridCol w="329184">
                  <a:extLst>
                    <a:ext uri="{9D8B030D-6E8A-4147-A177-3AD203B41FA5}">
                      <a16:colId xmlns:a16="http://schemas.microsoft.com/office/drawing/2014/main" val="3274064271"/>
                    </a:ext>
                  </a:extLst>
                </a:gridCol>
                <a:gridCol w="329184">
                  <a:extLst>
                    <a:ext uri="{9D8B030D-6E8A-4147-A177-3AD203B41FA5}">
                      <a16:colId xmlns:a16="http://schemas.microsoft.com/office/drawing/2014/main" val="4121052675"/>
                    </a:ext>
                  </a:extLst>
                </a:gridCol>
                <a:gridCol w="329184">
                  <a:extLst>
                    <a:ext uri="{9D8B030D-6E8A-4147-A177-3AD203B41FA5}">
                      <a16:colId xmlns:a16="http://schemas.microsoft.com/office/drawing/2014/main" val="576261845"/>
                    </a:ext>
                  </a:extLst>
                </a:gridCol>
                <a:gridCol w="329184">
                  <a:extLst>
                    <a:ext uri="{9D8B030D-6E8A-4147-A177-3AD203B41FA5}">
                      <a16:colId xmlns:a16="http://schemas.microsoft.com/office/drawing/2014/main" val="1998517108"/>
                    </a:ext>
                  </a:extLst>
                </a:gridCol>
                <a:gridCol w="329184">
                  <a:extLst>
                    <a:ext uri="{9D8B030D-6E8A-4147-A177-3AD203B41FA5}">
                      <a16:colId xmlns:a16="http://schemas.microsoft.com/office/drawing/2014/main" val="459499441"/>
                    </a:ext>
                  </a:extLst>
                </a:gridCol>
                <a:gridCol w="329184">
                  <a:extLst>
                    <a:ext uri="{9D8B030D-6E8A-4147-A177-3AD203B41FA5}">
                      <a16:colId xmlns:a16="http://schemas.microsoft.com/office/drawing/2014/main" val="1972538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2911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- 2019-05-31 16:07:00 </a:t>
                      </a:r>
                      <a:r>
                        <a:rPr kumimoji="0" lang="en-US" sz="1000" b="0" i="0" u="none" strike="noStrike" kern="1200" cap="none" spc="0" normalizeH="0" baseline="0" noProof="0">
                          <a:ln>
                            <a:noFill/>
                          </a:ln>
                          <a:solidFill>
                            <a:prstClr val="black"/>
                          </a:solidFill>
                          <a:effectLst/>
                          <a:uLnTx/>
                          <a:uFillTx/>
                          <a:latin typeface="+mn-lt"/>
                          <a:ea typeface="+mn-ea"/>
                          <a:cs typeface="+mn-cs"/>
                        </a:rPr>
                        <a:t> 
 To wander, is to discover. A walk amongst the shimmering glass of The Terrace is a step into a tropical paradise. 
Thank you 📷 IG mirvaannamarian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https://scontent.xx.fbcdn.net/v/t1.0-9/s720x720/61609838_2090105751098099_2789227370626678784_o.jpg?_nc_cat=111&amp;_nc_oc=AQmreOcpwTnmHpASPsG4hAKmvxY3dYnWfdhm6M-nDYhw17UWMOnvBwgipbieb5Q11qM&amp;_nc_ht=scontent.xx&amp;oh=282d3383586a47a236c7dd71b03af745&amp;oe=5DB47E6F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29/06/2019 12:41:33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60098676"/>
                  </a:ext>
                </a:extLst>
              </a:tr>
            </a:tbl>
          </a:graphicData>
        </a:graphic>
      </p:graphicFrame>
      <p:sp>
        <p:nvSpPr>
          <p:cNvPr id="4" name="Text Placeholder 3">
            <a:extLst>
              <a:ext uri="{FF2B5EF4-FFF2-40B4-BE49-F238E27FC236}">
                <a16:creationId xmlns:a16="http://schemas.microsoft.com/office/drawing/2014/main" id="{F3B5E981-7D1C-41DE-A565-549A56163667}"/>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155375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693D8-976F-4D55-A4BC-08D5DF0A2199}"/>
              </a:ext>
            </a:extLst>
          </p:cNvPr>
          <p:cNvSpPr>
            <a:spLocks noGrp="1"/>
          </p:cNvSpPr>
          <p:nvPr>
            <p:ph type="title"/>
          </p:nvPr>
        </p:nvSpPr>
        <p:spPr/>
        <p:txBody>
          <a:bodyPr/>
          <a:lstStyle/>
          <a:p>
            <a:r>
              <a:rPr lang="en-US"/>
              <a:t>Facebook Own Posts Table | Burj Al Arab - 17 of 26</a:t>
            </a:r>
          </a:p>
        </p:txBody>
      </p:sp>
      <p:graphicFrame>
        <p:nvGraphicFramePr>
          <p:cNvPr id="5" name="Table Placeholder 4">
            <a:extLst>
              <a:ext uri="{FF2B5EF4-FFF2-40B4-BE49-F238E27FC236}">
                <a16:creationId xmlns:a16="http://schemas.microsoft.com/office/drawing/2014/main" id="{3BEC9DA9-2816-4DCD-BB66-62B8B1D016CE}"/>
              </a:ext>
            </a:extLst>
          </p:cNvPr>
          <p:cNvGraphicFramePr>
            <a:graphicFrameLocks noGrp="1"/>
          </p:cNvGraphicFramePr>
          <p:nvPr>
            <p:ph type="tbl" sz="quarter" idx="13"/>
            <p:extLst>
              <p:ext uri="{D42A27DB-BD31-4B8C-83A1-F6EECF244321}">
                <p14:modId xmlns:p14="http://schemas.microsoft.com/office/powerpoint/2010/main" val="3647902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59108264"/>
                    </a:ext>
                  </a:extLst>
                </a:gridCol>
                <a:gridCol w="905256">
                  <a:extLst>
                    <a:ext uri="{9D8B030D-6E8A-4147-A177-3AD203B41FA5}">
                      <a16:colId xmlns:a16="http://schemas.microsoft.com/office/drawing/2014/main" val="1270425683"/>
                    </a:ext>
                  </a:extLst>
                </a:gridCol>
                <a:gridCol w="658368">
                  <a:extLst>
                    <a:ext uri="{9D8B030D-6E8A-4147-A177-3AD203B41FA5}">
                      <a16:colId xmlns:a16="http://schemas.microsoft.com/office/drawing/2014/main" val="33011601"/>
                    </a:ext>
                  </a:extLst>
                </a:gridCol>
                <a:gridCol w="329184">
                  <a:extLst>
                    <a:ext uri="{9D8B030D-6E8A-4147-A177-3AD203B41FA5}">
                      <a16:colId xmlns:a16="http://schemas.microsoft.com/office/drawing/2014/main" val="1214995995"/>
                    </a:ext>
                  </a:extLst>
                </a:gridCol>
                <a:gridCol w="329184">
                  <a:extLst>
                    <a:ext uri="{9D8B030D-6E8A-4147-A177-3AD203B41FA5}">
                      <a16:colId xmlns:a16="http://schemas.microsoft.com/office/drawing/2014/main" val="1408298606"/>
                    </a:ext>
                  </a:extLst>
                </a:gridCol>
                <a:gridCol w="329184">
                  <a:extLst>
                    <a:ext uri="{9D8B030D-6E8A-4147-A177-3AD203B41FA5}">
                      <a16:colId xmlns:a16="http://schemas.microsoft.com/office/drawing/2014/main" val="4150975740"/>
                    </a:ext>
                  </a:extLst>
                </a:gridCol>
                <a:gridCol w="329184">
                  <a:extLst>
                    <a:ext uri="{9D8B030D-6E8A-4147-A177-3AD203B41FA5}">
                      <a16:colId xmlns:a16="http://schemas.microsoft.com/office/drawing/2014/main" val="1964837916"/>
                    </a:ext>
                  </a:extLst>
                </a:gridCol>
                <a:gridCol w="329184">
                  <a:extLst>
                    <a:ext uri="{9D8B030D-6E8A-4147-A177-3AD203B41FA5}">
                      <a16:colId xmlns:a16="http://schemas.microsoft.com/office/drawing/2014/main" val="2222435182"/>
                    </a:ext>
                  </a:extLst>
                </a:gridCol>
                <a:gridCol w="329184">
                  <a:extLst>
                    <a:ext uri="{9D8B030D-6E8A-4147-A177-3AD203B41FA5}">
                      <a16:colId xmlns:a16="http://schemas.microsoft.com/office/drawing/2014/main" val="4057060175"/>
                    </a:ext>
                  </a:extLst>
                </a:gridCol>
                <a:gridCol w="329184">
                  <a:extLst>
                    <a:ext uri="{9D8B030D-6E8A-4147-A177-3AD203B41FA5}">
                      <a16:colId xmlns:a16="http://schemas.microsoft.com/office/drawing/2014/main" val="4245688732"/>
                    </a:ext>
                  </a:extLst>
                </a:gridCol>
                <a:gridCol w="329184">
                  <a:extLst>
                    <a:ext uri="{9D8B030D-6E8A-4147-A177-3AD203B41FA5}">
                      <a16:colId xmlns:a16="http://schemas.microsoft.com/office/drawing/2014/main" val="305284083"/>
                    </a:ext>
                  </a:extLst>
                </a:gridCol>
                <a:gridCol w="329184">
                  <a:extLst>
                    <a:ext uri="{9D8B030D-6E8A-4147-A177-3AD203B41FA5}">
                      <a16:colId xmlns:a16="http://schemas.microsoft.com/office/drawing/2014/main" val="3063911362"/>
                    </a:ext>
                  </a:extLst>
                </a:gridCol>
                <a:gridCol w="329184">
                  <a:extLst>
                    <a:ext uri="{9D8B030D-6E8A-4147-A177-3AD203B41FA5}">
                      <a16:colId xmlns:a16="http://schemas.microsoft.com/office/drawing/2014/main" val="3526279077"/>
                    </a:ext>
                  </a:extLst>
                </a:gridCol>
                <a:gridCol w="329184">
                  <a:extLst>
                    <a:ext uri="{9D8B030D-6E8A-4147-A177-3AD203B41FA5}">
                      <a16:colId xmlns:a16="http://schemas.microsoft.com/office/drawing/2014/main" val="1717261026"/>
                    </a:ext>
                  </a:extLst>
                </a:gridCol>
                <a:gridCol w="329184">
                  <a:extLst>
                    <a:ext uri="{9D8B030D-6E8A-4147-A177-3AD203B41FA5}">
                      <a16:colId xmlns:a16="http://schemas.microsoft.com/office/drawing/2014/main" val="2595745171"/>
                    </a:ext>
                  </a:extLst>
                </a:gridCol>
                <a:gridCol w="329184">
                  <a:extLst>
                    <a:ext uri="{9D8B030D-6E8A-4147-A177-3AD203B41FA5}">
                      <a16:colId xmlns:a16="http://schemas.microsoft.com/office/drawing/2014/main" val="2294893467"/>
                    </a:ext>
                  </a:extLst>
                </a:gridCol>
                <a:gridCol w="329184">
                  <a:extLst>
                    <a:ext uri="{9D8B030D-6E8A-4147-A177-3AD203B41FA5}">
                      <a16:colId xmlns:a16="http://schemas.microsoft.com/office/drawing/2014/main" val="1411552736"/>
                    </a:ext>
                  </a:extLst>
                </a:gridCol>
                <a:gridCol w="329184">
                  <a:extLst>
                    <a:ext uri="{9D8B030D-6E8A-4147-A177-3AD203B41FA5}">
                      <a16:colId xmlns:a16="http://schemas.microsoft.com/office/drawing/2014/main" val="1285338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2907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- 2019-05-29 15:05:14 </a:t>
                      </a:r>
                      <a:r>
                        <a:rPr kumimoji="0" lang="en-US" sz="1000" b="0" i="0" u="none" strike="noStrike" kern="1200" cap="none" spc="0" normalizeH="0" baseline="0" noProof="0">
                          <a:ln>
                            <a:noFill/>
                          </a:ln>
                          <a:solidFill>
                            <a:prstClr val="black"/>
                          </a:solidFill>
                          <a:effectLst/>
                          <a:uLnTx/>
                          <a:uFillTx/>
                          <a:latin typeface="+mn-lt"/>
                          <a:ea typeface="+mn-ea"/>
                          <a:cs typeface="+mn-cs"/>
                        </a:rPr>
                        <a:t> 
 A place to lay weary heads, or the location for a pillow fight! With duvets and pillows this soft, everyone is a 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https://scontent.xx.fbcdn.net/v/t1.0-9/s720x720/61606998_2088447411263933_5177320090185498624_n.png?_nc_cat=108&amp;_nc_oc=AQnGoYRgDMzpP-6MArD6MdHjFBvLUsseI-60zP__7sJ-ipPhJ3ZyFa2IgfH6GX57kpg&amp;_nc_ht=scontent.xx&amp;oh=fa7902d565a4b63c28b3daafac532893&amp;oe=5DC36188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9575818"/>
                  </a:ext>
                </a:extLst>
              </a:tr>
            </a:tbl>
          </a:graphicData>
        </a:graphic>
      </p:graphicFrame>
      <p:sp>
        <p:nvSpPr>
          <p:cNvPr id="4" name="Text Placeholder 3">
            <a:extLst>
              <a:ext uri="{FF2B5EF4-FFF2-40B4-BE49-F238E27FC236}">
                <a16:creationId xmlns:a16="http://schemas.microsoft.com/office/drawing/2014/main" id="{14ED4EFB-06D6-48C3-B088-AC297464B4E5}"/>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80067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D7473-49B8-4625-B55F-63FB927A4D82}"/>
              </a:ext>
            </a:extLst>
          </p:cNvPr>
          <p:cNvSpPr>
            <a:spLocks noGrp="1"/>
          </p:cNvSpPr>
          <p:nvPr>
            <p:ph type="title"/>
          </p:nvPr>
        </p:nvSpPr>
        <p:spPr/>
        <p:txBody>
          <a:bodyPr/>
          <a:lstStyle/>
          <a:p>
            <a:r>
              <a:rPr lang="en-US"/>
              <a:t>Facebook Own Posts Table | Burj Al Arab - 18 of 26</a:t>
            </a:r>
          </a:p>
        </p:txBody>
      </p:sp>
      <p:graphicFrame>
        <p:nvGraphicFramePr>
          <p:cNvPr id="5" name="Table Placeholder 4">
            <a:extLst>
              <a:ext uri="{FF2B5EF4-FFF2-40B4-BE49-F238E27FC236}">
                <a16:creationId xmlns:a16="http://schemas.microsoft.com/office/drawing/2014/main" id="{743EB144-DD38-490B-973F-A2E4F18DDD7C}"/>
              </a:ext>
            </a:extLst>
          </p:cNvPr>
          <p:cNvGraphicFramePr>
            <a:graphicFrameLocks noGrp="1"/>
          </p:cNvGraphicFramePr>
          <p:nvPr>
            <p:ph type="tbl" sz="quarter" idx="13"/>
            <p:extLst>
              <p:ext uri="{D42A27DB-BD31-4B8C-83A1-F6EECF244321}">
                <p14:modId xmlns:p14="http://schemas.microsoft.com/office/powerpoint/2010/main" val="290799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12593460"/>
                    </a:ext>
                  </a:extLst>
                </a:gridCol>
                <a:gridCol w="905256">
                  <a:extLst>
                    <a:ext uri="{9D8B030D-6E8A-4147-A177-3AD203B41FA5}">
                      <a16:colId xmlns:a16="http://schemas.microsoft.com/office/drawing/2014/main" val="2521409210"/>
                    </a:ext>
                  </a:extLst>
                </a:gridCol>
                <a:gridCol w="658368">
                  <a:extLst>
                    <a:ext uri="{9D8B030D-6E8A-4147-A177-3AD203B41FA5}">
                      <a16:colId xmlns:a16="http://schemas.microsoft.com/office/drawing/2014/main" val="185880445"/>
                    </a:ext>
                  </a:extLst>
                </a:gridCol>
                <a:gridCol w="329184">
                  <a:extLst>
                    <a:ext uri="{9D8B030D-6E8A-4147-A177-3AD203B41FA5}">
                      <a16:colId xmlns:a16="http://schemas.microsoft.com/office/drawing/2014/main" val="3473469675"/>
                    </a:ext>
                  </a:extLst>
                </a:gridCol>
                <a:gridCol w="329184">
                  <a:extLst>
                    <a:ext uri="{9D8B030D-6E8A-4147-A177-3AD203B41FA5}">
                      <a16:colId xmlns:a16="http://schemas.microsoft.com/office/drawing/2014/main" val="2816415216"/>
                    </a:ext>
                  </a:extLst>
                </a:gridCol>
                <a:gridCol w="329184">
                  <a:extLst>
                    <a:ext uri="{9D8B030D-6E8A-4147-A177-3AD203B41FA5}">
                      <a16:colId xmlns:a16="http://schemas.microsoft.com/office/drawing/2014/main" val="2422089042"/>
                    </a:ext>
                  </a:extLst>
                </a:gridCol>
                <a:gridCol w="329184">
                  <a:extLst>
                    <a:ext uri="{9D8B030D-6E8A-4147-A177-3AD203B41FA5}">
                      <a16:colId xmlns:a16="http://schemas.microsoft.com/office/drawing/2014/main" val="3381606933"/>
                    </a:ext>
                  </a:extLst>
                </a:gridCol>
                <a:gridCol w="329184">
                  <a:extLst>
                    <a:ext uri="{9D8B030D-6E8A-4147-A177-3AD203B41FA5}">
                      <a16:colId xmlns:a16="http://schemas.microsoft.com/office/drawing/2014/main" val="706330695"/>
                    </a:ext>
                  </a:extLst>
                </a:gridCol>
                <a:gridCol w="329184">
                  <a:extLst>
                    <a:ext uri="{9D8B030D-6E8A-4147-A177-3AD203B41FA5}">
                      <a16:colId xmlns:a16="http://schemas.microsoft.com/office/drawing/2014/main" val="3969486715"/>
                    </a:ext>
                  </a:extLst>
                </a:gridCol>
                <a:gridCol w="329184">
                  <a:extLst>
                    <a:ext uri="{9D8B030D-6E8A-4147-A177-3AD203B41FA5}">
                      <a16:colId xmlns:a16="http://schemas.microsoft.com/office/drawing/2014/main" val="3938075573"/>
                    </a:ext>
                  </a:extLst>
                </a:gridCol>
                <a:gridCol w="329184">
                  <a:extLst>
                    <a:ext uri="{9D8B030D-6E8A-4147-A177-3AD203B41FA5}">
                      <a16:colId xmlns:a16="http://schemas.microsoft.com/office/drawing/2014/main" val="2234748712"/>
                    </a:ext>
                  </a:extLst>
                </a:gridCol>
                <a:gridCol w="329184">
                  <a:extLst>
                    <a:ext uri="{9D8B030D-6E8A-4147-A177-3AD203B41FA5}">
                      <a16:colId xmlns:a16="http://schemas.microsoft.com/office/drawing/2014/main" val="196298484"/>
                    </a:ext>
                  </a:extLst>
                </a:gridCol>
                <a:gridCol w="329184">
                  <a:extLst>
                    <a:ext uri="{9D8B030D-6E8A-4147-A177-3AD203B41FA5}">
                      <a16:colId xmlns:a16="http://schemas.microsoft.com/office/drawing/2014/main" val="2584809067"/>
                    </a:ext>
                  </a:extLst>
                </a:gridCol>
                <a:gridCol w="329184">
                  <a:extLst>
                    <a:ext uri="{9D8B030D-6E8A-4147-A177-3AD203B41FA5}">
                      <a16:colId xmlns:a16="http://schemas.microsoft.com/office/drawing/2014/main" val="2595464339"/>
                    </a:ext>
                  </a:extLst>
                </a:gridCol>
                <a:gridCol w="329184">
                  <a:extLst>
                    <a:ext uri="{9D8B030D-6E8A-4147-A177-3AD203B41FA5}">
                      <a16:colId xmlns:a16="http://schemas.microsoft.com/office/drawing/2014/main" val="4036697767"/>
                    </a:ext>
                  </a:extLst>
                </a:gridCol>
                <a:gridCol w="329184">
                  <a:extLst>
                    <a:ext uri="{9D8B030D-6E8A-4147-A177-3AD203B41FA5}">
                      <a16:colId xmlns:a16="http://schemas.microsoft.com/office/drawing/2014/main" val="352742129"/>
                    </a:ext>
                  </a:extLst>
                </a:gridCol>
                <a:gridCol w="329184">
                  <a:extLst>
                    <a:ext uri="{9D8B030D-6E8A-4147-A177-3AD203B41FA5}">
                      <a16:colId xmlns:a16="http://schemas.microsoft.com/office/drawing/2014/main" val="4176567099"/>
                    </a:ext>
                  </a:extLst>
                </a:gridCol>
                <a:gridCol w="329184">
                  <a:extLst>
                    <a:ext uri="{9D8B030D-6E8A-4147-A177-3AD203B41FA5}">
                      <a16:colId xmlns:a16="http://schemas.microsoft.com/office/drawing/2014/main" val="4066785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5073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- 2019-05-26 17:47:00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witnessed the pink skies of an Arabian sunset? 
Thank you 📷 IG raihanhamid_photography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https://scontent.xx.fbcdn.net/v/t1.0-9/s720x720/60971594_2083669078408433_1021835499255365632_o.jpg?_nc_cat=106&amp;_nc_oc=AQlhAODVQ2U1H5p909YKNN7VOZp4mA1rbnkeWFLOQQVuriE0o1bvVkSExCEAuEP-ud4&amp;_nc_ht=scontent.xx&amp;oh=b5b02d42b5fbf89f3fac0807c8eca944&amp;oe=5DB385D3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0131286"/>
                  </a:ext>
                </a:extLst>
              </a:tr>
            </a:tbl>
          </a:graphicData>
        </a:graphic>
      </p:graphicFrame>
      <p:sp>
        <p:nvSpPr>
          <p:cNvPr id="4" name="Text Placeholder 3">
            <a:extLst>
              <a:ext uri="{FF2B5EF4-FFF2-40B4-BE49-F238E27FC236}">
                <a16:creationId xmlns:a16="http://schemas.microsoft.com/office/drawing/2014/main" id="{3C18B0D8-69B2-4272-8A54-829CB9B7F62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138046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432B9-0C00-4A48-8936-7C51574AD57C}"/>
              </a:ext>
            </a:extLst>
          </p:cNvPr>
          <p:cNvSpPr>
            <a:spLocks noGrp="1"/>
          </p:cNvSpPr>
          <p:nvPr>
            <p:ph type="title"/>
          </p:nvPr>
        </p:nvSpPr>
        <p:spPr/>
        <p:txBody>
          <a:bodyPr/>
          <a:lstStyle/>
          <a:p>
            <a:r>
              <a:rPr lang="en-US"/>
              <a:t>Facebook Own Posts Table | Burj Al Arab - 19 of 26</a:t>
            </a:r>
          </a:p>
        </p:txBody>
      </p:sp>
      <p:graphicFrame>
        <p:nvGraphicFramePr>
          <p:cNvPr id="5" name="Table Placeholder 4">
            <a:extLst>
              <a:ext uri="{FF2B5EF4-FFF2-40B4-BE49-F238E27FC236}">
                <a16:creationId xmlns:a16="http://schemas.microsoft.com/office/drawing/2014/main" id="{DEEF7B07-E1D3-42CA-A832-8EB515AD0710}"/>
              </a:ext>
            </a:extLst>
          </p:cNvPr>
          <p:cNvGraphicFramePr>
            <a:graphicFrameLocks noGrp="1"/>
          </p:cNvGraphicFramePr>
          <p:nvPr>
            <p:ph type="tbl" sz="quarter" idx="13"/>
            <p:extLst>
              <p:ext uri="{D42A27DB-BD31-4B8C-83A1-F6EECF244321}">
                <p14:modId xmlns:p14="http://schemas.microsoft.com/office/powerpoint/2010/main" val="4257162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04056408"/>
                    </a:ext>
                  </a:extLst>
                </a:gridCol>
                <a:gridCol w="905256">
                  <a:extLst>
                    <a:ext uri="{9D8B030D-6E8A-4147-A177-3AD203B41FA5}">
                      <a16:colId xmlns:a16="http://schemas.microsoft.com/office/drawing/2014/main" val="2895211129"/>
                    </a:ext>
                  </a:extLst>
                </a:gridCol>
                <a:gridCol w="658368">
                  <a:extLst>
                    <a:ext uri="{9D8B030D-6E8A-4147-A177-3AD203B41FA5}">
                      <a16:colId xmlns:a16="http://schemas.microsoft.com/office/drawing/2014/main" val="350635867"/>
                    </a:ext>
                  </a:extLst>
                </a:gridCol>
                <a:gridCol w="329184">
                  <a:extLst>
                    <a:ext uri="{9D8B030D-6E8A-4147-A177-3AD203B41FA5}">
                      <a16:colId xmlns:a16="http://schemas.microsoft.com/office/drawing/2014/main" val="2891565289"/>
                    </a:ext>
                  </a:extLst>
                </a:gridCol>
                <a:gridCol w="329184">
                  <a:extLst>
                    <a:ext uri="{9D8B030D-6E8A-4147-A177-3AD203B41FA5}">
                      <a16:colId xmlns:a16="http://schemas.microsoft.com/office/drawing/2014/main" val="3884209987"/>
                    </a:ext>
                  </a:extLst>
                </a:gridCol>
                <a:gridCol w="329184">
                  <a:extLst>
                    <a:ext uri="{9D8B030D-6E8A-4147-A177-3AD203B41FA5}">
                      <a16:colId xmlns:a16="http://schemas.microsoft.com/office/drawing/2014/main" val="3807453715"/>
                    </a:ext>
                  </a:extLst>
                </a:gridCol>
                <a:gridCol w="329184">
                  <a:extLst>
                    <a:ext uri="{9D8B030D-6E8A-4147-A177-3AD203B41FA5}">
                      <a16:colId xmlns:a16="http://schemas.microsoft.com/office/drawing/2014/main" val="413170491"/>
                    </a:ext>
                  </a:extLst>
                </a:gridCol>
                <a:gridCol w="329184">
                  <a:extLst>
                    <a:ext uri="{9D8B030D-6E8A-4147-A177-3AD203B41FA5}">
                      <a16:colId xmlns:a16="http://schemas.microsoft.com/office/drawing/2014/main" val="1255575948"/>
                    </a:ext>
                  </a:extLst>
                </a:gridCol>
                <a:gridCol w="329184">
                  <a:extLst>
                    <a:ext uri="{9D8B030D-6E8A-4147-A177-3AD203B41FA5}">
                      <a16:colId xmlns:a16="http://schemas.microsoft.com/office/drawing/2014/main" val="928480123"/>
                    </a:ext>
                  </a:extLst>
                </a:gridCol>
                <a:gridCol w="329184">
                  <a:extLst>
                    <a:ext uri="{9D8B030D-6E8A-4147-A177-3AD203B41FA5}">
                      <a16:colId xmlns:a16="http://schemas.microsoft.com/office/drawing/2014/main" val="537637873"/>
                    </a:ext>
                  </a:extLst>
                </a:gridCol>
                <a:gridCol w="329184">
                  <a:extLst>
                    <a:ext uri="{9D8B030D-6E8A-4147-A177-3AD203B41FA5}">
                      <a16:colId xmlns:a16="http://schemas.microsoft.com/office/drawing/2014/main" val="1357395415"/>
                    </a:ext>
                  </a:extLst>
                </a:gridCol>
                <a:gridCol w="329184">
                  <a:extLst>
                    <a:ext uri="{9D8B030D-6E8A-4147-A177-3AD203B41FA5}">
                      <a16:colId xmlns:a16="http://schemas.microsoft.com/office/drawing/2014/main" val="3745595293"/>
                    </a:ext>
                  </a:extLst>
                </a:gridCol>
                <a:gridCol w="329184">
                  <a:extLst>
                    <a:ext uri="{9D8B030D-6E8A-4147-A177-3AD203B41FA5}">
                      <a16:colId xmlns:a16="http://schemas.microsoft.com/office/drawing/2014/main" val="2639094116"/>
                    </a:ext>
                  </a:extLst>
                </a:gridCol>
                <a:gridCol w="329184">
                  <a:extLst>
                    <a:ext uri="{9D8B030D-6E8A-4147-A177-3AD203B41FA5}">
                      <a16:colId xmlns:a16="http://schemas.microsoft.com/office/drawing/2014/main" val="1574439026"/>
                    </a:ext>
                  </a:extLst>
                </a:gridCol>
                <a:gridCol w="329184">
                  <a:extLst>
                    <a:ext uri="{9D8B030D-6E8A-4147-A177-3AD203B41FA5}">
                      <a16:colId xmlns:a16="http://schemas.microsoft.com/office/drawing/2014/main" val="3958432367"/>
                    </a:ext>
                  </a:extLst>
                </a:gridCol>
                <a:gridCol w="329184">
                  <a:extLst>
                    <a:ext uri="{9D8B030D-6E8A-4147-A177-3AD203B41FA5}">
                      <a16:colId xmlns:a16="http://schemas.microsoft.com/office/drawing/2014/main" val="962845987"/>
                    </a:ext>
                  </a:extLst>
                </a:gridCol>
                <a:gridCol w="329184">
                  <a:extLst>
                    <a:ext uri="{9D8B030D-6E8A-4147-A177-3AD203B41FA5}">
                      <a16:colId xmlns:a16="http://schemas.microsoft.com/office/drawing/2014/main" val="2114875727"/>
                    </a:ext>
                  </a:extLst>
                </a:gridCol>
                <a:gridCol w="329184">
                  <a:extLst>
                    <a:ext uri="{9D8B030D-6E8A-4147-A177-3AD203B41FA5}">
                      <a16:colId xmlns:a16="http://schemas.microsoft.com/office/drawing/2014/main" val="1047920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6025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- 2019-05-24 15:12:01 </a:t>
                      </a:r>
                      <a:r>
                        <a:rPr kumimoji="0" lang="en-US" sz="1000" b="0" i="0" u="none" strike="noStrike" kern="1200" cap="none" spc="0" normalizeH="0" baseline="0" noProof="0">
                          <a:ln>
                            <a:noFill/>
                          </a:ln>
                          <a:solidFill>
                            <a:prstClr val="black"/>
                          </a:solidFill>
                          <a:effectLst/>
                          <a:uLnTx/>
                          <a:uFillTx/>
                          <a:latin typeface="+mn-lt"/>
                          <a:ea typeface="+mn-ea"/>
                          <a:cs typeface="+mn-cs"/>
                        </a:rPr>
                        <a:t> 
 Sparkling lights, an abundance of colour and water jumping from the mesmerizing lobby fountain. 
Thank you 📷 IG never_unpacking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https://scontent.xx.fbcdn.net/v/t1.0-9/s720x720/61026018_2080194478755893_2538966777409306624_o.jpg?_nc_cat=103&amp;_nc_oc=AQkE07UpHSR1mFEMjUSVLNLjZRsSF3UgDCYKoi5aoLaWLTlDQRUhZwRQF0okb6FL-9U&amp;_nc_ht=scontent.xx&amp;oh=c3af9916a448cb3b739d3736560e2b57&amp;oe=5DC52A8B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29/06/2019 12:41:33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68861082"/>
                  </a:ext>
                </a:extLst>
              </a:tr>
            </a:tbl>
          </a:graphicData>
        </a:graphic>
      </p:graphicFrame>
      <p:sp>
        <p:nvSpPr>
          <p:cNvPr id="4" name="Text Placeholder 3">
            <a:extLst>
              <a:ext uri="{FF2B5EF4-FFF2-40B4-BE49-F238E27FC236}">
                <a16:creationId xmlns:a16="http://schemas.microsoft.com/office/drawing/2014/main" id="{B5C7EC45-05A7-4669-855B-BD8AD1D99F5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895581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BA00E-51FD-42F9-AE81-09272C331F8A}"/>
              </a:ext>
            </a:extLst>
          </p:cNvPr>
          <p:cNvSpPr>
            <a:spLocks noGrp="1"/>
          </p:cNvSpPr>
          <p:nvPr>
            <p:ph type="title"/>
          </p:nvPr>
        </p:nvSpPr>
        <p:spPr/>
        <p:txBody>
          <a:bodyPr/>
          <a:lstStyle/>
          <a:p>
            <a:r>
              <a:rPr lang="en-US"/>
              <a:t>Facebook Own Posts Table | Burj Al Arab - 20 of 26</a:t>
            </a:r>
          </a:p>
        </p:txBody>
      </p:sp>
      <p:graphicFrame>
        <p:nvGraphicFramePr>
          <p:cNvPr id="5" name="Table Placeholder 4">
            <a:extLst>
              <a:ext uri="{FF2B5EF4-FFF2-40B4-BE49-F238E27FC236}">
                <a16:creationId xmlns:a16="http://schemas.microsoft.com/office/drawing/2014/main" id="{62DB8EA3-9DFE-4081-B12C-E48CC7B39207}"/>
              </a:ext>
            </a:extLst>
          </p:cNvPr>
          <p:cNvGraphicFramePr>
            <a:graphicFrameLocks noGrp="1"/>
          </p:cNvGraphicFramePr>
          <p:nvPr>
            <p:ph type="tbl" sz="quarter" idx="13"/>
            <p:extLst>
              <p:ext uri="{D42A27DB-BD31-4B8C-83A1-F6EECF244321}">
                <p14:modId xmlns:p14="http://schemas.microsoft.com/office/powerpoint/2010/main" val="422510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55771039"/>
                    </a:ext>
                  </a:extLst>
                </a:gridCol>
                <a:gridCol w="905256">
                  <a:extLst>
                    <a:ext uri="{9D8B030D-6E8A-4147-A177-3AD203B41FA5}">
                      <a16:colId xmlns:a16="http://schemas.microsoft.com/office/drawing/2014/main" val="1471371051"/>
                    </a:ext>
                  </a:extLst>
                </a:gridCol>
                <a:gridCol w="658368">
                  <a:extLst>
                    <a:ext uri="{9D8B030D-6E8A-4147-A177-3AD203B41FA5}">
                      <a16:colId xmlns:a16="http://schemas.microsoft.com/office/drawing/2014/main" val="769807963"/>
                    </a:ext>
                  </a:extLst>
                </a:gridCol>
                <a:gridCol w="329184">
                  <a:extLst>
                    <a:ext uri="{9D8B030D-6E8A-4147-A177-3AD203B41FA5}">
                      <a16:colId xmlns:a16="http://schemas.microsoft.com/office/drawing/2014/main" val="4283937567"/>
                    </a:ext>
                  </a:extLst>
                </a:gridCol>
                <a:gridCol w="329184">
                  <a:extLst>
                    <a:ext uri="{9D8B030D-6E8A-4147-A177-3AD203B41FA5}">
                      <a16:colId xmlns:a16="http://schemas.microsoft.com/office/drawing/2014/main" val="3690196412"/>
                    </a:ext>
                  </a:extLst>
                </a:gridCol>
                <a:gridCol w="329184">
                  <a:extLst>
                    <a:ext uri="{9D8B030D-6E8A-4147-A177-3AD203B41FA5}">
                      <a16:colId xmlns:a16="http://schemas.microsoft.com/office/drawing/2014/main" val="2414458681"/>
                    </a:ext>
                  </a:extLst>
                </a:gridCol>
                <a:gridCol w="329184">
                  <a:extLst>
                    <a:ext uri="{9D8B030D-6E8A-4147-A177-3AD203B41FA5}">
                      <a16:colId xmlns:a16="http://schemas.microsoft.com/office/drawing/2014/main" val="2159176777"/>
                    </a:ext>
                  </a:extLst>
                </a:gridCol>
                <a:gridCol w="329184">
                  <a:extLst>
                    <a:ext uri="{9D8B030D-6E8A-4147-A177-3AD203B41FA5}">
                      <a16:colId xmlns:a16="http://schemas.microsoft.com/office/drawing/2014/main" val="2387090435"/>
                    </a:ext>
                  </a:extLst>
                </a:gridCol>
                <a:gridCol w="329184">
                  <a:extLst>
                    <a:ext uri="{9D8B030D-6E8A-4147-A177-3AD203B41FA5}">
                      <a16:colId xmlns:a16="http://schemas.microsoft.com/office/drawing/2014/main" val="809731702"/>
                    </a:ext>
                  </a:extLst>
                </a:gridCol>
                <a:gridCol w="329184">
                  <a:extLst>
                    <a:ext uri="{9D8B030D-6E8A-4147-A177-3AD203B41FA5}">
                      <a16:colId xmlns:a16="http://schemas.microsoft.com/office/drawing/2014/main" val="1349910900"/>
                    </a:ext>
                  </a:extLst>
                </a:gridCol>
                <a:gridCol w="329184">
                  <a:extLst>
                    <a:ext uri="{9D8B030D-6E8A-4147-A177-3AD203B41FA5}">
                      <a16:colId xmlns:a16="http://schemas.microsoft.com/office/drawing/2014/main" val="1752082216"/>
                    </a:ext>
                  </a:extLst>
                </a:gridCol>
                <a:gridCol w="329184">
                  <a:extLst>
                    <a:ext uri="{9D8B030D-6E8A-4147-A177-3AD203B41FA5}">
                      <a16:colId xmlns:a16="http://schemas.microsoft.com/office/drawing/2014/main" val="3210861597"/>
                    </a:ext>
                  </a:extLst>
                </a:gridCol>
                <a:gridCol w="329184">
                  <a:extLst>
                    <a:ext uri="{9D8B030D-6E8A-4147-A177-3AD203B41FA5}">
                      <a16:colId xmlns:a16="http://schemas.microsoft.com/office/drawing/2014/main" val="2365071958"/>
                    </a:ext>
                  </a:extLst>
                </a:gridCol>
                <a:gridCol w="329184">
                  <a:extLst>
                    <a:ext uri="{9D8B030D-6E8A-4147-A177-3AD203B41FA5}">
                      <a16:colId xmlns:a16="http://schemas.microsoft.com/office/drawing/2014/main" val="733292305"/>
                    </a:ext>
                  </a:extLst>
                </a:gridCol>
                <a:gridCol w="329184">
                  <a:extLst>
                    <a:ext uri="{9D8B030D-6E8A-4147-A177-3AD203B41FA5}">
                      <a16:colId xmlns:a16="http://schemas.microsoft.com/office/drawing/2014/main" val="1578442830"/>
                    </a:ext>
                  </a:extLst>
                </a:gridCol>
                <a:gridCol w="329184">
                  <a:extLst>
                    <a:ext uri="{9D8B030D-6E8A-4147-A177-3AD203B41FA5}">
                      <a16:colId xmlns:a16="http://schemas.microsoft.com/office/drawing/2014/main" val="3209115545"/>
                    </a:ext>
                  </a:extLst>
                </a:gridCol>
                <a:gridCol w="329184">
                  <a:extLst>
                    <a:ext uri="{9D8B030D-6E8A-4147-A177-3AD203B41FA5}">
                      <a16:colId xmlns:a16="http://schemas.microsoft.com/office/drawing/2014/main" val="2915276221"/>
                    </a:ext>
                  </a:extLst>
                </a:gridCol>
                <a:gridCol w="329184">
                  <a:extLst>
                    <a:ext uri="{9D8B030D-6E8A-4147-A177-3AD203B41FA5}">
                      <a16:colId xmlns:a16="http://schemas.microsoft.com/office/drawing/2014/main" val="4145360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096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- 2019-05-22 17:30:00 </a:t>
                      </a:r>
                      <a:r>
                        <a:rPr kumimoji="0" lang="en-US" sz="1000" b="0" i="0" u="none" strike="noStrike" kern="1200" cap="none" spc="0" normalizeH="0" baseline="0" noProof="0">
                          <a:ln>
                            <a:noFill/>
                          </a:ln>
                          <a:solidFill>
                            <a:prstClr val="black"/>
                          </a:solidFill>
                          <a:effectLst/>
                          <a:uLnTx/>
                          <a:uFillTx/>
                          <a:latin typeface="+mn-lt"/>
                          <a:ea typeface="+mn-ea"/>
                          <a:cs typeface="+mn-cs"/>
                        </a:rPr>
                        <a:t> 
 As summer casts a lazy haze over the skyline, only the strongest silhouettes capture the eye amongst a sea of modern structures. 
Thank you 📷 IG john_visual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https://scontent.xx.fbcdn.net/v/t1.0-9/s720x720/61110959_2077006619074679_2953566820965023744_o.jpg?_nc_cat=111&amp;_nc_oc=AQkLchAf-_YI1WkmzRDh-7bi_-TKG4d6iYinCdJWtM81Z_YW5vcQ4Yd7-YdRd3Pn9F4&amp;_nc_ht=scontent.xx&amp;oh=78083004265bcaf26b4b12ffebada5a7&amp;oe=5DC698EE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29/06/2019 12:41:33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95588265"/>
                  </a:ext>
                </a:extLst>
              </a:tr>
            </a:tbl>
          </a:graphicData>
        </a:graphic>
      </p:graphicFrame>
      <p:sp>
        <p:nvSpPr>
          <p:cNvPr id="4" name="Text Placeholder 3">
            <a:extLst>
              <a:ext uri="{FF2B5EF4-FFF2-40B4-BE49-F238E27FC236}">
                <a16:creationId xmlns:a16="http://schemas.microsoft.com/office/drawing/2014/main" id="{C27DF6A4-EB6F-4E33-A1D0-4B2C957247C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224859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8B997-2D2B-432D-A2F8-554A78CABC4F}"/>
              </a:ext>
            </a:extLst>
          </p:cNvPr>
          <p:cNvSpPr>
            <a:spLocks noGrp="1"/>
          </p:cNvSpPr>
          <p:nvPr>
            <p:ph type="title"/>
          </p:nvPr>
        </p:nvSpPr>
        <p:spPr/>
        <p:txBody>
          <a:bodyPr/>
          <a:lstStyle/>
          <a:p>
            <a:r>
              <a:rPr lang="en-US"/>
              <a:t>Facebook Own Posts Table | Burj Al Arab - 21 of 26</a:t>
            </a:r>
          </a:p>
        </p:txBody>
      </p:sp>
      <p:graphicFrame>
        <p:nvGraphicFramePr>
          <p:cNvPr id="5" name="Table Placeholder 4">
            <a:extLst>
              <a:ext uri="{FF2B5EF4-FFF2-40B4-BE49-F238E27FC236}">
                <a16:creationId xmlns:a16="http://schemas.microsoft.com/office/drawing/2014/main" id="{65665295-A7DD-4C40-9FEC-78E6901E5374}"/>
              </a:ext>
            </a:extLst>
          </p:cNvPr>
          <p:cNvGraphicFramePr>
            <a:graphicFrameLocks noGrp="1"/>
          </p:cNvGraphicFramePr>
          <p:nvPr>
            <p:ph type="tbl" sz="quarter" idx="13"/>
            <p:extLst>
              <p:ext uri="{D42A27DB-BD31-4B8C-83A1-F6EECF244321}">
                <p14:modId xmlns:p14="http://schemas.microsoft.com/office/powerpoint/2010/main" val="866520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06802599"/>
                    </a:ext>
                  </a:extLst>
                </a:gridCol>
                <a:gridCol w="905256">
                  <a:extLst>
                    <a:ext uri="{9D8B030D-6E8A-4147-A177-3AD203B41FA5}">
                      <a16:colId xmlns:a16="http://schemas.microsoft.com/office/drawing/2014/main" val="2280125828"/>
                    </a:ext>
                  </a:extLst>
                </a:gridCol>
                <a:gridCol w="658368">
                  <a:extLst>
                    <a:ext uri="{9D8B030D-6E8A-4147-A177-3AD203B41FA5}">
                      <a16:colId xmlns:a16="http://schemas.microsoft.com/office/drawing/2014/main" val="522957967"/>
                    </a:ext>
                  </a:extLst>
                </a:gridCol>
                <a:gridCol w="329184">
                  <a:extLst>
                    <a:ext uri="{9D8B030D-6E8A-4147-A177-3AD203B41FA5}">
                      <a16:colId xmlns:a16="http://schemas.microsoft.com/office/drawing/2014/main" val="2605972940"/>
                    </a:ext>
                  </a:extLst>
                </a:gridCol>
                <a:gridCol w="329184">
                  <a:extLst>
                    <a:ext uri="{9D8B030D-6E8A-4147-A177-3AD203B41FA5}">
                      <a16:colId xmlns:a16="http://schemas.microsoft.com/office/drawing/2014/main" val="4171963346"/>
                    </a:ext>
                  </a:extLst>
                </a:gridCol>
                <a:gridCol w="329184">
                  <a:extLst>
                    <a:ext uri="{9D8B030D-6E8A-4147-A177-3AD203B41FA5}">
                      <a16:colId xmlns:a16="http://schemas.microsoft.com/office/drawing/2014/main" val="2515146994"/>
                    </a:ext>
                  </a:extLst>
                </a:gridCol>
                <a:gridCol w="329184">
                  <a:extLst>
                    <a:ext uri="{9D8B030D-6E8A-4147-A177-3AD203B41FA5}">
                      <a16:colId xmlns:a16="http://schemas.microsoft.com/office/drawing/2014/main" val="3305802365"/>
                    </a:ext>
                  </a:extLst>
                </a:gridCol>
                <a:gridCol w="329184">
                  <a:extLst>
                    <a:ext uri="{9D8B030D-6E8A-4147-A177-3AD203B41FA5}">
                      <a16:colId xmlns:a16="http://schemas.microsoft.com/office/drawing/2014/main" val="4243360368"/>
                    </a:ext>
                  </a:extLst>
                </a:gridCol>
                <a:gridCol w="329184">
                  <a:extLst>
                    <a:ext uri="{9D8B030D-6E8A-4147-A177-3AD203B41FA5}">
                      <a16:colId xmlns:a16="http://schemas.microsoft.com/office/drawing/2014/main" val="2940381896"/>
                    </a:ext>
                  </a:extLst>
                </a:gridCol>
                <a:gridCol w="329184">
                  <a:extLst>
                    <a:ext uri="{9D8B030D-6E8A-4147-A177-3AD203B41FA5}">
                      <a16:colId xmlns:a16="http://schemas.microsoft.com/office/drawing/2014/main" val="1283407485"/>
                    </a:ext>
                  </a:extLst>
                </a:gridCol>
                <a:gridCol w="329184">
                  <a:extLst>
                    <a:ext uri="{9D8B030D-6E8A-4147-A177-3AD203B41FA5}">
                      <a16:colId xmlns:a16="http://schemas.microsoft.com/office/drawing/2014/main" val="527886115"/>
                    </a:ext>
                  </a:extLst>
                </a:gridCol>
                <a:gridCol w="329184">
                  <a:extLst>
                    <a:ext uri="{9D8B030D-6E8A-4147-A177-3AD203B41FA5}">
                      <a16:colId xmlns:a16="http://schemas.microsoft.com/office/drawing/2014/main" val="751310691"/>
                    </a:ext>
                  </a:extLst>
                </a:gridCol>
                <a:gridCol w="329184">
                  <a:extLst>
                    <a:ext uri="{9D8B030D-6E8A-4147-A177-3AD203B41FA5}">
                      <a16:colId xmlns:a16="http://schemas.microsoft.com/office/drawing/2014/main" val="264811717"/>
                    </a:ext>
                  </a:extLst>
                </a:gridCol>
                <a:gridCol w="329184">
                  <a:extLst>
                    <a:ext uri="{9D8B030D-6E8A-4147-A177-3AD203B41FA5}">
                      <a16:colId xmlns:a16="http://schemas.microsoft.com/office/drawing/2014/main" val="2691315442"/>
                    </a:ext>
                  </a:extLst>
                </a:gridCol>
                <a:gridCol w="329184">
                  <a:extLst>
                    <a:ext uri="{9D8B030D-6E8A-4147-A177-3AD203B41FA5}">
                      <a16:colId xmlns:a16="http://schemas.microsoft.com/office/drawing/2014/main" val="2364788613"/>
                    </a:ext>
                  </a:extLst>
                </a:gridCol>
                <a:gridCol w="329184">
                  <a:extLst>
                    <a:ext uri="{9D8B030D-6E8A-4147-A177-3AD203B41FA5}">
                      <a16:colId xmlns:a16="http://schemas.microsoft.com/office/drawing/2014/main" val="1045775185"/>
                    </a:ext>
                  </a:extLst>
                </a:gridCol>
                <a:gridCol w="329184">
                  <a:extLst>
                    <a:ext uri="{9D8B030D-6E8A-4147-A177-3AD203B41FA5}">
                      <a16:colId xmlns:a16="http://schemas.microsoft.com/office/drawing/2014/main" val="3365074830"/>
                    </a:ext>
                  </a:extLst>
                </a:gridCol>
                <a:gridCol w="329184">
                  <a:extLst>
                    <a:ext uri="{9D8B030D-6E8A-4147-A177-3AD203B41FA5}">
                      <a16:colId xmlns:a16="http://schemas.microsoft.com/office/drawing/2014/main" val="2314211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195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- 2019-05-21 17:03:05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of the Jumeirah properties that were awarded winners at the World Travel Awards! ✨
#TravelTuesday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https://scontent.xx.fbcdn.net/v/t1.0-9/s720x720/59578508_10156500467966731_3568807588898275328_o.jpg?_nc_cat=101&amp;_nc_oc=AQmy3pCUjFDWLeBEl4UAqie-KtsDzCbwr2HNbcCIILj4pNO76heImSYlx5sPUo5fJTE&amp;_nc_ht=scontent.xx&amp;oh=d438a383e6a8353a0fc41a6f4c325728&amp;oe=5DBD46CA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27434841"/>
                  </a:ext>
                </a:extLst>
              </a:tr>
            </a:tbl>
          </a:graphicData>
        </a:graphic>
      </p:graphicFrame>
      <p:sp>
        <p:nvSpPr>
          <p:cNvPr id="4" name="Text Placeholder 3">
            <a:extLst>
              <a:ext uri="{FF2B5EF4-FFF2-40B4-BE49-F238E27FC236}">
                <a16:creationId xmlns:a16="http://schemas.microsoft.com/office/drawing/2014/main" id="{DF044E6B-054C-4772-B720-58BEDCB0F721}"/>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13969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C5089-5C60-4AD9-BC7F-4D120AEA67F2}"/>
              </a:ext>
            </a:extLst>
          </p:cNvPr>
          <p:cNvSpPr>
            <a:spLocks noGrp="1"/>
          </p:cNvSpPr>
          <p:nvPr>
            <p:ph type="title"/>
          </p:nvPr>
        </p:nvSpPr>
        <p:spPr/>
        <p:txBody>
          <a:bodyPr/>
          <a:lstStyle/>
          <a:p>
            <a:r>
              <a:rPr lang="en-US"/>
              <a:t>Facebook Own Posts Table | Burj Al Arab - 22 of 26</a:t>
            </a:r>
          </a:p>
        </p:txBody>
      </p:sp>
      <p:graphicFrame>
        <p:nvGraphicFramePr>
          <p:cNvPr id="5" name="Table Placeholder 4">
            <a:extLst>
              <a:ext uri="{FF2B5EF4-FFF2-40B4-BE49-F238E27FC236}">
                <a16:creationId xmlns:a16="http://schemas.microsoft.com/office/drawing/2014/main" id="{15398919-5B21-443E-8E3A-D710AC6CA2CB}"/>
              </a:ext>
            </a:extLst>
          </p:cNvPr>
          <p:cNvGraphicFramePr>
            <a:graphicFrameLocks noGrp="1"/>
          </p:cNvGraphicFramePr>
          <p:nvPr>
            <p:ph type="tbl" sz="quarter" idx="13"/>
            <p:extLst>
              <p:ext uri="{D42A27DB-BD31-4B8C-83A1-F6EECF244321}">
                <p14:modId xmlns:p14="http://schemas.microsoft.com/office/powerpoint/2010/main" val="4227293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46097640"/>
                    </a:ext>
                  </a:extLst>
                </a:gridCol>
                <a:gridCol w="905256">
                  <a:extLst>
                    <a:ext uri="{9D8B030D-6E8A-4147-A177-3AD203B41FA5}">
                      <a16:colId xmlns:a16="http://schemas.microsoft.com/office/drawing/2014/main" val="2979466925"/>
                    </a:ext>
                  </a:extLst>
                </a:gridCol>
                <a:gridCol w="658368">
                  <a:extLst>
                    <a:ext uri="{9D8B030D-6E8A-4147-A177-3AD203B41FA5}">
                      <a16:colId xmlns:a16="http://schemas.microsoft.com/office/drawing/2014/main" val="3894608153"/>
                    </a:ext>
                  </a:extLst>
                </a:gridCol>
                <a:gridCol w="329184">
                  <a:extLst>
                    <a:ext uri="{9D8B030D-6E8A-4147-A177-3AD203B41FA5}">
                      <a16:colId xmlns:a16="http://schemas.microsoft.com/office/drawing/2014/main" val="2779983606"/>
                    </a:ext>
                  </a:extLst>
                </a:gridCol>
                <a:gridCol w="329184">
                  <a:extLst>
                    <a:ext uri="{9D8B030D-6E8A-4147-A177-3AD203B41FA5}">
                      <a16:colId xmlns:a16="http://schemas.microsoft.com/office/drawing/2014/main" val="4033088810"/>
                    </a:ext>
                  </a:extLst>
                </a:gridCol>
                <a:gridCol w="329184">
                  <a:extLst>
                    <a:ext uri="{9D8B030D-6E8A-4147-A177-3AD203B41FA5}">
                      <a16:colId xmlns:a16="http://schemas.microsoft.com/office/drawing/2014/main" val="1783023132"/>
                    </a:ext>
                  </a:extLst>
                </a:gridCol>
                <a:gridCol w="329184">
                  <a:extLst>
                    <a:ext uri="{9D8B030D-6E8A-4147-A177-3AD203B41FA5}">
                      <a16:colId xmlns:a16="http://schemas.microsoft.com/office/drawing/2014/main" val="2929804623"/>
                    </a:ext>
                  </a:extLst>
                </a:gridCol>
                <a:gridCol w="329184">
                  <a:extLst>
                    <a:ext uri="{9D8B030D-6E8A-4147-A177-3AD203B41FA5}">
                      <a16:colId xmlns:a16="http://schemas.microsoft.com/office/drawing/2014/main" val="2162624957"/>
                    </a:ext>
                  </a:extLst>
                </a:gridCol>
                <a:gridCol w="329184">
                  <a:extLst>
                    <a:ext uri="{9D8B030D-6E8A-4147-A177-3AD203B41FA5}">
                      <a16:colId xmlns:a16="http://schemas.microsoft.com/office/drawing/2014/main" val="3724450062"/>
                    </a:ext>
                  </a:extLst>
                </a:gridCol>
                <a:gridCol w="329184">
                  <a:extLst>
                    <a:ext uri="{9D8B030D-6E8A-4147-A177-3AD203B41FA5}">
                      <a16:colId xmlns:a16="http://schemas.microsoft.com/office/drawing/2014/main" val="3668027696"/>
                    </a:ext>
                  </a:extLst>
                </a:gridCol>
                <a:gridCol w="329184">
                  <a:extLst>
                    <a:ext uri="{9D8B030D-6E8A-4147-A177-3AD203B41FA5}">
                      <a16:colId xmlns:a16="http://schemas.microsoft.com/office/drawing/2014/main" val="3072725244"/>
                    </a:ext>
                  </a:extLst>
                </a:gridCol>
                <a:gridCol w="329184">
                  <a:extLst>
                    <a:ext uri="{9D8B030D-6E8A-4147-A177-3AD203B41FA5}">
                      <a16:colId xmlns:a16="http://schemas.microsoft.com/office/drawing/2014/main" val="2925726800"/>
                    </a:ext>
                  </a:extLst>
                </a:gridCol>
                <a:gridCol w="329184">
                  <a:extLst>
                    <a:ext uri="{9D8B030D-6E8A-4147-A177-3AD203B41FA5}">
                      <a16:colId xmlns:a16="http://schemas.microsoft.com/office/drawing/2014/main" val="2344785301"/>
                    </a:ext>
                  </a:extLst>
                </a:gridCol>
                <a:gridCol w="329184">
                  <a:extLst>
                    <a:ext uri="{9D8B030D-6E8A-4147-A177-3AD203B41FA5}">
                      <a16:colId xmlns:a16="http://schemas.microsoft.com/office/drawing/2014/main" val="2935668781"/>
                    </a:ext>
                  </a:extLst>
                </a:gridCol>
                <a:gridCol w="329184">
                  <a:extLst>
                    <a:ext uri="{9D8B030D-6E8A-4147-A177-3AD203B41FA5}">
                      <a16:colId xmlns:a16="http://schemas.microsoft.com/office/drawing/2014/main" val="3750535624"/>
                    </a:ext>
                  </a:extLst>
                </a:gridCol>
                <a:gridCol w="329184">
                  <a:extLst>
                    <a:ext uri="{9D8B030D-6E8A-4147-A177-3AD203B41FA5}">
                      <a16:colId xmlns:a16="http://schemas.microsoft.com/office/drawing/2014/main" val="2897033163"/>
                    </a:ext>
                  </a:extLst>
                </a:gridCol>
                <a:gridCol w="329184">
                  <a:extLst>
                    <a:ext uri="{9D8B030D-6E8A-4147-A177-3AD203B41FA5}">
                      <a16:colId xmlns:a16="http://schemas.microsoft.com/office/drawing/2014/main" val="1410543491"/>
                    </a:ext>
                  </a:extLst>
                </a:gridCol>
                <a:gridCol w="329184">
                  <a:extLst>
                    <a:ext uri="{9D8B030D-6E8A-4147-A177-3AD203B41FA5}">
                      <a16:colId xmlns:a16="http://schemas.microsoft.com/office/drawing/2014/main" val="11306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4218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- 2019-05-19 16:02:23 </a:t>
                      </a:r>
                      <a:r>
                        <a:rPr kumimoji="0" lang="en-US" sz="1000" b="0" i="0" u="none" strike="noStrike" kern="1200" cap="none" spc="0" normalizeH="0" baseline="0" noProof="0">
                          <a:ln>
                            <a:noFill/>
                          </a:ln>
                          <a:solidFill>
                            <a:prstClr val="black"/>
                          </a:solidFill>
                          <a:effectLst/>
                          <a:uLnTx/>
                          <a:uFillTx/>
                          <a:latin typeface="+mn-lt"/>
                          <a:ea typeface="+mn-ea"/>
                          <a:cs typeface="+mn-cs"/>
                        </a:rPr>
                        <a:t> 
 Gold On 27 transforms into a shining Suhoor space, with Mezze dishes inspired from the city of Dubai, all presented for sharing with loved 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https://scontent.xx.fbcdn.net/v/t15.13418-10/p720x720/59593486_599378967213290_4807874691375038464_n.jpg?_nc_cat=102&amp;_nc_oc=AQkTjRaf_ue2Y2fmJGjJ5hADfOkdtfyFmU7AQ6jeMBrcMhokZd7Yl0YZArrkOniaKdY&amp;_nc_ht=scontent.xx&amp;oh=9cf3c9e8f462978aa91172bfb5d8f35a&amp;oe=5D8378A7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63824651"/>
                  </a:ext>
                </a:extLst>
              </a:tr>
            </a:tbl>
          </a:graphicData>
        </a:graphic>
      </p:graphicFrame>
      <p:sp>
        <p:nvSpPr>
          <p:cNvPr id="4" name="Text Placeholder 3">
            <a:extLst>
              <a:ext uri="{FF2B5EF4-FFF2-40B4-BE49-F238E27FC236}">
                <a16:creationId xmlns:a16="http://schemas.microsoft.com/office/drawing/2014/main" id="{2E082960-86F7-4A41-941B-60BD9017BDE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272986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FB094-ACA4-4341-A510-F45BAE02B389}"/>
              </a:ext>
            </a:extLst>
          </p:cNvPr>
          <p:cNvSpPr>
            <a:spLocks noGrp="1"/>
          </p:cNvSpPr>
          <p:nvPr>
            <p:ph type="title"/>
          </p:nvPr>
        </p:nvSpPr>
        <p:spPr/>
        <p:txBody>
          <a:bodyPr/>
          <a:lstStyle/>
          <a:p>
            <a:r>
              <a:rPr lang="en-US"/>
              <a:t>Facebook Own Posts Table | Burj Al Arab - 23 of 26</a:t>
            </a:r>
          </a:p>
        </p:txBody>
      </p:sp>
      <p:graphicFrame>
        <p:nvGraphicFramePr>
          <p:cNvPr id="5" name="Table Placeholder 4">
            <a:extLst>
              <a:ext uri="{FF2B5EF4-FFF2-40B4-BE49-F238E27FC236}">
                <a16:creationId xmlns:a16="http://schemas.microsoft.com/office/drawing/2014/main" id="{163580A2-7E8F-4FA6-8213-75716C8D2DC1}"/>
              </a:ext>
            </a:extLst>
          </p:cNvPr>
          <p:cNvGraphicFramePr>
            <a:graphicFrameLocks noGrp="1"/>
          </p:cNvGraphicFramePr>
          <p:nvPr>
            <p:ph type="tbl" sz="quarter" idx="13"/>
            <p:extLst>
              <p:ext uri="{D42A27DB-BD31-4B8C-83A1-F6EECF244321}">
                <p14:modId xmlns:p14="http://schemas.microsoft.com/office/powerpoint/2010/main" val="115453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79274182"/>
                    </a:ext>
                  </a:extLst>
                </a:gridCol>
                <a:gridCol w="905256">
                  <a:extLst>
                    <a:ext uri="{9D8B030D-6E8A-4147-A177-3AD203B41FA5}">
                      <a16:colId xmlns:a16="http://schemas.microsoft.com/office/drawing/2014/main" val="222524052"/>
                    </a:ext>
                  </a:extLst>
                </a:gridCol>
                <a:gridCol w="658368">
                  <a:extLst>
                    <a:ext uri="{9D8B030D-6E8A-4147-A177-3AD203B41FA5}">
                      <a16:colId xmlns:a16="http://schemas.microsoft.com/office/drawing/2014/main" val="1119499972"/>
                    </a:ext>
                  </a:extLst>
                </a:gridCol>
                <a:gridCol w="329184">
                  <a:extLst>
                    <a:ext uri="{9D8B030D-6E8A-4147-A177-3AD203B41FA5}">
                      <a16:colId xmlns:a16="http://schemas.microsoft.com/office/drawing/2014/main" val="1513821522"/>
                    </a:ext>
                  </a:extLst>
                </a:gridCol>
                <a:gridCol w="329184">
                  <a:extLst>
                    <a:ext uri="{9D8B030D-6E8A-4147-A177-3AD203B41FA5}">
                      <a16:colId xmlns:a16="http://schemas.microsoft.com/office/drawing/2014/main" val="1625539572"/>
                    </a:ext>
                  </a:extLst>
                </a:gridCol>
                <a:gridCol w="329184">
                  <a:extLst>
                    <a:ext uri="{9D8B030D-6E8A-4147-A177-3AD203B41FA5}">
                      <a16:colId xmlns:a16="http://schemas.microsoft.com/office/drawing/2014/main" val="1968488594"/>
                    </a:ext>
                  </a:extLst>
                </a:gridCol>
                <a:gridCol w="329184">
                  <a:extLst>
                    <a:ext uri="{9D8B030D-6E8A-4147-A177-3AD203B41FA5}">
                      <a16:colId xmlns:a16="http://schemas.microsoft.com/office/drawing/2014/main" val="1821288366"/>
                    </a:ext>
                  </a:extLst>
                </a:gridCol>
                <a:gridCol w="329184">
                  <a:extLst>
                    <a:ext uri="{9D8B030D-6E8A-4147-A177-3AD203B41FA5}">
                      <a16:colId xmlns:a16="http://schemas.microsoft.com/office/drawing/2014/main" val="3646873240"/>
                    </a:ext>
                  </a:extLst>
                </a:gridCol>
                <a:gridCol w="329184">
                  <a:extLst>
                    <a:ext uri="{9D8B030D-6E8A-4147-A177-3AD203B41FA5}">
                      <a16:colId xmlns:a16="http://schemas.microsoft.com/office/drawing/2014/main" val="3443914348"/>
                    </a:ext>
                  </a:extLst>
                </a:gridCol>
                <a:gridCol w="329184">
                  <a:extLst>
                    <a:ext uri="{9D8B030D-6E8A-4147-A177-3AD203B41FA5}">
                      <a16:colId xmlns:a16="http://schemas.microsoft.com/office/drawing/2014/main" val="2038949848"/>
                    </a:ext>
                  </a:extLst>
                </a:gridCol>
                <a:gridCol w="329184">
                  <a:extLst>
                    <a:ext uri="{9D8B030D-6E8A-4147-A177-3AD203B41FA5}">
                      <a16:colId xmlns:a16="http://schemas.microsoft.com/office/drawing/2014/main" val="443783636"/>
                    </a:ext>
                  </a:extLst>
                </a:gridCol>
                <a:gridCol w="329184">
                  <a:extLst>
                    <a:ext uri="{9D8B030D-6E8A-4147-A177-3AD203B41FA5}">
                      <a16:colId xmlns:a16="http://schemas.microsoft.com/office/drawing/2014/main" val="3337807942"/>
                    </a:ext>
                  </a:extLst>
                </a:gridCol>
                <a:gridCol w="329184">
                  <a:extLst>
                    <a:ext uri="{9D8B030D-6E8A-4147-A177-3AD203B41FA5}">
                      <a16:colId xmlns:a16="http://schemas.microsoft.com/office/drawing/2014/main" val="2634805122"/>
                    </a:ext>
                  </a:extLst>
                </a:gridCol>
                <a:gridCol w="329184">
                  <a:extLst>
                    <a:ext uri="{9D8B030D-6E8A-4147-A177-3AD203B41FA5}">
                      <a16:colId xmlns:a16="http://schemas.microsoft.com/office/drawing/2014/main" val="92434048"/>
                    </a:ext>
                  </a:extLst>
                </a:gridCol>
                <a:gridCol w="329184">
                  <a:extLst>
                    <a:ext uri="{9D8B030D-6E8A-4147-A177-3AD203B41FA5}">
                      <a16:colId xmlns:a16="http://schemas.microsoft.com/office/drawing/2014/main" val="2819112309"/>
                    </a:ext>
                  </a:extLst>
                </a:gridCol>
                <a:gridCol w="329184">
                  <a:extLst>
                    <a:ext uri="{9D8B030D-6E8A-4147-A177-3AD203B41FA5}">
                      <a16:colId xmlns:a16="http://schemas.microsoft.com/office/drawing/2014/main" val="496002219"/>
                    </a:ext>
                  </a:extLst>
                </a:gridCol>
                <a:gridCol w="329184">
                  <a:extLst>
                    <a:ext uri="{9D8B030D-6E8A-4147-A177-3AD203B41FA5}">
                      <a16:colId xmlns:a16="http://schemas.microsoft.com/office/drawing/2014/main" val="3028092747"/>
                    </a:ext>
                  </a:extLst>
                </a:gridCol>
                <a:gridCol w="329184">
                  <a:extLst>
                    <a:ext uri="{9D8B030D-6E8A-4147-A177-3AD203B41FA5}">
                      <a16:colId xmlns:a16="http://schemas.microsoft.com/office/drawing/2014/main" val="185657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5865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- 2019-05-17 15:46:00 </a:t>
                      </a:r>
                      <a:r>
                        <a:rPr kumimoji="0" lang="en-US" sz="1000" b="0" i="0" u="none" strike="noStrike" kern="1200" cap="none" spc="0" normalizeH="0" baseline="0" noProof="0">
                          <a:ln>
                            <a:noFill/>
                          </a:ln>
                          <a:solidFill>
                            <a:prstClr val="black"/>
                          </a:solidFill>
                          <a:effectLst/>
                          <a:uLnTx/>
                          <a:uFillTx/>
                          <a:latin typeface="+mn-lt"/>
                          <a:ea typeface="+mn-ea"/>
                          <a:cs typeface="+mn-cs"/>
                        </a:rPr>
                        <a:t> 
 With toes in the Arabian sand, a walk down the private Jumeirah beach can transform the dullest day to vibrant colour. 
Thank you 📷 IG esswithlove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https://scontent.xx.fbcdn.net/v/t1.0-9/s720x720/60302609_2067568906685117_1337687492987453440_o.jpg?_nc_cat=108&amp;_nc_oc=AQkgsb92683aWJSLVV9unwia9ZII9qrXlPesQFkMw7J-XaROy2K7pFWsJxibXNOps1k&amp;_nc_ht=scontent.xx&amp;oh=207dadcba192a2a179dacb4254938cd5&amp;oe=5DBBDCE7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12:47:15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6541390"/>
                  </a:ext>
                </a:extLst>
              </a:tr>
            </a:tbl>
          </a:graphicData>
        </a:graphic>
      </p:graphicFrame>
      <p:sp>
        <p:nvSpPr>
          <p:cNvPr id="4" name="Text Placeholder 3">
            <a:extLst>
              <a:ext uri="{FF2B5EF4-FFF2-40B4-BE49-F238E27FC236}">
                <a16:creationId xmlns:a16="http://schemas.microsoft.com/office/drawing/2014/main" id="{2844C547-D123-4F62-99B2-85A2CCD4DE00}"/>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9083004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4534D-E4DA-4BF8-8ABC-37A3DCCADC6C}"/>
              </a:ext>
            </a:extLst>
          </p:cNvPr>
          <p:cNvSpPr>
            <a:spLocks noGrp="1"/>
          </p:cNvSpPr>
          <p:nvPr>
            <p:ph type="title"/>
          </p:nvPr>
        </p:nvSpPr>
        <p:spPr/>
        <p:txBody>
          <a:bodyPr/>
          <a:lstStyle/>
          <a:p>
            <a:r>
              <a:rPr lang="en-US"/>
              <a:t>Facebook Own Posts Table | Burj Al Arab - 24 of 26</a:t>
            </a:r>
          </a:p>
        </p:txBody>
      </p:sp>
      <p:graphicFrame>
        <p:nvGraphicFramePr>
          <p:cNvPr id="5" name="Table Placeholder 4">
            <a:extLst>
              <a:ext uri="{FF2B5EF4-FFF2-40B4-BE49-F238E27FC236}">
                <a16:creationId xmlns:a16="http://schemas.microsoft.com/office/drawing/2014/main" id="{1819F356-668A-4F9B-9BD5-6D65EBA462C5}"/>
              </a:ext>
            </a:extLst>
          </p:cNvPr>
          <p:cNvGraphicFramePr>
            <a:graphicFrameLocks noGrp="1"/>
          </p:cNvGraphicFramePr>
          <p:nvPr>
            <p:ph type="tbl" sz="quarter" idx="13"/>
            <p:extLst>
              <p:ext uri="{D42A27DB-BD31-4B8C-83A1-F6EECF244321}">
                <p14:modId xmlns:p14="http://schemas.microsoft.com/office/powerpoint/2010/main" val="35544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86954847"/>
                    </a:ext>
                  </a:extLst>
                </a:gridCol>
                <a:gridCol w="905256">
                  <a:extLst>
                    <a:ext uri="{9D8B030D-6E8A-4147-A177-3AD203B41FA5}">
                      <a16:colId xmlns:a16="http://schemas.microsoft.com/office/drawing/2014/main" val="1629255901"/>
                    </a:ext>
                  </a:extLst>
                </a:gridCol>
                <a:gridCol w="658368">
                  <a:extLst>
                    <a:ext uri="{9D8B030D-6E8A-4147-A177-3AD203B41FA5}">
                      <a16:colId xmlns:a16="http://schemas.microsoft.com/office/drawing/2014/main" val="595537215"/>
                    </a:ext>
                  </a:extLst>
                </a:gridCol>
                <a:gridCol w="329184">
                  <a:extLst>
                    <a:ext uri="{9D8B030D-6E8A-4147-A177-3AD203B41FA5}">
                      <a16:colId xmlns:a16="http://schemas.microsoft.com/office/drawing/2014/main" val="1801948211"/>
                    </a:ext>
                  </a:extLst>
                </a:gridCol>
                <a:gridCol w="329184">
                  <a:extLst>
                    <a:ext uri="{9D8B030D-6E8A-4147-A177-3AD203B41FA5}">
                      <a16:colId xmlns:a16="http://schemas.microsoft.com/office/drawing/2014/main" val="4197944540"/>
                    </a:ext>
                  </a:extLst>
                </a:gridCol>
                <a:gridCol w="329184">
                  <a:extLst>
                    <a:ext uri="{9D8B030D-6E8A-4147-A177-3AD203B41FA5}">
                      <a16:colId xmlns:a16="http://schemas.microsoft.com/office/drawing/2014/main" val="450042196"/>
                    </a:ext>
                  </a:extLst>
                </a:gridCol>
                <a:gridCol w="329184">
                  <a:extLst>
                    <a:ext uri="{9D8B030D-6E8A-4147-A177-3AD203B41FA5}">
                      <a16:colId xmlns:a16="http://schemas.microsoft.com/office/drawing/2014/main" val="3214866065"/>
                    </a:ext>
                  </a:extLst>
                </a:gridCol>
                <a:gridCol w="329184">
                  <a:extLst>
                    <a:ext uri="{9D8B030D-6E8A-4147-A177-3AD203B41FA5}">
                      <a16:colId xmlns:a16="http://schemas.microsoft.com/office/drawing/2014/main" val="2502470206"/>
                    </a:ext>
                  </a:extLst>
                </a:gridCol>
                <a:gridCol w="329184">
                  <a:extLst>
                    <a:ext uri="{9D8B030D-6E8A-4147-A177-3AD203B41FA5}">
                      <a16:colId xmlns:a16="http://schemas.microsoft.com/office/drawing/2014/main" val="601294870"/>
                    </a:ext>
                  </a:extLst>
                </a:gridCol>
                <a:gridCol w="329184">
                  <a:extLst>
                    <a:ext uri="{9D8B030D-6E8A-4147-A177-3AD203B41FA5}">
                      <a16:colId xmlns:a16="http://schemas.microsoft.com/office/drawing/2014/main" val="4291022625"/>
                    </a:ext>
                  </a:extLst>
                </a:gridCol>
                <a:gridCol w="329184">
                  <a:extLst>
                    <a:ext uri="{9D8B030D-6E8A-4147-A177-3AD203B41FA5}">
                      <a16:colId xmlns:a16="http://schemas.microsoft.com/office/drawing/2014/main" val="3053972012"/>
                    </a:ext>
                  </a:extLst>
                </a:gridCol>
                <a:gridCol w="329184">
                  <a:extLst>
                    <a:ext uri="{9D8B030D-6E8A-4147-A177-3AD203B41FA5}">
                      <a16:colId xmlns:a16="http://schemas.microsoft.com/office/drawing/2014/main" val="142586352"/>
                    </a:ext>
                  </a:extLst>
                </a:gridCol>
                <a:gridCol w="329184">
                  <a:extLst>
                    <a:ext uri="{9D8B030D-6E8A-4147-A177-3AD203B41FA5}">
                      <a16:colId xmlns:a16="http://schemas.microsoft.com/office/drawing/2014/main" val="2146345016"/>
                    </a:ext>
                  </a:extLst>
                </a:gridCol>
                <a:gridCol w="329184">
                  <a:extLst>
                    <a:ext uri="{9D8B030D-6E8A-4147-A177-3AD203B41FA5}">
                      <a16:colId xmlns:a16="http://schemas.microsoft.com/office/drawing/2014/main" val="3457641274"/>
                    </a:ext>
                  </a:extLst>
                </a:gridCol>
                <a:gridCol w="329184">
                  <a:extLst>
                    <a:ext uri="{9D8B030D-6E8A-4147-A177-3AD203B41FA5}">
                      <a16:colId xmlns:a16="http://schemas.microsoft.com/office/drawing/2014/main" val="584483173"/>
                    </a:ext>
                  </a:extLst>
                </a:gridCol>
                <a:gridCol w="329184">
                  <a:extLst>
                    <a:ext uri="{9D8B030D-6E8A-4147-A177-3AD203B41FA5}">
                      <a16:colId xmlns:a16="http://schemas.microsoft.com/office/drawing/2014/main" val="3461165582"/>
                    </a:ext>
                  </a:extLst>
                </a:gridCol>
                <a:gridCol w="329184">
                  <a:extLst>
                    <a:ext uri="{9D8B030D-6E8A-4147-A177-3AD203B41FA5}">
                      <a16:colId xmlns:a16="http://schemas.microsoft.com/office/drawing/2014/main" val="1680757731"/>
                    </a:ext>
                  </a:extLst>
                </a:gridCol>
                <a:gridCol w="329184">
                  <a:extLst>
                    <a:ext uri="{9D8B030D-6E8A-4147-A177-3AD203B41FA5}">
                      <a16:colId xmlns:a16="http://schemas.microsoft.com/office/drawing/2014/main" val="3129916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3216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- 2019-05-16 14:31:57 </a:t>
                      </a:r>
                      <a:r>
                        <a:rPr kumimoji="0" lang="en-US" sz="1000" b="0" i="0" u="none" strike="noStrike" kern="1200" cap="none" spc="0" normalizeH="0" baseline="0" noProof="0">
                          <a:ln>
                            <a:noFill/>
                          </a:ln>
                          <a:solidFill>
                            <a:prstClr val="black"/>
                          </a:solidFill>
                          <a:effectLst/>
                          <a:uLnTx/>
                          <a:uFillTx/>
                          <a:latin typeface="+mn-lt"/>
                          <a:ea typeface="+mn-ea"/>
                          <a:cs typeface="+mn-cs"/>
                        </a:rPr>
                        <a:t> 
 Lapping waves, passing jet ski's and the buzz of a new and emerging city full of opportunity. 
Thank you 📷 dasvlms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https://scontent.xx.fbcdn.net/v/t1.0-9/p720x720/60759880_2067426723366002_8773502168540905472_o.jpg?_nc_cat=104&amp;_nc_oc=AQlo5I5v2h2q3r7pzXRlkv7GW0j9Ignt2xuQxQ3u2dJKtFdTZ31alZXZ-H8jP7GhrxU&amp;_nc_ht=scontent.xx&amp;oh=ec9b31016a3b34e2efd5ab1353b1b135&amp;oe=5DBE11E5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29/06/2019 12:41:33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59777833"/>
                  </a:ext>
                </a:extLst>
              </a:tr>
            </a:tbl>
          </a:graphicData>
        </a:graphic>
      </p:graphicFrame>
      <p:sp>
        <p:nvSpPr>
          <p:cNvPr id="4" name="Text Placeholder 3">
            <a:extLst>
              <a:ext uri="{FF2B5EF4-FFF2-40B4-BE49-F238E27FC236}">
                <a16:creationId xmlns:a16="http://schemas.microsoft.com/office/drawing/2014/main" id="{EB95DCC2-9F2D-431A-9B45-C5702D198DA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27576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0212F-F795-4137-AB9C-52421EFF23C5}"/>
              </a:ext>
            </a:extLst>
          </p:cNvPr>
          <p:cNvSpPr>
            <a:spLocks noGrp="1"/>
          </p:cNvSpPr>
          <p:nvPr>
            <p:ph type="title"/>
          </p:nvPr>
        </p:nvSpPr>
        <p:spPr/>
        <p:txBody>
          <a:bodyPr/>
          <a:lstStyle/>
          <a:p>
            <a:r>
              <a:rPr lang="en-US"/>
              <a:t>Facebook Own Posts Table | Burj Al Arab - 25 of 26</a:t>
            </a:r>
          </a:p>
        </p:txBody>
      </p:sp>
      <p:graphicFrame>
        <p:nvGraphicFramePr>
          <p:cNvPr id="5" name="Table Placeholder 4">
            <a:extLst>
              <a:ext uri="{FF2B5EF4-FFF2-40B4-BE49-F238E27FC236}">
                <a16:creationId xmlns:a16="http://schemas.microsoft.com/office/drawing/2014/main" id="{12CEFACC-A44C-443A-81A5-4F12EA0FCFC5}"/>
              </a:ext>
            </a:extLst>
          </p:cNvPr>
          <p:cNvGraphicFramePr>
            <a:graphicFrameLocks noGrp="1"/>
          </p:cNvGraphicFramePr>
          <p:nvPr>
            <p:ph type="tbl" sz="quarter" idx="13"/>
            <p:extLst>
              <p:ext uri="{D42A27DB-BD31-4B8C-83A1-F6EECF244321}">
                <p14:modId xmlns:p14="http://schemas.microsoft.com/office/powerpoint/2010/main" val="596219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44961346"/>
                    </a:ext>
                  </a:extLst>
                </a:gridCol>
                <a:gridCol w="905256">
                  <a:extLst>
                    <a:ext uri="{9D8B030D-6E8A-4147-A177-3AD203B41FA5}">
                      <a16:colId xmlns:a16="http://schemas.microsoft.com/office/drawing/2014/main" val="2300095964"/>
                    </a:ext>
                  </a:extLst>
                </a:gridCol>
                <a:gridCol w="658368">
                  <a:extLst>
                    <a:ext uri="{9D8B030D-6E8A-4147-A177-3AD203B41FA5}">
                      <a16:colId xmlns:a16="http://schemas.microsoft.com/office/drawing/2014/main" val="2832108266"/>
                    </a:ext>
                  </a:extLst>
                </a:gridCol>
                <a:gridCol w="329184">
                  <a:extLst>
                    <a:ext uri="{9D8B030D-6E8A-4147-A177-3AD203B41FA5}">
                      <a16:colId xmlns:a16="http://schemas.microsoft.com/office/drawing/2014/main" val="1688010397"/>
                    </a:ext>
                  </a:extLst>
                </a:gridCol>
                <a:gridCol w="329184">
                  <a:extLst>
                    <a:ext uri="{9D8B030D-6E8A-4147-A177-3AD203B41FA5}">
                      <a16:colId xmlns:a16="http://schemas.microsoft.com/office/drawing/2014/main" val="2598942159"/>
                    </a:ext>
                  </a:extLst>
                </a:gridCol>
                <a:gridCol w="329184">
                  <a:extLst>
                    <a:ext uri="{9D8B030D-6E8A-4147-A177-3AD203B41FA5}">
                      <a16:colId xmlns:a16="http://schemas.microsoft.com/office/drawing/2014/main" val="3887896378"/>
                    </a:ext>
                  </a:extLst>
                </a:gridCol>
                <a:gridCol w="329184">
                  <a:extLst>
                    <a:ext uri="{9D8B030D-6E8A-4147-A177-3AD203B41FA5}">
                      <a16:colId xmlns:a16="http://schemas.microsoft.com/office/drawing/2014/main" val="2468144610"/>
                    </a:ext>
                  </a:extLst>
                </a:gridCol>
                <a:gridCol w="329184">
                  <a:extLst>
                    <a:ext uri="{9D8B030D-6E8A-4147-A177-3AD203B41FA5}">
                      <a16:colId xmlns:a16="http://schemas.microsoft.com/office/drawing/2014/main" val="4234585540"/>
                    </a:ext>
                  </a:extLst>
                </a:gridCol>
                <a:gridCol w="329184">
                  <a:extLst>
                    <a:ext uri="{9D8B030D-6E8A-4147-A177-3AD203B41FA5}">
                      <a16:colId xmlns:a16="http://schemas.microsoft.com/office/drawing/2014/main" val="3760717933"/>
                    </a:ext>
                  </a:extLst>
                </a:gridCol>
                <a:gridCol w="329184">
                  <a:extLst>
                    <a:ext uri="{9D8B030D-6E8A-4147-A177-3AD203B41FA5}">
                      <a16:colId xmlns:a16="http://schemas.microsoft.com/office/drawing/2014/main" val="4225105134"/>
                    </a:ext>
                  </a:extLst>
                </a:gridCol>
                <a:gridCol w="329184">
                  <a:extLst>
                    <a:ext uri="{9D8B030D-6E8A-4147-A177-3AD203B41FA5}">
                      <a16:colId xmlns:a16="http://schemas.microsoft.com/office/drawing/2014/main" val="922294034"/>
                    </a:ext>
                  </a:extLst>
                </a:gridCol>
                <a:gridCol w="329184">
                  <a:extLst>
                    <a:ext uri="{9D8B030D-6E8A-4147-A177-3AD203B41FA5}">
                      <a16:colId xmlns:a16="http://schemas.microsoft.com/office/drawing/2014/main" val="2578123973"/>
                    </a:ext>
                  </a:extLst>
                </a:gridCol>
                <a:gridCol w="329184">
                  <a:extLst>
                    <a:ext uri="{9D8B030D-6E8A-4147-A177-3AD203B41FA5}">
                      <a16:colId xmlns:a16="http://schemas.microsoft.com/office/drawing/2014/main" val="924472492"/>
                    </a:ext>
                  </a:extLst>
                </a:gridCol>
                <a:gridCol w="329184">
                  <a:extLst>
                    <a:ext uri="{9D8B030D-6E8A-4147-A177-3AD203B41FA5}">
                      <a16:colId xmlns:a16="http://schemas.microsoft.com/office/drawing/2014/main" val="2866210448"/>
                    </a:ext>
                  </a:extLst>
                </a:gridCol>
                <a:gridCol w="329184">
                  <a:extLst>
                    <a:ext uri="{9D8B030D-6E8A-4147-A177-3AD203B41FA5}">
                      <a16:colId xmlns:a16="http://schemas.microsoft.com/office/drawing/2014/main" val="3667543386"/>
                    </a:ext>
                  </a:extLst>
                </a:gridCol>
                <a:gridCol w="329184">
                  <a:extLst>
                    <a:ext uri="{9D8B030D-6E8A-4147-A177-3AD203B41FA5}">
                      <a16:colId xmlns:a16="http://schemas.microsoft.com/office/drawing/2014/main" val="3568667157"/>
                    </a:ext>
                  </a:extLst>
                </a:gridCol>
                <a:gridCol w="329184">
                  <a:extLst>
                    <a:ext uri="{9D8B030D-6E8A-4147-A177-3AD203B41FA5}">
                      <a16:colId xmlns:a16="http://schemas.microsoft.com/office/drawing/2014/main" val="4059509537"/>
                    </a:ext>
                  </a:extLst>
                </a:gridCol>
                <a:gridCol w="329184">
                  <a:extLst>
                    <a:ext uri="{9D8B030D-6E8A-4147-A177-3AD203B41FA5}">
                      <a16:colId xmlns:a16="http://schemas.microsoft.com/office/drawing/2014/main" val="461355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55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- 2019-05-14 14:12:26 </a:t>
                      </a:r>
                      <a:r>
                        <a:rPr kumimoji="0" lang="en-US" sz="1000" b="0" i="0" u="none" strike="noStrike" kern="1200" cap="none" spc="0" normalizeH="0" baseline="0" noProof="0">
                          <a:ln>
                            <a:noFill/>
                          </a:ln>
                          <a:solidFill>
                            <a:prstClr val="black"/>
                          </a:solidFill>
                          <a:effectLst/>
                          <a:uLnTx/>
                          <a:uFillTx/>
                          <a:latin typeface="+mn-lt"/>
                          <a:ea typeface="+mn-ea"/>
                          <a:cs typeface="+mn-cs"/>
                        </a:rPr>
                        <a:t> 
 Positively Presidential... With a private library, two dedicated dressing rooms, and a spacious dining room all within your suite, you'll feel at home straight 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https://scontent.xx.fbcdn.net/v/t1.0-9/s720x720/60087285_2064147180360623_2549190633524822016_n.png?_nc_cat=103&amp;_nc_oc=AQmfHvBRxzgTaGbVhn5m63JBdFmj8IXAb9Ae9TlCXcfcsUEsWOAZtljP-3VmPK1FtTk&amp;_nc_ht=scontent.xx&amp;oh=f338d6dea3ad431fb7af75719d5b15d7&amp;oe=5D81729B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28/06/2019 12:43:53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0622002"/>
                  </a:ext>
                </a:extLst>
              </a:tr>
            </a:tbl>
          </a:graphicData>
        </a:graphic>
      </p:graphicFrame>
      <p:sp>
        <p:nvSpPr>
          <p:cNvPr id="4" name="Text Placeholder 3">
            <a:extLst>
              <a:ext uri="{FF2B5EF4-FFF2-40B4-BE49-F238E27FC236}">
                <a16:creationId xmlns:a16="http://schemas.microsoft.com/office/drawing/2014/main" id="{E0036E89-3112-4FDE-B5E6-975D81C2AC3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475647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1FB41-F554-4581-A8F0-CA2371BF8E8F}"/>
              </a:ext>
            </a:extLst>
          </p:cNvPr>
          <p:cNvSpPr>
            <a:spLocks noGrp="1"/>
          </p:cNvSpPr>
          <p:nvPr>
            <p:ph type="title"/>
          </p:nvPr>
        </p:nvSpPr>
        <p:spPr/>
        <p:txBody>
          <a:bodyPr/>
          <a:lstStyle/>
          <a:p>
            <a:r>
              <a:rPr lang="en-US"/>
              <a:t>Facebook Own Posts Table | Burj Al Arab - 26 of 26</a:t>
            </a:r>
          </a:p>
        </p:txBody>
      </p:sp>
      <p:graphicFrame>
        <p:nvGraphicFramePr>
          <p:cNvPr id="5" name="Table Placeholder 4">
            <a:extLst>
              <a:ext uri="{FF2B5EF4-FFF2-40B4-BE49-F238E27FC236}">
                <a16:creationId xmlns:a16="http://schemas.microsoft.com/office/drawing/2014/main" id="{38E9F5A4-9FD8-471C-8157-F591FA40DA62}"/>
              </a:ext>
            </a:extLst>
          </p:cNvPr>
          <p:cNvGraphicFramePr>
            <a:graphicFrameLocks noGrp="1"/>
          </p:cNvGraphicFramePr>
          <p:nvPr>
            <p:ph type="tbl" sz="quarter" idx="13"/>
            <p:extLst>
              <p:ext uri="{D42A27DB-BD31-4B8C-83A1-F6EECF244321}">
                <p14:modId xmlns:p14="http://schemas.microsoft.com/office/powerpoint/2010/main" val="264655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71863969"/>
                    </a:ext>
                  </a:extLst>
                </a:gridCol>
                <a:gridCol w="905256">
                  <a:extLst>
                    <a:ext uri="{9D8B030D-6E8A-4147-A177-3AD203B41FA5}">
                      <a16:colId xmlns:a16="http://schemas.microsoft.com/office/drawing/2014/main" val="219048727"/>
                    </a:ext>
                  </a:extLst>
                </a:gridCol>
                <a:gridCol w="658368">
                  <a:extLst>
                    <a:ext uri="{9D8B030D-6E8A-4147-A177-3AD203B41FA5}">
                      <a16:colId xmlns:a16="http://schemas.microsoft.com/office/drawing/2014/main" val="674958693"/>
                    </a:ext>
                  </a:extLst>
                </a:gridCol>
                <a:gridCol w="329184">
                  <a:extLst>
                    <a:ext uri="{9D8B030D-6E8A-4147-A177-3AD203B41FA5}">
                      <a16:colId xmlns:a16="http://schemas.microsoft.com/office/drawing/2014/main" val="3807219767"/>
                    </a:ext>
                  </a:extLst>
                </a:gridCol>
                <a:gridCol w="329184">
                  <a:extLst>
                    <a:ext uri="{9D8B030D-6E8A-4147-A177-3AD203B41FA5}">
                      <a16:colId xmlns:a16="http://schemas.microsoft.com/office/drawing/2014/main" val="1281992041"/>
                    </a:ext>
                  </a:extLst>
                </a:gridCol>
                <a:gridCol w="329184">
                  <a:extLst>
                    <a:ext uri="{9D8B030D-6E8A-4147-A177-3AD203B41FA5}">
                      <a16:colId xmlns:a16="http://schemas.microsoft.com/office/drawing/2014/main" val="805657085"/>
                    </a:ext>
                  </a:extLst>
                </a:gridCol>
                <a:gridCol w="329184">
                  <a:extLst>
                    <a:ext uri="{9D8B030D-6E8A-4147-A177-3AD203B41FA5}">
                      <a16:colId xmlns:a16="http://schemas.microsoft.com/office/drawing/2014/main" val="3491046906"/>
                    </a:ext>
                  </a:extLst>
                </a:gridCol>
                <a:gridCol w="329184">
                  <a:extLst>
                    <a:ext uri="{9D8B030D-6E8A-4147-A177-3AD203B41FA5}">
                      <a16:colId xmlns:a16="http://schemas.microsoft.com/office/drawing/2014/main" val="871065584"/>
                    </a:ext>
                  </a:extLst>
                </a:gridCol>
                <a:gridCol w="329184">
                  <a:extLst>
                    <a:ext uri="{9D8B030D-6E8A-4147-A177-3AD203B41FA5}">
                      <a16:colId xmlns:a16="http://schemas.microsoft.com/office/drawing/2014/main" val="1164330260"/>
                    </a:ext>
                  </a:extLst>
                </a:gridCol>
                <a:gridCol w="329184">
                  <a:extLst>
                    <a:ext uri="{9D8B030D-6E8A-4147-A177-3AD203B41FA5}">
                      <a16:colId xmlns:a16="http://schemas.microsoft.com/office/drawing/2014/main" val="1108492844"/>
                    </a:ext>
                  </a:extLst>
                </a:gridCol>
                <a:gridCol w="329184">
                  <a:extLst>
                    <a:ext uri="{9D8B030D-6E8A-4147-A177-3AD203B41FA5}">
                      <a16:colId xmlns:a16="http://schemas.microsoft.com/office/drawing/2014/main" val="1446516225"/>
                    </a:ext>
                  </a:extLst>
                </a:gridCol>
                <a:gridCol w="329184">
                  <a:extLst>
                    <a:ext uri="{9D8B030D-6E8A-4147-A177-3AD203B41FA5}">
                      <a16:colId xmlns:a16="http://schemas.microsoft.com/office/drawing/2014/main" val="510026875"/>
                    </a:ext>
                  </a:extLst>
                </a:gridCol>
                <a:gridCol w="329184">
                  <a:extLst>
                    <a:ext uri="{9D8B030D-6E8A-4147-A177-3AD203B41FA5}">
                      <a16:colId xmlns:a16="http://schemas.microsoft.com/office/drawing/2014/main" val="3010244820"/>
                    </a:ext>
                  </a:extLst>
                </a:gridCol>
                <a:gridCol w="329184">
                  <a:extLst>
                    <a:ext uri="{9D8B030D-6E8A-4147-A177-3AD203B41FA5}">
                      <a16:colId xmlns:a16="http://schemas.microsoft.com/office/drawing/2014/main" val="1380874781"/>
                    </a:ext>
                  </a:extLst>
                </a:gridCol>
                <a:gridCol w="329184">
                  <a:extLst>
                    <a:ext uri="{9D8B030D-6E8A-4147-A177-3AD203B41FA5}">
                      <a16:colId xmlns:a16="http://schemas.microsoft.com/office/drawing/2014/main" val="1005398230"/>
                    </a:ext>
                  </a:extLst>
                </a:gridCol>
                <a:gridCol w="329184">
                  <a:extLst>
                    <a:ext uri="{9D8B030D-6E8A-4147-A177-3AD203B41FA5}">
                      <a16:colId xmlns:a16="http://schemas.microsoft.com/office/drawing/2014/main" val="516170218"/>
                    </a:ext>
                  </a:extLst>
                </a:gridCol>
                <a:gridCol w="329184">
                  <a:extLst>
                    <a:ext uri="{9D8B030D-6E8A-4147-A177-3AD203B41FA5}">
                      <a16:colId xmlns:a16="http://schemas.microsoft.com/office/drawing/2014/main" val="777059060"/>
                    </a:ext>
                  </a:extLst>
                </a:gridCol>
                <a:gridCol w="329184">
                  <a:extLst>
                    <a:ext uri="{9D8B030D-6E8A-4147-A177-3AD203B41FA5}">
                      <a16:colId xmlns:a16="http://schemas.microsoft.com/office/drawing/2014/main" val="3913640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3266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 Al Arab - 2019-05-10 13:35:00 </a:t>
                      </a:r>
                      <a:r>
                        <a:rPr kumimoji="0" lang="en-US" sz="1000" b="0" i="0" u="none" strike="noStrike" kern="1200" cap="none" spc="0" normalizeH="0" baseline="0" noProof="0">
                          <a:ln>
                            <a:noFill/>
                          </a:ln>
                          <a:solidFill>
                            <a:prstClr val="black"/>
                          </a:solidFill>
                          <a:effectLst/>
                          <a:uLnTx/>
                          <a:uFillTx/>
                          <a:latin typeface="+mn-lt"/>
                          <a:ea typeface="+mn-ea"/>
                          <a:cs typeface="+mn-cs"/>
                        </a:rPr>
                        <a:t> 
 Soak in the sun, while soaking in the grandeur of this colossal building. A panoramic elevator runs up the back of Burj Al Arab, meaning guests can gaze out to the horizon on the way to the 27th floor. 
Thank you 📷 IG tamarafarra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https://scontent.xx.fbcdn.net/v/t1.0-9/s720x720/60228825_2056291917812816_9148790939077050368_o.jpg?_nc_cat=110&amp;_nc_oc=AQmePX2KQ6Cn8ZeZPwiB--kc-mHRZNzPD9ADfHv-ZEnfRFlMo67_UpuoJIqSCZJEvZ0&amp;_nc_ht=scontent.xx&amp;oh=818d71e80ecf52c3fa3e879774842a37&amp;oe=5D8192FE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29/06/2019 12:41:33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42301277"/>
                  </a:ext>
                </a:extLst>
              </a:tr>
            </a:tbl>
          </a:graphicData>
        </a:graphic>
      </p:graphicFrame>
      <p:sp>
        <p:nvSpPr>
          <p:cNvPr id="4" name="Text Placeholder 3">
            <a:extLst>
              <a:ext uri="{FF2B5EF4-FFF2-40B4-BE49-F238E27FC236}">
                <a16:creationId xmlns:a16="http://schemas.microsoft.com/office/drawing/2014/main" id="{684AF6FA-721B-48DC-99CF-2060AE36BBCA}"/>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0721332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BA94C-0142-4371-A2ED-B092DCFA2495}"/>
              </a:ext>
            </a:extLst>
          </p:cNvPr>
          <p:cNvSpPr>
            <a:spLocks noGrp="1"/>
          </p:cNvSpPr>
          <p:nvPr>
            <p:ph type="title"/>
          </p:nvPr>
        </p:nvSpPr>
        <p:spPr/>
        <p:txBody>
          <a:bodyPr/>
          <a:lstStyle/>
          <a:p>
            <a:r>
              <a:rPr lang="en-US"/>
              <a:t>Facebook FB Post Reach (Bar Chart) | Burj Al Arab</a:t>
            </a:r>
          </a:p>
        </p:txBody>
      </p:sp>
      <p:graphicFrame>
        <p:nvGraphicFramePr>
          <p:cNvPr id="6" name="Chart Placeholder 5">
            <a:extLst>
              <a:ext uri="{FF2B5EF4-FFF2-40B4-BE49-F238E27FC236}">
                <a16:creationId xmlns:a16="http://schemas.microsoft.com/office/drawing/2014/main" id="{654C748C-3569-4D49-849E-50267CD9F2D0}"/>
              </a:ext>
            </a:extLst>
          </p:cNvPr>
          <p:cNvGraphicFramePr>
            <a:graphicFrameLocks noGrp="1"/>
          </p:cNvGraphicFramePr>
          <p:nvPr>
            <p:ph type="chart" sz="quarter" idx="13"/>
            <p:extLst>
              <p:ext uri="{D42A27DB-BD31-4B8C-83A1-F6EECF244321}">
                <p14:modId xmlns:p14="http://schemas.microsoft.com/office/powerpoint/2010/main" val="1734285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402B36-BF61-4577-AAAC-DCC8C2B57C63}"/>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EF1F84DC-6795-4D4D-B00F-BC7ACCF4BF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6332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60C96-4608-4A2E-9319-7F7055C0D413}"/>
              </a:ext>
            </a:extLst>
          </p:cNvPr>
          <p:cNvSpPr>
            <a:spLocks noGrp="1"/>
          </p:cNvSpPr>
          <p:nvPr>
            <p:ph type="title"/>
          </p:nvPr>
        </p:nvSpPr>
        <p:spPr/>
        <p:txBody>
          <a:bodyPr/>
          <a:lstStyle/>
          <a:p>
            <a:r>
              <a:rPr lang="en-US"/>
              <a:t>Instagram IG Followers Total (Bar Chart) | Burj Al Arab</a:t>
            </a:r>
          </a:p>
        </p:txBody>
      </p:sp>
      <p:graphicFrame>
        <p:nvGraphicFramePr>
          <p:cNvPr id="6" name="Chart Placeholder 5">
            <a:extLst>
              <a:ext uri="{FF2B5EF4-FFF2-40B4-BE49-F238E27FC236}">
                <a16:creationId xmlns:a16="http://schemas.microsoft.com/office/drawing/2014/main" id="{CF2B3A4E-E953-425B-A272-D82128B53E20}"/>
              </a:ext>
            </a:extLst>
          </p:cNvPr>
          <p:cNvGraphicFramePr>
            <a:graphicFrameLocks noGrp="1"/>
          </p:cNvGraphicFramePr>
          <p:nvPr>
            <p:ph type="chart" sz="quarter" idx="13"/>
            <p:extLst>
              <p:ext uri="{D42A27DB-BD31-4B8C-83A1-F6EECF244321}">
                <p14:modId xmlns:p14="http://schemas.microsoft.com/office/powerpoint/2010/main" val="2854647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31C3E2-1404-4A41-8703-7E9AA31364D1}"/>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6B56A455-98D0-4986-93D4-4620C9C669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7807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04207-37F4-4E3F-BEC6-96A63F840484}"/>
              </a:ext>
            </a:extLst>
          </p:cNvPr>
          <p:cNvSpPr>
            <a:spLocks noGrp="1"/>
          </p:cNvSpPr>
          <p:nvPr>
            <p:ph type="title"/>
          </p:nvPr>
        </p:nvSpPr>
        <p:spPr/>
        <p:txBody>
          <a:bodyPr/>
          <a:lstStyle/>
          <a:p>
            <a:r>
              <a:rPr lang="en-US"/>
              <a:t>Instagram IG Followers Change (Bar Chart) | Burj Al Arab</a:t>
            </a:r>
          </a:p>
        </p:txBody>
      </p:sp>
      <p:graphicFrame>
        <p:nvGraphicFramePr>
          <p:cNvPr id="6" name="Chart Placeholder 5">
            <a:extLst>
              <a:ext uri="{FF2B5EF4-FFF2-40B4-BE49-F238E27FC236}">
                <a16:creationId xmlns:a16="http://schemas.microsoft.com/office/drawing/2014/main" id="{40B1F601-67EA-41C9-8B20-CB7BF3F441B3}"/>
              </a:ext>
            </a:extLst>
          </p:cNvPr>
          <p:cNvGraphicFramePr>
            <a:graphicFrameLocks noGrp="1"/>
          </p:cNvGraphicFramePr>
          <p:nvPr>
            <p:ph type="chart" sz="quarter" idx="13"/>
            <p:extLst>
              <p:ext uri="{D42A27DB-BD31-4B8C-83A1-F6EECF244321}">
                <p14:modId xmlns:p14="http://schemas.microsoft.com/office/powerpoint/2010/main" val="3835959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384479-ADF9-4889-A933-27D188FA3230}"/>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9940BA73-9723-4E15-814C-6388569606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85466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4E287-85BF-41DD-A159-A26FFCE06C08}"/>
              </a:ext>
            </a:extLst>
          </p:cNvPr>
          <p:cNvSpPr>
            <a:spLocks noGrp="1"/>
          </p:cNvSpPr>
          <p:nvPr>
            <p:ph type="title"/>
          </p:nvPr>
        </p:nvSpPr>
        <p:spPr/>
        <p:txBody>
          <a:bodyPr/>
          <a:lstStyle/>
          <a:p>
            <a:r>
              <a:rPr lang="pt-BR"/>
              <a:t>Instagram Instagram Reach | Burj Al Arab</a:t>
            </a:r>
            <a:endParaRPr lang="en-US"/>
          </a:p>
        </p:txBody>
      </p:sp>
      <p:graphicFrame>
        <p:nvGraphicFramePr>
          <p:cNvPr id="6" name="Chart Placeholder 5">
            <a:extLst>
              <a:ext uri="{FF2B5EF4-FFF2-40B4-BE49-F238E27FC236}">
                <a16:creationId xmlns:a16="http://schemas.microsoft.com/office/drawing/2014/main" id="{63F7922E-42EF-460C-8CB6-FB47C20D63D8}"/>
              </a:ext>
            </a:extLst>
          </p:cNvPr>
          <p:cNvGraphicFramePr>
            <a:graphicFrameLocks noGrp="1"/>
          </p:cNvGraphicFramePr>
          <p:nvPr>
            <p:ph type="chart" sz="quarter" idx="13"/>
            <p:extLst>
              <p:ext uri="{D42A27DB-BD31-4B8C-83A1-F6EECF244321}">
                <p14:modId xmlns:p14="http://schemas.microsoft.com/office/powerpoint/2010/main" val="501679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AA7D4A-8D25-4BF4-A1DB-4D8274957F6C}"/>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5847E31C-61B2-44EE-B331-E75EF083B2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47643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16A3D-2300-4242-8C9D-D9927FCF3D2C}"/>
              </a:ext>
            </a:extLst>
          </p:cNvPr>
          <p:cNvSpPr>
            <a:spLocks noGrp="1"/>
          </p:cNvSpPr>
          <p:nvPr>
            <p:ph type="title"/>
          </p:nvPr>
        </p:nvSpPr>
        <p:spPr/>
        <p:txBody>
          <a:bodyPr/>
          <a:lstStyle/>
          <a:p>
            <a:r>
              <a:rPr lang="en-US"/>
              <a:t>Instagram IG Total Interactions (Bar Chart) | Burj Al Arab</a:t>
            </a:r>
          </a:p>
        </p:txBody>
      </p:sp>
      <p:graphicFrame>
        <p:nvGraphicFramePr>
          <p:cNvPr id="6" name="Chart Placeholder 5">
            <a:extLst>
              <a:ext uri="{FF2B5EF4-FFF2-40B4-BE49-F238E27FC236}">
                <a16:creationId xmlns:a16="http://schemas.microsoft.com/office/drawing/2014/main" id="{EB0EEACA-9A4B-4286-ADBF-E70030AAEC46}"/>
              </a:ext>
            </a:extLst>
          </p:cNvPr>
          <p:cNvGraphicFramePr>
            <a:graphicFrameLocks noGrp="1"/>
          </p:cNvGraphicFramePr>
          <p:nvPr>
            <p:ph type="chart" sz="quarter" idx="13"/>
            <p:extLst>
              <p:ext uri="{D42A27DB-BD31-4B8C-83A1-F6EECF244321}">
                <p14:modId xmlns:p14="http://schemas.microsoft.com/office/powerpoint/2010/main" val="383900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188E8D-5DE7-4E91-AADE-CABF103A71DB}"/>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223099F2-DCA1-4E73-9C1B-10AB2D39FC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637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61FBB-CB4A-40D6-A486-EC17C33C5AC0}"/>
              </a:ext>
            </a:extLst>
          </p:cNvPr>
          <p:cNvSpPr>
            <a:spLocks noGrp="1"/>
          </p:cNvSpPr>
          <p:nvPr>
            <p:ph type="title"/>
          </p:nvPr>
        </p:nvSpPr>
        <p:spPr/>
        <p:txBody>
          <a:bodyPr/>
          <a:lstStyle/>
          <a:p>
            <a:r>
              <a:rPr lang="pt-BR"/>
              <a:t>Instagram Videos Table | Burj Al Arab - 1 of 2</a:t>
            </a:r>
            <a:endParaRPr lang="en-US"/>
          </a:p>
        </p:txBody>
      </p:sp>
      <p:graphicFrame>
        <p:nvGraphicFramePr>
          <p:cNvPr id="5" name="Table Placeholder 4">
            <a:extLst>
              <a:ext uri="{FF2B5EF4-FFF2-40B4-BE49-F238E27FC236}">
                <a16:creationId xmlns:a16="http://schemas.microsoft.com/office/drawing/2014/main" id="{DF7B4525-E4EE-488D-98A5-464695332546}"/>
              </a:ext>
            </a:extLst>
          </p:cNvPr>
          <p:cNvGraphicFramePr>
            <a:graphicFrameLocks noGrp="1"/>
          </p:cNvGraphicFramePr>
          <p:nvPr>
            <p:ph type="tbl" sz="quarter" idx="13"/>
            <p:extLst>
              <p:ext uri="{D42A27DB-BD31-4B8C-83A1-F6EECF244321}">
                <p14:modId xmlns:p14="http://schemas.microsoft.com/office/powerpoint/2010/main" val="208102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17073425"/>
                    </a:ext>
                  </a:extLst>
                </a:gridCol>
                <a:gridCol w="493776">
                  <a:extLst>
                    <a:ext uri="{9D8B030D-6E8A-4147-A177-3AD203B41FA5}">
                      <a16:colId xmlns:a16="http://schemas.microsoft.com/office/drawing/2014/main" val="2046802006"/>
                    </a:ext>
                  </a:extLst>
                </a:gridCol>
                <a:gridCol w="1152144">
                  <a:extLst>
                    <a:ext uri="{9D8B030D-6E8A-4147-A177-3AD203B41FA5}">
                      <a16:colId xmlns:a16="http://schemas.microsoft.com/office/drawing/2014/main" val="1515737216"/>
                    </a:ext>
                  </a:extLst>
                </a:gridCol>
                <a:gridCol w="493776">
                  <a:extLst>
                    <a:ext uri="{9D8B030D-6E8A-4147-A177-3AD203B41FA5}">
                      <a16:colId xmlns:a16="http://schemas.microsoft.com/office/drawing/2014/main" val="433550119"/>
                    </a:ext>
                  </a:extLst>
                </a:gridCol>
                <a:gridCol w="493776">
                  <a:extLst>
                    <a:ext uri="{9D8B030D-6E8A-4147-A177-3AD203B41FA5}">
                      <a16:colId xmlns:a16="http://schemas.microsoft.com/office/drawing/2014/main" val="1837560246"/>
                    </a:ext>
                  </a:extLst>
                </a:gridCol>
                <a:gridCol w="493776">
                  <a:extLst>
                    <a:ext uri="{9D8B030D-6E8A-4147-A177-3AD203B41FA5}">
                      <a16:colId xmlns:a16="http://schemas.microsoft.com/office/drawing/2014/main" val="374172687"/>
                    </a:ext>
                  </a:extLst>
                </a:gridCol>
                <a:gridCol w="493776">
                  <a:extLst>
                    <a:ext uri="{9D8B030D-6E8A-4147-A177-3AD203B41FA5}">
                      <a16:colId xmlns:a16="http://schemas.microsoft.com/office/drawing/2014/main" val="3741968666"/>
                    </a:ext>
                  </a:extLst>
                </a:gridCol>
                <a:gridCol w="493776">
                  <a:extLst>
                    <a:ext uri="{9D8B030D-6E8A-4147-A177-3AD203B41FA5}">
                      <a16:colId xmlns:a16="http://schemas.microsoft.com/office/drawing/2014/main" val="1863597701"/>
                    </a:ext>
                  </a:extLst>
                </a:gridCol>
                <a:gridCol w="493776">
                  <a:extLst>
                    <a:ext uri="{9D8B030D-6E8A-4147-A177-3AD203B41FA5}">
                      <a16:colId xmlns:a16="http://schemas.microsoft.com/office/drawing/2014/main" val="482019446"/>
                    </a:ext>
                  </a:extLst>
                </a:gridCol>
                <a:gridCol w="493776">
                  <a:extLst>
                    <a:ext uri="{9D8B030D-6E8A-4147-A177-3AD203B41FA5}">
                      <a16:colId xmlns:a16="http://schemas.microsoft.com/office/drawing/2014/main" val="2170766718"/>
                    </a:ext>
                  </a:extLst>
                </a:gridCol>
                <a:gridCol w="493776">
                  <a:extLst>
                    <a:ext uri="{9D8B030D-6E8A-4147-A177-3AD203B41FA5}">
                      <a16:colId xmlns:a16="http://schemas.microsoft.com/office/drawing/2014/main" val="75143744"/>
                    </a:ext>
                  </a:extLst>
                </a:gridCol>
                <a:gridCol w="493776">
                  <a:extLst>
                    <a:ext uri="{9D8B030D-6E8A-4147-A177-3AD203B41FA5}">
                      <a16:colId xmlns:a16="http://schemas.microsoft.com/office/drawing/2014/main" val="1695766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22009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- 2019-05-19 15:58:50 </a:t>
                      </a:r>
                      <a:r>
                        <a:rPr kumimoji="0" lang="en-US" sz="1000" b="0" i="0" u="none" strike="noStrike" kern="1200" cap="none" spc="0" normalizeH="0" baseline="0" noProof="0">
                          <a:ln>
                            <a:noFill/>
                          </a:ln>
                          <a:solidFill>
                            <a:prstClr val="black"/>
                          </a:solidFill>
                          <a:effectLst/>
                          <a:uLnTx/>
                          <a:uFillTx/>
                          <a:latin typeface="+mn-lt"/>
                          <a:ea typeface="+mn-ea"/>
                          <a:cs typeface="+mn-cs"/>
                        </a:rPr>
                        <a:t>
 @goldon27 transforms into a shining Suhoor space, with Mezze dishes inspired from the city of Dubai, all presented for sharing with loved ones. 
#GoldOn27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https://www.instagram.com/p/BxpKvfdnOgd/media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24.89 %</a:t>
                      </a:r>
                    </a:p>
                  </a:txBody>
                  <a:tcPr/>
                </a:tc>
                <a:extLst>
                  <a:ext uri="{0D108BD9-81ED-4DB2-BD59-A6C34878D82A}">
                    <a16:rowId xmlns:a16="http://schemas.microsoft.com/office/drawing/2014/main" val="2283222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- 2019-04-29 17:54:28 </a:t>
                      </a:r>
                      <a:r>
                        <a:rPr kumimoji="0" lang="en-US" sz="1000" b="0" i="0" u="none" strike="noStrike" kern="1200" cap="none" spc="0" normalizeH="0" baseline="0" noProof="0">
                          <a:ln>
                            <a:noFill/>
                          </a:ln>
                          <a:solidFill>
                            <a:prstClr val="black"/>
                          </a:solidFill>
                          <a:effectLst/>
                          <a:uLnTx/>
                          <a:uFillTx/>
                          <a:latin typeface="+mn-lt"/>
                          <a:ea typeface="+mn-ea"/>
                          <a:cs typeface="+mn-cs"/>
                        </a:rPr>
                        <a:t>
 Welcome to Burj Al Arab, Chef Francky Semblat, Chef Kim Joinie-Maurin and Chef Kasper Kurdahl.
A magnificent party, for some incredible Michelin Star additions to our icon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https://www.instagram.com/p/Bw14LMmD0R2/media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23.68 %</a:t>
                      </a:r>
                    </a:p>
                  </a:txBody>
                  <a:tcPr/>
                </a:tc>
                <a:extLst>
                  <a:ext uri="{0D108BD9-81ED-4DB2-BD59-A6C34878D82A}">
                    <a16:rowId xmlns:a16="http://schemas.microsoft.com/office/drawing/2014/main" val="252264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- 2019-02-11 11:18:36 </a:t>
                      </a:r>
                      <a:r>
                        <a:rPr kumimoji="0" lang="en-US" sz="1000" b="0" i="0" u="none" strike="noStrike" kern="1200" cap="none" spc="0" normalizeH="0" baseline="0" noProof="0">
                          <a:ln>
                            <a:noFill/>
                          </a:ln>
                          <a:solidFill>
                            <a:prstClr val="black"/>
                          </a:solidFill>
                          <a:effectLst/>
                          <a:uLnTx/>
                          <a:uFillTx/>
                          <a:latin typeface="+mn-lt"/>
                          <a:ea typeface="+mn-ea"/>
                          <a:cs typeface="+mn-cs"/>
                        </a:rPr>
                        <a:t>
 Recognised globally as one of the most spectacular spas in the region, if not the world, Talise Spa at Burj Al Arab offers relaxation on a whole new level. 
#TaliseSpa #BurjAlArab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https://www.instagram.com/p/Btu5qhPjZnw/media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29.23 %</a:t>
                      </a:r>
                    </a:p>
                  </a:txBody>
                  <a:tcPr/>
                </a:tc>
                <a:extLst>
                  <a:ext uri="{0D108BD9-81ED-4DB2-BD59-A6C34878D82A}">
                    <a16:rowId xmlns:a16="http://schemas.microsoft.com/office/drawing/2014/main" val="2622517902"/>
                  </a:ext>
                </a:extLst>
              </a:tr>
            </a:tbl>
          </a:graphicData>
        </a:graphic>
      </p:graphicFrame>
      <p:sp>
        <p:nvSpPr>
          <p:cNvPr id="4" name="Text Placeholder 3">
            <a:extLst>
              <a:ext uri="{FF2B5EF4-FFF2-40B4-BE49-F238E27FC236}">
                <a16:creationId xmlns:a16="http://schemas.microsoft.com/office/drawing/2014/main" id="{60BB94BD-7067-4F9B-BA9E-8AC4A7E80767}"/>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4868168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3FFF2-F853-4E9F-99C0-56E345763DDC}"/>
              </a:ext>
            </a:extLst>
          </p:cNvPr>
          <p:cNvSpPr>
            <a:spLocks noGrp="1"/>
          </p:cNvSpPr>
          <p:nvPr>
            <p:ph type="title"/>
          </p:nvPr>
        </p:nvSpPr>
        <p:spPr/>
        <p:txBody>
          <a:bodyPr/>
          <a:lstStyle/>
          <a:p>
            <a:r>
              <a:rPr lang="pt-BR"/>
              <a:t>Instagram Videos Table | Burj Al Arab - 2 of 2</a:t>
            </a:r>
            <a:endParaRPr lang="en-US"/>
          </a:p>
        </p:txBody>
      </p:sp>
      <p:graphicFrame>
        <p:nvGraphicFramePr>
          <p:cNvPr id="5" name="Table Placeholder 4">
            <a:extLst>
              <a:ext uri="{FF2B5EF4-FFF2-40B4-BE49-F238E27FC236}">
                <a16:creationId xmlns:a16="http://schemas.microsoft.com/office/drawing/2014/main" id="{C7694653-A81A-4A7A-B962-AE10E2E21B61}"/>
              </a:ext>
            </a:extLst>
          </p:cNvPr>
          <p:cNvGraphicFramePr>
            <a:graphicFrameLocks noGrp="1"/>
          </p:cNvGraphicFramePr>
          <p:nvPr>
            <p:ph type="tbl" sz="quarter" idx="13"/>
            <p:extLst>
              <p:ext uri="{D42A27DB-BD31-4B8C-83A1-F6EECF244321}">
                <p14:modId xmlns:p14="http://schemas.microsoft.com/office/powerpoint/2010/main" val="2236827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22551880"/>
                    </a:ext>
                  </a:extLst>
                </a:gridCol>
                <a:gridCol w="493776">
                  <a:extLst>
                    <a:ext uri="{9D8B030D-6E8A-4147-A177-3AD203B41FA5}">
                      <a16:colId xmlns:a16="http://schemas.microsoft.com/office/drawing/2014/main" val="3477454795"/>
                    </a:ext>
                  </a:extLst>
                </a:gridCol>
                <a:gridCol w="1152144">
                  <a:extLst>
                    <a:ext uri="{9D8B030D-6E8A-4147-A177-3AD203B41FA5}">
                      <a16:colId xmlns:a16="http://schemas.microsoft.com/office/drawing/2014/main" val="1083365164"/>
                    </a:ext>
                  </a:extLst>
                </a:gridCol>
                <a:gridCol w="493776">
                  <a:extLst>
                    <a:ext uri="{9D8B030D-6E8A-4147-A177-3AD203B41FA5}">
                      <a16:colId xmlns:a16="http://schemas.microsoft.com/office/drawing/2014/main" val="23923076"/>
                    </a:ext>
                  </a:extLst>
                </a:gridCol>
                <a:gridCol w="493776">
                  <a:extLst>
                    <a:ext uri="{9D8B030D-6E8A-4147-A177-3AD203B41FA5}">
                      <a16:colId xmlns:a16="http://schemas.microsoft.com/office/drawing/2014/main" val="2374543781"/>
                    </a:ext>
                  </a:extLst>
                </a:gridCol>
                <a:gridCol w="493776">
                  <a:extLst>
                    <a:ext uri="{9D8B030D-6E8A-4147-A177-3AD203B41FA5}">
                      <a16:colId xmlns:a16="http://schemas.microsoft.com/office/drawing/2014/main" val="337500989"/>
                    </a:ext>
                  </a:extLst>
                </a:gridCol>
                <a:gridCol w="493776">
                  <a:extLst>
                    <a:ext uri="{9D8B030D-6E8A-4147-A177-3AD203B41FA5}">
                      <a16:colId xmlns:a16="http://schemas.microsoft.com/office/drawing/2014/main" val="2070687367"/>
                    </a:ext>
                  </a:extLst>
                </a:gridCol>
                <a:gridCol w="493776">
                  <a:extLst>
                    <a:ext uri="{9D8B030D-6E8A-4147-A177-3AD203B41FA5}">
                      <a16:colId xmlns:a16="http://schemas.microsoft.com/office/drawing/2014/main" val="1827151005"/>
                    </a:ext>
                  </a:extLst>
                </a:gridCol>
                <a:gridCol w="493776">
                  <a:extLst>
                    <a:ext uri="{9D8B030D-6E8A-4147-A177-3AD203B41FA5}">
                      <a16:colId xmlns:a16="http://schemas.microsoft.com/office/drawing/2014/main" val="2489827042"/>
                    </a:ext>
                  </a:extLst>
                </a:gridCol>
                <a:gridCol w="493776">
                  <a:extLst>
                    <a:ext uri="{9D8B030D-6E8A-4147-A177-3AD203B41FA5}">
                      <a16:colId xmlns:a16="http://schemas.microsoft.com/office/drawing/2014/main" val="2992805081"/>
                    </a:ext>
                  </a:extLst>
                </a:gridCol>
                <a:gridCol w="493776">
                  <a:extLst>
                    <a:ext uri="{9D8B030D-6E8A-4147-A177-3AD203B41FA5}">
                      <a16:colId xmlns:a16="http://schemas.microsoft.com/office/drawing/2014/main" val="2560562362"/>
                    </a:ext>
                  </a:extLst>
                </a:gridCol>
                <a:gridCol w="493776">
                  <a:extLst>
                    <a:ext uri="{9D8B030D-6E8A-4147-A177-3AD203B41FA5}">
                      <a16:colId xmlns:a16="http://schemas.microsoft.com/office/drawing/2014/main" val="310531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348498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- 2019-01-29 15:39:14 </a:t>
                      </a:r>
                      <a:r>
                        <a:rPr kumimoji="0" lang="en-US" sz="1000" b="0" i="0" u="none" strike="noStrike" kern="1200" cap="none" spc="0" normalizeH="0" baseline="0" noProof="0">
                          <a:ln>
                            <a:noFill/>
                          </a:ln>
                          <a:solidFill>
                            <a:prstClr val="black"/>
                          </a:solidFill>
                          <a:effectLst/>
                          <a:uLnTx/>
                          <a:uFillTx/>
                          <a:latin typeface="+mn-lt"/>
                          <a:ea typeface="+mn-ea"/>
                          <a:cs typeface="+mn-cs"/>
                        </a:rPr>
                        <a:t>
 An unforgettable welcome. Guests can take in the beautiful view as they cross the bridge in a chauffeur-driven Rolls-Royce.
#BurjAlArab #Dubai #Jumeirah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https://www.instagram.com/p/BtN5HBCnmUn/media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30.81 %</a:t>
                      </a:r>
                    </a:p>
                  </a:txBody>
                  <a:tcPr/>
                </a:tc>
                <a:extLst>
                  <a:ext uri="{0D108BD9-81ED-4DB2-BD59-A6C34878D82A}">
                    <a16:rowId xmlns:a16="http://schemas.microsoft.com/office/drawing/2014/main" val="95438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burjalarab - 2019-01-28 16:24:34 </a:t>
                      </a:r>
                      <a:r>
                        <a:rPr kumimoji="0" lang="en-US" sz="1000" b="0" i="0" u="none" strike="noStrike" kern="1200" cap="none" spc="0" normalizeH="0" baseline="0" noProof="0">
                          <a:ln>
                            <a:noFill/>
                          </a:ln>
                          <a:solidFill>
                            <a:prstClr val="black"/>
                          </a:solidFill>
                          <a:effectLst/>
                          <a:uLnTx/>
                          <a:uFillTx/>
                          <a:latin typeface="+mn-lt"/>
                          <a:ea typeface="+mn-ea"/>
                          <a:cs typeface="+mn-cs"/>
                        </a:rPr>
                        <a:t>
 The realisation of an ingenious vision. Tom Wright was the concept architect who drafted the design for a building that has since been referred to as the eighth wonder of the world. 
#BurjAlArab #Dubai #Jumeirah
Thank you 📷 @premierviajes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https://www.instagram.com/p/BtLZMQFgI5S/media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37.66 %</a:t>
                      </a:r>
                    </a:p>
                  </a:txBody>
                  <a:tcPr/>
                </a:tc>
                <a:extLst>
                  <a:ext uri="{0D108BD9-81ED-4DB2-BD59-A6C34878D82A}">
                    <a16:rowId xmlns:a16="http://schemas.microsoft.com/office/drawing/2014/main" val="1117268018"/>
                  </a:ext>
                </a:extLst>
              </a:tr>
            </a:tbl>
          </a:graphicData>
        </a:graphic>
      </p:graphicFrame>
      <p:sp>
        <p:nvSpPr>
          <p:cNvPr id="4" name="Text Placeholder 3">
            <a:extLst>
              <a:ext uri="{FF2B5EF4-FFF2-40B4-BE49-F238E27FC236}">
                <a16:creationId xmlns:a16="http://schemas.microsoft.com/office/drawing/2014/main" id="{88404921-65AF-40A5-8CA7-70619A372BEF}"/>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2613956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115CE-B361-4EF5-9E55-7D804CA73101}"/>
              </a:ext>
            </a:extLst>
          </p:cNvPr>
          <p:cNvSpPr>
            <a:spLocks noGrp="1"/>
          </p:cNvSpPr>
          <p:nvPr>
            <p:ph type="title"/>
          </p:nvPr>
        </p:nvSpPr>
        <p:spPr/>
        <p:txBody>
          <a:bodyPr/>
          <a:lstStyle/>
          <a:p>
            <a:r>
              <a:rPr lang="en-US"/>
              <a:t>Instagram IG Insights - Posts Table + I-Rate | Burj Al Arab - 1 of 7</a:t>
            </a:r>
          </a:p>
        </p:txBody>
      </p:sp>
      <p:graphicFrame>
        <p:nvGraphicFramePr>
          <p:cNvPr id="5" name="Table Placeholder 4">
            <a:extLst>
              <a:ext uri="{FF2B5EF4-FFF2-40B4-BE49-F238E27FC236}">
                <a16:creationId xmlns:a16="http://schemas.microsoft.com/office/drawing/2014/main" id="{9A54F49F-D519-461C-ADE6-A77E59F3261B}"/>
              </a:ext>
            </a:extLst>
          </p:cNvPr>
          <p:cNvGraphicFramePr>
            <a:graphicFrameLocks noGrp="1"/>
          </p:cNvGraphicFramePr>
          <p:nvPr>
            <p:ph type="tbl" sz="quarter" idx="13"/>
            <p:extLst>
              <p:ext uri="{D42A27DB-BD31-4B8C-83A1-F6EECF244321}">
                <p14:modId xmlns:p14="http://schemas.microsoft.com/office/powerpoint/2010/main" val="2864916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0591748"/>
                    </a:ext>
                  </a:extLst>
                </a:gridCol>
                <a:gridCol w="822960">
                  <a:extLst>
                    <a:ext uri="{9D8B030D-6E8A-4147-A177-3AD203B41FA5}">
                      <a16:colId xmlns:a16="http://schemas.microsoft.com/office/drawing/2014/main" val="1926101524"/>
                    </a:ext>
                  </a:extLst>
                </a:gridCol>
                <a:gridCol w="658368">
                  <a:extLst>
                    <a:ext uri="{9D8B030D-6E8A-4147-A177-3AD203B41FA5}">
                      <a16:colId xmlns:a16="http://schemas.microsoft.com/office/drawing/2014/main" val="3498248430"/>
                    </a:ext>
                  </a:extLst>
                </a:gridCol>
                <a:gridCol w="822960">
                  <a:extLst>
                    <a:ext uri="{9D8B030D-6E8A-4147-A177-3AD203B41FA5}">
                      <a16:colId xmlns:a16="http://schemas.microsoft.com/office/drawing/2014/main" val="2650167240"/>
                    </a:ext>
                  </a:extLst>
                </a:gridCol>
                <a:gridCol w="411480">
                  <a:extLst>
                    <a:ext uri="{9D8B030D-6E8A-4147-A177-3AD203B41FA5}">
                      <a16:colId xmlns:a16="http://schemas.microsoft.com/office/drawing/2014/main" val="2138169584"/>
                    </a:ext>
                  </a:extLst>
                </a:gridCol>
                <a:gridCol w="411480">
                  <a:extLst>
                    <a:ext uri="{9D8B030D-6E8A-4147-A177-3AD203B41FA5}">
                      <a16:colId xmlns:a16="http://schemas.microsoft.com/office/drawing/2014/main" val="1817986999"/>
                    </a:ext>
                  </a:extLst>
                </a:gridCol>
                <a:gridCol w="411480">
                  <a:extLst>
                    <a:ext uri="{9D8B030D-6E8A-4147-A177-3AD203B41FA5}">
                      <a16:colId xmlns:a16="http://schemas.microsoft.com/office/drawing/2014/main" val="111817225"/>
                    </a:ext>
                  </a:extLst>
                </a:gridCol>
                <a:gridCol w="411480">
                  <a:extLst>
                    <a:ext uri="{9D8B030D-6E8A-4147-A177-3AD203B41FA5}">
                      <a16:colId xmlns:a16="http://schemas.microsoft.com/office/drawing/2014/main" val="3204748504"/>
                    </a:ext>
                  </a:extLst>
                </a:gridCol>
                <a:gridCol w="658368">
                  <a:extLst>
                    <a:ext uri="{9D8B030D-6E8A-4147-A177-3AD203B41FA5}">
                      <a16:colId xmlns:a16="http://schemas.microsoft.com/office/drawing/2014/main" val="3453629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90098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- 2019-06-30 15:11:11 </a:t>
                      </a:r>
                      <a:r>
                        <a:rPr kumimoji="0" lang="en-US" sz="1000" b="0" i="0" u="none" strike="noStrike" kern="1200" cap="none" spc="0" normalizeH="0" baseline="0" noProof="0">
                          <a:ln>
                            <a:noFill/>
                          </a:ln>
                          <a:solidFill>
                            <a:prstClr val="black"/>
                          </a:solidFill>
                          <a:effectLst/>
                          <a:uLnTx/>
                          <a:uFillTx/>
                          <a:latin typeface="+mn-lt"/>
                          <a:ea typeface="+mn-ea"/>
                          <a:cs typeface="+mn-cs"/>
                        </a:rPr>
                        <a:t>
 Rich jewel tones shine from the unique furniture pieces, to the intricate carpets, to the turquoise of the water. 
#BurjAlArab #Dubai 
Thank you 📷 @chidiashley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396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- 2019-06-27 18:28:13 </a:t>
                      </a:r>
                      <a:r>
                        <a:rPr kumimoji="0" lang="en-US" sz="1000" b="0" i="0" u="none" strike="noStrike" kern="1200" cap="none" spc="0" normalizeH="0" baseline="0" noProof="0">
                          <a:ln>
                            <a:noFill/>
                          </a:ln>
                          <a:solidFill>
                            <a:prstClr val="black"/>
                          </a:solidFill>
                          <a:effectLst/>
                          <a:uLnTx/>
                          <a:uFillTx/>
                          <a:latin typeface="+mn-lt"/>
                          <a:ea typeface="+mn-ea"/>
                          <a:cs typeface="+mn-cs"/>
                        </a:rPr>
                        <a:t>
 A sanctuary in the sky, Talise Spa offers an extensive menu of pampering treatments, all designed to reinvigorate and restore. 
#BurjAlArab #Dubai #TaliseSpa
Thank you 📷 @mvzlov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0.73 %</a:t>
                      </a:r>
                    </a:p>
                  </a:txBody>
                  <a:tcPr/>
                </a:tc>
                <a:extLst>
                  <a:ext uri="{0D108BD9-81ED-4DB2-BD59-A6C34878D82A}">
                    <a16:rowId xmlns:a16="http://schemas.microsoft.com/office/drawing/2014/main" val="10621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- 2019-06-25 10:25:16 </a:t>
                      </a:r>
                      <a:r>
                        <a:rPr kumimoji="0" lang="en-US" sz="1000" b="0" i="0" u="none" strike="noStrike" kern="1200" cap="none" spc="0" normalizeH="0" baseline="0" noProof="0">
                          <a:ln>
                            <a:noFill/>
                          </a:ln>
                          <a:solidFill>
                            <a:prstClr val="black"/>
                          </a:solidFill>
                          <a:effectLst/>
                          <a:uLnTx/>
                          <a:uFillTx/>
                          <a:latin typeface="+mn-lt"/>
                          <a:ea typeface="+mn-ea"/>
                          <a:cs typeface="+mn-cs"/>
                        </a:rPr>
                        <a:t>
 Bright white sand and the curving wave of @jumeirahbh stand in harmony with the billowing sail of Burj Al Arab.
#BurjAlArab #Jumeirah #JumeirahGroup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extLst>
                  <a:ext uri="{0D108BD9-81ED-4DB2-BD59-A6C34878D82A}">
                    <a16:rowId xmlns:a16="http://schemas.microsoft.com/office/drawing/2014/main" val="137672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- 2019-06-24 13:47:04 </a:t>
                      </a:r>
                      <a:r>
                        <a:rPr kumimoji="0" lang="en-US" sz="1000" b="0" i="0" u="none" strike="noStrike" kern="1200" cap="none" spc="0" normalizeH="0" baseline="0" noProof="0">
                          <a:ln>
                            <a:noFill/>
                          </a:ln>
                          <a:solidFill>
                            <a:prstClr val="black"/>
                          </a:solidFill>
                          <a:effectLst/>
                          <a:uLnTx/>
                          <a:uFillTx/>
                          <a:latin typeface="+mn-lt"/>
                          <a:ea typeface="+mn-ea"/>
                          <a:cs typeface="+mn-cs"/>
                        </a:rPr>
                        <a:t>
 Lose track of the days, as you soak in the fresh water of the infinity pool. 
#BurjAlArab #Dubai #TheTerrace
Thank you 📷 @franciscogdv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1.11 %</a:t>
                      </a:r>
                    </a:p>
                  </a:txBody>
                  <a:tcPr/>
                </a:tc>
                <a:extLst>
                  <a:ext uri="{0D108BD9-81ED-4DB2-BD59-A6C34878D82A}">
                    <a16:rowId xmlns:a16="http://schemas.microsoft.com/office/drawing/2014/main" val="2764053863"/>
                  </a:ext>
                </a:extLst>
              </a:tr>
            </a:tbl>
          </a:graphicData>
        </a:graphic>
      </p:graphicFrame>
      <p:sp>
        <p:nvSpPr>
          <p:cNvPr id="4" name="Text Placeholder 3">
            <a:extLst>
              <a:ext uri="{FF2B5EF4-FFF2-40B4-BE49-F238E27FC236}">
                <a16:creationId xmlns:a16="http://schemas.microsoft.com/office/drawing/2014/main" id="{33714ADC-9BCC-4A07-91E8-8AB277FFE0D1}"/>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0808821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7F1E9-42B8-418C-99D3-260C5DD841CF}"/>
              </a:ext>
            </a:extLst>
          </p:cNvPr>
          <p:cNvSpPr>
            <a:spLocks noGrp="1"/>
          </p:cNvSpPr>
          <p:nvPr>
            <p:ph type="title"/>
          </p:nvPr>
        </p:nvSpPr>
        <p:spPr/>
        <p:txBody>
          <a:bodyPr/>
          <a:lstStyle/>
          <a:p>
            <a:r>
              <a:rPr lang="en-US"/>
              <a:t>Instagram IG Insights - Posts Table + I-Rate | Burj Al Arab - 2 of 7</a:t>
            </a:r>
          </a:p>
        </p:txBody>
      </p:sp>
      <p:graphicFrame>
        <p:nvGraphicFramePr>
          <p:cNvPr id="5" name="Table Placeholder 4">
            <a:extLst>
              <a:ext uri="{FF2B5EF4-FFF2-40B4-BE49-F238E27FC236}">
                <a16:creationId xmlns:a16="http://schemas.microsoft.com/office/drawing/2014/main" id="{19414A08-7A60-4753-AD5D-0FFF7222B0CE}"/>
              </a:ext>
            </a:extLst>
          </p:cNvPr>
          <p:cNvGraphicFramePr>
            <a:graphicFrameLocks noGrp="1"/>
          </p:cNvGraphicFramePr>
          <p:nvPr>
            <p:ph type="tbl" sz="quarter" idx="13"/>
            <p:extLst>
              <p:ext uri="{D42A27DB-BD31-4B8C-83A1-F6EECF244321}">
                <p14:modId xmlns:p14="http://schemas.microsoft.com/office/powerpoint/2010/main" val="2116616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05658277"/>
                    </a:ext>
                  </a:extLst>
                </a:gridCol>
                <a:gridCol w="822960">
                  <a:extLst>
                    <a:ext uri="{9D8B030D-6E8A-4147-A177-3AD203B41FA5}">
                      <a16:colId xmlns:a16="http://schemas.microsoft.com/office/drawing/2014/main" val="3557544689"/>
                    </a:ext>
                  </a:extLst>
                </a:gridCol>
                <a:gridCol w="658368">
                  <a:extLst>
                    <a:ext uri="{9D8B030D-6E8A-4147-A177-3AD203B41FA5}">
                      <a16:colId xmlns:a16="http://schemas.microsoft.com/office/drawing/2014/main" val="4117922491"/>
                    </a:ext>
                  </a:extLst>
                </a:gridCol>
                <a:gridCol w="822960">
                  <a:extLst>
                    <a:ext uri="{9D8B030D-6E8A-4147-A177-3AD203B41FA5}">
                      <a16:colId xmlns:a16="http://schemas.microsoft.com/office/drawing/2014/main" val="2856470980"/>
                    </a:ext>
                  </a:extLst>
                </a:gridCol>
                <a:gridCol w="411480">
                  <a:extLst>
                    <a:ext uri="{9D8B030D-6E8A-4147-A177-3AD203B41FA5}">
                      <a16:colId xmlns:a16="http://schemas.microsoft.com/office/drawing/2014/main" val="2481905225"/>
                    </a:ext>
                  </a:extLst>
                </a:gridCol>
                <a:gridCol w="411480">
                  <a:extLst>
                    <a:ext uri="{9D8B030D-6E8A-4147-A177-3AD203B41FA5}">
                      <a16:colId xmlns:a16="http://schemas.microsoft.com/office/drawing/2014/main" val="405099778"/>
                    </a:ext>
                  </a:extLst>
                </a:gridCol>
                <a:gridCol w="411480">
                  <a:extLst>
                    <a:ext uri="{9D8B030D-6E8A-4147-A177-3AD203B41FA5}">
                      <a16:colId xmlns:a16="http://schemas.microsoft.com/office/drawing/2014/main" val="3571434231"/>
                    </a:ext>
                  </a:extLst>
                </a:gridCol>
                <a:gridCol w="411480">
                  <a:extLst>
                    <a:ext uri="{9D8B030D-6E8A-4147-A177-3AD203B41FA5}">
                      <a16:colId xmlns:a16="http://schemas.microsoft.com/office/drawing/2014/main" val="199448276"/>
                    </a:ext>
                  </a:extLst>
                </a:gridCol>
                <a:gridCol w="658368">
                  <a:extLst>
                    <a:ext uri="{9D8B030D-6E8A-4147-A177-3AD203B41FA5}">
                      <a16:colId xmlns:a16="http://schemas.microsoft.com/office/drawing/2014/main" val="518261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0324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- 2019-06-23 13:40:19 </a:t>
                      </a:r>
                      <a:r>
                        <a:rPr kumimoji="0" lang="en-US" sz="1000" b="0" i="0" u="none" strike="noStrike" kern="1200" cap="none" spc="0" normalizeH="0" baseline="0" noProof="0">
                          <a:ln>
                            <a:noFill/>
                          </a:ln>
                          <a:solidFill>
                            <a:prstClr val="black"/>
                          </a:solidFill>
                          <a:effectLst/>
                          <a:uLnTx/>
                          <a:uFillTx/>
                          <a:latin typeface="+mn-lt"/>
                          <a:ea typeface="+mn-ea"/>
                          <a:cs typeface="+mn-cs"/>
                        </a:rPr>
                        <a:t>
 The opulent furniture that adorns each room is sourced from around the globe, crafted from the finest and most exclusive materials. 
#BurjAlArab #Dubai 
Thank you 📷 @clicheeofficial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0.50 %</a:t>
                      </a:r>
                    </a:p>
                  </a:txBody>
                  <a:tcPr/>
                </a:tc>
                <a:extLst>
                  <a:ext uri="{0D108BD9-81ED-4DB2-BD59-A6C34878D82A}">
                    <a16:rowId xmlns:a16="http://schemas.microsoft.com/office/drawing/2014/main" val="980071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- 2019-06-20 16:31:24 </a:t>
                      </a:r>
                      <a:r>
                        <a:rPr kumimoji="0" lang="en-US" sz="1000" b="0" i="0" u="none" strike="noStrike" kern="1200" cap="none" spc="0" normalizeH="0" baseline="0" noProof="0">
                          <a:ln>
                            <a:noFill/>
                          </a:ln>
                          <a:solidFill>
                            <a:prstClr val="black"/>
                          </a:solidFill>
                          <a:effectLst/>
                          <a:uLnTx/>
                          <a:uFillTx/>
                          <a:latin typeface="+mn-lt"/>
                          <a:ea typeface="+mn-ea"/>
                          <a:cs typeface="+mn-cs"/>
                        </a:rPr>
                        <a:t>
 The helipad provides an opportunity to admire the city from a different perspective, before landing 212m above sea level. 
#BurjAlArab #Dubai 
Thank you 📷 @binfalah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0.65 %</a:t>
                      </a:r>
                    </a:p>
                  </a:txBody>
                  <a:tcPr/>
                </a:tc>
                <a:extLst>
                  <a:ext uri="{0D108BD9-81ED-4DB2-BD59-A6C34878D82A}">
                    <a16:rowId xmlns:a16="http://schemas.microsoft.com/office/drawing/2014/main" val="2458920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- 2019-06-19 15:18:40 </a:t>
                      </a:r>
                      <a:r>
                        <a:rPr kumimoji="0" lang="en-US" sz="1000" b="0" i="0" u="none" strike="noStrike" kern="1200" cap="none" spc="0" normalizeH="0" baseline="0" noProof="0">
                          <a:ln>
                            <a:noFill/>
                          </a:ln>
                          <a:solidFill>
                            <a:prstClr val="black"/>
                          </a:solidFill>
                          <a:effectLst/>
                          <a:uLnTx/>
                          <a:uFillTx/>
                          <a:latin typeface="+mn-lt"/>
                          <a:ea typeface="+mn-ea"/>
                          <a:cs typeface="+mn-cs"/>
                        </a:rPr>
                        <a:t>
 Intangible levels of serenity, at Talise Spa.
#BurjAlArab #TaliseSpa #Dubai
Thank you 📷 @leoniehanne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0.55 %</a:t>
                      </a:r>
                    </a:p>
                  </a:txBody>
                  <a:tcPr/>
                </a:tc>
                <a:extLst>
                  <a:ext uri="{0D108BD9-81ED-4DB2-BD59-A6C34878D82A}">
                    <a16:rowId xmlns:a16="http://schemas.microsoft.com/office/drawing/2014/main" val="2220592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- 2019-06-17 12:04:58 </a:t>
                      </a:r>
                      <a:r>
                        <a:rPr kumimoji="0" lang="en-US" sz="1000" b="0" i="0" u="none" strike="noStrike" kern="1200" cap="none" spc="0" normalizeH="0" baseline="0" noProof="0">
                          <a:ln>
                            <a:noFill/>
                          </a:ln>
                          <a:solidFill>
                            <a:prstClr val="black"/>
                          </a:solidFill>
                          <a:effectLst/>
                          <a:uLnTx/>
                          <a:uFillTx/>
                          <a:latin typeface="+mn-lt"/>
                          <a:ea typeface="+mn-ea"/>
                          <a:cs typeface="+mn-cs"/>
                        </a:rPr>
                        <a:t>
 Palm leaves sway in the breeze that whispers in from the sea, and shadows cast a cooling silhouette across The Terrace. 
#BurjAlArab #TheTerrace #Jumeirah
Thank you 📷 @mirkatoth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extLst>
                  <a:ext uri="{0D108BD9-81ED-4DB2-BD59-A6C34878D82A}">
                    <a16:rowId xmlns:a16="http://schemas.microsoft.com/office/drawing/2014/main" val="25350995"/>
                  </a:ext>
                </a:extLst>
              </a:tr>
            </a:tbl>
          </a:graphicData>
        </a:graphic>
      </p:graphicFrame>
      <p:sp>
        <p:nvSpPr>
          <p:cNvPr id="4" name="Text Placeholder 3">
            <a:extLst>
              <a:ext uri="{FF2B5EF4-FFF2-40B4-BE49-F238E27FC236}">
                <a16:creationId xmlns:a16="http://schemas.microsoft.com/office/drawing/2014/main" id="{E4E4A0F9-3967-4280-BB7C-AB98C1B7C9C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6062009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8FCE5-EC26-4C38-B196-74324E1432E3}"/>
              </a:ext>
            </a:extLst>
          </p:cNvPr>
          <p:cNvSpPr>
            <a:spLocks noGrp="1"/>
          </p:cNvSpPr>
          <p:nvPr>
            <p:ph type="title"/>
          </p:nvPr>
        </p:nvSpPr>
        <p:spPr/>
        <p:txBody>
          <a:bodyPr/>
          <a:lstStyle/>
          <a:p>
            <a:r>
              <a:rPr lang="en-US"/>
              <a:t>Instagram IG Insights - Posts Table + I-Rate | Burj Al Arab - 3 of 7</a:t>
            </a:r>
          </a:p>
        </p:txBody>
      </p:sp>
      <p:graphicFrame>
        <p:nvGraphicFramePr>
          <p:cNvPr id="5" name="Table Placeholder 4">
            <a:extLst>
              <a:ext uri="{FF2B5EF4-FFF2-40B4-BE49-F238E27FC236}">
                <a16:creationId xmlns:a16="http://schemas.microsoft.com/office/drawing/2014/main" id="{71F8EC89-B7DA-4714-87AE-3464C259464C}"/>
              </a:ext>
            </a:extLst>
          </p:cNvPr>
          <p:cNvGraphicFramePr>
            <a:graphicFrameLocks noGrp="1"/>
          </p:cNvGraphicFramePr>
          <p:nvPr>
            <p:ph type="tbl" sz="quarter" idx="13"/>
            <p:extLst>
              <p:ext uri="{D42A27DB-BD31-4B8C-83A1-F6EECF244321}">
                <p14:modId xmlns:p14="http://schemas.microsoft.com/office/powerpoint/2010/main" val="1695367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1365592"/>
                    </a:ext>
                  </a:extLst>
                </a:gridCol>
                <a:gridCol w="822960">
                  <a:extLst>
                    <a:ext uri="{9D8B030D-6E8A-4147-A177-3AD203B41FA5}">
                      <a16:colId xmlns:a16="http://schemas.microsoft.com/office/drawing/2014/main" val="3819077545"/>
                    </a:ext>
                  </a:extLst>
                </a:gridCol>
                <a:gridCol w="658368">
                  <a:extLst>
                    <a:ext uri="{9D8B030D-6E8A-4147-A177-3AD203B41FA5}">
                      <a16:colId xmlns:a16="http://schemas.microsoft.com/office/drawing/2014/main" val="3299587427"/>
                    </a:ext>
                  </a:extLst>
                </a:gridCol>
                <a:gridCol w="822960">
                  <a:extLst>
                    <a:ext uri="{9D8B030D-6E8A-4147-A177-3AD203B41FA5}">
                      <a16:colId xmlns:a16="http://schemas.microsoft.com/office/drawing/2014/main" val="1048630150"/>
                    </a:ext>
                  </a:extLst>
                </a:gridCol>
                <a:gridCol w="411480">
                  <a:extLst>
                    <a:ext uri="{9D8B030D-6E8A-4147-A177-3AD203B41FA5}">
                      <a16:colId xmlns:a16="http://schemas.microsoft.com/office/drawing/2014/main" val="3405975253"/>
                    </a:ext>
                  </a:extLst>
                </a:gridCol>
                <a:gridCol w="411480">
                  <a:extLst>
                    <a:ext uri="{9D8B030D-6E8A-4147-A177-3AD203B41FA5}">
                      <a16:colId xmlns:a16="http://schemas.microsoft.com/office/drawing/2014/main" val="1319359801"/>
                    </a:ext>
                  </a:extLst>
                </a:gridCol>
                <a:gridCol w="411480">
                  <a:extLst>
                    <a:ext uri="{9D8B030D-6E8A-4147-A177-3AD203B41FA5}">
                      <a16:colId xmlns:a16="http://schemas.microsoft.com/office/drawing/2014/main" val="2340880247"/>
                    </a:ext>
                  </a:extLst>
                </a:gridCol>
                <a:gridCol w="411480">
                  <a:extLst>
                    <a:ext uri="{9D8B030D-6E8A-4147-A177-3AD203B41FA5}">
                      <a16:colId xmlns:a16="http://schemas.microsoft.com/office/drawing/2014/main" val="849871594"/>
                    </a:ext>
                  </a:extLst>
                </a:gridCol>
                <a:gridCol w="658368">
                  <a:extLst>
                    <a:ext uri="{9D8B030D-6E8A-4147-A177-3AD203B41FA5}">
                      <a16:colId xmlns:a16="http://schemas.microsoft.com/office/drawing/2014/main" val="2458807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3265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- 2019-06-16 15:05:18 </a:t>
                      </a:r>
                      <a:r>
                        <a:rPr kumimoji="0" lang="en-US" sz="1000" b="0" i="0" u="none" strike="noStrike" kern="1200" cap="none" spc="0" normalizeH="0" baseline="0" noProof="0">
                          <a:ln>
                            <a:noFill/>
                          </a:ln>
                          <a:solidFill>
                            <a:prstClr val="black"/>
                          </a:solidFill>
                          <a:effectLst/>
                          <a:uLnTx/>
                          <a:uFillTx/>
                          <a:latin typeface="+mn-lt"/>
                          <a:ea typeface="+mn-ea"/>
                          <a:cs typeface="+mn-cs"/>
                        </a:rPr>
                        <a:t>
 Bold architectural lines capture the eye, and draw them up into the afternoon sky. 
#BurjAlArab #Dubai 
Thank you 📷 @joicymuniz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0.74 %</a:t>
                      </a:r>
                    </a:p>
                  </a:txBody>
                  <a:tcPr/>
                </a:tc>
                <a:extLst>
                  <a:ext uri="{0D108BD9-81ED-4DB2-BD59-A6C34878D82A}">
                    <a16:rowId xmlns:a16="http://schemas.microsoft.com/office/drawing/2014/main" val="45848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- 2019-06-13 13:45:02 </a:t>
                      </a:r>
                      <a:r>
                        <a:rPr kumimoji="0" lang="en-US" sz="1000" b="0" i="0" u="none" strike="noStrike" kern="1200" cap="none" spc="0" normalizeH="0" baseline="0" noProof="0">
                          <a:ln>
                            <a:noFill/>
                          </a:ln>
                          <a:solidFill>
                            <a:prstClr val="black"/>
                          </a:solidFill>
                          <a:effectLst/>
                          <a:uLnTx/>
                          <a:uFillTx/>
                          <a:latin typeface="+mn-lt"/>
                          <a:ea typeface="+mn-ea"/>
                          <a:cs typeface="+mn-cs"/>
                        </a:rPr>
                        <a:t>
 Fresh fruit, chilled water and an airconned cabana is the recipe for an indulgent afternoon. 
Thank you 📷 @lorenaamunoz 
#BurjAlArab #Dubai #Jumeirah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0.79 %</a:t>
                      </a:r>
                    </a:p>
                  </a:txBody>
                  <a:tcPr/>
                </a:tc>
                <a:extLst>
                  <a:ext uri="{0D108BD9-81ED-4DB2-BD59-A6C34878D82A}">
                    <a16:rowId xmlns:a16="http://schemas.microsoft.com/office/drawing/2014/main" val="90754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- 2019-06-12 13:07:28 </a:t>
                      </a:r>
                      <a:r>
                        <a:rPr kumimoji="0" lang="en-US" sz="1000" b="0" i="0" u="none" strike="noStrike" kern="1200" cap="none" spc="0" normalizeH="0" baseline="0" noProof="0">
                          <a:ln>
                            <a:noFill/>
                          </a:ln>
                          <a:solidFill>
                            <a:prstClr val="black"/>
                          </a:solidFill>
                          <a:effectLst/>
                          <a:uLnTx/>
                          <a:uFillTx/>
                          <a:latin typeface="+mn-lt"/>
                          <a:ea typeface="+mn-ea"/>
                          <a:cs typeface="+mn-cs"/>
                        </a:rPr>
                        <a:t>
 1,790 square meters of 24-carat gold leaf covers the inside of the Burj Al Arab: which equates to seven tennis courts worth of glistening brilliance... #BurjAlArab #Dubai #GoldOn27
Thank you 📷 @susannewalstrom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0.73 %</a:t>
                      </a:r>
                    </a:p>
                  </a:txBody>
                  <a:tcPr/>
                </a:tc>
                <a:extLst>
                  <a:ext uri="{0D108BD9-81ED-4DB2-BD59-A6C34878D82A}">
                    <a16:rowId xmlns:a16="http://schemas.microsoft.com/office/drawing/2014/main" val="1389984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- 2019-06-10 13:48:58 </a:t>
                      </a:r>
                      <a:r>
                        <a:rPr kumimoji="0" lang="en-US" sz="1000" b="0" i="0" u="none" strike="noStrike" kern="1200" cap="none" spc="0" normalizeH="0" baseline="0" noProof="0">
                          <a:ln>
                            <a:noFill/>
                          </a:ln>
                          <a:solidFill>
                            <a:prstClr val="black"/>
                          </a:solidFill>
                          <a:effectLst/>
                          <a:uLnTx/>
                          <a:uFillTx/>
                          <a:latin typeface="+mn-lt"/>
                          <a:ea typeface="+mn-ea"/>
                          <a:cs typeface="+mn-cs"/>
                        </a:rPr>
                        <a:t>
 Skies of the brightest blues showcase the panoramic elevator that runs down the back of the structure. 
#BurjAlArab #Dubai 
Thank you 📷 @santihamlin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extLst>
                  <a:ext uri="{0D108BD9-81ED-4DB2-BD59-A6C34878D82A}">
                    <a16:rowId xmlns:a16="http://schemas.microsoft.com/office/drawing/2014/main" val="1439166364"/>
                  </a:ext>
                </a:extLst>
              </a:tr>
            </a:tbl>
          </a:graphicData>
        </a:graphic>
      </p:graphicFrame>
      <p:sp>
        <p:nvSpPr>
          <p:cNvPr id="4" name="Text Placeholder 3">
            <a:extLst>
              <a:ext uri="{FF2B5EF4-FFF2-40B4-BE49-F238E27FC236}">
                <a16:creationId xmlns:a16="http://schemas.microsoft.com/office/drawing/2014/main" id="{31401CCC-7F91-47A6-835E-C84EAB1A0D0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9928604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4A1B4-FF24-4FB8-9ADC-EEE84DDF83E3}"/>
              </a:ext>
            </a:extLst>
          </p:cNvPr>
          <p:cNvSpPr>
            <a:spLocks noGrp="1"/>
          </p:cNvSpPr>
          <p:nvPr>
            <p:ph type="title"/>
          </p:nvPr>
        </p:nvSpPr>
        <p:spPr/>
        <p:txBody>
          <a:bodyPr/>
          <a:lstStyle/>
          <a:p>
            <a:r>
              <a:rPr lang="en-US"/>
              <a:t>Instagram IG Insights - Posts Table + I-Rate | Burj Al Arab - 4 of 7</a:t>
            </a:r>
          </a:p>
        </p:txBody>
      </p:sp>
      <p:graphicFrame>
        <p:nvGraphicFramePr>
          <p:cNvPr id="5" name="Table Placeholder 4">
            <a:extLst>
              <a:ext uri="{FF2B5EF4-FFF2-40B4-BE49-F238E27FC236}">
                <a16:creationId xmlns:a16="http://schemas.microsoft.com/office/drawing/2014/main" id="{32F6C4E3-6C29-48AD-AD7F-71067D3D1B09}"/>
              </a:ext>
            </a:extLst>
          </p:cNvPr>
          <p:cNvGraphicFramePr>
            <a:graphicFrameLocks noGrp="1"/>
          </p:cNvGraphicFramePr>
          <p:nvPr>
            <p:ph type="tbl" sz="quarter" idx="13"/>
            <p:extLst>
              <p:ext uri="{D42A27DB-BD31-4B8C-83A1-F6EECF244321}">
                <p14:modId xmlns:p14="http://schemas.microsoft.com/office/powerpoint/2010/main" val="2871456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70719214"/>
                    </a:ext>
                  </a:extLst>
                </a:gridCol>
                <a:gridCol w="822960">
                  <a:extLst>
                    <a:ext uri="{9D8B030D-6E8A-4147-A177-3AD203B41FA5}">
                      <a16:colId xmlns:a16="http://schemas.microsoft.com/office/drawing/2014/main" val="1384971441"/>
                    </a:ext>
                  </a:extLst>
                </a:gridCol>
                <a:gridCol w="658368">
                  <a:extLst>
                    <a:ext uri="{9D8B030D-6E8A-4147-A177-3AD203B41FA5}">
                      <a16:colId xmlns:a16="http://schemas.microsoft.com/office/drawing/2014/main" val="311476206"/>
                    </a:ext>
                  </a:extLst>
                </a:gridCol>
                <a:gridCol w="822960">
                  <a:extLst>
                    <a:ext uri="{9D8B030D-6E8A-4147-A177-3AD203B41FA5}">
                      <a16:colId xmlns:a16="http://schemas.microsoft.com/office/drawing/2014/main" val="739586524"/>
                    </a:ext>
                  </a:extLst>
                </a:gridCol>
                <a:gridCol w="411480">
                  <a:extLst>
                    <a:ext uri="{9D8B030D-6E8A-4147-A177-3AD203B41FA5}">
                      <a16:colId xmlns:a16="http://schemas.microsoft.com/office/drawing/2014/main" val="2559919208"/>
                    </a:ext>
                  </a:extLst>
                </a:gridCol>
                <a:gridCol w="411480">
                  <a:extLst>
                    <a:ext uri="{9D8B030D-6E8A-4147-A177-3AD203B41FA5}">
                      <a16:colId xmlns:a16="http://schemas.microsoft.com/office/drawing/2014/main" val="445510886"/>
                    </a:ext>
                  </a:extLst>
                </a:gridCol>
                <a:gridCol w="411480">
                  <a:extLst>
                    <a:ext uri="{9D8B030D-6E8A-4147-A177-3AD203B41FA5}">
                      <a16:colId xmlns:a16="http://schemas.microsoft.com/office/drawing/2014/main" val="147665014"/>
                    </a:ext>
                  </a:extLst>
                </a:gridCol>
                <a:gridCol w="411480">
                  <a:extLst>
                    <a:ext uri="{9D8B030D-6E8A-4147-A177-3AD203B41FA5}">
                      <a16:colId xmlns:a16="http://schemas.microsoft.com/office/drawing/2014/main" val="624156718"/>
                    </a:ext>
                  </a:extLst>
                </a:gridCol>
                <a:gridCol w="658368">
                  <a:extLst>
                    <a:ext uri="{9D8B030D-6E8A-4147-A177-3AD203B41FA5}">
                      <a16:colId xmlns:a16="http://schemas.microsoft.com/office/drawing/2014/main" val="3943727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39329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- 2019-06-09 13:31:36 </a:t>
                      </a:r>
                      <a:r>
                        <a:rPr kumimoji="0" lang="en-US" sz="1000" b="0" i="0" u="none" strike="noStrike" kern="1200" cap="none" spc="0" normalizeH="0" baseline="0" noProof="0">
                          <a:ln>
                            <a:noFill/>
                          </a:ln>
                          <a:solidFill>
                            <a:prstClr val="black"/>
                          </a:solidFill>
                          <a:effectLst/>
                          <a:uLnTx/>
                          <a:uFillTx/>
                          <a:latin typeface="+mn-lt"/>
                          <a:ea typeface="+mn-ea"/>
                          <a:cs typeface="+mn-cs"/>
                        </a:rPr>
                        <a:t>
 Bright blues, echoing the tones of the surrounding seas. 
#BurjAlArab #Dubai #Jumeirah
Thank you 📷 @ghetto_smurf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1.26 %</a:t>
                      </a:r>
                    </a:p>
                  </a:txBody>
                  <a:tcPr/>
                </a:tc>
                <a:extLst>
                  <a:ext uri="{0D108BD9-81ED-4DB2-BD59-A6C34878D82A}">
                    <a16:rowId xmlns:a16="http://schemas.microsoft.com/office/drawing/2014/main" val="313704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- 2019-06-05 14:51:05 </a:t>
                      </a:r>
                      <a:r>
                        <a:rPr kumimoji="0" lang="en-US" sz="1000" b="0" i="0" u="none" strike="noStrike" kern="1200" cap="none" spc="0" normalizeH="0" baseline="0" noProof="0">
                          <a:ln>
                            <a:noFill/>
                          </a:ln>
                          <a:solidFill>
                            <a:prstClr val="black"/>
                          </a:solidFill>
                          <a:effectLst/>
                          <a:uLnTx/>
                          <a:uFillTx/>
                          <a:latin typeface="+mn-lt"/>
                          <a:ea typeface="+mn-ea"/>
                          <a:cs typeface="+mn-cs"/>
                        </a:rPr>
                        <a:t>
 Find a moment of contemplation, as you sit on the edge of infinity. 
#BurjAlArab #TheTerrace #Dubai
Thank you 📷 @cwc20022001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0.66 %</a:t>
                      </a:r>
                    </a:p>
                  </a:txBody>
                  <a:tcPr/>
                </a:tc>
                <a:extLst>
                  <a:ext uri="{0D108BD9-81ED-4DB2-BD59-A6C34878D82A}">
                    <a16:rowId xmlns:a16="http://schemas.microsoft.com/office/drawing/2014/main" val="3723431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- 2019-06-04 11:02:27 </a:t>
                      </a:r>
                      <a:r>
                        <a:rPr kumimoji="0" lang="en-US" sz="1000" b="0" i="0" u="none" strike="noStrike" kern="1200" cap="none" spc="0" normalizeH="0" baseline="0" noProof="0">
                          <a:ln>
                            <a:noFill/>
                          </a:ln>
                          <a:solidFill>
                            <a:prstClr val="black"/>
                          </a:solidFill>
                          <a:effectLst/>
                          <a:uLnTx/>
                          <a:uFillTx/>
                          <a:latin typeface="+mn-lt"/>
                          <a:ea typeface="+mn-ea"/>
                          <a:cs typeface="+mn-cs"/>
                        </a:rPr>
                        <a:t>
 Wishing you a joyous Eid!
</a:t>
                      </a:r>
                      <a:r>
                        <a:rPr kumimoji="0" lang="ar-AE" sz="1000" b="0" i="0" u="none" strike="noStrike" kern="1200" cap="none" spc="0" normalizeH="0" baseline="0" noProof="0">
                          <a:ln>
                            <a:noFill/>
                          </a:ln>
                          <a:solidFill>
                            <a:prstClr val="black"/>
                          </a:solidFill>
                          <a:effectLst/>
                          <a:uLnTx/>
                          <a:uFillTx/>
                          <a:latin typeface="+mn-lt"/>
                          <a:ea typeface="+mn-ea"/>
                          <a:cs typeface="+mn-cs"/>
                        </a:rPr>
                        <a:t>عيدكم مبارك و كل عام وأنتم بخير بمناسبة حلول عيد الفطر المبارك‎
</a:t>
                      </a:r>
                      <a:r>
                        <a:rPr kumimoji="0" lang="en-US" sz="1000" b="0" i="0" u="none" strike="noStrike" kern="1200" cap="none" spc="0" normalizeH="0" baseline="0" noProof="0">
                          <a:ln>
                            <a:noFill/>
                          </a:ln>
                          <a:solidFill>
                            <a:prstClr val="black"/>
                          </a:solidFill>
                          <a:effectLst/>
                          <a:uLnTx/>
                          <a:uFillTx/>
                          <a:latin typeface="+mn-lt"/>
                          <a:ea typeface="+mn-ea"/>
                          <a:cs typeface="+mn-cs"/>
                        </a:rPr>
                        <a:t>Thank you 📷 @karina_kuckoo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1.28 %</a:t>
                      </a:r>
                    </a:p>
                  </a:txBody>
                  <a:tcPr/>
                </a:tc>
                <a:extLst>
                  <a:ext uri="{0D108BD9-81ED-4DB2-BD59-A6C34878D82A}">
                    <a16:rowId xmlns:a16="http://schemas.microsoft.com/office/drawing/2014/main" val="94208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- 2019-06-03 19:30:53 </a:t>
                      </a:r>
                      <a:r>
                        <a:rPr kumimoji="0" lang="en-US" sz="1000" b="0" i="0" u="none" strike="noStrike" kern="1200" cap="none" spc="0" normalizeH="0" baseline="0" noProof="0">
                          <a:ln>
                            <a:noFill/>
                          </a:ln>
                          <a:solidFill>
                            <a:prstClr val="black"/>
                          </a:solidFill>
                          <a:effectLst/>
                          <a:uLnTx/>
                          <a:uFillTx/>
                          <a:latin typeface="+mn-lt"/>
                          <a:ea typeface="+mn-ea"/>
                          <a:cs typeface="+mn-cs"/>
                        </a:rPr>
                        <a:t>
 Talise can be translated as "beautiful waters", which is reflected in the ambient haven of cloud-high Talise Spa. 
#BurjAlArab #TaliseSpa #Dubai
Thank you 📷 @johana_majewsky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0.46 %</a:t>
                      </a:r>
                    </a:p>
                  </a:txBody>
                  <a:tcPr/>
                </a:tc>
                <a:extLst>
                  <a:ext uri="{0D108BD9-81ED-4DB2-BD59-A6C34878D82A}">
                    <a16:rowId xmlns:a16="http://schemas.microsoft.com/office/drawing/2014/main" val="523910468"/>
                  </a:ext>
                </a:extLst>
              </a:tr>
            </a:tbl>
          </a:graphicData>
        </a:graphic>
      </p:graphicFrame>
      <p:sp>
        <p:nvSpPr>
          <p:cNvPr id="4" name="Text Placeholder 3">
            <a:extLst>
              <a:ext uri="{FF2B5EF4-FFF2-40B4-BE49-F238E27FC236}">
                <a16:creationId xmlns:a16="http://schemas.microsoft.com/office/drawing/2014/main" id="{11C727DD-8008-4FF2-858E-D9BB339D767F}"/>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866897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D1526-562B-43D1-A591-099545566F5A}"/>
              </a:ext>
            </a:extLst>
          </p:cNvPr>
          <p:cNvSpPr>
            <a:spLocks noGrp="1"/>
          </p:cNvSpPr>
          <p:nvPr>
            <p:ph type="title"/>
          </p:nvPr>
        </p:nvSpPr>
        <p:spPr/>
        <p:txBody>
          <a:bodyPr/>
          <a:lstStyle/>
          <a:p>
            <a:r>
              <a:rPr lang="en-US"/>
              <a:t>Instagram IG Insights - Posts Table + I-Rate | Burj Al Arab - 5 of 7</a:t>
            </a:r>
          </a:p>
        </p:txBody>
      </p:sp>
      <p:graphicFrame>
        <p:nvGraphicFramePr>
          <p:cNvPr id="5" name="Table Placeholder 4">
            <a:extLst>
              <a:ext uri="{FF2B5EF4-FFF2-40B4-BE49-F238E27FC236}">
                <a16:creationId xmlns:a16="http://schemas.microsoft.com/office/drawing/2014/main" id="{04D6A847-0638-4B5B-B93E-5301D6C3BA15}"/>
              </a:ext>
            </a:extLst>
          </p:cNvPr>
          <p:cNvGraphicFramePr>
            <a:graphicFrameLocks noGrp="1"/>
          </p:cNvGraphicFramePr>
          <p:nvPr>
            <p:ph type="tbl" sz="quarter" idx="13"/>
            <p:extLst>
              <p:ext uri="{D42A27DB-BD31-4B8C-83A1-F6EECF244321}">
                <p14:modId xmlns:p14="http://schemas.microsoft.com/office/powerpoint/2010/main" val="1293048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45322934"/>
                    </a:ext>
                  </a:extLst>
                </a:gridCol>
                <a:gridCol w="822960">
                  <a:extLst>
                    <a:ext uri="{9D8B030D-6E8A-4147-A177-3AD203B41FA5}">
                      <a16:colId xmlns:a16="http://schemas.microsoft.com/office/drawing/2014/main" val="3681999457"/>
                    </a:ext>
                  </a:extLst>
                </a:gridCol>
                <a:gridCol w="658368">
                  <a:extLst>
                    <a:ext uri="{9D8B030D-6E8A-4147-A177-3AD203B41FA5}">
                      <a16:colId xmlns:a16="http://schemas.microsoft.com/office/drawing/2014/main" val="3945858821"/>
                    </a:ext>
                  </a:extLst>
                </a:gridCol>
                <a:gridCol w="822960">
                  <a:extLst>
                    <a:ext uri="{9D8B030D-6E8A-4147-A177-3AD203B41FA5}">
                      <a16:colId xmlns:a16="http://schemas.microsoft.com/office/drawing/2014/main" val="1625572215"/>
                    </a:ext>
                  </a:extLst>
                </a:gridCol>
                <a:gridCol w="411480">
                  <a:extLst>
                    <a:ext uri="{9D8B030D-6E8A-4147-A177-3AD203B41FA5}">
                      <a16:colId xmlns:a16="http://schemas.microsoft.com/office/drawing/2014/main" val="3538538128"/>
                    </a:ext>
                  </a:extLst>
                </a:gridCol>
                <a:gridCol w="411480">
                  <a:extLst>
                    <a:ext uri="{9D8B030D-6E8A-4147-A177-3AD203B41FA5}">
                      <a16:colId xmlns:a16="http://schemas.microsoft.com/office/drawing/2014/main" val="1959577231"/>
                    </a:ext>
                  </a:extLst>
                </a:gridCol>
                <a:gridCol w="411480">
                  <a:extLst>
                    <a:ext uri="{9D8B030D-6E8A-4147-A177-3AD203B41FA5}">
                      <a16:colId xmlns:a16="http://schemas.microsoft.com/office/drawing/2014/main" val="1287518511"/>
                    </a:ext>
                  </a:extLst>
                </a:gridCol>
                <a:gridCol w="411480">
                  <a:extLst>
                    <a:ext uri="{9D8B030D-6E8A-4147-A177-3AD203B41FA5}">
                      <a16:colId xmlns:a16="http://schemas.microsoft.com/office/drawing/2014/main" val="1342649987"/>
                    </a:ext>
                  </a:extLst>
                </a:gridCol>
                <a:gridCol w="658368">
                  <a:extLst>
                    <a:ext uri="{9D8B030D-6E8A-4147-A177-3AD203B41FA5}">
                      <a16:colId xmlns:a16="http://schemas.microsoft.com/office/drawing/2014/main" val="3894144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0990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- 2019-06-02 13:34:20 </a:t>
                      </a:r>
                      <a:r>
                        <a:rPr kumimoji="0" lang="en-US" sz="1000" b="0" i="0" u="none" strike="noStrike" kern="1200" cap="none" spc="0" normalizeH="0" baseline="0" noProof="0">
                          <a:ln>
                            <a:noFill/>
                          </a:ln>
                          <a:solidFill>
                            <a:prstClr val="black"/>
                          </a:solidFill>
                          <a:effectLst/>
                          <a:uLnTx/>
                          <a:uFillTx/>
                          <a:latin typeface="+mn-lt"/>
                          <a:ea typeface="+mn-ea"/>
                          <a:cs typeface="+mn-cs"/>
                        </a:rPr>
                        <a:t>
 Dine amongst beautiful exotic fish, including majestic zebra and bamboo sharks, and colourful clown fish. 
Thank you 📷 @emiri_aizawa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0.70 %</a:t>
                      </a:r>
                    </a:p>
                  </a:txBody>
                  <a:tcPr/>
                </a:tc>
                <a:extLst>
                  <a:ext uri="{0D108BD9-81ED-4DB2-BD59-A6C34878D82A}">
                    <a16:rowId xmlns:a16="http://schemas.microsoft.com/office/drawing/2014/main" val="301790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- 2019-05-30 15:50:43 </a:t>
                      </a:r>
                      <a:r>
                        <a:rPr kumimoji="0" lang="en-US" sz="1000" b="0" i="0" u="none" strike="noStrike" kern="1200" cap="none" spc="0" normalizeH="0" baseline="0" noProof="0">
                          <a:ln>
                            <a:noFill/>
                          </a:ln>
                          <a:solidFill>
                            <a:prstClr val="black"/>
                          </a:solidFill>
                          <a:effectLst/>
                          <a:uLnTx/>
                          <a:uFillTx/>
                          <a:latin typeface="+mn-lt"/>
                          <a:ea typeface="+mn-ea"/>
                          <a:cs typeface="+mn-cs"/>
                        </a:rPr>
                        <a:t>
 Rays of light bouncing off 321 meters of pure innovation. 
#BurjAlArab #Dubai #Jumeirah
Thank you 📷 @nizamerat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a:t>
                      </a:r>
                    </a:p>
                  </a:txBody>
                  <a:tcPr/>
                </a:tc>
                <a:extLst>
                  <a:ext uri="{0D108BD9-81ED-4DB2-BD59-A6C34878D82A}">
                    <a16:rowId xmlns:a16="http://schemas.microsoft.com/office/drawing/2014/main" val="263863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- 2019-05-28 15:45:06 </a:t>
                      </a:r>
                      <a:r>
                        <a:rPr kumimoji="0" lang="en-US" sz="1000" b="0" i="0" u="none" strike="noStrike" kern="1200" cap="none" spc="0" normalizeH="0" baseline="0" noProof="0">
                          <a:ln>
                            <a:noFill/>
                          </a:ln>
                          <a:solidFill>
                            <a:prstClr val="black"/>
                          </a:solidFill>
                          <a:effectLst/>
                          <a:uLnTx/>
                          <a:uFillTx/>
                          <a:latin typeface="+mn-lt"/>
                          <a:ea typeface="+mn-ea"/>
                          <a:cs typeface="+mn-cs"/>
                        </a:rPr>
                        <a:t>
 Step into @GoldOn27 for a Ramadan celebration set in sparkling gold surroundings. Savoury bites, and decadently crafted mocktails against a glimmering night skyline. 
#BurjAlArab #GoldOn27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a:t>
                      </a:r>
                    </a:p>
                  </a:txBody>
                  <a:tcPr/>
                </a:tc>
                <a:extLst>
                  <a:ext uri="{0D108BD9-81ED-4DB2-BD59-A6C34878D82A}">
                    <a16:rowId xmlns:a16="http://schemas.microsoft.com/office/drawing/2014/main" val="210052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- 2019-05-27 18:29:55 </a:t>
                      </a:r>
                      <a:r>
                        <a:rPr kumimoji="0" lang="en-US" sz="1000" b="0" i="0" u="none" strike="noStrike" kern="1200" cap="none" spc="0" normalizeH="0" baseline="0" noProof="0">
                          <a:ln>
                            <a:noFill/>
                          </a:ln>
                          <a:solidFill>
                            <a:prstClr val="black"/>
                          </a:solidFill>
                          <a:effectLst/>
                          <a:uLnTx/>
                          <a:uFillTx/>
                          <a:latin typeface="+mn-lt"/>
                          <a:ea typeface="+mn-ea"/>
                          <a:cs typeface="+mn-cs"/>
                        </a:rPr>
                        <a:t>
 Take a moment to absorb the finer details... Ornate stained glass, intricate cornicing, plush woven carpets and our signature pop of colour. 
#BurjAlArab #Dubai #Jumeirah
Thank you 📷 @ghetto_smurf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0.84 %</a:t>
                      </a:r>
                    </a:p>
                  </a:txBody>
                  <a:tcPr/>
                </a:tc>
                <a:extLst>
                  <a:ext uri="{0D108BD9-81ED-4DB2-BD59-A6C34878D82A}">
                    <a16:rowId xmlns:a16="http://schemas.microsoft.com/office/drawing/2014/main" val="2620603169"/>
                  </a:ext>
                </a:extLst>
              </a:tr>
            </a:tbl>
          </a:graphicData>
        </a:graphic>
      </p:graphicFrame>
      <p:sp>
        <p:nvSpPr>
          <p:cNvPr id="4" name="Text Placeholder 3">
            <a:extLst>
              <a:ext uri="{FF2B5EF4-FFF2-40B4-BE49-F238E27FC236}">
                <a16:creationId xmlns:a16="http://schemas.microsoft.com/office/drawing/2014/main" id="{476DD97C-4B04-4DA5-94E9-2A5490B3127A}"/>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44064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FFB48-8DCD-4EC7-BE2C-3A821C1D4F0C}"/>
              </a:ext>
            </a:extLst>
          </p:cNvPr>
          <p:cNvSpPr>
            <a:spLocks noGrp="1"/>
          </p:cNvSpPr>
          <p:nvPr>
            <p:ph type="title"/>
          </p:nvPr>
        </p:nvSpPr>
        <p:spPr/>
        <p:txBody>
          <a:bodyPr/>
          <a:lstStyle/>
          <a:p>
            <a:r>
              <a:rPr lang="en-US"/>
              <a:t>Instagram IG Insights - Posts Table + I-Rate | Burj Al Arab - 6 of 7</a:t>
            </a:r>
          </a:p>
        </p:txBody>
      </p:sp>
      <p:graphicFrame>
        <p:nvGraphicFramePr>
          <p:cNvPr id="5" name="Table Placeholder 4">
            <a:extLst>
              <a:ext uri="{FF2B5EF4-FFF2-40B4-BE49-F238E27FC236}">
                <a16:creationId xmlns:a16="http://schemas.microsoft.com/office/drawing/2014/main" id="{B8640DC6-6337-43DF-B5DD-7D24907DD071}"/>
              </a:ext>
            </a:extLst>
          </p:cNvPr>
          <p:cNvGraphicFramePr>
            <a:graphicFrameLocks noGrp="1"/>
          </p:cNvGraphicFramePr>
          <p:nvPr>
            <p:ph type="tbl" sz="quarter" idx="13"/>
            <p:extLst>
              <p:ext uri="{D42A27DB-BD31-4B8C-83A1-F6EECF244321}">
                <p14:modId xmlns:p14="http://schemas.microsoft.com/office/powerpoint/2010/main" val="2362564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4929094"/>
                    </a:ext>
                  </a:extLst>
                </a:gridCol>
                <a:gridCol w="822960">
                  <a:extLst>
                    <a:ext uri="{9D8B030D-6E8A-4147-A177-3AD203B41FA5}">
                      <a16:colId xmlns:a16="http://schemas.microsoft.com/office/drawing/2014/main" val="924005897"/>
                    </a:ext>
                  </a:extLst>
                </a:gridCol>
                <a:gridCol w="658368">
                  <a:extLst>
                    <a:ext uri="{9D8B030D-6E8A-4147-A177-3AD203B41FA5}">
                      <a16:colId xmlns:a16="http://schemas.microsoft.com/office/drawing/2014/main" val="16547117"/>
                    </a:ext>
                  </a:extLst>
                </a:gridCol>
                <a:gridCol w="822960">
                  <a:extLst>
                    <a:ext uri="{9D8B030D-6E8A-4147-A177-3AD203B41FA5}">
                      <a16:colId xmlns:a16="http://schemas.microsoft.com/office/drawing/2014/main" val="2452270374"/>
                    </a:ext>
                  </a:extLst>
                </a:gridCol>
                <a:gridCol w="411480">
                  <a:extLst>
                    <a:ext uri="{9D8B030D-6E8A-4147-A177-3AD203B41FA5}">
                      <a16:colId xmlns:a16="http://schemas.microsoft.com/office/drawing/2014/main" val="304044469"/>
                    </a:ext>
                  </a:extLst>
                </a:gridCol>
                <a:gridCol w="411480">
                  <a:extLst>
                    <a:ext uri="{9D8B030D-6E8A-4147-A177-3AD203B41FA5}">
                      <a16:colId xmlns:a16="http://schemas.microsoft.com/office/drawing/2014/main" val="3389264846"/>
                    </a:ext>
                  </a:extLst>
                </a:gridCol>
                <a:gridCol w="411480">
                  <a:extLst>
                    <a:ext uri="{9D8B030D-6E8A-4147-A177-3AD203B41FA5}">
                      <a16:colId xmlns:a16="http://schemas.microsoft.com/office/drawing/2014/main" val="3117140878"/>
                    </a:ext>
                  </a:extLst>
                </a:gridCol>
                <a:gridCol w="411480">
                  <a:extLst>
                    <a:ext uri="{9D8B030D-6E8A-4147-A177-3AD203B41FA5}">
                      <a16:colId xmlns:a16="http://schemas.microsoft.com/office/drawing/2014/main" val="883929217"/>
                    </a:ext>
                  </a:extLst>
                </a:gridCol>
                <a:gridCol w="658368">
                  <a:extLst>
                    <a:ext uri="{9D8B030D-6E8A-4147-A177-3AD203B41FA5}">
                      <a16:colId xmlns:a16="http://schemas.microsoft.com/office/drawing/2014/main" val="2158842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6275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- 2019-05-26 15:55:46 </a:t>
                      </a:r>
                      <a:r>
                        <a:rPr kumimoji="0" lang="en-US" sz="1000" b="0" i="0" u="none" strike="noStrike" kern="1200" cap="none" spc="0" normalizeH="0" baseline="0" noProof="0">
                          <a:ln>
                            <a:noFill/>
                          </a:ln>
                          <a:solidFill>
                            <a:prstClr val="black"/>
                          </a:solidFill>
                          <a:effectLst/>
                          <a:uLnTx/>
                          <a:uFillTx/>
                          <a:latin typeface="+mn-lt"/>
                          <a:ea typeface="+mn-ea"/>
                          <a:cs typeface="+mn-cs"/>
                        </a:rPr>
                        <a:t>
 In a city full of structures rising higher and higher towards the sky, it is an honour to be amongst those whose silhouette evokes a striking sense of pride for those who call Dubai home. 
#BurjAlArab #Dubai 
Thank you 📷 @john_visual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a:t>
                      </a:r>
                    </a:p>
                  </a:txBody>
                  <a:tcPr/>
                </a:tc>
                <a:extLst>
                  <a:ext uri="{0D108BD9-81ED-4DB2-BD59-A6C34878D82A}">
                    <a16:rowId xmlns:a16="http://schemas.microsoft.com/office/drawing/2014/main" val="2885842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- 2019-05-23 15:53:19 </a:t>
                      </a:r>
                      <a:r>
                        <a:rPr kumimoji="0" lang="en-US" sz="1000" b="0" i="0" u="none" strike="noStrike" kern="1200" cap="none" spc="0" normalizeH="0" baseline="0" noProof="0">
                          <a:ln>
                            <a:noFill/>
                          </a:ln>
                          <a:solidFill>
                            <a:prstClr val="black"/>
                          </a:solidFill>
                          <a:effectLst/>
                          <a:uLnTx/>
                          <a:uFillTx/>
                          <a:latin typeface="+mn-lt"/>
                          <a:ea typeface="+mn-ea"/>
                          <a:cs typeface="+mn-cs"/>
                        </a:rPr>
                        <a:t>
 Iridescent glass, crystal waters and gently blowing palms culminate into a sophisticated seaside retreat. #BurjAlArab #Dubai #TheTerrace
Thank you 📷 @nika_marianaaa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1.05 %</a:t>
                      </a:r>
                    </a:p>
                  </a:txBody>
                  <a:tcPr/>
                </a:tc>
                <a:extLst>
                  <a:ext uri="{0D108BD9-81ED-4DB2-BD59-A6C34878D82A}">
                    <a16:rowId xmlns:a16="http://schemas.microsoft.com/office/drawing/2014/main" val="3854067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- 2019-05-22 15:38:56 </a:t>
                      </a:r>
                      <a:r>
                        <a:rPr kumimoji="0" lang="en-US" sz="1000" b="0" i="0" u="none" strike="noStrike" kern="1200" cap="none" spc="0" normalizeH="0" baseline="0" noProof="0">
                          <a:ln>
                            <a:noFill/>
                          </a:ln>
                          <a:solidFill>
                            <a:prstClr val="black"/>
                          </a:solidFill>
                          <a:effectLst/>
                          <a:uLnTx/>
                          <a:uFillTx/>
                          <a:latin typeface="+mn-lt"/>
                          <a:ea typeface="+mn-ea"/>
                          <a:cs typeface="+mn-cs"/>
                        </a:rPr>
                        <a:t>
 The 828 square meter infinity pool appears as if it blends seamlessly with the sea. Four Jacuzzis, a picturesque vantage point, and a stretch of beautiful sand make for unforgettable afternoons. 
#BurjAlArab #Dubai #TheTerrace
Thank you 📷 @andrea.martinezf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0.50 %</a:t>
                      </a:r>
                    </a:p>
                  </a:txBody>
                  <a:tcPr/>
                </a:tc>
                <a:extLst>
                  <a:ext uri="{0D108BD9-81ED-4DB2-BD59-A6C34878D82A}">
                    <a16:rowId xmlns:a16="http://schemas.microsoft.com/office/drawing/2014/main" val="3533183551"/>
                  </a:ext>
                </a:extLst>
              </a:tr>
            </a:tbl>
          </a:graphicData>
        </a:graphic>
      </p:graphicFrame>
      <p:sp>
        <p:nvSpPr>
          <p:cNvPr id="4" name="Text Placeholder 3">
            <a:extLst>
              <a:ext uri="{FF2B5EF4-FFF2-40B4-BE49-F238E27FC236}">
                <a16:creationId xmlns:a16="http://schemas.microsoft.com/office/drawing/2014/main" id="{74DDEFD4-CE3B-41CC-BB9F-C1CC3E70C5A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8766586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C970A-F9AB-40FA-AB2E-4DC38269EDDA}"/>
              </a:ext>
            </a:extLst>
          </p:cNvPr>
          <p:cNvSpPr>
            <a:spLocks noGrp="1"/>
          </p:cNvSpPr>
          <p:nvPr>
            <p:ph type="title"/>
          </p:nvPr>
        </p:nvSpPr>
        <p:spPr/>
        <p:txBody>
          <a:bodyPr/>
          <a:lstStyle/>
          <a:p>
            <a:r>
              <a:rPr lang="en-US"/>
              <a:t>Instagram IG Insights - Posts Table + I-Rate | Burj Al Arab - 7 of 7</a:t>
            </a:r>
          </a:p>
        </p:txBody>
      </p:sp>
      <p:graphicFrame>
        <p:nvGraphicFramePr>
          <p:cNvPr id="5" name="Table Placeholder 4">
            <a:extLst>
              <a:ext uri="{FF2B5EF4-FFF2-40B4-BE49-F238E27FC236}">
                <a16:creationId xmlns:a16="http://schemas.microsoft.com/office/drawing/2014/main" id="{90F7381D-1500-4076-8C36-D122B730E00B}"/>
              </a:ext>
            </a:extLst>
          </p:cNvPr>
          <p:cNvGraphicFramePr>
            <a:graphicFrameLocks noGrp="1"/>
          </p:cNvGraphicFramePr>
          <p:nvPr>
            <p:ph type="tbl" sz="quarter" idx="13"/>
            <p:extLst>
              <p:ext uri="{D42A27DB-BD31-4B8C-83A1-F6EECF244321}">
                <p14:modId xmlns:p14="http://schemas.microsoft.com/office/powerpoint/2010/main" val="1212192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58499906"/>
                    </a:ext>
                  </a:extLst>
                </a:gridCol>
                <a:gridCol w="822960">
                  <a:extLst>
                    <a:ext uri="{9D8B030D-6E8A-4147-A177-3AD203B41FA5}">
                      <a16:colId xmlns:a16="http://schemas.microsoft.com/office/drawing/2014/main" val="1545114871"/>
                    </a:ext>
                  </a:extLst>
                </a:gridCol>
                <a:gridCol w="658368">
                  <a:extLst>
                    <a:ext uri="{9D8B030D-6E8A-4147-A177-3AD203B41FA5}">
                      <a16:colId xmlns:a16="http://schemas.microsoft.com/office/drawing/2014/main" val="480563437"/>
                    </a:ext>
                  </a:extLst>
                </a:gridCol>
                <a:gridCol w="822960">
                  <a:extLst>
                    <a:ext uri="{9D8B030D-6E8A-4147-A177-3AD203B41FA5}">
                      <a16:colId xmlns:a16="http://schemas.microsoft.com/office/drawing/2014/main" val="583271284"/>
                    </a:ext>
                  </a:extLst>
                </a:gridCol>
                <a:gridCol w="411480">
                  <a:extLst>
                    <a:ext uri="{9D8B030D-6E8A-4147-A177-3AD203B41FA5}">
                      <a16:colId xmlns:a16="http://schemas.microsoft.com/office/drawing/2014/main" val="1169564818"/>
                    </a:ext>
                  </a:extLst>
                </a:gridCol>
                <a:gridCol w="411480">
                  <a:extLst>
                    <a:ext uri="{9D8B030D-6E8A-4147-A177-3AD203B41FA5}">
                      <a16:colId xmlns:a16="http://schemas.microsoft.com/office/drawing/2014/main" val="1679625371"/>
                    </a:ext>
                  </a:extLst>
                </a:gridCol>
                <a:gridCol w="411480">
                  <a:extLst>
                    <a:ext uri="{9D8B030D-6E8A-4147-A177-3AD203B41FA5}">
                      <a16:colId xmlns:a16="http://schemas.microsoft.com/office/drawing/2014/main" val="277940095"/>
                    </a:ext>
                  </a:extLst>
                </a:gridCol>
                <a:gridCol w="411480">
                  <a:extLst>
                    <a:ext uri="{9D8B030D-6E8A-4147-A177-3AD203B41FA5}">
                      <a16:colId xmlns:a16="http://schemas.microsoft.com/office/drawing/2014/main" val="4049459760"/>
                    </a:ext>
                  </a:extLst>
                </a:gridCol>
                <a:gridCol w="658368">
                  <a:extLst>
                    <a:ext uri="{9D8B030D-6E8A-4147-A177-3AD203B41FA5}">
                      <a16:colId xmlns:a16="http://schemas.microsoft.com/office/drawing/2014/main" val="4032205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33136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- 2019-05-21 15:47:01 </a:t>
                      </a:r>
                      <a:r>
                        <a:rPr kumimoji="0" lang="en-US" sz="1000" b="0" i="0" u="none" strike="noStrike" kern="1200" cap="none" spc="0" normalizeH="0" baseline="0" noProof="0">
                          <a:ln>
                            <a:noFill/>
                          </a:ln>
                          <a:solidFill>
                            <a:prstClr val="black"/>
                          </a:solidFill>
                          <a:effectLst/>
                          <a:uLnTx/>
                          <a:uFillTx/>
                          <a:latin typeface="+mn-lt"/>
                          <a:ea typeface="+mn-ea"/>
                          <a:cs typeface="+mn-cs"/>
                        </a:rPr>
                        <a:t>
 Each room in Burj Al Arab has a unique view, and guests on the South side can look forward to gazing out at the man-made islands of The Palm Jumeirah. 
Thank you 📷 @dasvlms
#BurjAlArab #Dubai #Jumeirah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1.65 %</a:t>
                      </a:r>
                    </a:p>
                  </a:txBody>
                  <a:tcPr/>
                </a:tc>
                <a:extLst>
                  <a:ext uri="{0D108BD9-81ED-4DB2-BD59-A6C34878D82A}">
                    <a16:rowId xmlns:a16="http://schemas.microsoft.com/office/drawing/2014/main" val="158938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burjalarab - 2019-05-20 09:34:56 </a:t>
                      </a:r>
                      <a:r>
                        <a:rPr kumimoji="0" lang="en-US" sz="1000" b="0" i="0" u="none" strike="noStrike" kern="1200" cap="none" spc="0" normalizeH="0" baseline="0" noProof="0">
                          <a:ln>
                            <a:noFill/>
                          </a:ln>
                          <a:solidFill>
                            <a:prstClr val="black"/>
                          </a:solidFill>
                          <a:effectLst/>
                          <a:uLnTx/>
                          <a:uFillTx/>
                          <a:latin typeface="+mn-lt"/>
                          <a:ea typeface="+mn-ea"/>
                          <a:cs typeface="+mn-cs"/>
                        </a:rPr>
                        <a:t>
 The award-winning Talise Spa is a perfect place to relax your body, mind and soul.
#BurjAlArab #Dubai #TaliseSpa 
Thank you 📷 @gromovaolgarnd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extLst>
                  <a:ext uri="{0D108BD9-81ED-4DB2-BD59-A6C34878D82A}">
                    <a16:rowId xmlns:a16="http://schemas.microsoft.com/office/drawing/2014/main" val="480145460"/>
                  </a:ext>
                </a:extLst>
              </a:tr>
            </a:tbl>
          </a:graphicData>
        </a:graphic>
      </p:graphicFrame>
      <p:sp>
        <p:nvSpPr>
          <p:cNvPr id="4" name="Text Placeholder 3">
            <a:extLst>
              <a:ext uri="{FF2B5EF4-FFF2-40B4-BE49-F238E27FC236}">
                <a16:creationId xmlns:a16="http://schemas.microsoft.com/office/drawing/2014/main" id="{B36C9EFB-1A1B-424F-BF77-BAEF0E9E6B3A}"/>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1555729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D79AE-AA52-4C61-834C-30DA3C01D751}"/>
              </a:ext>
            </a:extLst>
          </p:cNvPr>
          <p:cNvSpPr>
            <a:spLocks noGrp="1"/>
          </p:cNvSpPr>
          <p:nvPr>
            <p:ph type="title"/>
          </p:nvPr>
        </p:nvSpPr>
        <p:spPr/>
        <p:txBody>
          <a:bodyPr/>
          <a:lstStyle/>
          <a:p>
            <a:r>
              <a:rPr lang="en-US"/>
              <a:t>Instagram IG Hashtag Analytics | Burj Al Arab - 1 of 2</a:t>
            </a:r>
          </a:p>
        </p:txBody>
      </p:sp>
      <p:graphicFrame>
        <p:nvGraphicFramePr>
          <p:cNvPr id="5" name="Table Placeholder 4">
            <a:extLst>
              <a:ext uri="{FF2B5EF4-FFF2-40B4-BE49-F238E27FC236}">
                <a16:creationId xmlns:a16="http://schemas.microsoft.com/office/drawing/2014/main" id="{9C2C76C1-3DD5-43D1-8BF5-266218F03B97}"/>
              </a:ext>
            </a:extLst>
          </p:cNvPr>
          <p:cNvGraphicFramePr>
            <a:graphicFrameLocks noGrp="1"/>
          </p:cNvGraphicFramePr>
          <p:nvPr>
            <p:ph type="tbl" sz="quarter" idx="13"/>
            <p:extLst>
              <p:ext uri="{D42A27DB-BD31-4B8C-83A1-F6EECF244321}">
                <p14:modId xmlns:p14="http://schemas.microsoft.com/office/powerpoint/2010/main" val="1852391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62562189"/>
                    </a:ext>
                  </a:extLst>
                </a:gridCol>
                <a:gridCol w="1645920">
                  <a:extLst>
                    <a:ext uri="{9D8B030D-6E8A-4147-A177-3AD203B41FA5}">
                      <a16:colId xmlns:a16="http://schemas.microsoft.com/office/drawing/2014/main" val="1131414918"/>
                    </a:ext>
                  </a:extLst>
                </a:gridCol>
                <a:gridCol w="1645920">
                  <a:extLst>
                    <a:ext uri="{9D8B030D-6E8A-4147-A177-3AD203B41FA5}">
                      <a16:colId xmlns:a16="http://schemas.microsoft.com/office/drawing/2014/main" val="4074790778"/>
                    </a:ext>
                  </a:extLst>
                </a:gridCol>
                <a:gridCol w="1645920">
                  <a:extLst>
                    <a:ext uri="{9D8B030D-6E8A-4147-A177-3AD203B41FA5}">
                      <a16:colId xmlns:a16="http://schemas.microsoft.com/office/drawing/2014/main" val="4245752462"/>
                    </a:ext>
                  </a:extLst>
                </a:gridCol>
                <a:gridCol w="1645920">
                  <a:extLst>
                    <a:ext uri="{9D8B030D-6E8A-4147-A177-3AD203B41FA5}">
                      <a16:colId xmlns:a16="http://schemas.microsoft.com/office/drawing/2014/main" val="2702282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809475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#BurjAlArab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961764</a:t>
                      </a:r>
                    </a:p>
                  </a:txBody>
                  <a:tcPr/>
                </a:tc>
                <a:extLst>
                  <a:ext uri="{0D108BD9-81ED-4DB2-BD59-A6C34878D82A}">
                    <a16:rowId xmlns:a16="http://schemas.microsoft.com/office/drawing/2014/main" val="288125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929687</a:t>
                      </a:r>
                    </a:p>
                  </a:txBody>
                  <a:tcPr/>
                </a:tc>
                <a:extLst>
                  <a:ext uri="{0D108BD9-81ED-4DB2-BD59-A6C34878D82A}">
                    <a16:rowId xmlns:a16="http://schemas.microsoft.com/office/drawing/2014/main" val="3869745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#TheTerrace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164623</a:t>
                      </a:r>
                    </a:p>
                  </a:txBody>
                  <a:tcPr/>
                </a:tc>
                <a:extLst>
                  <a:ext uri="{0D108BD9-81ED-4DB2-BD59-A6C34878D82A}">
                    <a16:rowId xmlns:a16="http://schemas.microsoft.com/office/drawing/2014/main" val="126503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427361</a:t>
                      </a:r>
                    </a:p>
                  </a:txBody>
                  <a:tcPr/>
                </a:tc>
                <a:extLst>
                  <a:ext uri="{0D108BD9-81ED-4DB2-BD59-A6C34878D82A}">
                    <a16:rowId xmlns:a16="http://schemas.microsoft.com/office/drawing/2014/main" val="370230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17669</a:t>
                      </a:r>
                    </a:p>
                  </a:txBody>
                  <a:tcPr/>
                </a:tc>
                <a:extLst>
                  <a:ext uri="{0D108BD9-81ED-4DB2-BD59-A6C34878D82A}">
                    <a16:rowId xmlns:a16="http://schemas.microsoft.com/office/drawing/2014/main" val="989170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#GoldOn27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30362</a:t>
                      </a:r>
                    </a:p>
                  </a:txBody>
                  <a:tcPr/>
                </a:tc>
                <a:extLst>
                  <a:ext uri="{0D108BD9-81ED-4DB2-BD59-A6C34878D82A}">
                    <a16:rowId xmlns:a16="http://schemas.microsoft.com/office/drawing/2014/main" val="3628979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#TaliseSpa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90247</a:t>
                      </a:r>
                    </a:p>
                  </a:txBody>
                  <a:tcPr/>
                </a:tc>
                <a:extLst>
                  <a:ext uri="{0D108BD9-81ED-4DB2-BD59-A6C34878D82A}">
                    <a16:rowId xmlns:a16="http://schemas.microsoft.com/office/drawing/2014/main" val="206286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#JumeirahRestaurantWeek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extLst>
                  <a:ext uri="{0D108BD9-81ED-4DB2-BD59-A6C34878D82A}">
                    <a16:rowId xmlns:a16="http://schemas.microsoft.com/office/drawing/2014/main" val="199396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#ScapeDubai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8054</a:t>
                      </a:r>
                    </a:p>
                  </a:txBody>
                  <a:tcPr/>
                </a:tc>
                <a:extLst>
                  <a:ext uri="{0D108BD9-81ED-4DB2-BD59-A6C34878D82A}">
                    <a16:rowId xmlns:a16="http://schemas.microsoft.com/office/drawing/2014/main" val="2359330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#InternationalWomensDay2019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8310</a:t>
                      </a:r>
                    </a:p>
                  </a:txBody>
                  <a:tcPr/>
                </a:tc>
                <a:extLst>
                  <a:ext uri="{0D108BD9-81ED-4DB2-BD59-A6C34878D82A}">
                    <a16:rowId xmlns:a16="http://schemas.microsoft.com/office/drawing/2014/main" val="3934930636"/>
                  </a:ext>
                </a:extLst>
              </a:tr>
            </a:tbl>
          </a:graphicData>
        </a:graphic>
      </p:graphicFrame>
      <p:sp>
        <p:nvSpPr>
          <p:cNvPr id="4" name="Text Placeholder 3">
            <a:extLst>
              <a:ext uri="{FF2B5EF4-FFF2-40B4-BE49-F238E27FC236}">
                <a16:creationId xmlns:a16="http://schemas.microsoft.com/office/drawing/2014/main" id="{17BEB99A-774D-4F03-B37C-E66D598B282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5948889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3C2BC-1CB2-4F33-8E73-37281F9C64EF}"/>
              </a:ext>
            </a:extLst>
          </p:cNvPr>
          <p:cNvSpPr>
            <a:spLocks noGrp="1"/>
          </p:cNvSpPr>
          <p:nvPr>
            <p:ph type="title"/>
          </p:nvPr>
        </p:nvSpPr>
        <p:spPr/>
        <p:txBody>
          <a:bodyPr/>
          <a:lstStyle/>
          <a:p>
            <a:r>
              <a:rPr lang="en-US"/>
              <a:t>Instagram IG Hashtag Analytics | Burj Al Arab - 2 of 2</a:t>
            </a:r>
          </a:p>
        </p:txBody>
      </p:sp>
      <p:graphicFrame>
        <p:nvGraphicFramePr>
          <p:cNvPr id="5" name="Table Placeholder 4">
            <a:extLst>
              <a:ext uri="{FF2B5EF4-FFF2-40B4-BE49-F238E27FC236}">
                <a16:creationId xmlns:a16="http://schemas.microsoft.com/office/drawing/2014/main" id="{3FDC0289-873E-47E9-83FB-93A4BEA5B2CB}"/>
              </a:ext>
            </a:extLst>
          </p:cNvPr>
          <p:cNvGraphicFramePr>
            <a:graphicFrameLocks noGrp="1"/>
          </p:cNvGraphicFramePr>
          <p:nvPr>
            <p:ph type="tbl" sz="quarter" idx="13"/>
            <p:extLst>
              <p:ext uri="{D42A27DB-BD31-4B8C-83A1-F6EECF244321}">
                <p14:modId xmlns:p14="http://schemas.microsoft.com/office/powerpoint/2010/main" val="2347064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1771785"/>
                    </a:ext>
                  </a:extLst>
                </a:gridCol>
                <a:gridCol w="1645920">
                  <a:extLst>
                    <a:ext uri="{9D8B030D-6E8A-4147-A177-3AD203B41FA5}">
                      <a16:colId xmlns:a16="http://schemas.microsoft.com/office/drawing/2014/main" val="2193313011"/>
                    </a:ext>
                  </a:extLst>
                </a:gridCol>
                <a:gridCol w="1645920">
                  <a:extLst>
                    <a:ext uri="{9D8B030D-6E8A-4147-A177-3AD203B41FA5}">
                      <a16:colId xmlns:a16="http://schemas.microsoft.com/office/drawing/2014/main" val="217900591"/>
                    </a:ext>
                  </a:extLst>
                </a:gridCol>
                <a:gridCol w="1645920">
                  <a:extLst>
                    <a:ext uri="{9D8B030D-6E8A-4147-A177-3AD203B41FA5}">
                      <a16:colId xmlns:a16="http://schemas.microsoft.com/office/drawing/2014/main" val="750054068"/>
                    </a:ext>
                  </a:extLst>
                </a:gridCol>
                <a:gridCol w="1645920">
                  <a:extLst>
                    <a:ext uri="{9D8B030D-6E8A-4147-A177-3AD203B41FA5}">
                      <a16:colId xmlns:a16="http://schemas.microsoft.com/office/drawing/2014/main" val="1418430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2189410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#SahnEddar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10198</a:t>
                      </a:r>
                    </a:p>
                  </a:txBody>
                  <a:tcPr/>
                </a:tc>
                <a:extLst>
                  <a:ext uri="{0D108BD9-81ED-4DB2-BD59-A6C34878D82A}">
                    <a16:rowId xmlns:a16="http://schemas.microsoft.com/office/drawing/2014/main" val="1943144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20278</a:t>
                      </a:r>
                    </a:p>
                  </a:txBody>
                  <a:tcPr/>
                </a:tc>
                <a:extLst>
                  <a:ext uri="{0D108BD9-81ED-4DB2-BD59-A6C34878D82A}">
                    <a16:rowId xmlns:a16="http://schemas.microsoft.com/office/drawing/2014/main" val="107720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#GoldenCappuccino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5813</a:t>
                      </a:r>
                    </a:p>
                  </a:txBody>
                  <a:tcPr/>
                </a:tc>
                <a:extLst>
                  <a:ext uri="{0D108BD9-81ED-4DB2-BD59-A6C34878D82A}">
                    <a16:rowId xmlns:a16="http://schemas.microsoft.com/office/drawing/2014/main" val="186546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#NathanOutlawAtAlMahara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11735</a:t>
                      </a:r>
                    </a:p>
                  </a:txBody>
                  <a:tcPr/>
                </a:tc>
                <a:extLst>
                  <a:ext uri="{0D108BD9-81ED-4DB2-BD59-A6C34878D82A}">
                    <a16:rowId xmlns:a16="http://schemas.microsoft.com/office/drawing/2014/main" val="256677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22969</a:t>
                      </a:r>
                    </a:p>
                  </a:txBody>
                  <a:tcPr/>
                </a:tc>
                <a:extLst>
                  <a:ext uri="{0D108BD9-81ED-4DB2-BD59-A6C34878D82A}">
                    <a16:rowId xmlns:a16="http://schemas.microsoft.com/office/drawing/2014/main" val="86551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10307</a:t>
                      </a:r>
                    </a:p>
                  </a:txBody>
                  <a:tcPr/>
                </a:tc>
                <a:extLst>
                  <a:ext uri="{0D108BD9-81ED-4DB2-BD59-A6C34878D82A}">
                    <a16:rowId xmlns:a16="http://schemas.microsoft.com/office/drawing/2014/main" val="38656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#RoyalSuite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8819</a:t>
                      </a:r>
                    </a:p>
                  </a:txBody>
                  <a:tcPr/>
                </a:tc>
                <a:extLst>
                  <a:ext uri="{0D108BD9-81ED-4DB2-BD59-A6C34878D82A}">
                    <a16:rowId xmlns:a16="http://schemas.microsoft.com/office/drawing/2014/main" val="2534226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#JumeirahGroup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8792</a:t>
                      </a:r>
                    </a:p>
                  </a:txBody>
                  <a:tcPr/>
                </a:tc>
                <a:extLst>
                  <a:ext uri="{0D108BD9-81ED-4DB2-BD59-A6C34878D82A}">
                    <a16:rowId xmlns:a16="http://schemas.microsoft.com/office/drawing/2014/main" val="2503242965"/>
                  </a:ext>
                </a:extLst>
              </a:tr>
            </a:tbl>
          </a:graphicData>
        </a:graphic>
      </p:graphicFrame>
      <p:sp>
        <p:nvSpPr>
          <p:cNvPr id="4" name="Text Placeholder 3">
            <a:extLst>
              <a:ext uri="{FF2B5EF4-FFF2-40B4-BE49-F238E27FC236}">
                <a16:creationId xmlns:a16="http://schemas.microsoft.com/office/drawing/2014/main" id="{0141C203-A76B-4A68-86D1-DC92A81442CA}"/>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2488281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F891F-A166-4C16-80A4-9DA6EFA7E69C}"/>
              </a:ext>
            </a:extLst>
          </p:cNvPr>
          <p:cNvSpPr>
            <a:spLocks noGrp="1"/>
          </p:cNvSpPr>
          <p:nvPr>
            <p:ph type="title"/>
          </p:nvPr>
        </p:nvSpPr>
        <p:spPr/>
        <p:txBody>
          <a:bodyPr/>
          <a:lstStyle/>
          <a:p>
            <a:r>
              <a:rPr lang="en-US"/>
              <a:t>Instagram Stories Taps Line Chart | Burj Al Arab</a:t>
            </a:r>
          </a:p>
        </p:txBody>
      </p:sp>
      <p:graphicFrame>
        <p:nvGraphicFramePr>
          <p:cNvPr id="6" name="Chart Placeholder 5">
            <a:extLst>
              <a:ext uri="{FF2B5EF4-FFF2-40B4-BE49-F238E27FC236}">
                <a16:creationId xmlns:a16="http://schemas.microsoft.com/office/drawing/2014/main" id="{B160FF66-03E2-47BB-B8DB-A8C592287BD6}"/>
              </a:ext>
            </a:extLst>
          </p:cNvPr>
          <p:cNvGraphicFramePr>
            <a:graphicFrameLocks noGrp="1"/>
          </p:cNvGraphicFramePr>
          <p:nvPr>
            <p:ph type="chart" sz="quarter" idx="13"/>
            <p:extLst>
              <p:ext uri="{D42A27DB-BD31-4B8C-83A1-F6EECF244321}">
                <p14:modId xmlns:p14="http://schemas.microsoft.com/office/powerpoint/2010/main" val="3346624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F91DE2-96FD-439D-BF90-E4C39E685102}"/>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463DE9C6-DDBE-4087-81FD-F933DF9155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09809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08EDA-7748-464A-B131-073297EC1D53}"/>
              </a:ext>
            </a:extLst>
          </p:cNvPr>
          <p:cNvSpPr>
            <a:spLocks noGrp="1"/>
          </p:cNvSpPr>
          <p:nvPr>
            <p:ph type="title"/>
          </p:nvPr>
        </p:nvSpPr>
        <p:spPr/>
        <p:txBody>
          <a:bodyPr/>
          <a:lstStyle/>
          <a:p>
            <a:r>
              <a:rPr lang="en-US"/>
              <a:t>Instagram Stories Key Metrics Line Chart | Burj Al Arab</a:t>
            </a:r>
          </a:p>
        </p:txBody>
      </p:sp>
      <p:graphicFrame>
        <p:nvGraphicFramePr>
          <p:cNvPr id="6" name="Chart Placeholder 5">
            <a:extLst>
              <a:ext uri="{FF2B5EF4-FFF2-40B4-BE49-F238E27FC236}">
                <a16:creationId xmlns:a16="http://schemas.microsoft.com/office/drawing/2014/main" id="{98314CB2-DE6C-4111-A412-F5E93C56ECD9}"/>
              </a:ext>
            </a:extLst>
          </p:cNvPr>
          <p:cNvGraphicFramePr>
            <a:graphicFrameLocks noGrp="1"/>
          </p:cNvGraphicFramePr>
          <p:nvPr>
            <p:ph type="chart" sz="quarter" idx="13"/>
            <p:extLst>
              <p:ext uri="{D42A27DB-BD31-4B8C-83A1-F6EECF244321}">
                <p14:modId xmlns:p14="http://schemas.microsoft.com/office/powerpoint/2010/main" val="2996679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3AA60-9AE2-4ABC-87A5-14C3B66199BF}"/>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21FB1876-059A-4440-8C90-7A05D7957A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3403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12671-57A2-4777-A1A2-583B9252ACB4}"/>
              </a:ext>
            </a:extLst>
          </p:cNvPr>
          <p:cNvSpPr>
            <a:spLocks noGrp="1"/>
          </p:cNvSpPr>
          <p:nvPr>
            <p:ph type="title"/>
          </p:nvPr>
        </p:nvSpPr>
        <p:spPr/>
        <p:txBody>
          <a:bodyPr/>
          <a:lstStyle/>
          <a:p>
            <a:r>
              <a:rPr lang="en-US"/>
              <a:t>Instagram Stories Key Metrics Table | Burj Al Arab</a:t>
            </a:r>
          </a:p>
        </p:txBody>
      </p:sp>
      <p:graphicFrame>
        <p:nvGraphicFramePr>
          <p:cNvPr id="5" name="Table Placeholder 4">
            <a:extLst>
              <a:ext uri="{FF2B5EF4-FFF2-40B4-BE49-F238E27FC236}">
                <a16:creationId xmlns:a16="http://schemas.microsoft.com/office/drawing/2014/main" id="{3B14001B-8C7D-42D2-B882-B16472585A3B}"/>
              </a:ext>
            </a:extLst>
          </p:cNvPr>
          <p:cNvGraphicFramePr>
            <a:graphicFrameLocks noGrp="1"/>
          </p:cNvGraphicFramePr>
          <p:nvPr>
            <p:ph type="tbl" sz="quarter" idx="13"/>
            <p:extLst>
              <p:ext uri="{D42A27DB-BD31-4B8C-83A1-F6EECF244321}">
                <p14:modId xmlns:p14="http://schemas.microsoft.com/office/powerpoint/2010/main" val="3369818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43676504"/>
                    </a:ext>
                  </a:extLst>
                </a:gridCol>
                <a:gridCol w="707746">
                  <a:extLst>
                    <a:ext uri="{9D8B030D-6E8A-4147-A177-3AD203B41FA5}">
                      <a16:colId xmlns:a16="http://schemas.microsoft.com/office/drawing/2014/main" val="122340157"/>
                    </a:ext>
                  </a:extLst>
                </a:gridCol>
                <a:gridCol w="707746">
                  <a:extLst>
                    <a:ext uri="{9D8B030D-6E8A-4147-A177-3AD203B41FA5}">
                      <a16:colId xmlns:a16="http://schemas.microsoft.com/office/drawing/2014/main" val="775940217"/>
                    </a:ext>
                  </a:extLst>
                </a:gridCol>
                <a:gridCol w="353873">
                  <a:extLst>
                    <a:ext uri="{9D8B030D-6E8A-4147-A177-3AD203B41FA5}">
                      <a16:colId xmlns:a16="http://schemas.microsoft.com/office/drawing/2014/main" val="697095535"/>
                    </a:ext>
                  </a:extLst>
                </a:gridCol>
                <a:gridCol w="353873">
                  <a:extLst>
                    <a:ext uri="{9D8B030D-6E8A-4147-A177-3AD203B41FA5}">
                      <a16:colId xmlns:a16="http://schemas.microsoft.com/office/drawing/2014/main" val="2263214483"/>
                    </a:ext>
                  </a:extLst>
                </a:gridCol>
                <a:gridCol w="707746">
                  <a:extLst>
                    <a:ext uri="{9D8B030D-6E8A-4147-A177-3AD203B41FA5}">
                      <a16:colId xmlns:a16="http://schemas.microsoft.com/office/drawing/2014/main" val="1363022470"/>
                    </a:ext>
                  </a:extLst>
                </a:gridCol>
                <a:gridCol w="707746">
                  <a:extLst>
                    <a:ext uri="{9D8B030D-6E8A-4147-A177-3AD203B41FA5}">
                      <a16:colId xmlns:a16="http://schemas.microsoft.com/office/drawing/2014/main" val="2465803097"/>
                    </a:ext>
                  </a:extLst>
                </a:gridCol>
                <a:gridCol w="707746">
                  <a:extLst>
                    <a:ext uri="{9D8B030D-6E8A-4147-A177-3AD203B41FA5}">
                      <a16:colId xmlns:a16="http://schemas.microsoft.com/office/drawing/2014/main" val="3996247924"/>
                    </a:ext>
                  </a:extLst>
                </a:gridCol>
                <a:gridCol w="707746">
                  <a:extLst>
                    <a:ext uri="{9D8B030D-6E8A-4147-A177-3AD203B41FA5}">
                      <a16:colId xmlns:a16="http://schemas.microsoft.com/office/drawing/2014/main" val="1903764141"/>
                    </a:ext>
                  </a:extLst>
                </a:gridCol>
                <a:gridCol w="707746">
                  <a:extLst>
                    <a:ext uri="{9D8B030D-6E8A-4147-A177-3AD203B41FA5}">
                      <a16:colId xmlns:a16="http://schemas.microsoft.com/office/drawing/2014/main" val="690369715"/>
                    </a:ext>
                  </a:extLst>
                </a:gridCol>
                <a:gridCol w="707746">
                  <a:extLst>
                    <a:ext uri="{9D8B030D-6E8A-4147-A177-3AD203B41FA5}">
                      <a16:colId xmlns:a16="http://schemas.microsoft.com/office/drawing/2014/main" val="2522500129"/>
                    </a:ext>
                  </a:extLst>
                </a:gridCol>
                <a:gridCol w="707746">
                  <a:extLst>
                    <a:ext uri="{9D8B030D-6E8A-4147-A177-3AD203B41FA5}">
                      <a16:colId xmlns:a16="http://schemas.microsoft.com/office/drawing/2014/main" val="333807643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030684576"/>
                  </a:ext>
                </a:extLst>
              </a:tr>
              <a:tr h="370840">
                <a:tc>
                  <a:txBody>
                    <a:bodyPr/>
                    <a:lstStyle/>
                    <a:p>
                      <a:r>
                        <a:rPr lang="en-US" sz="1000"/>
                        <a:t>burjalarab</a:t>
                      </a:r>
                    </a:p>
                  </a:txBody>
                  <a:tcPr/>
                </a:tc>
                <a:tc>
                  <a:txBody>
                    <a:bodyPr/>
                    <a:lstStyle/>
                    <a:p>
                      <a:r>
                        <a:rPr lang="en-US" sz="1000"/>
                        <a:t>47</a:t>
                      </a:r>
                    </a:p>
                  </a:txBody>
                  <a:tcPr/>
                </a:tc>
                <a:tc>
                  <a:txBody>
                    <a:bodyPr/>
                    <a:lstStyle/>
                    <a:p>
                      <a:r>
                        <a:rPr lang="en-US" sz="1000"/>
                        <a:t>0.7537</a:t>
                      </a:r>
                    </a:p>
                  </a:txBody>
                  <a:tcPr/>
                </a:tc>
                <a:tc>
                  <a:txBody>
                    <a:bodyPr/>
                    <a:lstStyle/>
                    <a:p>
                      <a:r>
                        <a:rPr lang="en-US" sz="1000"/>
                        <a:t>822.13</a:t>
                      </a:r>
                    </a:p>
                  </a:txBody>
                  <a:tcPr/>
                </a:tc>
                <a:tc>
                  <a:txBody>
                    <a:bodyPr/>
                    <a:lstStyle/>
                    <a:p>
                      <a:r>
                        <a:rPr lang="en-US" sz="1000"/>
                        <a:t>0.00</a:t>
                      </a:r>
                    </a:p>
                  </a:txBody>
                  <a:tcPr/>
                </a:tc>
                <a:tc>
                  <a:txBody>
                    <a:bodyPr/>
                    <a:lstStyle/>
                    <a:p>
                      <a:r>
                        <a:rPr lang="en-US" sz="1000"/>
                        <a:t>11713.74</a:t>
                      </a:r>
                    </a:p>
                  </a:txBody>
                  <a:tcPr/>
                </a:tc>
                <a:tc>
                  <a:txBody>
                    <a:bodyPr/>
                    <a:lstStyle/>
                    <a:p>
                      <a:r>
                        <a:rPr lang="en-US" sz="1000"/>
                        <a:t>10735.26</a:t>
                      </a:r>
                    </a:p>
                  </a:txBody>
                  <a:tcPr/>
                </a:tc>
                <a:tc>
                  <a:txBody>
                    <a:bodyPr/>
                    <a:lstStyle/>
                    <a:p>
                      <a:r>
                        <a:rPr lang="en-US" sz="1000"/>
                        <a:t>8328.17</a:t>
                      </a:r>
                    </a:p>
                  </a:txBody>
                  <a:tcPr/>
                </a:tc>
                <a:tc>
                  <a:txBody>
                    <a:bodyPr/>
                    <a:lstStyle/>
                    <a:p>
                      <a:r>
                        <a:rPr lang="en-US" sz="1000"/>
                        <a:t>8328.17</a:t>
                      </a:r>
                    </a:p>
                  </a:txBody>
                  <a:tcPr/>
                </a:tc>
                <a:tc>
                  <a:txBody>
                    <a:bodyPr/>
                    <a:lstStyle/>
                    <a:p>
                      <a:r>
                        <a:rPr lang="en-US" sz="1000"/>
                        <a:t>550546</a:t>
                      </a:r>
                    </a:p>
                  </a:txBody>
                  <a:tcPr/>
                </a:tc>
                <a:tc>
                  <a:txBody>
                    <a:bodyPr/>
                    <a:lstStyle/>
                    <a:p>
                      <a:r>
                        <a:rPr lang="en-US" sz="1000"/>
                        <a:t>38640</a:t>
                      </a:r>
                    </a:p>
                  </a:txBody>
                  <a:tcPr/>
                </a:tc>
                <a:tc>
                  <a:txBody>
                    <a:bodyPr/>
                    <a:lstStyle/>
                    <a:p>
                      <a:r>
                        <a:rPr lang="en-US" sz="1000"/>
                        <a:t>391424</a:t>
                      </a:r>
                    </a:p>
                  </a:txBody>
                  <a:tcPr/>
                </a:tc>
                <a:extLst>
                  <a:ext uri="{0D108BD9-81ED-4DB2-BD59-A6C34878D82A}">
                    <a16:rowId xmlns:a16="http://schemas.microsoft.com/office/drawing/2014/main" val="2393261110"/>
                  </a:ext>
                </a:extLst>
              </a:tr>
            </a:tbl>
          </a:graphicData>
        </a:graphic>
      </p:graphicFrame>
      <p:sp>
        <p:nvSpPr>
          <p:cNvPr id="4" name="Text Placeholder 3">
            <a:extLst>
              <a:ext uri="{FF2B5EF4-FFF2-40B4-BE49-F238E27FC236}">
                <a16:creationId xmlns:a16="http://schemas.microsoft.com/office/drawing/2014/main" id="{088A063E-9672-4D26-B947-70EFCFED017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0988972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70561-C732-4DE9-B859-06B4D34293AE}"/>
              </a:ext>
            </a:extLst>
          </p:cNvPr>
          <p:cNvSpPr>
            <a:spLocks noGrp="1"/>
          </p:cNvSpPr>
          <p:nvPr>
            <p:ph type="title"/>
          </p:nvPr>
        </p:nvSpPr>
        <p:spPr/>
        <p:txBody>
          <a:bodyPr/>
          <a:lstStyle/>
          <a:p>
            <a:r>
              <a:rPr lang="en-US"/>
              <a:t>Twitter TW Followers Total (Bar Chart) | Burj Al Arab</a:t>
            </a:r>
          </a:p>
        </p:txBody>
      </p:sp>
      <p:graphicFrame>
        <p:nvGraphicFramePr>
          <p:cNvPr id="6" name="Chart Placeholder 5">
            <a:extLst>
              <a:ext uri="{FF2B5EF4-FFF2-40B4-BE49-F238E27FC236}">
                <a16:creationId xmlns:a16="http://schemas.microsoft.com/office/drawing/2014/main" id="{5142F695-E377-41FC-B04E-53087E7BFC4F}"/>
              </a:ext>
            </a:extLst>
          </p:cNvPr>
          <p:cNvGraphicFramePr>
            <a:graphicFrameLocks noGrp="1"/>
          </p:cNvGraphicFramePr>
          <p:nvPr>
            <p:ph type="chart" sz="quarter" idx="13"/>
            <p:extLst>
              <p:ext uri="{D42A27DB-BD31-4B8C-83A1-F6EECF244321}">
                <p14:modId xmlns:p14="http://schemas.microsoft.com/office/powerpoint/2010/main" val="142724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41AA60-5D5A-4D39-991C-5EF10C8D9E79}"/>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002940D7-4A26-4945-8706-BAAB1F47DF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39678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E5F3C-92B1-4F6A-9CA5-EF7C0682618D}"/>
              </a:ext>
            </a:extLst>
          </p:cNvPr>
          <p:cNvSpPr>
            <a:spLocks noGrp="1"/>
          </p:cNvSpPr>
          <p:nvPr>
            <p:ph type="title"/>
          </p:nvPr>
        </p:nvSpPr>
        <p:spPr/>
        <p:txBody>
          <a:bodyPr/>
          <a:lstStyle/>
          <a:p>
            <a:r>
              <a:rPr lang="en-US"/>
              <a:t>Twitter TW Followers Change (Bar Chart) | Burj Al Arab</a:t>
            </a:r>
          </a:p>
        </p:txBody>
      </p:sp>
      <p:graphicFrame>
        <p:nvGraphicFramePr>
          <p:cNvPr id="6" name="Chart Placeholder 5">
            <a:extLst>
              <a:ext uri="{FF2B5EF4-FFF2-40B4-BE49-F238E27FC236}">
                <a16:creationId xmlns:a16="http://schemas.microsoft.com/office/drawing/2014/main" id="{9B2D5580-706C-44C8-8CD2-16FC177E3FF8}"/>
              </a:ext>
            </a:extLst>
          </p:cNvPr>
          <p:cNvGraphicFramePr>
            <a:graphicFrameLocks noGrp="1"/>
          </p:cNvGraphicFramePr>
          <p:nvPr>
            <p:ph type="chart" sz="quarter" idx="13"/>
            <p:extLst>
              <p:ext uri="{D42A27DB-BD31-4B8C-83A1-F6EECF244321}">
                <p14:modId xmlns:p14="http://schemas.microsoft.com/office/powerpoint/2010/main" val="3977757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61CB84-71A9-465E-9432-2AA0C5C677B0}"/>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D2748EA2-37DB-43FD-B21E-13B1AF5DFD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77270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7995E-9C36-4004-BE6C-6F0709F4AA32}"/>
              </a:ext>
            </a:extLst>
          </p:cNvPr>
          <p:cNvSpPr>
            <a:spLocks noGrp="1"/>
          </p:cNvSpPr>
          <p:nvPr>
            <p:ph type="title"/>
          </p:nvPr>
        </p:nvSpPr>
        <p:spPr/>
        <p:txBody>
          <a:bodyPr/>
          <a:lstStyle/>
          <a:p>
            <a:r>
              <a:rPr lang="en-US"/>
              <a:t>Twitter TW Total Interactions (Bar Chart) | Burj Al Arab</a:t>
            </a:r>
          </a:p>
        </p:txBody>
      </p:sp>
      <p:graphicFrame>
        <p:nvGraphicFramePr>
          <p:cNvPr id="6" name="Chart Placeholder 5">
            <a:extLst>
              <a:ext uri="{FF2B5EF4-FFF2-40B4-BE49-F238E27FC236}">
                <a16:creationId xmlns:a16="http://schemas.microsoft.com/office/drawing/2014/main" id="{FA5D6FDC-74EA-4DB3-953A-B222A7E73D11}"/>
              </a:ext>
            </a:extLst>
          </p:cNvPr>
          <p:cNvGraphicFramePr>
            <a:graphicFrameLocks noGrp="1"/>
          </p:cNvGraphicFramePr>
          <p:nvPr>
            <p:ph type="chart" sz="quarter" idx="13"/>
            <p:extLst>
              <p:ext uri="{D42A27DB-BD31-4B8C-83A1-F6EECF244321}">
                <p14:modId xmlns:p14="http://schemas.microsoft.com/office/powerpoint/2010/main" val="4226905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5271B6-3F1C-435C-8B48-50F1E7448510}"/>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2431317A-D2F5-4664-B7B4-82908E27F0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4040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4097</Words>
  <Application>Microsoft Office PowerPoint</Application>
  <PresentationFormat>On-screen Show (4:3)</PresentationFormat>
  <Paragraphs>1534</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quintly_template</vt:lpstr>
      <vt:lpstr>Burj Al Arab</vt:lpstr>
      <vt:lpstr>Facebook FB Insights Fans Total (Bar Chart) | Burj Al Arab</vt:lpstr>
      <vt:lpstr>Facebook FB Fans Change (Bar Chart) | Burj Al Arab</vt:lpstr>
      <vt:lpstr>Facebook FB Reach (Bar Chart) | Burj Al Arab</vt:lpstr>
      <vt:lpstr>Facebook FB Total Interactions (Bar Chart) | Burj Al Arab</vt:lpstr>
      <vt:lpstr>Facebook Own Posts Table | Burj Al Arab - 1 of 26</vt:lpstr>
      <vt:lpstr>Facebook Own Posts Table | Burj Al Arab - 2 of 26</vt:lpstr>
      <vt:lpstr>Facebook Own Posts Table | Burj Al Arab - 3 of 26</vt:lpstr>
      <vt:lpstr>Facebook Own Posts Table | Burj Al Arab - 4 of 26</vt:lpstr>
      <vt:lpstr>Facebook Own Posts Table | Burj Al Arab - 5 of 26</vt:lpstr>
      <vt:lpstr>Facebook Own Posts Table | Burj Al Arab - 6 of 26</vt:lpstr>
      <vt:lpstr>Facebook Own Posts Table | Burj Al Arab - 7 of 26</vt:lpstr>
      <vt:lpstr>Facebook Own Posts Table | Burj Al Arab - 8 of 26</vt:lpstr>
      <vt:lpstr>Facebook Own Posts Table | Burj Al Arab - 9 of 26</vt:lpstr>
      <vt:lpstr>Facebook Own Posts Table | Burj Al Arab - 10 of 26</vt:lpstr>
      <vt:lpstr>Facebook Own Posts Table | Burj Al Arab - 11 of 26</vt:lpstr>
      <vt:lpstr>Facebook Own Posts Table | Burj Al Arab - 12 of 26</vt:lpstr>
      <vt:lpstr>Facebook Own Posts Table | Burj Al Arab - 13 of 26</vt:lpstr>
      <vt:lpstr>Facebook Own Posts Table | Burj Al Arab - 14 of 26</vt:lpstr>
      <vt:lpstr>Facebook Own Posts Table | Burj Al Arab - 15 of 26</vt:lpstr>
      <vt:lpstr>Facebook Own Posts Table | Burj Al Arab - 16 of 26</vt:lpstr>
      <vt:lpstr>Facebook Own Posts Table | Burj Al Arab - 17 of 26</vt:lpstr>
      <vt:lpstr>Facebook Own Posts Table | Burj Al Arab - 18 of 26</vt:lpstr>
      <vt:lpstr>Facebook Own Posts Table | Burj Al Arab - 19 of 26</vt:lpstr>
      <vt:lpstr>Facebook Own Posts Table | Burj Al Arab - 20 of 26</vt:lpstr>
      <vt:lpstr>Facebook Own Posts Table | Burj Al Arab - 21 of 26</vt:lpstr>
      <vt:lpstr>Facebook Own Posts Table | Burj Al Arab - 22 of 26</vt:lpstr>
      <vt:lpstr>Facebook Own Posts Table | Burj Al Arab - 23 of 26</vt:lpstr>
      <vt:lpstr>Facebook Own Posts Table | Burj Al Arab - 24 of 26</vt:lpstr>
      <vt:lpstr>Facebook Own Posts Table | Burj Al Arab - 25 of 26</vt:lpstr>
      <vt:lpstr>Facebook Own Posts Table | Burj Al Arab - 26 of 26</vt:lpstr>
      <vt:lpstr>Facebook FB Post Reach (Bar Chart) | Burj Al Arab</vt:lpstr>
      <vt:lpstr>Instagram IG Followers Total (Bar Chart) | Burj Al Arab</vt:lpstr>
      <vt:lpstr>Instagram IG Followers Change (Bar Chart) | Burj Al Arab</vt:lpstr>
      <vt:lpstr>Instagram Instagram Reach | Burj Al Arab</vt:lpstr>
      <vt:lpstr>Instagram IG Total Interactions (Bar Chart) | Burj Al Arab</vt:lpstr>
      <vt:lpstr>Instagram Videos Table | Burj Al Arab - 1 of 2</vt:lpstr>
      <vt:lpstr>Instagram Videos Table | Burj Al Arab - 2 of 2</vt:lpstr>
      <vt:lpstr>Instagram IG Insights - Posts Table + I-Rate | Burj Al Arab - 1 of 7</vt:lpstr>
      <vt:lpstr>Instagram IG Insights - Posts Table + I-Rate | Burj Al Arab - 2 of 7</vt:lpstr>
      <vt:lpstr>Instagram IG Insights - Posts Table + I-Rate | Burj Al Arab - 3 of 7</vt:lpstr>
      <vt:lpstr>Instagram IG Insights - Posts Table + I-Rate | Burj Al Arab - 4 of 7</vt:lpstr>
      <vt:lpstr>Instagram IG Insights - Posts Table + I-Rate | Burj Al Arab - 5 of 7</vt:lpstr>
      <vt:lpstr>Instagram IG Insights - Posts Table + I-Rate | Burj Al Arab - 6 of 7</vt:lpstr>
      <vt:lpstr>Instagram IG Insights - Posts Table + I-Rate | Burj Al Arab - 7 of 7</vt:lpstr>
      <vt:lpstr>Instagram IG Hashtag Analytics | Burj Al Arab - 1 of 2</vt:lpstr>
      <vt:lpstr>Instagram IG Hashtag Analytics | Burj Al Arab - 2 of 2</vt:lpstr>
      <vt:lpstr>Instagram Stories Taps Line Chart | Burj Al Arab</vt:lpstr>
      <vt:lpstr>Instagram Stories Key Metrics Line Chart | Burj Al Arab</vt:lpstr>
      <vt:lpstr>Instagram Stories Key Metrics Table | Burj Al Arab</vt:lpstr>
      <vt:lpstr>Twitter TW Followers Total (Bar Chart) | Burj Al Arab</vt:lpstr>
      <vt:lpstr>Twitter TW Followers Change (Bar Chart) | Burj Al Arab</vt:lpstr>
      <vt:lpstr>Twitter TW Total Interactions (Bar Chart) | Burj Al Arab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Burj Al Arab</dc:title>
  <dc:creator>Frederik Peiniger</dc:creator>
  <cp:lastModifiedBy>Frederik Peiniger</cp:lastModifiedBy>
  <cp:revision>1</cp:revision>
  <dcterms:created xsi:type="dcterms:W3CDTF">2019-06-30T14:13:15Z</dcterms:created>
  <dcterms:modified xsi:type="dcterms:W3CDTF">2019-06-30T14:15:43Z</dcterms:modified>
</cp:coreProperties>
</file>