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6" r:id="rId30"/>
    <p:sldId id="287" r:id="rId31"/>
    <p:sldId id="288" r:id="rId32"/>
    <p:sldId id="289" r:id="rId33"/>
    <p:sldId id="291" r:id="rId34"/>
    <p:sldId id="292" r:id="rId35"/>
    <p:sldId id="293" r:id="rId36"/>
    <p:sldId id="294" r:id="rId37"/>
    <p:sldId id="295" r:id="rId38"/>
    <p:sldId id="296" r:id="rId39"/>
    <p:sldId id="297"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 Al Naseem</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10935</c:v>
                </c:pt>
                <c:pt idx="1">
                  <c:v>11103</c:v>
                </c:pt>
                <c:pt idx="2">
                  <c:v>11295</c:v>
                </c:pt>
                <c:pt idx="3">
                  <c:v>11500</c:v>
                </c:pt>
                <c:pt idx="4">
                  <c:v>11692</c:v>
                </c:pt>
                <c:pt idx="5">
                  <c:v>11886</c:v>
                </c:pt>
              </c:numCache>
            </c:numRef>
          </c:val>
          <c:extLst>
            <c:ext xmlns:c16="http://schemas.microsoft.com/office/drawing/2014/chart" uri="{C3380CC4-5D6E-409C-BE32-E72D297353CC}">
              <c16:uniqueId val="{00000000-0C6C-4866-AEEA-4B9D741B8D5A}"/>
            </c:ext>
          </c:extLst>
        </c:ser>
        <c:dLbls>
          <c:showLegendKey val="0"/>
          <c:showVal val="0"/>
          <c:showCatName val="0"/>
          <c:showSerName val="0"/>
          <c:showPercent val="0"/>
          <c:showBubbleSize val="0"/>
        </c:dLbls>
        <c:gapWidth val="182"/>
        <c:axId val="252865224"/>
        <c:axId val="252865552"/>
      </c:barChart>
      <c:dateAx>
        <c:axId val="25286522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865552"/>
        <c:crosses val="autoZero"/>
        <c:auto val="1"/>
        <c:lblOffset val="100"/>
        <c:baseTimeUnit val="days"/>
      </c:dateAx>
      <c:valAx>
        <c:axId val="2528655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865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 Al Naseem</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231</c:v>
                </c:pt>
                <c:pt idx="1">
                  <c:v>166</c:v>
                </c:pt>
                <c:pt idx="2">
                  <c:v>186</c:v>
                </c:pt>
                <c:pt idx="3">
                  <c:v>206</c:v>
                </c:pt>
                <c:pt idx="4">
                  <c:v>190</c:v>
                </c:pt>
                <c:pt idx="5">
                  <c:v>197</c:v>
                </c:pt>
              </c:numCache>
            </c:numRef>
          </c:val>
          <c:extLst>
            <c:ext xmlns:c16="http://schemas.microsoft.com/office/drawing/2014/chart" uri="{C3380CC4-5D6E-409C-BE32-E72D297353CC}">
              <c16:uniqueId val="{00000000-3A5D-47A7-A6F5-B4AC7410FE5E}"/>
            </c:ext>
          </c:extLst>
        </c:ser>
        <c:dLbls>
          <c:showLegendKey val="0"/>
          <c:showVal val="0"/>
          <c:showCatName val="0"/>
          <c:showSerName val="0"/>
          <c:showPercent val="0"/>
          <c:showBubbleSize val="0"/>
        </c:dLbls>
        <c:gapWidth val="182"/>
        <c:axId val="300874456"/>
        <c:axId val="300873800"/>
      </c:barChart>
      <c:dateAx>
        <c:axId val="30087445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873800"/>
        <c:crosses val="autoZero"/>
        <c:auto val="1"/>
        <c:lblOffset val="100"/>
        <c:baseTimeUnit val="days"/>
      </c:dateAx>
      <c:valAx>
        <c:axId val="3008738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874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 Al Naseem</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253003</c:v>
                </c:pt>
                <c:pt idx="1">
                  <c:v>277094</c:v>
                </c:pt>
                <c:pt idx="2">
                  <c:v>231046</c:v>
                </c:pt>
                <c:pt idx="3">
                  <c:v>280684</c:v>
                </c:pt>
                <c:pt idx="4">
                  <c:v>242935</c:v>
                </c:pt>
                <c:pt idx="5">
                  <c:v>1153962</c:v>
                </c:pt>
              </c:numCache>
            </c:numRef>
          </c:val>
          <c:extLst>
            <c:ext xmlns:c16="http://schemas.microsoft.com/office/drawing/2014/chart" uri="{C3380CC4-5D6E-409C-BE32-E72D297353CC}">
              <c16:uniqueId val="{00000000-CD15-41EC-9D7F-295176A106DD}"/>
            </c:ext>
          </c:extLst>
        </c:ser>
        <c:dLbls>
          <c:showLegendKey val="0"/>
          <c:showVal val="0"/>
          <c:showCatName val="0"/>
          <c:showSerName val="0"/>
          <c:showPercent val="0"/>
          <c:showBubbleSize val="0"/>
        </c:dLbls>
        <c:gapWidth val="182"/>
        <c:axId val="302745728"/>
        <c:axId val="302751632"/>
      </c:barChart>
      <c:dateAx>
        <c:axId val="30274572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751632"/>
        <c:crosses val="autoZero"/>
        <c:auto val="1"/>
        <c:lblOffset val="100"/>
        <c:baseTimeUnit val="days"/>
      </c:dateAx>
      <c:valAx>
        <c:axId val="3027516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745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jumeirahalnaseem</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0-4240-4191-95B7-33FC08269DDC}"/>
            </c:ext>
          </c:extLst>
        </c:ser>
        <c:ser>
          <c:idx val="1"/>
          <c:order val="1"/>
          <c:tx>
            <c:strRef>
              <c:f>Sheet1!$C$1</c:f>
              <c:strCache>
                <c:ptCount val="1"/>
                <c:pt idx="0">
                  <c:v>Jumeirah Al Naseem</c:v>
                </c:pt>
              </c:strCache>
            </c:strRef>
          </c:tx>
          <c:spPr>
            <a:solidFill>
              <a:schemeClr val="accent2"/>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Sheet1!$C$2:$C$7</c:f>
              <c:numCache>
                <c:formatCode>General</c:formatCode>
                <c:ptCount val="6"/>
                <c:pt idx="0">
                  <c:v>1998</c:v>
                </c:pt>
                <c:pt idx="1">
                  <c:v>1452</c:v>
                </c:pt>
                <c:pt idx="2">
                  <c:v>1586</c:v>
                </c:pt>
                <c:pt idx="3">
                  <c:v>2040</c:v>
                </c:pt>
                <c:pt idx="4">
                  <c:v>5203</c:v>
                </c:pt>
                <c:pt idx="5">
                  <c:v>160466</c:v>
                </c:pt>
              </c:numCache>
            </c:numRef>
          </c:val>
          <c:extLst>
            <c:ext xmlns:c16="http://schemas.microsoft.com/office/drawing/2014/chart" uri="{C3380CC4-5D6E-409C-BE32-E72D297353CC}">
              <c16:uniqueId val="{00000001-4240-4191-95B7-33FC08269DDC}"/>
            </c:ext>
          </c:extLst>
        </c:ser>
        <c:dLbls>
          <c:showLegendKey val="0"/>
          <c:showVal val="0"/>
          <c:showCatName val="0"/>
          <c:showSerName val="0"/>
          <c:showPercent val="0"/>
          <c:showBubbleSize val="0"/>
        </c:dLbls>
        <c:gapWidth val="182"/>
        <c:axId val="177457376"/>
        <c:axId val="177456720"/>
      </c:barChart>
      <c:dateAx>
        <c:axId val="17745737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456720"/>
        <c:crosses val="autoZero"/>
        <c:auto val="1"/>
        <c:lblOffset val="100"/>
        <c:baseTimeUnit val="days"/>
      </c:dateAx>
      <c:valAx>
        <c:axId val="1774567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45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jumeirahalnaseem</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54769</c:v>
                </c:pt>
                <c:pt idx="1">
                  <c:v>55671</c:v>
                </c:pt>
                <c:pt idx="2">
                  <c:v>56763</c:v>
                </c:pt>
                <c:pt idx="3">
                  <c:v>57452</c:v>
                </c:pt>
                <c:pt idx="4">
                  <c:v>59741</c:v>
                </c:pt>
                <c:pt idx="5">
                  <c:v>60844</c:v>
                </c:pt>
              </c:numCache>
            </c:numRef>
          </c:val>
          <c:extLst>
            <c:ext xmlns:c16="http://schemas.microsoft.com/office/drawing/2014/chart" uri="{C3380CC4-5D6E-409C-BE32-E72D297353CC}">
              <c16:uniqueId val="{00000000-2AF9-4E41-A3D8-9642A33BD03B}"/>
            </c:ext>
          </c:extLst>
        </c:ser>
        <c:dLbls>
          <c:showLegendKey val="0"/>
          <c:showVal val="0"/>
          <c:showCatName val="0"/>
          <c:showSerName val="0"/>
          <c:showPercent val="0"/>
          <c:showBubbleSize val="0"/>
        </c:dLbls>
        <c:gapWidth val="182"/>
        <c:axId val="417964000"/>
        <c:axId val="417964328"/>
      </c:barChart>
      <c:dateAx>
        <c:axId val="41796400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64328"/>
        <c:crosses val="autoZero"/>
        <c:auto val="1"/>
        <c:lblOffset val="100"/>
        <c:baseTimeUnit val="days"/>
      </c:dateAx>
      <c:valAx>
        <c:axId val="4179643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6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jumeirahalnaseem</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1958</c:v>
                </c:pt>
                <c:pt idx="1">
                  <c:v>902</c:v>
                </c:pt>
                <c:pt idx="2">
                  <c:v>1092</c:v>
                </c:pt>
                <c:pt idx="3">
                  <c:v>689</c:v>
                </c:pt>
                <c:pt idx="4">
                  <c:v>2289</c:v>
                </c:pt>
                <c:pt idx="5">
                  <c:v>1103</c:v>
                </c:pt>
              </c:numCache>
            </c:numRef>
          </c:val>
          <c:extLst>
            <c:ext xmlns:c16="http://schemas.microsoft.com/office/drawing/2014/chart" uri="{C3380CC4-5D6E-409C-BE32-E72D297353CC}">
              <c16:uniqueId val="{00000000-B0BE-4C6F-9D52-B9A3FBF67A22}"/>
            </c:ext>
          </c:extLst>
        </c:ser>
        <c:dLbls>
          <c:showLegendKey val="0"/>
          <c:showVal val="0"/>
          <c:showCatName val="0"/>
          <c:showSerName val="0"/>
          <c:showPercent val="0"/>
          <c:showBubbleSize val="0"/>
        </c:dLbls>
        <c:gapWidth val="182"/>
        <c:axId val="417965640"/>
        <c:axId val="417960392"/>
      </c:barChart>
      <c:dateAx>
        <c:axId val="41796564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60392"/>
        <c:crosses val="autoZero"/>
        <c:auto val="1"/>
        <c:lblOffset val="100"/>
        <c:baseTimeUnit val="days"/>
      </c:dateAx>
      <c:valAx>
        <c:axId val="4179603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65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jumeirahalnaseem</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37091</c:v>
                </c:pt>
                <c:pt idx="1">
                  <c:v>33353</c:v>
                </c:pt>
                <c:pt idx="2">
                  <c:v>31398</c:v>
                </c:pt>
                <c:pt idx="3">
                  <c:v>26333</c:v>
                </c:pt>
                <c:pt idx="4">
                  <c:v>28294</c:v>
                </c:pt>
              </c:numCache>
            </c:numRef>
          </c:val>
          <c:extLst>
            <c:ext xmlns:c16="http://schemas.microsoft.com/office/drawing/2014/chart" uri="{C3380CC4-5D6E-409C-BE32-E72D297353CC}">
              <c16:uniqueId val="{00000000-59D8-423E-B30C-22C987A9CF53}"/>
            </c:ext>
          </c:extLst>
        </c:ser>
        <c:dLbls>
          <c:showLegendKey val="0"/>
          <c:showVal val="0"/>
          <c:showCatName val="0"/>
          <c:showSerName val="0"/>
          <c:showPercent val="0"/>
          <c:showBubbleSize val="0"/>
        </c:dLbls>
        <c:gapWidth val="182"/>
        <c:axId val="417977120"/>
        <c:axId val="417974168"/>
      </c:barChart>
      <c:dateAx>
        <c:axId val="41797712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74168"/>
        <c:crosses val="autoZero"/>
        <c:auto val="1"/>
        <c:lblOffset val="100"/>
        <c:baseTimeUnit val="days"/>
      </c:dateAx>
      <c:valAx>
        <c:axId val="417974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7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0-7CC5-480B-8366-9FC4C054CF90}"/>
            </c:ext>
          </c:extLst>
        </c:ser>
        <c:ser>
          <c:idx val="1"/>
          <c:order val="1"/>
          <c:tx>
            <c:strRef>
              <c:f>Sheet1!$C$1</c:f>
              <c:strCache>
                <c:ptCount val="1"/>
                <c:pt idx="0">
                  <c:v>Twitter</c:v>
                </c:pt>
              </c:strCache>
            </c:strRef>
          </c:tx>
          <c:spPr>
            <a:solidFill>
              <a:schemeClr val="accent2"/>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Sheet1!$C$2:$C$7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1-7CC5-480B-8366-9FC4C054CF90}"/>
            </c:ext>
          </c:extLst>
        </c:ser>
        <c:ser>
          <c:idx val="2"/>
          <c:order val="2"/>
          <c:tx>
            <c:strRef>
              <c:f>Sheet1!$D$1</c:f>
              <c:strCache>
                <c:ptCount val="1"/>
                <c:pt idx="0">
                  <c:v>YouTube</c:v>
                </c:pt>
              </c:strCache>
            </c:strRef>
          </c:tx>
          <c:spPr>
            <a:solidFill>
              <a:schemeClr val="accent3"/>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7CC5-480B-8366-9FC4C054CF90}"/>
            </c:ext>
          </c:extLst>
        </c:ser>
        <c:ser>
          <c:idx val="3"/>
          <c:order val="3"/>
          <c:tx>
            <c:strRef>
              <c:f>Sheet1!$E$1</c:f>
              <c:strCache>
                <c:ptCount val="1"/>
                <c:pt idx="0">
                  <c:v>LinkedIn</c:v>
                </c:pt>
              </c:strCache>
            </c:strRef>
          </c:tx>
          <c:spPr>
            <a:solidFill>
              <a:schemeClr val="accent4"/>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Sheet1!$E$2:$E$7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3-7CC5-480B-8366-9FC4C054CF90}"/>
            </c:ext>
          </c:extLst>
        </c:ser>
        <c:ser>
          <c:idx val="4"/>
          <c:order val="4"/>
          <c:tx>
            <c:strRef>
              <c:f>Sheet1!$F$1</c:f>
              <c:strCache>
                <c:ptCount val="1"/>
                <c:pt idx="0">
                  <c:v>Instagram</c:v>
                </c:pt>
              </c:strCache>
            </c:strRef>
          </c:tx>
          <c:spPr>
            <a:solidFill>
              <a:schemeClr val="accent5"/>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Sheet1!$F$2:$F$7</c:f>
              <c:numCache>
                <c:formatCode>General</c:formatCode>
                <c:ptCount val="6"/>
                <c:pt idx="0">
                  <c:v>11885</c:v>
                </c:pt>
                <c:pt idx="1">
                  <c:v>10740</c:v>
                </c:pt>
                <c:pt idx="2">
                  <c:v>6763</c:v>
                </c:pt>
                <c:pt idx="3">
                  <c:v>7347</c:v>
                </c:pt>
                <c:pt idx="4">
                  <c:v>7863</c:v>
                </c:pt>
                <c:pt idx="5">
                  <c:v>6498</c:v>
                </c:pt>
              </c:numCache>
            </c:numRef>
          </c:val>
          <c:extLst>
            <c:ext xmlns:c16="http://schemas.microsoft.com/office/drawing/2014/chart" uri="{C3380CC4-5D6E-409C-BE32-E72D297353CC}">
              <c16:uniqueId val="{00000004-7CC5-480B-8366-9FC4C054CF90}"/>
            </c:ext>
          </c:extLst>
        </c:ser>
        <c:dLbls>
          <c:showLegendKey val="0"/>
          <c:showVal val="0"/>
          <c:showCatName val="0"/>
          <c:showSerName val="0"/>
          <c:showPercent val="0"/>
          <c:showBubbleSize val="0"/>
        </c:dLbls>
        <c:gapWidth val="182"/>
        <c:axId val="417971544"/>
        <c:axId val="417970232"/>
      </c:barChart>
      <c:dateAx>
        <c:axId val="41797154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70232"/>
        <c:crosses val="autoZero"/>
        <c:auto val="1"/>
        <c:lblOffset val="100"/>
        <c:baseTimeUnit val="days"/>
      </c:dateAx>
      <c:valAx>
        <c:axId val="4179702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7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jumeirahalnaseem Taps Back</c:v>
                </c:pt>
              </c:strCache>
            </c:strRef>
          </c:tx>
          <c:spPr>
            <a:solidFill>
              <a:schemeClr val="accent1"/>
            </a:solidFill>
            <a:ln>
              <a:noFill/>
            </a:ln>
            <a:effectLst/>
          </c:spPr>
          <c:invertIfNegative val="0"/>
          <c:cat>
            <c:numRef>
              <c:f>Sheet1!$A$2:$A$19</c:f>
              <c:numCache>
                <c:formatCode>General</c:formatCode>
                <c:ptCount val="18"/>
                <c:pt idx="0">
                  <c:v>1.01</c:v>
                </c:pt>
                <c:pt idx="1">
                  <c:v>2.06</c:v>
                </c:pt>
                <c:pt idx="2">
                  <c:v>3.06</c:v>
                </c:pt>
                <c:pt idx="3">
                  <c:v>5.0199999999999996</c:v>
                </c:pt>
                <c:pt idx="4">
                  <c:v>5.05</c:v>
                </c:pt>
                <c:pt idx="5">
                  <c:v>6.01</c:v>
                </c:pt>
                <c:pt idx="6">
                  <c:v>6.05</c:v>
                </c:pt>
                <c:pt idx="7">
                  <c:v>7.03</c:v>
                </c:pt>
                <c:pt idx="8">
                  <c:v>10.01</c:v>
                </c:pt>
                <c:pt idx="9">
                  <c:v>12.05</c:v>
                </c:pt>
                <c:pt idx="10">
                  <c:v>14.02</c:v>
                </c:pt>
                <c:pt idx="11">
                  <c:v>17.010000000000002</c:v>
                </c:pt>
                <c:pt idx="12">
                  <c:v>19.059999999999999</c:v>
                </c:pt>
                <c:pt idx="13">
                  <c:v>21.02</c:v>
                </c:pt>
                <c:pt idx="14">
                  <c:v>22.05</c:v>
                </c:pt>
                <c:pt idx="15">
                  <c:v>27.02</c:v>
                </c:pt>
                <c:pt idx="16">
                  <c:v>27.03</c:v>
                </c:pt>
                <c:pt idx="17">
                  <c:v>30.01</c:v>
                </c:pt>
              </c:numCache>
            </c:numRef>
          </c:cat>
          <c:val>
            <c:numRef>
              <c:f>Sheet1!$B$2:$B$19</c:f>
              <c:numCache>
                <c:formatCode>General</c:formatCode>
                <c:ptCount val="18"/>
                <c:pt idx="0">
                  <c:v>115</c:v>
                </c:pt>
                <c:pt idx="1">
                  <c:v>11</c:v>
                </c:pt>
                <c:pt idx="2">
                  <c:v>14</c:v>
                </c:pt>
                <c:pt idx="3">
                  <c:v>58</c:v>
                </c:pt>
                <c:pt idx="4">
                  <c:v>97</c:v>
                </c:pt>
                <c:pt idx="5">
                  <c:v>123</c:v>
                </c:pt>
                <c:pt idx="6">
                  <c:v>26</c:v>
                </c:pt>
                <c:pt idx="7">
                  <c:v>73</c:v>
                </c:pt>
                <c:pt idx="8">
                  <c:v>130</c:v>
                </c:pt>
                <c:pt idx="9">
                  <c:v>19</c:v>
                </c:pt>
                <c:pt idx="10">
                  <c:v>155</c:v>
                </c:pt>
                <c:pt idx="11">
                  <c:v>83</c:v>
                </c:pt>
                <c:pt idx="12">
                  <c:v>23</c:v>
                </c:pt>
                <c:pt idx="13">
                  <c:v>83</c:v>
                </c:pt>
                <c:pt idx="14">
                  <c:v>175</c:v>
                </c:pt>
                <c:pt idx="15">
                  <c:v>6</c:v>
                </c:pt>
                <c:pt idx="16">
                  <c:v>131</c:v>
                </c:pt>
                <c:pt idx="17">
                  <c:v>16</c:v>
                </c:pt>
              </c:numCache>
            </c:numRef>
          </c:val>
          <c:extLst>
            <c:ext xmlns:c16="http://schemas.microsoft.com/office/drawing/2014/chart" uri="{C3380CC4-5D6E-409C-BE32-E72D297353CC}">
              <c16:uniqueId val="{00000000-BA04-4EEA-A7F6-8899941D0ED8}"/>
            </c:ext>
          </c:extLst>
        </c:ser>
        <c:ser>
          <c:idx val="1"/>
          <c:order val="1"/>
          <c:tx>
            <c:strRef>
              <c:f>Sheet1!$C$1</c:f>
              <c:strCache>
                <c:ptCount val="1"/>
                <c:pt idx="0">
                  <c:v>jumeirahalnaseem Taps Forward</c:v>
                </c:pt>
              </c:strCache>
            </c:strRef>
          </c:tx>
          <c:spPr>
            <a:solidFill>
              <a:schemeClr val="accent2"/>
            </a:solidFill>
            <a:ln>
              <a:noFill/>
            </a:ln>
            <a:effectLst/>
          </c:spPr>
          <c:invertIfNegative val="0"/>
          <c:cat>
            <c:numRef>
              <c:f>Sheet1!$A$2:$A$19</c:f>
              <c:numCache>
                <c:formatCode>General</c:formatCode>
                <c:ptCount val="18"/>
                <c:pt idx="0">
                  <c:v>1.01</c:v>
                </c:pt>
                <c:pt idx="1">
                  <c:v>2.06</c:v>
                </c:pt>
                <c:pt idx="2">
                  <c:v>3.06</c:v>
                </c:pt>
                <c:pt idx="3">
                  <c:v>5.0199999999999996</c:v>
                </c:pt>
                <c:pt idx="4">
                  <c:v>5.05</c:v>
                </c:pt>
                <c:pt idx="5">
                  <c:v>6.01</c:v>
                </c:pt>
                <c:pt idx="6">
                  <c:v>6.05</c:v>
                </c:pt>
                <c:pt idx="7">
                  <c:v>7.03</c:v>
                </c:pt>
                <c:pt idx="8">
                  <c:v>10.01</c:v>
                </c:pt>
                <c:pt idx="9">
                  <c:v>12.05</c:v>
                </c:pt>
                <c:pt idx="10">
                  <c:v>14.02</c:v>
                </c:pt>
                <c:pt idx="11">
                  <c:v>17.010000000000002</c:v>
                </c:pt>
                <c:pt idx="12">
                  <c:v>19.059999999999999</c:v>
                </c:pt>
                <c:pt idx="13">
                  <c:v>21.02</c:v>
                </c:pt>
                <c:pt idx="14">
                  <c:v>22.05</c:v>
                </c:pt>
                <c:pt idx="15">
                  <c:v>27.02</c:v>
                </c:pt>
                <c:pt idx="16">
                  <c:v>27.03</c:v>
                </c:pt>
                <c:pt idx="17">
                  <c:v>30.01</c:v>
                </c:pt>
              </c:numCache>
            </c:numRef>
          </c:cat>
          <c:val>
            <c:numRef>
              <c:f>Sheet1!$C$2:$C$19</c:f>
              <c:numCache>
                <c:formatCode>General</c:formatCode>
                <c:ptCount val="18"/>
                <c:pt idx="0">
                  <c:v>2864</c:v>
                </c:pt>
                <c:pt idx="1">
                  <c:v>754</c:v>
                </c:pt>
                <c:pt idx="2">
                  <c:v>706</c:v>
                </c:pt>
                <c:pt idx="3">
                  <c:v>2560</c:v>
                </c:pt>
                <c:pt idx="4">
                  <c:v>4324</c:v>
                </c:pt>
                <c:pt idx="5">
                  <c:v>4643</c:v>
                </c:pt>
                <c:pt idx="6">
                  <c:v>945</c:v>
                </c:pt>
                <c:pt idx="7">
                  <c:v>2816</c:v>
                </c:pt>
                <c:pt idx="8">
                  <c:v>3678</c:v>
                </c:pt>
                <c:pt idx="9">
                  <c:v>820</c:v>
                </c:pt>
                <c:pt idx="10">
                  <c:v>3449</c:v>
                </c:pt>
                <c:pt idx="11">
                  <c:v>3612</c:v>
                </c:pt>
                <c:pt idx="12">
                  <c:v>824</c:v>
                </c:pt>
                <c:pt idx="13">
                  <c:v>4202</c:v>
                </c:pt>
                <c:pt idx="14">
                  <c:v>3629</c:v>
                </c:pt>
                <c:pt idx="15">
                  <c:v>179</c:v>
                </c:pt>
                <c:pt idx="16">
                  <c:v>1961</c:v>
                </c:pt>
                <c:pt idx="17">
                  <c:v>625</c:v>
                </c:pt>
              </c:numCache>
            </c:numRef>
          </c:val>
          <c:extLst>
            <c:ext xmlns:c16="http://schemas.microsoft.com/office/drawing/2014/chart" uri="{C3380CC4-5D6E-409C-BE32-E72D297353CC}">
              <c16:uniqueId val="{00000001-BA04-4EEA-A7F6-8899941D0ED8}"/>
            </c:ext>
          </c:extLst>
        </c:ser>
        <c:dLbls>
          <c:showLegendKey val="0"/>
          <c:showVal val="0"/>
          <c:showCatName val="0"/>
          <c:showSerName val="0"/>
          <c:showPercent val="0"/>
          <c:showBubbleSize val="0"/>
        </c:dLbls>
        <c:gapWidth val="182"/>
        <c:axId val="492321392"/>
        <c:axId val="492317456"/>
      </c:barChart>
      <c:catAx>
        <c:axId val="4923213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317456"/>
        <c:crosses val="autoZero"/>
        <c:auto val="1"/>
        <c:lblAlgn val="ctr"/>
        <c:lblOffset val="100"/>
        <c:noMultiLvlLbl val="0"/>
      </c:catAx>
      <c:valAx>
        <c:axId val="4923174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321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jumeirahalnaseem avg. reach</c:v>
                </c:pt>
              </c:strCache>
            </c:strRef>
          </c:tx>
          <c:spPr>
            <a:solidFill>
              <a:schemeClr val="accent1"/>
            </a:solidFill>
            <a:ln>
              <a:noFill/>
            </a:ln>
            <a:effectLst/>
          </c:spPr>
          <c:invertIfNegative val="0"/>
          <c:cat>
            <c:numRef>
              <c:f>Sheet1!$A$2:$A$19</c:f>
              <c:numCache>
                <c:formatCode>General</c:formatCode>
                <c:ptCount val="18"/>
                <c:pt idx="0">
                  <c:v>1.01</c:v>
                </c:pt>
                <c:pt idx="1">
                  <c:v>2.06</c:v>
                </c:pt>
                <c:pt idx="2">
                  <c:v>3.06</c:v>
                </c:pt>
                <c:pt idx="3">
                  <c:v>5.0199999999999996</c:v>
                </c:pt>
                <c:pt idx="4">
                  <c:v>5.05</c:v>
                </c:pt>
                <c:pt idx="5">
                  <c:v>6.01</c:v>
                </c:pt>
                <c:pt idx="6">
                  <c:v>6.05</c:v>
                </c:pt>
                <c:pt idx="7">
                  <c:v>7.03</c:v>
                </c:pt>
                <c:pt idx="8">
                  <c:v>10.01</c:v>
                </c:pt>
                <c:pt idx="9">
                  <c:v>12.05</c:v>
                </c:pt>
                <c:pt idx="10">
                  <c:v>14.02</c:v>
                </c:pt>
                <c:pt idx="11">
                  <c:v>17.010000000000002</c:v>
                </c:pt>
                <c:pt idx="12">
                  <c:v>19.059999999999999</c:v>
                </c:pt>
                <c:pt idx="13">
                  <c:v>21.02</c:v>
                </c:pt>
                <c:pt idx="14">
                  <c:v>22.05</c:v>
                </c:pt>
                <c:pt idx="15">
                  <c:v>27.02</c:v>
                </c:pt>
                <c:pt idx="16">
                  <c:v>27.03</c:v>
                </c:pt>
                <c:pt idx="17">
                  <c:v>30.01</c:v>
                </c:pt>
              </c:numCache>
            </c:numRef>
          </c:cat>
          <c:val>
            <c:numRef>
              <c:f>Sheet1!$B$2:$B$19</c:f>
              <c:numCache>
                <c:formatCode>General</c:formatCode>
                <c:ptCount val="18"/>
                <c:pt idx="0">
                  <c:v>1258.3333333333301</c:v>
                </c:pt>
                <c:pt idx="1">
                  <c:v>1268</c:v>
                </c:pt>
                <c:pt idx="2">
                  <c:v>1185</c:v>
                </c:pt>
                <c:pt idx="3">
                  <c:v>1099.3333333333301</c:v>
                </c:pt>
                <c:pt idx="4">
                  <c:v>1875</c:v>
                </c:pt>
                <c:pt idx="5">
                  <c:v>1381.5</c:v>
                </c:pt>
                <c:pt idx="6">
                  <c:v>1506</c:v>
                </c:pt>
                <c:pt idx="7">
                  <c:v>850.25</c:v>
                </c:pt>
                <c:pt idx="8">
                  <c:v>1126.5</c:v>
                </c:pt>
                <c:pt idx="9">
                  <c:v>1388</c:v>
                </c:pt>
                <c:pt idx="10">
                  <c:v>862.4</c:v>
                </c:pt>
                <c:pt idx="11">
                  <c:v>1165.25</c:v>
                </c:pt>
                <c:pt idx="12">
                  <c:v>1387</c:v>
                </c:pt>
                <c:pt idx="13">
                  <c:v>995.4</c:v>
                </c:pt>
                <c:pt idx="14">
                  <c:v>1636.3333333333301</c:v>
                </c:pt>
                <c:pt idx="15">
                  <c:v>148.5</c:v>
                </c:pt>
                <c:pt idx="16">
                  <c:v>1234</c:v>
                </c:pt>
                <c:pt idx="17">
                  <c:v>1082</c:v>
                </c:pt>
              </c:numCache>
            </c:numRef>
          </c:val>
          <c:extLst>
            <c:ext xmlns:c16="http://schemas.microsoft.com/office/drawing/2014/chart" uri="{C3380CC4-5D6E-409C-BE32-E72D297353CC}">
              <c16:uniqueId val="{00000000-7CFE-4117-982A-D236D45F8EB9}"/>
            </c:ext>
          </c:extLst>
        </c:ser>
        <c:ser>
          <c:idx val="1"/>
          <c:order val="1"/>
          <c:tx>
            <c:strRef>
              <c:f>Sheet1!$C$1</c:f>
              <c:strCache>
                <c:ptCount val="1"/>
                <c:pt idx="0">
                  <c:v>jumeirahalnaseem exits</c:v>
                </c:pt>
              </c:strCache>
            </c:strRef>
          </c:tx>
          <c:spPr>
            <a:solidFill>
              <a:schemeClr val="accent2"/>
            </a:solidFill>
            <a:ln>
              <a:noFill/>
            </a:ln>
            <a:effectLst/>
          </c:spPr>
          <c:invertIfNegative val="0"/>
          <c:cat>
            <c:numRef>
              <c:f>Sheet1!$A$2:$A$19</c:f>
              <c:numCache>
                <c:formatCode>General</c:formatCode>
                <c:ptCount val="18"/>
                <c:pt idx="0">
                  <c:v>1.01</c:v>
                </c:pt>
                <c:pt idx="1">
                  <c:v>2.06</c:v>
                </c:pt>
                <c:pt idx="2">
                  <c:v>3.06</c:v>
                </c:pt>
                <c:pt idx="3">
                  <c:v>5.0199999999999996</c:v>
                </c:pt>
                <c:pt idx="4">
                  <c:v>5.05</c:v>
                </c:pt>
                <c:pt idx="5">
                  <c:v>6.01</c:v>
                </c:pt>
                <c:pt idx="6">
                  <c:v>6.05</c:v>
                </c:pt>
                <c:pt idx="7">
                  <c:v>7.03</c:v>
                </c:pt>
                <c:pt idx="8">
                  <c:v>10.01</c:v>
                </c:pt>
                <c:pt idx="9">
                  <c:v>12.05</c:v>
                </c:pt>
                <c:pt idx="10">
                  <c:v>14.02</c:v>
                </c:pt>
                <c:pt idx="11">
                  <c:v>17.010000000000002</c:v>
                </c:pt>
                <c:pt idx="12">
                  <c:v>19.059999999999999</c:v>
                </c:pt>
                <c:pt idx="13">
                  <c:v>21.02</c:v>
                </c:pt>
                <c:pt idx="14">
                  <c:v>22.05</c:v>
                </c:pt>
                <c:pt idx="15">
                  <c:v>27.02</c:v>
                </c:pt>
                <c:pt idx="16">
                  <c:v>27.03</c:v>
                </c:pt>
                <c:pt idx="17">
                  <c:v>30.01</c:v>
                </c:pt>
              </c:numCache>
            </c:numRef>
          </c:cat>
          <c:val>
            <c:numRef>
              <c:f>Sheet1!$C$2:$C$19</c:f>
              <c:numCache>
                <c:formatCode>General</c:formatCode>
                <c:ptCount val="18"/>
                <c:pt idx="0">
                  <c:v>258</c:v>
                </c:pt>
                <c:pt idx="1">
                  <c:v>108</c:v>
                </c:pt>
                <c:pt idx="2">
                  <c:v>109</c:v>
                </c:pt>
                <c:pt idx="3">
                  <c:v>276</c:v>
                </c:pt>
                <c:pt idx="4">
                  <c:v>408</c:v>
                </c:pt>
                <c:pt idx="5">
                  <c:v>411</c:v>
                </c:pt>
                <c:pt idx="6">
                  <c:v>193</c:v>
                </c:pt>
                <c:pt idx="7">
                  <c:v>190</c:v>
                </c:pt>
                <c:pt idx="8">
                  <c:v>308</c:v>
                </c:pt>
                <c:pt idx="9">
                  <c:v>157</c:v>
                </c:pt>
                <c:pt idx="10">
                  <c:v>282</c:v>
                </c:pt>
                <c:pt idx="11">
                  <c:v>314</c:v>
                </c:pt>
                <c:pt idx="12">
                  <c:v>161</c:v>
                </c:pt>
                <c:pt idx="13">
                  <c:v>287</c:v>
                </c:pt>
                <c:pt idx="14">
                  <c:v>471</c:v>
                </c:pt>
                <c:pt idx="15">
                  <c:v>23</c:v>
                </c:pt>
                <c:pt idx="16">
                  <c:v>245</c:v>
                </c:pt>
                <c:pt idx="17">
                  <c:v>151</c:v>
                </c:pt>
              </c:numCache>
            </c:numRef>
          </c:val>
          <c:extLst>
            <c:ext xmlns:c16="http://schemas.microsoft.com/office/drawing/2014/chart" uri="{C3380CC4-5D6E-409C-BE32-E72D297353CC}">
              <c16:uniqueId val="{00000001-7CFE-4117-982A-D236D45F8EB9}"/>
            </c:ext>
          </c:extLst>
        </c:ser>
        <c:ser>
          <c:idx val="2"/>
          <c:order val="2"/>
          <c:tx>
            <c:strRef>
              <c:f>Sheet1!$D$1</c:f>
              <c:strCache>
                <c:ptCount val="1"/>
                <c:pt idx="0">
                  <c:v>jumeirahalnaseem impressions</c:v>
                </c:pt>
              </c:strCache>
            </c:strRef>
          </c:tx>
          <c:spPr>
            <a:solidFill>
              <a:schemeClr val="accent3"/>
            </a:solidFill>
            <a:ln>
              <a:noFill/>
            </a:ln>
            <a:effectLst/>
          </c:spPr>
          <c:invertIfNegative val="0"/>
          <c:cat>
            <c:numRef>
              <c:f>Sheet1!$A$2:$A$19</c:f>
              <c:numCache>
                <c:formatCode>General</c:formatCode>
                <c:ptCount val="18"/>
                <c:pt idx="0">
                  <c:v>1.01</c:v>
                </c:pt>
                <c:pt idx="1">
                  <c:v>2.06</c:v>
                </c:pt>
                <c:pt idx="2">
                  <c:v>3.06</c:v>
                </c:pt>
                <c:pt idx="3">
                  <c:v>5.0199999999999996</c:v>
                </c:pt>
                <c:pt idx="4">
                  <c:v>5.05</c:v>
                </c:pt>
                <c:pt idx="5">
                  <c:v>6.01</c:v>
                </c:pt>
                <c:pt idx="6">
                  <c:v>6.05</c:v>
                </c:pt>
                <c:pt idx="7">
                  <c:v>7.03</c:v>
                </c:pt>
                <c:pt idx="8">
                  <c:v>10.01</c:v>
                </c:pt>
                <c:pt idx="9">
                  <c:v>12.05</c:v>
                </c:pt>
                <c:pt idx="10">
                  <c:v>14.02</c:v>
                </c:pt>
                <c:pt idx="11">
                  <c:v>17.010000000000002</c:v>
                </c:pt>
                <c:pt idx="12">
                  <c:v>19.059999999999999</c:v>
                </c:pt>
                <c:pt idx="13">
                  <c:v>21.02</c:v>
                </c:pt>
                <c:pt idx="14">
                  <c:v>22.05</c:v>
                </c:pt>
                <c:pt idx="15">
                  <c:v>27.02</c:v>
                </c:pt>
                <c:pt idx="16">
                  <c:v>27.03</c:v>
                </c:pt>
                <c:pt idx="17">
                  <c:v>30.01</c:v>
                </c:pt>
              </c:numCache>
            </c:numRef>
          </c:cat>
          <c:val>
            <c:numRef>
              <c:f>Sheet1!$D$2:$D$19</c:f>
              <c:numCache>
                <c:formatCode>General</c:formatCode>
                <c:ptCount val="18"/>
                <c:pt idx="0">
                  <c:v>4240</c:v>
                </c:pt>
                <c:pt idx="1">
                  <c:v>1392</c:v>
                </c:pt>
                <c:pt idx="2">
                  <c:v>1338</c:v>
                </c:pt>
                <c:pt idx="3">
                  <c:v>3599</c:v>
                </c:pt>
                <c:pt idx="4">
                  <c:v>6025</c:v>
                </c:pt>
                <c:pt idx="5">
                  <c:v>6151</c:v>
                </c:pt>
                <c:pt idx="6">
                  <c:v>1684</c:v>
                </c:pt>
                <c:pt idx="7">
                  <c:v>3611</c:v>
                </c:pt>
                <c:pt idx="8">
                  <c:v>4940</c:v>
                </c:pt>
                <c:pt idx="9">
                  <c:v>1619</c:v>
                </c:pt>
                <c:pt idx="10">
                  <c:v>4817</c:v>
                </c:pt>
                <c:pt idx="11">
                  <c:v>5055</c:v>
                </c:pt>
                <c:pt idx="12">
                  <c:v>1664</c:v>
                </c:pt>
                <c:pt idx="13">
                  <c:v>5384</c:v>
                </c:pt>
                <c:pt idx="14">
                  <c:v>5526</c:v>
                </c:pt>
                <c:pt idx="15">
                  <c:v>327</c:v>
                </c:pt>
                <c:pt idx="16">
                  <c:v>2972</c:v>
                </c:pt>
                <c:pt idx="17">
                  <c:v>1224</c:v>
                </c:pt>
              </c:numCache>
            </c:numRef>
          </c:val>
          <c:extLst>
            <c:ext xmlns:c16="http://schemas.microsoft.com/office/drawing/2014/chart" uri="{C3380CC4-5D6E-409C-BE32-E72D297353CC}">
              <c16:uniqueId val="{00000002-7CFE-4117-982A-D236D45F8EB9}"/>
            </c:ext>
          </c:extLst>
        </c:ser>
        <c:ser>
          <c:idx val="3"/>
          <c:order val="3"/>
          <c:tx>
            <c:strRef>
              <c:f>Sheet1!$E$1</c:f>
              <c:strCache>
                <c:ptCount val="1"/>
                <c:pt idx="0">
                  <c:v>jumeirahalnaseem replies</c:v>
                </c:pt>
              </c:strCache>
            </c:strRef>
          </c:tx>
          <c:spPr>
            <a:solidFill>
              <a:schemeClr val="accent4"/>
            </a:solidFill>
            <a:ln>
              <a:noFill/>
            </a:ln>
            <a:effectLst/>
          </c:spPr>
          <c:invertIfNegative val="0"/>
          <c:cat>
            <c:numRef>
              <c:f>Sheet1!$A$2:$A$19</c:f>
              <c:numCache>
                <c:formatCode>General</c:formatCode>
                <c:ptCount val="18"/>
                <c:pt idx="0">
                  <c:v>1.01</c:v>
                </c:pt>
                <c:pt idx="1">
                  <c:v>2.06</c:v>
                </c:pt>
                <c:pt idx="2">
                  <c:v>3.06</c:v>
                </c:pt>
                <c:pt idx="3">
                  <c:v>5.0199999999999996</c:v>
                </c:pt>
                <c:pt idx="4">
                  <c:v>5.05</c:v>
                </c:pt>
                <c:pt idx="5">
                  <c:v>6.01</c:v>
                </c:pt>
                <c:pt idx="6">
                  <c:v>6.05</c:v>
                </c:pt>
                <c:pt idx="7">
                  <c:v>7.03</c:v>
                </c:pt>
                <c:pt idx="8">
                  <c:v>10.01</c:v>
                </c:pt>
                <c:pt idx="9">
                  <c:v>12.05</c:v>
                </c:pt>
                <c:pt idx="10">
                  <c:v>14.02</c:v>
                </c:pt>
                <c:pt idx="11">
                  <c:v>17.010000000000002</c:v>
                </c:pt>
                <c:pt idx="12">
                  <c:v>19.059999999999999</c:v>
                </c:pt>
                <c:pt idx="13">
                  <c:v>21.02</c:v>
                </c:pt>
                <c:pt idx="14">
                  <c:v>22.05</c:v>
                </c:pt>
                <c:pt idx="15">
                  <c:v>27.02</c:v>
                </c:pt>
                <c:pt idx="16">
                  <c:v>27.03</c:v>
                </c:pt>
                <c:pt idx="17">
                  <c:v>30.01</c:v>
                </c:pt>
              </c:numCache>
            </c:numRef>
          </c:cat>
          <c:val>
            <c:numRef>
              <c:f>Sheet1!$E$2:$E$19</c:f>
              <c:numCache>
                <c:formatCode>General</c:formatCode>
                <c:ptCount val="18"/>
                <c:pt idx="0">
                  <c:v>4</c:v>
                </c:pt>
                <c:pt idx="1">
                  <c:v>0</c:v>
                </c:pt>
                <c:pt idx="2">
                  <c:v>1</c:v>
                </c:pt>
                <c:pt idx="3">
                  <c:v>1</c:v>
                </c:pt>
                <c:pt idx="4">
                  <c:v>3</c:v>
                </c:pt>
                <c:pt idx="5">
                  <c:v>4</c:v>
                </c:pt>
                <c:pt idx="6">
                  <c:v>1</c:v>
                </c:pt>
                <c:pt idx="7">
                  <c:v>0</c:v>
                </c:pt>
                <c:pt idx="8">
                  <c:v>1</c:v>
                </c:pt>
                <c:pt idx="9">
                  <c:v>0</c:v>
                </c:pt>
                <c:pt idx="10">
                  <c:v>0</c:v>
                </c:pt>
                <c:pt idx="11">
                  <c:v>0</c:v>
                </c:pt>
                <c:pt idx="12">
                  <c:v>0</c:v>
                </c:pt>
                <c:pt idx="13">
                  <c:v>1</c:v>
                </c:pt>
                <c:pt idx="14">
                  <c:v>1</c:v>
                </c:pt>
                <c:pt idx="15">
                  <c:v>0</c:v>
                </c:pt>
                <c:pt idx="16">
                  <c:v>2</c:v>
                </c:pt>
                <c:pt idx="17">
                  <c:v>0</c:v>
                </c:pt>
              </c:numCache>
            </c:numRef>
          </c:val>
          <c:extLst>
            <c:ext xmlns:c16="http://schemas.microsoft.com/office/drawing/2014/chart" uri="{C3380CC4-5D6E-409C-BE32-E72D297353CC}">
              <c16:uniqueId val="{00000003-7CFE-4117-982A-D236D45F8EB9}"/>
            </c:ext>
          </c:extLst>
        </c:ser>
        <c:dLbls>
          <c:showLegendKey val="0"/>
          <c:showVal val="0"/>
          <c:showCatName val="0"/>
          <c:showSerName val="0"/>
          <c:showPercent val="0"/>
          <c:showBubbleSize val="0"/>
        </c:dLbls>
        <c:gapWidth val="182"/>
        <c:axId val="492328280"/>
        <c:axId val="492328936"/>
      </c:barChart>
      <c:catAx>
        <c:axId val="4923282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328936"/>
        <c:crosses val="autoZero"/>
        <c:auto val="1"/>
        <c:lblAlgn val="ctr"/>
        <c:lblOffset val="100"/>
        <c:noMultiLvlLbl val="0"/>
      </c:catAx>
      <c:valAx>
        <c:axId val="4923289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32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FABF7-D992-4298-9935-8BB5539B35A8}"/>
              </a:ext>
            </a:extLst>
          </p:cNvPr>
          <p:cNvSpPr>
            <a:spLocks noGrp="1"/>
          </p:cNvSpPr>
          <p:nvPr>
            <p:ph type="ctrTitle"/>
          </p:nvPr>
        </p:nvSpPr>
        <p:spPr/>
        <p:txBody>
          <a:bodyPr/>
          <a:lstStyle/>
          <a:p>
            <a:r>
              <a:rPr lang="en-US"/>
              <a:t>Jumeiral Al Naseem</a:t>
            </a:r>
          </a:p>
        </p:txBody>
      </p:sp>
      <p:sp>
        <p:nvSpPr>
          <p:cNvPr id="3" name="Subtitle 2">
            <a:extLst>
              <a:ext uri="{FF2B5EF4-FFF2-40B4-BE49-F238E27FC236}">
                <a16:creationId xmlns:a16="http://schemas.microsoft.com/office/drawing/2014/main" id="{B2EC4A0D-3653-4064-A32F-76E239AD96A4}"/>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1039459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6DEF6-31E3-40BC-8637-4A543BBBE9F8}"/>
              </a:ext>
            </a:extLst>
          </p:cNvPr>
          <p:cNvSpPr>
            <a:spLocks noGrp="1"/>
          </p:cNvSpPr>
          <p:nvPr>
            <p:ph type="title"/>
          </p:nvPr>
        </p:nvSpPr>
        <p:spPr/>
        <p:txBody>
          <a:bodyPr/>
          <a:lstStyle/>
          <a:p>
            <a:r>
              <a:rPr lang="en-US"/>
              <a:t>Facebook FB Insights Fans Total (Bar Chart) | Al Naseem</a:t>
            </a:r>
          </a:p>
        </p:txBody>
      </p:sp>
      <p:graphicFrame>
        <p:nvGraphicFramePr>
          <p:cNvPr id="6" name="Chart Placeholder 5">
            <a:extLst>
              <a:ext uri="{FF2B5EF4-FFF2-40B4-BE49-F238E27FC236}">
                <a16:creationId xmlns:a16="http://schemas.microsoft.com/office/drawing/2014/main" id="{DFCBDAC3-546C-4920-8916-AC711CD9C68A}"/>
              </a:ext>
            </a:extLst>
          </p:cNvPr>
          <p:cNvGraphicFramePr>
            <a:graphicFrameLocks noGrp="1"/>
          </p:cNvGraphicFramePr>
          <p:nvPr>
            <p:ph type="chart" sz="quarter" idx="13"/>
            <p:extLst>
              <p:ext uri="{D42A27DB-BD31-4B8C-83A1-F6EECF244321}">
                <p14:modId xmlns:p14="http://schemas.microsoft.com/office/powerpoint/2010/main" val="1126424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F8263F-9936-45CB-BF3D-4CD783728415}"/>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CB62C709-DF9D-4557-8FB0-FCCB284A6A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7065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348E6-0999-4A6D-A676-97B874E7C353}"/>
              </a:ext>
            </a:extLst>
          </p:cNvPr>
          <p:cNvSpPr>
            <a:spLocks noGrp="1"/>
          </p:cNvSpPr>
          <p:nvPr>
            <p:ph type="title"/>
          </p:nvPr>
        </p:nvSpPr>
        <p:spPr/>
        <p:txBody>
          <a:bodyPr/>
          <a:lstStyle/>
          <a:p>
            <a:r>
              <a:rPr lang="en-US"/>
              <a:t>Facebook FB Fans Change (Bar Chart) | Al Naseem</a:t>
            </a:r>
          </a:p>
        </p:txBody>
      </p:sp>
      <p:graphicFrame>
        <p:nvGraphicFramePr>
          <p:cNvPr id="6" name="Chart Placeholder 5">
            <a:extLst>
              <a:ext uri="{FF2B5EF4-FFF2-40B4-BE49-F238E27FC236}">
                <a16:creationId xmlns:a16="http://schemas.microsoft.com/office/drawing/2014/main" id="{EA543D7A-27AF-4567-B8D4-710A157396A1}"/>
              </a:ext>
            </a:extLst>
          </p:cNvPr>
          <p:cNvGraphicFramePr>
            <a:graphicFrameLocks noGrp="1"/>
          </p:cNvGraphicFramePr>
          <p:nvPr>
            <p:ph type="chart" sz="quarter" idx="13"/>
            <p:extLst>
              <p:ext uri="{D42A27DB-BD31-4B8C-83A1-F6EECF244321}">
                <p14:modId xmlns:p14="http://schemas.microsoft.com/office/powerpoint/2010/main" val="2250588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5493BA-F564-41B7-82AC-F07958CFEC68}"/>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9291C841-953E-45D2-9E56-E8EF610D8D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6639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26C90-51E7-45E4-9F83-C1EB0218C15A}"/>
              </a:ext>
            </a:extLst>
          </p:cNvPr>
          <p:cNvSpPr>
            <a:spLocks noGrp="1"/>
          </p:cNvSpPr>
          <p:nvPr>
            <p:ph type="title"/>
          </p:nvPr>
        </p:nvSpPr>
        <p:spPr/>
        <p:txBody>
          <a:bodyPr/>
          <a:lstStyle/>
          <a:p>
            <a:r>
              <a:rPr lang="en-US"/>
              <a:t>Facebook FB Reach (Bar Chart) | Al Naseem</a:t>
            </a:r>
          </a:p>
        </p:txBody>
      </p:sp>
      <p:graphicFrame>
        <p:nvGraphicFramePr>
          <p:cNvPr id="6" name="Chart Placeholder 5">
            <a:extLst>
              <a:ext uri="{FF2B5EF4-FFF2-40B4-BE49-F238E27FC236}">
                <a16:creationId xmlns:a16="http://schemas.microsoft.com/office/drawing/2014/main" id="{42C74C34-4DA0-41B4-BF8D-97AF64CEAE49}"/>
              </a:ext>
            </a:extLst>
          </p:cNvPr>
          <p:cNvGraphicFramePr>
            <a:graphicFrameLocks noGrp="1"/>
          </p:cNvGraphicFramePr>
          <p:nvPr>
            <p:ph type="chart" sz="quarter" idx="13"/>
            <p:extLst>
              <p:ext uri="{D42A27DB-BD31-4B8C-83A1-F6EECF244321}">
                <p14:modId xmlns:p14="http://schemas.microsoft.com/office/powerpoint/2010/main" val="281939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7F1405-1393-412A-BA6D-4419BF0DD907}"/>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299E19E9-94E4-42DB-B801-4D45773F84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9331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A0ECD-E3A1-4080-9122-D3975618DBFB}"/>
              </a:ext>
            </a:extLst>
          </p:cNvPr>
          <p:cNvSpPr>
            <a:spLocks noGrp="1"/>
          </p:cNvSpPr>
          <p:nvPr>
            <p:ph type="title"/>
          </p:nvPr>
        </p:nvSpPr>
        <p:spPr/>
        <p:txBody>
          <a:bodyPr/>
          <a:lstStyle/>
          <a:p>
            <a:r>
              <a:rPr lang="en-US"/>
              <a:t>Facebook FB Total Interactions (Bar Chart) | Al Naseem</a:t>
            </a:r>
          </a:p>
        </p:txBody>
      </p:sp>
      <p:graphicFrame>
        <p:nvGraphicFramePr>
          <p:cNvPr id="6" name="Chart Placeholder 5">
            <a:extLst>
              <a:ext uri="{FF2B5EF4-FFF2-40B4-BE49-F238E27FC236}">
                <a16:creationId xmlns:a16="http://schemas.microsoft.com/office/drawing/2014/main" id="{49ECFAC4-7C7B-4061-882A-2FD566C126B8}"/>
              </a:ext>
            </a:extLst>
          </p:cNvPr>
          <p:cNvGraphicFramePr>
            <a:graphicFrameLocks noGrp="1"/>
          </p:cNvGraphicFramePr>
          <p:nvPr>
            <p:ph type="chart" sz="quarter" idx="13"/>
            <p:extLst>
              <p:ext uri="{D42A27DB-BD31-4B8C-83A1-F6EECF244321}">
                <p14:modId xmlns:p14="http://schemas.microsoft.com/office/powerpoint/2010/main" val="1134591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ABD37C-15FF-41BB-9A23-8F1A445C5BD1}"/>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96D1FF44-7381-43A3-BAE6-192546765F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1135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1061A-9B57-4A18-BC57-4F9F2A8DFEEC}"/>
              </a:ext>
            </a:extLst>
          </p:cNvPr>
          <p:cNvSpPr>
            <a:spLocks noGrp="1"/>
          </p:cNvSpPr>
          <p:nvPr>
            <p:ph type="title"/>
          </p:nvPr>
        </p:nvSpPr>
        <p:spPr/>
        <p:txBody>
          <a:bodyPr/>
          <a:lstStyle/>
          <a:p>
            <a:r>
              <a:rPr lang="en-US"/>
              <a:t>Facebook FB Own Posts Table with views | Al Naseem - 1 of 16</a:t>
            </a:r>
          </a:p>
        </p:txBody>
      </p:sp>
      <p:graphicFrame>
        <p:nvGraphicFramePr>
          <p:cNvPr id="5" name="Table Placeholder 4">
            <a:extLst>
              <a:ext uri="{FF2B5EF4-FFF2-40B4-BE49-F238E27FC236}">
                <a16:creationId xmlns:a16="http://schemas.microsoft.com/office/drawing/2014/main" id="{B8B75C9E-5B06-452D-9F9F-26C8720FFC0C}"/>
              </a:ext>
            </a:extLst>
          </p:cNvPr>
          <p:cNvGraphicFramePr>
            <a:graphicFrameLocks noGrp="1"/>
          </p:cNvGraphicFramePr>
          <p:nvPr>
            <p:ph type="tbl" sz="quarter" idx="13"/>
            <p:extLst>
              <p:ext uri="{D42A27DB-BD31-4B8C-83A1-F6EECF244321}">
                <p14:modId xmlns:p14="http://schemas.microsoft.com/office/powerpoint/2010/main" val="4012581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37793558"/>
                    </a:ext>
                  </a:extLst>
                </a:gridCol>
                <a:gridCol w="576072">
                  <a:extLst>
                    <a:ext uri="{9D8B030D-6E8A-4147-A177-3AD203B41FA5}">
                      <a16:colId xmlns:a16="http://schemas.microsoft.com/office/drawing/2014/main" val="1243782816"/>
                    </a:ext>
                  </a:extLst>
                </a:gridCol>
                <a:gridCol w="576072">
                  <a:extLst>
                    <a:ext uri="{9D8B030D-6E8A-4147-A177-3AD203B41FA5}">
                      <a16:colId xmlns:a16="http://schemas.microsoft.com/office/drawing/2014/main" val="1024047368"/>
                    </a:ext>
                  </a:extLst>
                </a:gridCol>
                <a:gridCol w="576072">
                  <a:extLst>
                    <a:ext uri="{9D8B030D-6E8A-4147-A177-3AD203B41FA5}">
                      <a16:colId xmlns:a16="http://schemas.microsoft.com/office/drawing/2014/main" val="452277265"/>
                    </a:ext>
                  </a:extLst>
                </a:gridCol>
                <a:gridCol w="576072">
                  <a:extLst>
                    <a:ext uri="{9D8B030D-6E8A-4147-A177-3AD203B41FA5}">
                      <a16:colId xmlns:a16="http://schemas.microsoft.com/office/drawing/2014/main" val="3317569160"/>
                    </a:ext>
                  </a:extLst>
                </a:gridCol>
                <a:gridCol w="576072">
                  <a:extLst>
                    <a:ext uri="{9D8B030D-6E8A-4147-A177-3AD203B41FA5}">
                      <a16:colId xmlns:a16="http://schemas.microsoft.com/office/drawing/2014/main" val="2188569242"/>
                    </a:ext>
                  </a:extLst>
                </a:gridCol>
                <a:gridCol w="576072">
                  <a:extLst>
                    <a:ext uri="{9D8B030D-6E8A-4147-A177-3AD203B41FA5}">
                      <a16:colId xmlns:a16="http://schemas.microsoft.com/office/drawing/2014/main" val="1159018048"/>
                    </a:ext>
                  </a:extLst>
                </a:gridCol>
                <a:gridCol w="576072">
                  <a:extLst>
                    <a:ext uri="{9D8B030D-6E8A-4147-A177-3AD203B41FA5}">
                      <a16:colId xmlns:a16="http://schemas.microsoft.com/office/drawing/2014/main" val="2901211482"/>
                    </a:ext>
                  </a:extLst>
                </a:gridCol>
                <a:gridCol w="576072">
                  <a:extLst>
                    <a:ext uri="{9D8B030D-6E8A-4147-A177-3AD203B41FA5}">
                      <a16:colId xmlns:a16="http://schemas.microsoft.com/office/drawing/2014/main" val="1931179869"/>
                    </a:ext>
                  </a:extLst>
                </a:gridCol>
                <a:gridCol w="576072">
                  <a:extLst>
                    <a:ext uri="{9D8B030D-6E8A-4147-A177-3AD203B41FA5}">
                      <a16:colId xmlns:a16="http://schemas.microsoft.com/office/drawing/2014/main" val="3330753002"/>
                    </a:ext>
                  </a:extLst>
                </a:gridCol>
                <a:gridCol w="576072">
                  <a:extLst>
                    <a:ext uri="{9D8B030D-6E8A-4147-A177-3AD203B41FA5}">
                      <a16:colId xmlns:a16="http://schemas.microsoft.com/office/drawing/2014/main" val="766122396"/>
                    </a:ext>
                  </a:extLst>
                </a:gridCol>
                <a:gridCol w="658368">
                  <a:extLst>
                    <a:ext uri="{9D8B030D-6E8A-4147-A177-3AD203B41FA5}">
                      <a16:colId xmlns:a16="http://schemas.microsoft.com/office/drawing/2014/main" val="2751461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1903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- 2019-06-30 10:30:01 </a:t>
                      </a:r>
                      <a:r>
                        <a:rPr kumimoji="0" lang="en-US" sz="1000" b="0" i="0" u="none" strike="noStrike" kern="1200" cap="none" spc="0" normalizeH="0" baseline="0" noProof="0">
                          <a:ln>
                            <a:noFill/>
                          </a:ln>
                          <a:solidFill>
                            <a:prstClr val="black"/>
                          </a:solidFill>
                          <a:effectLst/>
                          <a:uLnTx/>
                          <a:uFillTx/>
                          <a:latin typeface="+mn-lt"/>
                          <a:ea typeface="+mn-ea"/>
                          <a:cs typeface="+mn-cs"/>
                        </a:rPr>
                        <a:t> 
 Breakfast with a view is the only way to start your day, especially from the comfort of your own private balcony. A calm moment to plan your adventures and a mouth-watering selection of treats to get you going!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80108410"/>
                  </a:ext>
                </a:extLst>
              </a:tr>
            </a:tbl>
          </a:graphicData>
        </a:graphic>
      </p:graphicFrame>
      <p:sp>
        <p:nvSpPr>
          <p:cNvPr id="4" name="Text Placeholder 3">
            <a:extLst>
              <a:ext uri="{FF2B5EF4-FFF2-40B4-BE49-F238E27FC236}">
                <a16:creationId xmlns:a16="http://schemas.microsoft.com/office/drawing/2014/main" id="{81568965-D96E-412A-B535-E7A046BE423A}"/>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914807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9D69A-BD45-4E44-9083-C9A392A37274}"/>
              </a:ext>
            </a:extLst>
          </p:cNvPr>
          <p:cNvSpPr>
            <a:spLocks noGrp="1"/>
          </p:cNvSpPr>
          <p:nvPr>
            <p:ph type="title"/>
          </p:nvPr>
        </p:nvSpPr>
        <p:spPr/>
        <p:txBody>
          <a:bodyPr/>
          <a:lstStyle/>
          <a:p>
            <a:r>
              <a:rPr lang="en-US"/>
              <a:t>Facebook FB Own Posts Table with views | Al Naseem - 2 of 16</a:t>
            </a:r>
          </a:p>
        </p:txBody>
      </p:sp>
      <p:graphicFrame>
        <p:nvGraphicFramePr>
          <p:cNvPr id="5" name="Table Placeholder 4">
            <a:extLst>
              <a:ext uri="{FF2B5EF4-FFF2-40B4-BE49-F238E27FC236}">
                <a16:creationId xmlns:a16="http://schemas.microsoft.com/office/drawing/2014/main" id="{00D976F6-A0F0-4D42-AD58-1EE033430AE6}"/>
              </a:ext>
            </a:extLst>
          </p:cNvPr>
          <p:cNvGraphicFramePr>
            <a:graphicFrameLocks noGrp="1"/>
          </p:cNvGraphicFramePr>
          <p:nvPr>
            <p:ph type="tbl" sz="quarter" idx="13"/>
            <p:extLst>
              <p:ext uri="{D42A27DB-BD31-4B8C-83A1-F6EECF244321}">
                <p14:modId xmlns:p14="http://schemas.microsoft.com/office/powerpoint/2010/main" val="1585424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57088659"/>
                    </a:ext>
                  </a:extLst>
                </a:gridCol>
                <a:gridCol w="576072">
                  <a:extLst>
                    <a:ext uri="{9D8B030D-6E8A-4147-A177-3AD203B41FA5}">
                      <a16:colId xmlns:a16="http://schemas.microsoft.com/office/drawing/2014/main" val="683976512"/>
                    </a:ext>
                  </a:extLst>
                </a:gridCol>
                <a:gridCol w="576072">
                  <a:extLst>
                    <a:ext uri="{9D8B030D-6E8A-4147-A177-3AD203B41FA5}">
                      <a16:colId xmlns:a16="http://schemas.microsoft.com/office/drawing/2014/main" val="1019966621"/>
                    </a:ext>
                  </a:extLst>
                </a:gridCol>
                <a:gridCol w="576072">
                  <a:extLst>
                    <a:ext uri="{9D8B030D-6E8A-4147-A177-3AD203B41FA5}">
                      <a16:colId xmlns:a16="http://schemas.microsoft.com/office/drawing/2014/main" val="3775105591"/>
                    </a:ext>
                  </a:extLst>
                </a:gridCol>
                <a:gridCol w="576072">
                  <a:extLst>
                    <a:ext uri="{9D8B030D-6E8A-4147-A177-3AD203B41FA5}">
                      <a16:colId xmlns:a16="http://schemas.microsoft.com/office/drawing/2014/main" val="3161408001"/>
                    </a:ext>
                  </a:extLst>
                </a:gridCol>
                <a:gridCol w="576072">
                  <a:extLst>
                    <a:ext uri="{9D8B030D-6E8A-4147-A177-3AD203B41FA5}">
                      <a16:colId xmlns:a16="http://schemas.microsoft.com/office/drawing/2014/main" val="2524754221"/>
                    </a:ext>
                  </a:extLst>
                </a:gridCol>
                <a:gridCol w="576072">
                  <a:extLst>
                    <a:ext uri="{9D8B030D-6E8A-4147-A177-3AD203B41FA5}">
                      <a16:colId xmlns:a16="http://schemas.microsoft.com/office/drawing/2014/main" val="588901743"/>
                    </a:ext>
                  </a:extLst>
                </a:gridCol>
                <a:gridCol w="576072">
                  <a:extLst>
                    <a:ext uri="{9D8B030D-6E8A-4147-A177-3AD203B41FA5}">
                      <a16:colId xmlns:a16="http://schemas.microsoft.com/office/drawing/2014/main" val="970339799"/>
                    </a:ext>
                  </a:extLst>
                </a:gridCol>
                <a:gridCol w="576072">
                  <a:extLst>
                    <a:ext uri="{9D8B030D-6E8A-4147-A177-3AD203B41FA5}">
                      <a16:colId xmlns:a16="http://schemas.microsoft.com/office/drawing/2014/main" val="2657696727"/>
                    </a:ext>
                  </a:extLst>
                </a:gridCol>
                <a:gridCol w="576072">
                  <a:extLst>
                    <a:ext uri="{9D8B030D-6E8A-4147-A177-3AD203B41FA5}">
                      <a16:colId xmlns:a16="http://schemas.microsoft.com/office/drawing/2014/main" val="25523183"/>
                    </a:ext>
                  </a:extLst>
                </a:gridCol>
                <a:gridCol w="576072">
                  <a:extLst>
                    <a:ext uri="{9D8B030D-6E8A-4147-A177-3AD203B41FA5}">
                      <a16:colId xmlns:a16="http://schemas.microsoft.com/office/drawing/2014/main" val="620969147"/>
                    </a:ext>
                  </a:extLst>
                </a:gridCol>
                <a:gridCol w="658368">
                  <a:extLst>
                    <a:ext uri="{9D8B030D-6E8A-4147-A177-3AD203B41FA5}">
                      <a16:colId xmlns:a16="http://schemas.microsoft.com/office/drawing/2014/main" val="2936397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243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- 2019-06-28 12:34:52 </a:t>
                      </a:r>
                      <a:r>
                        <a:rPr kumimoji="0" lang="en-US" sz="1000" b="0" i="0" u="none" strike="noStrike" kern="1200" cap="none" spc="0" normalizeH="0" baseline="0" noProof="0">
                          <a:ln>
                            <a:noFill/>
                          </a:ln>
                          <a:solidFill>
                            <a:prstClr val="black"/>
                          </a:solidFill>
                          <a:effectLst/>
                          <a:uLnTx/>
                          <a:uFillTx/>
                          <a:latin typeface="+mn-lt"/>
                          <a:ea typeface="+mn-ea"/>
                          <a:cs typeface="+mn-cs"/>
                        </a:rPr>
                        <a:t> 
 "If you prefer modern neutrals to Arabian opulence, Jumeirah Al Naseem is for you. It's just a few sandy steps away from one of the city’s best beaches, and boasts landscaped gardens with three pools, gorgeous open-plan rooms and a cracking seafood restaurant." - The Telegraph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10580438"/>
                  </a:ext>
                </a:extLst>
              </a:tr>
            </a:tbl>
          </a:graphicData>
        </a:graphic>
      </p:graphicFrame>
      <p:sp>
        <p:nvSpPr>
          <p:cNvPr id="4" name="Text Placeholder 3">
            <a:extLst>
              <a:ext uri="{FF2B5EF4-FFF2-40B4-BE49-F238E27FC236}">
                <a16:creationId xmlns:a16="http://schemas.microsoft.com/office/drawing/2014/main" id="{B80F0E91-EF3B-4DD1-AF70-EB5BD1800186}"/>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312466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3B4AD-43B6-40AB-A0A0-53CC88491B97}"/>
              </a:ext>
            </a:extLst>
          </p:cNvPr>
          <p:cNvSpPr>
            <a:spLocks noGrp="1"/>
          </p:cNvSpPr>
          <p:nvPr>
            <p:ph type="title"/>
          </p:nvPr>
        </p:nvSpPr>
        <p:spPr/>
        <p:txBody>
          <a:bodyPr/>
          <a:lstStyle/>
          <a:p>
            <a:r>
              <a:rPr lang="en-US"/>
              <a:t>Facebook FB Own Posts Table with views | Al Naseem - 3 of 16</a:t>
            </a:r>
          </a:p>
        </p:txBody>
      </p:sp>
      <p:graphicFrame>
        <p:nvGraphicFramePr>
          <p:cNvPr id="5" name="Table Placeholder 4">
            <a:extLst>
              <a:ext uri="{FF2B5EF4-FFF2-40B4-BE49-F238E27FC236}">
                <a16:creationId xmlns:a16="http://schemas.microsoft.com/office/drawing/2014/main" id="{100DD315-C26D-41B5-B96B-198E9931F6A7}"/>
              </a:ext>
            </a:extLst>
          </p:cNvPr>
          <p:cNvGraphicFramePr>
            <a:graphicFrameLocks noGrp="1"/>
          </p:cNvGraphicFramePr>
          <p:nvPr>
            <p:ph type="tbl" sz="quarter" idx="13"/>
            <p:extLst>
              <p:ext uri="{D42A27DB-BD31-4B8C-83A1-F6EECF244321}">
                <p14:modId xmlns:p14="http://schemas.microsoft.com/office/powerpoint/2010/main" val="910185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05731948"/>
                    </a:ext>
                  </a:extLst>
                </a:gridCol>
                <a:gridCol w="576072">
                  <a:extLst>
                    <a:ext uri="{9D8B030D-6E8A-4147-A177-3AD203B41FA5}">
                      <a16:colId xmlns:a16="http://schemas.microsoft.com/office/drawing/2014/main" val="4015219551"/>
                    </a:ext>
                  </a:extLst>
                </a:gridCol>
                <a:gridCol w="576072">
                  <a:extLst>
                    <a:ext uri="{9D8B030D-6E8A-4147-A177-3AD203B41FA5}">
                      <a16:colId xmlns:a16="http://schemas.microsoft.com/office/drawing/2014/main" val="1083100089"/>
                    </a:ext>
                  </a:extLst>
                </a:gridCol>
                <a:gridCol w="576072">
                  <a:extLst>
                    <a:ext uri="{9D8B030D-6E8A-4147-A177-3AD203B41FA5}">
                      <a16:colId xmlns:a16="http://schemas.microsoft.com/office/drawing/2014/main" val="3174331311"/>
                    </a:ext>
                  </a:extLst>
                </a:gridCol>
                <a:gridCol w="576072">
                  <a:extLst>
                    <a:ext uri="{9D8B030D-6E8A-4147-A177-3AD203B41FA5}">
                      <a16:colId xmlns:a16="http://schemas.microsoft.com/office/drawing/2014/main" val="285007544"/>
                    </a:ext>
                  </a:extLst>
                </a:gridCol>
                <a:gridCol w="576072">
                  <a:extLst>
                    <a:ext uri="{9D8B030D-6E8A-4147-A177-3AD203B41FA5}">
                      <a16:colId xmlns:a16="http://schemas.microsoft.com/office/drawing/2014/main" val="1824551537"/>
                    </a:ext>
                  </a:extLst>
                </a:gridCol>
                <a:gridCol w="576072">
                  <a:extLst>
                    <a:ext uri="{9D8B030D-6E8A-4147-A177-3AD203B41FA5}">
                      <a16:colId xmlns:a16="http://schemas.microsoft.com/office/drawing/2014/main" val="1636742860"/>
                    </a:ext>
                  </a:extLst>
                </a:gridCol>
                <a:gridCol w="576072">
                  <a:extLst>
                    <a:ext uri="{9D8B030D-6E8A-4147-A177-3AD203B41FA5}">
                      <a16:colId xmlns:a16="http://schemas.microsoft.com/office/drawing/2014/main" val="1301987468"/>
                    </a:ext>
                  </a:extLst>
                </a:gridCol>
                <a:gridCol w="576072">
                  <a:extLst>
                    <a:ext uri="{9D8B030D-6E8A-4147-A177-3AD203B41FA5}">
                      <a16:colId xmlns:a16="http://schemas.microsoft.com/office/drawing/2014/main" val="1049825823"/>
                    </a:ext>
                  </a:extLst>
                </a:gridCol>
                <a:gridCol w="576072">
                  <a:extLst>
                    <a:ext uri="{9D8B030D-6E8A-4147-A177-3AD203B41FA5}">
                      <a16:colId xmlns:a16="http://schemas.microsoft.com/office/drawing/2014/main" val="3556503119"/>
                    </a:ext>
                  </a:extLst>
                </a:gridCol>
                <a:gridCol w="576072">
                  <a:extLst>
                    <a:ext uri="{9D8B030D-6E8A-4147-A177-3AD203B41FA5}">
                      <a16:colId xmlns:a16="http://schemas.microsoft.com/office/drawing/2014/main" val="2661787832"/>
                    </a:ext>
                  </a:extLst>
                </a:gridCol>
                <a:gridCol w="658368">
                  <a:extLst>
                    <a:ext uri="{9D8B030D-6E8A-4147-A177-3AD203B41FA5}">
                      <a16:colId xmlns:a16="http://schemas.microsoft.com/office/drawing/2014/main" val="4078513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8702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- 2019-06-27 13:00:00 </a:t>
                      </a:r>
                      <a:r>
                        <a:rPr kumimoji="0" lang="en-US" sz="1000" b="0" i="0" u="none" strike="noStrike" kern="1200" cap="none" spc="0" normalizeH="0" baseline="0" noProof="0">
                          <a:ln>
                            <a:noFill/>
                          </a:ln>
                          <a:solidFill>
                            <a:prstClr val="black"/>
                          </a:solidFill>
                          <a:effectLst/>
                          <a:uLnTx/>
                          <a:uFillTx/>
                          <a:latin typeface="+mn-lt"/>
                          <a:ea typeface="+mn-ea"/>
                          <a:cs typeface="+mn-cs"/>
                        </a:rPr>
                        <a:t> 
 "The seafood's quality and its expert preparation were evident based on sight alone. The flavour, though... mesmeric. The same goes for the saffron arancini with a tuna tartare, which are worth a trip to Rockfish Dubai alone." Thank you, Khaleej Times!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5866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- 2019-06-25 10:38:06 </a:t>
                      </a:r>
                      <a:r>
                        <a:rPr kumimoji="0" lang="en-US" sz="1000" b="0" i="0" u="none" strike="noStrike" kern="1200" cap="none" spc="0" normalizeH="0" baseline="0" noProof="0">
                          <a:ln>
                            <a:noFill/>
                          </a:ln>
                          <a:solidFill>
                            <a:prstClr val="black"/>
                          </a:solidFill>
                          <a:effectLst/>
                          <a:uLnTx/>
                          <a:uFillTx/>
                          <a:latin typeface="+mn-lt"/>
                          <a:ea typeface="+mn-ea"/>
                          <a:cs typeface="+mn-cs"/>
                        </a:rPr>
                        <a:t> 
 Our Ocean Terrace suite opens on to an expansive balcony, which is the perfect spot to sit back, relax and admire those magical summer sunsets Dubai is famed for.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3121827"/>
                  </a:ext>
                </a:extLst>
              </a:tr>
            </a:tbl>
          </a:graphicData>
        </a:graphic>
      </p:graphicFrame>
      <p:sp>
        <p:nvSpPr>
          <p:cNvPr id="4" name="Text Placeholder 3">
            <a:extLst>
              <a:ext uri="{FF2B5EF4-FFF2-40B4-BE49-F238E27FC236}">
                <a16:creationId xmlns:a16="http://schemas.microsoft.com/office/drawing/2014/main" id="{94938A59-87F7-4D81-B473-2A251D449C3C}"/>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46392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B0A6E-E659-42F2-BFC3-036012C5B9AD}"/>
              </a:ext>
            </a:extLst>
          </p:cNvPr>
          <p:cNvSpPr>
            <a:spLocks noGrp="1"/>
          </p:cNvSpPr>
          <p:nvPr>
            <p:ph type="title"/>
          </p:nvPr>
        </p:nvSpPr>
        <p:spPr/>
        <p:txBody>
          <a:bodyPr/>
          <a:lstStyle/>
          <a:p>
            <a:r>
              <a:rPr lang="en-US"/>
              <a:t>Facebook FB Own Posts Table with views | Al Naseem - 4 of 16</a:t>
            </a:r>
          </a:p>
        </p:txBody>
      </p:sp>
      <p:graphicFrame>
        <p:nvGraphicFramePr>
          <p:cNvPr id="5" name="Table Placeholder 4">
            <a:extLst>
              <a:ext uri="{FF2B5EF4-FFF2-40B4-BE49-F238E27FC236}">
                <a16:creationId xmlns:a16="http://schemas.microsoft.com/office/drawing/2014/main" id="{DF93BCFE-BCF4-4195-B117-595F91B0550C}"/>
              </a:ext>
            </a:extLst>
          </p:cNvPr>
          <p:cNvGraphicFramePr>
            <a:graphicFrameLocks noGrp="1"/>
          </p:cNvGraphicFramePr>
          <p:nvPr>
            <p:ph type="tbl" sz="quarter" idx="13"/>
            <p:extLst>
              <p:ext uri="{D42A27DB-BD31-4B8C-83A1-F6EECF244321}">
                <p14:modId xmlns:p14="http://schemas.microsoft.com/office/powerpoint/2010/main" val="1396158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69746362"/>
                    </a:ext>
                  </a:extLst>
                </a:gridCol>
                <a:gridCol w="576072">
                  <a:extLst>
                    <a:ext uri="{9D8B030D-6E8A-4147-A177-3AD203B41FA5}">
                      <a16:colId xmlns:a16="http://schemas.microsoft.com/office/drawing/2014/main" val="1826916879"/>
                    </a:ext>
                  </a:extLst>
                </a:gridCol>
                <a:gridCol w="576072">
                  <a:extLst>
                    <a:ext uri="{9D8B030D-6E8A-4147-A177-3AD203B41FA5}">
                      <a16:colId xmlns:a16="http://schemas.microsoft.com/office/drawing/2014/main" val="3792184747"/>
                    </a:ext>
                  </a:extLst>
                </a:gridCol>
                <a:gridCol w="576072">
                  <a:extLst>
                    <a:ext uri="{9D8B030D-6E8A-4147-A177-3AD203B41FA5}">
                      <a16:colId xmlns:a16="http://schemas.microsoft.com/office/drawing/2014/main" val="1192432251"/>
                    </a:ext>
                  </a:extLst>
                </a:gridCol>
                <a:gridCol w="576072">
                  <a:extLst>
                    <a:ext uri="{9D8B030D-6E8A-4147-A177-3AD203B41FA5}">
                      <a16:colId xmlns:a16="http://schemas.microsoft.com/office/drawing/2014/main" val="2241113657"/>
                    </a:ext>
                  </a:extLst>
                </a:gridCol>
                <a:gridCol w="576072">
                  <a:extLst>
                    <a:ext uri="{9D8B030D-6E8A-4147-A177-3AD203B41FA5}">
                      <a16:colId xmlns:a16="http://schemas.microsoft.com/office/drawing/2014/main" val="687993297"/>
                    </a:ext>
                  </a:extLst>
                </a:gridCol>
                <a:gridCol w="576072">
                  <a:extLst>
                    <a:ext uri="{9D8B030D-6E8A-4147-A177-3AD203B41FA5}">
                      <a16:colId xmlns:a16="http://schemas.microsoft.com/office/drawing/2014/main" val="461209352"/>
                    </a:ext>
                  </a:extLst>
                </a:gridCol>
                <a:gridCol w="576072">
                  <a:extLst>
                    <a:ext uri="{9D8B030D-6E8A-4147-A177-3AD203B41FA5}">
                      <a16:colId xmlns:a16="http://schemas.microsoft.com/office/drawing/2014/main" val="2897092417"/>
                    </a:ext>
                  </a:extLst>
                </a:gridCol>
                <a:gridCol w="576072">
                  <a:extLst>
                    <a:ext uri="{9D8B030D-6E8A-4147-A177-3AD203B41FA5}">
                      <a16:colId xmlns:a16="http://schemas.microsoft.com/office/drawing/2014/main" val="431801558"/>
                    </a:ext>
                  </a:extLst>
                </a:gridCol>
                <a:gridCol w="576072">
                  <a:extLst>
                    <a:ext uri="{9D8B030D-6E8A-4147-A177-3AD203B41FA5}">
                      <a16:colId xmlns:a16="http://schemas.microsoft.com/office/drawing/2014/main" val="2878777044"/>
                    </a:ext>
                  </a:extLst>
                </a:gridCol>
                <a:gridCol w="576072">
                  <a:extLst>
                    <a:ext uri="{9D8B030D-6E8A-4147-A177-3AD203B41FA5}">
                      <a16:colId xmlns:a16="http://schemas.microsoft.com/office/drawing/2014/main" val="3135041473"/>
                    </a:ext>
                  </a:extLst>
                </a:gridCol>
                <a:gridCol w="658368">
                  <a:extLst>
                    <a:ext uri="{9D8B030D-6E8A-4147-A177-3AD203B41FA5}">
                      <a16:colId xmlns:a16="http://schemas.microsoft.com/office/drawing/2014/main" val="1831278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8480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- 2019-06-24 10:30:00 </a:t>
                      </a:r>
                      <a:r>
                        <a:rPr kumimoji="0" lang="en-US" sz="1000" b="0" i="0" u="none" strike="noStrike" kern="1200" cap="none" spc="0" normalizeH="0" baseline="0" noProof="0">
                          <a:ln>
                            <a:noFill/>
                          </a:ln>
                          <a:solidFill>
                            <a:prstClr val="black"/>
                          </a:solidFill>
                          <a:effectLst/>
                          <a:uLnTx/>
                          <a:uFillTx/>
                          <a:latin typeface="+mn-lt"/>
                          <a:ea typeface="+mn-ea"/>
                          <a:cs typeface="+mn-cs"/>
                        </a:rPr>
                        <a:t> 
 You might notice that Jumeirah Al Naseem has a different design language than other Madinat Jumeirah resorts. The absence of windtowers, for example, emphasize the contemporary approach conceived by the designers.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21144030"/>
                  </a:ext>
                </a:extLst>
              </a:tr>
            </a:tbl>
          </a:graphicData>
        </a:graphic>
      </p:graphicFrame>
      <p:sp>
        <p:nvSpPr>
          <p:cNvPr id="4" name="Text Placeholder 3">
            <a:extLst>
              <a:ext uri="{FF2B5EF4-FFF2-40B4-BE49-F238E27FC236}">
                <a16:creationId xmlns:a16="http://schemas.microsoft.com/office/drawing/2014/main" id="{126B5C60-3092-48D6-81B3-F73DE57190E8}"/>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586905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353D9-2A3F-45CC-8A3E-7ED191926FC3}"/>
              </a:ext>
            </a:extLst>
          </p:cNvPr>
          <p:cNvSpPr>
            <a:spLocks noGrp="1"/>
          </p:cNvSpPr>
          <p:nvPr>
            <p:ph type="title"/>
          </p:nvPr>
        </p:nvSpPr>
        <p:spPr/>
        <p:txBody>
          <a:bodyPr/>
          <a:lstStyle/>
          <a:p>
            <a:r>
              <a:rPr lang="en-US"/>
              <a:t>Facebook FB Own Posts Table with views | Al Naseem - 5 of 16</a:t>
            </a:r>
          </a:p>
        </p:txBody>
      </p:sp>
      <p:graphicFrame>
        <p:nvGraphicFramePr>
          <p:cNvPr id="5" name="Table Placeholder 4">
            <a:extLst>
              <a:ext uri="{FF2B5EF4-FFF2-40B4-BE49-F238E27FC236}">
                <a16:creationId xmlns:a16="http://schemas.microsoft.com/office/drawing/2014/main" id="{30013D95-AEB3-4DCB-A334-1149AF26D112}"/>
              </a:ext>
            </a:extLst>
          </p:cNvPr>
          <p:cNvGraphicFramePr>
            <a:graphicFrameLocks noGrp="1"/>
          </p:cNvGraphicFramePr>
          <p:nvPr>
            <p:ph type="tbl" sz="quarter" idx="13"/>
            <p:extLst>
              <p:ext uri="{D42A27DB-BD31-4B8C-83A1-F6EECF244321}">
                <p14:modId xmlns:p14="http://schemas.microsoft.com/office/powerpoint/2010/main" val="2953112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78898929"/>
                    </a:ext>
                  </a:extLst>
                </a:gridCol>
                <a:gridCol w="576072">
                  <a:extLst>
                    <a:ext uri="{9D8B030D-6E8A-4147-A177-3AD203B41FA5}">
                      <a16:colId xmlns:a16="http://schemas.microsoft.com/office/drawing/2014/main" val="2770460523"/>
                    </a:ext>
                  </a:extLst>
                </a:gridCol>
                <a:gridCol w="576072">
                  <a:extLst>
                    <a:ext uri="{9D8B030D-6E8A-4147-A177-3AD203B41FA5}">
                      <a16:colId xmlns:a16="http://schemas.microsoft.com/office/drawing/2014/main" val="421098627"/>
                    </a:ext>
                  </a:extLst>
                </a:gridCol>
                <a:gridCol w="576072">
                  <a:extLst>
                    <a:ext uri="{9D8B030D-6E8A-4147-A177-3AD203B41FA5}">
                      <a16:colId xmlns:a16="http://schemas.microsoft.com/office/drawing/2014/main" val="3063786263"/>
                    </a:ext>
                  </a:extLst>
                </a:gridCol>
                <a:gridCol w="576072">
                  <a:extLst>
                    <a:ext uri="{9D8B030D-6E8A-4147-A177-3AD203B41FA5}">
                      <a16:colId xmlns:a16="http://schemas.microsoft.com/office/drawing/2014/main" val="1905514763"/>
                    </a:ext>
                  </a:extLst>
                </a:gridCol>
                <a:gridCol w="576072">
                  <a:extLst>
                    <a:ext uri="{9D8B030D-6E8A-4147-A177-3AD203B41FA5}">
                      <a16:colId xmlns:a16="http://schemas.microsoft.com/office/drawing/2014/main" val="3558551301"/>
                    </a:ext>
                  </a:extLst>
                </a:gridCol>
                <a:gridCol w="576072">
                  <a:extLst>
                    <a:ext uri="{9D8B030D-6E8A-4147-A177-3AD203B41FA5}">
                      <a16:colId xmlns:a16="http://schemas.microsoft.com/office/drawing/2014/main" val="3009542163"/>
                    </a:ext>
                  </a:extLst>
                </a:gridCol>
                <a:gridCol w="576072">
                  <a:extLst>
                    <a:ext uri="{9D8B030D-6E8A-4147-A177-3AD203B41FA5}">
                      <a16:colId xmlns:a16="http://schemas.microsoft.com/office/drawing/2014/main" val="4183313964"/>
                    </a:ext>
                  </a:extLst>
                </a:gridCol>
                <a:gridCol w="576072">
                  <a:extLst>
                    <a:ext uri="{9D8B030D-6E8A-4147-A177-3AD203B41FA5}">
                      <a16:colId xmlns:a16="http://schemas.microsoft.com/office/drawing/2014/main" val="2822645125"/>
                    </a:ext>
                  </a:extLst>
                </a:gridCol>
                <a:gridCol w="576072">
                  <a:extLst>
                    <a:ext uri="{9D8B030D-6E8A-4147-A177-3AD203B41FA5}">
                      <a16:colId xmlns:a16="http://schemas.microsoft.com/office/drawing/2014/main" val="3087373018"/>
                    </a:ext>
                  </a:extLst>
                </a:gridCol>
                <a:gridCol w="576072">
                  <a:extLst>
                    <a:ext uri="{9D8B030D-6E8A-4147-A177-3AD203B41FA5}">
                      <a16:colId xmlns:a16="http://schemas.microsoft.com/office/drawing/2014/main" val="3616753466"/>
                    </a:ext>
                  </a:extLst>
                </a:gridCol>
                <a:gridCol w="658368">
                  <a:extLst>
                    <a:ext uri="{9D8B030D-6E8A-4147-A177-3AD203B41FA5}">
                      <a16:colId xmlns:a16="http://schemas.microsoft.com/office/drawing/2014/main" val="2303504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0778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- 2019-06-22 10:57:36 </a:t>
                      </a:r>
                      <a:r>
                        <a:rPr kumimoji="0" lang="en-US" sz="1000" b="0" i="0" u="none" strike="noStrike" kern="1200" cap="none" spc="0" normalizeH="0" baseline="0" noProof="0">
                          <a:ln>
                            <a:noFill/>
                          </a:ln>
                          <a:solidFill>
                            <a:prstClr val="black"/>
                          </a:solidFill>
                          <a:effectLst/>
                          <a:uLnTx/>
                          <a:uFillTx/>
                          <a:latin typeface="+mn-lt"/>
                          <a:ea typeface="+mn-ea"/>
                          <a:cs typeface="+mn-cs"/>
                        </a:rPr>
                        <a:t> 
 More than 400 palm trees from 14 different species skirt the verdant gardens and courtyards of Jumeirah Al Naseem, creating breathtaking tropical sceneries. The palm tree, often described as the 'quintessential symbol of paradise,' is deeply rooted in the culture and heritage of the UAE.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47243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- 2019-06-21 17:00:01 </a:t>
                      </a:r>
                      <a:r>
                        <a:rPr kumimoji="0" lang="en-US" sz="1000" b="0" i="0" u="none" strike="noStrike" kern="1200" cap="none" spc="0" normalizeH="0" baseline="0" noProof="0">
                          <a:ln>
                            <a:noFill/>
                          </a:ln>
                          <a:solidFill>
                            <a:prstClr val="black"/>
                          </a:solidFill>
                          <a:effectLst/>
                          <a:uLnTx/>
                          <a:uFillTx/>
                          <a:latin typeface="+mn-lt"/>
                          <a:ea typeface="+mn-ea"/>
                          <a:cs typeface="+mn-cs"/>
                        </a:rPr>
                        <a:t> 
 Boasting views of the magnificent Burj Al Arab and Dubai's glimmering coastline, our rooftop bar, Ambar, is the ideal spot to sip on a sundowner as you watch the sun dip gloriously below the horizon.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49791564"/>
                  </a:ext>
                </a:extLst>
              </a:tr>
            </a:tbl>
          </a:graphicData>
        </a:graphic>
      </p:graphicFrame>
      <p:sp>
        <p:nvSpPr>
          <p:cNvPr id="4" name="Text Placeholder 3">
            <a:extLst>
              <a:ext uri="{FF2B5EF4-FFF2-40B4-BE49-F238E27FC236}">
                <a16:creationId xmlns:a16="http://schemas.microsoft.com/office/drawing/2014/main" id="{72861280-7084-4709-A90E-8DDCA363AC23}"/>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538017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E58DD-0746-4A82-98FD-095E583B97F3}"/>
              </a:ext>
            </a:extLst>
          </p:cNvPr>
          <p:cNvSpPr>
            <a:spLocks noGrp="1"/>
          </p:cNvSpPr>
          <p:nvPr>
            <p:ph type="title"/>
          </p:nvPr>
        </p:nvSpPr>
        <p:spPr/>
        <p:txBody>
          <a:bodyPr/>
          <a:lstStyle/>
          <a:p>
            <a:r>
              <a:rPr lang="en-US"/>
              <a:t>Facebook FB Own Posts Table with views | Al Naseem - 6 of 16</a:t>
            </a:r>
          </a:p>
        </p:txBody>
      </p:sp>
      <p:graphicFrame>
        <p:nvGraphicFramePr>
          <p:cNvPr id="5" name="Table Placeholder 4">
            <a:extLst>
              <a:ext uri="{FF2B5EF4-FFF2-40B4-BE49-F238E27FC236}">
                <a16:creationId xmlns:a16="http://schemas.microsoft.com/office/drawing/2014/main" id="{52881B55-620B-47A9-BD37-37F51CC79C2D}"/>
              </a:ext>
            </a:extLst>
          </p:cNvPr>
          <p:cNvGraphicFramePr>
            <a:graphicFrameLocks noGrp="1"/>
          </p:cNvGraphicFramePr>
          <p:nvPr>
            <p:ph type="tbl" sz="quarter" idx="13"/>
            <p:extLst>
              <p:ext uri="{D42A27DB-BD31-4B8C-83A1-F6EECF244321}">
                <p14:modId xmlns:p14="http://schemas.microsoft.com/office/powerpoint/2010/main" val="3369873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04194751"/>
                    </a:ext>
                  </a:extLst>
                </a:gridCol>
                <a:gridCol w="576072">
                  <a:extLst>
                    <a:ext uri="{9D8B030D-6E8A-4147-A177-3AD203B41FA5}">
                      <a16:colId xmlns:a16="http://schemas.microsoft.com/office/drawing/2014/main" val="4138336725"/>
                    </a:ext>
                  </a:extLst>
                </a:gridCol>
                <a:gridCol w="576072">
                  <a:extLst>
                    <a:ext uri="{9D8B030D-6E8A-4147-A177-3AD203B41FA5}">
                      <a16:colId xmlns:a16="http://schemas.microsoft.com/office/drawing/2014/main" val="3008388891"/>
                    </a:ext>
                  </a:extLst>
                </a:gridCol>
                <a:gridCol w="576072">
                  <a:extLst>
                    <a:ext uri="{9D8B030D-6E8A-4147-A177-3AD203B41FA5}">
                      <a16:colId xmlns:a16="http://schemas.microsoft.com/office/drawing/2014/main" val="1583464894"/>
                    </a:ext>
                  </a:extLst>
                </a:gridCol>
                <a:gridCol w="576072">
                  <a:extLst>
                    <a:ext uri="{9D8B030D-6E8A-4147-A177-3AD203B41FA5}">
                      <a16:colId xmlns:a16="http://schemas.microsoft.com/office/drawing/2014/main" val="237943174"/>
                    </a:ext>
                  </a:extLst>
                </a:gridCol>
                <a:gridCol w="576072">
                  <a:extLst>
                    <a:ext uri="{9D8B030D-6E8A-4147-A177-3AD203B41FA5}">
                      <a16:colId xmlns:a16="http://schemas.microsoft.com/office/drawing/2014/main" val="3599423159"/>
                    </a:ext>
                  </a:extLst>
                </a:gridCol>
                <a:gridCol w="576072">
                  <a:extLst>
                    <a:ext uri="{9D8B030D-6E8A-4147-A177-3AD203B41FA5}">
                      <a16:colId xmlns:a16="http://schemas.microsoft.com/office/drawing/2014/main" val="3534477441"/>
                    </a:ext>
                  </a:extLst>
                </a:gridCol>
                <a:gridCol w="576072">
                  <a:extLst>
                    <a:ext uri="{9D8B030D-6E8A-4147-A177-3AD203B41FA5}">
                      <a16:colId xmlns:a16="http://schemas.microsoft.com/office/drawing/2014/main" val="3633531627"/>
                    </a:ext>
                  </a:extLst>
                </a:gridCol>
                <a:gridCol w="576072">
                  <a:extLst>
                    <a:ext uri="{9D8B030D-6E8A-4147-A177-3AD203B41FA5}">
                      <a16:colId xmlns:a16="http://schemas.microsoft.com/office/drawing/2014/main" val="1586820599"/>
                    </a:ext>
                  </a:extLst>
                </a:gridCol>
                <a:gridCol w="576072">
                  <a:extLst>
                    <a:ext uri="{9D8B030D-6E8A-4147-A177-3AD203B41FA5}">
                      <a16:colId xmlns:a16="http://schemas.microsoft.com/office/drawing/2014/main" val="2832080484"/>
                    </a:ext>
                  </a:extLst>
                </a:gridCol>
                <a:gridCol w="576072">
                  <a:extLst>
                    <a:ext uri="{9D8B030D-6E8A-4147-A177-3AD203B41FA5}">
                      <a16:colId xmlns:a16="http://schemas.microsoft.com/office/drawing/2014/main" val="2309492649"/>
                    </a:ext>
                  </a:extLst>
                </a:gridCol>
                <a:gridCol w="658368">
                  <a:extLst>
                    <a:ext uri="{9D8B030D-6E8A-4147-A177-3AD203B41FA5}">
                      <a16:colId xmlns:a16="http://schemas.microsoft.com/office/drawing/2014/main" val="2982642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1554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- 2019-06-19 18:00:01 </a:t>
                      </a:r>
                      <a:r>
                        <a:rPr kumimoji="0" lang="en-US" sz="1000" b="0" i="0" u="none" strike="noStrike" kern="1200" cap="none" spc="0" normalizeH="0" baseline="0" noProof="0">
                          <a:ln>
                            <a:noFill/>
                          </a:ln>
                          <a:solidFill>
                            <a:prstClr val="black"/>
                          </a:solidFill>
                          <a:effectLst/>
                          <a:uLnTx/>
                          <a:uFillTx/>
                          <a:latin typeface="+mn-lt"/>
                          <a:ea typeface="+mn-ea"/>
                          <a:cs typeface="+mn-cs"/>
                        </a:rPr>
                        <a:t> 
 "Jumeirah Al Naseem never fails to impress. The hotel is the most beautiful within Madinat Jumeirah resort, the rooms are extremely comfortable and a lovely place to be. The service is impeccable, the kids club a savior and the setting is perfect." Thank you, Portobello77 for your kind TripAdvisor review! (IG @/abdullalbuqaish)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25473397"/>
                  </a:ext>
                </a:extLst>
              </a:tr>
            </a:tbl>
          </a:graphicData>
        </a:graphic>
      </p:graphicFrame>
      <p:sp>
        <p:nvSpPr>
          <p:cNvPr id="4" name="Text Placeholder 3">
            <a:extLst>
              <a:ext uri="{FF2B5EF4-FFF2-40B4-BE49-F238E27FC236}">
                <a16:creationId xmlns:a16="http://schemas.microsoft.com/office/drawing/2014/main" id="{C6926A62-BF94-4D8C-8E7C-F231CF9177E6}"/>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219520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0A4EB-BA73-4D7B-96B3-C7F90302B71C}"/>
              </a:ext>
            </a:extLst>
          </p:cNvPr>
          <p:cNvSpPr>
            <a:spLocks noGrp="1"/>
          </p:cNvSpPr>
          <p:nvPr>
            <p:ph type="title"/>
          </p:nvPr>
        </p:nvSpPr>
        <p:spPr/>
        <p:txBody>
          <a:bodyPr/>
          <a:lstStyle/>
          <a:p>
            <a:r>
              <a:rPr lang="en-US"/>
              <a:t>Facebook FB Own Posts Table with views | Al Naseem - 7 of 16</a:t>
            </a:r>
          </a:p>
        </p:txBody>
      </p:sp>
      <p:graphicFrame>
        <p:nvGraphicFramePr>
          <p:cNvPr id="5" name="Table Placeholder 4">
            <a:extLst>
              <a:ext uri="{FF2B5EF4-FFF2-40B4-BE49-F238E27FC236}">
                <a16:creationId xmlns:a16="http://schemas.microsoft.com/office/drawing/2014/main" id="{94776604-2C20-4833-98EF-4CC361146FB4}"/>
              </a:ext>
            </a:extLst>
          </p:cNvPr>
          <p:cNvGraphicFramePr>
            <a:graphicFrameLocks noGrp="1"/>
          </p:cNvGraphicFramePr>
          <p:nvPr>
            <p:ph type="tbl" sz="quarter" idx="13"/>
            <p:extLst>
              <p:ext uri="{D42A27DB-BD31-4B8C-83A1-F6EECF244321}">
                <p14:modId xmlns:p14="http://schemas.microsoft.com/office/powerpoint/2010/main" val="3150552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08028288"/>
                    </a:ext>
                  </a:extLst>
                </a:gridCol>
                <a:gridCol w="576072">
                  <a:extLst>
                    <a:ext uri="{9D8B030D-6E8A-4147-A177-3AD203B41FA5}">
                      <a16:colId xmlns:a16="http://schemas.microsoft.com/office/drawing/2014/main" val="3925980125"/>
                    </a:ext>
                  </a:extLst>
                </a:gridCol>
                <a:gridCol w="576072">
                  <a:extLst>
                    <a:ext uri="{9D8B030D-6E8A-4147-A177-3AD203B41FA5}">
                      <a16:colId xmlns:a16="http://schemas.microsoft.com/office/drawing/2014/main" val="3036593839"/>
                    </a:ext>
                  </a:extLst>
                </a:gridCol>
                <a:gridCol w="576072">
                  <a:extLst>
                    <a:ext uri="{9D8B030D-6E8A-4147-A177-3AD203B41FA5}">
                      <a16:colId xmlns:a16="http://schemas.microsoft.com/office/drawing/2014/main" val="2068067156"/>
                    </a:ext>
                  </a:extLst>
                </a:gridCol>
                <a:gridCol w="576072">
                  <a:extLst>
                    <a:ext uri="{9D8B030D-6E8A-4147-A177-3AD203B41FA5}">
                      <a16:colId xmlns:a16="http://schemas.microsoft.com/office/drawing/2014/main" val="1738389440"/>
                    </a:ext>
                  </a:extLst>
                </a:gridCol>
                <a:gridCol w="576072">
                  <a:extLst>
                    <a:ext uri="{9D8B030D-6E8A-4147-A177-3AD203B41FA5}">
                      <a16:colId xmlns:a16="http://schemas.microsoft.com/office/drawing/2014/main" val="105243466"/>
                    </a:ext>
                  </a:extLst>
                </a:gridCol>
                <a:gridCol w="576072">
                  <a:extLst>
                    <a:ext uri="{9D8B030D-6E8A-4147-A177-3AD203B41FA5}">
                      <a16:colId xmlns:a16="http://schemas.microsoft.com/office/drawing/2014/main" val="3464173261"/>
                    </a:ext>
                  </a:extLst>
                </a:gridCol>
                <a:gridCol w="576072">
                  <a:extLst>
                    <a:ext uri="{9D8B030D-6E8A-4147-A177-3AD203B41FA5}">
                      <a16:colId xmlns:a16="http://schemas.microsoft.com/office/drawing/2014/main" val="3008694132"/>
                    </a:ext>
                  </a:extLst>
                </a:gridCol>
                <a:gridCol w="576072">
                  <a:extLst>
                    <a:ext uri="{9D8B030D-6E8A-4147-A177-3AD203B41FA5}">
                      <a16:colId xmlns:a16="http://schemas.microsoft.com/office/drawing/2014/main" val="1727415118"/>
                    </a:ext>
                  </a:extLst>
                </a:gridCol>
                <a:gridCol w="576072">
                  <a:extLst>
                    <a:ext uri="{9D8B030D-6E8A-4147-A177-3AD203B41FA5}">
                      <a16:colId xmlns:a16="http://schemas.microsoft.com/office/drawing/2014/main" val="1265113507"/>
                    </a:ext>
                  </a:extLst>
                </a:gridCol>
                <a:gridCol w="576072">
                  <a:extLst>
                    <a:ext uri="{9D8B030D-6E8A-4147-A177-3AD203B41FA5}">
                      <a16:colId xmlns:a16="http://schemas.microsoft.com/office/drawing/2014/main" val="1173770762"/>
                    </a:ext>
                  </a:extLst>
                </a:gridCol>
                <a:gridCol w="658368">
                  <a:extLst>
                    <a:ext uri="{9D8B030D-6E8A-4147-A177-3AD203B41FA5}">
                      <a16:colId xmlns:a16="http://schemas.microsoft.com/office/drawing/2014/main" val="4068481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7474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- 2019-06-16 17:48:23 </a:t>
                      </a:r>
                      <a:r>
                        <a:rPr kumimoji="0" lang="en-US" sz="1000" b="0" i="0" u="none" strike="noStrike" kern="1200" cap="none" spc="0" normalizeH="0" baseline="0" noProof="0">
                          <a:ln>
                            <a:noFill/>
                          </a:ln>
                          <a:solidFill>
                            <a:prstClr val="black"/>
                          </a:solidFill>
                          <a:effectLst/>
                          <a:uLnTx/>
                          <a:uFillTx/>
                          <a:latin typeface="+mn-lt"/>
                          <a:ea typeface="+mn-ea"/>
                          <a:cs typeface="+mn-cs"/>
                        </a:rPr>
                        <a:t> 
 Watch as 65 rehabilitated turtles were released into the Arabian Gulf at Madinat Jumeirah this morning in honour of #WorldSeaTurtleDay!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70175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- 2019-06-15 10:12:12 </a:t>
                      </a:r>
                      <a:r>
                        <a:rPr kumimoji="0" lang="en-US" sz="1000" b="0" i="0" u="none" strike="noStrike" kern="1200" cap="none" spc="0" normalizeH="0" baseline="0" noProof="0">
                          <a:ln>
                            <a:noFill/>
                          </a:ln>
                          <a:solidFill>
                            <a:prstClr val="black"/>
                          </a:solidFill>
                          <a:effectLst/>
                          <a:uLnTx/>
                          <a:uFillTx/>
                          <a:latin typeface="+mn-lt"/>
                          <a:ea typeface="+mn-ea"/>
                          <a:cs typeface="+mn-cs"/>
                        </a:rPr>
                        <a:t> 
 After a day spent basking in Dubai's warm sunshine on our pristine private beach, cool down with a refreshing Berry Iced Tea at Al Mandhar Lounge.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6101735"/>
                  </a:ext>
                </a:extLst>
              </a:tr>
            </a:tbl>
          </a:graphicData>
        </a:graphic>
      </p:graphicFrame>
      <p:sp>
        <p:nvSpPr>
          <p:cNvPr id="4" name="Text Placeholder 3">
            <a:extLst>
              <a:ext uri="{FF2B5EF4-FFF2-40B4-BE49-F238E27FC236}">
                <a16:creationId xmlns:a16="http://schemas.microsoft.com/office/drawing/2014/main" id="{2C737028-CBCC-4FDF-A2D2-613AA42C6ACF}"/>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017567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CD31C-1381-484D-811A-AB89D3C41A0A}"/>
              </a:ext>
            </a:extLst>
          </p:cNvPr>
          <p:cNvSpPr>
            <a:spLocks noGrp="1"/>
          </p:cNvSpPr>
          <p:nvPr>
            <p:ph type="title"/>
          </p:nvPr>
        </p:nvSpPr>
        <p:spPr/>
        <p:txBody>
          <a:bodyPr/>
          <a:lstStyle/>
          <a:p>
            <a:r>
              <a:rPr lang="en-US"/>
              <a:t>Facebook FB Own Posts Table with views | Al Naseem - 8 of 16</a:t>
            </a:r>
          </a:p>
        </p:txBody>
      </p:sp>
      <p:graphicFrame>
        <p:nvGraphicFramePr>
          <p:cNvPr id="5" name="Table Placeholder 4">
            <a:extLst>
              <a:ext uri="{FF2B5EF4-FFF2-40B4-BE49-F238E27FC236}">
                <a16:creationId xmlns:a16="http://schemas.microsoft.com/office/drawing/2014/main" id="{A79CC4DE-A6A7-472C-9736-E67C154694A4}"/>
              </a:ext>
            </a:extLst>
          </p:cNvPr>
          <p:cNvGraphicFramePr>
            <a:graphicFrameLocks noGrp="1"/>
          </p:cNvGraphicFramePr>
          <p:nvPr>
            <p:ph type="tbl" sz="quarter" idx="13"/>
            <p:extLst>
              <p:ext uri="{D42A27DB-BD31-4B8C-83A1-F6EECF244321}">
                <p14:modId xmlns:p14="http://schemas.microsoft.com/office/powerpoint/2010/main" val="424716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63016338"/>
                    </a:ext>
                  </a:extLst>
                </a:gridCol>
                <a:gridCol w="576072">
                  <a:extLst>
                    <a:ext uri="{9D8B030D-6E8A-4147-A177-3AD203B41FA5}">
                      <a16:colId xmlns:a16="http://schemas.microsoft.com/office/drawing/2014/main" val="2265950107"/>
                    </a:ext>
                  </a:extLst>
                </a:gridCol>
                <a:gridCol w="576072">
                  <a:extLst>
                    <a:ext uri="{9D8B030D-6E8A-4147-A177-3AD203B41FA5}">
                      <a16:colId xmlns:a16="http://schemas.microsoft.com/office/drawing/2014/main" val="4233255839"/>
                    </a:ext>
                  </a:extLst>
                </a:gridCol>
                <a:gridCol w="576072">
                  <a:extLst>
                    <a:ext uri="{9D8B030D-6E8A-4147-A177-3AD203B41FA5}">
                      <a16:colId xmlns:a16="http://schemas.microsoft.com/office/drawing/2014/main" val="2315636999"/>
                    </a:ext>
                  </a:extLst>
                </a:gridCol>
                <a:gridCol w="576072">
                  <a:extLst>
                    <a:ext uri="{9D8B030D-6E8A-4147-A177-3AD203B41FA5}">
                      <a16:colId xmlns:a16="http://schemas.microsoft.com/office/drawing/2014/main" val="1752122305"/>
                    </a:ext>
                  </a:extLst>
                </a:gridCol>
                <a:gridCol w="576072">
                  <a:extLst>
                    <a:ext uri="{9D8B030D-6E8A-4147-A177-3AD203B41FA5}">
                      <a16:colId xmlns:a16="http://schemas.microsoft.com/office/drawing/2014/main" val="1154882800"/>
                    </a:ext>
                  </a:extLst>
                </a:gridCol>
                <a:gridCol w="576072">
                  <a:extLst>
                    <a:ext uri="{9D8B030D-6E8A-4147-A177-3AD203B41FA5}">
                      <a16:colId xmlns:a16="http://schemas.microsoft.com/office/drawing/2014/main" val="2662379101"/>
                    </a:ext>
                  </a:extLst>
                </a:gridCol>
                <a:gridCol w="576072">
                  <a:extLst>
                    <a:ext uri="{9D8B030D-6E8A-4147-A177-3AD203B41FA5}">
                      <a16:colId xmlns:a16="http://schemas.microsoft.com/office/drawing/2014/main" val="3629244840"/>
                    </a:ext>
                  </a:extLst>
                </a:gridCol>
                <a:gridCol w="576072">
                  <a:extLst>
                    <a:ext uri="{9D8B030D-6E8A-4147-A177-3AD203B41FA5}">
                      <a16:colId xmlns:a16="http://schemas.microsoft.com/office/drawing/2014/main" val="1535088771"/>
                    </a:ext>
                  </a:extLst>
                </a:gridCol>
                <a:gridCol w="576072">
                  <a:extLst>
                    <a:ext uri="{9D8B030D-6E8A-4147-A177-3AD203B41FA5}">
                      <a16:colId xmlns:a16="http://schemas.microsoft.com/office/drawing/2014/main" val="3772549687"/>
                    </a:ext>
                  </a:extLst>
                </a:gridCol>
                <a:gridCol w="576072">
                  <a:extLst>
                    <a:ext uri="{9D8B030D-6E8A-4147-A177-3AD203B41FA5}">
                      <a16:colId xmlns:a16="http://schemas.microsoft.com/office/drawing/2014/main" val="4171111344"/>
                    </a:ext>
                  </a:extLst>
                </a:gridCol>
                <a:gridCol w="658368">
                  <a:extLst>
                    <a:ext uri="{9D8B030D-6E8A-4147-A177-3AD203B41FA5}">
                      <a16:colId xmlns:a16="http://schemas.microsoft.com/office/drawing/2014/main" val="1880137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0350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- 2019-06-12 09:25:19 </a:t>
                      </a:r>
                      <a:r>
                        <a:rPr kumimoji="0" lang="en-US" sz="1000" b="0" i="0" u="none" strike="noStrike" kern="1200" cap="none" spc="0" normalizeH="0" baseline="0" noProof="0">
                          <a:ln>
                            <a:noFill/>
                          </a:ln>
                          <a:solidFill>
                            <a:prstClr val="black"/>
                          </a:solidFill>
                          <a:effectLst/>
                          <a:uLnTx/>
                          <a:uFillTx/>
                          <a:latin typeface="+mn-lt"/>
                          <a:ea typeface="+mn-ea"/>
                          <a:cs typeface="+mn-cs"/>
                        </a:rPr>
                        <a:t> 
 Inspired by the gardens designed by the region’s explorers during their times in the Mediterranean, 430 golden pots hang at the entrance to The Palmery representing one for every room in our hotel.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6251685"/>
                  </a:ext>
                </a:extLst>
              </a:tr>
            </a:tbl>
          </a:graphicData>
        </a:graphic>
      </p:graphicFrame>
      <p:sp>
        <p:nvSpPr>
          <p:cNvPr id="4" name="Text Placeholder 3">
            <a:extLst>
              <a:ext uri="{FF2B5EF4-FFF2-40B4-BE49-F238E27FC236}">
                <a16:creationId xmlns:a16="http://schemas.microsoft.com/office/drawing/2014/main" id="{F035A6D0-746D-428A-B236-3C22764A8013}"/>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342168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EBD6B-9104-4C00-82A8-4908D9D69C97}"/>
              </a:ext>
            </a:extLst>
          </p:cNvPr>
          <p:cNvSpPr>
            <a:spLocks noGrp="1"/>
          </p:cNvSpPr>
          <p:nvPr>
            <p:ph type="title"/>
          </p:nvPr>
        </p:nvSpPr>
        <p:spPr/>
        <p:txBody>
          <a:bodyPr/>
          <a:lstStyle/>
          <a:p>
            <a:r>
              <a:rPr lang="en-US"/>
              <a:t>Facebook FB Own Posts Table with views | Al Naseem - 9 of 16</a:t>
            </a:r>
          </a:p>
        </p:txBody>
      </p:sp>
      <p:graphicFrame>
        <p:nvGraphicFramePr>
          <p:cNvPr id="5" name="Table Placeholder 4">
            <a:extLst>
              <a:ext uri="{FF2B5EF4-FFF2-40B4-BE49-F238E27FC236}">
                <a16:creationId xmlns:a16="http://schemas.microsoft.com/office/drawing/2014/main" id="{061D5A81-A0DE-4DB9-AE6C-59801EA0A385}"/>
              </a:ext>
            </a:extLst>
          </p:cNvPr>
          <p:cNvGraphicFramePr>
            <a:graphicFrameLocks noGrp="1"/>
          </p:cNvGraphicFramePr>
          <p:nvPr>
            <p:ph type="tbl" sz="quarter" idx="13"/>
            <p:extLst>
              <p:ext uri="{D42A27DB-BD31-4B8C-83A1-F6EECF244321}">
                <p14:modId xmlns:p14="http://schemas.microsoft.com/office/powerpoint/2010/main" val="1723967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1707249"/>
                    </a:ext>
                  </a:extLst>
                </a:gridCol>
                <a:gridCol w="576072">
                  <a:extLst>
                    <a:ext uri="{9D8B030D-6E8A-4147-A177-3AD203B41FA5}">
                      <a16:colId xmlns:a16="http://schemas.microsoft.com/office/drawing/2014/main" val="1675122061"/>
                    </a:ext>
                  </a:extLst>
                </a:gridCol>
                <a:gridCol w="576072">
                  <a:extLst>
                    <a:ext uri="{9D8B030D-6E8A-4147-A177-3AD203B41FA5}">
                      <a16:colId xmlns:a16="http://schemas.microsoft.com/office/drawing/2014/main" val="1344417424"/>
                    </a:ext>
                  </a:extLst>
                </a:gridCol>
                <a:gridCol w="576072">
                  <a:extLst>
                    <a:ext uri="{9D8B030D-6E8A-4147-A177-3AD203B41FA5}">
                      <a16:colId xmlns:a16="http://schemas.microsoft.com/office/drawing/2014/main" val="2508748516"/>
                    </a:ext>
                  </a:extLst>
                </a:gridCol>
                <a:gridCol w="576072">
                  <a:extLst>
                    <a:ext uri="{9D8B030D-6E8A-4147-A177-3AD203B41FA5}">
                      <a16:colId xmlns:a16="http://schemas.microsoft.com/office/drawing/2014/main" val="1164155862"/>
                    </a:ext>
                  </a:extLst>
                </a:gridCol>
                <a:gridCol w="576072">
                  <a:extLst>
                    <a:ext uri="{9D8B030D-6E8A-4147-A177-3AD203B41FA5}">
                      <a16:colId xmlns:a16="http://schemas.microsoft.com/office/drawing/2014/main" val="1851707432"/>
                    </a:ext>
                  </a:extLst>
                </a:gridCol>
                <a:gridCol w="576072">
                  <a:extLst>
                    <a:ext uri="{9D8B030D-6E8A-4147-A177-3AD203B41FA5}">
                      <a16:colId xmlns:a16="http://schemas.microsoft.com/office/drawing/2014/main" val="370685689"/>
                    </a:ext>
                  </a:extLst>
                </a:gridCol>
                <a:gridCol w="576072">
                  <a:extLst>
                    <a:ext uri="{9D8B030D-6E8A-4147-A177-3AD203B41FA5}">
                      <a16:colId xmlns:a16="http://schemas.microsoft.com/office/drawing/2014/main" val="1771602831"/>
                    </a:ext>
                  </a:extLst>
                </a:gridCol>
                <a:gridCol w="576072">
                  <a:extLst>
                    <a:ext uri="{9D8B030D-6E8A-4147-A177-3AD203B41FA5}">
                      <a16:colId xmlns:a16="http://schemas.microsoft.com/office/drawing/2014/main" val="3031942724"/>
                    </a:ext>
                  </a:extLst>
                </a:gridCol>
                <a:gridCol w="576072">
                  <a:extLst>
                    <a:ext uri="{9D8B030D-6E8A-4147-A177-3AD203B41FA5}">
                      <a16:colId xmlns:a16="http://schemas.microsoft.com/office/drawing/2014/main" val="1973845371"/>
                    </a:ext>
                  </a:extLst>
                </a:gridCol>
                <a:gridCol w="576072">
                  <a:extLst>
                    <a:ext uri="{9D8B030D-6E8A-4147-A177-3AD203B41FA5}">
                      <a16:colId xmlns:a16="http://schemas.microsoft.com/office/drawing/2014/main" val="278791490"/>
                    </a:ext>
                  </a:extLst>
                </a:gridCol>
                <a:gridCol w="658368">
                  <a:extLst>
                    <a:ext uri="{9D8B030D-6E8A-4147-A177-3AD203B41FA5}">
                      <a16:colId xmlns:a16="http://schemas.microsoft.com/office/drawing/2014/main" val="1538627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5792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- 2019-06-10 09:44:56 </a:t>
                      </a:r>
                      <a:r>
                        <a:rPr kumimoji="0" lang="en-US" sz="1000" b="0" i="0" u="none" strike="noStrike" kern="1200" cap="none" spc="0" normalizeH="0" baseline="0" noProof="0">
                          <a:ln>
                            <a:noFill/>
                          </a:ln>
                          <a:solidFill>
                            <a:prstClr val="black"/>
                          </a:solidFill>
                          <a:effectLst/>
                          <a:uLnTx/>
                          <a:uFillTx/>
                          <a:latin typeface="+mn-lt"/>
                          <a:ea typeface="+mn-ea"/>
                          <a:cs typeface="+mn-cs"/>
                        </a:rPr>
                        <a:t> 
 A friend recommended Jumeirah Al Naseem to us, telling us that “there's no other place to stay at in Dubai”. Now that we've experienced it for ourselves, we can't help but agree! The resort is beautiful and the service is excellent. From the moment you step out of your car, you're treated like royalty!" Thank you, Sharyn for your kind TripAdvisor review! #DiscoverAlNaseem (IG @/dalyacramer)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18081386"/>
                  </a:ext>
                </a:extLst>
              </a:tr>
            </a:tbl>
          </a:graphicData>
        </a:graphic>
      </p:graphicFrame>
      <p:sp>
        <p:nvSpPr>
          <p:cNvPr id="4" name="Text Placeholder 3">
            <a:extLst>
              <a:ext uri="{FF2B5EF4-FFF2-40B4-BE49-F238E27FC236}">
                <a16:creationId xmlns:a16="http://schemas.microsoft.com/office/drawing/2014/main" id="{2C31C637-6674-4E1C-85EF-7D2DC73C9064}"/>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97768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D1ACF-FB02-4604-90EA-886D64BE6E2C}"/>
              </a:ext>
            </a:extLst>
          </p:cNvPr>
          <p:cNvSpPr>
            <a:spLocks noGrp="1"/>
          </p:cNvSpPr>
          <p:nvPr>
            <p:ph type="title"/>
          </p:nvPr>
        </p:nvSpPr>
        <p:spPr/>
        <p:txBody>
          <a:bodyPr/>
          <a:lstStyle/>
          <a:p>
            <a:r>
              <a:rPr lang="en-US"/>
              <a:t>Facebook FB Own Posts Table with views | Al Naseem - 10 of 16</a:t>
            </a:r>
          </a:p>
        </p:txBody>
      </p:sp>
      <p:graphicFrame>
        <p:nvGraphicFramePr>
          <p:cNvPr id="5" name="Table Placeholder 4">
            <a:extLst>
              <a:ext uri="{FF2B5EF4-FFF2-40B4-BE49-F238E27FC236}">
                <a16:creationId xmlns:a16="http://schemas.microsoft.com/office/drawing/2014/main" id="{E703EF5A-0124-4C1D-9A42-C656C78D7EB7}"/>
              </a:ext>
            </a:extLst>
          </p:cNvPr>
          <p:cNvGraphicFramePr>
            <a:graphicFrameLocks noGrp="1"/>
          </p:cNvGraphicFramePr>
          <p:nvPr>
            <p:ph type="tbl" sz="quarter" idx="13"/>
            <p:extLst>
              <p:ext uri="{D42A27DB-BD31-4B8C-83A1-F6EECF244321}">
                <p14:modId xmlns:p14="http://schemas.microsoft.com/office/powerpoint/2010/main" val="1257340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29833093"/>
                    </a:ext>
                  </a:extLst>
                </a:gridCol>
                <a:gridCol w="576072">
                  <a:extLst>
                    <a:ext uri="{9D8B030D-6E8A-4147-A177-3AD203B41FA5}">
                      <a16:colId xmlns:a16="http://schemas.microsoft.com/office/drawing/2014/main" val="1673268446"/>
                    </a:ext>
                  </a:extLst>
                </a:gridCol>
                <a:gridCol w="576072">
                  <a:extLst>
                    <a:ext uri="{9D8B030D-6E8A-4147-A177-3AD203B41FA5}">
                      <a16:colId xmlns:a16="http://schemas.microsoft.com/office/drawing/2014/main" val="3248192392"/>
                    </a:ext>
                  </a:extLst>
                </a:gridCol>
                <a:gridCol w="576072">
                  <a:extLst>
                    <a:ext uri="{9D8B030D-6E8A-4147-A177-3AD203B41FA5}">
                      <a16:colId xmlns:a16="http://schemas.microsoft.com/office/drawing/2014/main" val="2195605324"/>
                    </a:ext>
                  </a:extLst>
                </a:gridCol>
                <a:gridCol w="576072">
                  <a:extLst>
                    <a:ext uri="{9D8B030D-6E8A-4147-A177-3AD203B41FA5}">
                      <a16:colId xmlns:a16="http://schemas.microsoft.com/office/drawing/2014/main" val="3129580491"/>
                    </a:ext>
                  </a:extLst>
                </a:gridCol>
                <a:gridCol w="576072">
                  <a:extLst>
                    <a:ext uri="{9D8B030D-6E8A-4147-A177-3AD203B41FA5}">
                      <a16:colId xmlns:a16="http://schemas.microsoft.com/office/drawing/2014/main" val="115028870"/>
                    </a:ext>
                  </a:extLst>
                </a:gridCol>
                <a:gridCol w="576072">
                  <a:extLst>
                    <a:ext uri="{9D8B030D-6E8A-4147-A177-3AD203B41FA5}">
                      <a16:colId xmlns:a16="http://schemas.microsoft.com/office/drawing/2014/main" val="4183546718"/>
                    </a:ext>
                  </a:extLst>
                </a:gridCol>
                <a:gridCol w="576072">
                  <a:extLst>
                    <a:ext uri="{9D8B030D-6E8A-4147-A177-3AD203B41FA5}">
                      <a16:colId xmlns:a16="http://schemas.microsoft.com/office/drawing/2014/main" val="1199366649"/>
                    </a:ext>
                  </a:extLst>
                </a:gridCol>
                <a:gridCol w="576072">
                  <a:extLst>
                    <a:ext uri="{9D8B030D-6E8A-4147-A177-3AD203B41FA5}">
                      <a16:colId xmlns:a16="http://schemas.microsoft.com/office/drawing/2014/main" val="3856432257"/>
                    </a:ext>
                  </a:extLst>
                </a:gridCol>
                <a:gridCol w="576072">
                  <a:extLst>
                    <a:ext uri="{9D8B030D-6E8A-4147-A177-3AD203B41FA5}">
                      <a16:colId xmlns:a16="http://schemas.microsoft.com/office/drawing/2014/main" val="1421802938"/>
                    </a:ext>
                  </a:extLst>
                </a:gridCol>
                <a:gridCol w="576072">
                  <a:extLst>
                    <a:ext uri="{9D8B030D-6E8A-4147-A177-3AD203B41FA5}">
                      <a16:colId xmlns:a16="http://schemas.microsoft.com/office/drawing/2014/main" val="1630379138"/>
                    </a:ext>
                  </a:extLst>
                </a:gridCol>
                <a:gridCol w="658368">
                  <a:extLst>
                    <a:ext uri="{9D8B030D-6E8A-4147-A177-3AD203B41FA5}">
                      <a16:colId xmlns:a16="http://schemas.microsoft.com/office/drawing/2014/main" val="3605602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0142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- 2019-06-08 15:00:01 </a:t>
                      </a:r>
                      <a:r>
                        <a:rPr kumimoji="0" lang="en-US" sz="1000" b="0" i="0" u="none" strike="noStrike" kern="1200" cap="none" spc="0" normalizeH="0" baseline="0" noProof="0">
                          <a:ln>
                            <a:noFill/>
                          </a:ln>
                          <a:solidFill>
                            <a:prstClr val="black"/>
                          </a:solidFill>
                          <a:effectLst/>
                          <a:uLnTx/>
                          <a:uFillTx/>
                          <a:latin typeface="+mn-lt"/>
                          <a:ea typeface="+mn-ea"/>
                          <a:cs typeface="+mn-cs"/>
                        </a:rPr>
                        <a:t> 
 The eclectic, white and silver interiors of our beachfront restaurant, Rockfish, where hundreds of ornamental seashells line the walls, was crafted by Bill Bensley – a world-famous landscape designer who has dedicated his career to designing luxury hotels around the world.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39969179"/>
                  </a:ext>
                </a:extLst>
              </a:tr>
            </a:tbl>
          </a:graphicData>
        </a:graphic>
      </p:graphicFrame>
      <p:sp>
        <p:nvSpPr>
          <p:cNvPr id="4" name="Text Placeholder 3">
            <a:extLst>
              <a:ext uri="{FF2B5EF4-FFF2-40B4-BE49-F238E27FC236}">
                <a16:creationId xmlns:a16="http://schemas.microsoft.com/office/drawing/2014/main" id="{575F62C2-C765-41DA-8DA6-889DE70A89BD}"/>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906760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78A61-0C54-48E1-A4A6-1C1BF3081BEA}"/>
              </a:ext>
            </a:extLst>
          </p:cNvPr>
          <p:cNvSpPr>
            <a:spLocks noGrp="1"/>
          </p:cNvSpPr>
          <p:nvPr>
            <p:ph type="title"/>
          </p:nvPr>
        </p:nvSpPr>
        <p:spPr/>
        <p:txBody>
          <a:bodyPr/>
          <a:lstStyle/>
          <a:p>
            <a:r>
              <a:rPr lang="en-US"/>
              <a:t>Facebook FB Own Posts Table with views | Al Naseem - 11 of 16</a:t>
            </a:r>
          </a:p>
        </p:txBody>
      </p:sp>
      <p:graphicFrame>
        <p:nvGraphicFramePr>
          <p:cNvPr id="5" name="Table Placeholder 4">
            <a:extLst>
              <a:ext uri="{FF2B5EF4-FFF2-40B4-BE49-F238E27FC236}">
                <a16:creationId xmlns:a16="http://schemas.microsoft.com/office/drawing/2014/main" id="{AC780DA0-C82B-4D4B-86DD-655F7AA449E3}"/>
              </a:ext>
            </a:extLst>
          </p:cNvPr>
          <p:cNvGraphicFramePr>
            <a:graphicFrameLocks noGrp="1"/>
          </p:cNvGraphicFramePr>
          <p:nvPr>
            <p:ph type="tbl" sz="quarter" idx="13"/>
            <p:extLst>
              <p:ext uri="{D42A27DB-BD31-4B8C-83A1-F6EECF244321}">
                <p14:modId xmlns:p14="http://schemas.microsoft.com/office/powerpoint/2010/main" val="128013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91592872"/>
                    </a:ext>
                  </a:extLst>
                </a:gridCol>
                <a:gridCol w="576072">
                  <a:extLst>
                    <a:ext uri="{9D8B030D-6E8A-4147-A177-3AD203B41FA5}">
                      <a16:colId xmlns:a16="http://schemas.microsoft.com/office/drawing/2014/main" val="2356184067"/>
                    </a:ext>
                  </a:extLst>
                </a:gridCol>
                <a:gridCol w="576072">
                  <a:extLst>
                    <a:ext uri="{9D8B030D-6E8A-4147-A177-3AD203B41FA5}">
                      <a16:colId xmlns:a16="http://schemas.microsoft.com/office/drawing/2014/main" val="2287585885"/>
                    </a:ext>
                  </a:extLst>
                </a:gridCol>
                <a:gridCol w="576072">
                  <a:extLst>
                    <a:ext uri="{9D8B030D-6E8A-4147-A177-3AD203B41FA5}">
                      <a16:colId xmlns:a16="http://schemas.microsoft.com/office/drawing/2014/main" val="2691175129"/>
                    </a:ext>
                  </a:extLst>
                </a:gridCol>
                <a:gridCol w="576072">
                  <a:extLst>
                    <a:ext uri="{9D8B030D-6E8A-4147-A177-3AD203B41FA5}">
                      <a16:colId xmlns:a16="http://schemas.microsoft.com/office/drawing/2014/main" val="1917018381"/>
                    </a:ext>
                  </a:extLst>
                </a:gridCol>
                <a:gridCol w="576072">
                  <a:extLst>
                    <a:ext uri="{9D8B030D-6E8A-4147-A177-3AD203B41FA5}">
                      <a16:colId xmlns:a16="http://schemas.microsoft.com/office/drawing/2014/main" val="1860980399"/>
                    </a:ext>
                  </a:extLst>
                </a:gridCol>
                <a:gridCol w="576072">
                  <a:extLst>
                    <a:ext uri="{9D8B030D-6E8A-4147-A177-3AD203B41FA5}">
                      <a16:colId xmlns:a16="http://schemas.microsoft.com/office/drawing/2014/main" val="1624892982"/>
                    </a:ext>
                  </a:extLst>
                </a:gridCol>
                <a:gridCol w="576072">
                  <a:extLst>
                    <a:ext uri="{9D8B030D-6E8A-4147-A177-3AD203B41FA5}">
                      <a16:colId xmlns:a16="http://schemas.microsoft.com/office/drawing/2014/main" val="1115183799"/>
                    </a:ext>
                  </a:extLst>
                </a:gridCol>
                <a:gridCol w="576072">
                  <a:extLst>
                    <a:ext uri="{9D8B030D-6E8A-4147-A177-3AD203B41FA5}">
                      <a16:colId xmlns:a16="http://schemas.microsoft.com/office/drawing/2014/main" val="3991935207"/>
                    </a:ext>
                  </a:extLst>
                </a:gridCol>
                <a:gridCol w="576072">
                  <a:extLst>
                    <a:ext uri="{9D8B030D-6E8A-4147-A177-3AD203B41FA5}">
                      <a16:colId xmlns:a16="http://schemas.microsoft.com/office/drawing/2014/main" val="3137582203"/>
                    </a:ext>
                  </a:extLst>
                </a:gridCol>
                <a:gridCol w="576072">
                  <a:extLst>
                    <a:ext uri="{9D8B030D-6E8A-4147-A177-3AD203B41FA5}">
                      <a16:colId xmlns:a16="http://schemas.microsoft.com/office/drawing/2014/main" val="125505626"/>
                    </a:ext>
                  </a:extLst>
                </a:gridCol>
                <a:gridCol w="658368">
                  <a:extLst>
                    <a:ext uri="{9D8B030D-6E8A-4147-A177-3AD203B41FA5}">
                      <a16:colId xmlns:a16="http://schemas.microsoft.com/office/drawing/2014/main" val="1223398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9021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- 2019-06-07 11:31:35 </a:t>
                      </a:r>
                      <a:r>
                        <a:rPr kumimoji="0" lang="en-US" sz="1000" b="0" i="0" u="none" strike="noStrike" kern="1200" cap="none" spc="0" normalizeH="0" baseline="0" noProof="0">
                          <a:ln>
                            <a:noFill/>
                          </a:ln>
                          <a:solidFill>
                            <a:prstClr val="black"/>
                          </a:solidFill>
                          <a:effectLst/>
                          <a:uLnTx/>
                          <a:uFillTx/>
                          <a:latin typeface="+mn-lt"/>
                          <a:ea typeface="+mn-ea"/>
                          <a:cs typeface="+mn-cs"/>
                        </a:rPr>
                        <a:t> 
 "The Dubai Turtle Rehabilitation Project at Jumeirah Al Naseem has been running since 2004 and is responsible for the release of more than 1,000 rescued sea turtles into Dubai’s waters." Thank you, The National!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06540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- 2019-06-06 14:40:49 </a:t>
                      </a:r>
                      <a:r>
                        <a:rPr kumimoji="0" lang="en-US" sz="1000" b="0" i="0" u="none" strike="noStrike" kern="1200" cap="none" spc="0" normalizeH="0" baseline="0" noProof="0">
                          <a:ln>
                            <a:noFill/>
                          </a:ln>
                          <a:solidFill>
                            <a:prstClr val="black"/>
                          </a:solidFill>
                          <a:effectLst/>
                          <a:uLnTx/>
                          <a:uFillTx/>
                          <a:latin typeface="+mn-lt"/>
                          <a:ea typeface="+mn-ea"/>
                          <a:cs typeface="+mn-cs"/>
                        </a:rPr>
                        <a:t> 
 Enjoy magnificent views of our glorious gardens and the iconic Burj Al Arab as you dive into a day of serenity at our breathtaking main pool; one of five pools at Jumeirah Al Naseem.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6689656"/>
                  </a:ext>
                </a:extLst>
              </a:tr>
            </a:tbl>
          </a:graphicData>
        </a:graphic>
      </p:graphicFrame>
      <p:sp>
        <p:nvSpPr>
          <p:cNvPr id="4" name="Text Placeholder 3">
            <a:extLst>
              <a:ext uri="{FF2B5EF4-FFF2-40B4-BE49-F238E27FC236}">
                <a16:creationId xmlns:a16="http://schemas.microsoft.com/office/drawing/2014/main" id="{B52AC813-E5AB-44C4-9073-D2161E29185D}"/>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664660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281B5-0DA0-42EA-86C3-38B897FEB9EB}"/>
              </a:ext>
            </a:extLst>
          </p:cNvPr>
          <p:cNvSpPr>
            <a:spLocks noGrp="1"/>
          </p:cNvSpPr>
          <p:nvPr>
            <p:ph type="title"/>
          </p:nvPr>
        </p:nvSpPr>
        <p:spPr/>
        <p:txBody>
          <a:bodyPr/>
          <a:lstStyle/>
          <a:p>
            <a:r>
              <a:rPr lang="en-US"/>
              <a:t>Facebook FB Own Posts Table with views | Al Naseem - 12 of 16</a:t>
            </a:r>
          </a:p>
        </p:txBody>
      </p:sp>
      <p:graphicFrame>
        <p:nvGraphicFramePr>
          <p:cNvPr id="5" name="Table Placeholder 4">
            <a:extLst>
              <a:ext uri="{FF2B5EF4-FFF2-40B4-BE49-F238E27FC236}">
                <a16:creationId xmlns:a16="http://schemas.microsoft.com/office/drawing/2014/main" id="{3361010E-5CB0-4765-89D4-64A0204FC6CC}"/>
              </a:ext>
            </a:extLst>
          </p:cNvPr>
          <p:cNvGraphicFramePr>
            <a:graphicFrameLocks noGrp="1"/>
          </p:cNvGraphicFramePr>
          <p:nvPr>
            <p:ph type="tbl" sz="quarter" idx="13"/>
            <p:extLst>
              <p:ext uri="{D42A27DB-BD31-4B8C-83A1-F6EECF244321}">
                <p14:modId xmlns:p14="http://schemas.microsoft.com/office/powerpoint/2010/main" val="1195247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73609358"/>
                    </a:ext>
                  </a:extLst>
                </a:gridCol>
                <a:gridCol w="576072">
                  <a:extLst>
                    <a:ext uri="{9D8B030D-6E8A-4147-A177-3AD203B41FA5}">
                      <a16:colId xmlns:a16="http://schemas.microsoft.com/office/drawing/2014/main" val="2599637811"/>
                    </a:ext>
                  </a:extLst>
                </a:gridCol>
                <a:gridCol w="576072">
                  <a:extLst>
                    <a:ext uri="{9D8B030D-6E8A-4147-A177-3AD203B41FA5}">
                      <a16:colId xmlns:a16="http://schemas.microsoft.com/office/drawing/2014/main" val="2224728685"/>
                    </a:ext>
                  </a:extLst>
                </a:gridCol>
                <a:gridCol w="576072">
                  <a:extLst>
                    <a:ext uri="{9D8B030D-6E8A-4147-A177-3AD203B41FA5}">
                      <a16:colId xmlns:a16="http://schemas.microsoft.com/office/drawing/2014/main" val="1454102849"/>
                    </a:ext>
                  </a:extLst>
                </a:gridCol>
                <a:gridCol w="576072">
                  <a:extLst>
                    <a:ext uri="{9D8B030D-6E8A-4147-A177-3AD203B41FA5}">
                      <a16:colId xmlns:a16="http://schemas.microsoft.com/office/drawing/2014/main" val="2299914361"/>
                    </a:ext>
                  </a:extLst>
                </a:gridCol>
                <a:gridCol w="576072">
                  <a:extLst>
                    <a:ext uri="{9D8B030D-6E8A-4147-A177-3AD203B41FA5}">
                      <a16:colId xmlns:a16="http://schemas.microsoft.com/office/drawing/2014/main" val="3027336691"/>
                    </a:ext>
                  </a:extLst>
                </a:gridCol>
                <a:gridCol w="576072">
                  <a:extLst>
                    <a:ext uri="{9D8B030D-6E8A-4147-A177-3AD203B41FA5}">
                      <a16:colId xmlns:a16="http://schemas.microsoft.com/office/drawing/2014/main" val="3341286119"/>
                    </a:ext>
                  </a:extLst>
                </a:gridCol>
                <a:gridCol w="576072">
                  <a:extLst>
                    <a:ext uri="{9D8B030D-6E8A-4147-A177-3AD203B41FA5}">
                      <a16:colId xmlns:a16="http://schemas.microsoft.com/office/drawing/2014/main" val="4201704907"/>
                    </a:ext>
                  </a:extLst>
                </a:gridCol>
                <a:gridCol w="576072">
                  <a:extLst>
                    <a:ext uri="{9D8B030D-6E8A-4147-A177-3AD203B41FA5}">
                      <a16:colId xmlns:a16="http://schemas.microsoft.com/office/drawing/2014/main" val="1512718086"/>
                    </a:ext>
                  </a:extLst>
                </a:gridCol>
                <a:gridCol w="576072">
                  <a:extLst>
                    <a:ext uri="{9D8B030D-6E8A-4147-A177-3AD203B41FA5}">
                      <a16:colId xmlns:a16="http://schemas.microsoft.com/office/drawing/2014/main" val="3498147533"/>
                    </a:ext>
                  </a:extLst>
                </a:gridCol>
                <a:gridCol w="576072">
                  <a:extLst>
                    <a:ext uri="{9D8B030D-6E8A-4147-A177-3AD203B41FA5}">
                      <a16:colId xmlns:a16="http://schemas.microsoft.com/office/drawing/2014/main" val="902183360"/>
                    </a:ext>
                  </a:extLst>
                </a:gridCol>
                <a:gridCol w="658368">
                  <a:extLst>
                    <a:ext uri="{9D8B030D-6E8A-4147-A177-3AD203B41FA5}">
                      <a16:colId xmlns:a16="http://schemas.microsoft.com/office/drawing/2014/main" val="3940046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6370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- 2019-06-04 10:24:59 </a:t>
                      </a:r>
                      <a:r>
                        <a:rPr kumimoji="0" lang="en-US" sz="1000" b="0" i="0" u="none" strike="noStrike" kern="1200" cap="none" spc="0" normalizeH="0" baseline="0" noProof="0">
                          <a:ln>
                            <a:noFill/>
                          </a:ln>
                          <a:solidFill>
                            <a:prstClr val="black"/>
                          </a:solidFill>
                          <a:effectLst/>
                          <a:uLnTx/>
                          <a:uFillTx/>
                          <a:latin typeface="+mn-lt"/>
                          <a:ea typeface="+mn-ea"/>
                          <a:cs typeface="+mn-cs"/>
                        </a:rPr>
                        <a:t> 
 Jumeirah Al Naseem wishes you and your loved ones a blessed Eid Al Fitr! #DiscoverAlNaseem
</a:t>
                      </a:r>
                      <a:r>
                        <a:rPr kumimoji="0" lang="ar-AE" sz="1000" b="0" i="0" u="none" strike="noStrike" kern="1200" cap="none" spc="0" normalizeH="0" baseline="0" noProof="0">
                          <a:ln>
                            <a:noFill/>
                          </a:ln>
                          <a:solidFill>
                            <a:prstClr val="black"/>
                          </a:solidFill>
                          <a:effectLst/>
                          <a:uLnTx/>
                          <a:uFillTx/>
                          <a:latin typeface="+mn-lt"/>
                          <a:ea typeface="+mn-ea"/>
                          <a:cs typeface="+mn-cs"/>
                        </a:rPr>
                        <a:t>عيدكم مبارك و كل عام وأنتم بخير بمناسبة حلول عيد الفطر المبارك‎‎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5846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- 2019-06-01 15:54:00 </a:t>
                      </a:r>
                      <a:r>
                        <a:rPr kumimoji="0" lang="en-US" sz="1000" b="0" i="0" u="none" strike="noStrike" kern="1200" cap="none" spc="0" normalizeH="0" baseline="0" noProof="0">
                          <a:ln>
                            <a:noFill/>
                          </a:ln>
                          <a:solidFill>
                            <a:prstClr val="black"/>
                          </a:solidFill>
                          <a:effectLst/>
                          <a:uLnTx/>
                          <a:uFillTx/>
                          <a:latin typeface="+mn-lt"/>
                          <a:ea typeface="+mn-ea"/>
                          <a:cs typeface="+mn-cs"/>
                        </a:rPr>
                        <a:t> 
 The pearl-hued corridors of Jumeirah Al Naseem mean that even a simple walk from your room to the pools, create a striking backdrop for any vacation photo. Thanks IG @/highstyle_fashion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28230937"/>
                  </a:ext>
                </a:extLst>
              </a:tr>
            </a:tbl>
          </a:graphicData>
        </a:graphic>
      </p:graphicFrame>
      <p:sp>
        <p:nvSpPr>
          <p:cNvPr id="4" name="Text Placeholder 3">
            <a:extLst>
              <a:ext uri="{FF2B5EF4-FFF2-40B4-BE49-F238E27FC236}">
                <a16:creationId xmlns:a16="http://schemas.microsoft.com/office/drawing/2014/main" id="{24E0E32D-5901-4BE7-9E76-15F6EB68C8F6}"/>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783120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E6E74-5332-4759-8555-6CF13F63C985}"/>
              </a:ext>
            </a:extLst>
          </p:cNvPr>
          <p:cNvSpPr>
            <a:spLocks noGrp="1"/>
          </p:cNvSpPr>
          <p:nvPr>
            <p:ph type="title"/>
          </p:nvPr>
        </p:nvSpPr>
        <p:spPr/>
        <p:txBody>
          <a:bodyPr/>
          <a:lstStyle/>
          <a:p>
            <a:r>
              <a:rPr lang="en-US"/>
              <a:t>Facebook FB Own Posts Table with views | Al Naseem - 13 of 16</a:t>
            </a:r>
          </a:p>
        </p:txBody>
      </p:sp>
      <p:graphicFrame>
        <p:nvGraphicFramePr>
          <p:cNvPr id="5" name="Table Placeholder 4">
            <a:extLst>
              <a:ext uri="{FF2B5EF4-FFF2-40B4-BE49-F238E27FC236}">
                <a16:creationId xmlns:a16="http://schemas.microsoft.com/office/drawing/2014/main" id="{2E076BA4-2049-4625-A6CA-BEEB71FD7698}"/>
              </a:ext>
            </a:extLst>
          </p:cNvPr>
          <p:cNvGraphicFramePr>
            <a:graphicFrameLocks noGrp="1"/>
          </p:cNvGraphicFramePr>
          <p:nvPr>
            <p:ph type="tbl" sz="quarter" idx="13"/>
            <p:extLst>
              <p:ext uri="{D42A27DB-BD31-4B8C-83A1-F6EECF244321}">
                <p14:modId xmlns:p14="http://schemas.microsoft.com/office/powerpoint/2010/main" val="3194175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966566"/>
                    </a:ext>
                  </a:extLst>
                </a:gridCol>
                <a:gridCol w="576072">
                  <a:extLst>
                    <a:ext uri="{9D8B030D-6E8A-4147-A177-3AD203B41FA5}">
                      <a16:colId xmlns:a16="http://schemas.microsoft.com/office/drawing/2014/main" val="1917434066"/>
                    </a:ext>
                  </a:extLst>
                </a:gridCol>
                <a:gridCol w="576072">
                  <a:extLst>
                    <a:ext uri="{9D8B030D-6E8A-4147-A177-3AD203B41FA5}">
                      <a16:colId xmlns:a16="http://schemas.microsoft.com/office/drawing/2014/main" val="3320884243"/>
                    </a:ext>
                  </a:extLst>
                </a:gridCol>
                <a:gridCol w="576072">
                  <a:extLst>
                    <a:ext uri="{9D8B030D-6E8A-4147-A177-3AD203B41FA5}">
                      <a16:colId xmlns:a16="http://schemas.microsoft.com/office/drawing/2014/main" val="1215088045"/>
                    </a:ext>
                  </a:extLst>
                </a:gridCol>
                <a:gridCol w="576072">
                  <a:extLst>
                    <a:ext uri="{9D8B030D-6E8A-4147-A177-3AD203B41FA5}">
                      <a16:colId xmlns:a16="http://schemas.microsoft.com/office/drawing/2014/main" val="4191488928"/>
                    </a:ext>
                  </a:extLst>
                </a:gridCol>
                <a:gridCol w="576072">
                  <a:extLst>
                    <a:ext uri="{9D8B030D-6E8A-4147-A177-3AD203B41FA5}">
                      <a16:colId xmlns:a16="http://schemas.microsoft.com/office/drawing/2014/main" val="2648513746"/>
                    </a:ext>
                  </a:extLst>
                </a:gridCol>
                <a:gridCol w="576072">
                  <a:extLst>
                    <a:ext uri="{9D8B030D-6E8A-4147-A177-3AD203B41FA5}">
                      <a16:colId xmlns:a16="http://schemas.microsoft.com/office/drawing/2014/main" val="4234656915"/>
                    </a:ext>
                  </a:extLst>
                </a:gridCol>
                <a:gridCol w="576072">
                  <a:extLst>
                    <a:ext uri="{9D8B030D-6E8A-4147-A177-3AD203B41FA5}">
                      <a16:colId xmlns:a16="http://schemas.microsoft.com/office/drawing/2014/main" val="996487289"/>
                    </a:ext>
                  </a:extLst>
                </a:gridCol>
                <a:gridCol w="576072">
                  <a:extLst>
                    <a:ext uri="{9D8B030D-6E8A-4147-A177-3AD203B41FA5}">
                      <a16:colId xmlns:a16="http://schemas.microsoft.com/office/drawing/2014/main" val="1958504328"/>
                    </a:ext>
                  </a:extLst>
                </a:gridCol>
                <a:gridCol w="576072">
                  <a:extLst>
                    <a:ext uri="{9D8B030D-6E8A-4147-A177-3AD203B41FA5}">
                      <a16:colId xmlns:a16="http://schemas.microsoft.com/office/drawing/2014/main" val="363170881"/>
                    </a:ext>
                  </a:extLst>
                </a:gridCol>
                <a:gridCol w="576072">
                  <a:extLst>
                    <a:ext uri="{9D8B030D-6E8A-4147-A177-3AD203B41FA5}">
                      <a16:colId xmlns:a16="http://schemas.microsoft.com/office/drawing/2014/main" val="3105368909"/>
                    </a:ext>
                  </a:extLst>
                </a:gridCol>
                <a:gridCol w="658368">
                  <a:extLst>
                    <a:ext uri="{9D8B030D-6E8A-4147-A177-3AD203B41FA5}">
                      <a16:colId xmlns:a16="http://schemas.microsoft.com/office/drawing/2014/main" val="3418422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8930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- 2019-05-31 14:46:00 </a:t>
                      </a:r>
                      <a:r>
                        <a:rPr kumimoji="0" lang="en-US" sz="1000" b="0" i="0" u="none" strike="noStrike" kern="1200" cap="none" spc="0" normalizeH="0" baseline="0" noProof="0">
                          <a:ln>
                            <a:noFill/>
                          </a:ln>
                          <a:solidFill>
                            <a:prstClr val="black"/>
                          </a:solidFill>
                          <a:effectLst/>
                          <a:uLnTx/>
                          <a:uFillTx/>
                          <a:latin typeface="+mn-lt"/>
                          <a:ea typeface="+mn-ea"/>
                          <a:cs typeface="+mn-cs"/>
                        </a:rPr>
                        <a:t> 
 The majestic Royal Suite is located in the center of the resort and boasts unmatched panoramic views across to Burj Al Arab, the open sea and the skyline of Palm Jumeirah.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19744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- 2019-05-29 20:18:32 </a:t>
                      </a:r>
                      <a:r>
                        <a:rPr kumimoji="0" lang="en-US" sz="1000" b="0" i="0" u="none" strike="noStrike" kern="1200" cap="none" spc="0" normalizeH="0" baseline="0" noProof="0">
                          <a:ln>
                            <a:noFill/>
                          </a:ln>
                          <a:solidFill>
                            <a:prstClr val="black"/>
                          </a:solidFill>
                          <a:effectLst/>
                          <a:uLnTx/>
                          <a:uFillTx/>
                          <a:latin typeface="+mn-lt"/>
                          <a:ea typeface="+mn-ea"/>
                          <a:cs typeface="+mn-cs"/>
                        </a:rPr>
                        <a:t> 
 We’re honored to announce that we’ve been recognized with a 2019 Certificate of Excellence by TripAdvisor. Thank you to all our guests for your kind reviews and for choosing to stay at Jumeirah Al Naseem!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30248144"/>
                  </a:ext>
                </a:extLst>
              </a:tr>
            </a:tbl>
          </a:graphicData>
        </a:graphic>
      </p:graphicFrame>
      <p:sp>
        <p:nvSpPr>
          <p:cNvPr id="4" name="Text Placeholder 3">
            <a:extLst>
              <a:ext uri="{FF2B5EF4-FFF2-40B4-BE49-F238E27FC236}">
                <a16:creationId xmlns:a16="http://schemas.microsoft.com/office/drawing/2014/main" id="{467A72EE-DEF9-4B4D-9B9B-D7EE6D9D286C}"/>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76133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59625-115E-4405-8DE8-877511757F4E}"/>
              </a:ext>
            </a:extLst>
          </p:cNvPr>
          <p:cNvSpPr>
            <a:spLocks noGrp="1"/>
          </p:cNvSpPr>
          <p:nvPr>
            <p:ph type="title"/>
          </p:nvPr>
        </p:nvSpPr>
        <p:spPr/>
        <p:txBody>
          <a:bodyPr/>
          <a:lstStyle/>
          <a:p>
            <a:r>
              <a:rPr lang="en-US"/>
              <a:t>Facebook FB Own Posts Table with views | Al Naseem - 14 of 16</a:t>
            </a:r>
          </a:p>
        </p:txBody>
      </p:sp>
      <p:graphicFrame>
        <p:nvGraphicFramePr>
          <p:cNvPr id="5" name="Table Placeholder 4">
            <a:extLst>
              <a:ext uri="{FF2B5EF4-FFF2-40B4-BE49-F238E27FC236}">
                <a16:creationId xmlns:a16="http://schemas.microsoft.com/office/drawing/2014/main" id="{F8ED4686-F1DE-4F97-8230-8D91F5AC3E73}"/>
              </a:ext>
            </a:extLst>
          </p:cNvPr>
          <p:cNvGraphicFramePr>
            <a:graphicFrameLocks noGrp="1"/>
          </p:cNvGraphicFramePr>
          <p:nvPr>
            <p:ph type="tbl" sz="quarter" idx="13"/>
            <p:extLst>
              <p:ext uri="{D42A27DB-BD31-4B8C-83A1-F6EECF244321}">
                <p14:modId xmlns:p14="http://schemas.microsoft.com/office/powerpoint/2010/main" val="2550801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16945575"/>
                    </a:ext>
                  </a:extLst>
                </a:gridCol>
                <a:gridCol w="576072">
                  <a:extLst>
                    <a:ext uri="{9D8B030D-6E8A-4147-A177-3AD203B41FA5}">
                      <a16:colId xmlns:a16="http://schemas.microsoft.com/office/drawing/2014/main" val="3865369315"/>
                    </a:ext>
                  </a:extLst>
                </a:gridCol>
                <a:gridCol w="576072">
                  <a:extLst>
                    <a:ext uri="{9D8B030D-6E8A-4147-A177-3AD203B41FA5}">
                      <a16:colId xmlns:a16="http://schemas.microsoft.com/office/drawing/2014/main" val="3199605523"/>
                    </a:ext>
                  </a:extLst>
                </a:gridCol>
                <a:gridCol w="576072">
                  <a:extLst>
                    <a:ext uri="{9D8B030D-6E8A-4147-A177-3AD203B41FA5}">
                      <a16:colId xmlns:a16="http://schemas.microsoft.com/office/drawing/2014/main" val="777824946"/>
                    </a:ext>
                  </a:extLst>
                </a:gridCol>
                <a:gridCol w="576072">
                  <a:extLst>
                    <a:ext uri="{9D8B030D-6E8A-4147-A177-3AD203B41FA5}">
                      <a16:colId xmlns:a16="http://schemas.microsoft.com/office/drawing/2014/main" val="1802878802"/>
                    </a:ext>
                  </a:extLst>
                </a:gridCol>
                <a:gridCol w="576072">
                  <a:extLst>
                    <a:ext uri="{9D8B030D-6E8A-4147-A177-3AD203B41FA5}">
                      <a16:colId xmlns:a16="http://schemas.microsoft.com/office/drawing/2014/main" val="3530599000"/>
                    </a:ext>
                  </a:extLst>
                </a:gridCol>
                <a:gridCol w="576072">
                  <a:extLst>
                    <a:ext uri="{9D8B030D-6E8A-4147-A177-3AD203B41FA5}">
                      <a16:colId xmlns:a16="http://schemas.microsoft.com/office/drawing/2014/main" val="1016955768"/>
                    </a:ext>
                  </a:extLst>
                </a:gridCol>
                <a:gridCol w="576072">
                  <a:extLst>
                    <a:ext uri="{9D8B030D-6E8A-4147-A177-3AD203B41FA5}">
                      <a16:colId xmlns:a16="http://schemas.microsoft.com/office/drawing/2014/main" val="1938116186"/>
                    </a:ext>
                  </a:extLst>
                </a:gridCol>
                <a:gridCol w="576072">
                  <a:extLst>
                    <a:ext uri="{9D8B030D-6E8A-4147-A177-3AD203B41FA5}">
                      <a16:colId xmlns:a16="http://schemas.microsoft.com/office/drawing/2014/main" val="3973072980"/>
                    </a:ext>
                  </a:extLst>
                </a:gridCol>
                <a:gridCol w="576072">
                  <a:extLst>
                    <a:ext uri="{9D8B030D-6E8A-4147-A177-3AD203B41FA5}">
                      <a16:colId xmlns:a16="http://schemas.microsoft.com/office/drawing/2014/main" val="511626752"/>
                    </a:ext>
                  </a:extLst>
                </a:gridCol>
                <a:gridCol w="576072">
                  <a:extLst>
                    <a:ext uri="{9D8B030D-6E8A-4147-A177-3AD203B41FA5}">
                      <a16:colId xmlns:a16="http://schemas.microsoft.com/office/drawing/2014/main" val="3152130554"/>
                    </a:ext>
                  </a:extLst>
                </a:gridCol>
                <a:gridCol w="658368">
                  <a:extLst>
                    <a:ext uri="{9D8B030D-6E8A-4147-A177-3AD203B41FA5}">
                      <a16:colId xmlns:a16="http://schemas.microsoft.com/office/drawing/2014/main" val="225453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056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- 2019-05-28 16:07:49 </a:t>
                      </a:r>
                      <a:r>
                        <a:rPr kumimoji="0" lang="en-US" sz="1000" b="0" i="0" u="none" strike="noStrike" kern="1200" cap="none" spc="0" normalizeH="0" baseline="0" noProof="0">
                          <a:ln>
                            <a:noFill/>
                          </a:ln>
                          <a:solidFill>
                            <a:prstClr val="black"/>
                          </a:solidFill>
                          <a:effectLst/>
                          <a:uLnTx/>
                          <a:uFillTx/>
                          <a:latin typeface="+mn-lt"/>
                          <a:ea typeface="+mn-ea"/>
                          <a:cs typeface="+mn-cs"/>
                        </a:rPr>
                        <a:t> 
 Choose your favourite part of the 2km stretch of private beach and feel the sea breeze off the waters of the Arabian Gulf; perhaps you'd prefer an unparalleled view of the Burj Al Arab or the just the clear open waters of the sea? Thanks IG @/yokecomms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83889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- 2019-05-27 18:18:49 </a:t>
                      </a:r>
                      <a:r>
                        <a:rPr kumimoji="0" lang="en-US" sz="1000" b="0" i="0" u="none" strike="noStrike" kern="1200" cap="none" spc="0" normalizeH="0" baseline="0" noProof="0">
                          <a:ln>
                            <a:noFill/>
                          </a:ln>
                          <a:solidFill>
                            <a:prstClr val="black"/>
                          </a:solidFill>
                          <a:effectLst/>
                          <a:uLnTx/>
                          <a:uFillTx/>
                          <a:latin typeface="+mn-lt"/>
                          <a:ea typeface="+mn-ea"/>
                          <a:cs typeface="+mn-cs"/>
                        </a:rPr>
                        <a:t> 
 Birthday celebrations at Jumeirah Al Naseem with an incredible view of the Burj Al Arab from your private balcony, what a way to grow another year older! Thanks IG @/siobhandudley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5901837"/>
                  </a:ext>
                </a:extLst>
              </a:tr>
            </a:tbl>
          </a:graphicData>
        </a:graphic>
      </p:graphicFrame>
      <p:sp>
        <p:nvSpPr>
          <p:cNvPr id="4" name="Text Placeholder 3">
            <a:extLst>
              <a:ext uri="{FF2B5EF4-FFF2-40B4-BE49-F238E27FC236}">
                <a16:creationId xmlns:a16="http://schemas.microsoft.com/office/drawing/2014/main" id="{08D1EC28-CAA8-43F1-95C2-4FC2045C5E4C}"/>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4416404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424FC-EFB6-47E7-B9F3-C8DBF307F5C8}"/>
              </a:ext>
            </a:extLst>
          </p:cNvPr>
          <p:cNvSpPr>
            <a:spLocks noGrp="1"/>
          </p:cNvSpPr>
          <p:nvPr>
            <p:ph type="title"/>
          </p:nvPr>
        </p:nvSpPr>
        <p:spPr/>
        <p:txBody>
          <a:bodyPr/>
          <a:lstStyle/>
          <a:p>
            <a:r>
              <a:rPr lang="en-US"/>
              <a:t>Facebook FB Own Posts Table with views | Al Naseem - 15 of 16</a:t>
            </a:r>
          </a:p>
        </p:txBody>
      </p:sp>
      <p:graphicFrame>
        <p:nvGraphicFramePr>
          <p:cNvPr id="5" name="Table Placeholder 4">
            <a:extLst>
              <a:ext uri="{FF2B5EF4-FFF2-40B4-BE49-F238E27FC236}">
                <a16:creationId xmlns:a16="http://schemas.microsoft.com/office/drawing/2014/main" id="{99B8F4FF-197B-431F-96D0-943AB374402E}"/>
              </a:ext>
            </a:extLst>
          </p:cNvPr>
          <p:cNvGraphicFramePr>
            <a:graphicFrameLocks noGrp="1"/>
          </p:cNvGraphicFramePr>
          <p:nvPr>
            <p:ph type="tbl" sz="quarter" idx="13"/>
            <p:extLst>
              <p:ext uri="{D42A27DB-BD31-4B8C-83A1-F6EECF244321}">
                <p14:modId xmlns:p14="http://schemas.microsoft.com/office/powerpoint/2010/main" val="1290500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0120505"/>
                    </a:ext>
                  </a:extLst>
                </a:gridCol>
                <a:gridCol w="576072">
                  <a:extLst>
                    <a:ext uri="{9D8B030D-6E8A-4147-A177-3AD203B41FA5}">
                      <a16:colId xmlns:a16="http://schemas.microsoft.com/office/drawing/2014/main" val="463960982"/>
                    </a:ext>
                  </a:extLst>
                </a:gridCol>
                <a:gridCol w="576072">
                  <a:extLst>
                    <a:ext uri="{9D8B030D-6E8A-4147-A177-3AD203B41FA5}">
                      <a16:colId xmlns:a16="http://schemas.microsoft.com/office/drawing/2014/main" val="140703141"/>
                    </a:ext>
                  </a:extLst>
                </a:gridCol>
                <a:gridCol w="576072">
                  <a:extLst>
                    <a:ext uri="{9D8B030D-6E8A-4147-A177-3AD203B41FA5}">
                      <a16:colId xmlns:a16="http://schemas.microsoft.com/office/drawing/2014/main" val="1452889216"/>
                    </a:ext>
                  </a:extLst>
                </a:gridCol>
                <a:gridCol w="576072">
                  <a:extLst>
                    <a:ext uri="{9D8B030D-6E8A-4147-A177-3AD203B41FA5}">
                      <a16:colId xmlns:a16="http://schemas.microsoft.com/office/drawing/2014/main" val="1401643428"/>
                    </a:ext>
                  </a:extLst>
                </a:gridCol>
                <a:gridCol w="576072">
                  <a:extLst>
                    <a:ext uri="{9D8B030D-6E8A-4147-A177-3AD203B41FA5}">
                      <a16:colId xmlns:a16="http://schemas.microsoft.com/office/drawing/2014/main" val="2247879081"/>
                    </a:ext>
                  </a:extLst>
                </a:gridCol>
                <a:gridCol w="576072">
                  <a:extLst>
                    <a:ext uri="{9D8B030D-6E8A-4147-A177-3AD203B41FA5}">
                      <a16:colId xmlns:a16="http://schemas.microsoft.com/office/drawing/2014/main" val="1035307034"/>
                    </a:ext>
                  </a:extLst>
                </a:gridCol>
                <a:gridCol w="576072">
                  <a:extLst>
                    <a:ext uri="{9D8B030D-6E8A-4147-A177-3AD203B41FA5}">
                      <a16:colId xmlns:a16="http://schemas.microsoft.com/office/drawing/2014/main" val="940323783"/>
                    </a:ext>
                  </a:extLst>
                </a:gridCol>
                <a:gridCol w="576072">
                  <a:extLst>
                    <a:ext uri="{9D8B030D-6E8A-4147-A177-3AD203B41FA5}">
                      <a16:colId xmlns:a16="http://schemas.microsoft.com/office/drawing/2014/main" val="572545145"/>
                    </a:ext>
                  </a:extLst>
                </a:gridCol>
                <a:gridCol w="576072">
                  <a:extLst>
                    <a:ext uri="{9D8B030D-6E8A-4147-A177-3AD203B41FA5}">
                      <a16:colId xmlns:a16="http://schemas.microsoft.com/office/drawing/2014/main" val="1828391384"/>
                    </a:ext>
                  </a:extLst>
                </a:gridCol>
                <a:gridCol w="576072">
                  <a:extLst>
                    <a:ext uri="{9D8B030D-6E8A-4147-A177-3AD203B41FA5}">
                      <a16:colId xmlns:a16="http://schemas.microsoft.com/office/drawing/2014/main" val="3061977990"/>
                    </a:ext>
                  </a:extLst>
                </a:gridCol>
                <a:gridCol w="658368">
                  <a:extLst>
                    <a:ext uri="{9D8B030D-6E8A-4147-A177-3AD203B41FA5}">
                      <a16:colId xmlns:a16="http://schemas.microsoft.com/office/drawing/2014/main" val="823225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0608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- 2019-05-25 20:01:48 </a:t>
                      </a:r>
                      <a:r>
                        <a:rPr kumimoji="0" lang="en-US" sz="1000" b="0" i="0" u="none" strike="noStrike" kern="1200" cap="none" spc="0" normalizeH="0" baseline="0" noProof="0">
                          <a:ln>
                            <a:noFill/>
                          </a:ln>
                          <a:solidFill>
                            <a:prstClr val="black"/>
                          </a:solidFill>
                          <a:effectLst/>
                          <a:uLnTx/>
                          <a:uFillTx/>
                          <a:latin typeface="+mn-lt"/>
                          <a:ea typeface="+mn-ea"/>
                          <a:cs typeface="+mn-cs"/>
                        </a:rPr>
                        <a:t> 
 Our expansive gardens, 2km of private beach and four beautiful and unique pools provide a contemporary and palatial oasis that will deliver the perfect relaxing holiday experience.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18491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- 2019-05-24 20:15:00 </a:t>
                      </a:r>
                      <a:r>
                        <a:rPr kumimoji="0" lang="en-US" sz="1000" b="0" i="0" u="none" strike="noStrike" kern="1200" cap="none" spc="0" normalizeH="0" baseline="0" noProof="0">
                          <a:ln>
                            <a:noFill/>
                          </a:ln>
                          <a:solidFill>
                            <a:prstClr val="black"/>
                          </a:solidFill>
                          <a:effectLst/>
                          <a:uLnTx/>
                          <a:uFillTx/>
                          <a:latin typeface="+mn-lt"/>
                          <a:ea typeface="+mn-ea"/>
                          <a:cs typeface="+mn-cs"/>
                        </a:rPr>
                        <a:t> 
 Spectacular ocean and Burj Al Arab views are best experienced from the living room of the Presidential Suite. Laze in the afternoon sunlight as the soft sea breeze gently sways the curtains across the shadows.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51853601"/>
                  </a:ext>
                </a:extLst>
              </a:tr>
            </a:tbl>
          </a:graphicData>
        </a:graphic>
      </p:graphicFrame>
      <p:sp>
        <p:nvSpPr>
          <p:cNvPr id="4" name="Text Placeholder 3">
            <a:extLst>
              <a:ext uri="{FF2B5EF4-FFF2-40B4-BE49-F238E27FC236}">
                <a16:creationId xmlns:a16="http://schemas.microsoft.com/office/drawing/2014/main" id="{AC04B086-A4FB-48FC-A7B5-08F20B0E9863}"/>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842867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37E84-FAB3-4D2E-A027-24C966B6E1E6}"/>
              </a:ext>
            </a:extLst>
          </p:cNvPr>
          <p:cNvSpPr>
            <a:spLocks noGrp="1"/>
          </p:cNvSpPr>
          <p:nvPr>
            <p:ph type="title"/>
          </p:nvPr>
        </p:nvSpPr>
        <p:spPr/>
        <p:txBody>
          <a:bodyPr/>
          <a:lstStyle/>
          <a:p>
            <a:r>
              <a:rPr lang="en-US"/>
              <a:t>Facebook FB Own Posts Table with views | Al Naseem - 16 of 16</a:t>
            </a:r>
          </a:p>
        </p:txBody>
      </p:sp>
      <p:graphicFrame>
        <p:nvGraphicFramePr>
          <p:cNvPr id="5" name="Table Placeholder 4">
            <a:extLst>
              <a:ext uri="{FF2B5EF4-FFF2-40B4-BE49-F238E27FC236}">
                <a16:creationId xmlns:a16="http://schemas.microsoft.com/office/drawing/2014/main" id="{8D837033-F09E-45F9-9644-9A729547888E}"/>
              </a:ext>
            </a:extLst>
          </p:cNvPr>
          <p:cNvGraphicFramePr>
            <a:graphicFrameLocks noGrp="1"/>
          </p:cNvGraphicFramePr>
          <p:nvPr>
            <p:ph type="tbl" sz="quarter" idx="13"/>
            <p:extLst>
              <p:ext uri="{D42A27DB-BD31-4B8C-83A1-F6EECF244321}">
                <p14:modId xmlns:p14="http://schemas.microsoft.com/office/powerpoint/2010/main" val="3722326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33254386"/>
                    </a:ext>
                  </a:extLst>
                </a:gridCol>
                <a:gridCol w="576072">
                  <a:extLst>
                    <a:ext uri="{9D8B030D-6E8A-4147-A177-3AD203B41FA5}">
                      <a16:colId xmlns:a16="http://schemas.microsoft.com/office/drawing/2014/main" val="3453559500"/>
                    </a:ext>
                  </a:extLst>
                </a:gridCol>
                <a:gridCol w="576072">
                  <a:extLst>
                    <a:ext uri="{9D8B030D-6E8A-4147-A177-3AD203B41FA5}">
                      <a16:colId xmlns:a16="http://schemas.microsoft.com/office/drawing/2014/main" val="406545115"/>
                    </a:ext>
                  </a:extLst>
                </a:gridCol>
                <a:gridCol w="576072">
                  <a:extLst>
                    <a:ext uri="{9D8B030D-6E8A-4147-A177-3AD203B41FA5}">
                      <a16:colId xmlns:a16="http://schemas.microsoft.com/office/drawing/2014/main" val="468353420"/>
                    </a:ext>
                  </a:extLst>
                </a:gridCol>
                <a:gridCol w="576072">
                  <a:extLst>
                    <a:ext uri="{9D8B030D-6E8A-4147-A177-3AD203B41FA5}">
                      <a16:colId xmlns:a16="http://schemas.microsoft.com/office/drawing/2014/main" val="3054161109"/>
                    </a:ext>
                  </a:extLst>
                </a:gridCol>
                <a:gridCol w="576072">
                  <a:extLst>
                    <a:ext uri="{9D8B030D-6E8A-4147-A177-3AD203B41FA5}">
                      <a16:colId xmlns:a16="http://schemas.microsoft.com/office/drawing/2014/main" val="3644813894"/>
                    </a:ext>
                  </a:extLst>
                </a:gridCol>
                <a:gridCol w="576072">
                  <a:extLst>
                    <a:ext uri="{9D8B030D-6E8A-4147-A177-3AD203B41FA5}">
                      <a16:colId xmlns:a16="http://schemas.microsoft.com/office/drawing/2014/main" val="45891183"/>
                    </a:ext>
                  </a:extLst>
                </a:gridCol>
                <a:gridCol w="576072">
                  <a:extLst>
                    <a:ext uri="{9D8B030D-6E8A-4147-A177-3AD203B41FA5}">
                      <a16:colId xmlns:a16="http://schemas.microsoft.com/office/drawing/2014/main" val="1997714850"/>
                    </a:ext>
                  </a:extLst>
                </a:gridCol>
                <a:gridCol w="576072">
                  <a:extLst>
                    <a:ext uri="{9D8B030D-6E8A-4147-A177-3AD203B41FA5}">
                      <a16:colId xmlns:a16="http://schemas.microsoft.com/office/drawing/2014/main" val="4279680915"/>
                    </a:ext>
                  </a:extLst>
                </a:gridCol>
                <a:gridCol w="576072">
                  <a:extLst>
                    <a:ext uri="{9D8B030D-6E8A-4147-A177-3AD203B41FA5}">
                      <a16:colId xmlns:a16="http://schemas.microsoft.com/office/drawing/2014/main" val="2073507067"/>
                    </a:ext>
                  </a:extLst>
                </a:gridCol>
                <a:gridCol w="576072">
                  <a:extLst>
                    <a:ext uri="{9D8B030D-6E8A-4147-A177-3AD203B41FA5}">
                      <a16:colId xmlns:a16="http://schemas.microsoft.com/office/drawing/2014/main" val="4113772253"/>
                    </a:ext>
                  </a:extLst>
                </a:gridCol>
                <a:gridCol w="658368">
                  <a:extLst>
                    <a:ext uri="{9D8B030D-6E8A-4147-A177-3AD203B41FA5}">
                      <a16:colId xmlns:a16="http://schemas.microsoft.com/office/drawing/2014/main" val="1075801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6881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- 2019-05-22 19:11:00 </a:t>
                      </a:r>
                      <a:r>
                        <a:rPr kumimoji="0" lang="en-US" sz="1000" b="0" i="0" u="none" strike="noStrike" kern="1200" cap="none" spc="0" normalizeH="0" baseline="0" noProof="0">
                          <a:ln>
                            <a:noFill/>
                          </a:ln>
                          <a:solidFill>
                            <a:prstClr val="black"/>
                          </a:solidFill>
                          <a:effectLst/>
                          <a:uLnTx/>
                          <a:uFillTx/>
                          <a:latin typeface="+mn-lt"/>
                          <a:ea typeface="+mn-ea"/>
                          <a:cs typeface="+mn-cs"/>
                        </a:rPr>
                        <a:t> 
 Just a few steps lie between the crystal-clear waters of the pool and the ivory sands of the private beach, so there's no need to choose; you can enjoy both on the same day.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99209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Al Naseem - 2019-05-21 20:01:00 </a:t>
                      </a:r>
                      <a:r>
                        <a:rPr kumimoji="0" lang="en-US" sz="1000" b="0" i="0" u="none" strike="noStrike" kern="1200" cap="none" spc="0" normalizeH="0" baseline="0" noProof="0">
                          <a:ln>
                            <a:noFill/>
                          </a:ln>
                          <a:solidFill>
                            <a:prstClr val="black"/>
                          </a:solidFill>
                          <a:effectLst/>
                          <a:uLnTx/>
                          <a:uFillTx/>
                          <a:latin typeface="+mn-lt"/>
                          <a:ea typeface="+mn-ea"/>
                          <a:cs typeface="+mn-cs"/>
                        </a:rPr>
                        <a:t> 
 The Family Suite offers amazing views of the Arabian Gulf and resort. The elegant yet practical design and layout creates a calm haven to relax and unwind.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68323316"/>
                  </a:ext>
                </a:extLst>
              </a:tr>
            </a:tbl>
          </a:graphicData>
        </a:graphic>
      </p:graphicFrame>
      <p:sp>
        <p:nvSpPr>
          <p:cNvPr id="4" name="Text Placeholder 3">
            <a:extLst>
              <a:ext uri="{FF2B5EF4-FFF2-40B4-BE49-F238E27FC236}">
                <a16:creationId xmlns:a16="http://schemas.microsoft.com/office/drawing/2014/main" id="{AB157161-71BB-4DFB-A25D-4D2AF5DF6DE4}"/>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061206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1D081-E79B-43F8-9F24-55E6F22677A8}"/>
              </a:ext>
            </a:extLst>
          </p:cNvPr>
          <p:cNvSpPr>
            <a:spLocks noGrp="1"/>
          </p:cNvSpPr>
          <p:nvPr>
            <p:ph type="title"/>
          </p:nvPr>
        </p:nvSpPr>
        <p:spPr/>
        <p:txBody>
          <a:bodyPr/>
          <a:lstStyle/>
          <a:p>
            <a:r>
              <a:rPr lang="en-US"/>
              <a:t>Instagram IG Followers Total (Bar Chart) | Al Naseem</a:t>
            </a:r>
          </a:p>
        </p:txBody>
      </p:sp>
      <p:graphicFrame>
        <p:nvGraphicFramePr>
          <p:cNvPr id="6" name="Chart Placeholder 5">
            <a:extLst>
              <a:ext uri="{FF2B5EF4-FFF2-40B4-BE49-F238E27FC236}">
                <a16:creationId xmlns:a16="http://schemas.microsoft.com/office/drawing/2014/main" id="{32853701-8E14-4D41-B05E-85D2B226FA73}"/>
              </a:ext>
            </a:extLst>
          </p:cNvPr>
          <p:cNvGraphicFramePr>
            <a:graphicFrameLocks noGrp="1"/>
          </p:cNvGraphicFramePr>
          <p:nvPr>
            <p:ph type="chart" sz="quarter" idx="13"/>
            <p:extLst>
              <p:ext uri="{D42A27DB-BD31-4B8C-83A1-F6EECF244321}">
                <p14:modId xmlns:p14="http://schemas.microsoft.com/office/powerpoint/2010/main" val="2168355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554C15-6955-4B9D-8E34-77A0D6EFFAC5}"/>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9695D01D-295A-478A-9E78-D52AD927CC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0982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F3F49-89B6-4E27-947B-7DC2A86D19E7}"/>
              </a:ext>
            </a:extLst>
          </p:cNvPr>
          <p:cNvSpPr>
            <a:spLocks noGrp="1"/>
          </p:cNvSpPr>
          <p:nvPr>
            <p:ph type="title"/>
          </p:nvPr>
        </p:nvSpPr>
        <p:spPr/>
        <p:txBody>
          <a:bodyPr/>
          <a:lstStyle/>
          <a:p>
            <a:r>
              <a:rPr lang="en-US"/>
              <a:t>Instagram IG Followers Change (Bar Chart) | Al Naseem</a:t>
            </a:r>
          </a:p>
        </p:txBody>
      </p:sp>
      <p:graphicFrame>
        <p:nvGraphicFramePr>
          <p:cNvPr id="6" name="Chart Placeholder 5">
            <a:extLst>
              <a:ext uri="{FF2B5EF4-FFF2-40B4-BE49-F238E27FC236}">
                <a16:creationId xmlns:a16="http://schemas.microsoft.com/office/drawing/2014/main" id="{73B46914-ED22-4DAD-AED2-D614080AD5B1}"/>
              </a:ext>
            </a:extLst>
          </p:cNvPr>
          <p:cNvGraphicFramePr>
            <a:graphicFrameLocks noGrp="1"/>
          </p:cNvGraphicFramePr>
          <p:nvPr>
            <p:ph type="chart" sz="quarter" idx="13"/>
            <p:extLst>
              <p:ext uri="{D42A27DB-BD31-4B8C-83A1-F6EECF244321}">
                <p14:modId xmlns:p14="http://schemas.microsoft.com/office/powerpoint/2010/main" val="17572302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9DE89D-642A-4ADC-B4A2-D0CDF6423044}"/>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F2B0D497-303E-4886-80B8-9C9CF7CD25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81564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720CE-C016-4E86-8BA1-7C953E005820}"/>
              </a:ext>
            </a:extLst>
          </p:cNvPr>
          <p:cNvSpPr>
            <a:spLocks noGrp="1"/>
          </p:cNvSpPr>
          <p:nvPr>
            <p:ph type="title"/>
          </p:nvPr>
        </p:nvSpPr>
        <p:spPr/>
        <p:txBody>
          <a:bodyPr/>
          <a:lstStyle/>
          <a:p>
            <a:r>
              <a:rPr lang="en-US"/>
              <a:t>Instagram Instagram Reach | Al Naseem</a:t>
            </a:r>
          </a:p>
        </p:txBody>
      </p:sp>
      <p:graphicFrame>
        <p:nvGraphicFramePr>
          <p:cNvPr id="6" name="Chart Placeholder 5">
            <a:extLst>
              <a:ext uri="{FF2B5EF4-FFF2-40B4-BE49-F238E27FC236}">
                <a16:creationId xmlns:a16="http://schemas.microsoft.com/office/drawing/2014/main" id="{F7BF1491-5A71-4A26-9538-DC73B2B6FD4B}"/>
              </a:ext>
            </a:extLst>
          </p:cNvPr>
          <p:cNvGraphicFramePr>
            <a:graphicFrameLocks noGrp="1"/>
          </p:cNvGraphicFramePr>
          <p:nvPr>
            <p:ph type="chart" sz="quarter" idx="13"/>
            <p:extLst>
              <p:ext uri="{D42A27DB-BD31-4B8C-83A1-F6EECF244321}">
                <p14:modId xmlns:p14="http://schemas.microsoft.com/office/powerpoint/2010/main" val="4055918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02FBD0-BBD8-4242-BF84-0AD6C0F6879B}"/>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CA3E2430-FBB1-49BD-99A5-F7297D6C8D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85351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B8653-8895-46AD-8B0A-7D60D3F7BD0C}"/>
              </a:ext>
            </a:extLst>
          </p:cNvPr>
          <p:cNvSpPr>
            <a:spLocks noGrp="1"/>
          </p:cNvSpPr>
          <p:nvPr>
            <p:ph type="title"/>
          </p:nvPr>
        </p:nvSpPr>
        <p:spPr/>
        <p:txBody>
          <a:bodyPr/>
          <a:lstStyle/>
          <a:p>
            <a:r>
              <a:rPr lang="en-US"/>
              <a:t>Instagram IG Total Interactions (Bar Chart) | Al Naseem</a:t>
            </a:r>
          </a:p>
        </p:txBody>
      </p:sp>
      <p:graphicFrame>
        <p:nvGraphicFramePr>
          <p:cNvPr id="6" name="Chart Placeholder 5">
            <a:extLst>
              <a:ext uri="{FF2B5EF4-FFF2-40B4-BE49-F238E27FC236}">
                <a16:creationId xmlns:a16="http://schemas.microsoft.com/office/drawing/2014/main" id="{0FB456BE-9758-4EAE-931A-64C58AC18D92}"/>
              </a:ext>
            </a:extLst>
          </p:cNvPr>
          <p:cNvGraphicFramePr>
            <a:graphicFrameLocks noGrp="1"/>
          </p:cNvGraphicFramePr>
          <p:nvPr>
            <p:ph type="chart" sz="quarter" idx="13"/>
            <p:extLst>
              <p:ext uri="{D42A27DB-BD31-4B8C-83A1-F6EECF244321}">
                <p14:modId xmlns:p14="http://schemas.microsoft.com/office/powerpoint/2010/main" val="3411715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693E7A-1DD9-417B-BC6D-73C9C66BCD56}"/>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BF73225C-68A2-4D85-B3A4-C987FBC8AB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43042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7A187-3BF3-4672-843C-5DE9AB0FFE29}"/>
              </a:ext>
            </a:extLst>
          </p:cNvPr>
          <p:cNvSpPr>
            <a:spLocks noGrp="1"/>
          </p:cNvSpPr>
          <p:nvPr>
            <p:ph type="title"/>
          </p:nvPr>
        </p:nvSpPr>
        <p:spPr/>
        <p:txBody>
          <a:bodyPr/>
          <a:lstStyle/>
          <a:p>
            <a:r>
              <a:rPr lang="en-US"/>
              <a:t>Instagram IG Insights - Posts Table + I-Rate | Al Naseem - 1 of 7</a:t>
            </a:r>
          </a:p>
        </p:txBody>
      </p:sp>
      <p:graphicFrame>
        <p:nvGraphicFramePr>
          <p:cNvPr id="5" name="Table Placeholder 4">
            <a:extLst>
              <a:ext uri="{FF2B5EF4-FFF2-40B4-BE49-F238E27FC236}">
                <a16:creationId xmlns:a16="http://schemas.microsoft.com/office/drawing/2014/main" id="{0FDF6FFC-8903-405A-8A8C-B36E271214D9}"/>
              </a:ext>
            </a:extLst>
          </p:cNvPr>
          <p:cNvGraphicFramePr>
            <a:graphicFrameLocks noGrp="1"/>
          </p:cNvGraphicFramePr>
          <p:nvPr>
            <p:ph type="tbl" sz="quarter" idx="13"/>
            <p:extLst>
              <p:ext uri="{D42A27DB-BD31-4B8C-83A1-F6EECF244321}">
                <p14:modId xmlns:p14="http://schemas.microsoft.com/office/powerpoint/2010/main" val="1840959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96384637"/>
                    </a:ext>
                  </a:extLst>
                </a:gridCol>
                <a:gridCol w="822960">
                  <a:extLst>
                    <a:ext uri="{9D8B030D-6E8A-4147-A177-3AD203B41FA5}">
                      <a16:colId xmlns:a16="http://schemas.microsoft.com/office/drawing/2014/main" val="3575760812"/>
                    </a:ext>
                  </a:extLst>
                </a:gridCol>
                <a:gridCol w="658368">
                  <a:extLst>
                    <a:ext uri="{9D8B030D-6E8A-4147-A177-3AD203B41FA5}">
                      <a16:colId xmlns:a16="http://schemas.microsoft.com/office/drawing/2014/main" val="92999230"/>
                    </a:ext>
                  </a:extLst>
                </a:gridCol>
                <a:gridCol w="822960">
                  <a:extLst>
                    <a:ext uri="{9D8B030D-6E8A-4147-A177-3AD203B41FA5}">
                      <a16:colId xmlns:a16="http://schemas.microsoft.com/office/drawing/2014/main" val="129340743"/>
                    </a:ext>
                  </a:extLst>
                </a:gridCol>
                <a:gridCol w="411480">
                  <a:extLst>
                    <a:ext uri="{9D8B030D-6E8A-4147-A177-3AD203B41FA5}">
                      <a16:colId xmlns:a16="http://schemas.microsoft.com/office/drawing/2014/main" val="559754618"/>
                    </a:ext>
                  </a:extLst>
                </a:gridCol>
                <a:gridCol w="411480">
                  <a:extLst>
                    <a:ext uri="{9D8B030D-6E8A-4147-A177-3AD203B41FA5}">
                      <a16:colId xmlns:a16="http://schemas.microsoft.com/office/drawing/2014/main" val="2215691703"/>
                    </a:ext>
                  </a:extLst>
                </a:gridCol>
                <a:gridCol w="411480">
                  <a:extLst>
                    <a:ext uri="{9D8B030D-6E8A-4147-A177-3AD203B41FA5}">
                      <a16:colId xmlns:a16="http://schemas.microsoft.com/office/drawing/2014/main" val="1029246694"/>
                    </a:ext>
                  </a:extLst>
                </a:gridCol>
                <a:gridCol w="411480">
                  <a:extLst>
                    <a:ext uri="{9D8B030D-6E8A-4147-A177-3AD203B41FA5}">
                      <a16:colId xmlns:a16="http://schemas.microsoft.com/office/drawing/2014/main" val="2307027425"/>
                    </a:ext>
                  </a:extLst>
                </a:gridCol>
                <a:gridCol w="658368">
                  <a:extLst>
                    <a:ext uri="{9D8B030D-6E8A-4147-A177-3AD203B41FA5}">
                      <a16:colId xmlns:a16="http://schemas.microsoft.com/office/drawing/2014/main" val="1530448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56548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- 2019-06-29 17:53:59 </a:t>
                      </a:r>
                      <a:r>
                        <a:rPr kumimoji="0" lang="en-US" sz="1000" b="0" i="0" u="none" strike="noStrike" kern="1200" cap="none" spc="0" normalizeH="0" baseline="0" noProof="0">
                          <a:ln>
                            <a:noFill/>
                          </a:ln>
                          <a:solidFill>
                            <a:prstClr val="black"/>
                          </a:solidFill>
                          <a:effectLst/>
                          <a:uLnTx/>
                          <a:uFillTx/>
                          <a:latin typeface="+mn-lt"/>
                          <a:ea typeface="+mn-ea"/>
                          <a:cs typeface="+mn-cs"/>
                        </a:rPr>
                        <a:t>
 The perfect morning in your spacious Family Suite begins with a sumptous breakfast on the terrace and sweeping views of the @BurjAlArab and the azure waters of the Arabian Gulf.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0.59 %</a:t>
                      </a:r>
                    </a:p>
                  </a:txBody>
                  <a:tcPr/>
                </a:tc>
                <a:extLst>
                  <a:ext uri="{0D108BD9-81ED-4DB2-BD59-A6C34878D82A}">
                    <a16:rowId xmlns:a16="http://schemas.microsoft.com/office/drawing/2014/main" val="2764937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- 2019-06-27 11:15:17 </a:t>
                      </a:r>
                      <a:r>
                        <a:rPr kumimoji="0" lang="en-US" sz="1000" b="0" i="0" u="none" strike="noStrike" kern="1200" cap="none" spc="0" normalizeH="0" baseline="0" noProof="0">
                          <a:ln>
                            <a:noFill/>
                          </a:ln>
                          <a:solidFill>
                            <a:prstClr val="black"/>
                          </a:solidFill>
                          <a:effectLst/>
                          <a:uLnTx/>
                          <a:uFillTx/>
                          <a:latin typeface="+mn-lt"/>
                          <a:ea typeface="+mn-ea"/>
                          <a:cs typeface="+mn-cs"/>
                        </a:rPr>
                        <a:t>
 The cabanas at the Wadi pool are truly poolside! Dip your toes directly into the refreshing waters as you relax in the cool shade.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0.68 %</a:t>
                      </a:r>
                    </a:p>
                  </a:txBody>
                  <a:tcPr/>
                </a:tc>
                <a:extLst>
                  <a:ext uri="{0D108BD9-81ED-4DB2-BD59-A6C34878D82A}">
                    <a16:rowId xmlns:a16="http://schemas.microsoft.com/office/drawing/2014/main" val="695705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- 2019-06-26 16:55:24 </a:t>
                      </a:r>
                      <a:r>
                        <a:rPr kumimoji="0" lang="en-US" sz="1000" b="0" i="0" u="none" strike="noStrike" kern="1200" cap="none" spc="0" normalizeH="0" baseline="0" noProof="0">
                          <a:ln>
                            <a:noFill/>
                          </a:ln>
                          <a:solidFill>
                            <a:prstClr val="black"/>
                          </a:solidFill>
                          <a:effectLst/>
                          <a:uLnTx/>
                          <a:uFillTx/>
                          <a:latin typeface="+mn-lt"/>
                          <a:ea typeface="+mn-ea"/>
                          <a:cs typeface="+mn-cs"/>
                        </a:rPr>
                        <a:t>
 The adult-only pool at Sugarmash is a sweet and quiet escape from the hustle &amp; bustle of the city. A day spent relaxing poolside with delicious cuisine and cocktails is a day well spent! Thanks 📷 @___m__i__l__k__a___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a:t>
                      </a:r>
                    </a:p>
                  </a:txBody>
                  <a:tcPr/>
                </a:tc>
                <a:extLst>
                  <a:ext uri="{0D108BD9-81ED-4DB2-BD59-A6C34878D82A}">
                    <a16:rowId xmlns:a16="http://schemas.microsoft.com/office/drawing/2014/main" val="4113218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- 2019-06-24 09:23:13 </a:t>
                      </a:r>
                      <a:r>
                        <a:rPr kumimoji="0" lang="en-US" sz="1000" b="0" i="0" u="none" strike="noStrike" kern="1200" cap="none" spc="0" normalizeH="0" baseline="0" noProof="0">
                          <a:ln>
                            <a:noFill/>
                          </a:ln>
                          <a:solidFill>
                            <a:prstClr val="black"/>
                          </a:solidFill>
                          <a:effectLst/>
                          <a:uLnTx/>
                          <a:uFillTx/>
                          <a:latin typeface="+mn-lt"/>
                          <a:ea typeface="+mn-ea"/>
                          <a:cs typeface="+mn-cs"/>
                        </a:rPr>
                        <a:t>
 Indulge in the perfect getaway in our generous, 126sqm Family Suite. Settle down on our king size bed, on top of the same mattress as those used in Buckingham Palace, for a sleep so tranquil you’ll feel like royalty.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0.73 %</a:t>
                      </a:r>
                    </a:p>
                  </a:txBody>
                  <a:tcPr/>
                </a:tc>
                <a:extLst>
                  <a:ext uri="{0D108BD9-81ED-4DB2-BD59-A6C34878D82A}">
                    <a16:rowId xmlns:a16="http://schemas.microsoft.com/office/drawing/2014/main" val="3487193995"/>
                  </a:ext>
                </a:extLst>
              </a:tr>
            </a:tbl>
          </a:graphicData>
        </a:graphic>
      </p:graphicFrame>
      <p:sp>
        <p:nvSpPr>
          <p:cNvPr id="4" name="Text Placeholder 3">
            <a:extLst>
              <a:ext uri="{FF2B5EF4-FFF2-40B4-BE49-F238E27FC236}">
                <a16:creationId xmlns:a16="http://schemas.microsoft.com/office/drawing/2014/main" id="{4B48D215-A3DE-40E1-A108-786D17B04120}"/>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7789838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D2614-F799-4E54-BC7B-B192B543657E}"/>
              </a:ext>
            </a:extLst>
          </p:cNvPr>
          <p:cNvSpPr>
            <a:spLocks noGrp="1"/>
          </p:cNvSpPr>
          <p:nvPr>
            <p:ph type="title"/>
          </p:nvPr>
        </p:nvSpPr>
        <p:spPr/>
        <p:txBody>
          <a:bodyPr/>
          <a:lstStyle/>
          <a:p>
            <a:r>
              <a:rPr lang="en-US"/>
              <a:t>Instagram IG Insights - Posts Table + I-Rate | Al Naseem - 2 of 7</a:t>
            </a:r>
          </a:p>
        </p:txBody>
      </p:sp>
      <p:graphicFrame>
        <p:nvGraphicFramePr>
          <p:cNvPr id="5" name="Table Placeholder 4">
            <a:extLst>
              <a:ext uri="{FF2B5EF4-FFF2-40B4-BE49-F238E27FC236}">
                <a16:creationId xmlns:a16="http://schemas.microsoft.com/office/drawing/2014/main" id="{F32CB785-4CB7-4953-BD44-87762633FE9E}"/>
              </a:ext>
            </a:extLst>
          </p:cNvPr>
          <p:cNvGraphicFramePr>
            <a:graphicFrameLocks noGrp="1"/>
          </p:cNvGraphicFramePr>
          <p:nvPr>
            <p:ph type="tbl" sz="quarter" idx="13"/>
            <p:extLst>
              <p:ext uri="{D42A27DB-BD31-4B8C-83A1-F6EECF244321}">
                <p14:modId xmlns:p14="http://schemas.microsoft.com/office/powerpoint/2010/main" val="4028360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34923345"/>
                    </a:ext>
                  </a:extLst>
                </a:gridCol>
                <a:gridCol w="822960">
                  <a:extLst>
                    <a:ext uri="{9D8B030D-6E8A-4147-A177-3AD203B41FA5}">
                      <a16:colId xmlns:a16="http://schemas.microsoft.com/office/drawing/2014/main" val="762942419"/>
                    </a:ext>
                  </a:extLst>
                </a:gridCol>
                <a:gridCol w="658368">
                  <a:extLst>
                    <a:ext uri="{9D8B030D-6E8A-4147-A177-3AD203B41FA5}">
                      <a16:colId xmlns:a16="http://schemas.microsoft.com/office/drawing/2014/main" val="682877883"/>
                    </a:ext>
                  </a:extLst>
                </a:gridCol>
                <a:gridCol w="822960">
                  <a:extLst>
                    <a:ext uri="{9D8B030D-6E8A-4147-A177-3AD203B41FA5}">
                      <a16:colId xmlns:a16="http://schemas.microsoft.com/office/drawing/2014/main" val="1243846961"/>
                    </a:ext>
                  </a:extLst>
                </a:gridCol>
                <a:gridCol w="411480">
                  <a:extLst>
                    <a:ext uri="{9D8B030D-6E8A-4147-A177-3AD203B41FA5}">
                      <a16:colId xmlns:a16="http://schemas.microsoft.com/office/drawing/2014/main" val="3345835492"/>
                    </a:ext>
                  </a:extLst>
                </a:gridCol>
                <a:gridCol w="411480">
                  <a:extLst>
                    <a:ext uri="{9D8B030D-6E8A-4147-A177-3AD203B41FA5}">
                      <a16:colId xmlns:a16="http://schemas.microsoft.com/office/drawing/2014/main" val="1273610450"/>
                    </a:ext>
                  </a:extLst>
                </a:gridCol>
                <a:gridCol w="411480">
                  <a:extLst>
                    <a:ext uri="{9D8B030D-6E8A-4147-A177-3AD203B41FA5}">
                      <a16:colId xmlns:a16="http://schemas.microsoft.com/office/drawing/2014/main" val="3901541791"/>
                    </a:ext>
                  </a:extLst>
                </a:gridCol>
                <a:gridCol w="411480">
                  <a:extLst>
                    <a:ext uri="{9D8B030D-6E8A-4147-A177-3AD203B41FA5}">
                      <a16:colId xmlns:a16="http://schemas.microsoft.com/office/drawing/2014/main" val="3978665553"/>
                    </a:ext>
                  </a:extLst>
                </a:gridCol>
                <a:gridCol w="658368">
                  <a:extLst>
                    <a:ext uri="{9D8B030D-6E8A-4147-A177-3AD203B41FA5}">
                      <a16:colId xmlns:a16="http://schemas.microsoft.com/office/drawing/2014/main" val="17653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4565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- 2019-06-22 10:58:57 </a:t>
                      </a:r>
                      <a:r>
                        <a:rPr kumimoji="0" lang="en-US" sz="1000" b="0" i="0" u="none" strike="noStrike" kern="1200" cap="none" spc="0" normalizeH="0" baseline="0" noProof="0">
                          <a:ln>
                            <a:noFill/>
                          </a:ln>
                          <a:solidFill>
                            <a:prstClr val="black"/>
                          </a:solidFill>
                          <a:effectLst/>
                          <a:uLnTx/>
                          <a:uFillTx/>
                          <a:latin typeface="+mn-lt"/>
                          <a:ea typeface="+mn-ea"/>
                          <a:cs typeface="+mn-cs"/>
                        </a:rPr>
                        <a:t>
 Modern design that pays homage to a rich bedouin heritage, the architecture at Jumeriah Al Naseem uses timber to add warmth and strong geometric shapes.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0.80 %</a:t>
                      </a:r>
                    </a:p>
                  </a:txBody>
                  <a:tcPr/>
                </a:tc>
                <a:extLst>
                  <a:ext uri="{0D108BD9-81ED-4DB2-BD59-A6C34878D82A}">
                    <a16:rowId xmlns:a16="http://schemas.microsoft.com/office/drawing/2014/main" val="3063875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- 2019-06-20 11:56:48 </a:t>
                      </a:r>
                      <a:r>
                        <a:rPr kumimoji="0" lang="en-US" sz="1000" b="0" i="0" u="none" strike="noStrike" kern="1200" cap="none" spc="0" normalizeH="0" baseline="0" noProof="0">
                          <a:ln>
                            <a:noFill/>
                          </a:ln>
                          <a:solidFill>
                            <a:prstClr val="black"/>
                          </a:solidFill>
                          <a:effectLst/>
                          <a:uLnTx/>
                          <a:uFillTx/>
                          <a:latin typeface="+mn-lt"/>
                          <a:ea typeface="+mn-ea"/>
                          <a:cs typeface="+mn-cs"/>
                        </a:rPr>
                        <a:t>
 There’s nothing quite like relaxing while taking in scenic views of @SummersaltBeachClub’s shimmering infinity pool and sipping on something refreshing as you soak in Dubai’s warm sunshine.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0.32 %</a:t>
                      </a:r>
                    </a:p>
                  </a:txBody>
                  <a:tcPr/>
                </a:tc>
                <a:extLst>
                  <a:ext uri="{0D108BD9-81ED-4DB2-BD59-A6C34878D82A}">
                    <a16:rowId xmlns:a16="http://schemas.microsoft.com/office/drawing/2014/main" val="1834326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- 2019-06-18 11:48:36 </a:t>
                      </a:r>
                      <a:r>
                        <a:rPr kumimoji="0" lang="en-US" sz="1000" b="0" i="0" u="none" strike="noStrike" kern="1200" cap="none" spc="0" normalizeH="0" baseline="0" noProof="0">
                          <a:ln>
                            <a:noFill/>
                          </a:ln>
                          <a:solidFill>
                            <a:prstClr val="black"/>
                          </a:solidFill>
                          <a:effectLst/>
                          <a:uLnTx/>
                          <a:uFillTx/>
                          <a:latin typeface="+mn-lt"/>
                          <a:ea typeface="+mn-ea"/>
                          <a:cs typeface="+mn-cs"/>
                        </a:rPr>
                        <a:t>
 Feel the sea breeze and Dubai's warm sunshine as you indulge in the suite life in the airy living area of your luxurious Presidential Suite.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0.34 %</a:t>
                      </a:r>
                    </a:p>
                  </a:txBody>
                  <a:tcPr/>
                </a:tc>
                <a:extLst>
                  <a:ext uri="{0D108BD9-81ED-4DB2-BD59-A6C34878D82A}">
                    <a16:rowId xmlns:a16="http://schemas.microsoft.com/office/drawing/2014/main" val="4222267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- 2019-06-17 09:17:57 </a:t>
                      </a:r>
                      <a:r>
                        <a:rPr kumimoji="0" lang="en-US" sz="1000" b="0" i="0" u="none" strike="noStrike" kern="1200" cap="none" spc="0" normalizeH="0" baseline="0" noProof="0">
                          <a:ln>
                            <a:noFill/>
                          </a:ln>
                          <a:solidFill>
                            <a:prstClr val="black"/>
                          </a:solidFill>
                          <a:effectLst/>
                          <a:uLnTx/>
                          <a:uFillTx/>
                          <a:latin typeface="+mn-lt"/>
                          <a:ea typeface="+mn-ea"/>
                          <a:cs typeface="+mn-cs"/>
                        </a:rPr>
                        <a:t>
 Even the walk to breakfast is an adventure in ivory corridors that create the illusion of infinity. Bordered with beautifully tended gardens, every moment is open to imaginative fun for the little ones! Thanks 📷 @susanpowerflanagan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0.48 %</a:t>
                      </a:r>
                    </a:p>
                  </a:txBody>
                  <a:tcPr/>
                </a:tc>
                <a:extLst>
                  <a:ext uri="{0D108BD9-81ED-4DB2-BD59-A6C34878D82A}">
                    <a16:rowId xmlns:a16="http://schemas.microsoft.com/office/drawing/2014/main" val="3636504088"/>
                  </a:ext>
                </a:extLst>
              </a:tr>
            </a:tbl>
          </a:graphicData>
        </a:graphic>
      </p:graphicFrame>
      <p:sp>
        <p:nvSpPr>
          <p:cNvPr id="4" name="Text Placeholder 3">
            <a:extLst>
              <a:ext uri="{FF2B5EF4-FFF2-40B4-BE49-F238E27FC236}">
                <a16:creationId xmlns:a16="http://schemas.microsoft.com/office/drawing/2014/main" id="{36430D09-654D-46F9-BAFD-0074558ABC37}"/>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40825948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B4057-3E92-40C1-ADC3-18CEE2538BB0}"/>
              </a:ext>
            </a:extLst>
          </p:cNvPr>
          <p:cNvSpPr>
            <a:spLocks noGrp="1"/>
          </p:cNvSpPr>
          <p:nvPr>
            <p:ph type="title"/>
          </p:nvPr>
        </p:nvSpPr>
        <p:spPr/>
        <p:txBody>
          <a:bodyPr/>
          <a:lstStyle/>
          <a:p>
            <a:r>
              <a:rPr lang="en-US"/>
              <a:t>Instagram IG Insights - Posts Table + I-Rate | Al Naseem - 3 of 7</a:t>
            </a:r>
          </a:p>
        </p:txBody>
      </p:sp>
      <p:graphicFrame>
        <p:nvGraphicFramePr>
          <p:cNvPr id="5" name="Table Placeholder 4">
            <a:extLst>
              <a:ext uri="{FF2B5EF4-FFF2-40B4-BE49-F238E27FC236}">
                <a16:creationId xmlns:a16="http://schemas.microsoft.com/office/drawing/2014/main" id="{7AA978FD-29CD-4DA4-BE6A-DB24DD890E3F}"/>
              </a:ext>
            </a:extLst>
          </p:cNvPr>
          <p:cNvGraphicFramePr>
            <a:graphicFrameLocks noGrp="1"/>
          </p:cNvGraphicFramePr>
          <p:nvPr>
            <p:ph type="tbl" sz="quarter" idx="13"/>
            <p:extLst>
              <p:ext uri="{D42A27DB-BD31-4B8C-83A1-F6EECF244321}">
                <p14:modId xmlns:p14="http://schemas.microsoft.com/office/powerpoint/2010/main" val="3583866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65634677"/>
                    </a:ext>
                  </a:extLst>
                </a:gridCol>
                <a:gridCol w="822960">
                  <a:extLst>
                    <a:ext uri="{9D8B030D-6E8A-4147-A177-3AD203B41FA5}">
                      <a16:colId xmlns:a16="http://schemas.microsoft.com/office/drawing/2014/main" val="3848357790"/>
                    </a:ext>
                  </a:extLst>
                </a:gridCol>
                <a:gridCol w="658368">
                  <a:extLst>
                    <a:ext uri="{9D8B030D-6E8A-4147-A177-3AD203B41FA5}">
                      <a16:colId xmlns:a16="http://schemas.microsoft.com/office/drawing/2014/main" val="938433226"/>
                    </a:ext>
                  </a:extLst>
                </a:gridCol>
                <a:gridCol w="822960">
                  <a:extLst>
                    <a:ext uri="{9D8B030D-6E8A-4147-A177-3AD203B41FA5}">
                      <a16:colId xmlns:a16="http://schemas.microsoft.com/office/drawing/2014/main" val="922174474"/>
                    </a:ext>
                  </a:extLst>
                </a:gridCol>
                <a:gridCol w="411480">
                  <a:extLst>
                    <a:ext uri="{9D8B030D-6E8A-4147-A177-3AD203B41FA5}">
                      <a16:colId xmlns:a16="http://schemas.microsoft.com/office/drawing/2014/main" val="2174605630"/>
                    </a:ext>
                  </a:extLst>
                </a:gridCol>
                <a:gridCol w="411480">
                  <a:extLst>
                    <a:ext uri="{9D8B030D-6E8A-4147-A177-3AD203B41FA5}">
                      <a16:colId xmlns:a16="http://schemas.microsoft.com/office/drawing/2014/main" val="3059774064"/>
                    </a:ext>
                  </a:extLst>
                </a:gridCol>
                <a:gridCol w="411480">
                  <a:extLst>
                    <a:ext uri="{9D8B030D-6E8A-4147-A177-3AD203B41FA5}">
                      <a16:colId xmlns:a16="http://schemas.microsoft.com/office/drawing/2014/main" val="910922965"/>
                    </a:ext>
                  </a:extLst>
                </a:gridCol>
                <a:gridCol w="411480">
                  <a:extLst>
                    <a:ext uri="{9D8B030D-6E8A-4147-A177-3AD203B41FA5}">
                      <a16:colId xmlns:a16="http://schemas.microsoft.com/office/drawing/2014/main" val="133719959"/>
                    </a:ext>
                  </a:extLst>
                </a:gridCol>
                <a:gridCol w="658368">
                  <a:extLst>
                    <a:ext uri="{9D8B030D-6E8A-4147-A177-3AD203B41FA5}">
                      <a16:colId xmlns:a16="http://schemas.microsoft.com/office/drawing/2014/main" val="2189488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38267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- 2019-06-15 10:25:49 </a:t>
                      </a:r>
                      <a:r>
                        <a:rPr kumimoji="0" lang="en-US" sz="1000" b="0" i="0" u="none" strike="noStrike" kern="1200" cap="none" spc="0" normalizeH="0" baseline="0" noProof="0">
                          <a:ln>
                            <a:noFill/>
                          </a:ln>
                          <a:solidFill>
                            <a:prstClr val="black"/>
                          </a:solidFill>
                          <a:effectLst/>
                          <a:uLnTx/>
                          <a:uFillTx/>
                          <a:latin typeface="+mn-lt"/>
                          <a:ea typeface="+mn-ea"/>
                          <a:cs typeface="+mn-cs"/>
                        </a:rPr>
                        <a:t>
 Admire a series of grand arches and inspiring works of art on as you wander through our fascinating, marble-clad lobby.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1.30 %</a:t>
                      </a:r>
                    </a:p>
                  </a:txBody>
                  <a:tcPr/>
                </a:tc>
                <a:extLst>
                  <a:ext uri="{0D108BD9-81ED-4DB2-BD59-A6C34878D82A}">
                    <a16:rowId xmlns:a16="http://schemas.microsoft.com/office/drawing/2014/main" val="4265599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- 2019-06-13 10:25:44 </a:t>
                      </a:r>
                      <a:r>
                        <a:rPr kumimoji="0" lang="en-US" sz="1000" b="0" i="0" u="none" strike="noStrike" kern="1200" cap="none" spc="0" normalizeH="0" baseline="0" noProof="0">
                          <a:ln>
                            <a:noFill/>
                          </a:ln>
                          <a:solidFill>
                            <a:prstClr val="black"/>
                          </a:solidFill>
                          <a:effectLst/>
                          <a:uLnTx/>
                          <a:uFillTx/>
                          <a:latin typeface="+mn-lt"/>
                          <a:ea typeface="+mn-ea"/>
                          <a:cs typeface="+mn-cs"/>
                        </a:rPr>
                        <a:t>
 Our one-of-a-kind lagoon is the perfect spot to become one with nature. Admire seven species of endangered turtles cared for by the Dubai Turtle Rehabilitation Project before they're released back into UAE territorial waters. Thanks 📷  @laverne_tm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0.83 %</a:t>
                      </a:r>
                    </a:p>
                  </a:txBody>
                  <a:tcPr/>
                </a:tc>
                <a:extLst>
                  <a:ext uri="{0D108BD9-81ED-4DB2-BD59-A6C34878D82A}">
                    <a16:rowId xmlns:a16="http://schemas.microsoft.com/office/drawing/2014/main" val="2255734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- 2019-06-12 09:23:31 </a:t>
                      </a:r>
                      <a:r>
                        <a:rPr kumimoji="0" lang="en-US" sz="1000" b="0" i="0" u="none" strike="noStrike" kern="1200" cap="none" spc="0" normalizeH="0" baseline="0" noProof="0">
                          <a:ln>
                            <a:noFill/>
                          </a:ln>
                          <a:solidFill>
                            <a:prstClr val="black"/>
                          </a:solidFill>
                          <a:effectLst/>
                          <a:uLnTx/>
                          <a:uFillTx/>
                          <a:latin typeface="+mn-lt"/>
                          <a:ea typeface="+mn-ea"/>
                          <a:cs typeface="+mn-cs"/>
                        </a:rPr>
                        <a:t>
 Enjoy a relaxing afternoon in the comfortable living area of your open-plan Family Suite, before stepping out on to the expansive terrace to take in the panoramic views of clear blues skies and the Arabian Gulf.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0.65 %</a:t>
                      </a:r>
                    </a:p>
                  </a:txBody>
                  <a:tcPr/>
                </a:tc>
                <a:extLst>
                  <a:ext uri="{0D108BD9-81ED-4DB2-BD59-A6C34878D82A}">
                    <a16:rowId xmlns:a16="http://schemas.microsoft.com/office/drawing/2014/main" val="3808895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- 2019-06-10 09:42:26 </a:t>
                      </a:r>
                      <a:r>
                        <a:rPr kumimoji="0" lang="en-US" sz="1000" b="0" i="0" u="none" strike="noStrike" kern="1200" cap="none" spc="0" normalizeH="0" baseline="0" noProof="0">
                          <a:ln>
                            <a:noFill/>
                          </a:ln>
                          <a:solidFill>
                            <a:prstClr val="black"/>
                          </a:solidFill>
                          <a:effectLst/>
                          <a:uLnTx/>
                          <a:uFillTx/>
                          <a:latin typeface="+mn-lt"/>
                          <a:ea typeface="+mn-ea"/>
                          <a:cs typeface="+mn-cs"/>
                        </a:rPr>
                        <a:t>
 Set overlooking the sugar-soft sands of Madinat Jumeirah's 1.2 mile stretch of private beach, Summersalt Beach Club's gorgeous setting is the ideal spot to relax and indulge in beachside bliss.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1.06 %</a:t>
                      </a:r>
                    </a:p>
                  </a:txBody>
                  <a:tcPr/>
                </a:tc>
                <a:extLst>
                  <a:ext uri="{0D108BD9-81ED-4DB2-BD59-A6C34878D82A}">
                    <a16:rowId xmlns:a16="http://schemas.microsoft.com/office/drawing/2014/main" val="2226031229"/>
                  </a:ext>
                </a:extLst>
              </a:tr>
            </a:tbl>
          </a:graphicData>
        </a:graphic>
      </p:graphicFrame>
      <p:sp>
        <p:nvSpPr>
          <p:cNvPr id="4" name="Text Placeholder 3">
            <a:extLst>
              <a:ext uri="{FF2B5EF4-FFF2-40B4-BE49-F238E27FC236}">
                <a16:creationId xmlns:a16="http://schemas.microsoft.com/office/drawing/2014/main" id="{84327DB4-105E-4E91-90ED-8ABFB48B75A1}"/>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4570123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DDEB4-8DC9-4D0B-B89B-E5FA4CB621B4}"/>
              </a:ext>
            </a:extLst>
          </p:cNvPr>
          <p:cNvSpPr>
            <a:spLocks noGrp="1"/>
          </p:cNvSpPr>
          <p:nvPr>
            <p:ph type="title"/>
          </p:nvPr>
        </p:nvSpPr>
        <p:spPr/>
        <p:txBody>
          <a:bodyPr/>
          <a:lstStyle/>
          <a:p>
            <a:r>
              <a:rPr lang="en-US"/>
              <a:t>Instagram IG Insights - Posts Table + I-Rate | Al Naseem - 4 of 7</a:t>
            </a:r>
          </a:p>
        </p:txBody>
      </p:sp>
      <p:graphicFrame>
        <p:nvGraphicFramePr>
          <p:cNvPr id="5" name="Table Placeholder 4">
            <a:extLst>
              <a:ext uri="{FF2B5EF4-FFF2-40B4-BE49-F238E27FC236}">
                <a16:creationId xmlns:a16="http://schemas.microsoft.com/office/drawing/2014/main" id="{32AAFA42-984E-4D33-AEA1-34CD1D618255}"/>
              </a:ext>
            </a:extLst>
          </p:cNvPr>
          <p:cNvGraphicFramePr>
            <a:graphicFrameLocks noGrp="1"/>
          </p:cNvGraphicFramePr>
          <p:nvPr>
            <p:ph type="tbl" sz="quarter" idx="13"/>
            <p:extLst>
              <p:ext uri="{D42A27DB-BD31-4B8C-83A1-F6EECF244321}">
                <p14:modId xmlns:p14="http://schemas.microsoft.com/office/powerpoint/2010/main" val="1858308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96435866"/>
                    </a:ext>
                  </a:extLst>
                </a:gridCol>
                <a:gridCol w="822960">
                  <a:extLst>
                    <a:ext uri="{9D8B030D-6E8A-4147-A177-3AD203B41FA5}">
                      <a16:colId xmlns:a16="http://schemas.microsoft.com/office/drawing/2014/main" val="517060075"/>
                    </a:ext>
                  </a:extLst>
                </a:gridCol>
                <a:gridCol w="658368">
                  <a:extLst>
                    <a:ext uri="{9D8B030D-6E8A-4147-A177-3AD203B41FA5}">
                      <a16:colId xmlns:a16="http://schemas.microsoft.com/office/drawing/2014/main" val="261718245"/>
                    </a:ext>
                  </a:extLst>
                </a:gridCol>
                <a:gridCol w="822960">
                  <a:extLst>
                    <a:ext uri="{9D8B030D-6E8A-4147-A177-3AD203B41FA5}">
                      <a16:colId xmlns:a16="http://schemas.microsoft.com/office/drawing/2014/main" val="3888345436"/>
                    </a:ext>
                  </a:extLst>
                </a:gridCol>
                <a:gridCol w="411480">
                  <a:extLst>
                    <a:ext uri="{9D8B030D-6E8A-4147-A177-3AD203B41FA5}">
                      <a16:colId xmlns:a16="http://schemas.microsoft.com/office/drawing/2014/main" val="960876313"/>
                    </a:ext>
                  </a:extLst>
                </a:gridCol>
                <a:gridCol w="411480">
                  <a:extLst>
                    <a:ext uri="{9D8B030D-6E8A-4147-A177-3AD203B41FA5}">
                      <a16:colId xmlns:a16="http://schemas.microsoft.com/office/drawing/2014/main" val="1848581228"/>
                    </a:ext>
                  </a:extLst>
                </a:gridCol>
                <a:gridCol w="411480">
                  <a:extLst>
                    <a:ext uri="{9D8B030D-6E8A-4147-A177-3AD203B41FA5}">
                      <a16:colId xmlns:a16="http://schemas.microsoft.com/office/drawing/2014/main" val="2926667517"/>
                    </a:ext>
                  </a:extLst>
                </a:gridCol>
                <a:gridCol w="411480">
                  <a:extLst>
                    <a:ext uri="{9D8B030D-6E8A-4147-A177-3AD203B41FA5}">
                      <a16:colId xmlns:a16="http://schemas.microsoft.com/office/drawing/2014/main" val="2301314671"/>
                    </a:ext>
                  </a:extLst>
                </a:gridCol>
                <a:gridCol w="658368">
                  <a:extLst>
                    <a:ext uri="{9D8B030D-6E8A-4147-A177-3AD203B41FA5}">
                      <a16:colId xmlns:a16="http://schemas.microsoft.com/office/drawing/2014/main" val="3590541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67350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- 2019-06-07 11:37:23 </a:t>
                      </a:r>
                      <a:r>
                        <a:rPr kumimoji="0" lang="en-US" sz="1000" b="0" i="0" u="none" strike="noStrike" kern="1200" cap="none" spc="0" normalizeH="0" baseline="0" noProof="0">
                          <a:ln>
                            <a:noFill/>
                          </a:ln>
                          <a:solidFill>
                            <a:prstClr val="black"/>
                          </a:solidFill>
                          <a:effectLst/>
                          <a:uLnTx/>
                          <a:uFillTx/>
                          <a:latin typeface="+mn-lt"/>
                          <a:ea typeface="+mn-ea"/>
                          <a:cs typeface="+mn-cs"/>
                        </a:rPr>
                        <a:t>
 Stop by @AlMandharLounge for a healthy summertime breakfast of organic Greek Yoghurt with a drizzle of fresh honey topped with crunchy nut mixes. A perfect start to a day of adventure.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0.34 %</a:t>
                      </a:r>
                    </a:p>
                  </a:txBody>
                  <a:tcPr/>
                </a:tc>
                <a:extLst>
                  <a:ext uri="{0D108BD9-81ED-4DB2-BD59-A6C34878D82A}">
                    <a16:rowId xmlns:a16="http://schemas.microsoft.com/office/drawing/2014/main" val="1703396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- 2019-06-04 10:31:13 </a:t>
                      </a:r>
                      <a:r>
                        <a:rPr kumimoji="0" lang="en-US" sz="1000" b="0" i="0" u="none" strike="noStrike" kern="1200" cap="none" spc="0" normalizeH="0" baseline="0" noProof="0">
                          <a:ln>
                            <a:noFill/>
                          </a:ln>
                          <a:solidFill>
                            <a:prstClr val="black"/>
                          </a:solidFill>
                          <a:effectLst/>
                          <a:uLnTx/>
                          <a:uFillTx/>
                          <a:latin typeface="+mn-lt"/>
                          <a:ea typeface="+mn-ea"/>
                          <a:cs typeface="+mn-cs"/>
                        </a:rPr>
                        <a:t>
 Jumeirah Al Naseem wishes you and your loved ones a blessed Eid Al Fitr! #DiscoverAlNaseem 📷: @911stig458
-
</a:t>
                      </a:r>
                      <a:r>
                        <a:rPr kumimoji="0" lang="ar-AE" sz="1000" b="0" i="0" u="none" strike="noStrike" kern="1200" cap="none" spc="0" normalizeH="0" baseline="0" noProof="0">
                          <a:ln>
                            <a:noFill/>
                          </a:ln>
                          <a:solidFill>
                            <a:prstClr val="black"/>
                          </a:solidFill>
                          <a:effectLst/>
                          <a:uLnTx/>
                          <a:uFillTx/>
                          <a:latin typeface="+mn-lt"/>
                          <a:ea typeface="+mn-ea"/>
                          <a:cs typeface="+mn-cs"/>
                        </a:rPr>
                        <a:t>عيدكم مبارك و كل عام وأنتم بخير بمناسبة حلول عيد الفطر المبارك‎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0.81 %</a:t>
                      </a:r>
                    </a:p>
                  </a:txBody>
                  <a:tcPr/>
                </a:tc>
                <a:extLst>
                  <a:ext uri="{0D108BD9-81ED-4DB2-BD59-A6C34878D82A}">
                    <a16:rowId xmlns:a16="http://schemas.microsoft.com/office/drawing/2014/main" val="269197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- 2019-06-03 22:25:21 </a:t>
                      </a:r>
                      <a:r>
                        <a:rPr kumimoji="0" lang="en-US" sz="1000" b="0" i="0" u="none" strike="noStrike" kern="1200" cap="none" spc="0" normalizeH="0" baseline="0" noProof="0">
                          <a:ln>
                            <a:noFill/>
                          </a:ln>
                          <a:solidFill>
                            <a:prstClr val="black"/>
                          </a:solidFill>
                          <a:effectLst/>
                          <a:uLnTx/>
                          <a:uFillTx/>
                          <a:latin typeface="+mn-lt"/>
                          <a:ea typeface="+mn-ea"/>
                          <a:cs typeface="+mn-cs"/>
                        </a:rPr>
                        <a:t>
 On arrival to your Presidential Suite at Jumeirah Al Naseem, step straight into the tub in one of two spacious bathrooms in the 300sqm suite for a luxurious start to your holiday.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0.48 %</a:t>
                      </a:r>
                    </a:p>
                  </a:txBody>
                  <a:tcPr/>
                </a:tc>
                <a:extLst>
                  <a:ext uri="{0D108BD9-81ED-4DB2-BD59-A6C34878D82A}">
                    <a16:rowId xmlns:a16="http://schemas.microsoft.com/office/drawing/2014/main" val="1900162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- 2019-06-02 11:21:36 </a:t>
                      </a:r>
                      <a:r>
                        <a:rPr kumimoji="0" lang="en-US" sz="1000" b="0" i="0" u="none" strike="noStrike" kern="1200" cap="none" spc="0" normalizeH="0" baseline="0" noProof="0">
                          <a:ln>
                            <a:noFill/>
                          </a:ln>
                          <a:solidFill>
                            <a:prstClr val="black"/>
                          </a:solidFill>
                          <a:effectLst/>
                          <a:uLnTx/>
                          <a:uFillTx/>
                          <a:latin typeface="+mn-lt"/>
                          <a:ea typeface="+mn-ea"/>
                          <a:cs typeface="+mn-cs"/>
                        </a:rPr>
                        <a:t>
 Discover the ultimate beach escape where clear blue skies blend seamlessly with the pristine turquoise waters and the warm, golden sands of the Arabian Gulf. Thanks 📷 @gazete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0.48 %</a:t>
                      </a:r>
                    </a:p>
                  </a:txBody>
                  <a:tcPr/>
                </a:tc>
                <a:extLst>
                  <a:ext uri="{0D108BD9-81ED-4DB2-BD59-A6C34878D82A}">
                    <a16:rowId xmlns:a16="http://schemas.microsoft.com/office/drawing/2014/main" val="2241666319"/>
                  </a:ext>
                </a:extLst>
              </a:tr>
            </a:tbl>
          </a:graphicData>
        </a:graphic>
      </p:graphicFrame>
      <p:sp>
        <p:nvSpPr>
          <p:cNvPr id="4" name="Text Placeholder 3">
            <a:extLst>
              <a:ext uri="{FF2B5EF4-FFF2-40B4-BE49-F238E27FC236}">
                <a16:creationId xmlns:a16="http://schemas.microsoft.com/office/drawing/2014/main" id="{F00E8D11-07E2-4BDC-9C1E-13B97C1F3D7D}"/>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8532824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21CB2-224B-44E3-9CBE-EB9D12894C0D}"/>
              </a:ext>
            </a:extLst>
          </p:cNvPr>
          <p:cNvSpPr>
            <a:spLocks noGrp="1"/>
          </p:cNvSpPr>
          <p:nvPr>
            <p:ph type="title"/>
          </p:nvPr>
        </p:nvSpPr>
        <p:spPr/>
        <p:txBody>
          <a:bodyPr/>
          <a:lstStyle/>
          <a:p>
            <a:r>
              <a:rPr lang="en-US"/>
              <a:t>Instagram IG Insights - Posts Table + I-Rate | Al Naseem - 5 of 7</a:t>
            </a:r>
          </a:p>
        </p:txBody>
      </p:sp>
      <p:graphicFrame>
        <p:nvGraphicFramePr>
          <p:cNvPr id="5" name="Table Placeholder 4">
            <a:extLst>
              <a:ext uri="{FF2B5EF4-FFF2-40B4-BE49-F238E27FC236}">
                <a16:creationId xmlns:a16="http://schemas.microsoft.com/office/drawing/2014/main" id="{686ABD51-7233-43DC-8C6A-B21EFBE26E4D}"/>
              </a:ext>
            </a:extLst>
          </p:cNvPr>
          <p:cNvGraphicFramePr>
            <a:graphicFrameLocks noGrp="1"/>
          </p:cNvGraphicFramePr>
          <p:nvPr>
            <p:ph type="tbl" sz="quarter" idx="13"/>
            <p:extLst>
              <p:ext uri="{D42A27DB-BD31-4B8C-83A1-F6EECF244321}">
                <p14:modId xmlns:p14="http://schemas.microsoft.com/office/powerpoint/2010/main" val="2102293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64546725"/>
                    </a:ext>
                  </a:extLst>
                </a:gridCol>
                <a:gridCol w="822960">
                  <a:extLst>
                    <a:ext uri="{9D8B030D-6E8A-4147-A177-3AD203B41FA5}">
                      <a16:colId xmlns:a16="http://schemas.microsoft.com/office/drawing/2014/main" val="3911301754"/>
                    </a:ext>
                  </a:extLst>
                </a:gridCol>
                <a:gridCol w="658368">
                  <a:extLst>
                    <a:ext uri="{9D8B030D-6E8A-4147-A177-3AD203B41FA5}">
                      <a16:colId xmlns:a16="http://schemas.microsoft.com/office/drawing/2014/main" val="3517935694"/>
                    </a:ext>
                  </a:extLst>
                </a:gridCol>
                <a:gridCol w="822960">
                  <a:extLst>
                    <a:ext uri="{9D8B030D-6E8A-4147-A177-3AD203B41FA5}">
                      <a16:colId xmlns:a16="http://schemas.microsoft.com/office/drawing/2014/main" val="2674437256"/>
                    </a:ext>
                  </a:extLst>
                </a:gridCol>
                <a:gridCol w="411480">
                  <a:extLst>
                    <a:ext uri="{9D8B030D-6E8A-4147-A177-3AD203B41FA5}">
                      <a16:colId xmlns:a16="http://schemas.microsoft.com/office/drawing/2014/main" val="2957640077"/>
                    </a:ext>
                  </a:extLst>
                </a:gridCol>
                <a:gridCol w="411480">
                  <a:extLst>
                    <a:ext uri="{9D8B030D-6E8A-4147-A177-3AD203B41FA5}">
                      <a16:colId xmlns:a16="http://schemas.microsoft.com/office/drawing/2014/main" val="1394409934"/>
                    </a:ext>
                  </a:extLst>
                </a:gridCol>
                <a:gridCol w="411480">
                  <a:extLst>
                    <a:ext uri="{9D8B030D-6E8A-4147-A177-3AD203B41FA5}">
                      <a16:colId xmlns:a16="http://schemas.microsoft.com/office/drawing/2014/main" val="3185345551"/>
                    </a:ext>
                  </a:extLst>
                </a:gridCol>
                <a:gridCol w="411480">
                  <a:extLst>
                    <a:ext uri="{9D8B030D-6E8A-4147-A177-3AD203B41FA5}">
                      <a16:colId xmlns:a16="http://schemas.microsoft.com/office/drawing/2014/main" val="1813369536"/>
                    </a:ext>
                  </a:extLst>
                </a:gridCol>
                <a:gridCol w="658368">
                  <a:extLst>
                    <a:ext uri="{9D8B030D-6E8A-4147-A177-3AD203B41FA5}">
                      <a16:colId xmlns:a16="http://schemas.microsoft.com/office/drawing/2014/main" val="2278181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60602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- 2019-05-30 09:38:25 </a:t>
                      </a:r>
                      <a:r>
                        <a:rPr kumimoji="0" lang="en-US" sz="1000" b="0" i="0" u="none" strike="noStrike" kern="1200" cap="none" spc="0" normalizeH="0" baseline="0" noProof="0">
                          <a:ln>
                            <a:noFill/>
                          </a:ln>
                          <a:solidFill>
                            <a:prstClr val="black"/>
                          </a:solidFill>
                          <a:effectLst/>
                          <a:uLnTx/>
                          <a:uFillTx/>
                          <a:latin typeface="+mn-lt"/>
                          <a:ea typeface="+mn-ea"/>
                          <a:cs typeface="+mn-cs"/>
                        </a:rPr>
                        <a:t>
 We’re honored to announce that we’ve been recognized with a 2019 Certificate of Excellence by @TripAdvisor. Thank you to all our guests for your kind reviews and for choosing to stay at Jumeirah Al Naseem!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0.87 %</a:t>
                      </a:r>
                    </a:p>
                  </a:txBody>
                  <a:tcPr/>
                </a:tc>
                <a:extLst>
                  <a:ext uri="{0D108BD9-81ED-4DB2-BD59-A6C34878D82A}">
                    <a16:rowId xmlns:a16="http://schemas.microsoft.com/office/drawing/2014/main" val="2145606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- 2019-05-29 19:32:53 </a:t>
                      </a:r>
                      <a:r>
                        <a:rPr kumimoji="0" lang="en-US" sz="1000" b="0" i="0" u="none" strike="noStrike" kern="1200" cap="none" spc="0" normalizeH="0" baseline="0" noProof="0">
                          <a:ln>
                            <a:noFill/>
                          </a:ln>
                          <a:solidFill>
                            <a:prstClr val="black"/>
                          </a:solidFill>
                          <a:effectLst/>
                          <a:uLnTx/>
                          <a:uFillTx/>
                          <a:latin typeface="+mn-lt"/>
                          <a:ea typeface="+mn-ea"/>
                          <a:cs typeface="+mn-cs"/>
                        </a:rPr>
                        <a:t>
 Meandering along the pearl-toned corridors and moving from the sunlight into the shadows thrown by palm trees, you'll feel as if you're floating through time. The best part of any holiday is not having to worry about a thing. Thanks 📷 @skardova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0.35 %</a:t>
                      </a:r>
                    </a:p>
                  </a:txBody>
                  <a:tcPr/>
                </a:tc>
                <a:extLst>
                  <a:ext uri="{0D108BD9-81ED-4DB2-BD59-A6C34878D82A}">
                    <a16:rowId xmlns:a16="http://schemas.microsoft.com/office/drawing/2014/main" val="291889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- 2019-05-28 16:24:34 </a:t>
                      </a:r>
                      <a:r>
                        <a:rPr kumimoji="0" lang="en-US" sz="1000" b="0" i="0" u="none" strike="noStrike" kern="1200" cap="none" spc="0" normalizeH="0" baseline="0" noProof="0">
                          <a:ln>
                            <a:noFill/>
                          </a:ln>
                          <a:solidFill>
                            <a:prstClr val="black"/>
                          </a:solidFill>
                          <a:effectLst/>
                          <a:uLnTx/>
                          <a:uFillTx/>
                          <a:latin typeface="+mn-lt"/>
                          <a:ea typeface="+mn-ea"/>
                          <a:cs typeface="+mn-cs"/>
                        </a:rPr>
                        <a:t>
 The unique shape and layout of the main pool creates serene enclaves; surrounded by palm trees and lush gardens, you'll feel as if you've been transported to a tropical island escape.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1.34 %</a:t>
                      </a:r>
                    </a:p>
                  </a:txBody>
                  <a:tcPr/>
                </a:tc>
                <a:extLst>
                  <a:ext uri="{0D108BD9-81ED-4DB2-BD59-A6C34878D82A}">
                    <a16:rowId xmlns:a16="http://schemas.microsoft.com/office/drawing/2014/main" val="2630931140"/>
                  </a:ext>
                </a:extLst>
              </a:tr>
            </a:tbl>
          </a:graphicData>
        </a:graphic>
      </p:graphicFrame>
      <p:sp>
        <p:nvSpPr>
          <p:cNvPr id="4" name="Text Placeholder 3">
            <a:extLst>
              <a:ext uri="{FF2B5EF4-FFF2-40B4-BE49-F238E27FC236}">
                <a16:creationId xmlns:a16="http://schemas.microsoft.com/office/drawing/2014/main" id="{B085F36F-5DC6-4F00-8963-403165176000}"/>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4930813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28CB0-9D6E-4606-A98F-70715E65797E}"/>
              </a:ext>
            </a:extLst>
          </p:cNvPr>
          <p:cNvSpPr>
            <a:spLocks noGrp="1"/>
          </p:cNvSpPr>
          <p:nvPr>
            <p:ph type="title"/>
          </p:nvPr>
        </p:nvSpPr>
        <p:spPr/>
        <p:txBody>
          <a:bodyPr/>
          <a:lstStyle/>
          <a:p>
            <a:r>
              <a:rPr lang="en-US"/>
              <a:t>Instagram IG Insights - Posts Table + I-Rate | Al Naseem - 6 of 7</a:t>
            </a:r>
          </a:p>
        </p:txBody>
      </p:sp>
      <p:graphicFrame>
        <p:nvGraphicFramePr>
          <p:cNvPr id="5" name="Table Placeholder 4">
            <a:extLst>
              <a:ext uri="{FF2B5EF4-FFF2-40B4-BE49-F238E27FC236}">
                <a16:creationId xmlns:a16="http://schemas.microsoft.com/office/drawing/2014/main" id="{9675D73D-0C5C-4601-802D-BB9817B1A8A7}"/>
              </a:ext>
            </a:extLst>
          </p:cNvPr>
          <p:cNvGraphicFramePr>
            <a:graphicFrameLocks noGrp="1"/>
          </p:cNvGraphicFramePr>
          <p:nvPr>
            <p:ph type="tbl" sz="quarter" idx="13"/>
            <p:extLst>
              <p:ext uri="{D42A27DB-BD31-4B8C-83A1-F6EECF244321}">
                <p14:modId xmlns:p14="http://schemas.microsoft.com/office/powerpoint/2010/main" val="654917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91490892"/>
                    </a:ext>
                  </a:extLst>
                </a:gridCol>
                <a:gridCol w="822960">
                  <a:extLst>
                    <a:ext uri="{9D8B030D-6E8A-4147-A177-3AD203B41FA5}">
                      <a16:colId xmlns:a16="http://schemas.microsoft.com/office/drawing/2014/main" val="1297766811"/>
                    </a:ext>
                  </a:extLst>
                </a:gridCol>
                <a:gridCol w="658368">
                  <a:extLst>
                    <a:ext uri="{9D8B030D-6E8A-4147-A177-3AD203B41FA5}">
                      <a16:colId xmlns:a16="http://schemas.microsoft.com/office/drawing/2014/main" val="7966971"/>
                    </a:ext>
                  </a:extLst>
                </a:gridCol>
                <a:gridCol w="822960">
                  <a:extLst>
                    <a:ext uri="{9D8B030D-6E8A-4147-A177-3AD203B41FA5}">
                      <a16:colId xmlns:a16="http://schemas.microsoft.com/office/drawing/2014/main" val="3398855831"/>
                    </a:ext>
                  </a:extLst>
                </a:gridCol>
                <a:gridCol w="411480">
                  <a:extLst>
                    <a:ext uri="{9D8B030D-6E8A-4147-A177-3AD203B41FA5}">
                      <a16:colId xmlns:a16="http://schemas.microsoft.com/office/drawing/2014/main" val="67354414"/>
                    </a:ext>
                  </a:extLst>
                </a:gridCol>
                <a:gridCol w="411480">
                  <a:extLst>
                    <a:ext uri="{9D8B030D-6E8A-4147-A177-3AD203B41FA5}">
                      <a16:colId xmlns:a16="http://schemas.microsoft.com/office/drawing/2014/main" val="3129406862"/>
                    </a:ext>
                  </a:extLst>
                </a:gridCol>
                <a:gridCol w="411480">
                  <a:extLst>
                    <a:ext uri="{9D8B030D-6E8A-4147-A177-3AD203B41FA5}">
                      <a16:colId xmlns:a16="http://schemas.microsoft.com/office/drawing/2014/main" val="2677433147"/>
                    </a:ext>
                  </a:extLst>
                </a:gridCol>
                <a:gridCol w="411480">
                  <a:extLst>
                    <a:ext uri="{9D8B030D-6E8A-4147-A177-3AD203B41FA5}">
                      <a16:colId xmlns:a16="http://schemas.microsoft.com/office/drawing/2014/main" val="1965765637"/>
                    </a:ext>
                  </a:extLst>
                </a:gridCol>
                <a:gridCol w="658368">
                  <a:extLst>
                    <a:ext uri="{9D8B030D-6E8A-4147-A177-3AD203B41FA5}">
                      <a16:colId xmlns:a16="http://schemas.microsoft.com/office/drawing/2014/main" val="3617470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15460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- 2019-05-27 18:24:30 </a:t>
                      </a:r>
                      <a:r>
                        <a:rPr kumimoji="0" lang="en-US" sz="1000" b="0" i="0" u="none" strike="noStrike" kern="1200" cap="none" spc="0" normalizeH="0" baseline="0" noProof="0">
                          <a:ln>
                            <a:noFill/>
                          </a:ln>
                          <a:solidFill>
                            <a:prstClr val="black"/>
                          </a:solidFill>
                          <a:effectLst/>
                          <a:uLnTx/>
                          <a:uFillTx/>
                          <a:latin typeface="+mn-lt"/>
                          <a:ea typeface="+mn-ea"/>
                          <a:cs typeface="+mn-cs"/>
                        </a:rPr>
                        <a:t>
 Step out from your generous open-plan bathroom and into the elegant and spacious Ocean Terrace Suite bedroom. With idyllic views of the resort and the Arabian Gulf, your private balcony will become a special place to enjoy your morning cup of coffee.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0.68 %</a:t>
                      </a:r>
                    </a:p>
                  </a:txBody>
                  <a:tcPr/>
                </a:tc>
                <a:extLst>
                  <a:ext uri="{0D108BD9-81ED-4DB2-BD59-A6C34878D82A}">
                    <a16:rowId xmlns:a16="http://schemas.microsoft.com/office/drawing/2014/main" val="2228224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- 2019-05-23 17:32:28 </a:t>
                      </a:r>
                      <a:r>
                        <a:rPr kumimoji="0" lang="en-US" sz="1000" b="0" i="0" u="none" strike="noStrike" kern="1200" cap="none" spc="0" normalizeH="0" baseline="0" noProof="0">
                          <a:ln>
                            <a:noFill/>
                          </a:ln>
                          <a:solidFill>
                            <a:prstClr val="black"/>
                          </a:solidFill>
                          <a:effectLst/>
                          <a:uLnTx/>
                          <a:uFillTx/>
                          <a:latin typeface="+mn-lt"/>
                          <a:ea typeface="+mn-ea"/>
                          <a:cs typeface="+mn-cs"/>
                        </a:rPr>
                        <a:t>
 Iftar can be enjoyed in The Palmery's modern and inviting spaces. This unique setting with open terraces overlooks the Gulf and the @burjalarab and is perfect for a relaxed time spent with friends and family.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0.23 %</a:t>
                      </a:r>
                    </a:p>
                  </a:txBody>
                  <a:tcPr/>
                </a:tc>
                <a:extLst>
                  <a:ext uri="{0D108BD9-81ED-4DB2-BD59-A6C34878D82A}">
                    <a16:rowId xmlns:a16="http://schemas.microsoft.com/office/drawing/2014/main" val="1177398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- 2019-05-22 16:23:14 </a:t>
                      </a:r>
                      <a:r>
                        <a:rPr kumimoji="0" lang="en-US" sz="1000" b="0" i="0" u="none" strike="noStrike" kern="1200" cap="none" spc="0" normalizeH="0" baseline="0" noProof="0">
                          <a:ln>
                            <a:noFill/>
                          </a:ln>
                          <a:solidFill>
                            <a:prstClr val="black"/>
                          </a:solidFill>
                          <a:effectLst/>
                          <a:uLnTx/>
                          <a:uFillTx/>
                          <a:latin typeface="+mn-lt"/>
                          <a:ea typeface="+mn-ea"/>
                          <a:cs typeface="+mn-cs"/>
                        </a:rPr>
                        <a:t>
 The adult-only pool at Sugarmash offers an unparalleled view of the resort and a quiet reprieve from the bustling city. Delicious Polynesian-inspired cuisine and drinks can be enjoyed while you dip your toes into the refreshing waters.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1.14 %</a:t>
                      </a:r>
                    </a:p>
                  </a:txBody>
                  <a:tcPr/>
                </a:tc>
                <a:extLst>
                  <a:ext uri="{0D108BD9-81ED-4DB2-BD59-A6C34878D82A}">
                    <a16:rowId xmlns:a16="http://schemas.microsoft.com/office/drawing/2014/main" val="3945727188"/>
                  </a:ext>
                </a:extLst>
              </a:tr>
            </a:tbl>
          </a:graphicData>
        </a:graphic>
      </p:graphicFrame>
      <p:sp>
        <p:nvSpPr>
          <p:cNvPr id="4" name="Text Placeholder 3">
            <a:extLst>
              <a:ext uri="{FF2B5EF4-FFF2-40B4-BE49-F238E27FC236}">
                <a16:creationId xmlns:a16="http://schemas.microsoft.com/office/drawing/2014/main" id="{2EBC00CB-945E-447E-BB7E-01408204FE7E}"/>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4942998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11110-AF3B-4D79-949A-8AF79067FA2E}"/>
              </a:ext>
            </a:extLst>
          </p:cNvPr>
          <p:cNvSpPr>
            <a:spLocks noGrp="1"/>
          </p:cNvSpPr>
          <p:nvPr>
            <p:ph type="title"/>
          </p:nvPr>
        </p:nvSpPr>
        <p:spPr/>
        <p:txBody>
          <a:bodyPr/>
          <a:lstStyle/>
          <a:p>
            <a:r>
              <a:rPr lang="en-US"/>
              <a:t>Instagram IG Insights - Posts Table + I-Rate | Al Naseem - 7 of 7</a:t>
            </a:r>
          </a:p>
        </p:txBody>
      </p:sp>
      <p:graphicFrame>
        <p:nvGraphicFramePr>
          <p:cNvPr id="5" name="Table Placeholder 4">
            <a:extLst>
              <a:ext uri="{FF2B5EF4-FFF2-40B4-BE49-F238E27FC236}">
                <a16:creationId xmlns:a16="http://schemas.microsoft.com/office/drawing/2014/main" id="{F9154830-C1C8-47E6-9407-7A4A3243CA7A}"/>
              </a:ext>
            </a:extLst>
          </p:cNvPr>
          <p:cNvGraphicFramePr>
            <a:graphicFrameLocks noGrp="1"/>
          </p:cNvGraphicFramePr>
          <p:nvPr>
            <p:ph type="tbl" sz="quarter" idx="13"/>
            <p:extLst>
              <p:ext uri="{D42A27DB-BD31-4B8C-83A1-F6EECF244321}">
                <p14:modId xmlns:p14="http://schemas.microsoft.com/office/powerpoint/2010/main" val="1830659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05157985"/>
                    </a:ext>
                  </a:extLst>
                </a:gridCol>
                <a:gridCol w="822960">
                  <a:extLst>
                    <a:ext uri="{9D8B030D-6E8A-4147-A177-3AD203B41FA5}">
                      <a16:colId xmlns:a16="http://schemas.microsoft.com/office/drawing/2014/main" val="1466330049"/>
                    </a:ext>
                  </a:extLst>
                </a:gridCol>
                <a:gridCol w="658368">
                  <a:extLst>
                    <a:ext uri="{9D8B030D-6E8A-4147-A177-3AD203B41FA5}">
                      <a16:colId xmlns:a16="http://schemas.microsoft.com/office/drawing/2014/main" val="1325984270"/>
                    </a:ext>
                  </a:extLst>
                </a:gridCol>
                <a:gridCol w="822960">
                  <a:extLst>
                    <a:ext uri="{9D8B030D-6E8A-4147-A177-3AD203B41FA5}">
                      <a16:colId xmlns:a16="http://schemas.microsoft.com/office/drawing/2014/main" val="2191054163"/>
                    </a:ext>
                  </a:extLst>
                </a:gridCol>
                <a:gridCol w="411480">
                  <a:extLst>
                    <a:ext uri="{9D8B030D-6E8A-4147-A177-3AD203B41FA5}">
                      <a16:colId xmlns:a16="http://schemas.microsoft.com/office/drawing/2014/main" val="3086597909"/>
                    </a:ext>
                  </a:extLst>
                </a:gridCol>
                <a:gridCol w="411480">
                  <a:extLst>
                    <a:ext uri="{9D8B030D-6E8A-4147-A177-3AD203B41FA5}">
                      <a16:colId xmlns:a16="http://schemas.microsoft.com/office/drawing/2014/main" val="3806579032"/>
                    </a:ext>
                  </a:extLst>
                </a:gridCol>
                <a:gridCol w="411480">
                  <a:extLst>
                    <a:ext uri="{9D8B030D-6E8A-4147-A177-3AD203B41FA5}">
                      <a16:colId xmlns:a16="http://schemas.microsoft.com/office/drawing/2014/main" val="2210756675"/>
                    </a:ext>
                  </a:extLst>
                </a:gridCol>
                <a:gridCol w="411480">
                  <a:extLst>
                    <a:ext uri="{9D8B030D-6E8A-4147-A177-3AD203B41FA5}">
                      <a16:colId xmlns:a16="http://schemas.microsoft.com/office/drawing/2014/main" val="975040728"/>
                    </a:ext>
                  </a:extLst>
                </a:gridCol>
                <a:gridCol w="658368">
                  <a:extLst>
                    <a:ext uri="{9D8B030D-6E8A-4147-A177-3AD203B41FA5}">
                      <a16:colId xmlns:a16="http://schemas.microsoft.com/office/drawing/2014/main" val="3450270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05107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- 2019-05-20 16:28:23 </a:t>
                      </a:r>
                      <a:r>
                        <a:rPr kumimoji="0" lang="en-US" sz="1000" b="0" i="0" u="none" strike="noStrike" kern="1200" cap="none" spc="0" normalizeH="0" baseline="0" noProof="0">
                          <a:ln>
                            <a:noFill/>
                          </a:ln>
                          <a:solidFill>
                            <a:prstClr val="black"/>
                          </a:solidFill>
                          <a:effectLst/>
                          <a:uLnTx/>
                          <a:uFillTx/>
                          <a:latin typeface="+mn-lt"/>
                          <a:ea typeface="+mn-ea"/>
                          <a:cs typeface="+mn-cs"/>
                        </a:rPr>
                        <a:t>
 Warm, dappled light settles gently on the sun loungers that skirt the Wadi pool. Tucked away in a quiet corner of the resort, it's the perfect place to unwind in the afternoon sun.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0.81 %</a:t>
                      </a:r>
                    </a:p>
                  </a:txBody>
                  <a:tcPr/>
                </a:tc>
                <a:extLst>
                  <a:ext uri="{0D108BD9-81ED-4DB2-BD59-A6C34878D82A}">
                    <a16:rowId xmlns:a16="http://schemas.microsoft.com/office/drawing/2014/main" val="2477626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- 2019-05-19 18:21:43 </a:t>
                      </a:r>
                      <a:r>
                        <a:rPr kumimoji="0" lang="en-US" sz="1000" b="0" i="0" u="none" strike="noStrike" kern="1200" cap="none" spc="0" normalizeH="0" baseline="0" noProof="0">
                          <a:ln>
                            <a:noFill/>
                          </a:ln>
                          <a:solidFill>
                            <a:prstClr val="black"/>
                          </a:solidFill>
                          <a:effectLst/>
                          <a:uLnTx/>
                          <a:uFillTx/>
                          <a:latin typeface="+mn-lt"/>
                          <a:ea typeface="+mn-ea"/>
                          <a:cs typeface="+mn-cs"/>
                        </a:rPr>
                        <a:t>
 The main pool at Jumeirah Al Naseem has a unique, meandering shape that creates sheltered corners, which give the feeling of privacy as you relax on your sun lounger and soak up the sun.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1.50 %</a:t>
                      </a:r>
                    </a:p>
                  </a:txBody>
                  <a:tcPr/>
                </a:tc>
                <a:extLst>
                  <a:ext uri="{0D108BD9-81ED-4DB2-BD59-A6C34878D82A}">
                    <a16:rowId xmlns:a16="http://schemas.microsoft.com/office/drawing/2014/main" val="3933462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jumeirahalnaseem - 2019-05-16 17:34:36 </a:t>
                      </a:r>
                      <a:r>
                        <a:rPr kumimoji="0" lang="en-US" sz="1000" b="0" i="0" u="none" strike="noStrike" kern="1200" cap="none" spc="0" normalizeH="0" baseline="0" noProof="0">
                          <a:ln>
                            <a:noFill/>
                          </a:ln>
                          <a:solidFill>
                            <a:prstClr val="black"/>
                          </a:solidFill>
                          <a:effectLst/>
                          <a:uLnTx/>
                          <a:uFillTx/>
                          <a:latin typeface="+mn-lt"/>
                          <a:ea typeface="+mn-ea"/>
                          <a:cs typeface="+mn-cs"/>
                        </a:rPr>
                        <a:t>
 A delicious Iftar awaits you and your loved ones at The Palmery; the ideal moment to reconnect with family and reflect during this holy month.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0.51 %</a:t>
                      </a:r>
                    </a:p>
                  </a:txBody>
                  <a:tcPr/>
                </a:tc>
                <a:extLst>
                  <a:ext uri="{0D108BD9-81ED-4DB2-BD59-A6C34878D82A}">
                    <a16:rowId xmlns:a16="http://schemas.microsoft.com/office/drawing/2014/main" val="1423515091"/>
                  </a:ext>
                </a:extLst>
              </a:tr>
            </a:tbl>
          </a:graphicData>
        </a:graphic>
      </p:graphicFrame>
      <p:sp>
        <p:nvSpPr>
          <p:cNvPr id="4" name="Text Placeholder 3">
            <a:extLst>
              <a:ext uri="{FF2B5EF4-FFF2-40B4-BE49-F238E27FC236}">
                <a16:creationId xmlns:a16="http://schemas.microsoft.com/office/drawing/2014/main" id="{F447DBC9-B4AC-4840-9378-5BBB86964D5F}"/>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5997612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6795B-588C-4B1B-B411-33E94C411AC3}"/>
              </a:ext>
            </a:extLst>
          </p:cNvPr>
          <p:cNvSpPr>
            <a:spLocks noGrp="1"/>
          </p:cNvSpPr>
          <p:nvPr>
            <p:ph type="title"/>
          </p:nvPr>
        </p:nvSpPr>
        <p:spPr/>
        <p:txBody>
          <a:bodyPr/>
          <a:lstStyle/>
          <a:p>
            <a:r>
              <a:rPr lang="en-US"/>
              <a:t>Instagram Videos Table | Al Naseem - 1 of 3</a:t>
            </a:r>
          </a:p>
        </p:txBody>
      </p:sp>
      <p:graphicFrame>
        <p:nvGraphicFramePr>
          <p:cNvPr id="5" name="Table Placeholder 4">
            <a:extLst>
              <a:ext uri="{FF2B5EF4-FFF2-40B4-BE49-F238E27FC236}">
                <a16:creationId xmlns:a16="http://schemas.microsoft.com/office/drawing/2014/main" id="{82E27953-A818-489F-9550-F349B02FB16D}"/>
              </a:ext>
            </a:extLst>
          </p:cNvPr>
          <p:cNvGraphicFramePr>
            <a:graphicFrameLocks noGrp="1"/>
          </p:cNvGraphicFramePr>
          <p:nvPr>
            <p:ph type="tbl" sz="quarter" idx="13"/>
            <p:extLst>
              <p:ext uri="{D42A27DB-BD31-4B8C-83A1-F6EECF244321}">
                <p14:modId xmlns:p14="http://schemas.microsoft.com/office/powerpoint/2010/main" val="1418527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51025411"/>
                    </a:ext>
                  </a:extLst>
                </a:gridCol>
                <a:gridCol w="493776">
                  <a:extLst>
                    <a:ext uri="{9D8B030D-6E8A-4147-A177-3AD203B41FA5}">
                      <a16:colId xmlns:a16="http://schemas.microsoft.com/office/drawing/2014/main" val="3887131250"/>
                    </a:ext>
                  </a:extLst>
                </a:gridCol>
                <a:gridCol w="1152144">
                  <a:extLst>
                    <a:ext uri="{9D8B030D-6E8A-4147-A177-3AD203B41FA5}">
                      <a16:colId xmlns:a16="http://schemas.microsoft.com/office/drawing/2014/main" val="819298786"/>
                    </a:ext>
                  </a:extLst>
                </a:gridCol>
                <a:gridCol w="493776">
                  <a:extLst>
                    <a:ext uri="{9D8B030D-6E8A-4147-A177-3AD203B41FA5}">
                      <a16:colId xmlns:a16="http://schemas.microsoft.com/office/drawing/2014/main" val="3638667574"/>
                    </a:ext>
                  </a:extLst>
                </a:gridCol>
                <a:gridCol w="493776">
                  <a:extLst>
                    <a:ext uri="{9D8B030D-6E8A-4147-A177-3AD203B41FA5}">
                      <a16:colId xmlns:a16="http://schemas.microsoft.com/office/drawing/2014/main" val="1459619359"/>
                    </a:ext>
                  </a:extLst>
                </a:gridCol>
                <a:gridCol w="493776">
                  <a:extLst>
                    <a:ext uri="{9D8B030D-6E8A-4147-A177-3AD203B41FA5}">
                      <a16:colId xmlns:a16="http://schemas.microsoft.com/office/drawing/2014/main" val="3759290705"/>
                    </a:ext>
                  </a:extLst>
                </a:gridCol>
                <a:gridCol w="493776">
                  <a:extLst>
                    <a:ext uri="{9D8B030D-6E8A-4147-A177-3AD203B41FA5}">
                      <a16:colId xmlns:a16="http://schemas.microsoft.com/office/drawing/2014/main" val="2503814128"/>
                    </a:ext>
                  </a:extLst>
                </a:gridCol>
                <a:gridCol w="493776">
                  <a:extLst>
                    <a:ext uri="{9D8B030D-6E8A-4147-A177-3AD203B41FA5}">
                      <a16:colId xmlns:a16="http://schemas.microsoft.com/office/drawing/2014/main" val="28993169"/>
                    </a:ext>
                  </a:extLst>
                </a:gridCol>
                <a:gridCol w="493776">
                  <a:extLst>
                    <a:ext uri="{9D8B030D-6E8A-4147-A177-3AD203B41FA5}">
                      <a16:colId xmlns:a16="http://schemas.microsoft.com/office/drawing/2014/main" val="2890569559"/>
                    </a:ext>
                  </a:extLst>
                </a:gridCol>
                <a:gridCol w="493776">
                  <a:extLst>
                    <a:ext uri="{9D8B030D-6E8A-4147-A177-3AD203B41FA5}">
                      <a16:colId xmlns:a16="http://schemas.microsoft.com/office/drawing/2014/main" val="948640063"/>
                    </a:ext>
                  </a:extLst>
                </a:gridCol>
                <a:gridCol w="493776">
                  <a:extLst>
                    <a:ext uri="{9D8B030D-6E8A-4147-A177-3AD203B41FA5}">
                      <a16:colId xmlns:a16="http://schemas.microsoft.com/office/drawing/2014/main" val="2097919358"/>
                    </a:ext>
                  </a:extLst>
                </a:gridCol>
                <a:gridCol w="493776">
                  <a:extLst>
                    <a:ext uri="{9D8B030D-6E8A-4147-A177-3AD203B41FA5}">
                      <a16:colId xmlns:a16="http://schemas.microsoft.com/office/drawing/2014/main" val="3791840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315382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jumeirahalnaseem - 2019-05-16 17:34:36 </a:t>
                      </a:r>
                      <a:r>
                        <a:rPr kumimoji="0" lang="en-US" sz="1000" b="0" i="0" u="none" strike="noStrike" kern="1200" cap="none" spc="0" normalizeH="0" baseline="0" noProof="0">
                          <a:ln>
                            <a:noFill/>
                          </a:ln>
                          <a:solidFill>
                            <a:prstClr val="black"/>
                          </a:solidFill>
                          <a:effectLst/>
                          <a:uLnTx/>
                          <a:uFillTx/>
                          <a:latin typeface="+mn-lt"/>
                          <a:ea typeface="+mn-ea"/>
                          <a:cs typeface="+mn-cs"/>
                        </a:rPr>
                        <a:t>
 A delicious Iftar awaits you and your loved ones at The Palmery; the ideal moment to reconnect with family and reflect during this holy month.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https://www.instagram.com/p/BxhnfAEH19g/media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22.13 %</a:t>
                      </a:r>
                    </a:p>
                  </a:txBody>
                  <a:tcPr/>
                </a:tc>
                <a:extLst>
                  <a:ext uri="{0D108BD9-81ED-4DB2-BD59-A6C34878D82A}">
                    <a16:rowId xmlns:a16="http://schemas.microsoft.com/office/drawing/2014/main" val="2865005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jumeirahalnaseem - 2019-03-27 17:21:40 </a:t>
                      </a:r>
                      <a:r>
                        <a:rPr kumimoji="0" lang="en-US" sz="1000" b="0" i="0" u="none" strike="noStrike" kern="1200" cap="none" spc="0" normalizeH="0" baseline="0" noProof="0">
                          <a:ln>
                            <a:noFill/>
                          </a:ln>
                          <a:solidFill>
                            <a:prstClr val="black"/>
                          </a:solidFill>
                          <a:effectLst/>
                          <a:uLnTx/>
                          <a:uFillTx/>
                          <a:latin typeface="+mn-lt"/>
                          <a:ea typeface="+mn-ea"/>
                          <a:cs typeface="+mn-cs"/>
                        </a:rPr>
                        <a:t>
 Open for lunch and dinner, @summersaltbeachclub fuses the artful craft of Japanese cooking with delicious flavours of South America. Designed to encourage sharing, the perfectly balanced new menu is created using fresh ingredients such as miso, yuzu, truffle and lime.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https://www.instagram.com/p/Bvg10MSFI6i/media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25.21 %</a:t>
                      </a:r>
                    </a:p>
                  </a:txBody>
                  <a:tcPr/>
                </a:tc>
                <a:extLst>
                  <a:ext uri="{0D108BD9-81ED-4DB2-BD59-A6C34878D82A}">
                    <a16:rowId xmlns:a16="http://schemas.microsoft.com/office/drawing/2014/main" val="1545852585"/>
                  </a:ext>
                </a:extLst>
              </a:tr>
            </a:tbl>
          </a:graphicData>
        </a:graphic>
      </p:graphicFrame>
      <p:sp>
        <p:nvSpPr>
          <p:cNvPr id="4" name="Text Placeholder 3">
            <a:extLst>
              <a:ext uri="{FF2B5EF4-FFF2-40B4-BE49-F238E27FC236}">
                <a16:creationId xmlns:a16="http://schemas.microsoft.com/office/drawing/2014/main" id="{C2B68498-707F-4E00-981A-36BB63523145}"/>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0004502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0F8BD-B968-4651-8378-D4D893CC920C}"/>
              </a:ext>
            </a:extLst>
          </p:cNvPr>
          <p:cNvSpPr>
            <a:spLocks noGrp="1"/>
          </p:cNvSpPr>
          <p:nvPr>
            <p:ph type="title"/>
          </p:nvPr>
        </p:nvSpPr>
        <p:spPr/>
        <p:txBody>
          <a:bodyPr/>
          <a:lstStyle/>
          <a:p>
            <a:r>
              <a:rPr lang="en-US"/>
              <a:t>Instagram Videos Table | Al Naseem - 2 of 3</a:t>
            </a:r>
          </a:p>
        </p:txBody>
      </p:sp>
      <p:graphicFrame>
        <p:nvGraphicFramePr>
          <p:cNvPr id="5" name="Table Placeholder 4">
            <a:extLst>
              <a:ext uri="{FF2B5EF4-FFF2-40B4-BE49-F238E27FC236}">
                <a16:creationId xmlns:a16="http://schemas.microsoft.com/office/drawing/2014/main" id="{31679F52-C2D8-4827-A27F-7FE4B5648FCA}"/>
              </a:ext>
            </a:extLst>
          </p:cNvPr>
          <p:cNvGraphicFramePr>
            <a:graphicFrameLocks noGrp="1"/>
          </p:cNvGraphicFramePr>
          <p:nvPr>
            <p:ph type="tbl" sz="quarter" idx="13"/>
            <p:extLst>
              <p:ext uri="{D42A27DB-BD31-4B8C-83A1-F6EECF244321}">
                <p14:modId xmlns:p14="http://schemas.microsoft.com/office/powerpoint/2010/main" val="2322777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94668026"/>
                    </a:ext>
                  </a:extLst>
                </a:gridCol>
                <a:gridCol w="493776">
                  <a:extLst>
                    <a:ext uri="{9D8B030D-6E8A-4147-A177-3AD203B41FA5}">
                      <a16:colId xmlns:a16="http://schemas.microsoft.com/office/drawing/2014/main" val="947615020"/>
                    </a:ext>
                  </a:extLst>
                </a:gridCol>
                <a:gridCol w="1152144">
                  <a:extLst>
                    <a:ext uri="{9D8B030D-6E8A-4147-A177-3AD203B41FA5}">
                      <a16:colId xmlns:a16="http://schemas.microsoft.com/office/drawing/2014/main" val="2748822818"/>
                    </a:ext>
                  </a:extLst>
                </a:gridCol>
                <a:gridCol w="493776">
                  <a:extLst>
                    <a:ext uri="{9D8B030D-6E8A-4147-A177-3AD203B41FA5}">
                      <a16:colId xmlns:a16="http://schemas.microsoft.com/office/drawing/2014/main" val="3676952306"/>
                    </a:ext>
                  </a:extLst>
                </a:gridCol>
                <a:gridCol w="493776">
                  <a:extLst>
                    <a:ext uri="{9D8B030D-6E8A-4147-A177-3AD203B41FA5}">
                      <a16:colId xmlns:a16="http://schemas.microsoft.com/office/drawing/2014/main" val="3483780709"/>
                    </a:ext>
                  </a:extLst>
                </a:gridCol>
                <a:gridCol w="493776">
                  <a:extLst>
                    <a:ext uri="{9D8B030D-6E8A-4147-A177-3AD203B41FA5}">
                      <a16:colId xmlns:a16="http://schemas.microsoft.com/office/drawing/2014/main" val="4247944808"/>
                    </a:ext>
                  </a:extLst>
                </a:gridCol>
                <a:gridCol w="493776">
                  <a:extLst>
                    <a:ext uri="{9D8B030D-6E8A-4147-A177-3AD203B41FA5}">
                      <a16:colId xmlns:a16="http://schemas.microsoft.com/office/drawing/2014/main" val="2291916678"/>
                    </a:ext>
                  </a:extLst>
                </a:gridCol>
                <a:gridCol w="493776">
                  <a:extLst>
                    <a:ext uri="{9D8B030D-6E8A-4147-A177-3AD203B41FA5}">
                      <a16:colId xmlns:a16="http://schemas.microsoft.com/office/drawing/2014/main" val="336146490"/>
                    </a:ext>
                  </a:extLst>
                </a:gridCol>
                <a:gridCol w="493776">
                  <a:extLst>
                    <a:ext uri="{9D8B030D-6E8A-4147-A177-3AD203B41FA5}">
                      <a16:colId xmlns:a16="http://schemas.microsoft.com/office/drawing/2014/main" val="2543356681"/>
                    </a:ext>
                  </a:extLst>
                </a:gridCol>
                <a:gridCol w="493776">
                  <a:extLst>
                    <a:ext uri="{9D8B030D-6E8A-4147-A177-3AD203B41FA5}">
                      <a16:colId xmlns:a16="http://schemas.microsoft.com/office/drawing/2014/main" val="2975764240"/>
                    </a:ext>
                  </a:extLst>
                </a:gridCol>
                <a:gridCol w="493776">
                  <a:extLst>
                    <a:ext uri="{9D8B030D-6E8A-4147-A177-3AD203B41FA5}">
                      <a16:colId xmlns:a16="http://schemas.microsoft.com/office/drawing/2014/main" val="138100963"/>
                    </a:ext>
                  </a:extLst>
                </a:gridCol>
                <a:gridCol w="493776">
                  <a:extLst>
                    <a:ext uri="{9D8B030D-6E8A-4147-A177-3AD203B41FA5}">
                      <a16:colId xmlns:a16="http://schemas.microsoft.com/office/drawing/2014/main" val="3445685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347282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jumeirahalnaseem - 2019-03-21 12:55:33 </a:t>
                      </a:r>
                      <a:r>
                        <a:rPr kumimoji="0" lang="en-US" sz="1000" b="0" i="0" u="none" strike="noStrike" kern="1200" cap="none" spc="0" normalizeH="0" baseline="0" noProof="0">
                          <a:ln>
                            <a:noFill/>
                          </a:ln>
                          <a:solidFill>
                            <a:prstClr val="black"/>
                          </a:solidFill>
                          <a:effectLst/>
                          <a:uLnTx/>
                          <a:uFillTx/>
                          <a:latin typeface="+mn-lt"/>
                          <a:ea typeface="+mn-ea"/>
                          <a:cs typeface="+mn-cs"/>
                        </a:rPr>
                        <a:t>
 Favourite dishes at @summersaltbeachclub include Roasted Langoustines in a Sweet and Sour sauce to start, followed by five types of Crudo; Classic Seabass Ceviche, Truffle Seafood Ceviche, Seabass Sashimi, Yellowtail Sashimi and Salmon Tataki. There truly is something for every taste with a gorgeous selection of main dishes ranging from Miso Marinated Seabass to Wagyu Beef Tataki.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https://www.instagram.com/p/BvQ63BZn7ad/media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20.24 %</a:t>
                      </a:r>
                    </a:p>
                  </a:txBody>
                  <a:tcPr/>
                </a:tc>
                <a:extLst>
                  <a:ext uri="{0D108BD9-81ED-4DB2-BD59-A6C34878D82A}">
                    <a16:rowId xmlns:a16="http://schemas.microsoft.com/office/drawing/2014/main" val="1725929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jumeirahalnaseem - 2019-03-13 10:37:37 </a:t>
                      </a:r>
                      <a:r>
                        <a:rPr kumimoji="0" lang="en-US" sz="1000" b="0" i="0" u="none" strike="noStrike" kern="1200" cap="none" spc="0" normalizeH="0" baseline="0" noProof="0">
                          <a:ln>
                            <a:noFill/>
                          </a:ln>
                          <a:solidFill>
                            <a:prstClr val="black"/>
                          </a:solidFill>
                          <a:effectLst/>
                          <a:uLnTx/>
                          <a:uFillTx/>
                          <a:latin typeface="+mn-lt"/>
                          <a:ea typeface="+mn-ea"/>
                          <a:cs typeface="+mn-cs"/>
                        </a:rPr>
                        <a:t>
 Indulge in Japanese fusion at @summersaltbeachclub with artfully crafted dishes served poolside.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https://www.instagram.com/p/Bu8EmCvns-o/media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27.67 %</a:t>
                      </a:r>
                    </a:p>
                  </a:txBody>
                  <a:tcPr/>
                </a:tc>
                <a:extLst>
                  <a:ext uri="{0D108BD9-81ED-4DB2-BD59-A6C34878D82A}">
                    <a16:rowId xmlns:a16="http://schemas.microsoft.com/office/drawing/2014/main" val="2626355364"/>
                  </a:ext>
                </a:extLst>
              </a:tr>
            </a:tbl>
          </a:graphicData>
        </a:graphic>
      </p:graphicFrame>
      <p:sp>
        <p:nvSpPr>
          <p:cNvPr id="4" name="Text Placeholder 3">
            <a:extLst>
              <a:ext uri="{FF2B5EF4-FFF2-40B4-BE49-F238E27FC236}">
                <a16:creationId xmlns:a16="http://schemas.microsoft.com/office/drawing/2014/main" id="{2EDD86A9-9CA1-4B46-AA7D-EBE621B6E9F4}"/>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974548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DD0C9-E3BC-4606-AC1F-46A890F81099}"/>
              </a:ext>
            </a:extLst>
          </p:cNvPr>
          <p:cNvSpPr>
            <a:spLocks noGrp="1"/>
          </p:cNvSpPr>
          <p:nvPr>
            <p:ph type="title"/>
          </p:nvPr>
        </p:nvSpPr>
        <p:spPr/>
        <p:txBody>
          <a:bodyPr/>
          <a:lstStyle/>
          <a:p>
            <a:r>
              <a:rPr lang="en-US"/>
              <a:t>Instagram Videos Table | Al Naseem - 3 of 3</a:t>
            </a:r>
          </a:p>
        </p:txBody>
      </p:sp>
      <p:graphicFrame>
        <p:nvGraphicFramePr>
          <p:cNvPr id="5" name="Table Placeholder 4">
            <a:extLst>
              <a:ext uri="{FF2B5EF4-FFF2-40B4-BE49-F238E27FC236}">
                <a16:creationId xmlns:a16="http://schemas.microsoft.com/office/drawing/2014/main" id="{F655CC65-D61B-4B34-A5FA-D929AE435335}"/>
              </a:ext>
            </a:extLst>
          </p:cNvPr>
          <p:cNvGraphicFramePr>
            <a:graphicFrameLocks noGrp="1"/>
          </p:cNvGraphicFramePr>
          <p:nvPr>
            <p:ph type="tbl" sz="quarter" idx="13"/>
            <p:extLst>
              <p:ext uri="{D42A27DB-BD31-4B8C-83A1-F6EECF244321}">
                <p14:modId xmlns:p14="http://schemas.microsoft.com/office/powerpoint/2010/main" val="1352449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8445558"/>
                    </a:ext>
                  </a:extLst>
                </a:gridCol>
                <a:gridCol w="493776">
                  <a:extLst>
                    <a:ext uri="{9D8B030D-6E8A-4147-A177-3AD203B41FA5}">
                      <a16:colId xmlns:a16="http://schemas.microsoft.com/office/drawing/2014/main" val="168993854"/>
                    </a:ext>
                  </a:extLst>
                </a:gridCol>
                <a:gridCol w="1152144">
                  <a:extLst>
                    <a:ext uri="{9D8B030D-6E8A-4147-A177-3AD203B41FA5}">
                      <a16:colId xmlns:a16="http://schemas.microsoft.com/office/drawing/2014/main" val="2373177226"/>
                    </a:ext>
                  </a:extLst>
                </a:gridCol>
                <a:gridCol w="493776">
                  <a:extLst>
                    <a:ext uri="{9D8B030D-6E8A-4147-A177-3AD203B41FA5}">
                      <a16:colId xmlns:a16="http://schemas.microsoft.com/office/drawing/2014/main" val="1160876777"/>
                    </a:ext>
                  </a:extLst>
                </a:gridCol>
                <a:gridCol w="493776">
                  <a:extLst>
                    <a:ext uri="{9D8B030D-6E8A-4147-A177-3AD203B41FA5}">
                      <a16:colId xmlns:a16="http://schemas.microsoft.com/office/drawing/2014/main" val="3062209815"/>
                    </a:ext>
                  </a:extLst>
                </a:gridCol>
                <a:gridCol w="493776">
                  <a:extLst>
                    <a:ext uri="{9D8B030D-6E8A-4147-A177-3AD203B41FA5}">
                      <a16:colId xmlns:a16="http://schemas.microsoft.com/office/drawing/2014/main" val="3223205823"/>
                    </a:ext>
                  </a:extLst>
                </a:gridCol>
                <a:gridCol w="493776">
                  <a:extLst>
                    <a:ext uri="{9D8B030D-6E8A-4147-A177-3AD203B41FA5}">
                      <a16:colId xmlns:a16="http://schemas.microsoft.com/office/drawing/2014/main" val="1386214771"/>
                    </a:ext>
                  </a:extLst>
                </a:gridCol>
                <a:gridCol w="493776">
                  <a:extLst>
                    <a:ext uri="{9D8B030D-6E8A-4147-A177-3AD203B41FA5}">
                      <a16:colId xmlns:a16="http://schemas.microsoft.com/office/drawing/2014/main" val="3202397169"/>
                    </a:ext>
                  </a:extLst>
                </a:gridCol>
                <a:gridCol w="493776">
                  <a:extLst>
                    <a:ext uri="{9D8B030D-6E8A-4147-A177-3AD203B41FA5}">
                      <a16:colId xmlns:a16="http://schemas.microsoft.com/office/drawing/2014/main" val="631957625"/>
                    </a:ext>
                  </a:extLst>
                </a:gridCol>
                <a:gridCol w="493776">
                  <a:extLst>
                    <a:ext uri="{9D8B030D-6E8A-4147-A177-3AD203B41FA5}">
                      <a16:colId xmlns:a16="http://schemas.microsoft.com/office/drawing/2014/main" val="697246034"/>
                    </a:ext>
                  </a:extLst>
                </a:gridCol>
                <a:gridCol w="493776">
                  <a:extLst>
                    <a:ext uri="{9D8B030D-6E8A-4147-A177-3AD203B41FA5}">
                      <a16:colId xmlns:a16="http://schemas.microsoft.com/office/drawing/2014/main" val="933944543"/>
                    </a:ext>
                  </a:extLst>
                </a:gridCol>
                <a:gridCol w="493776">
                  <a:extLst>
                    <a:ext uri="{9D8B030D-6E8A-4147-A177-3AD203B41FA5}">
                      <a16:colId xmlns:a16="http://schemas.microsoft.com/office/drawing/2014/main" val="434087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088136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jumeirahalnaseem - 2019-01-23 12:25:19 </a:t>
                      </a:r>
                      <a:r>
                        <a:rPr kumimoji="0" lang="en-US" sz="1000" b="0" i="0" u="none" strike="noStrike" kern="1200" cap="none" spc="0" normalizeH="0" baseline="0" noProof="0">
                          <a:ln>
                            <a:noFill/>
                          </a:ln>
                          <a:solidFill>
                            <a:prstClr val="black"/>
                          </a:solidFill>
                          <a:effectLst/>
                          <a:uLnTx/>
                          <a:uFillTx/>
                          <a:latin typeface="+mn-lt"/>
                          <a:ea typeface="+mn-ea"/>
                          <a:cs typeface="+mn-cs"/>
                        </a:rPr>
                        <a:t>
 The new artfully crafted menu at @rockfishdubai
Sharing platters of Italian-inspired crudo, seafood and grills perfectly complemented by the eclectic decor and beautiful sea views. 
#DiscoverAlNaseem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https://www.instagram.com/p/Bs-FtuWhw81/media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26.38 %</a:t>
                      </a:r>
                    </a:p>
                  </a:txBody>
                  <a:tcPr/>
                </a:tc>
                <a:extLst>
                  <a:ext uri="{0D108BD9-81ED-4DB2-BD59-A6C34878D82A}">
                    <a16:rowId xmlns:a16="http://schemas.microsoft.com/office/drawing/2014/main" val="4130976082"/>
                  </a:ext>
                </a:extLst>
              </a:tr>
            </a:tbl>
          </a:graphicData>
        </a:graphic>
      </p:graphicFrame>
      <p:sp>
        <p:nvSpPr>
          <p:cNvPr id="4" name="Text Placeholder 3">
            <a:extLst>
              <a:ext uri="{FF2B5EF4-FFF2-40B4-BE49-F238E27FC236}">
                <a16:creationId xmlns:a16="http://schemas.microsoft.com/office/drawing/2014/main" id="{39CBBE47-E716-4115-899B-299EB76F2CE2}"/>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2873194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A411-68C3-4413-B23D-D5F7F35A773E}"/>
              </a:ext>
            </a:extLst>
          </p:cNvPr>
          <p:cNvSpPr>
            <a:spLocks noGrp="1"/>
          </p:cNvSpPr>
          <p:nvPr>
            <p:ph type="title"/>
          </p:nvPr>
        </p:nvSpPr>
        <p:spPr/>
        <p:txBody>
          <a:bodyPr/>
          <a:lstStyle/>
          <a:p>
            <a:r>
              <a:rPr lang="en-US"/>
              <a:t>Instagram IG Hashtag Analytics | Al Naseem</a:t>
            </a:r>
          </a:p>
        </p:txBody>
      </p:sp>
      <p:graphicFrame>
        <p:nvGraphicFramePr>
          <p:cNvPr id="5" name="Table Placeholder 4">
            <a:extLst>
              <a:ext uri="{FF2B5EF4-FFF2-40B4-BE49-F238E27FC236}">
                <a16:creationId xmlns:a16="http://schemas.microsoft.com/office/drawing/2014/main" id="{CB806553-441D-4245-98EB-6880137025A4}"/>
              </a:ext>
            </a:extLst>
          </p:cNvPr>
          <p:cNvGraphicFramePr>
            <a:graphicFrameLocks noGrp="1"/>
          </p:cNvGraphicFramePr>
          <p:nvPr>
            <p:ph type="tbl" sz="quarter" idx="13"/>
            <p:extLst>
              <p:ext uri="{D42A27DB-BD31-4B8C-83A1-F6EECF244321}">
                <p14:modId xmlns:p14="http://schemas.microsoft.com/office/powerpoint/2010/main" val="522016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2871133"/>
                    </a:ext>
                  </a:extLst>
                </a:gridCol>
                <a:gridCol w="1645920">
                  <a:extLst>
                    <a:ext uri="{9D8B030D-6E8A-4147-A177-3AD203B41FA5}">
                      <a16:colId xmlns:a16="http://schemas.microsoft.com/office/drawing/2014/main" val="737387313"/>
                    </a:ext>
                  </a:extLst>
                </a:gridCol>
                <a:gridCol w="1645920">
                  <a:extLst>
                    <a:ext uri="{9D8B030D-6E8A-4147-A177-3AD203B41FA5}">
                      <a16:colId xmlns:a16="http://schemas.microsoft.com/office/drawing/2014/main" val="2825076059"/>
                    </a:ext>
                  </a:extLst>
                </a:gridCol>
                <a:gridCol w="1645920">
                  <a:extLst>
                    <a:ext uri="{9D8B030D-6E8A-4147-A177-3AD203B41FA5}">
                      <a16:colId xmlns:a16="http://schemas.microsoft.com/office/drawing/2014/main" val="714774079"/>
                    </a:ext>
                  </a:extLst>
                </a:gridCol>
                <a:gridCol w="1645920">
                  <a:extLst>
                    <a:ext uri="{9D8B030D-6E8A-4147-A177-3AD203B41FA5}">
                      <a16:colId xmlns:a16="http://schemas.microsoft.com/office/drawing/2014/main" val="88846989"/>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Interactions</a:t>
                      </a:r>
                    </a:p>
                  </a:txBody>
                  <a:tcPr/>
                </a:tc>
                <a:extLst>
                  <a:ext uri="{0D108BD9-81ED-4DB2-BD59-A6C34878D82A}">
                    <a16:rowId xmlns:a16="http://schemas.microsoft.com/office/drawing/2014/main" val="991319873"/>
                  </a:ext>
                </a:extLst>
              </a:tr>
              <a:tr h="370840">
                <a:tc>
                  <a:txBody>
                    <a:bodyPr/>
                    <a:lstStyle/>
                    <a:p>
                      <a:r>
                        <a:rPr lang="en-US" sz="1000"/>
                        <a:t>#DiscoverAlNaseem</a:t>
                      </a:r>
                    </a:p>
                  </a:txBody>
                  <a:tcPr/>
                </a:tc>
                <a:tc>
                  <a:txBody>
                    <a:bodyPr/>
                    <a:lstStyle/>
                    <a:p>
                      <a:r>
                        <a:rPr lang="en-US" sz="1000"/>
                        <a:t>98</a:t>
                      </a:r>
                    </a:p>
                  </a:txBody>
                  <a:tcPr/>
                </a:tc>
                <a:tc>
                  <a:txBody>
                    <a:bodyPr/>
                    <a:lstStyle/>
                    <a:p>
                      <a:r>
                        <a:rPr lang="en-US" sz="1000"/>
                        <a:t>46204</a:t>
                      </a:r>
                    </a:p>
                  </a:txBody>
                  <a:tcPr/>
                </a:tc>
                <a:tc>
                  <a:txBody>
                    <a:bodyPr/>
                    <a:lstStyle/>
                    <a:p>
                      <a:r>
                        <a:rPr lang="en-US" sz="1000"/>
                        <a:t>923</a:t>
                      </a:r>
                    </a:p>
                  </a:txBody>
                  <a:tcPr/>
                </a:tc>
                <a:tc>
                  <a:txBody>
                    <a:bodyPr/>
                    <a:lstStyle/>
                    <a:p>
                      <a:r>
                        <a:rPr lang="en-US" sz="1000"/>
                        <a:t>47127</a:t>
                      </a:r>
                    </a:p>
                  </a:txBody>
                  <a:tcPr/>
                </a:tc>
                <a:extLst>
                  <a:ext uri="{0D108BD9-81ED-4DB2-BD59-A6C34878D82A}">
                    <a16:rowId xmlns:a16="http://schemas.microsoft.com/office/drawing/2014/main" val="613991233"/>
                  </a:ext>
                </a:extLst>
              </a:tr>
              <a:tr h="370840">
                <a:tc>
                  <a:txBody>
                    <a:bodyPr/>
                    <a:lstStyle/>
                    <a:p>
                      <a:r>
                        <a:rPr lang="en-US" sz="1000"/>
                        <a:t>#DisoverAlNaseem</a:t>
                      </a:r>
                    </a:p>
                  </a:txBody>
                  <a:tcPr/>
                </a:tc>
                <a:tc>
                  <a:txBody>
                    <a:bodyPr/>
                    <a:lstStyle/>
                    <a:p>
                      <a:r>
                        <a:rPr lang="en-US" sz="1000"/>
                        <a:t>2</a:t>
                      </a:r>
                    </a:p>
                  </a:txBody>
                  <a:tcPr/>
                </a:tc>
                <a:tc>
                  <a:txBody>
                    <a:bodyPr/>
                    <a:lstStyle/>
                    <a:p>
                      <a:r>
                        <a:rPr lang="en-US" sz="1000"/>
                        <a:t>866</a:t>
                      </a:r>
                    </a:p>
                  </a:txBody>
                  <a:tcPr/>
                </a:tc>
                <a:tc>
                  <a:txBody>
                    <a:bodyPr/>
                    <a:lstStyle/>
                    <a:p>
                      <a:r>
                        <a:rPr lang="en-US" sz="1000"/>
                        <a:t>11</a:t>
                      </a:r>
                    </a:p>
                  </a:txBody>
                  <a:tcPr/>
                </a:tc>
                <a:tc>
                  <a:txBody>
                    <a:bodyPr/>
                    <a:lstStyle/>
                    <a:p>
                      <a:r>
                        <a:rPr lang="en-US" sz="1000"/>
                        <a:t>877</a:t>
                      </a:r>
                    </a:p>
                  </a:txBody>
                  <a:tcPr/>
                </a:tc>
                <a:extLst>
                  <a:ext uri="{0D108BD9-81ED-4DB2-BD59-A6C34878D82A}">
                    <a16:rowId xmlns:a16="http://schemas.microsoft.com/office/drawing/2014/main" val="627451773"/>
                  </a:ext>
                </a:extLst>
              </a:tr>
              <a:tr h="370840">
                <a:tc>
                  <a:txBody>
                    <a:bodyPr/>
                    <a:lstStyle/>
                    <a:p>
                      <a:r>
                        <a:rPr lang="en-US" sz="1000"/>
                        <a:t>#2019</a:t>
                      </a:r>
                    </a:p>
                  </a:txBody>
                  <a:tcPr/>
                </a:tc>
                <a:tc>
                  <a:txBody>
                    <a:bodyPr/>
                    <a:lstStyle/>
                    <a:p>
                      <a:r>
                        <a:rPr lang="en-US" sz="1000"/>
                        <a:t>1</a:t>
                      </a:r>
                    </a:p>
                  </a:txBody>
                  <a:tcPr/>
                </a:tc>
                <a:tc>
                  <a:txBody>
                    <a:bodyPr/>
                    <a:lstStyle/>
                    <a:p>
                      <a:r>
                        <a:rPr lang="en-US" sz="1000"/>
                        <a:t>1279</a:t>
                      </a:r>
                    </a:p>
                  </a:txBody>
                  <a:tcPr/>
                </a:tc>
                <a:tc>
                  <a:txBody>
                    <a:bodyPr/>
                    <a:lstStyle/>
                    <a:p>
                      <a:r>
                        <a:rPr lang="en-US" sz="1000"/>
                        <a:t>17</a:t>
                      </a:r>
                    </a:p>
                  </a:txBody>
                  <a:tcPr/>
                </a:tc>
                <a:tc>
                  <a:txBody>
                    <a:bodyPr/>
                    <a:lstStyle/>
                    <a:p>
                      <a:r>
                        <a:rPr lang="en-US" sz="1000"/>
                        <a:t>1296</a:t>
                      </a:r>
                    </a:p>
                  </a:txBody>
                  <a:tcPr/>
                </a:tc>
                <a:extLst>
                  <a:ext uri="{0D108BD9-81ED-4DB2-BD59-A6C34878D82A}">
                    <a16:rowId xmlns:a16="http://schemas.microsoft.com/office/drawing/2014/main" val="3223729443"/>
                  </a:ext>
                </a:extLst>
              </a:tr>
            </a:tbl>
          </a:graphicData>
        </a:graphic>
      </p:graphicFrame>
      <p:sp>
        <p:nvSpPr>
          <p:cNvPr id="4" name="Text Placeholder 3">
            <a:extLst>
              <a:ext uri="{FF2B5EF4-FFF2-40B4-BE49-F238E27FC236}">
                <a16:creationId xmlns:a16="http://schemas.microsoft.com/office/drawing/2014/main" id="{B327642A-E82E-4A6C-9B5D-1E73A52C482A}"/>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1897091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A5A2B-1A1D-4251-AA80-4892FEAC0229}"/>
              </a:ext>
            </a:extLst>
          </p:cNvPr>
          <p:cNvSpPr>
            <a:spLocks noGrp="1"/>
          </p:cNvSpPr>
          <p:nvPr>
            <p:ph type="title"/>
          </p:nvPr>
        </p:nvSpPr>
        <p:spPr/>
        <p:txBody>
          <a:bodyPr/>
          <a:lstStyle/>
          <a:p>
            <a:r>
              <a:rPr lang="en-US"/>
              <a:t>Instagram Stories Taps Line Chart | Al Naseem</a:t>
            </a:r>
          </a:p>
        </p:txBody>
      </p:sp>
      <p:graphicFrame>
        <p:nvGraphicFramePr>
          <p:cNvPr id="6" name="Chart Placeholder 5">
            <a:extLst>
              <a:ext uri="{FF2B5EF4-FFF2-40B4-BE49-F238E27FC236}">
                <a16:creationId xmlns:a16="http://schemas.microsoft.com/office/drawing/2014/main" id="{DEFA0C4E-C764-4794-A0B2-231A3E43CD34}"/>
              </a:ext>
            </a:extLst>
          </p:cNvPr>
          <p:cNvGraphicFramePr>
            <a:graphicFrameLocks noGrp="1"/>
          </p:cNvGraphicFramePr>
          <p:nvPr>
            <p:ph type="chart" sz="quarter" idx="13"/>
            <p:extLst>
              <p:ext uri="{D42A27DB-BD31-4B8C-83A1-F6EECF244321}">
                <p14:modId xmlns:p14="http://schemas.microsoft.com/office/powerpoint/2010/main" val="1541574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DAE93B-7FEC-461A-9B1A-F4DB54DD7C4D}"/>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E5E58F75-E264-4347-B305-62F64910C9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16253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05480-871B-4416-81E2-4E186D908D46}"/>
              </a:ext>
            </a:extLst>
          </p:cNvPr>
          <p:cNvSpPr>
            <a:spLocks noGrp="1"/>
          </p:cNvSpPr>
          <p:nvPr>
            <p:ph type="title"/>
          </p:nvPr>
        </p:nvSpPr>
        <p:spPr/>
        <p:txBody>
          <a:bodyPr/>
          <a:lstStyle/>
          <a:p>
            <a:r>
              <a:rPr lang="en-US"/>
              <a:t>Instagram Stories Key Metrics Line Chart | Al Naseem</a:t>
            </a:r>
          </a:p>
        </p:txBody>
      </p:sp>
      <p:graphicFrame>
        <p:nvGraphicFramePr>
          <p:cNvPr id="6" name="Chart Placeholder 5">
            <a:extLst>
              <a:ext uri="{FF2B5EF4-FFF2-40B4-BE49-F238E27FC236}">
                <a16:creationId xmlns:a16="http://schemas.microsoft.com/office/drawing/2014/main" id="{32007631-58EC-4B25-8187-7E46A1F95D8B}"/>
              </a:ext>
            </a:extLst>
          </p:cNvPr>
          <p:cNvGraphicFramePr>
            <a:graphicFrameLocks noGrp="1"/>
          </p:cNvGraphicFramePr>
          <p:nvPr>
            <p:ph type="chart" sz="quarter" idx="13"/>
            <p:extLst>
              <p:ext uri="{D42A27DB-BD31-4B8C-83A1-F6EECF244321}">
                <p14:modId xmlns:p14="http://schemas.microsoft.com/office/powerpoint/2010/main" val="3034738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6881C3-13D8-468C-B9F8-E98DCEBFBD4D}"/>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7EE13F6B-0EBC-4535-8233-F074301FA0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49410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9EE0D-4FF8-44D5-A9A5-89A7C1D7089D}"/>
              </a:ext>
            </a:extLst>
          </p:cNvPr>
          <p:cNvSpPr>
            <a:spLocks noGrp="1"/>
          </p:cNvSpPr>
          <p:nvPr>
            <p:ph type="title"/>
          </p:nvPr>
        </p:nvSpPr>
        <p:spPr/>
        <p:txBody>
          <a:bodyPr/>
          <a:lstStyle/>
          <a:p>
            <a:r>
              <a:rPr lang="en-US"/>
              <a:t>Instagram Stories Key Metrics Table | Al Naseem</a:t>
            </a:r>
          </a:p>
        </p:txBody>
      </p:sp>
      <p:graphicFrame>
        <p:nvGraphicFramePr>
          <p:cNvPr id="5" name="Table Placeholder 4">
            <a:extLst>
              <a:ext uri="{FF2B5EF4-FFF2-40B4-BE49-F238E27FC236}">
                <a16:creationId xmlns:a16="http://schemas.microsoft.com/office/drawing/2014/main" id="{6C9EA7A4-C39B-4DC1-AF0B-67D8FC852DF4}"/>
              </a:ext>
            </a:extLst>
          </p:cNvPr>
          <p:cNvGraphicFramePr>
            <a:graphicFrameLocks noGrp="1"/>
          </p:cNvGraphicFramePr>
          <p:nvPr>
            <p:ph type="tbl" sz="quarter" idx="13"/>
            <p:extLst>
              <p:ext uri="{D42A27DB-BD31-4B8C-83A1-F6EECF244321}">
                <p14:modId xmlns:p14="http://schemas.microsoft.com/office/powerpoint/2010/main" val="4076011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19956106"/>
                    </a:ext>
                  </a:extLst>
                </a:gridCol>
                <a:gridCol w="707746">
                  <a:extLst>
                    <a:ext uri="{9D8B030D-6E8A-4147-A177-3AD203B41FA5}">
                      <a16:colId xmlns:a16="http://schemas.microsoft.com/office/drawing/2014/main" val="2019879453"/>
                    </a:ext>
                  </a:extLst>
                </a:gridCol>
                <a:gridCol w="707746">
                  <a:extLst>
                    <a:ext uri="{9D8B030D-6E8A-4147-A177-3AD203B41FA5}">
                      <a16:colId xmlns:a16="http://schemas.microsoft.com/office/drawing/2014/main" val="890905983"/>
                    </a:ext>
                  </a:extLst>
                </a:gridCol>
                <a:gridCol w="353873">
                  <a:extLst>
                    <a:ext uri="{9D8B030D-6E8A-4147-A177-3AD203B41FA5}">
                      <a16:colId xmlns:a16="http://schemas.microsoft.com/office/drawing/2014/main" val="2121021006"/>
                    </a:ext>
                  </a:extLst>
                </a:gridCol>
                <a:gridCol w="353873">
                  <a:extLst>
                    <a:ext uri="{9D8B030D-6E8A-4147-A177-3AD203B41FA5}">
                      <a16:colId xmlns:a16="http://schemas.microsoft.com/office/drawing/2014/main" val="1615507478"/>
                    </a:ext>
                  </a:extLst>
                </a:gridCol>
                <a:gridCol w="707746">
                  <a:extLst>
                    <a:ext uri="{9D8B030D-6E8A-4147-A177-3AD203B41FA5}">
                      <a16:colId xmlns:a16="http://schemas.microsoft.com/office/drawing/2014/main" val="1253271535"/>
                    </a:ext>
                  </a:extLst>
                </a:gridCol>
                <a:gridCol w="707746">
                  <a:extLst>
                    <a:ext uri="{9D8B030D-6E8A-4147-A177-3AD203B41FA5}">
                      <a16:colId xmlns:a16="http://schemas.microsoft.com/office/drawing/2014/main" val="4059137340"/>
                    </a:ext>
                  </a:extLst>
                </a:gridCol>
                <a:gridCol w="707746">
                  <a:extLst>
                    <a:ext uri="{9D8B030D-6E8A-4147-A177-3AD203B41FA5}">
                      <a16:colId xmlns:a16="http://schemas.microsoft.com/office/drawing/2014/main" val="679080410"/>
                    </a:ext>
                  </a:extLst>
                </a:gridCol>
                <a:gridCol w="707746">
                  <a:extLst>
                    <a:ext uri="{9D8B030D-6E8A-4147-A177-3AD203B41FA5}">
                      <a16:colId xmlns:a16="http://schemas.microsoft.com/office/drawing/2014/main" val="3740453818"/>
                    </a:ext>
                  </a:extLst>
                </a:gridCol>
                <a:gridCol w="707746">
                  <a:extLst>
                    <a:ext uri="{9D8B030D-6E8A-4147-A177-3AD203B41FA5}">
                      <a16:colId xmlns:a16="http://schemas.microsoft.com/office/drawing/2014/main" val="3016351566"/>
                    </a:ext>
                  </a:extLst>
                </a:gridCol>
                <a:gridCol w="707746">
                  <a:extLst>
                    <a:ext uri="{9D8B030D-6E8A-4147-A177-3AD203B41FA5}">
                      <a16:colId xmlns:a16="http://schemas.microsoft.com/office/drawing/2014/main" val="2835963234"/>
                    </a:ext>
                  </a:extLst>
                </a:gridCol>
                <a:gridCol w="707746">
                  <a:extLst>
                    <a:ext uri="{9D8B030D-6E8A-4147-A177-3AD203B41FA5}">
                      <a16:colId xmlns:a16="http://schemas.microsoft.com/office/drawing/2014/main" val="178601721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759535094"/>
                  </a:ext>
                </a:extLst>
              </a:tr>
              <a:tr h="370840">
                <a:tc>
                  <a:txBody>
                    <a:bodyPr/>
                    <a:lstStyle/>
                    <a:p>
                      <a:r>
                        <a:rPr lang="en-US" sz="1000"/>
                        <a:t>jumeirahalnaseem</a:t>
                      </a:r>
                    </a:p>
                  </a:txBody>
                  <a:tcPr/>
                </a:tc>
                <a:tc>
                  <a:txBody>
                    <a:bodyPr/>
                    <a:lstStyle/>
                    <a:p>
                      <a:r>
                        <a:rPr lang="en-US" sz="1000"/>
                        <a:t>48</a:t>
                      </a:r>
                    </a:p>
                  </a:txBody>
                  <a:tcPr/>
                </a:tc>
                <a:tc>
                  <a:txBody>
                    <a:bodyPr/>
                    <a:lstStyle/>
                    <a:p>
                      <a:r>
                        <a:rPr lang="en-US" sz="1000"/>
                        <a:t>0.7966</a:t>
                      </a:r>
                    </a:p>
                  </a:txBody>
                  <a:tcPr/>
                </a:tc>
                <a:tc>
                  <a:txBody>
                    <a:bodyPr/>
                    <a:lstStyle/>
                    <a:p>
                      <a:r>
                        <a:rPr lang="en-US" sz="1000"/>
                        <a:t>90.67</a:t>
                      </a:r>
                    </a:p>
                  </a:txBody>
                  <a:tcPr/>
                </a:tc>
                <a:tc>
                  <a:txBody>
                    <a:bodyPr/>
                    <a:lstStyle/>
                    <a:p>
                      <a:r>
                        <a:rPr lang="en-US" sz="1000"/>
                        <a:t>0.40</a:t>
                      </a:r>
                    </a:p>
                  </a:txBody>
                  <a:tcPr/>
                </a:tc>
                <a:tc>
                  <a:txBody>
                    <a:bodyPr/>
                    <a:lstStyle/>
                    <a:p>
                      <a:r>
                        <a:rPr lang="en-US" sz="1000"/>
                        <a:t>1282.67</a:t>
                      </a:r>
                    </a:p>
                  </a:txBody>
                  <a:tcPr/>
                </a:tc>
                <a:tc>
                  <a:txBody>
                    <a:bodyPr/>
                    <a:lstStyle/>
                    <a:p>
                      <a:r>
                        <a:rPr lang="en-US" sz="1000"/>
                        <a:t>1157.73</a:t>
                      </a:r>
                    </a:p>
                  </a:txBody>
                  <a:tcPr/>
                </a:tc>
                <a:tc>
                  <a:txBody>
                    <a:bodyPr/>
                    <a:lstStyle/>
                    <a:p>
                      <a:r>
                        <a:rPr lang="en-US" sz="1000"/>
                        <a:t>915.58</a:t>
                      </a:r>
                    </a:p>
                  </a:txBody>
                  <a:tcPr/>
                </a:tc>
                <a:tc>
                  <a:txBody>
                    <a:bodyPr/>
                    <a:lstStyle/>
                    <a:p>
                      <a:r>
                        <a:rPr lang="en-US" sz="1000"/>
                        <a:t>915.19</a:t>
                      </a:r>
                    </a:p>
                  </a:txBody>
                  <a:tcPr/>
                </a:tc>
                <a:tc>
                  <a:txBody>
                    <a:bodyPr/>
                    <a:lstStyle/>
                    <a:p>
                      <a:r>
                        <a:rPr lang="en-US" sz="1000"/>
                        <a:t>61568</a:t>
                      </a:r>
                    </a:p>
                  </a:txBody>
                  <a:tcPr/>
                </a:tc>
                <a:tc>
                  <a:txBody>
                    <a:bodyPr/>
                    <a:lstStyle/>
                    <a:p>
                      <a:r>
                        <a:rPr lang="en-US" sz="1000"/>
                        <a:t>4352</a:t>
                      </a:r>
                    </a:p>
                  </a:txBody>
                  <a:tcPr/>
                </a:tc>
                <a:tc>
                  <a:txBody>
                    <a:bodyPr/>
                    <a:lstStyle/>
                    <a:p>
                      <a:r>
                        <a:rPr lang="en-US" sz="1000"/>
                        <a:t>43948</a:t>
                      </a:r>
                    </a:p>
                  </a:txBody>
                  <a:tcPr/>
                </a:tc>
                <a:extLst>
                  <a:ext uri="{0D108BD9-81ED-4DB2-BD59-A6C34878D82A}">
                    <a16:rowId xmlns:a16="http://schemas.microsoft.com/office/drawing/2014/main" val="793706952"/>
                  </a:ext>
                </a:extLst>
              </a:tr>
            </a:tbl>
          </a:graphicData>
        </a:graphic>
      </p:graphicFrame>
      <p:sp>
        <p:nvSpPr>
          <p:cNvPr id="4" name="Text Placeholder 3">
            <a:extLst>
              <a:ext uri="{FF2B5EF4-FFF2-40B4-BE49-F238E27FC236}">
                <a16:creationId xmlns:a16="http://schemas.microsoft.com/office/drawing/2014/main" id="{DC8AA25F-0998-4BCA-8D26-39416A121CD3}"/>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5535956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2105</Words>
  <Application>Microsoft Office PowerPoint</Application>
  <PresentationFormat>On-screen Show (4:3)</PresentationFormat>
  <Paragraphs>1008</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Jumeiral Al Naseem</vt:lpstr>
      <vt:lpstr>Facebook FB Insights Fans Total (Bar Chart) | Al Naseem</vt:lpstr>
      <vt:lpstr>Facebook FB Fans Change (Bar Chart) | Al Naseem</vt:lpstr>
      <vt:lpstr>Facebook FB Reach (Bar Chart) | Al Naseem</vt:lpstr>
      <vt:lpstr>Facebook FB Total Interactions (Bar Chart) | Al Naseem</vt:lpstr>
      <vt:lpstr>Facebook FB Own Posts Table with views | Al Naseem - 1 of 16</vt:lpstr>
      <vt:lpstr>Facebook FB Own Posts Table with views | Al Naseem - 2 of 16</vt:lpstr>
      <vt:lpstr>Facebook FB Own Posts Table with views | Al Naseem - 3 of 16</vt:lpstr>
      <vt:lpstr>Facebook FB Own Posts Table with views | Al Naseem - 4 of 16</vt:lpstr>
      <vt:lpstr>Facebook FB Own Posts Table with views | Al Naseem - 5 of 16</vt:lpstr>
      <vt:lpstr>Facebook FB Own Posts Table with views | Al Naseem - 6 of 16</vt:lpstr>
      <vt:lpstr>Facebook FB Own Posts Table with views | Al Naseem - 7 of 16</vt:lpstr>
      <vt:lpstr>Facebook FB Own Posts Table with views | Al Naseem - 8 of 16</vt:lpstr>
      <vt:lpstr>Facebook FB Own Posts Table with views | Al Naseem - 9 of 16</vt:lpstr>
      <vt:lpstr>Facebook FB Own Posts Table with views | Al Naseem - 10 of 16</vt:lpstr>
      <vt:lpstr>Facebook FB Own Posts Table with views | Al Naseem - 11 of 16</vt:lpstr>
      <vt:lpstr>Facebook FB Own Posts Table with views | Al Naseem - 12 of 16</vt:lpstr>
      <vt:lpstr>Facebook FB Own Posts Table with views | Al Naseem - 13 of 16</vt:lpstr>
      <vt:lpstr>Facebook FB Own Posts Table with views | Al Naseem - 14 of 16</vt:lpstr>
      <vt:lpstr>Facebook FB Own Posts Table with views | Al Naseem - 15 of 16</vt:lpstr>
      <vt:lpstr>Facebook FB Own Posts Table with views | Al Naseem - 16 of 16</vt:lpstr>
      <vt:lpstr>Instagram IG Followers Total (Bar Chart) | Al Naseem</vt:lpstr>
      <vt:lpstr>Instagram IG Followers Change (Bar Chart) | Al Naseem</vt:lpstr>
      <vt:lpstr>Instagram Instagram Reach | Al Naseem</vt:lpstr>
      <vt:lpstr>Instagram IG Total Interactions (Bar Chart) | Al Naseem</vt:lpstr>
      <vt:lpstr>Instagram IG Insights - Posts Table + I-Rate | Al Naseem - 1 of 7</vt:lpstr>
      <vt:lpstr>Instagram IG Insights - Posts Table + I-Rate | Al Naseem - 2 of 7</vt:lpstr>
      <vt:lpstr>Instagram IG Insights - Posts Table + I-Rate | Al Naseem - 3 of 7</vt:lpstr>
      <vt:lpstr>Instagram IG Insights - Posts Table + I-Rate | Al Naseem - 4 of 7</vt:lpstr>
      <vt:lpstr>Instagram IG Insights - Posts Table + I-Rate | Al Naseem - 5 of 7</vt:lpstr>
      <vt:lpstr>Instagram IG Insights - Posts Table + I-Rate | Al Naseem - 6 of 7</vt:lpstr>
      <vt:lpstr>Instagram IG Insights - Posts Table + I-Rate | Al Naseem - 7 of 7</vt:lpstr>
      <vt:lpstr>Instagram Videos Table | Al Naseem - 1 of 3</vt:lpstr>
      <vt:lpstr>Instagram Videos Table | Al Naseem - 2 of 3</vt:lpstr>
      <vt:lpstr>Instagram Videos Table | Al Naseem - 3 of 3</vt:lpstr>
      <vt:lpstr>Instagram IG Hashtag Analytics | Al Naseem</vt:lpstr>
      <vt:lpstr>Instagram Stories Taps Line Chart | Al Naseem</vt:lpstr>
      <vt:lpstr>Instagram Stories Key Metrics Line Chart | Al Naseem</vt:lpstr>
      <vt:lpstr>Instagram Stories Key Metrics Table | Al Naseem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Jumeiral Al Naseem</dc:title>
  <dc:creator>Frederik Peiniger</dc:creator>
  <cp:lastModifiedBy>Frederik Peiniger</cp:lastModifiedBy>
  <cp:revision>1</cp:revision>
  <dcterms:created xsi:type="dcterms:W3CDTF">2019-06-30T13:57:37Z</dcterms:created>
  <dcterms:modified xsi:type="dcterms:W3CDTF">2019-06-30T13:59:11Z</dcterms:modified>
</cp:coreProperties>
</file>