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Sheet1!$B$2:$B$14</c:f>
              <c:numCache>
                <c:formatCode>General</c:formatCode>
                <c:ptCount val="13"/>
                <c:pt idx="7">
                  <c:v>69</c:v>
                </c:pt>
                <c:pt idx="8">
                  <c:v>81</c:v>
                </c:pt>
                <c:pt idx="9">
                  <c:v>181</c:v>
                </c:pt>
                <c:pt idx="10">
                  <c:v>220</c:v>
                </c:pt>
                <c:pt idx="11">
                  <c:v>214</c:v>
                </c:pt>
                <c:pt idx="12">
                  <c:v>245</c:v>
                </c:pt>
              </c:numCache>
            </c:numRef>
          </c:val>
          <c:extLst>
            <c:ext xmlns:c16="http://schemas.microsoft.com/office/drawing/2014/chart" uri="{C3380CC4-5D6E-409C-BE32-E72D297353CC}">
              <c16:uniqueId val="{00000000-4EAC-4B81-99CE-8F2B91BF2836}"/>
            </c:ext>
          </c:extLst>
        </c:ser>
        <c:dLbls>
          <c:showLegendKey val="0"/>
          <c:showVal val="0"/>
          <c:showCatName val="0"/>
          <c:showSerName val="0"/>
          <c:showPercent val="0"/>
          <c:showBubbleSize val="0"/>
        </c:dLbls>
        <c:gapWidth val="182"/>
        <c:axId val="312742640"/>
        <c:axId val="312745592"/>
      </c:barChart>
      <c:dateAx>
        <c:axId val="312742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745592"/>
        <c:crosses val="autoZero"/>
        <c:auto val="1"/>
        <c:lblOffset val="100"/>
        <c:baseTimeUnit val="days"/>
      </c:dateAx>
      <c:valAx>
        <c:axId val="312745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74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Sheet1!$B$2:$B$14</c:f>
              <c:numCache>
                <c:formatCode>General</c:formatCode>
                <c:ptCount val="13"/>
                <c:pt idx="8">
                  <c:v>12</c:v>
                </c:pt>
                <c:pt idx="9">
                  <c:v>100</c:v>
                </c:pt>
                <c:pt idx="10">
                  <c:v>39</c:v>
                </c:pt>
                <c:pt idx="11">
                  <c:v>-6</c:v>
                </c:pt>
                <c:pt idx="12">
                  <c:v>31</c:v>
                </c:pt>
              </c:numCache>
            </c:numRef>
          </c:val>
          <c:extLst>
            <c:ext xmlns:c16="http://schemas.microsoft.com/office/drawing/2014/chart" uri="{C3380CC4-5D6E-409C-BE32-E72D297353CC}">
              <c16:uniqueId val="{00000000-6254-409A-A124-B33E3CE16211}"/>
            </c:ext>
          </c:extLst>
        </c:ser>
        <c:dLbls>
          <c:showLegendKey val="0"/>
          <c:showVal val="0"/>
          <c:showCatName val="0"/>
          <c:showSerName val="0"/>
          <c:showPercent val="0"/>
          <c:showBubbleSize val="0"/>
        </c:dLbls>
        <c:gapWidth val="182"/>
        <c:axId val="312742312"/>
        <c:axId val="312744280"/>
      </c:barChart>
      <c:dateAx>
        <c:axId val="3127423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744280"/>
        <c:crosses val="autoZero"/>
        <c:auto val="1"/>
        <c:lblOffset val="100"/>
        <c:baseTimeUnit val="days"/>
      </c:dateAx>
      <c:valAx>
        <c:axId val="312744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74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Sheet1!$B$2:$B$14</c:f>
              <c:numCache>
                <c:formatCode>General</c:formatCode>
                <c:ptCount val="13"/>
                <c:pt idx="0">
                  <c:v>0</c:v>
                </c:pt>
                <c:pt idx="1">
                  <c:v>0</c:v>
                </c:pt>
                <c:pt idx="2">
                  <c:v>0</c:v>
                </c:pt>
                <c:pt idx="3">
                  <c:v>0</c:v>
                </c:pt>
                <c:pt idx="4">
                  <c:v>0</c:v>
                </c:pt>
                <c:pt idx="5">
                  <c:v>0</c:v>
                </c:pt>
                <c:pt idx="6">
                  <c:v>0</c:v>
                </c:pt>
                <c:pt idx="7">
                  <c:v>46691</c:v>
                </c:pt>
                <c:pt idx="8">
                  <c:v>173</c:v>
                </c:pt>
                <c:pt idx="9">
                  <c:v>71935</c:v>
                </c:pt>
                <c:pt idx="10">
                  <c:v>43633</c:v>
                </c:pt>
                <c:pt idx="11">
                  <c:v>30</c:v>
                </c:pt>
              </c:numCache>
            </c:numRef>
          </c:val>
          <c:extLst>
            <c:ext xmlns:c16="http://schemas.microsoft.com/office/drawing/2014/chart" uri="{C3380CC4-5D6E-409C-BE32-E72D297353CC}">
              <c16:uniqueId val="{00000000-08FB-4487-A7E7-03ED4170E470}"/>
            </c:ext>
          </c:extLst>
        </c:ser>
        <c:dLbls>
          <c:showLegendKey val="0"/>
          <c:showVal val="0"/>
          <c:showCatName val="0"/>
          <c:showSerName val="0"/>
          <c:showPercent val="0"/>
          <c:showBubbleSize val="0"/>
        </c:dLbls>
        <c:gapWidth val="182"/>
        <c:axId val="314796752"/>
        <c:axId val="314794128"/>
      </c:barChart>
      <c:dateAx>
        <c:axId val="3147967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94128"/>
        <c:crosses val="autoZero"/>
        <c:auto val="1"/>
        <c:lblOffset val="100"/>
        <c:baseTimeUnit val="days"/>
      </c:dateAx>
      <c:valAx>
        <c:axId val="314794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9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Sheet1!$B$2:$B$14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extLst>
            <c:ext xmlns:c16="http://schemas.microsoft.com/office/drawing/2014/chart" uri="{C3380CC4-5D6E-409C-BE32-E72D297353CC}">
              <c16:uniqueId val="{00000000-D60E-4219-9706-A36E902BD327}"/>
            </c:ext>
          </c:extLst>
        </c:ser>
        <c:ser>
          <c:idx val="1"/>
          <c:order val="1"/>
          <c:tx>
            <c:strRef>
              <c:f>Sheet1!$C$1</c:f>
              <c:strCache>
                <c:ptCount val="1"/>
                <c:pt idx="0">
                  <c:v>Twitter</c:v>
                </c:pt>
              </c:strCache>
            </c:strRef>
          </c:tx>
          <c:spPr>
            <a:solidFill>
              <a:schemeClr val="accent2"/>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Sheet1!$C$2:$C$14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extLst>
            <c:ext xmlns:c16="http://schemas.microsoft.com/office/drawing/2014/chart" uri="{C3380CC4-5D6E-409C-BE32-E72D297353CC}">
              <c16:uniqueId val="{00000001-D60E-4219-9706-A36E902BD327}"/>
            </c:ext>
          </c:extLst>
        </c:ser>
        <c:ser>
          <c:idx val="2"/>
          <c:order val="2"/>
          <c:tx>
            <c:strRef>
              <c:f>Sheet1!$D$1</c:f>
              <c:strCache>
                <c:ptCount val="1"/>
                <c:pt idx="0">
                  <c:v>YouTube</c:v>
                </c:pt>
              </c:strCache>
            </c:strRef>
          </c:tx>
          <c:spPr>
            <a:solidFill>
              <a:schemeClr val="accent3"/>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Sheet1!$D$2:$D$14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extLst>
            <c:ext xmlns:c16="http://schemas.microsoft.com/office/drawing/2014/chart" uri="{C3380CC4-5D6E-409C-BE32-E72D297353CC}">
              <c16:uniqueId val="{00000002-D60E-4219-9706-A36E902BD327}"/>
            </c:ext>
          </c:extLst>
        </c:ser>
        <c:ser>
          <c:idx val="3"/>
          <c:order val="3"/>
          <c:tx>
            <c:strRef>
              <c:f>Sheet1!$E$1</c:f>
              <c:strCache>
                <c:ptCount val="1"/>
                <c:pt idx="0">
                  <c:v>LinkedIn</c:v>
                </c:pt>
              </c:strCache>
            </c:strRef>
          </c:tx>
          <c:spPr>
            <a:solidFill>
              <a:schemeClr val="accent4"/>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Sheet1!$E$2:$E$14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extLst>
            <c:ext xmlns:c16="http://schemas.microsoft.com/office/drawing/2014/chart" uri="{C3380CC4-5D6E-409C-BE32-E72D297353CC}">
              <c16:uniqueId val="{00000003-D60E-4219-9706-A36E902BD327}"/>
            </c:ext>
          </c:extLst>
        </c:ser>
        <c:ser>
          <c:idx val="4"/>
          <c:order val="4"/>
          <c:tx>
            <c:strRef>
              <c:f>Sheet1!$F$1</c:f>
              <c:strCache>
                <c:ptCount val="1"/>
                <c:pt idx="0">
                  <c:v>Instagram</c:v>
                </c:pt>
              </c:strCache>
            </c:strRef>
          </c:tx>
          <c:spPr>
            <a:solidFill>
              <a:schemeClr val="accent5"/>
            </a:solidFill>
            <a:ln>
              <a:noFill/>
            </a:ln>
            <a:effectLst/>
          </c:spPr>
          <c:invertIfNegative val="0"/>
          <c:cat>
            <c:numRef>
              <c:f>Sheet1!$A$2:$A$14</c:f>
              <c:numCache>
                <c:formatCode>m/d/yyyy</c:formatCode>
                <c:ptCount val="13"/>
                <c:pt idx="0">
                  <c:v>43106</c:v>
                </c:pt>
                <c:pt idx="1">
                  <c:v>43107</c:v>
                </c:pt>
                <c:pt idx="2">
                  <c:v>43108</c:v>
                </c:pt>
                <c:pt idx="3">
                  <c:v>43109</c:v>
                </c:pt>
                <c:pt idx="4">
                  <c:v>43110</c:v>
                </c:pt>
                <c:pt idx="5">
                  <c:v>43111</c:v>
                </c:pt>
                <c:pt idx="6">
                  <c:v>43112</c:v>
                </c:pt>
                <c:pt idx="7">
                  <c:v>43466</c:v>
                </c:pt>
                <c:pt idx="8">
                  <c:v>43467</c:v>
                </c:pt>
                <c:pt idx="9">
                  <c:v>43468</c:v>
                </c:pt>
                <c:pt idx="10">
                  <c:v>43469</c:v>
                </c:pt>
                <c:pt idx="11">
                  <c:v>43470</c:v>
                </c:pt>
                <c:pt idx="12">
                  <c:v>43471</c:v>
                </c:pt>
              </c:numCache>
            </c:numRef>
          </c:cat>
          <c:val>
            <c:numRef>
              <c:f>Sheet1!$F$2:$F$14</c:f>
              <c:numCache>
                <c:formatCode>General</c:formatCode>
                <c:ptCount val="13"/>
                <c:pt idx="0">
                  <c:v>0</c:v>
                </c:pt>
                <c:pt idx="1">
                  <c:v>0</c:v>
                </c:pt>
                <c:pt idx="2">
                  <c:v>0</c:v>
                </c:pt>
                <c:pt idx="3">
                  <c:v>0</c:v>
                </c:pt>
                <c:pt idx="4">
                  <c:v>0</c:v>
                </c:pt>
                <c:pt idx="5">
                  <c:v>0</c:v>
                </c:pt>
                <c:pt idx="6">
                  <c:v>0</c:v>
                </c:pt>
                <c:pt idx="7">
                  <c:v>320</c:v>
                </c:pt>
                <c:pt idx="8">
                  <c:v>179</c:v>
                </c:pt>
                <c:pt idx="9">
                  <c:v>257</c:v>
                </c:pt>
                <c:pt idx="10">
                  <c:v>301</c:v>
                </c:pt>
                <c:pt idx="11">
                  <c:v>0</c:v>
                </c:pt>
                <c:pt idx="12">
                  <c:v>223</c:v>
                </c:pt>
              </c:numCache>
            </c:numRef>
          </c:val>
          <c:extLst>
            <c:ext xmlns:c16="http://schemas.microsoft.com/office/drawing/2014/chart" uri="{C3380CC4-5D6E-409C-BE32-E72D297353CC}">
              <c16:uniqueId val="{00000004-D60E-4219-9706-A36E902BD327}"/>
            </c:ext>
          </c:extLst>
        </c:ser>
        <c:dLbls>
          <c:showLegendKey val="0"/>
          <c:showVal val="0"/>
          <c:showCatName val="0"/>
          <c:showSerName val="0"/>
          <c:showPercent val="0"/>
          <c:showBubbleSize val="0"/>
        </c:dLbls>
        <c:gapWidth val="182"/>
        <c:axId val="314799376"/>
        <c:axId val="314795112"/>
      </c:barChart>
      <c:dateAx>
        <c:axId val="3147993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95112"/>
        <c:crosses val="autoZero"/>
        <c:auto val="1"/>
        <c:lblOffset val="100"/>
        <c:baseTimeUnit val="days"/>
      </c:dateAx>
      <c:valAx>
        <c:axId val="314795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9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karakuchiuae</c:v>
                </c:pt>
              </c:strCache>
            </c:strRef>
          </c:tx>
          <c:spPr>
            <a:ln w="28575" cap="rnd">
              <a:solidFill>
                <a:schemeClr val="accent1"/>
              </a:solidFill>
              <a:round/>
            </a:ln>
            <a:effectLst/>
          </c:spPr>
          <c:marker>
            <c:symbol val="none"/>
          </c:marker>
          <c:cat>
            <c:strRef>
              <c:f>Sheet1!$A$2:$A$37</c:f>
              <c:strCache>
                <c:ptCount val="36"/>
                <c:pt idx="0">
                  <c:v>If you want to find out why we're Japan's Number 1, Taste It To Understand It! 
... 
2019-03-02 13:02:28</c:v>
                </c:pt>
                <c:pt idx="1">
                  <c:v>Karakuchi. Taste It To Understand It
#discoverkarakuchi #karakuchiuae #superdry... 
2019-03-04 17:06:03</c:v>
                </c:pt>
                <c:pt idx="2">
                  <c:v>Japan meets Dubai in a new chapter of taste and discovery.  We've spent more tha... 
2019-03-06 16:38:34</c:v>
                </c:pt>
                <c:pt idx="3">
                  <c:v>Taste is such a complex sense, and Karakuchi is a term that captures a truly uni... 
2019-03-08 14:27:05</c:v>
                </c:pt>
                <c:pt idx="4">
                  <c:v>Something exciting always happens when cultures collide, like that Karakuchi tas... 
2019-03-10 16:23:21</c:v>
                </c:pt>
                <c:pt idx="5">
                  <c:v>We have taken the Karakuchi taste seriously for more than 30 years, using a seve... 
2019-03-20 13:06:52</c:v>
                </c:pt>
                <c:pt idx="6">
                  <c:v>If you want to explore and experience Karakuchi yourself, we can think of no bet... 
2019-03-21 16:33:34</c:v>
                </c:pt>
                <c:pt idx="7">
                  <c:v>There is always something to discover if you are willing to walk the road less t... 
2019-04-02 17:46:52</c:v>
                </c:pt>
                <c:pt idx="8">
                  <c:v>Can something be Super Dry yet super refreshing? Our Karakuchi taste journey cha... 
2019-04-04 21:07:56</c:v>
                </c:pt>
                <c:pt idx="9">
                  <c:v>Everything should be enriching, from art and travel to taste and conversation. K... 
2019-04-06 20:05:28</c:v>
                </c:pt>
                <c:pt idx="10">
                  <c:v>Stimulate your senses and take on a new taste adventure with something that is m... 
2019-04-08 19:49:19</c:v>
                </c:pt>
                <c:pt idx="11">
                  <c:v>Karakuchi UAE Experiences are dropping in April. The clandestine cool @barbarydx... 
2019-04-11 14:58:26</c:v>
                </c:pt>
                <c:pt idx="12">
                  <c:v>Have you discovered Karakuchi around the city yet? Curious for more? So are we, ... 
2019-04-14 16:19:51</c:v>
                </c:pt>
                <c:pt idx="13">
                  <c:v>It's cherry blossom season in Japan and we love this unexpected perspective. A b... 
2019-04-16 16:09:02</c:v>
                </c:pt>
                <c:pt idx="14">
                  <c:v>A peek at the menu for the first Karakuchi UAE Experience. If you are interested... 
2019-06-08 17:25:32</c:v>
                </c:pt>
                <c:pt idx="15">
                  <c:v>An insider's look at the first Karakuchi UAE experience at @barbarydxb. An immer... 
2019-06-10 19:59:37</c:v>
                </c:pt>
                <c:pt idx="16">
                  <c:v>辛口 - Karakuchi came alive at our last experience with our friends at @barbarydxb... 
2019-06-12 18:46:58</c:v>
                </c:pt>
                <c:pt idx="17">
                  <c:v>It's possible to discover new things by looking at them from a different perspec... 
2019-06-15 19:05:34</c:v>
                </c:pt>
                <c:pt idx="18">
                  <c:v>Light up your next adventure and look for something different, something Super D... 
2019-06-17 14:37:40</c:v>
                </c:pt>
                <c:pt idx="19">
                  <c:v>We're hosting our next Karakuchi Experience at the incredible @asiaasiadubai. Th... 
2019-06-24 15:07:54</c:v>
                </c:pt>
                <c:pt idx="20">
                  <c:v>An experience becomes much richer when it is shared with friends. Our Karakuchi ... 
2019-06-27 15:41:37</c:v>
                </c:pt>
                <c:pt idx="21">
                  <c:v>Rice delivers an amazingly delicate taste and cleans the palate sip after sip. T... 
2019-02-02 17:44:00</c:v>
                </c:pt>
                <c:pt idx="22">
                  <c:v>Giving depth, complexity and aroma, hops add a perfect dimension to the Karakuch... 
2019-02-04 15:14:47</c:v>
                </c:pt>
                <c:pt idx="23">
                  <c:v>Taste can be a revelation, so stay curious and keep discovering to truly underst... 
2019-02-05 12:55:57</c:v>
                </c:pt>
                <c:pt idx="24">
                  <c:v>Clean and crisp, ice cold and super refreshing. When you taste it you'll underst... 
2019-02-06 14:23:07</c:v>
                </c:pt>
                <c:pt idx="25">
                  <c:v>In Japan, complex concepts are often expressed in a single word. #DiscoverKaraku... 
2019-02-27 16:41:20</c:v>
                </c:pt>
                <c:pt idx="26">
                  <c:v>It's unique and it's for you. 
#辛口 #discoverkarakuchi #karakuchiuae #taste #disc... 
2019-01-17 14:08:03</c:v>
                </c:pt>
                <c:pt idx="27">
                  <c:v>Curious? 
#辛口 #discoverkarakuchi #karakuchiuae #taste #discover... 
2019-01-20 11:27:10</c:v>
                </c:pt>
                <c:pt idx="28">
                  <c:v>Super Refreshing 
#辛口 #discoverkarakuchi #karakuchiuae #superrefreshing... 
2019-01-21 18:38:04</c:v>
                </c:pt>
                <c:pt idx="29">
                  <c:v>To discover Karakuchi.
#辛口 #discoverkarakuchi #karakuchiuae #taste #discover"... 
2019-01-22 16:53:15</c:v>
                </c:pt>
                <c:pt idx="30">
                  <c:v>You have to taste it to understand it.  #辛口 #discoverkarakuchi #karakuchiuae #ta... 
2019-01-22 20:10:23</c:v>
                </c:pt>
                <c:pt idx="31">
                  <c:v>It's a pursuit for perfection. 
#辛口 #discoverkarakuchi #karakuchiuae #taste #dis... 
2019-01-24 15:03:17</c:v>
                </c:pt>
                <c:pt idx="32">
                  <c:v>To find that perfect balance
#辛口 #discoverkarakuchi #karakuchiuae #taste #discov... 
2019-01-24 15:17:31</c:v>
                </c:pt>
                <c:pt idx="33">
                  <c:v>Super Dry.
#辛口 #discoverkarakuchi #karakuchiuae #taste #discover... 
2019-01-24 15:19:39</c:v>
                </c:pt>
                <c:pt idx="34">
                  <c:v>Taking only the best malted barley from around the world is one of the first ste... 
2019-01-31 11:10:20</c:v>
                </c:pt>
                <c:pt idx="35">
                  <c:v>The essence of Karakuchi is a dry taste. Super Refreshing with a crisp, clean an... 
2019-02-01 17:21:02</c:v>
                </c:pt>
              </c:strCache>
            </c:strRef>
          </c:cat>
          <c:val>
            <c:numRef>
              <c:f>Sheet1!$B$2:$B$37</c:f>
              <c:numCache>
                <c:formatCode>General</c:formatCode>
                <c:ptCount val="36"/>
                <c:pt idx="0">
                  <c:v>10.625</c:v>
                </c:pt>
                <c:pt idx="1">
                  <c:v>8.8772845953002602</c:v>
                </c:pt>
                <c:pt idx="2">
                  <c:v>7.0731707317073198</c:v>
                </c:pt>
                <c:pt idx="3">
                  <c:v>10.9634551495017</c:v>
                </c:pt>
                <c:pt idx="4">
                  <c:v>7.4193548387096797</c:v>
                </c:pt>
                <c:pt idx="5">
                  <c:v>8.9324618736383492</c:v>
                </c:pt>
                <c:pt idx="6">
                  <c:v>9.4224924012158109</c:v>
                </c:pt>
                <c:pt idx="7">
                  <c:v>10.526315789473699</c:v>
                </c:pt>
                <c:pt idx="8">
                  <c:v>10</c:v>
                </c:pt>
                <c:pt idx="9">
                  <c:v>6.3781321184510302</c:v>
                </c:pt>
                <c:pt idx="10">
                  <c:v>12.045454545454501</c:v>
                </c:pt>
                <c:pt idx="11">
                  <c:v>7.3593073593073601</c:v>
                </c:pt>
                <c:pt idx="12">
                  <c:v>12.4711316397229</c:v>
                </c:pt>
                <c:pt idx="13">
                  <c:v>13.0530973451327</c:v>
                </c:pt>
                <c:pt idx="14">
                  <c:v>6.8396226415094299</c:v>
                </c:pt>
                <c:pt idx="15">
                  <c:v>8.2687338501292</c:v>
                </c:pt>
                <c:pt idx="16">
                  <c:v>9.4922737306843299</c:v>
                </c:pt>
                <c:pt idx="17">
                  <c:v>9.0277777777777803</c:v>
                </c:pt>
                <c:pt idx="18">
                  <c:v>7.9908675799086799</c:v>
                </c:pt>
                <c:pt idx="19">
                  <c:v>8.4474885844748897</c:v>
                </c:pt>
                <c:pt idx="20">
                  <c:v>5.0574712643678197</c:v>
                </c:pt>
                <c:pt idx="21">
                  <c:v>12.9464285714286</c:v>
                </c:pt>
                <c:pt idx="22">
                  <c:v>10.915492957746499</c:v>
                </c:pt>
                <c:pt idx="23">
                  <c:v>12.9411764705882</c:v>
                </c:pt>
                <c:pt idx="24">
                  <c:v>12.1338912133891</c:v>
                </c:pt>
                <c:pt idx="25">
                  <c:v>10.2981029810298</c:v>
                </c:pt>
                <c:pt idx="26">
                  <c:v>12.9554655870445</c:v>
                </c:pt>
                <c:pt idx="27">
                  <c:v>10.9452736318408</c:v>
                </c:pt>
                <c:pt idx="28">
                  <c:v>11.764705882352899</c:v>
                </c:pt>
                <c:pt idx="29">
                  <c:v>14.8514851485149</c:v>
                </c:pt>
                <c:pt idx="30">
                  <c:v>11.363636363636401</c:v>
                </c:pt>
                <c:pt idx="31">
                  <c:v>13.3333333333333</c:v>
                </c:pt>
                <c:pt idx="32">
                  <c:v>11.4754098360656</c:v>
                </c:pt>
                <c:pt idx="33">
                  <c:v>11.8942731277533</c:v>
                </c:pt>
                <c:pt idx="34">
                  <c:v>14.3478260869565</c:v>
                </c:pt>
                <c:pt idx="35">
                  <c:v>12.1076233183857</c:v>
                </c:pt>
              </c:numCache>
            </c:numRef>
          </c:val>
          <c:smooth val="0"/>
          <c:extLst>
            <c:ext xmlns:c16="http://schemas.microsoft.com/office/drawing/2014/chart" uri="{C3380CC4-5D6E-409C-BE32-E72D297353CC}">
              <c16:uniqueId val="{00000000-142E-453B-B142-35831AB32FCE}"/>
            </c:ext>
          </c:extLst>
        </c:ser>
        <c:dLbls>
          <c:showLegendKey val="0"/>
          <c:showVal val="0"/>
          <c:showCatName val="0"/>
          <c:showSerName val="0"/>
          <c:showPercent val="0"/>
          <c:showBubbleSize val="0"/>
        </c:dLbls>
        <c:smooth val="0"/>
        <c:axId val="404278736"/>
        <c:axId val="404278080"/>
      </c:lineChart>
      <c:catAx>
        <c:axId val="40427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78080"/>
        <c:crosses val="autoZero"/>
        <c:auto val="1"/>
        <c:lblAlgn val="ctr"/>
        <c:lblOffset val="100"/>
        <c:noMultiLvlLbl val="0"/>
      </c:catAx>
      <c:valAx>
        <c:axId val="40427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7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karakuchiuae</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35.633715250022497</c:v>
                </c:pt>
                <c:pt idx="1">
                  <c:v>27.989368464358702</c:v>
                </c:pt>
                <c:pt idx="2">
                  <c:v>35.529474419556699</c:v>
                </c:pt>
              </c:numCache>
            </c:numRef>
          </c:val>
          <c:extLst>
            <c:ext xmlns:c16="http://schemas.microsoft.com/office/drawing/2014/chart" uri="{C3380CC4-5D6E-409C-BE32-E72D297353CC}">
              <c16:uniqueId val="{00000000-8CE6-4BBA-8743-BBA9E6E247BB}"/>
            </c:ext>
          </c:extLst>
        </c:ser>
        <c:dLbls>
          <c:showLegendKey val="0"/>
          <c:showVal val="0"/>
          <c:showCatName val="0"/>
          <c:showSerName val="0"/>
          <c:showPercent val="0"/>
          <c:showBubbleSize val="0"/>
        </c:dLbls>
        <c:gapWidth val="219"/>
        <c:overlap val="-27"/>
        <c:axId val="404281688"/>
        <c:axId val="404285624"/>
      </c:barChart>
      <c:catAx>
        <c:axId val="40428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85624"/>
        <c:crosses val="autoZero"/>
        <c:auto val="1"/>
        <c:lblAlgn val="ctr"/>
        <c:lblOffset val="100"/>
        <c:noMultiLvlLbl val="0"/>
      </c:catAx>
      <c:valAx>
        <c:axId val="40428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8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51888-FB6E-4645-8DCD-22751A78C610}"/>
              </a:ext>
            </a:extLst>
          </p:cNvPr>
          <p:cNvSpPr>
            <a:spLocks noGrp="1"/>
          </p:cNvSpPr>
          <p:nvPr>
            <p:ph type="ctrTitle"/>
          </p:nvPr>
        </p:nvSpPr>
        <p:spPr/>
        <p:txBody>
          <a:bodyPr/>
          <a:lstStyle/>
          <a:p>
            <a:r>
              <a:rPr lang="en-US"/>
              <a:t>Asahi - Karakuchi</a:t>
            </a:r>
          </a:p>
        </p:txBody>
      </p:sp>
      <p:sp>
        <p:nvSpPr>
          <p:cNvPr id="3" name="Subtitle 2">
            <a:extLst>
              <a:ext uri="{FF2B5EF4-FFF2-40B4-BE49-F238E27FC236}">
                <a16:creationId xmlns:a16="http://schemas.microsoft.com/office/drawing/2014/main" id="{14915C2A-8678-4356-9943-AFCEBCA1962E}"/>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01812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87D6-8C4B-40C1-A8C6-FCF61086CD84}"/>
              </a:ext>
            </a:extLst>
          </p:cNvPr>
          <p:cNvSpPr>
            <a:spLocks noGrp="1"/>
          </p:cNvSpPr>
          <p:nvPr>
            <p:ph type="title"/>
          </p:nvPr>
        </p:nvSpPr>
        <p:spPr/>
        <p:txBody>
          <a:bodyPr/>
          <a:lstStyle/>
          <a:p>
            <a:r>
              <a:rPr lang="en-US"/>
              <a:t>Instagram IG Followers Total (Bar Chart) | Karakuchi</a:t>
            </a:r>
          </a:p>
        </p:txBody>
      </p:sp>
      <p:graphicFrame>
        <p:nvGraphicFramePr>
          <p:cNvPr id="6" name="Chart Placeholder 5">
            <a:extLst>
              <a:ext uri="{FF2B5EF4-FFF2-40B4-BE49-F238E27FC236}">
                <a16:creationId xmlns:a16="http://schemas.microsoft.com/office/drawing/2014/main" id="{84400835-D2DC-4EDF-8537-0555AC323E99}"/>
              </a:ext>
            </a:extLst>
          </p:cNvPr>
          <p:cNvGraphicFramePr>
            <a:graphicFrameLocks noGrp="1"/>
          </p:cNvGraphicFramePr>
          <p:nvPr>
            <p:ph type="chart" sz="quarter" idx="13"/>
            <p:extLst>
              <p:ext uri="{D42A27DB-BD31-4B8C-83A1-F6EECF244321}">
                <p14:modId xmlns:p14="http://schemas.microsoft.com/office/powerpoint/2010/main" val="4143367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6EDBA5-87F2-4961-AC53-24342823EEC8}"/>
              </a:ext>
            </a:extLst>
          </p:cNvPr>
          <p:cNvSpPr>
            <a:spLocks noGrp="1"/>
          </p:cNvSpPr>
          <p:nvPr>
            <p:ph type="body" sz="quarter" idx="14"/>
          </p:nvPr>
        </p:nvSpPr>
        <p:spPr/>
        <p:txBody>
          <a:bodyPr/>
          <a:lstStyle/>
          <a:p>
            <a:r>
              <a:rPr lang="en-US"/>
              <a:t>01/06/2018 - 30/06/2019</a:t>
            </a:r>
          </a:p>
        </p:txBody>
      </p:sp>
      <p:sp>
        <p:nvSpPr>
          <p:cNvPr id="5" name="Footer Placeholder 4">
            <a:extLst>
              <a:ext uri="{FF2B5EF4-FFF2-40B4-BE49-F238E27FC236}">
                <a16:creationId xmlns:a16="http://schemas.microsoft.com/office/drawing/2014/main" id="{21556B26-2515-480F-9C3C-0DE4A4C326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518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E8452-7A03-417D-AB5F-D37A2EC3FFA2}"/>
              </a:ext>
            </a:extLst>
          </p:cNvPr>
          <p:cNvSpPr>
            <a:spLocks noGrp="1"/>
          </p:cNvSpPr>
          <p:nvPr>
            <p:ph type="title"/>
          </p:nvPr>
        </p:nvSpPr>
        <p:spPr/>
        <p:txBody>
          <a:bodyPr/>
          <a:lstStyle/>
          <a:p>
            <a:r>
              <a:rPr lang="en-US"/>
              <a:t>Instagram IG Followers Change (Bar Chart) | Karakuchi</a:t>
            </a:r>
          </a:p>
        </p:txBody>
      </p:sp>
      <p:graphicFrame>
        <p:nvGraphicFramePr>
          <p:cNvPr id="6" name="Chart Placeholder 5">
            <a:extLst>
              <a:ext uri="{FF2B5EF4-FFF2-40B4-BE49-F238E27FC236}">
                <a16:creationId xmlns:a16="http://schemas.microsoft.com/office/drawing/2014/main" id="{932E3817-2284-45F4-A558-D0B8A8CAC5D2}"/>
              </a:ext>
            </a:extLst>
          </p:cNvPr>
          <p:cNvGraphicFramePr>
            <a:graphicFrameLocks noGrp="1"/>
          </p:cNvGraphicFramePr>
          <p:nvPr>
            <p:ph type="chart" sz="quarter" idx="13"/>
            <p:extLst>
              <p:ext uri="{D42A27DB-BD31-4B8C-83A1-F6EECF244321}">
                <p14:modId xmlns:p14="http://schemas.microsoft.com/office/powerpoint/2010/main" val="4144549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549676-CAF7-46F1-BF79-B338F111A8DB}"/>
              </a:ext>
            </a:extLst>
          </p:cNvPr>
          <p:cNvSpPr>
            <a:spLocks noGrp="1"/>
          </p:cNvSpPr>
          <p:nvPr>
            <p:ph type="body" sz="quarter" idx="14"/>
          </p:nvPr>
        </p:nvSpPr>
        <p:spPr/>
        <p:txBody>
          <a:bodyPr/>
          <a:lstStyle/>
          <a:p>
            <a:r>
              <a:rPr lang="en-US"/>
              <a:t>01/06/2018 - 30/06/2019</a:t>
            </a:r>
          </a:p>
        </p:txBody>
      </p:sp>
      <p:sp>
        <p:nvSpPr>
          <p:cNvPr id="5" name="Footer Placeholder 4">
            <a:extLst>
              <a:ext uri="{FF2B5EF4-FFF2-40B4-BE49-F238E27FC236}">
                <a16:creationId xmlns:a16="http://schemas.microsoft.com/office/drawing/2014/main" id="{05DBAECE-62F2-4745-B531-64A774FCD2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3089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0689C-3BB5-4764-8AA4-01ACE4859DC3}"/>
              </a:ext>
            </a:extLst>
          </p:cNvPr>
          <p:cNvSpPr>
            <a:spLocks noGrp="1"/>
          </p:cNvSpPr>
          <p:nvPr>
            <p:ph type="title"/>
          </p:nvPr>
        </p:nvSpPr>
        <p:spPr/>
        <p:txBody>
          <a:bodyPr/>
          <a:lstStyle/>
          <a:p>
            <a:r>
              <a:rPr lang="en-US"/>
              <a:t>Instagram Instagram Reach | Karakuchi</a:t>
            </a:r>
          </a:p>
        </p:txBody>
      </p:sp>
      <p:graphicFrame>
        <p:nvGraphicFramePr>
          <p:cNvPr id="6" name="Chart Placeholder 5">
            <a:extLst>
              <a:ext uri="{FF2B5EF4-FFF2-40B4-BE49-F238E27FC236}">
                <a16:creationId xmlns:a16="http://schemas.microsoft.com/office/drawing/2014/main" id="{15CC33C7-7703-4616-8277-BFB68398B37B}"/>
              </a:ext>
            </a:extLst>
          </p:cNvPr>
          <p:cNvGraphicFramePr>
            <a:graphicFrameLocks noGrp="1"/>
          </p:cNvGraphicFramePr>
          <p:nvPr>
            <p:ph type="chart" sz="quarter" idx="13"/>
            <p:extLst>
              <p:ext uri="{D42A27DB-BD31-4B8C-83A1-F6EECF244321}">
                <p14:modId xmlns:p14="http://schemas.microsoft.com/office/powerpoint/2010/main" val="3631818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DD59D9-A20B-4621-8390-410B841D8E05}"/>
              </a:ext>
            </a:extLst>
          </p:cNvPr>
          <p:cNvSpPr>
            <a:spLocks noGrp="1"/>
          </p:cNvSpPr>
          <p:nvPr>
            <p:ph type="body" sz="quarter" idx="14"/>
          </p:nvPr>
        </p:nvSpPr>
        <p:spPr/>
        <p:txBody>
          <a:bodyPr/>
          <a:lstStyle/>
          <a:p>
            <a:r>
              <a:rPr lang="en-US"/>
              <a:t>01/06/2018 - 30/06/2019</a:t>
            </a:r>
          </a:p>
        </p:txBody>
      </p:sp>
      <p:sp>
        <p:nvSpPr>
          <p:cNvPr id="5" name="Footer Placeholder 4">
            <a:extLst>
              <a:ext uri="{FF2B5EF4-FFF2-40B4-BE49-F238E27FC236}">
                <a16:creationId xmlns:a16="http://schemas.microsoft.com/office/drawing/2014/main" id="{9CA99E25-DAC0-4C7D-9717-3E71C373E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574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C9779-589D-4A7D-93A0-624563102D2E}"/>
              </a:ext>
            </a:extLst>
          </p:cNvPr>
          <p:cNvSpPr>
            <a:spLocks noGrp="1"/>
          </p:cNvSpPr>
          <p:nvPr>
            <p:ph type="title"/>
          </p:nvPr>
        </p:nvSpPr>
        <p:spPr/>
        <p:txBody>
          <a:bodyPr/>
          <a:lstStyle/>
          <a:p>
            <a:r>
              <a:rPr lang="en-US"/>
              <a:t>Instagram IG Total Interactions (Bar Chart) | Karakuchi</a:t>
            </a:r>
          </a:p>
        </p:txBody>
      </p:sp>
      <p:graphicFrame>
        <p:nvGraphicFramePr>
          <p:cNvPr id="6" name="Chart Placeholder 5">
            <a:extLst>
              <a:ext uri="{FF2B5EF4-FFF2-40B4-BE49-F238E27FC236}">
                <a16:creationId xmlns:a16="http://schemas.microsoft.com/office/drawing/2014/main" id="{F942D314-18EB-4E96-9DC0-CE273E188820}"/>
              </a:ext>
            </a:extLst>
          </p:cNvPr>
          <p:cNvGraphicFramePr>
            <a:graphicFrameLocks noGrp="1"/>
          </p:cNvGraphicFramePr>
          <p:nvPr>
            <p:ph type="chart" sz="quarter" idx="13"/>
            <p:extLst>
              <p:ext uri="{D42A27DB-BD31-4B8C-83A1-F6EECF244321}">
                <p14:modId xmlns:p14="http://schemas.microsoft.com/office/powerpoint/2010/main" val="3342226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B4E87E-B36A-46DA-B343-9BBC36F16C84}"/>
              </a:ext>
            </a:extLst>
          </p:cNvPr>
          <p:cNvSpPr>
            <a:spLocks noGrp="1"/>
          </p:cNvSpPr>
          <p:nvPr>
            <p:ph type="body" sz="quarter" idx="14"/>
          </p:nvPr>
        </p:nvSpPr>
        <p:spPr/>
        <p:txBody>
          <a:bodyPr/>
          <a:lstStyle/>
          <a:p>
            <a:r>
              <a:rPr lang="en-US"/>
              <a:t>01/06/2018 - 30/06/2019</a:t>
            </a:r>
          </a:p>
        </p:txBody>
      </p:sp>
      <p:sp>
        <p:nvSpPr>
          <p:cNvPr id="5" name="Footer Placeholder 4">
            <a:extLst>
              <a:ext uri="{FF2B5EF4-FFF2-40B4-BE49-F238E27FC236}">
                <a16:creationId xmlns:a16="http://schemas.microsoft.com/office/drawing/2014/main" id="{D8683B79-5CAA-4556-B243-F8A41C28F8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921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421AB-DAC1-4ED4-9209-C334D1D991FE}"/>
              </a:ext>
            </a:extLst>
          </p:cNvPr>
          <p:cNvSpPr>
            <a:spLocks noGrp="1"/>
          </p:cNvSpPr>
          <p:nvPr>
            <p:ph type="title"/>
          </p:nvPr>
        </p:nvSpPr>
        <p:spPr/>
        <p:txBody>
          <a:bodyPr/>
          <a:lstStyle/>
          <a:p>
            <a:r>
              <a:rPr lang="en-US"/>
              <a:t>Instagram IG Insights - Posts Table + I-Rate | Karakuchi - 1 of 11</a:t>
            </a:r>
          </a:p>
        </p:txBody>
      </p:sp>
      <p:graphicFrame>
        <p:nvGraphicFramePr>
          <p:cNvPr id="5" name="Table Placeholder 4">
            <a:extLst>
              <a:ext uri="{FF2B5EF4-FFF2-40B4-BE49-F238E27FC236}">
                <a16:creationId xmlns:a16="http://schemas.microsoft.com/office/drawing/2014/main" id="{5D699615-419E-42F9-BDF3-61B37E0E13C5}"/>
              </a:ext>
            </a:extLst>
          </p:cNvPr>
          <p:cNvGraphicFramePr>
            <a:graphicFrameLocks noGrp="1"/>
          </p:cNvGraphicFramePr>
          <p:nvPr>
            <p:ph type="tbl" sz="quarter" idx="13"/>
            <p:extLst>
              <p:ext uri="{D42A27DB-BD31-4B8C-83A1-F6EECF244321}">
                <p14:modId xmlns:p14="http://schemas.microsoft.com/office/powerpoint/2010/main" val="4679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490877"/>
                    </a:ext>
                  </a:extLst>
                </a:gridCol>
                <a:gridCol w="822960">
                  <a:extLst>
                    <a:ext uri="{9D8B030D-6E8A-4147-A177-3AD203B41FA5}">
                      <a16:colId xmlns:a16="http://schemas.microsoft.com/office/drawing/2014/main" val="1754710374"/>
                    </a:ext>
                  </a:extLst>
                </a:gridCol>
                <a:gridCol w="658368">
                  <a:extLst>
                    <a:ext uri="{9D8B030D-6E8A-4147-A177-3AD203B41FA5}">
                      <a16:colId xmlns:a16="http://schemas.microsoft.com/office/drawing/2014/main" val="1356792995"/>
                    </a:ext>
                  </a:extLst>
                </a:gridCol>
                <a:gridCol w="822960">
                  <a:extLst>
                    <a:ext uri="{9D8B030D-6E8A-4147-A177-3AD203B41FA5}">
                      <a16:colId xmlns:a16="http://schemas.microsoft.com/office/drawing/2014/main" val="206875883"/>
                    </a:ext>
                  </a:extLst>
                </a:gridCol>
                <a:gridCol w="411480">
                  <a:extLst>
                    <a:ext uri="{9D8B030D-6E8A-4147-A177-3AD203B41FA5}">
                      <a16:colId xmlns:a16="http://schemas.microsoft.com/office/drawing/2014/main" val="1208072283"/>
                    </a:ext>
                  </a:extLst>
                </a:gridCol>
                <a:gridCol w="411480">
                  <a:extLst>
                    <a:ext uri="{9D8B030D-6E8A-4147-A177-3AD203B41FA5}">
                      <a16:colId xmlns:a16="http://schemas.microsoft.com/office/drawing/2014/main" val="2967027105"/>
                    </a:ext>
                  </a:extLst>
                </a:gridCol>
                <a:gridCol w="411480">
                  <a:extLst>
                    <a:ext uri="{9D8B030D-6E8A-4147-A177-3AD203B41FA5}">
                      <a16:colId xmlns:a16="http://schemas.microsoft.com/office/drawing/2014/main" val="2108570840"/>
                    </a:ext>
                  </a:extLst>
                </a:gridCol>
                <a:gridCol w="411480">
                  <a:extLst>
                    <a:ext uri="{9D8B030D-6E8A-4147-A177-3AD203B41FA5}">
                      <a16:colId xmlns:a16="http://schemas.microsoft.com/office/drawing/2014/main" val="1910721064"/>
                    </a:ext>
                  </a:extLst>
                </a:gridCol>
                <a:gridCol w="658368">
                  <a:extLst>
                    <a:ext uri="{9D8B030D-6E8A-4147-A177-3AD203B41FA5}">
                      <a16:colId xmlns:a16="http://schemas.microsoft.com/office/drawing/2014/main" val="280794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4200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- 2019-06-27 15:41:37 </a:t>
                      </a:r>
                      <a:r>
                        <a:rPr kumimoji="0" lang="en-US" sz="1000" b="0" i="0" u="none" strike="noStrike" kern="1200" cap="none" spc="0" normalizeH="0" baseline="0" noProof="0">
                          <a:ln>
                            <a:noFill/>
                          </a:ln>
                          <a:solidFill>
                            <a:prstClr val="black"/>
                          </a:solidFill>
                          <a:effectLst/>
                          <a:uLnTx/>
                          <a:uFillTx/>
                          <a:latin typeface="+mn-lt"/>
                          <a:ea typeface="+mn-ea"/>
                          <a:cs typeface="+mn-cs"/>
                        </a:rPr>
                        <a:t>
 An experience becomes much richer when it is shared with friends. Our Karakuchi UAE Experiences push understanding taste to a new level. Taste it to understand it.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extLst>
                  <a:ext uri="{0D108BD9-81ED-4DB2-BD59-A6C34878D82A}">
                    <a16:rowId xmlns:a16="http://schemas.microsoft.com/office/drawing/2014/main" val="321361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- 2019-06-24 15:07:54 </a:t>
                      </a:r>
                      <a:r>
                        <a:rPr kumimoji="0" lang="en-US" sz="1000" b="0" i="0" u="none" strike="noStrike" kern="1200" cap="none" spc="0" normalizeH="0" baseline="0" noProof="0">
                          <a:ln>
                            <a:noFill/>
                          </a:ln>
                          <a:solidFill>
                            <a:prstClr val="black"/>
                          </a:solidFill>
                          <a:effectLst/>
                          <a:uLnTx/>
                          <a:uFillTx/>
                          <a:latin typeface="+mn-lt"/>
                          <a:ea typeface="+mn-ea"/>
                          <a:cs typeface="+mn-cs"/>
                        </a:rPr>
                        <a:t>
 We're hosting our next Karakuchi Experience at the incredible @asiaasiadubai. This sensory experience has limited space so if you want to join send us a DM and you might get to explore the Karakuchi taste with us. Strictly 21+.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14.52 %</a:t>
                      </a:r>
                    </a:p>
                  </a:txBody>
                  <a:tcPr/>
                </a:tc>
                <a:extLst>
                  <a:ext uri="{0D108BD9-81ED-4DB2-BD59-A6C34878D82A}">
                    <a16:rowId xmlns:a16="http://schemas.microsoft.com/office/drawing/2014/main" val="3504871952"/>
                  </a:ext>
                </a:extLst>
              </a:tr>
            </a:tbl>
          </a:graphicData>
        </a:graphic>
      </p:graphicFrame>
      <p:sp>
        <p:nvSpPr>
          <p:cNvPr id="4" name="Text Placeholder 3">
            <a:extLst>
              <a:ext uri="{FF2B5EF4-FFF2-40B4-BE49-F238E27FC236}">
                <a16:creationId xmlns:a16="http://schemas.microsoft.com/office/drawing/2014/main" id="{75F525CB-AACD-45B2-ACC9-BB17BF07C3D5}"/>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91828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6D790-BEB4-4DB4-87F9-4FF638BE4CDA}"/>
              </a:ext>
            </a:extLst>
          </p:cNvPr>
          <p:cNvSpPr>
            <a:spLocks noGrp="1"/>
          </p:cNvSpPr>
          <p:nvPr>
            <p:ph type="title"/>
          </p:nvPr>
        </p:nvSpPr>
        <p:spPr/>
        <p:txBody>
          <a:bodyPr/>
          <a:lstStyle/>
          <a:p>
            <a:r>
              <a:rPr lang="en-US"/>
              <a:t>Instagram IG Insights - Posts Table + I-Rate | Karakuchi - 2 of 11</a:t>
            </a:r>
          </a:p>
        </p:txBody>
      </p:sp>
      <p:graphicFrame>
        <p:nvGraphicFramePr>
          <p:cNvPr id="5" name="Table Placeholder 4">
            <a:extLst>
              <a:ext uri="{FF2B5EF4-FFF2-40B4-BE49-F238E27FC236}">
                <a16:creationId xmlns:a16="http://schemas.microsoft.com/office/drawing/2014/main" id="{1333EBFA-47F4-40ED-81D0-46BD6A1151E7}"/>
              </a:ext>
            </a:extLst>
          </p:cNvPr>
          <p:cNvGraphicFramePr>
            <a:graphicFrameLocks noGrp="1"/>
          </p:cNvGraphicFramePr>
          <p:nvPr>
            <p:ph type="tbl" sz="quarter" idx="13"/>
            <p:extLst>
              <p:ext uri="{D42A27DB-BD31-4B8C-83A1-F6EECF244321}">
                <p14:modId xmlns:p14="http://schemas.microsoft.com/office/powerpoint/2010/main" val="257681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497570"/>
                    </a:ext>
                  </a:extLst>
                </a:gridCol>
                <a:gridCol w="822960">
                  <a:extLst>
                    <a:ext uri="{9D8B030D-6E8A-4147-A177-3AD203B41FA5}">
                      <a16:colId xmlns:a16="http://schemas.microsoft.com/office/drawing/2014/main" val="1397384288"/>
                    </a:ext>
                  </a:extLst>
                </a:gridCol>
                <a:gridCol w="658368">
                  <a:extLst>
                    <a:ext uri="{9D8B030D-6E8A-4147-A177-3AD203B41FA5}">
                      <a16:colId xmlns:a16="http://schemas.microsoft.com/office/drawing/2014/main" val="1940673684"/>
                    </a:ext>
                  </a:extLst>
                </a:gridCol>
                <a:gridCol w="822960">
                  <a:extLst>
                    <a:ext uri="{9D8B030D-6E8A-4147-A177-3AD203B41FA5}">
                      <a16:colId xmlns:a16="http://schemas.microsoft.com/office/drawing/2014/main" val="3232768745"/>
                    </a:ext>
                  </a:extLst>
                </a:gridCol>
                <a:gridCol w="411480">
                  <a:extLst>
                    <a:ext uri="{9D8B030D-6E8A-4147-A177-3AD203B41FA5}">
                      <a16:colId xmlns:a16="http://schemas.microsoft.com/office/drawing/2014/main" val="1802519063"/>
                    </a:ext>
                  </a:extLst>
                </a:gridCol>
                <a:gridCol w="411480">
                  <a:extLst>
                    <a:ext uri="{9D8B030D-6E8A-4147-A177-3AD203B41FA5}">
                      <a16:colId xmlns:a16="http://schemas.microsoft.com/office/drawing/2014/main" val="3564654678"/>
                    </a:ext>
                  </a:extLst>
                </a:gridCol>
                <a:gridCol w="411480">
                  <a:extLst>
                    <a:ext uri="{9D8B030D-6E8A-4147-A177-3AD203B41FA5}">
                      <a16:colId xmlns:a16="http://schemas.microsoft.com/office/drawing/2014/main" val="4280308104"/>
                    </a:ext>
                  </a:extLst>
                </a:gridCol>
                <a:gridCol w="411480">
                  <a:extLst>
                    <a:ext uri="{9D8B030D-6E8A-4147-A177-3AD203B41FA5}">
                      <a16:colId xmlns:a16="http://schemas.microsoft.com/office/drawing/2014/main" val="440080091"/>
                    </a:ext>
                  </a:extLst>
                </a:gridCol>
                <a:gridCol w="658368">
                  <a:extLst>
                    <a:ext uri="{9D8B030D-6E8A-4147-A177-3AD203B41FA5}">
                      <a16:colId xmlns:a16="http://schemas.microsoft.com/office/drawing/2014/main" val="650624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091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- 2019-06-17 14:37:40 </a:t>
                      </a:r>
                      <a:r>
                        <a:rPr kumimoji="0" lang="en-US" sz="1000" b="0" i="0" u="none" strike="noStrike" kern="1200" cap="none" spc="0" normalizeH="0" baseline="0" noProof="0">
                          <a:ln>
                            <a:noFill/>
                          </a:ln>
                          <a:solidFill>
                            <a:prstClr val="black"/>
                          </a:solidFill>
                          <a:effectLst/>
                          <a:uLnTx/>
                          <a:uFillTx/>
                          <a:latin typeface="+mn-lt"/>
                          <a:ea typeface="+mn-ea"/>
                          <a:cs typeface="+mn-cs"/>
                        </a:rPr>
                        <a:t>
 Light up your next adventure and look for something different, something Super Dry. Karakuchi is for the curious. Are you?
.
.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14.22 %</a:t>
                      </a:r>
                    </a:p>
                  </a:txBody>
                  <a:tcPr/>
                </a:tc>
                <a:extLst>
                  <a:ext uri="{0D108BD9-81ED-4DB2-BD59-A6C34878D82A}">
                    <a16:rowId xmlns:a16="http://schemas.microsoft.com/office/drawing/2014/main" val="87448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- 2019-06-15 19:05:34 </a:t>
                      </a:r>
                      <a:r>
                        <a:rPr kumimoji="0" lang="en-US" sz="1000" b="0" i="0" u="none" strike="noStrike" kern="1200" cap="none" spc="0" normalizeH="0" baseline="0" noProof="0">
                          <a:ln>
                            <a:noFill/>
                          </a:ln>
                          <a:solidFill>
                            <a:prstClr val="black"/>
                          </a:solidFill>
                          <a:effectLst/>
                          <a:uLnTx/>
                          <a:uFillTx/>
                          <a:latin typeface="+mn-lt"/>
                          <a:ea typeface="+mn-ea"/>
                          <a:cs typeface="+mn-cs"/>
                        </a:rPr>
                        <a:t>
 It's possible to discover new things by looking at them from a different perspective. There is something waiting to be found around every corner if you're willing to look past the usual. Taste it to understand it.
.
.
.
#discoverkarakuchi #karakuchiuae #superdry #superrefreshing #supercrisp #辛口 #taste #karakuchiexperiences
📷 Thanks: thomasgalad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16.07 %</a:t>
                      </a:r>
                    </a:p>
                  </a:txBody>
                  <a:tcPr/>
                </a:tc>
                <a:extLst>
                  <a:ext uri="{0D108BD9-81ED-4DB2-BD59-A6C34878D82A}">
                    <a16:rowId xmlns:a16="http://schemas.microsoft.com/office/drawing/2014/main" val="4076266525"/>
                  </a:ext>
                </a:extLst>
              </a:tr>
            </a:tbl>
          </a:graphicData>
        </a:graphic>
      </p:graphicFrame>
      <p:sp>
        <p:nvSpPr>
          <p:cNvPr id="4" name="Text Placeholder 3">
            <a:extLst>
              <a:ext uri="{FF2B5EF4-FFF2-40B4-BE49-F238E27FC236}">
                <a16:creationId xmlns:a16="http://schemas.microsoft.com/office/drawing/2014/main" id="{E668B162-8AA0-496C-933F-642B49178EC0}"/>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216679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B7BA4-B3DF-4046-B8FB-B136A54BFA45}"/>
              </a:ext>
            </a:extLst>
          </p:cNvPr>
          <p:cNvSpPr>
            <a:spLocks noGrp="1"/>
          </p:cNvSpPr>
          <p:nvPr>
            <p:ph type="title"/>
          </p:nvPr>
        </p:nvSpPr>
        <p:spPr/>
        <p:txBody>
          <a:bodyPr/>
          <a:lstStyle/>
          <a:p>
            <a:r>
              <a:rPr lang="en-US"/>
              <a:t>Instagram IG Insights - Posts Table + I-Rate | Karakuchi - 3 of 11</a:t>
            </a:r>
          </a:p>
        </p:txBody>
      </p:sp>
      <p:graphicFrame>
        <p:nvGraphicFramePr>
          <p:cNvPr id="5" name="Table Placeholder 4">
            <a:extLst>
              <a:ext uri="{FF2B5EF4-FFF2-40B4-BE49-F238E27FC236}">
                <a16:creationId xmlns:a16="http://schemas.microsoft.com/office/drawing/2014/main" id="{3EAE6939-5450-461E-A535-576EC7BCA6EB}"/>
              </a:ext>
            </a:extLst>
          </p:cNvPr>
          <p:cNvGraphicFramePr>
            <a:graphicFrameLocks noGrp="1"/>
          </p:cNvGraphicFramePr>
          <p:nvPr>
            <p:ph type="tbl" sz="quarter" idx="13"/>
            <p:extLst>
              <p:ext uri="{D42A27DB-BD31-4B8C-83A1-F6EECF244321}">
                <p14:modId xmlns:p14="http://schemas.microsoft.com/office/powerpoint/2010/main" val="136940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1035871"/>
                    </a:ext>
                  </a:extLst>
                </a:gridCol>
                <a:gridCol w="822960">
                  <a:extLst>
                    <a:ext uri="{9D8B030D-6E8A-4147-A177-3AD203B41FA5}">
                      <a16:colId xmlns:a16="http://schemas.microsoft.com/office/drawing/2014/main" val="3229981397"/>
                    </a:ext>
                  </a:extLst>
                </a:gridCol>
                <a:gridCol w="658368">
                  <a:extLst>
                    <a:ext uri="{9D8B030D-6E8A-4147-A177-3AD203B41FA5}">
                      <a16:colId xmlns:a16="http://schemas.microsoft.com/office/drawing/2014/main" val="3246031166"/>
                    </a:ext>
                  </a:extLst>
                </a:gridCol>
                <a:gridCol w="822960">
                  <a:extLst>
                    <a:ext uri="{9D8B030D-6E8A-4147-A177-3AD203B41FA5}">
                      <a16:colId xmlns:a16="http://schemas.microsoft.com/office/drawing/2014/main" val="2107266028"/>
                    </a:ext>
                  </a:extLst>
                </a:gridCol>
                <a:gridCol w="411480">
                  <a:extLst>
                    <a:ext uri="{9D8B030D-6E8A-4147-A177-3AD203B41FA5}">
                      <a16:colId xmlns:a16="http://schemas.microsoft.com/office/drawing/2014/main" val="3738681936"/>
                    </a:ext>
                  </a:extLst>
                </a:gridCol>
                <a:gridCol w="411480">
                  <a:extLst>
                    <a:ext uri="{9D8B030D-6E8A-4147-A177-3AD203B41FA5}">
                      <a16:colId xmlns:a16="http://schemas.microsoft.com/office/drawing/2014/main" val="3610492471"/>
                    </a:ext>
                  </a:extLst>
                </a:gridCol>
                <a:gridCol w="411480">
                  <a:extLst>
                    <a:ext uri="{9D8B030D-6E8A-4147-A177-3AD203B41FA5}">
                      <a16:colId xmlns:a16="http://schemas.microsoft.com/office/drawing/2014/main" val="2890679419"/>
                    </a:ext>
                  </a:extLst>
                </a:gridCol>
                <a:gridCol w="411480">
                  <a:extLst>
                    <a:ext uri="{9D8B030D-6E8A-4147-A177-3AD203B41FA5}">
                      <a16:colId xmlns:a16="http://schemas.microsoft.com/office/drawing/2014/main" val="2776614077"/>
                    </a:ext>
                  </a:extLst>
                </a:gridCol>
                <a:gridCol w="658368">
                  <a:extLst>
                    <a:ext uri="{9D8B030D-6E8A-4147-A177-3AD203B41FA5}">
                      <a16:colId xmlns:a16="http://schemas.microsoft.com/office/drawing/2014/main" val="31398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021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- 2019-06-12 18:46:58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Karakuchi came alive at our last experience with our friends at @barbarydxb and is now waiting for you to explore the complexity of its meaning and flavour. Find it at Barbary now.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18.55 %</a:t>
                      </a:r>
                    </a:p>
                  </a:txBody>
                  <a:tcPr/>
                </a:tc>
                <a:extLst>
                  <a:ext uri="{0D108BD9-81ED-4DB2-BD59-A6C34878D82A}">
                    <a16:rowId xmlns:a16="http://schemas.microsoft.com/office/drawing/2014/main" val="178877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- 2019-06-10 19:59:37 </a:t>
                      </a:r>
                      <a:r>
                        <a:rPr kumimoji="0" lang="en-US" sz="1000" b="0" i="0" u="none" strike="noStrike" kern="1200" cap="none" spc="0" normalizeH="0" baseline="0" noProof="0">
                          <a:ln>
                            <a:noFill/>
                          </a:ln>
                          <a:solidFill>
                            <a:prstClr val="black"/>
                          </a:solidFill>
                          <a:effectLst/>
                          <a:uLnTx/>
                          <a:uFillTx/>
                          <a:latin typeface="+mn-lt"/>
                          <a:ea typeface="+mn-ea"/>
                          <a:cs typeface="+mn-cs"/>
                        </a:rPr>
                        <a:t>
 An insider's look at the first Karakuchi UAE experience at @barbarydxb. An immersive taste discovery to demonstrate the complexity of Karakuchi. You have to taste it to understand it. 
#discoverkarakuchi
.
.
.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14.68 %</a:t>
                      </a:r>
                    </a:p>
                  </a:txBody>
                  <a:tcPr/>
                </a:tc>
                <a:extLst>
                  <a:ext uri="{0D108BD9-81ED-4DB2-BD59-A6C34878D82A}">
                    <a16:rowId xmlns:a16="http://schemas.microsoft.com/office/drawing/2014/main" val="168405596"/>
                  </a:ext>
                </a:extLst>
              </a:tr>
            </a:tbl>
          </a:graphicData>
        </a:graphic>
      </p:graphicFrame>
      <p:sp>
        <p:nvSpPr>
          <p:cNvPr id="4" name="Text Placeholder 3">
            <a:extLst>
              <a:ext uri="{FF2B5EF4-FFF2-40B4-BE49-F238E27FC236}">
                <a16:creationId xmlns:a16="http://schemas.microsoft.com/office/drawing/2014/main" id="{31C34976-29A6-4946-9A16-4BA475020505}"/>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2408454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5CE4A-5421-4709-A5B8-EE8B6BB146D0}"/>
              </a:ext>
            </a:extLst>
          </p:cNvPr>
          <p:cNvSpPr>
            <a:spLocks noGrp="1"/>
          </p:cNvSpPr>
          <p:nvPr>
            <p:ph type="title"/>
          </p:nvPr>
        </p:nvSpPr>
        <p:spPr/>
        <p:txBody>
          <a:bodyPr/>
          <a:lstStyle/>
          <a:p>
            <a:r>
              <a:rPr lang="en-US"/>
              <a:t>Instagram IG Insights - Posts Table + I-Rate | Karakuchi - 4 of 11</a:t>
            </a:r>
          </a:p>
        </p:txBody>
      </p:sp>
      <p:graphicFrame>
        <p:nvGraphicFramePr>
          <p:cNvPr id="5" name="Table Placeholder 4">
            <a:extLst>
              <a:ext uri="{FF2B5EF4-FFF2-40B4-BE49-F238E27FC236}">
                <a16:creationId xmlns:a16="http://schemas.microsoft.com/office/drawing/2014/main" id="{0F865B90-471D-436E-888C-269CFD90B7DD}"/>
              </a:ext>
            </a:extLst>
          </p:cNvPr>
          <p:cNvGraphicFramePr>
            <a:graphicFrameLocks noGrp="1"/>
          </p:cNvGraphicFramePr>
          <p:nvPr>
            <p:ph type="tbl" sz="quarter" idx="13"/>
            <p:extLst>
              <p:ext uri="{D42A27DB-BD31-4B8C-83A1-F6EECF244321}">
                <p14:modId xmlns:p14="http://schemas.microsoft.com/office/powerpoint/2010/main" val="405035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8430013"/>
                    </a:ext>
                  </a:extLst>
                </a:gridCol>
                <a:gridCol w="822960">
                  <a:extLst>
                    <a:ext uri="{9D8B030D-6E8A-4147-A177-3AD203B41FA5}">
                      <a16:colId xmlns:a16="http://schemas.microsoft.com/office/drawing/2014/main" val="4094912695"/>
                    </a:ext>
                  </a:extLst>
                </a:gridCol>
                <a:gridCol w="658368">
                  <a:extLst>
                    <a:ext uri="{9D8B030D-6E8A-4147-A177-3AD203B41FA5}">
                      <a16:colId xmlns:a16="http://schemas.microsoft.com/office/drawing/2014/main" val="851342117"/>
                    </a:ext>
                  </a:extLst>
                </a:gridCol>
                <a:gridCol w="822960">
                  <a:extLst>
                    <a:ext uri="{9D8B030D-6E8A-4147-A177-3AD203B41FA5}">
                      <a16:colId xmlns:a16="http://schemas.microsoft.com/office/drawing/2014/main" val="2281489162"/>
                    </a:ext>
                  </a:extLst>
                </a:gridCol>
                <a:gridCol w="411480">
                  <a:extLst>
                    <a:ext uri="{9D8B030D-6E8A-4147-A177-3AD203B41FA5}">
                      <a16:colId xmlns:a16="http://schemas.microsoft.com/office/drawing/2014/main" val="1508011944"/>
                    </a:ext>
                  </a:extLst>
                </a:gridCol>
                <a:gridCol w="411480">
                  <a:extLst>
                    <a:ext uri="{9D8B030D-6E8A-4147-A177-3AD203B41FA5}">
                      <a16:colId xmlns:a16="http://schemas.microsoft.com/office/drawing/2014/main" val="4249018170"/>
                    </a:ext>
                  </a:extLst>
                </a:gridCol>
                <a:gridCol w="411480">
                  <a:extLst>
                    <a:ext uri="{9D8B030D-6E8A-4147-A177-3AD203B41FA5}">
                      <a16:colId xmlns:a16="http://schemas.microsoft.com/office/drawing/2014/main" val="608232738"/>
                    </a:ext>
                  </a:extLst>
                </a:gridCol>
                <a:gridCol w="411480">
                  <a:extLst>
                    <a:ext uri="{9D8B030D-6E8A-4147-A177-3AD203B41FA5}">
                      <a16:colId xmlns:a16="http://schemas.microsoft.com/office/drawing/2014/main" val="3559854126"/>
                    </a:ext>
                  </a:extLst>
                </a:gridCol>
                <a:gridCol w="658368">
                  <a:extLst>
                    <a:ext uri="{9D8B030D-6E8A-4147-A177-3AD203B41FA5}">
                      <a16:colId xmlns:a16="http://schemas.microsoft.com/office/drawing/2014/main" val="3973499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2953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- 2019-06-08 17:25:32 </a:t>
                      </a:r>
                      <a:r>
                        <a:rPr kumimoji="0" lang="en-US" sz="1000" b="0" i="0" u="none" strike="noStrike" kern="1200" cap="none" spc="0" normalizeH="0" baseline="0" noProof="0">
                          <a:ln>
                            <a:noFill/>
                          </a:ln>
                          <a:solidFill>
                            <a:prstClr val="black"/>
                          </a:solidFill>
                          <a:effectLst/>
                          <a:uLnTx/>
                          <a:uFillTx/>
                          <a:latin typeface="+mn-lt"/>
                          <a:ea typeface="+mn-ea"/>
                          <a:cs typeface="+mn-cs"/>
                        </a:rPr>
                        <a:t>
 A peek at the menu for the first Karakuchi UAE Experience. If you are interested in joining the next one send us a DM. Taste it to understand it. 🍻
.
.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 #menu #experience #dubainights #dxb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12.96 %</a:t>
                      </a:r>
                    </a:p>
                  </a:txBody>
                  <a:tcPr/>
                </a:tc>
                <a:extLst>
                  <a:ext uri="{0D108BD9-81ED-4DB2-BD59-A6C34878D82A}">
                    <a16:rowId xmlns:a16="http://schemas.microsoft.com/office/drawing/2014/main" val="299037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- 2019-04-16 16:09:02 </a:t>
                      </a:r>
                      <a:r>
                        <a:rPr kumimoji="0" lang="en-US" sz="1000" b="0" i="0" u="none" strike="noStrike" kern="1200" cap="none" spc="0" normalizeH="0" baseline="0" noProof="0">
                          <a:ln>
                            <a:noFill/>
                          </a:ln>
                          <a:solidFill>
                            <a:prstClr val="black"/>
                          </a:solidFill>
                          <a:effectLst/>
                          <a:uLnTx/>
                          <a:uFillTx/>
                          <a:latin typeface="+mn-lt"/>
                          <a:ea typeface="+mn-ea"/>
                          <a:cs typeface="+mn-cs"/>
                        </a:rPr>
                        <a:t>
 It's cherry blossom season in Japan and we love this unexpected perspective. A balance between colour and texture, the same way we balance Karakuchi and it being Super Dry yet Super Refreshing. .
.
.
Thanks 📸 @officialshohei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26.36 %</a:t>
                      </a:r>
                    </a:p>
                  </a:txBody>
                  <a:tcPr/>
                </a:tc>
                <a:extLst>
                  <a:ext uri="{0D108BD9-81ED-4DB2-BD59-A6C34878D82A}">
                    <a16:rowId xmlns:a16="http://schemas.microsoft.com/office/drawing/2014/main" val="1478364227"/>
                  </a:ext>
                </a:extLst>
              </a:tr>
            </a:tbl>
          </a:graphicData>
        </a:graphic>
      </p:graphicFrame>
      <p:sp>
        <p:nvSpPr>
          <p:cNvPr id="4" name="Text Placeholder 3">
            <a:extLst>
              <a:ext uri="{FF2B5EF4-FFF2-40B4-BE49-F238E27FC236}">
                <a16:creationId xmlns:a16="http://schemas.microsoft.com/office/drawing/2014/main" id="{A9779622-190B-4054-AC4C-1ABFAFBF9541}"/>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134187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C0B60-5D4E-4725-A5B3-39F323710910}"/>
              </a:ext>
            </a:extLst>
          </p:cNvPr>
          <p:cNvSpPr>
            <a:spLocks noGrp="1"/>
          </p:cNvSpPr>
          <p:nvPr>
            <p:ph type="title"/>
          </p:nvPr>
        </p:nvSpPr>
        <p:spPr/>
        <p:txBody>
          <a:bodyPr/>
          <a:lstStyle/>
          <a:p>
            <a:r>
              <a:rPr lang="en-US"/>
              <a:t>Instagram IG Insights - Posts Table + I-Rate | Karakuchi - 5 of 11</a:t>
            </a:r>
          </a:p>
        </p:txBody>
      </p:sp>
      <p:graphicFrame>
        <p:nvGraphicFramePr>
          <p:cNvPr id="5" name="Table Placeholder 4">
            <a:extLst>
              <a:ext uri="{FF2B5EF4-FFF2-40B4-BE49-F238E27FC236}">
                <a16:creationId xmlns:a16="http://schemas.microsoft.com/office/drawing/2014/main" id="{C06A9B2C-1391-4081-B732-3F25722A410B}"/>
              </a:ext>
            </a:extLst>
          </p:cNvPr>
          <p:cNvGraphicFramePr>
            <a:graphicFrameLocks noGrp="1"/>
          </p:cNvGraphicFramePr>
          <p:nvPr>
            <p:ph type="tbl" sz="quarter" idx="13"/>
            <p:extLst>
              <p:ext uri="{D42A27DB-BD31-4B8C-83A1-F6EECF244321}">
                <p14:modId xmlns:p14="http://schemas.microsoft.com/office/powerpoint/2010/main" val="1240335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9360736"/>
                    </a:ext>
                  </a:extLst>
                </a:gridCol>
                <a:gridCol w="822960">
                  <a:extLst>
                    <a:ext uri="{9D8B030D-6E8A-4147-A177-3AD203B41FA5}">
                      <a16:colId xmlns:a16="http://schemas.microsoft.com/office/drawing/2014/main" val="1873891519"/>
                    </a:ext>
                  </a:extLst>
                </a:gridCol>
                <a:gridCol w="658368">
                  <a:extLst>
                    <a:ext uri="{9D8B030D-6E8A-4147-A177-3AD203B41FA5}">
                      <a16:colId xmlns:a16="http://schemas.microsoft.com/office/drawing/2014/main" val="1334342583"/>
                    </a:ext>
                  </a:extLst>
                </a:gridCol>
                <a:gridCol w="822960">
                  <a:extLst>
                    <a:ext uri="{9D8B030D-6E8A-4147-A177-3AD203B41FA5}">
                      <a16:colId xmlns:a16="http://schemas.microsoft.com/office/drawing/2014/main" val="1402146597"/>
                    </a:ext>
                  </a:extLst>
                </a:gridCol>
                <a:gridCol w="411480">
                  <a:extLst>
                    <a:ext uri="{9D8B030D-6E8A-4147-A177-3AD203B41FA5}">
                      <a16:colId xmlns:a16="http://schemas.microsoft.com/office/drawing/2014/main" val="3278801549"/>
                    </a:ext>
                  </a:extLst>
                </a:gridCol>
                <a:gridCol w="411480">
                  <a:extLst>
                    <a:ext uri="{9D8B030D-6E8A-4147-A177-3AD203B41FA5}">
                      <a16:colId xmlns:a16="http://schemas.microsoft.com/office/drawing/2014/main" val="3158337160"/>
                    </a:ext>
                  </a:extLst>
                </a:gridCol>
                <a:gridCol w="411480">
                  <a:extLst>
                    <a:ext uri="{9D8B030D-6E8A-4147-A177-3AD203B41FA5}">
                      <a16:colId xmlns:a16="http://schemas.microsoft.com/office/drawing/2014/main" val="2523814808"/>
                    </a:ext>
                  </a:extLst>
                </a:gridCol>
                <a:gridCol w="411480">
                  <a:extLst>
                    <a:ext uri="{9D8B030D-6E8A-4147-A177-3AD203B41FA5}">
                      <a16:colId xmlns:a16="http://schemas.microsoft.com/office/drawing/2014/main" val="397202648"/>
                    </a:ext>
                  </a:extLst>
                </a:gridCol>
                <a:gridCol w="658368">
                  <a:extLst>
                    <a:ext uri="{9D8B030D-6E8A-4147-A177-3AD203B41FA5}">
                      <a16:colId xmlns:a16="http://schemas.microsoft.com/office/drawing/2014/main" val="1567834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6489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- 2019-04-14 16:19:51 </a:t>
                      </a:r>
                      <a:r>
                        <a:rPr kumimoji="0" lang="en-US" sz="1000" b="0" i="0" u="none" strike="noStrike" kern="1200" cap="none" spc="0" normalizeH="0" baseline="0" noProof="0">
                          <a:ln>
                            <a:noFill/>
                          </a:ln>
                          <a:solidFill>
                            <a:prstClr val="black"/>
                          </a:solidFill>
                          <a:effectLst/>
                          <a:uLnTx/>
                          <a:uFillTx/>
                          <a:latin typeface="+mn-lt"/>
                          <a:ea typeface="+mn-ea"/>
                          <a:cs typeface="+mn-cs"/>
                        </a:rPr>
                        <a:t>
 Have you discovered Karakuchi around the city yet? Curious for more? So are we, and that's why we're going to be hosting a series of exclusive experiences that will bring Super Dry to life
📸 Thanks @alphaspotting for the epic pic! .
.
.
#discoverkarakuchi #karakuchiuae #superdry #superrefreshing #supercrisp #辛口 #taste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24.77 %</a:t>
                      </a:r>
                    </a:p>
                  </a:txBody>
                  <a:tcPr/>
                </a:tc>
                <a:extLst>
                  <a:ext uri="{0D108BD9-81ED-4DB2-BD59-A6C34878D82A}">
                    <a16:rowId xmlns:a16="http://schemas.microsoft.com/office/drawing/2014/main" val="124190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- 2019-04-11 14:58:26 </a:t>
                      </a:r>
                      <a:r>
                        <a:rPr kumimoji="0" lang="en-US" sz="1000" b="0" i="0" u="none" strike="noStrike" kern="1200" cap="none" spc="0" normalizeH="0" baseline="0" noProof="0">
                          <a:ln>
                            <a:noFill/>
                          </a:ln>
                          <a:solidFill>
                            <a:prstClr val="black"/>
                          </a:solidFill>
                          <a:effectLst/>
                          <a:uLnTx/>
                          <a:uFillTx/>
                          <a:latin typeface="+mn-lt"/>
                          <a:ea typeface="+mn-ea"/>
                          <a:cs typeface="+mn-cs"/>
                        </a:rPr>
                        <a:t>
 Karakuchi UAE Experiences are dropping in April. The clandestine cool @barbarydxb will plate up some creative dishes and we're bringing the Super Dry to bring the experience full circle. Finally, you can Taste It To Understand It 
#karakuchiexperiences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15.61 %</a:t>
                      </a:r>
                    </a:p>
                  </a:txBody>
                  <a:tcPr/>
                </a:tc>
                <a:extLst>
                  <a:ext uri="{0D108BD9-81ED-4DB2-BD59-A6C34878D82A}">
                    <a16:rowId xmlns:a16="http://schemas.microsoft.com/office/drawing/2014/main" val="2612158668"/>
                  </a:ext>
                </a:extLst>
              </a:tr>
            </a:tbl>
          </a:graphicData>
        </a:graphic>
      </p:graphicFrame>
      <p:sp>
        <p:nvSpPr>
          <p:cNvPr id="4" name="Text Placeholder 3">
            <a:extLst>
              <a:ext uri="{FF2B5EF4-FFF2-40B4-BE49-F238E27FC236}">
                <a16:creationId xmlns:a16="http://schemas.microsoft.com/office/drawing/2014/main" id="{A7313095-7610-459F-A67F-68878CA2BABB}"/>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2954689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9646B-AED9-473C-A6B2-F8818643B2BD}"/>
              </a:ext>
            </a:extLst>
          </p:cNvPr>
          <p:cNvSpPr>
            <a:spLocks noGrp="1"/>
          </p:cNvSpPr>
          <p:nvPr>
            <p:ph type="title"/>
          </p:nvPr>
        </p:nvSpPr>
        <p:spPr/>
        <p:txBody>
          <a:bodyPr/>
          <a:lstStyle/>
          <a:p>
            <a:r>
              <a:rPr lang="en-US"/>
              <a:t>Instagram IG Insights - Posts Table + I-Rate | Karakuchi - 6 of 11</a:t>
            </a:r>
          </a:p>
        </p:txBody>
      </p:sp>
      <p:graphicFrame>
        <p:nvGraphicFramePr>
          <p:cNvPr id="5" name="Table Placeholder 4">
            <a:extLst>
              <a:ext uri="{FF2B5EF4-FFF2-40B4-BE49-F238E27FC236}">
                <a16:creationId xmlns:a16="http://schemas.microsoft.com/office/drawing/2014/main" id="{5A7DDF78-ED3C-408A-900C-29467FD6427B}"/>
              </a:ext>
            </a:extLst>
          </p:cNvPr>
          <p:cNvGraphicFramePr>
            <a:graphicFrameLocks noGrp="1"/>
          </p:cNvGraphicFramePr>
          <p:nvPr>
            <p:ph type="tbl" sz="quarter" idx="13"/>
            <p:extLst>
              <p:ext uri="{D42A27DB-BD31-4B8C-83A1-F6EECF244321}">
                <p14:modId xmlns:p14="http://schemas.microsoft.com/office/powerpoint/2010/main" val="166690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9276444"/>
                    </a:ext>
                  </a:extLst>
                </a:gridCol>
                <a:gridCol w="822960">
                  <a:extLst>
                    <a:ext uri="{9D8B030D-6E8A-4147-A177-3AD203B41FA5}">
                      <a16:colId xmlns:a16="http://schemas.microsoft.com/office/drawing/2014/main" val="939890688"/>
                    </a:ext>
                  </a:extLst>
                </a:gridCol>
                <a:gridCol w="658368">
                  <a:extLst>
                    <a:ext uri="{9D8B030D-6E8A-4147-A177-3AD203B41FA5}">
                      <a16:colId xmlns:a16="http://schemas.microsoft.com/office/drawing/2014/main" val="4109214112"/>
                    </a:ext>
                  </a:extLst>
                </a:gridCol>
                <a:gridCol w="822960">
                  <a:extLst>
                    <a:ext uri="{9D8B030D-6E8A-4147-A177-3AD203B41FA5}">
                      <a16:colId xmlns:a16="http://schemas.microsoft.com/office/drawing/2014/main" val="1805768046"/>
                    </a:ext>
                  </a:extLst>
                </a:gridCol>
                <a:gridCol w="411480">
                  <a:extLst>
                    <a:ext uri="{9D8B030D-6E8A-4147-A177-3AD203B41FA5}">
                      <a16:colId xmlns:a16="http://schemas.microsoft.com/office/drawing/2014/main" val="870738560"/>
                    </a:ext>
                  </a:extLst>
                </a:gridCol>
                <a:gridCol w="411480">
                  <a:extLst>
                    <a:ext uri="{9D8B030D-6E8A-4147-A177-3AD203B41FA5}">
                      <a16:colId xmlns:a16="http://schemas.microsoft.com/office/drawing/2014/main" val="1794180433"/>
                    </a:ext>
                  </a:extLst>
                </a:gridCol>
                <a:gridCol w="411480">
                  <a:extLst>
                    <a:ext uri="{9D8B030D-6E8A-4147-A177-3AD203B41FA5}">
                      <a16:colId xmlns:a16="http://schemas.microsoft.com/office/drawing/2014/main" val="1017861812"/>
                    </a:ext>
                  </a:extLst>
                </a:gridCol>
                <a:gridCol w="411480">
                  <a:extLst>
                    <a:ext uri="{9D8B030D-6E8A-4147-A177-3AD203B41FA5}">
                      <a16:colId xmlns:a16="http://schemas.microsoft.com/office/drawing/2014/main" val="1995780821"/>
                    </a:ext>
                  </a:extLst>
                </a:gridCol>
                <a:gridCol w="658368">
                  <a:extLst>
                    <a:ext uri="{9D8B030D-6E8A-4147-A177-3AD203B41FA5}">
                      <a16:colId xmlns:a16="http://schemas.microsoft.com/office/drawing/2014/main" val="376858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5125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- 2019-04-08 19:49:19 </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senses and take on a new taste adventure with something that is more than refreshing, more than dry.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24.88 %</a:t>
                      </a:r>
                    </a:p>
                  </a:txBody>
                  <a:tcPr/>
                </a:tc>
                <a:extLst>
                  <a:ext uri="{0D108BD9-81ED-4DB2-BD59-A6C34878D82A}">
                    <a16:rowId xmlns:a16="http://schemas.microsoft.com/office/drawing/2014/main" val="379310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- 2019-04-06 20:05:28 </a:t>
                      </a:r>
                      <a:r>
                        <a:rPr kumimoji="0" lang="en-US" sz="1000" b="0" i="0" u="none" strike="noStrike" kern="1200" cap="none" spc="0" normalizeH="0" baseline="0" noProof="0">
                          <a:ln>
                            <a:noFill/>
                          </a:ln>
                          <a:solidFill>
                            <a:prstClr val="black"/>
                          </a:solidFill>
                          <a:effectLst/>
                          <a:uLnTx/>
                          <a:uFillTx/>
                          <a:latin typeface="+mn-lt"/>
                          <a:ea typeface="+mn-ea"/>
                          <a:cs typeface="+mn-cs"/>
                        </a:rPr>
                        <a:t>
 Everything should be enriching, from art and travel to taste and conversation. Karakuchi experiences coming to Dubai soon.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karakuchiexperiences
📸 @manilamaniac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13.23 %</a:t>
                      </a:r>
                    </a:p>
                  </a:txBody>
                  <a:tcPr/>
                </a:tc>
                <a:extLst>
                  <a:ext uri="{0D108BD9-81ED-4DB2-BD59-A6C34878D82A}">
                    <a16:rowId xmlns:a16="http://schemas.microsoft.com/office/drawing/2014/main" val="365863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- 2019-04-04 21:07:56 </a:t>
                      </a:r>
                      <a:r>
                        <a:rPr kumimoji="0" lang="en-US" sz="1000" b="0" i="0" u="none" strike="noStrike" kern="1200" cap="none" spc="0" normalizeH="0" baseline="0" noProof="0">
                          <a:ln>
                            <a:noFill/>
                          </a:ln>
                          <a:solidFill>
                            <a:prstClr val="black"/>
                          </a:solidFill>
                          <a:effectLst/>
                          <a:uLnTx/>
                          <a:uFillTx/>
                          <a:latin typeface="+mn-lt"/>
                          <a:ea typeface="+mn-ea"/>
                          <a:cs typeface="+mn-cs"/>
                        </a:rPr>
                        <a:t>
 Can something be Super Dry yet super refreshing? Our Karakuchi taste journey challenges you to consider what refreshment really means.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extLst>
                  <a:ext uri="{0D108BD9-81ED-4DB2-BD59-A6C34878D82A}">
                    <a16:rowId xmlns:a16="http://schemas.microsoft.com/office/drawing/2014/main" val="424078706"/>
                  </a:ext>
                </a:extLst>
              </a:tr>
            </a:tbl>
          </a:graphicData>
        </a:graphic>
      </p:graphicFrame>
      <p:sp>
        <p:nvSpPr>
          <p:cNvPr id="4" name="Text Placeholder 3">
            <a:extLst>
              <a:ext uri="{FF2B5EF4-FFF2-40B4-BE49-F238E27FC236}">
                <a16:creationId xmlns:a16="http://schemas.microsoft.com/office/drawing/2014/main" id="{7291B81A-4FF9-4831-9C59-915B3E2E78FE}"/>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1675048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C977-114F-4410-8554-F8D9E3A1F1B2}"/>
              </a:ext>
            </a:extLst>
          </p:cNvPr>
          <p:cNvSpPr>
            <a:spLocks noGrp="1"/>
          </p:cNvSpPr>
          <p:nvPr>
            <p:ph type="title"/>
          </p:nvPr>
        </p:nvSpPr>
        <p:spPr/>
        <p:txBody>
          <a:bodyPr/>
          <a:lstStyle/>
          <a:p>
            <a:r>
              <a:rPr lang="en-US"/>
              <a:t>Instagram IG Insights - Posts Table + I-Rate | Karakuchi - 7 of 11</a:t>
            </a:r>
          </a:p>
        </p:txBody>
      </p:sp>
      <p:graphicFrame>
        <p:nvGraphicFramePr>
          <p:cNvPr id="5" name="Table Placeholder 4">
            <a:extLst>
              <a:ext uri="{FF2B5EF4-FFF2-40B4-BE49-F238E27FC236}">
                <a16:creationId xmlns:a16="http://schemas.microsoft.com/office/drawing/2014/main" id="{DF153587-751F-426F-B062-44459839BE75}"/>
              </a:ext>
            </a:extLst>
          </p:cNvPr>
          <p:cNvGraphicFramePr>
            <a:graphicFrameLocks noGrp="1"/>
          </p:cNvGraphicFramePr>
          <p:nvPr>
            <p:ph type="tbl" sz="quarter" idx="13"/>
            <p:extLst>
              <p:ext uri="{D42A27DB-BD31-4B8C-83A1-F6EECF244321}">
                <p14:modId xmlns:p14="http://schemas.microsoft.com/office/powerpoint/2010/main" val="138835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7195407"/>
                    </a:ext>
                  </a:extLst>
                </a:gridCol>
                <a:gridCol w="822960">
                  <a:extLst>
                    <a:ext uri="{9D8B030D-6E8A-4147-A177-3AD203B41FA5}">
                      <a16:colId xmlns:a16="http://schemas.microsoft.com/office/drawing/2014/main" val="308402951"/>
                    </a:ext>
                  </a:extLst>
                </a:gridCol>
                <a:gridCol w="658368">
                  <a:extLst>
                    <a:ext uri="{9D8B030D-6E8A-4147-A177-3AD203B41FA5}">
                      <a16:colId xmlns:a16="http://schemas.microsoft.com/office/drawing/2014/main" val="448553526"/>
                    </a:ext>
                  </a:extLst>
                </a:gridCol>
                <a:gridCol w="822960">
                  <a:extLst>
                    <a:ext uri="{9D8B030D-6E8A-4147-A177-3AD203B41FA5}">
                      <a16:colId xmlns:a16="http://schemas.microsoft.com/office/drawing/2014/main" val="1627297142"/>
                    </a:ext>
                  </a:extLst>
                </a:gridCol>
                <a:gridCol w="411480">
                  <a:extLst>
                    <a:ext uri="{9D8B030D-6E8A-4147-A177-3AD203B41FA5}">
                      <a16:colId xmlns:a16="http://schemas.microsoft.com/office/drawing/2014/main" val="2441448470"/>
                    </a:ext>
                  </a:extLst>
                </a:gridCol>
                <a:gridCol w="411480">
                  <a:extLst>
                    <a:ext uri="{9D8B030D-6E8A-4147-A177-3AD203B41FA5}">
                      <a16:colId xmlns:a16="http://schemas.microsoft.com/office/drawing/2014/main" val="1503278300"/>
                    </a:ext>
                  </a:extLst>
                </a:gridCol>
                <a:gridCol w="411480">
                  <a:extLst>
                    <a:ext uri="{9D8B030D-6E8A-4147-A177-3AD203B41FA5}">
                      <a16:colId xmlns:a16="http://schemas.microsoft.com/office/drawing/2014/main" val="1588700122"/>
                    </a:ext>
                  </a:extLst>
                </a:gridCol>
                <a:gridCol w="411480">
                  <a:extLst>
                    <a:ext uri="{9D8B030D-6E8A-4147-A177-3AD203B41FA5}">
                      <a16:colId xmlns:a16="http://schemas.microsoft.com/office/drawing/2014/main" val="3126962897"/>
                    </a:ext>
                  </a:extLst>
                </a:gridCol>
                <a:gridCol w="658368">
                  <a:extLst>
                    <a:ext uri="{9D8B030D-6E8A-4147-A177-3AD203B41FA5}">
                      <a16:colId xmlns:a16="http://schemas.microsoft.com/office/drawing/2014/main" val="261415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8897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- 2019-04-02 17:46:52 </a:t>
                      </a:r>
                      <a:r>
                        <a:rPr kumimoji="0" lang="en-US" sz="1000" b="0" i="0" u="none" strike="noStrike" kern="1200" cap="none" spc="0" normalizeH="0" baseline="0" noProof="0">
                          <a:ln>
                            <a:noFill/>
                          </a:ln>
                          <a:solidFill>
                            <a:prstClr val="black"/>
                          </a:solidFill>
                          <a:effectLst/>
                          <a:uLnTx/>
                          <a:uFillTx/>
                          <a:latin typeface="+mn-lt"/>
                          <a:ea typeface="+mn-ea"/>
                          <a:cs typeface="+mn-cs"/>
                        </a:rPr>
                        <a:t>
 There is always something to discover if you are willing to walk the road less travelled. We're going to help guide you on your new Karakuchi adventure.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22.92 %</a:t>
                      </a:r>
                    </a:p>
                  </a:txBody>
                  <a:tcPr/>
                </a:tc>
                <a:extLst>
                  <a:ext uri="{0D108BD9-81ED-4DB2-BD59-A6C34878D82A}">
                    <a16:rowId xmlns:a16="http://schemas.microsoft.com/office/drawing/2014/main" val="54858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- 2019-03-21 16:33:34 </a:t>
                      </a:r>
                      <a:r>
                        <a:rPr kumimoji="0" lang="en-US" sz="1000" b="0" i="0" u="none" strike="noStrike" kern="1200" cap="none" spc="0" normalizeH="0" baseline="0" noProof="0">
                          <a:ln>
                            <a:noFill/>
                          </a:ln>
                          <a:solidFill>
                            <a:prstClr val="black"/>
                          </a:solidFill>
                          <a:effectLst/>
                          <a:uLnTx/>
                          <a:uFillTx/>
                          <a:latin typeface="+mn-lt"/>
                          <a:ea typeface="+mn-ea"/>
                          <a:cs typeface="+mn-cs"/>
                        </a:rPr>
                        <a:t>
 If you want to explore and experience Karakuchi yourself, we can think of no better way than with a group of friends enjoying something delicious paired with something Super Dry. Share your favourite Karakuchi adventure with us!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 @asahisuperdryspain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21.28 %</a:t>
                      </a:r>
                    </a:p>
                  </a:txBody>
                  <a:tcPr/>
                </a:tc>
                <a:extLst>
                  <a:ext uri="{0D108BD9-81ED-4DB2-BD59-A6C34878D82A}">
                    <a16:rowId xmlns:a16="http://schemas.microsoft.com/office/drawing/2014/main" val="2328966856"/>
                  </a:ext>
                </a:extLst>
              </a:tr>
            </a:tbl>
          </a:graphicData>
        </a:graphic>
      </p:graphicFrame>
      <p:sp>
        <p:nvSpPr>
          <p:cNvPr id="4" name="Text Placeholder 3">
            <a:extLst>
              <a:ext uri="{FF2B5EF4-FFF2-40B4-BE49-F238E27FC236}">
                <a16:creationId xmlns:a16="http://schemas.microsoft.com/office/drawing/2014/main" id="{DF81D800-8923-4649-A1C2-0E7184955934}"/>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3068715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11775-144A-4CC4-9507-61EFE1F1EF62}"/>
              </a:ext>
            </a:extLst>
          </p:cNvPr>
          <p:cNvSpPr>
            <a:spLocks noGrp="1"/>
          </p:cNvSpPr>
          <p:nvPr>
            <p:ph type="title"/>
          </p:nvPr>
        </p:nvSpPr>
        <p:spPr/>
        <p:txBody>
          <a:bodyPr/>
          <a:lstStyle/>
          <a:p>
            <a:r>
              <a:rPr lang="en-US"/>
              <a:t>Instagram IG Insights - Posts Table + I-Rate | Karakuchi - 8 of 11</a:t>
            </a:r>
          </a:p>
        </p:txBody>
      </p:sp>
      <p:graphicFrame>
        <p:nvGraphicFramePr>
          <p:cNvPr id="5" name="Table Placeholder 4">
            <a:extLst>
              <a:ext uri="{FF2B5EF4-FFF2-40B4-BE49-F238E27FC236}">
                <a16:creationId xmlns:a16="http://schemas.microsoft.com/office/drawing/2014/main" id="{6620CC68-27B6-41EF-9A01-312E2BDBCB0B}"/>
              </a:ext>
            </a:extLst>
          </p:cNvPr>
          <p:cNvGraphicFramePr>
            <a:graphicFrameLocks noGrp="1"/>
          </p:cNvGraphicFramePr>
          <p:nvPr>
            <p:ph type="tbl" sz="quarter" idx="13"/>
            <p:extLst>
              <p:ext uri="{D42A27DB-BD31-4B8C-83A1-F6EECF244321}">
                <p14:modId xmlns:p14="http://schemas.microsoft.com/office/powerpoint/2010/main" val="3442862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3846893"/>
                    </a:ext>
                  </a:extLst>
                </a:gridCol>
                <a:gridCol w="822960">
                  <a:extLst>
                    <a:ext uri="{9D8B030D-6E8A-4147-A177-3AD203B41FA5}">
                      <a16:colId xmlns:a16="http://schemas.microsoft.com/office/drawing/2014/main" val="2357295768"/>
                    </a:ext>
                  </a:extLst>
                </a:gridCol>
                <a:gridCol w="658368">
                  <a:extLst>
                    <a:ext uri="{9D8B030D-6E8A-4147-A177-3AD203B41FA5}">
                      <a16:colId xmlns:a16="http://schemas.microsoft.com/office/drawing/2014/main" val="1213967345"/>
                    </a:ext>
                  </a:extLst>
                </a:gridCol>
                <a:gridCol w="822960">
                  <a:extLst>
                    <a:ext uri="{9D8B030D-6E8A-4147-A177-3AD203B41FA5}">
                      <a16:colId xmlns:a16="http://schemas.microsoft.com/office/drawing/2014/main" val="1053572516"/>
                    </a:ext>
                  </a:extLst>
                </a:gridCol>
                <a:gridCol w="411480">
                  <a:extLst>
                    <a:ext uri="{9D8B030D-6E8A-4147-A177-3AD203B41FA5}">
                      <a16:colId xmlns:a16="http://schemas.microsoft.com/office/drawing/2014/main" val="2139544554"/>
                    </a:ext>
                  </a:extLst>
                </a:gridCol>
                <a:gridCol w="411480">
                  <a:extLst>
                    <a:ext uri="{9D8B030D-6E8A-4147-A177-3AD203B41FA5}">
                      <a16:colId xmlns:a16="http://schemas.microsoft.com/office/drawing/2014/main" val="319311731"/>
                    </a:ext>
                  </a:extLst>
                </a:gridCol>
                <a:gridCol w="411480">
                  <a:extLst>
                    <a:ext uri="{9D8B030D-6E8A-4147-A177-3AD203B41FA5}">
                      <a16:colId xmlns:a16="http://schemas.microsoft.com/office/drawing/2014/main" val="3913404114"/>
                    </a:ext>
                  </a:extLst>
                </a:gridCol>
                <a:gridCol w="411480">
                  <a:extLst>
                    <a:ext uri="{9D8B030D-6E8A-4147-A177-3AD203B41FA5}">
                      <a16:colId xmlns:a16="http://schemas.microsoft.com/office/drawing/2014/main" val="1078024827"/>
                    </a:ext>
                  </a:extLst>
                </a:gridCol>
                <a:gridCol w="658368">
                  <a:extLst>
                    <a:ext uri="{9D8B030D-6E8A-4147-A177-3AD203B41FA5}">
                      <a16:colId xmlns:a16="http://schemas.microsoft.com/office/drawing/2014/main" val="1038580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4609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- 2019-03-20 13:06:52 </a:t>
                      </a:r>
                      <a:r>
                        <a:rPr kumimoji="0" lang="en-US" sz="1000" b="0" i="0" u="none" strike="noStrike" kern="1200" cap="none" spc="0" normalizeH="0" baseline="0" noProof="0">
                          <a:ln>
                            <a:noFill/>
                          </a:ln>
                          <a:solidFill>
                            <a:prstClr val="black"/>
                          </a:solidFill>
                          <a:effectLst/>
                          <a:uLnTx/>
                          <a:uFillTx/>
                          <a:latin typeface="+mn-lt"/>
                          <a:ea typeface="+mn-ea"/>
                          <a:cs typeface="+mn-cs"/>
                        </a:rPr>
                        <a:t>
 We have taken the Karakuchi taste seriously for more than 30 years, using a seven step serve to give the perfect pour and maximise the dry and crisp taste with a quick, clean finish. If you like this sort of detail, you'll love the tasting sessions coming soon! 📸 @asahibeer_au
#discoverkarakuchi #karakuchiuae #superdry #superrefreshing #supercrisp #辛口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28.06 %</a:t>
                      </a:r>
                    </a:p>
                  </a:txBody>
                  <a:tcPr/>
                </a:tc>
                <a:extLst>
                  <a:ext uri="{0D108BD9-81ED-4DB2-BD59-A6C34878D82A}">
                    <a16:rowId xmlns:a16="http://schemas.microsoft.com/office/drawing/2014/main" val="137476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- 2019-03-10 16:23:21 </a:t>
                      </a:r>
                      <a:r>
                        <a:rPr kumimoji="0" lang="en-US" sz="1000" b="0" i="0" u="none" strike="noStrike" kern="1200" cap="none" spc="0" normalizeH="0" baseline="0" noProof="0">
                          <a:ln>
                            <a:noFill/>
                          </a:ln>
                          <a:solidFill>
                            <a:prstClr val="black"/>
                          </a:solidFill>
                          <a:effectLst/>
                          <a:uLnTx/>
                          <a:uFillTx/>
                          <a:latin typeface="+mn-lt"/>
                          <a:ea typeface="+mn-ea"/>
                          <a:cs typeface="+mn-cs"/>
                        </a:rPr>
                        <a:t>
 Something exciting always happens when cultures collide, like that Karakuchi taste from Japan in Dubai. 
The same way that the combination of Super Dry and Super Refreshment work so well together. Stay curious, we have some exciting events coming up for you!
.
.
.
#discoverkarakuchi #karakuchiuae #superdry #superrefreshing #supercrisp #辛口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23.00 %</a:t>
                      </a:r>
                    </a:p>
                  </a:txBody>
                  <a:tcPr/>
                </a:tc>
                <a:extLst>
                  <a:ext uri="{0D108BD9-81ED-4DB2-BD59-A6C34878D82A}">
                    <a16:rowId xmlns:a16="http://schemas.microsoft.com/office/drawing/2014/main" val="3199398147"/>
                  </a:ext>
                </a:extLst>
              </a:tr>
            </a:tbl>
          </a:graphicData>
        </a:graphic>
      </p:graphicFrame>
      <p:sp>
        <p:nvSpPr>
          <p:cNvPr id="4" name="Text Placeholder 3">
            <a:extLst>
              <a:ext uri="{FF2B5EF4-FFF2-40B4-BE49-F238E27FC236}">
                <a16:creationId xmlns:a16="http://schemas.microsoft.com/office/drawing/2014/main" id="{3385BE2A-65B5-4549-8593-1A3368C7AAD9}"/>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2630531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D47A-707B-4415-ABFC-4426BD193A5B}"/>
              </a:ext>
            </a:extLst>
          </p:cNvPr>
          <p:cNvSpPr>
            <a:spLocks noGrp="1"/>
          </p:cNvSpPr>
          <p:nvPr>
            <p:ph type="title"/>
          </p:nvPr>
        </p:nvSpPr>
        <p:spPr/>
        <p:txBody>
          <a:bodyPr/>
          <a:lstStyle/>
          <a:p>
            <a:r>
              <a:rPr lang="en-US"/>
              <a:t>Instagram IG Insights - Posts Table + I-Rate | Karakuchi - 9 of 11</a:t>
            </a:r>
          </a:p>
        </p:txBody>
      </p:sp>
      <p:graphicFrame>
        <p:nvGraphicFramePr>
          <p:cNvPr id="5" name="Table Placeholder 4">
            <a:extLst>
              <a:ext uri="{FF2B5EF4-FFF2-40B4-BE49-F238E27FC236}">
                <a16:creationId xmlns:a16="http://schemas.microsoft.com/office/drawing/2014/main" id="{C9ED8874-D301-43A7-96DD-B3FC2DC0D749}"/>
              </a:ext>
            </a:extLst>
          </p:cNvPr>
          <p:cNvGraphicFramePr>
            <a:graphicFrameLocks noGrp="1"/>
          </p:cNvGraphicFramePr>
          <p:nvPr>
            <p:ph type="tbl" sz="quarter" idx="13"/>
            <p:extLst>
              <p:ext uri="{D42A27DB-BD31-4B8C-83A1-F6EECF244321}">
                <p14:modId xmlns:p14="http://schemas.microsoft.com/office/powerpoint/2010/main" val="318540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1465770"/>
                    </a:ext>
                  </a:extLst>
                </a:gridCol>
                <a:gridCol w="822960">
                  <a:extLst>
                    <a:ext uri="{9D8B030D-6E8A-4147-A177-3AD203B41FA5}">
                      <a16:colId xmlns:a16="http://schemas.microsoft.com/office/drawing/2014/main" val="667599321"/>
                    </a:ext>
                  </a:extLst>
                </a:gridCol>
                <a:gridCol w="658368">
                  <a:extLst>
                    <a:ext uri="{9D8B030D-6E8A-4147-A177-3AD203B41FA5}">
                      <a16:colId xmlns:a16="http://schemas.microsoft.com/office/drawing/2014/main" val="2043582685"/>
                    </a:ext>
                  </a:extLst>
                </a:gridCol>
                <a:gridCol w="822960">
                  <a:extLst>
                    <a:ext uri="{9D8B030D-6E8A-4147-A177-3AD203B41FA5}">
                      <a16:colId xmlns:a16="http://schemas.microsoft.com/office/drawing/2014/main" val="3719353613"/>
                    </a:ext>
                  </a:extLst>
                </a:gridCol>
                <a:gridCol w="411480">
                  <a:extLst>
                    <a:ext uri="{9D8B030D-6E8A-4147-A177-3AD203B41FA5}">
                      <a16:colId xmlns:a16="http://schemas.microsoft.com/office/drawing/2014/main" val="2257071737"/>
                    </a:ext>
                  </a:extLst>
                </a:gridCol>
                <a:gridCol w="411480">
                  <a:extLst>
                    <a:ext uri="{9D8B030D-6E8A-4147-A177-3AD203B41FA5}">
                      <a16:colId xmlns:a16="http://schemas.microsoft.com/office/drawing/2014/main" val="3570373090"/>
                    </a:ext>
                  </a:extLst>
                </a:gridCol>
                <a:gridCol w="411480">
                  <a:extLst>
                    <a:ext uri="{9D8B030D-6E8A-4147-A177-3AD203B41FA5}">
                      <a16:colId xmlns:a16="http://schemas.microsoft.com/office/drawing/2014/main" val="745822825"/>
                    </a:ext>
                  </a:extLst>
                </a:gridCol>
                <a:gridCol w="411480">
                  <a:extLst>
                    <a:ext uri="{9D8B030D-6E8A-4147-A177-3AD203B41FA5}">
                      <a16:colId xmlns:a16="http://schemas.microsoft.com/office/drawing/2014/main" val="758901635"/>
                    </a:ext>
                  </a:extLst>
                </a:gridCol>
                <a:gridCol w="658368">
                  <a:extLst>
                    <a:ext uri="{9D8B030D-6E8A-4147-A177-3AD203B41FA5}">
                      <a16:colId xmlns:a16="http://schemas.microsoft.com/office/drawing/2014/main" val="2058427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6765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- 2019-03-08 14:27:05 </a:t>
                      </a:r>
                      <a:r>
                        <a:rPr kumimoji="0" lang="en-US" sz="1000" b="0" i="0" u="none" strike="noStrike" kern="1200" cap="none" spc="0" normalizeH="0" baseline="0" noProof="0">
                          <a:ln>
                            <a:noFill/>
                          </a:ln>
                          <a:solidFill>
                            <a:prstClr val="black"/>
                          </a:solidFill>
                          <a:effectLst/>
                          <a:uLnTx/>
                          <a:uFillTx/>
                          <a:latin typeface="+mn-lt"/>
                          <a:ea typeface="+mn-ea"/>
                          <a:cs typeface="+mn-cs"/>
                        </a:rPr>
                        <a:t>
 Taste is such a complex sense, and Karakuchi is a term that captures a truly unique flavour profile, Super Dry.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30.11 %</a:t>
                      </a:r>
                    </a:p>
                  </a:txBody>
                  <a:tcPr/>
                </a:tc>
                <a:extLst>
                  <a:ext uri="{0D108BD9-81ED-4DB2-BD59-A6C34878D82A}">
                    <a16:rowId xmlns:a16="http://schemas.microsoft.com/office/drawing/2014/main" val="404617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- 2019-03-06 16:38:34 </a:t>
                      </a:r>
                      <a:r>
                        <a:rPr kumimoji="0" lang="en-US" sz="1000" b="0" i="0" u="none" strike="noStrike" kern="1200" cap="none" spc="0" normalizeH="0" baseline="0" noProof="0">
                          <a:ln>
                            <a:noFill/>
                          </a:ln>
                          <a:solidFill>
                            <a:prstClr val="black"/>
                          </a:solidFill>
                          <a:effectLst/>
                          <a:uLnTx/>
                          <a:uFillTx/>
                          <a:latin typeface="+mn-lt"/>
                          <a:ea typeface="+mn-ea"/>
                          <a:cs typeface="+mn-cs"/>
                        </a:rPr>
                        <a:t>
 Japan meets Dubai in a new chapter of taste and discovery.  We've spent more than 30 years perfecting the Karakuchi experience. And now it's in Dubai. Curious?
#discoverkarakuchi #karakuchiuae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31.71 %</a:t>
                      </a:r>
                    </a:p>
                  </a:txBody>
                  <a:tcPr/>
                </a:tc>
                <a:extLst>
                  <a:ext uri="{0D108BD9-81ED-4DB2-BD59-A6C34878D82A}">
                    <a16:rowId xmlns:a16="http://schemas.microsoft.com/office/drawing/2014/main" val="104351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- 2019-03-04 17:06:03 </a:t>
                      </a:r>
                      <a:r>
                        <a:rPr kumimoji="0" lang="en-US" sz="1000" b="0" i="0" u="none" strike="noStrike" kern="1200" cap="none" spc="0" normalizeH="0" baseline="0" noProof="0">
                          <a:ln>
                            <a:noFill/>
                          </a:ln>
                          <a:solidFill>
                            <a:prstClr val="black"/>
                          </a:solidFill>
                          <a:effectLst/>
                          <a:uLnTx/>
                          <a:uFillTx/>
                          <a:latin typeface="+mn-lt"/>
                          <a:ea typeface="+mn-ea"/>
                          <a:cs typeface="+mn-cs"/>
                        </a:rPr>
                        <a:t>
 Karakuchi.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41.77 %</a:t>
                      </a:r>
                    </a:p>
                  </a:txBody>
                  <a:tcPr/>
                </a:tc>
                <a:extLst>
                  <a:ext uri="{0D108BD9-81ED-4DB2-BD59-A6C34878D82A}">
                    <a16:rowId xmlns:a16="http://schemas.microsoft.com/office/drawing/2014/main" val="218204166"/>
                  </a:ext>
                </a:extLst>
              </a:tr>
            </a:tbl>
          </a:graphicData>
        </a:graphic>
      </p:graphicFrame>
      <p:sp>
        <p:nvSpPr>
          <p:cNvPr id="4" name="Text Placeholder 3">
            <a:extLst>
              <a:ext uri="{FF2B5EF4-FFF2-40B4-BE49-F238E27FC236}">
                <a16:creationId xmlns:a16="http://schemas.microsoft.com/office/drawing/2014/main" id="{2009D32C-E713-4BFB-961A-622D81B0FEB6}"/>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2607036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F64CD-D694-43FD-BE1E-C9D6C8A66882}"/>
              </a:ext>
            </a:extLst>
          </p:cNvPr>
          <p:cNvSpPr>
            <a:spLocks noGrp="1"/>
          </p:cNvSpPr>
          <p:nvPr>
            <p:ph type="title"/>
          </p:nvPr>
        </p:nvSpPr>
        <p:spPr/>
        <p:txBody>
          <a:bodyPr/>
          <a:lstStyle/>
          <a:p>
            <a:r>
              <a:rPr lang="en-US"/>
              <a:t>Instagram IG Insights - Posts Table + I-Rate | Karakuchi - 10 of 11</a:t>
            </a:r>
          </a:p>
        </p:txBody>
      </p:sp>
      <p:graphicFrame>
        <p:nvGraphicFramePr>
          <p:cNvPr id="5" name="Table Placeholder 4">
            <a:extLst>
              <a:ext uri="{FF2B5EF4-FFF2-40B4-BE49-F238E27FC236}">
                <a16:creationId xmlns:a16="http://schemas.microsoft.com/office/drawing/2014/main" id="{2945E237-CA2A-4A86-8B54-8AACDAA20033}"/>
              </a:ext>
            </a:extLst>
          </p:cNvPr>
          <p:cNvGraphicFramePr>
            <a:graphicFrameLocks noGrp="1"/>
          </p:cNvGraphicFramePr>
          <p:nvPr>
            <p:ph type="tbl" sz="quarter" idx="13"/>
            <p:extLst>
              <p:ext uri="{D42A27DB-BD31-4B8C-83A1-F6EECF244321}">
                <p14:modId xmlns:p14="http://schemas.microsoft.com/office/powerpoint/2010/main" val="3744439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3349214"/>
                    </a:ext>
                  </a:extLst>
                </a:gridCol>
                <a:gridCol w="822960">
                  <a:extLst>
                    <a:ext uri="{9D8B030D-6E8A-4147-A177-3AD203B41FA5}">
                      <a16:colId xmlns:a16="http://schemas.microsoft.com/office/drawing/2014/main" val="1570950895"/>
                    </a:ext>
                  </a:extLst>
                </a:gridCol>
                <a:gridCol w="658368">
                  <a:extLst>
                    <a:ext uri="{9D8B030D-6E8A-4147-A177-3AD203B41FA5}">
                      <a16:colId xmlns:a16="http://schemas.microsoft.com/office/drawing/2014/main" val="3545397560"/>
                    </a:ext>
                  </a:extLst>
                </a:gridCol>
                <a:gridCol w="822960">
                  <a:extLst>
                    <a:ext uri="{9D8B030D-6E8A-4147-A177-3AD203B41FA5}">
                      <a16:colId xmlns:a16="http://schemas.microsoft.com/office/drawing/2014/main" val="33586486"/>
                    </a:ext>
                  </a:extLst>
                </a:gridCol>
                <a:gridCol w="411480">
                  <a:extLst>
                    <a:ext uri="{9D8B030D-6E8A-4147-A177-3AD203B41FA5}">
                      <a16:colId xmlns:a16="http://schemas.microsoft.com/office/drawing/2014/main" val="3024478562"/>
                    </a:ext>
                  </a:extLst>
                </a:gridCol>
                <a:gridCol w="411480">
                  <a:extLst>
                    <a:ext uri="{9D8B030D-6E8A-4147-A177-3AD203B41FA5}">
                      <a16:colId xmlns:a16="http://schemas.microsoft.com/office/drawing/2014/main" val="1685168654"/>
                    </a:ext>
                  </a:extLst>
                </a:gridCol>
                <a:gridCol w="411480">
                  <a:extLst>
                    <a:ext uri="{9D8B030D-6E8A-4147-A177-3AD203B41FA5}">
                      <a16:colId xmlns:a16="http://schemas.microsoft.com/office/drawing/2014/main" val="3004103266"/>
                    </a:ext>
                  </a:extLst>
                </a:gridCol>
                <a:gridCol w="411480">
                  <a:extLst>
                    <a:ext uri="{9D8B030D-6E8A-4147-A177-3AD203B41FA5}">
                      <a16:colId xmlns:a16="http://schemas.microsoft.com/office/drawing/2014/main" val="1205421036"/>
                    </a:ext>
                  </a:extLst>
                </a:gridCol>
                <a:gridCol w="658368">
                  <a:extLst>
                    <a:ext uri="{9D8B030D-6E8A-4147-A177-3AD203B41FA5}">
                      <a16:colId xmlns:a16="http://schemas.microsoft.com/office/drawing/2014/main" val="14918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8899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- 2019-03-02 13:02:28 </a:t>
                      </a:r>
                      <a:r>
                        <a:rPr kumimoji="0" lang="en-US" sz="1000" b="0" i="0" u="none" strike="noStrike" kern="1200" cap="none" spc="0" normalizeH="0" baseline="0" noProof="0">
                          <a:ln>
                            <a:noFill/>
                          </a:ln>
                          <a:solidFill>
                            <a:prstClr val="black"/>
                          </a:solidFill>
                          <a:effectLst/>
                          <a:uLnTx/>
                          <a:uFillTx/>
                          <a:latin typeface="+mn-lt"/>
                          <a:ea typeface="+mn-ea"/>
                          <a:cs typeface="+mn-cs"/>
                        </a:rPr>
                        <a:t>
 If you want to find out why we're Japan's Number 1,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38.75 %</a:t>
                      </a:r>
                    </a:p>
                  </a:txBody>
                  <a:tcPr/>
                </a:tc>
                <a:extLst>
                  <a:ext uri="{0D108BD9-81ED-4DB2-BD59-A6C34878D82A}">
                    <a16:rowId xmlns:a16="http://schemas.microsoft.com/office/drawing/2014/main" val="3482618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- 2019-02-27 16:41:20 </a:t>
                      </a:r>
                      <a:r>
                        <a:rPr kumimoji="0" lang="en-US" sz="1000" b="0" i="0" u="none" strike="noStrike" kern="1200" cap="none" spc="0" normalizeH="0" baseline="0" noProof="0">
                          <a:ln>
                            <a:noFill/>
                          </a:ln>
                          <a:solidFill>
                            <a:prstClr val="black"/>
                          </a:solidFill>
                          <a:effectLst/>
                          <a:uLnTx/>
                          <a:uFillTx/>
                          <a:latin typeface="+mn-lt"/>
                          <a:ea typeface="+mn-ea"/>
                          <a:cs typeface="+mn-cs"/>
                        </a:rPr>
                        <a:t>
 In Japan, complex concepts are often expressed in a single word.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43.21 %</a:t>
                      </a:r>
                    </a:p>
                  </a:txBody>
                  <a:tcPr/>
                </a:tc>
                <a:extLst>
                  <a:ext uri="{0D108BD9-81ED-4DB2-BD59-A6C34878D82A}">
                    <a16:rowId xmlns:a16="http://schemas.microsoft.com/office/drawing/2014/main" val="173035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- 2019-02-06 14:23:07 </a:t>
                      </a:r>
                      <a:r>
                        <a:rPr kumimoji="0" lang="en-US" sz="1000" b="0" i="0" u="none" strike="noStrike" kern="1200" cap="none" spc="0" normalizeH="0" baseline="0" noProof="0">
                          <a:ln>
                            <a:noFill/>
                          </a:ln>
                          <a:solidFill>
                            <a:prstClr val="black"/>
                          </a:solidFill>
                          <a:effectLst/>
                          <a:uLnTx/>
                          <a:uFillTx/>
                          <a:latin typeface="+mn-lt"/>
                          <a:ea typeface="+mn-ea"/>
                          <a:cs typeface="+mn-cs"/>
                        </a:rPr>
                        <a:t>
 Clean and crisp, ice cold and super refreshing. When you taste it you'll understand it.
#discoverkarakuchi #karakuchiuae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38.36 %</a:t>
                      </a:r>
                    </a:p>
                  </a:txBody>
                  <a:tcPr/>
                </a:tc>
                <a:extLst>
                  <a:ext uri="{0D108BD9-81ED-4DB2-BD59-A6C34878D82A}">
                    <a16:rowId xmlns:a16="http://schemas.microsoft.com/office/drawing/2014/main" val="274332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- 2019-02-05 12:55:57 </a:t>
                      </a:r>
                      <a:r>
                        <a:rPr kumimoji="0" lang="en-US" sz="1000" b="0" i="0" u="none" strike="noStrike" kern="1200" cap="none" spc="0" normalizeH="0" baseline="0" noProof="0">
                          <a:ln>
                            <a:noFill/>
                          </a:ln>
                          <a:solidFill>
                            <a:prstClr val="black"/>
                          </a:solidFill>
                          <a:effectLst/>
                          <a:uLnTx/>
                          <a:uFillTx/>
                          <a:latin typeface="+mn-lt"/>
                          <a:ea typeface="+mn-ea"/>
                          <a:cs typeface="+mn-cs"/>
                        </a:rPr>
                        <a:t>
 Taste can be a revelation, so stay curious and keep discovering to truly understand how something super dry can be super refreshing.
#discoverkarakuchi #karakuchiuae #superdry #superrefreshing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43.84 %</a:t>
                      </a:r>
                    </a:p>
                  </a:txBody>
                  <a:tcPr/>
                </a:tc>
                <a:extLst>
                  <a:ext uri="{0D108BD9-81ED-4DB2-BD59-A6C34878D82A}">
                    <a16:rowId xmlns:a16="http://schemas.microsoft.com/office/drawing/2014/main" val="2397913689"/>
                  </a:ext>
                </a:extLst>
              </a:tr>
            </a:tbl>
          </a:graphicData>
        </a:graphic>
      </p:graphicFrame>
      <p:sp>
        <p:nvSpPr>
          <p:cNvPr id="4" name="Text Placeholder 3">
            <a:extLst>
              <a:ext uri="{FF2B5EF4-FFF2-40B4-BE49-F238E27FC236}">
                <a16:creationId xmlns:a16="http://schemas.microsoft.com/office/drawing/2014/main" id="{477C4047-5BE7-4213-A1C3-512C3BCFEDBB}"/>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3216058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5D140-3111-4C85-B2AC-2459E8E400D8}"/>
              </a:ext>
            </a:extLst>
          </p:cNvPr>
          <p:cNvSpPr>
            <a:spLocks noGrp="1"/>
          </p:cNvSpPr>
          <p:nvPr>
            <p:ph type="title"/>
          </p:nvPr>
        </p:nvSpPr>
        <p:spPr/>
        <p:txBody>
          <a:bodyPr/>
          <a:lstStyle/>
          <a:p>
            <a:r>
              <a:rPr lang="en-US"/>
              <a:t>Instagram IG Insights - Posts Table + I-Rate | Karakuchi - 11 of 11</a:t>
            </a:r>
          </a:p>
        </p:txBody>
      </p:sp>
      <p:graphicFrame>
        <p:nvGraphicFramePr>
          <p:cNvPr id="5" name="Table Placeholder 4">
            <a:extLst>
              <a:ext uri="{FF2B5EF4-FFF2-40B4-BE49-F238E27FC236}">
                <a16:creationId xmlns:a16="http://schemas.microsoft.com/office/drawing/2014/main" id="{A35EA770-DEDA-461D-B409-B80F4B5B3909}"/>
              </a:ext>
            </a:extLst>
          </p:cNvPr>
          <p:cNvGraphicFramePr>
            <a:graphicFrameLocks noGrp="1"/>
          </p:cNvGraphicFramePr>
          <p:nvPr>
            <p:ph type="tbl" sz="quarter" idx="13"/>
            <p:extLst>
              <p:ext uri="{D42A27DB-BD31-4B8C-83A1-F6EECF244321}">
                <p14:modId xmlns:p14="http://schemas.microsoft.com/office/powerpoint/2010/main" val="247916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1062445"/>
                    </a:ext>
                  </a:extLst>
                </a:gridCol>
                <a:gridCol w="822960">
                  <a:extLst>
                    <a:ext uri="{9D8B030D-6E8A-4147-A177-3AD203B41FA5}">
                      <a16:colId xmlns:a16="http://schemas.microsoft.com/office/drawing/2014/main" val="3923346315"/>
                    </a:ext>
                  </a:extLst>
                </a:gridCol>
                <a:gridCol w="658368">
                  <a:extLst>
                    <a:ext uri="{9D8B030D-6E8A-4147-A177-3AD203B41FA5}">
                      <a16:colId xmlns:a16="http://schemas.microsoft.com/office/drawing/2014/main" val="717222796"/>
                    </a:ext>
                  </a:extLst>
                </a:gridCol>
                <a:gridCol w="822960">
                  <a:extLst>
                    <a:ext uri="{9D8B030D-6E8A-4147-A177-3AD203B41FA5}">
                      <a16:colId xmlns:a16="http://schemas.microsoft.com/office/drawing/2014/main" val="2008835207"/>
                    </a:ext>
                  </a:extLst>
                </a:gridCol>
                <a:gridCol w="411480">
                  <a:extLst>
                    <a:ext uri="{9D8B030D-6E8A-4147-A177-3AD203B41FA5}">
                      <a16:colId xmlns:a16="http://schemas.microsoft.com/office/drawing/2014/main" val="544482122"/>
                    </a:ext>
                  </a:extLst>
                </a:gridCol>
                <a:gridCol w="411480">
                  <a:extLst>
                    <a:ext uri="{9D8B030D-6E8A-4147-A177-3AD203B41FA5}">
                      <a16:colId xmlns:a16="http://schemas.microsoft.com/office/drawing/2014/main" val="2402191912"/>
                    </a:ext>
                  </a:extLst>
                </a:gridCol>
                <a:gridCol w="411480">
                  <a:extLst>
                    <a:ext uri="{9D8B030D-6E8A-4147-A177-3AD203B41FA5}">
                      <a16:colId xmlns:a16="http://schemas.microsoft.com/office/drawing/2014/main" val="2637912136"/>
                    </a:ext>
                  </a:extLst>
                </a:gridCol>
                <a:gridCol w="411480">
                  <a:extLst>
                    <a:ext uri="{9D8B030D-6E8A-4147-A177-3AD203B41FA5}">
                      <a16:colId xmlns:a16="http://schemas.microsoft.com/office/drawing/2014/main" val="2827570706"/>
                    </a:ext>
                  </a:extLst>
                </a:gridCol>
                <a:gridCol w="658368">
                  <a:extLst>
                    <a:ext uri="{9D8B030D-6E8A-4147-A177-3AD203B41FA5}">
                      <a16:colId xmlns:a16="http://schemas.microsoft.com/office/drawing/2014/main" val="330728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4672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karakuchiuae - 2019-02-04 15:14:47 </a:t>
                      </a:r>
                      <a:r>
                        <a:rPr kumimoji="0" lang="en-US" sz="1000" b="0" i="0" u="none" strike="noStrike" kern="1200" cap="none" spc="0" normalizeH="0" baseline="0" noProof="0">
                          <a:ln>
                            <a:noFill/>
                          </a:ln>
                          <a:solidFill>
                            <a:prstClr val="black"/>
                          </a:solidFill>
                          <a:effectLst/>
                          <a:uLnTx/>
                          <a:uFillTx/>
                          <a:latin typeface="+mn-lt"/>
                          <a:ea typeface="+mn-ea"/>
                          <a:cs typeface="+mn-cs"/>
                        </a:rPr>
                        <a:t>
 Giving depth, complexity and aroma, hops add a perfect dimension to the Karakuchi experience. 
#discoverkarakuchi #karakuchiuae #taste #superdry #taste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41.10 %</a:t>
                      </a:r>
                    </a:p>
                  </a:txBody>
                  <a:tcPr/>
                </a:tc>
                <a:extLst>
                  <a:ext uri="{0D108BD9-81ED-4DB2-BD59-A6C34878D82A}">
                    <a16:rowId xmlns:a16="http://schemas.microsoft.com/office/drawing/2014/main" val="1207317121"/>
                  </a:ext>
                </a:extLst>
              </a:tr>
            </a:tbl>
          </a:graphicData>
        </a:graphic>
      </p:graphicFrame>
      <p:sp>
        <p:nvSpPr>
          <p:cNvPr id="4" name="Text Placeholder 3">
            <a:extLst>
              <a:ext uri="{FF2B5EF4-FFF2-40B4-BE49-F238E27FC236}">
                <a16:creationId xmlns:a16="http://schemas.microsoft.com/office/drawing/2014/main" id="{4D773984-3661-41A5-B444-524D5B1EB2F0}"/>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685580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5A880-D47F-433A-AA5B-537D480C2376}"/>
              </a:ext>
            </a:extLst>
          </p:cNvPr>
          <p:cNvSpPr>
            <a:spLocks noGrp="1"/>
          </p:cNvSpPr>
          <p:nvPr>
            <p:ph type="title"/>
          </p:nvPr>
        </p:nvSpPr>
        <p:spPr/>
        <p:txBody>
          <a:bodyPr/>
          <a:lstStyle/>
          <a:p>
            <a:r>
              <a:rPr lang="en-US"/>
              <a:t>Instagram Videos Table | Karakuchi - 1 of 3</a:t>
            </a:r>
          </a:p>
        </p:txBody>
      </p:sp>
      <p:graphicFrame>
        <p:nvGraphicFramePr>
          <p:cNvPr id="5" name="Table Placeholder 4">
            <a:extLst>
              <a:ext uri="{FF2B5EF4-FFF2-40B4-BE49-F238E27FC236}">
                <a16:creationId xmlns:a16="http://schemas.microsoft.com/office/drawing/2014/main" id="{6400291E-FA5D-4E5E-A0CC-C5B602A67162}"/>
              </a:ext>
            </a:extLst>
          </p:cNvPr>
          <p:cNvGraphicFramePr>
            <a:graphicFrameLocks noGrp="1"/>
          </p:cNvGraphicFramePr>
          <p:nvPr>
            <p:ph type="tbl" sz="quarter" idx="13"/>
            <p:extLst>
              <p:ext uri="{D42A27DB-BD31-4B8C-83A1-F6EECF244321}">
                <p14:modId xmlns:p14="http://schemas.microsoft.com/office/powerpoint/2010/main" val="224182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29624487"/>
                    </a:ext>
                  </a:extLst>
                </a:gridCol>
                <a:gridCol w="493776">
                  <a:extLst>
                    <a:ext uri="{9D8B030D-6E8A-4147-A177-3AD203B41FA5}">
                      <a16:colId xmlns:a16="http://schemas.microsoft.com/office/drawing/2014/main" val="1992595857"/>
                    </a:ext>
                  </a:extLst>
                </a:gridCol>
                <a:gridCol w="1152144">
                  <a:extLst>
                    <a:ext uri="{9D8B030D-6E8A-4147-A177-3AD203B41FA5}">
                      <a16:colId xmlns:a16="http://schemas.microsoft.com/office/drawing/2014/main" val="3848817973"/>
                    </a:ext>
                  </a:extLst>
                </a:gridCol>
                <a:gridCol w="493776">
                  <a:extLst>
                    <a:ext uri="{9D8B030D-6E8A-4147-A177-3AD203B41FA5}">
                      <a16:colId xmlns:a16="http://schemas.microsoft.com/office/drawing/2014/main" val="2639668049"/>
                    </a:ext>
                  </a:extLst>
                </a:gridCol>
                <a:gridCol w="493776">
                  <a:extLst>
                    <a:ext uri="{9D8B030D-6E8A-4147-A177-3AD203B41FA5}">
                      <a16:colId xmlns:a16="http://schemas.microsoft.com/office/drawing/2014/main" val="4087168112"/>
                    </a:ext>
                  </a:extLst>
                </a:gridCol>
                <a:gridCol w="493776">
                  <a:extLst>
                    <a:ext uri="{9D8B030D-6E8A-4147-A177-3AD203B41FA5}">
                      <a16:colId xmlns:a16="http://schemas.microsoft.com/office/drawing/2014/main" val="4148671775"/>
                    </a:ext>
                  </a:extLst>
                </a:gridCol>
                <a:gridCol w="493776">
                  <a:extLst>
                    <a:ext uri="{9D8B030D-6E8A-4147-A177-3AD203B41FA5}">
                      <a16:colId xmlns:a16="http://schemas.microsoft.com/office/drawing/2014/main" val="2768371876"/>
                    </a:ext>
                  </a:extLst>
                </a:gridCol>
                <a:gridCol w="493776">
                  <a:extLst>
                    <a:ext uri="{9D8B030D-6E8A-4147-A177-3AD203B41FA5}">
                      <a16:colId xmlns:a16="http://schemas.microsoft.com/office/drawing/2014/main" val="3281767217"/>
                    </a:ext>
                  </a:extLst>
                </a:gridCol>
                <a:gridCol w="493776">
                  <a:extLst>
                    <a:ext uri="{9D8B030D-6E8A-4147-A177-3AD203B41FA5}">
                      <a16:colId xmlns:a16="http://schemas.microsoft.com/office/drawing/2014/main" val="2348176723"/>
                    </a:ext>
                  </a:extLst>
                </a:gridCol>
                <a:gridCol w="493776">
                  <a:extLst>
                    <a:ext uri="{9D8B030D-6E8A-4147-A177-3AD203B41FA5}">
                      <a16:colId xmlns:a16="http://schemas.microsoft.com/office/drawing/2014/main" val="1796304377"/>
                    </a:ext>
                  </a:extLst>
                </a:gridCol>
                <a:gridCol w="493776">
                  <a:extLst>
                    <a:ext uri="{9D8B030D-6E8A-4147-A177-3AD203B41FA5}">
                      <a16:colId xmlns:a16="http://schemas.microsoft.com/office/drawing/2014/main" val="2909389639"/>
                    </a:ext>
                  </a:extLst>
                </a:gridCol>
                <a:gridCol w="493776">
                  <a:extLst>
                    <a:ext uri="{9D8B030D-6E8A-4147-A177-3AD203B41FA5}">
                      <a16:colId xmlns:a16="http://schemas.microsoft.com/office/drawing/2014/main" val="94767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71237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- 2019-06-27 15:41:37 </a:t>
                      </a:r>
                      <a:r>
                        <a:rPr kumimoji="0" lang="en-US" sz="1000" b="0" i="0" u="none" strike="noStrike" kern="1200" cap="none" spc="0" normalizeH="0" baseline="0" noProof="0">
                          <a:ln>
                            <a:noFill/>
                          </a:ln>
                          <a:solidFill>
                            <a:prstClr val="black"/>
                          </a:solidFill>
                          <a:effectLst/>
                          <a:uLnTx/>
                          <a:uFillTx/>
                          <a:latin typeface="+mn-lt"/>
                          <a:ea typeface="+mn-ea"/>
                          <a:cs typeface="+mn-cs"/>
                        </a:rPr>
                        <a:t>
 An experience becomes much richer when it is shared with friends. Our Karakuchi UAE Experiences push understanding taste to a new level. Taste it to understand it. 🍻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 #karakuchiexperiences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https://www.instagram.com/p/BzNj1wxnPJn/media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29.43 %</a:t>
                      </a:r>
                    </a:p>
                  </a:txBody>
                  <a:tcPr/>
                </a:tc>
                <a:extLst>
                  <a:ext uri="{0D108BD9-81ED-4DB2-BD59-A6C34878D82A}">
                    <a16:rowId xmlns:a16="http://schemas.microsoft.com/office/drawing/2014/main" val="346279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- 2019-04-11 14:58:26 </a:t>
                      </a:r>
                      <a:r>
                        <a:rPr kumimoji="0" lang="en-US" sz="1000" b="0" i="0" u="none" strike="noStrike" kern="1200" cap="none" spc="0" normalizeH="0" baseline="0" noProof="0">
                          <a:ln>
                            <a:noFill/>
                          </a:ln>
                          <a:solidFill>
                            <a:prstClr val="black"/>
                          </a:solidFill>
                          <a:effectLst/>
                          <a:uLnTx/>
                          <a:uFillTx/>
                          <a:latin typeface="+mn-lt"/>
                          <a:ea typeface="+mn-ea"/>
                          <a:cs typeface="+mn-cs"/>
                        </a:rPr>
                        <a:t>
 Karakuchi UAE Experiences are dropping in April. The clandestine cool @barbarydxb will plate up some creative dishes and we're bringing the Super Dry to bring the experience full circle. Finally, you can Taste It To Understand It 
#karakuchiexperiences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https://www.instagram.com/p/BwHNt7yDgwz/media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38.74 %</a:t>
                      </a:r>
                    </a:p>
                  </a:txBody>
                  <a:tcPr/>
                </a:tc>
                <a:extLst>
                  <a:ext uri="{0D108BD9-81ED-4DB2-BD59-A6C34878D82A}">
                    <a16:rowId xmlns:a16="http://schemas.microsoft.com/office/drawing/2014/main" val="1828267600"/>
                  </a:ext>
                </a:extLst>
              </a:tr>
            </a:tbl>
          </a:graphicData>
        </a:graphic>
      </p:graphicFrame>
      <p:sp>
        <p:nvSpPr>
          <p:cNvPr id="4" name="Text Placeholder 3">
            <a:extLst>
              <a:ext uri="{FF2B5EF4-FFF2-40B4-BE49-F238E27FC236}">
                <a16:creationId xmlns:a16="http://schemas.microsoft.com/office/drawing/2014/main" id="{78BDC7FB-C23B-42FA-A66D-FEDBC8675D14}"/>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2065180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0BC94-8108-4CF3-A447-631F7012401D}"/>
              </a:ext>
            </a:extLst>
          </p:cNvPr>
          <p:cNvSpPr>
            <a:spLocks noGrp="1"/>
          </p:cNvSpPr>
          <p:nvPr>
            <p:ph type="title"/>
          </p:nvPr>
        </p:nvSpPr>
        <p:spPr/>
        <p:txBody>
          <a:bodyPr/>
          <a:lstStyle/>
          <a:p>
            <a:r>
              <a:rPr lang="en-US"/>
              <a:t>Instagram Videos Table | Karakuchi - 2 of 3</a:t>
            </a:r>
          </a:p>
        </p:txBody>
      </p:sp>
      <p:graphicFrame>
        <p:nvGraphicFramePr>
          <p:cNvPr id="5" name="Table Placeholder 4">
            <a:extLst>
              <a:ext uri="{FF2B5EF4-FFF2-40B4-BE49-F238E27FC236}">
                <a16:creationId xmlns:a16="http://schemas.microsoft.com/office/drawing/2014/main" id="{53613431-F6C0-4560-B4CB-D18EC05F8C36}"/>
              </a:ext>
            </a:extLst>
          </p:cNvPr>
          <p:cNvGraphicFramePr>
            <a:graphicFrameLocks noGrp="1"/>
          </p:cNvGraphicFramePr>
          <p:nvPr>
            <p:ph type="tbl" sz="quarter" idx="13"/>
            <p:extLst>
              <p:ext uri="{D42A27DB-BD31-4B8C-83A1-F6EECF244321}">
                <p14:modId xmlns:p14="http://schemas.microsoft.com/office/powerpoint/2010/main" val="278153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28107998"/>
                    </a:ext>
                  </a:extLst>
                </a:gridCol>
                <a:gridCol w="493776">
                  <a:extLst>
                    <a:ext uri="{9D8B030D-6E8A-4147-A177-3AD203B41FA5}">
                      <a16:colId xmlns:a16="http://schemas.microsoft.com/office/drawing/2014/main" val="3993609143"/>
                    </a:ext>
                  </a:extLst>
                </a:gridCol>
                <a:gridCol w="1152144">
                  <a:extLst>
                    <a:ext uri="{9D8B030D-6E8A-4147-A177-3AD203B41FA5}">
                      <a16:colId xmlns:a16="http://schemas.microsoft.com/office/drawing/2014/main" val="1295971387"/>
                    </a:ext>
                  </a:extLst>
                </a:gridCol>
                <a:gridCol w="493776">
                  <a:extLst>
                    <a:ext uri="{9D8B030D-6E8A-4147-A177-3AD203B41FA5}">
                      <a16:colId xmlns:a16="http://schemas.microsoft.com/office/drawing/2014/main" val="1729774575"/>
                    </a:ext>
                  </a:extLst>
                </a:gridCol>
                <a:gridCol w="493776">
                  <a:extLst>
                    <a:ext uri="{9D8B030D-6E8A-4147-A177-3AD203B41FA5}">
                      <a16:colId xmlns:a16="http://schemas.microsoft.com/office/drawing/2014/main" val="3323524321"/>
                    </a:ext>
                  </a:extLst>
                </a:gridCol>
                <a:gridCol w="493776">
                  <a:extLst>
                    <a:ext uri="{9D8B030D-6E8A-4147-A177-3AD203B41FA5}">
                      <a16:colId xmlns:a16="http://schemas.microsoft.com/office/drawing/2014/main" val="3572373123"/>
                    </a:ext>
                  </a:extLst>
                </a:gridCol>
                <a:gridCol w="493776">
                  <a:extLst>
                    <a:ext uri="{9D8B030D-6E8A-4147-A177-3AD203B41FA5}">
                      <a16:colId xmlns:a16="http://schemas.microsoft.com/office/drawing/2014/main" val="3664681808"/>
                    </a:ext>
                  </a:extLst>
                </a:gridCol>
                <a:gridCol w="493776">
                  <a:extLst>
                    <a:ext uri="{9D8B030D-6E8A-4147-A177-3AD203B41FA5}">
                      <a16:colId xmlns:a16="http://schemas.microsoft.com/office/drawing/2014/main" val="1434859415"/>
                    </a:ext>
                  </a:extLst>
                </a:gridCol>
                <a:gridCol w="493776">
                  <a:extLst>
                    <a:ext uri="{9D8B030D-6E8A-4147-A177-3AD203B41FA5}">
                      <a16:colId xmlns:a16="http://schemas.microsoft.com/office/drawing/2014/main" val="4264723138"/>
                    </a:ext>
                  </a:extLst>
                </a:gridCol>
                <a:gridCol w="493776">
                  <a:extLst>
                    <a:ext uri="{9D8B030D-6E8A-4147-A177-3AD203B41FA5}">
                      <a16:colId xmlns:a16="http://schemas.microsoft.com/office/drawing/2014/main" val="2547132199"/>
                    </a:ext>
                  </a:extLst>
                </a:gridCol>
                <a:gridCol w="493776">
                  <a:extLst>
                    <a:ext uri="{9D8B030D-6E8A-4147-A177-3AD203B41FA5}">
                      <a16:colId xmlns:a16="http://schemas.microsoft.com/office/drawing/2014/main" val="4159470563"/>
                    </a:ext>
                  </a:extLst>
                </a:gridCol>
                <a:gridCol w="493776">
                  <a:extLst>
                    <a:ext uri="{9D8B030D-6E8A-4147-A177-3AD203B41FA5}">
                      <a16:colId xmlns:a16="http://schemas.microsoft.com/office/drawing/2014/main" val="2878995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63208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- 2019-04-04 21:07:56 </a:t>
                      </a:r>
                      <a:r>
                        <a:rPr kumimoji="0" lang="en-US" sz="1000" b="0" i="0" u="none" strike="noStrike" kern="1200" cap="none" spc="0" normalizeH="0" baseline="0" noProof="0">
                          <a:ln>
                            <a:noFill/>
                          </a:ln>
                          <a:solidFill>
                            <a:prstClr val="black"/>
                          </a:solidFill>
                          <a:effectLst/>
                          <a:uLnTx/>
                          <a:uFillTx/>
                          <a:latin typeface="+mn-lt"/>
                          <a:ea typeface="+mn-ea"/>
                          <a:cs typeface="+mn-cs"/>
                        </a:rPr>
                        <a:t>
 Can something be Super Dry yet super refreshing? Our Karakuchi taste journey challenges you to consider what refreshment really means.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https://www.instagram.com/p/Bv12eTnnMKp/media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36.75 %</a:t>
                      </a:r>
                    </a:p>
                  </a:txBody>
                  <a:tcPr/>
                </a:tc>
                <a:extLst>
                  <a:ext uri="{0D108BD9-81ED-4DB2-BD59-A6C34878D82A}">
                    <a16:rowId xmlns:a16="http://schemas.microsoft.com/office/drawing/2014/main" val="253654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- 2019-03-04 17:06:03 </a:t>
                      </a:r>
                      <a:r>
                        <a:rPr kumimoji="0" lang="en-US" sz="1000" b="0" i="0" u="none" strike="noStrike" kern="1200" cap="none" spc="0" normalizeH="0" baseline="0" noProof="0">
                          <a:ln>
                            <a:noFill/>
                          </a:ln>
                          <a:solidFill>
                            <a:prstClr val="black"/>
                          </a:solidFill>
                          <a:effectLst/>
                          <a:uLnTx/>
                          <a:uFillTx/>
                          <a:latin typeface="+mn-lt"/>
                          <a:ea typeface="+mn-ea"/>
                          <a:cs typeface="+mn-cs"/>
                        </a:rPr>
                        <a:t>
 Karakuchi. Taste It To Understand It
#discoverkarakuchi #karakuchiuae #superdry #superrefreshing #supercrisp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10:27:00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https://www.instagram.com/p/BulmHRunfAx/media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49.87 %</a:t>
                      </a:r>
                    </a:p>
                  </a:txBody>
                  <a:tcPr/>
                </a:tc>
                <a:extLst>
                  <a:ext uri="{0D108BD9-81ED-4DB2-BD59-A6C34878D82A}">
                    <a16:rowId xmlns:a16="http://schemas.microsoft.com/office/drawing/2014/main" val="267858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- 2019-01-24 15:19:39 </a:t>
                      </a:r>
                      <a:r>
                        <a:rPr kumimoji="0" lang="en-US" sz="1000" b="0" i="0" u="none" strike="noStrike" kern="1200" cap="none" spc="0" normalizeH="0" baseline="0" noProof="0">
                          <a:ln>
                            <a:noFill/>
                          </a:ln>
                          <a:solidFill>
                            <a:prstClr val="black"/>
                          </a:solidFill>
                          <a:effectLst/>
                          <a:uLnTx/>
                          <a:uFillTx/>
                          <a:latin typeface="+mn-lt"/>
                          <a:ea typeface="+mn-ea"/>
                          <a:cs typeface="+mn-cs"/>
                        </a:rPr>
                        <a:t>
 Super Dry.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discoverkarakuchi #karakuchiuae #taste #discover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15/06/2019 16:10:29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https://www.instagram.com/p/BtA-9gone-Z/media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2184308312"/>
                  </a:ext>
                </a:extLst>
              </a:tr>
            </a:tbl>
          </a:graphicData>
        </a:graphic>
      </p:graphicFrame>
      <p:sp>
        <p:nvSpPr>
          <p:cNvPr id="4" name="Text Placeholder 3">
            <a:extLst>
              <a:ext uri="{FF2B5EF4-FFF2-40B4-BE49-F238E27FC236}">
                <a16:creationId xmlns:a16="http://schemas.microsoft.com/office/drawing/2014/main" id="{B3EC09A8-4CB2-40F8-A3DB-C405DD9EAFF6}"/>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134177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DD6B-D7ED-4DAF-8E7B-EA112A05F3CA}"/>
              </a:ext>
            </a:extLst>
          </p:cNvPr>
          <p:cNvSpPr>
            <a:spLocks noGrp="1"/>
          </p:cNvSpPr>
          <p:nvPr>
            <p:ph type="title"/>
          </p:nvPr>
        </p:nvSpPr>
        <p:spPr/>
        <p:txBody>
          <a:bodyPr/>
          <a:lstStyle/>
          <a:p>
            <a:r>
              <a:rPr lang="en-US"/>
              <a:t>Instagram Videos Table | Karakuchi - 3 of 3</a:t>
            </a:r>
          </a:p>
        </p:txBody>
      </p:sp>
      <p:graphicFrame>
        <p:nvGraphicFramePr>
          <p:cNvPr id="5" name="Table Placeholder 4">
            <a:extLst>
              <a:ext uri="{FF2B5EF4-FFF2-40B4-BE49-F238E27FC236}">
                <a16:creationId xmlns:a16="http://schemas.microsoft.com/office/drawing/2014/main" id="{7CC8A9A2-AAD3-47CB-BD81-A110929F52FB}"/>
              </a:ext>
            </a:extLst>
          </p:cNvPr>
          <p:cNvGraphicFramePr>
            <a:graphicFrameLocks noGrp="1"/>
          </p:cNvGraphicFramePr>
          <p:nvPr>
            <p:ph type="tbl" sz="quarter" idx="13"/>
            <p:extLst>
              <p:ext uri="{D42A27DB-BD31-4B8C-83A1-F6EECF244321}">
                <p14:modId xmlns:p14="http://schemas.microsoft.com/office/powerpoint/2010/main" val="4074790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17592802"/>
                    </a:ext>
                  </a:extLst>
                </a:gridCol>
                <a:gridCol w="493776">
                  <a:extLst>
                    <a:ext uri="{9D8B030D-6E8A-4147-A177-3AD203B41FA5}">
                      <a16:colId xmlns:a16="http://schemas.microsoft.com/office/drawing/2014/main" val="561869890"/>
                    </a:ext>
                  </a:extLst>
                </a:gridCol>
                <a:gridCol w="1152144">
                  <a:extLst>
                    <a:ext uri="{9D8B030D-6E8A-4147-A177-3AD203B41FA5}">
                      <a16:colId xmlns:a16="http://schemas.microsoft.com/office/drawing/2014/main" val="3715486697"/>
                    </a:ext>
                  </a:extLst>
                </a:gridCol>
                <a:gridCol w="493776">
                  <a:extLst>
                    <a:ext uri="{9D8B030D-6E8A-4147-A177-3AD203B41FA5}">
                      <a16:colId xmlns:a16="http://schemas.microsoft.com/office/drawing/2014/main" val="3650015292"/>
                    </a:ext>
                  </a:extLst>
                </a:gridCol>
                <a:gridCol w="493776">
                  <a:extLst>
                    <a:ext uri="{9D8B030D-6E8A-4147-A177-3AD203B41FA5}">
                      <a16:colId xmlns:a16="http://schemas.microsoft.com/office/drawing/2014/main" val="282597894"/>
                    </a:ext>
                  </a:extLst>
                </a:gridCol>
                <a:gridCol w="493776">
                  <a:extLst>
                    <a:ext uri="{9D8B030D-6E8A-4147-A177-3AD203B41FA5}">
                      <a16:colId xmlns:a16="http://schemas.microsoft.com/office/drawing/2014/main" val="4123384894"/>
                    </a:ext>
                  </a:extLst>
                </a:gridCol>
                <a:gridCol w="493776">
                  <a:extLst>
                    <a:ext uri="{9D8B030D-6E8A-4147-A177-3AD203B41FA5}">
                      <a16:colId xmlns:a16="http://schemas.microsoft.com/office/drawing/2014/main" val="4099809834"/>
                    </a:ext>
                  </a:extLst>
                </a:gridCol>
                <a:gridCol w="493776">
                  <a:extLst>
                    <a:ext uri="{9D8B030D-6E8A-4147-A177-3AD203B41FA5}">
                      <a16:colId xmlns:a16="http://schemas.microsoft.com/office/drawing/2014/main" val="3541005064"/>
                    </a:ext>
                  </a:extLst>
                </a:gridCol>
                <a:gridCol w="493776">
                  <a:extLst>
                    <a:ext uri="{9D8B030D-6E8A-4147-A177-3AD203B41FA5}">
                      <a16:colId xmlns:a16="http://schemas.microsoft.com/office/drawing/2014/main" val="2017153587"/>
                    </a:ext>
                  </a:extLst>
                </a:gridCol>
                <a:gridCol w="493776">
                  <a:extLst>
                    <a:ext uri="{9D8B030D-6E8A-4147-A177-3AD203B41FA5}">
                      <a16:colId xmlns:a16="http://schemas.microsoft.com/office/drawing/2014/main" val="1015666986"/>
                    </a:ext>
                  </a:extLst>
                </a:gridCol>
                <a:gridCol w="493776">
                  <a:extLst>
                    <a:ext uri="{9D8B030D-6E8A-4147-A177-3AD203B41FA5}">
                      <a16:colId xmlns:a16="http://schemas.microsoft.com/office/drawing/2014/main" val="1348956640"/>
                    </a:ext>
                  </a:extLst>
                </a:gridCol>
                <a:gridCol w="493776">
                  <a:extLst>
                    <a:ext uri="{9D8B030D-6E8A-4147-A177-3AD203B41FA5}">
                      <a16:colId xmlns:a16="http://schemas.microsoft.com/office/drawing/2014/main" val="2241014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69399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- 2019-01-24 15:17:31 </a:t>
                      </a:r>
                      <a:r>
                        <a:rPr kumimoji="0" lang="en-US" sz="1000" b="0" i="0" u="none" strike="noStrike" kern="1200" cap="none" spc="0" normalizeH="0" baseline="0" noProof="0">
                          <a:ln>
                            <a:noFill/>
                          </a:ln>
                          <a:solidFill>
                            <a:prstClr val="black"/>
                          </a:solidFill>
                          <a:effectLst/>
                          <a:uLnTx/>
                          <a:uFillTx/>
                          <a:latin typeface="+mn-lt"/>
                          <a:ea typeface="+mn-ea"/>
                          <a:cs typeface="+mn-cs"/>
                        </a:rPr>
                        <a:t>
 To find that perfect balance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discoverkarakuchi #karakuchiuae #taste #discover"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12/06/2019 16:11:53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https://www.instagram.com/p/BtA-rbGn5qb/media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27.87 %</a:t>
                      </a:r>
                    </a:p>
                  </a:txBody>
                  <a:tcPr/>
                </a:tc>
                <a:extLst>
                  <a:ext uri="{0D108BD9-81ED-4DB2-BD59-A6C34878D82A}">
                    <a16:rowId xmlns:a16="http://schemas.microsoft.com/office/drawing/2014/main" val="101387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- 2019-01-24 15:03:17 </a:t>
                      </a:r>
                      <a:r>
                        <a:rPr kumimoji="0" lang="en-US" sz="1000" b="0" i="0" u="none" strike="noStrike" kern="1200" cap="none" spc="0" normalizeH="0" baseline="0" noProof="0">
                          <a:ln>
                            <a:noFill/>
                          </a:ln>
                          <a:solidFill>
                            <a:prstClr val="black"/>
                          </a:solidFill>
                          <a:effectLst/>
                          <a:uLnTx/>
                          <a:uFillTx/>
                          <a:latin typeface="+mn-lt"/>
                          <a:ea typeface="+mn-ea"/>
                          <a:cs typeface="+mn-cs"/>
                        </a:rPr>
                        <a:t>
 It's a pursuit for perfection.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discoverkarakuchi #karakuchiuae #taste #discover"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10/06/2019 16:10:53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https://www.instagram.com/p/BtA9FfCnquR/media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26.67 %</a:t>
                      </a:r>
                    </a:p>
                  </a:txBody>
                  <a:tcPr/>
                </a:tc>
                <a:extLst>
                  <a:ext uri="{0D108BD9-81ED-4DB2-BD59-A6C34878D82A}">
                    <a16:rowId xmlns:a16="http://schemas.microsoft.com/office/drawing/2014/main" val="35964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- 2019-01-20 11:27:10 </a:t>
                      </a:r>
                      <a:r>
                        <a:rPr kumimoji="0" lang="en-US" sz="1000" b="0" i="0" u="none" strike="noStrike" kern="1200" cap="none" spc="0" normalizeH="0" baseline="0" noProof="0">
                          <a:ln>
                            <a:noFill/>
                          </a:ln>
                          <a:solidFill>
                            <a:prstClr val="black"/>
                          </a:solidFill>
                          <a:effectLst/>
                          <a:uLnTx/>
                          <a:uFillTx/>
                          <a:latin typeface="+mn-lt"/>
                          <a:ea typeface="+mn-ea"/>
                          <a:cs typeface="+mn-cs"/>
                        </a:rPr>
                        <a:t>
 Curious?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discoverkarakuchi #karakuchiuae #taste #discover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18:30:23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https://www.instagram.com/p/Bs2Qj42HTcB/media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37.31 %</a:t>
                      </a:r>
                    </a:p>
                  </a:txBody>
                  <a:tcPr/>
                </a:tc>
                <a:extLst>
                  <a:ext uri="{0D108BD9-81ED-4DB2-BD59-A6C34878D82A}">
                    <a16:rowId xmlns:a16="http://schemas.microsoft.com/office/drawing/2014/main" val="263328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karakuchiuae - 2019-01-17 14:08:03 </a:t>
                      </a:r>
                      <a:r>
                        <a:rPr kumimoji="0" lang="en-US" sz="1000" b="0" i="0" u="none" strike="noStrike" kern="1200" cap="none" spc="0" normalizeH="0" baseline="0" noProof="0">
                          <a:ln>
                            <a:noFill/>
                          </a:ln>
                          <a:solidFill>
                            <a:prstClr val="black"/>
                          </a:solidFill>
                          <a:effectLst/>
                          <a:uLnTx/>
                          <a:uFillTx/>
                          <a:latin typeface="+mn-lt"/>
                          <a:ea typeface="+mn-ea"/>
                          <a:cs typeface="+mn-cs"/>
                        </a:rPr>
                        <a:t>
 It's unique and it's for you. 
#</a:t>
                      </a:r>
                      <a:r>
                        <a:rPr kumimoji="0" lang="ja-JP" altLang="en-US" sz="1000" b="0" i="0" u="none" strike="noStrike" kern="1200" cap="none" spc="0" normalizeH="0" baseline="0" noProof="0">
                          <a:ln>
                            <a:noFill/>
                          </a:ln>
                          <a:solidFill>
                            <a:prstClr val="black"/>
                          </a:solidFill>
                          <a:effectLst/>
                          <a:uLnTx/>
                          <a:uFillTx/>
                          <a:latin typeface="+mn-lt"/>
                          <a:ea typeface="+mn-ea"/>
                          <a:cs typeface="+mn-cs"/>
                        </a:rPr>
                        <a:t>辛口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discoverkarakuchi #karakuchiuae #taste #discover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18:30:23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https://www.instagram.com/p/Bsu1MyLguuQ/media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42.91 %</a:t>
                      </a:r>
                    </a:p>
                  </a:txBody>
                  <a:tcPr/>
                </a:tc>
                <a:extLst>
                  <a:ext uri="{0D108BD9-81ED-4DB2-BD59-A6C34878D82A}">
                    <a16:rowId xmlns:a16="http://schemas.microsoft.com/office/drawing/2014/main" val="2271330578"/>
                  </a:ext>
                </a:extLst>
              </a:tr>
            </a:tbl>
          </a:graphicData>
        </a:graphic>
      </p:graphicFrame>
      <p:sp>
        <p:nvSpPr>
          <p:cNvPr id="4" name="Text Placeholder 3">
            <a:extLst>
              <a:ext uri="{FF2B5EF4-FFF2-40B4-BE49-F238E27FC236}">
                <a16:creationId xmlns:a16="http://schemas.microsoft.com/office/drawing/2014/main" id="{D3455D27-C720-41A4-BE7E-95163FAC5E18}"/>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1302307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DE46F-C923-4359-9A6C-011B3B5DFE59}"/>
              </a:ext>
            </a:extLst>
          </p:cNvPr>
          <p:cNvSpPr>
            <a:spLocks noGrp="1"/>
          </p:cNvSpPr>
          <p:nvPr>
            <p:ph type="title"/>
          </p:nvPr>
        </p:nvSpPr>
        <p:spPr/>
        <p:txBody>
          <a:bodyPr/>
          <a:lstStyle/>
          <a:p>
            <a:r>
              <a:rPr lang="en-US"/>
              <a:t>Instagram Key Metrics Table | Karakuchi</a:t>
            </a:r>
          </a:p>
        </p:txBody>
      </p:sp>
      <p:graphicFrame>
        <p:nvGraphicFramePr>
          <p:cNvPr id="5" name="Table Placeholder 4">
            <a:extLst>
              <a:ext uri="{FF2B5EF4-FFF2-40B4-BE49-F238E27FC236}">
                <a16:creationId xmlns:a16="http://schemas.microsoft.com/office/drawing/2014/main" id="{DC82009B-08F6-4732-B8A0-6D9F0D84AE93}"/>
              </a:ext>
            </a:extLst>
          </p:cNvPr>
          <p:cNvGraphicFramePr>
            <a:graphicFrameLocks noGrp="1"/>
          </p:cNvGraphicFramePr>
          <p:nvPr>
            <p:ph type="tbl" sz="quarter" idx="13"/>
            <p:extLst>
              <p:ext uri="{D42A27DB-BD31-4B8C-83A1-F6EECF244321}">
                <p14:modId xmlns:p14="http://schemas.microsoft.com/office/powerpoint/2010/main" val="2148164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652974765"/>
                    </a:ext>
                  </a:extLst>
                </a:gridCol>
                <a:gridCol w="576072">
                  <a:extLst>
                    <a:ext uri="{9D8B030D-6E8A-4147-A177-3AD203B41FA5}">
                      <a16:colId xmlns:a16="http://schemas.microsoft.com/office/drawing/2014/main" val="1863420719"/>
                    </a:ext>
                  </a:extLst>
                </a:gridCol>
                <a:gridCol w="576072">
                  <a:extLst>
                    <a:ext uri="{9D8B030D-6E8A-4147-A177-3AD203B41FA5}">
                      <a16:colId xmlns:a16="http://schemas.microsoft.com/office/drawing/2014/main" val="1688424636"/>
                    </a:ext>
                  </a:extLst>
                </a:gridCol>
                <a:gridCol w="576072">
                  <a:extLst>
                    <a:ext uri="{9D8B030D-6E8A-4147-A177-3AD203B41FA5}">
                      <a16:colId xmlns:a16="http://schemas.microsoft.com/office/drawing/2014/main" val="3074146382"/>
                    </a:ext>
                  </a:extLst>
                </a:gridCol>
                <a:gridCol w="576072">
                  <a:extLst>
                    <a:ext uri="{9D8B030D-6E8A-4147-A177-3AD203B41FA5}">
                      <a16:colId xmlns:a16="http://schemas.microsoft.com/office/drawing/2014/main" val="1695424093"/>
                    </a:ext>
                  </a:extLst>
                </a:gridCol>
                <a:gridCol w="576072">
                  <a:extLst>
                    <a:ext uri="{9D8B030D-6E8A-4147-A177-3AD203B41FA5}">
                      <a16:colId xmlns:a16="http://schemas.microsoft.com/office/drawing/2014/main" val="3020775066"/>
                    </a:ext>
                  </a:extLst>
                </a:gridCol>
                <a:gridCol w="576072">
                  <a:extLst>
                    <a:ext uri="{9D8B030D-6E8A-4147-A177-3AD203B41FA5}">
                      <a16:colId xmlns:a16="http://schemas.microsoft.com/office/drawing/2014/main" val="2412022505"/>
                    </a:ext>
                  </a:extLst>
                </a:gridCol>
                <a:gridCol w="576072">
                  <a:extLst>
                    <a:ext uri="{9D8B030D-6E8A-4147-A177-3AD203B41FA5}">
                      <a16:colId xmlns:a16="http://schemas.microsoft.com/office/drawing/2014/main" val="2107701830"/>
                    </a:ext>
                  </a:extLst>
                </a:gridCol>
                <a:gridCol w="576072">
                  <a:extLst>
                    <a:ext uri="{9D8B030D-6E8A-4147-A177-3AD203B41FA5}">
                      <a16:colId xmlns:a16="http://schemas.microsoft.com/office/drawing/2014/main" val="500209614"/>
                    </a:ext>
                  </a:extLst>
                </a:gridCol>
                <a:gridCol w="576072">
                  <a:extLst>
                    <a:ext uri="{9D8B030D-6E8A-4147-A177-3AD203B41FA5}">
                      <a16:colId xmlns:a16="http://schemas.microsoft.com/office/drawing/2014/main" val="427787118"/>
                    </a:ext>
                  </a:extLst>
                </a:gridCol>
                <a:gridCol w="576072">
                  <a:extLst>
                    <a:ext uri="{9D8B030D-6E8A-4147-A177-3AD203B41FA5}">
                      <a16:colId xmlns:a16="http://schemas.microsoft.com/office/drawing/2014/main" val="2609539847"/>
                    </a:ext>
                  </a:extLst>
                </a:gridCol>
                <a:gridCol w="576072">
                  <a:extLst>
                    <a:ext uri="{9D8B030D-6E8A-4147-A177-3AD203B41FA5}">
                      <a16:colId xmlns:a16="http://schemas.microsoft.com/office/drawing/2014/main" val="3812540544"/>
                    </a:ext>
                  </a:extLst>
                </a:gridCol>
                <a:gridCol w="576072">
                  <a:extLst>
                    <a:ext uri="{9D8B030D-6E8A-4147-A177-3AD203B41FA5}">
                      <a16:colId xmlns:a16="http://schemas.microsoft.com/office/drawing/2014/main" val="1605319600"/>
                    </a:ext>
                  </a:extLst>
                </a:gridCol>
                <a:gridCol w="576072">
                  <a:extLst>
                    <a:ext uri="{9D8B030D-6E8A-4147-A177-3AD203B41FA5}">
                      <a16:colId xmlns:a16="http://schemas.microsoft.com/office/drawing/2014/main" val="789045760"/>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377636317"/>
                  </a:ext>
                </a:extLst>
              </a:tr>
              <a:tr h="370840">
                <a:tc>
                  <a:txBody>
                    <a:bodyPr/>
                    <a:lstStyle/>
                    <a:p>
                      <a:r>
                        <a:rPr lang="en-US" sz="1000"/>
                        <a:t>karakuchiuae</a:t>
                      </a:r>
                    </a:p>
                  </a:txBody>
                  <a:tcPr/>
                </a:tc>
                <a:tc>
                  <a:txBody>
                    <a:bodyPr/>
                    <a:lstStyle/>
                    <a:p>
                      <a:r>
                        <a:rPr lang="en-US" sz="1000"/>
                        <a:t>36</a:t>
                      </a:r>
                    </a:p>
                  </a:txBody>
                  <a:tcPr/>
                </a:tc>
                <a:tc>
                  <a:txBody>
                    <a:bodyPr/>
                    <a:lstStyle/>
                    <a:p>
                      <a:r>
                        <a:rPr lang="en-US" sz="1000"/>
                        <a:t>0</a:t>
                      </a:r>
                    </a:p>
                  </a:txBody>
                  <a:tcPr/>
                </a:tc>
                <a:tc>
                  <a:txBody>
                    <a:bodyPr/>
                    <a:lstStyle/>
                    <a:p>
                      <a:r>
                        <a:rPr lang="en-US" sz="1000"/>
                        <a:t>1096</a:t>
                      </a:r>
                    </a:p>
                  </a:txBody>
                  <a:tcPr/>
                </a:tc>
                <a:tc>
                  <a:txBody>
                    <a:bodyPr/>
                    <a:lstStyle/>
                    <a:p>
                      <a:r>
                        <a:rPr lang="en-US" sz="1000"/>
                        <a:t>47</a:t>
                      </a:r>
                    </a:p>
                  </a:txBody>
                  <a:tcPr/>
                </a:tc>
                <a:tc>
                  <a:txBody>
                    <a:bodyPr/>
                    <a:lstStyle/>
                    <a:p>
                      <a:r>
                        <a:rPr lang="en-US" sz="1000"/>
                        <a:t>12056</a:t>
                      </a:r>
                    </a:p>
                  </a:txBody>
                  <a:tcPr/>
                </a:tc>
                <a:tc>
                  <a:txBody>
                    <a:bodyPr/>
                    <a:lstStyle/>
                    <a:p>
                      <a:r>
                        <a:rPr lang="en-US" sz="1000"/>
                        <a:t>0</a:t>
                      </a:r>
                    </a:p>
                  </a:txBody>
                  <a:tcPr/>
                </a:tc>
                <a:tc>
                  <a:txBody>
                    <a:bodyPr/>
                    <a:lstStyle/>
                    <a:p>
                      <a:r>
                        <a:rPr lang="en-US" sz="1000"/>
                        <a:t>1200</a:t>
                      </a:r>
                    </a:p>
                  </a:txBody>
                  <a:tcPr/>
                </a:tc>
                <a:tc>
                  <a:txBody>
                    <a:bodyPr/>
                    <a:lstStyle/>
                    <a:p>
                      <a:r>
                        <a:rPr lang="en-US" sz="1000"/>
                        <a:t>209.44444444444</a:t>
                      </a:r>
                    </a:p>
                  </a:txBody>
                  <a:tcPr/>
                </a:tc>
                <a:tc>
                  <a:txBody>
                    <a:bodyPr/>
                    <a:lstStyle/>
                    <a:p>
                      <a:r>
                        <a:rPr lang="en-US" sz="1000"/>
                        <a:t>0</a:t>
                      </a:r>
                    </a:p>
                  </a:txBody>
                  <a:tcPr/>
                </a:tc>
                <a:tc>
                  <a:txBody>
                    <a:bodyPr/>
                    <a:lstStyle/>
                    <a:p>
                      <a:r>
                        <a:rPr lang="en-US" sz="1000"/>
                        <a:t>57</a:t>
                      </a:r>
                    </a:p>
                  </a:txBody>
                  <a:tcPr/>
                </a:tc>
                <a:tc>
                  <a:txBody>
                    <a:bodyPr/>
                    <a:lstStyle/>
                    <a:p>
                      <a:r>
                        <a:rPr lang="en-US" sz="1000"/>
                        <a:t>25</a:t>
                      </a:r>
                    </a:p>
                  </a:txBody>
                  <a:tcPr/>
                </a:tc>
                <a:tc>
                  <a:txBody>
                    <a:bodyPr/>
                    <a:lstStyle/>
                    <a:p>
                      <a:r>
                        <a:rPr lang="en-US" sz="1000"/>
                        <a:t>2</a:t>
                      </a:r>
                    </a:p>
                  </a:txBody>
                  <a:tcPr/>
                </a:tc>
                <a:tc>
                  <a:txBody>
                    <a:bodyPr/>
                    <a:lstStyle/>
                    <a:p>
                      <a:r>
                        <a:rPr lang="en-US" sz="1000"/>
                        <a:t>9</a:t>
                      </a:r>
                    </a:p>
                  </a:txBody>
                  <a:tcPr/>
                </a:tc>
                <a:extLst>
                  <a:ext uri="{0D108BD9-81ED-4DB2-BD59-A6C34878D82A}">
                    <a16:rowId xmlns:a16="http://schemas.microsoft.com/office/drawing/2014/main" val="18148715"/>
                  </a:ext>
                </a:extLst>
              </a:tr>
            </a:tbl>
          </a:graphicData>
        </a:graphic>
      </p:graphicFrame>
      <p:sp>
        <p:nvSpPr>
          <p:cNvPr id="4" name="Text Placeholder 3">
            <a:extLst>
              <a:ext uri="{FF2B5EF4-FFF2-40B4-BE49-F238E27FC236}">
                <a16:creationId xmlns:a16="http://schemas.microsoft.com/office/drawing/2014/main" id="{D7719C37-765E-4E66-AB1A-66B3113C2CD8}"/>
              </a:ext>
            </a:extLst>
          </p:cNvPr>
          <p:cNvSpPr>
            <a:spLocks noGrp="1"/>
          </p:cNvSpPr>
          <p:nvPr>
            <p:ph type="body" sz="quarter" idx="14"/>
          </p:nvPr>
        </p:nvSpPr>
        <p:spPr/>
        <p:txBody>
          <a:bodyPr/>
          <a:lstStyle/>
          <a:p>
            <a:r>
              <a:rPr lang="en-US"/>
              <a:t>01/06/2018 - 30/06/2019</a:t>
            </a:r>
          </a:p>
        </p:txBody>
      </p:sp>
    </p:spTree>
    <p:extLst>
      <p:ext uri="{BB962C8B-B14F-4D97-AF65-F5344CB8AC3E}">
        <p14:creationId xmlns:p14="http://schemas.microsoft.com/office/powerpoint/2010/main" val="3724634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E5E8A-EEAE-4AFD-8BC8-578D85C8FCC9}"/>
              </a:ext>
            </a:extLst>
          </p:cNvPr>
          <p:cNvSpPr>
            <a:spLocks noGrp="1"/>
          </p:cNvSpPr>
          <p:nvPr>
            <p:ph type="title"/>
          </p:nvPr>
        </p:nvSpPr>
        <p:spPr/>
        <p:txBody>
          <a:bodyPr/>
          <a:lstStyle/>
          <a:p>
            <a:r>
              <a:rPr lang="en-US"/>
              <a:t>Instagram Instagram Post Engagement Rate | Karakuchi</a:t>
            </a:r>
          </a:p>
        </p:txBody>
      </p:sp>
      <p:graphicFrame>
        <p:nvGraphicFramePr>
          <p:cNvPr id="6" name="Chart Placeholder 5">
            <a:extLst>
              <a:ext uri="{FF2B5EF4-FFF2-40B4-BE49-F238E27FC236}">
                <a16:creationId xmlns:a16="http://schemas.microsoft.com/office/drawing/2014/main" id="{2FF43D86-7D6F-493E-9A61-CAF50763C9B3}"/>
              </a:ext>
            </a:extLst>
          </p:cNvPr>
          <p:cNvGraphicFramePr>
            <a:graphicFrameLocks noGrp="1"/>
          </p:cNvGraphicFramePr>
          <p:nvPr>
            <p:ph type="chart" sz="quarter" idx="13"/>
            <p:extLst>
              <p:ext uri="{D42A27DB-BD31-4B8C-83A1-F6EECF244321}">
                <p14:modId xmlns:p14="http://schemas.microsoft.com/office/powerpoint/2010/main" val="2458553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FF18D2-7AFC-45DB-B3B0-9855FDB12641}"/>
              </a:ext>
            </a:extLst>
          </p:cNvPr>
          <p:cNvSpPr>
            <a:spLocks noGrp="1"/>
          </p:cNvSpPr>
          <p:nvPr>
            <p:ph type="body" sz="quarter" idx="14"/>
          </p:nvPr>
        </p:nvSpPr>
        <p:spPr/>
        <p:txBody>
          <a:bodyPr/>
          <a:lstStyle/>
          <a:p>
            <a:r>
              <a:rPr lang="en-US"/>
              <a:t>01/06/2018 - 30/06/2019</a:t>
            </a:r>
          </a:p>
        </p:txBody>
      </p:sp>
      <p:sp>
        <p:nvSpPr>
          <p:cNvPr id="5" name="Footer Placeholder 4">
            <a:extLst>
              <a:ext uri="{FF2B5EF4-FFF2-40B4-BE49-F238E27FC236}">
                <a16:creationId xmlns:a16="http://schemas.microsoft.com/office/drawing/2014/main" id="{8C84B2DC-2A79-4D45-AF86-15044A29D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3829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FB619-BFFA-42AE-A969-2D130FCC137C}"/>
              </a:ext>
            </a:extLst>
          </p:cNvPr>
          <p:cNvSpPr>
            <a:spLocks noGrp="1"/>
          </p:cNvSpPr>
          <p:nvPr>
            <p:ph type="title"/>
          </p:nvPr>
        </p:nvSpPr>
        <p:spPr/>
        <p:txBody>
          <a:bodyPr/>
          <a:lstStyle/>
          <a:p>
            <a:r>
              <a:rPr lang="en-US"/>
              <a:t>Instagram Interaction Rate By Post Type | Karakuchi</a:t>
            </a:r>
          </a:p>
        </p:txBody>
      </p:sp>
      <p:graphicFrame>
        <p:nvGraphicFramePr>
          <p:cNvPr id="6" name="Chart Placeholder 5">
            <a:extLst>
              <a:ext uri="{FF2B5EF4-FFF2-40B4-BE49-F238E27FC236}">
                <a16:creationId xmlns:a16="http://schemas.microsoft.com/office/drawing/2014/main" id="{5EC9F5F1-76E0-4B04-BFAB-600AE6F0C692}"/>
              </a:ext>
            </a:extLst>
          </p:cNvPr>
          <p:cNvGraphicFramePr>
            <a:graphicFrameLocks noGrp="1"/>
          </p:cNvGraphicFramePr>
          <p:nvPr>
            <p:ph type="chart" sz="quarter" idx="13"/>
            <p:extLst>
              <p:ext uri="{D42A27DB-BD31-4B8C-83A1-F6EECF244321}">
                <p14:modId xmlns:p14="http://schemas.microsoft.com/office/powerpoint/2010/main" val="3256818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F14407-5B86-41AF-B11D-5C3A9DDC3B7B}"/>
              </a:ext>
            </a:extLst>
          </p:cNvPr>
          <p:cNvSpPr>
            <a:spLocks noGrp="1"/>
          </p:cNvSpPr>
          <p:nvPr>
            <p:ph type="body" sz="quarter" idx="14"/>
          </p:nvPr>
        </p:nvSpPr>
        <p:spPr/>
        <p:txBody>
          <a:bodyPr/>
          <a:lstStyle/>
          <a:p>
            <a:r>
              <a:rPr lang="en-US"/>
              <a:t>01/06/2018 - 30/06/2019</a:t>
            </a:r>
          </a:p>
        </p:txBody>
      </p:sp>
      <p:sp>
        <p:nvSpPr>
          <p:cNvPr id="5" name="Footer Placeholder 4">
            <a:extLst>
              <a:ext uri="{FF2B5EF4-FFF2-40B4-BE49-F238E27FC236}">
                <a16:creationId xmlns:a16="http://schemas.microsoft.com/office/drawing/2014/main" id="{74C6B2D7-1A21-4C38-AC7F-9F64AC344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2574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1143</Words>
  <Application>Microsoft Office PowerPoint</Application>
  <PresentationFormat>On-screen Show (4:3)</PresentationFormat>
  <Paragraphs>546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Asahi - Karakuchi</vt:lpstr>
      <vt:lpstr>Instagram IG Followers Total (Bar Chart) | Karakuchi</vt:lpstr>
      <vt:lpstr>Instagram IG Followers Change (Bar Chart) | Karakuchi</vt:lpstr>
      <vt:lpstr>Instagram Instagram Reach | Karakuchi</vt:lpstr>
      <vt:lpstr>Instagram IG Total Interactions (Bar Chart) | Karakuchi</vt:lpstr>
      <vt:lpstr>Instagram IG Insights - Posts Table + I-Rate | Karakuchi - 1 of 11</vt:lpstr>
      <vt:lpstr>Instagram IG Insights - Posts Table + I-Rate | Karakuchi - 2 of 11</vt:lpstr>
      <vt:lpstr>Instagram IG Insights - Posts Table + I-Rate | Karakuchi - 3 of 11</vt:lpstr>
      <vt:lpstr>Instagram IG Insights - Posts Table + I-Rate | Karakuchi - 4 of 11</vt:lpstr>
      <vt:lpstr>Instagram IG Insights - Posts Table + I-Rate | Karakuchi - 5 of 11</vt:lpstr>
      <vt:lpstr>Instagram IG Insights - Posts Table + I-Rate | Karakuchi - 6 of 11</vt:lpstr>
      <vt:lpstr>Instagram IG Insights - Posts Table + I-Rate | Karakuchi - 7 of 11</vt:lpstr>
      <vt:lpstr>Instagram IG Insights - Posts Table + I-Rate | Karakuchi - 8 of 11</vt:lpstr>
      <vt:lpstr>Instagram IG Insights - Posts Table + I-Rate | Karakuchi - 9 of 11</vt:lpstr>
      <vt:lpstr>Instagram IG Insights - Posts Table + I-Rate | Karakuchi - 10 of 11</vt:lpstr>
      <vt:lpstr>Instagram IG Insights - Posts Table + I-Rate | Karakuchi - 11 of 11</vt:lpstr>
      <vt:lpstr>Instagram Videos Table | Karakuchi - 1 of 3</vt:lpstr>
      <vt:lpstr>Instagram Videos Table | Karakuchi - 2 of 3</vt:lpstr>
      <vt:lpstr>Instagram Videos Table | Karakuchi - 3 of 3</vt:lpstr>
      <vt:lpstr>Instagram Key Metrics Table | Karakuchi</vt:lpstr>
      <vt:lpstr>Instagram Instagram Post Engagement Rate | Karakuchi</vt:lpstr>
      <vt:lpstr>Instagram Interaction Rate By Post Type | Karakuchi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Asahi - Karakuchi</dc:title>
  <dc:creator>Frederik Peiniger</dc:creator>
  <cp:lastModifiedBy>Frederik Peiniger</cp:lastModifiedBy>
  <cp:revision>1</cp:revision>
  <dcterms:created xsi:type="dcterms:W3CDTF">2019-06-30T10:09:04Z</dcterms:created>
  <dcterms:modified xsi:type="dcterms:W3CDTF">2019-06-30T10:10:18Z</dcterms:modified>
</cp:coreProperties>
</file>