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8" r:id="rId51"/>
    <p:sldId id="309" r:id="rId52"/>
    <p:sldId id="310" r:id="rId53"/>
    <p:sldId id="311" r:id="rId54"/>
    <p:sldId id="312" r:id="rId55"/>
    <p:sldId id="313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56764</c:v>
                </c:pt>
                <c:pt idx="1">
                  <c:v>56952</c:v>
                </c:pt>
                <c:pt idx="2">
                  <c:v>57249</c:v>
                </c:pt>
                <c:pt idx="3">
                  <c:v>57719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D5-4CCE-B933-11562F39F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5457648"/>
        <c:axId val="183791088"/>
      </c:barChart>
      <c:dateAx>
        <c:axId val="26545764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791088"/>
        <c:crosses val="autoZero"/>
        <c:auto val="1"/>
        <c:lblOffset val="100"/>
        <c:baseTimeUnit val="days"/>
      </c:dateAx>
      <c:valAx>
        <c:axId val="1837910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5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502</c:v>
                </c:pt>
                <c:pt idx="1">
                  <c:v>169</c:v>
                </c:pt>
                <c:pt idx="2">
                  <c:v>290</c:v>
                </c:pt>
                <c:pt idx="3">
                  <c:v>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88-4FA4-99E6-5A314A25B3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67400496"/>
        <c:axId val="267401480"/>
      </c:barChart>
      <c:dateAx>
        <c:axId val="26740049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01480"/>
        <c:crosses val="autoZero"/>
        <c:auto val="1"/>
        <c:lblOffset val="100"/>
        <c:baseTimeUnit val="days"/>
      </c:dateAx>
      <c:valAx>
        <c:axId val="267401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0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383552</c:v>
                </c:pt>
                <c:pt idx="1">
                  <c:v>334816</c:v>
                </c:pt>
                <c:pt idx="2">
                  <c:v>559575</c:v>
                </c:pt>
                <c:pt idx="3">
                  <c:v>477087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6E-4542-BE58-5A478E393E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9186360"/>
        <c:axId val="309188328"/>
      </c:barChart>
      <c:dateAx>
        <c:axId val="30918636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88328"/>
        <c:crosses val="autoZero"/>
        <c:auto val="1"/>
        <c:lblOffset val="100"/>
        <c:baseTimeUnit val="days"/>
      </c:dateAx>
      <c:valAx>
        <c:axId val="3091883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8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24010</c:v>
                </c:pt>
                <c:pt idx="1">
                  <c:v>58498</c:v>
                </c:pt>
                <c:pt idx="2">
                  <c:v>57001</c:v>
                </c:pt>
                <c:pt idx="3">
                  <c:v>54612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CB-4321-AF68-E0E68166B5A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CB-4321-AF68-E0E68166B5A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CB-4321-AF68-E0E68166B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9186032"/>
        <c:axId val="309185704"/>
      </c:barChart>
      <c:dateAx>
        <c:axId val="30918603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85704"/>
        <c:crosses val="autoZero"/>
        <c:auto val="1"/>
        <c:lblOffset val="100"/>
        <c:baseTimeUnit val="days"/>
      </c:dateAx>
      <c:valAx>
        <c:axId val="309185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8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19880</c:v>
                </c:pt>
                <c:pt idx="1">
                  <c:v>16170</c:v>
                </c:pt>
                <c:pt idx="2">
                  <c:v>24501</c:v>
                </c:pt>
                <c:pt idx="3">
                  <c:v>47504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06-4C60-BD07-F616BDFCB5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255733</c:v>
                </c:pt>
                <c:pt idx="1">
                  <c:v>262547</c:v>
                </c:pt>
                <c:pt idx="2">
                  <c:v>467985</c:v>
                </c:pt>
                <c:pt idx="3">
                  <c:v>295775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06-4C60-BD07-F616BDFCB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9184392"/>
        <c:axId val="267404432"/>
      </c:barChart>
      <c:dateAx>
        <c:axId val="3091843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04432"/>
        <c:crosses val="autoZero"/>
        <c:auto val="1"/>
        <c:lblOffset val="100"/>
        <c:baseTimeUnit val="days"/>
      </c:dateAx>
      <c:valAx>
        <c:axId val="267404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18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276640</c:v>
                </c:pt>
                <c:pt idx="1">
                  <c:v>275733</c:v>
                </c:pt>
                <c:pt idx="2">
                  <c:v>491165</c:v>
                </c:pt>
                <c:pt idx="3">
                  <c:v>365808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0D-4C81-8169-C579E6A33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0064200"/>
        <c:axId val="310062560"/>
      </c:barChart>
      <c:dateAx>
        <c:axId val="31006420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62560"/>
        <c:crosses val="autoZero"/>
        <c:auto val="1"/>
        <c:lblOffset val="100"/>
        <c:baseTimeUnit val="days"/>
      </c:dateAx>
      <c:valAx>
        <c:axId val="310062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06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60091</c:v>
                </c:pt>
                <c:pt idx="1">
                  <c:v>61158</c:v>
                </c:pt>
                <c:pt idx="2">
                  <c:v>62577</c:v>
                </c:pt>
                <c:pt idx="3">
                  <c:v>63908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9-4FA8-B68C-774CC418A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7603592"/>
        <c:axId val="447604248"/>
      </c:barChart>
      <c:dateAx>
        <c:axId val="4476035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04248"/>
        <c:crosses val="autoZero"/>
        <c:auto val="1"/>
        <c:lblOffset val="100"/>
        <c:baseTimeUnit val="days"/>
      </c:dateAx>
      <c:valAx>
        <c:axId val="447604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0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1444</c:v>
                </c:pt>
                <c:pt idx="1">
                  <c:v>1067</c:v>
                </c:pt>
                <c:pt idx="2">
                  <c:v>1419</c:v>
                </c:pt>
                <c:pt idx="3">
                  <c:v>1331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3-456A-8042-6BF753BF7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7617368"/>
        <c:axId val="447617040"/>
      </c:barChart>
      <c:dateAx>
        <c:axId val="44761736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17040"/>
        <c:crosses val="autoZero"/>
        <c:auto val="1"/>
        <c:lblOffset val="100"/>
        <c:baseTimeUnit val="days"/>
      </c:dateAx>
      <c:valAx>
        <c:axId val="447617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1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73592</c:v>
                </c:pt>
                <c:pt idx="1">
                  <c:v>126886</c:v>
                </c:pt>
                <c:pt idx="2">
                  <c:v>92810</c:v>
                </c:pt>
                <c:pt idx="3">
                  <c:v>80100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6-45BF-91C6-8EA9E669C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7619664"/>
        <c:axId val="447620976"/>
      </c:barChart>
      <c:dateAx>
        <c:axId val="4476196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20976"/>
        <c:crosses val="autoZero"/>
        <c:auto val="1"/>
        <c:lblOffset val="100"/>
        <c:baseTimeUnit val="days"/>
      </c:dateAx>
      <c:valAx>
        <c:axId val="447620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1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7-4E04-B77F-1C23BAE2CE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7-4E04-B77F-1C23BAE2CE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C7-4E04-B77F-1C23BAE2CE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C7-4E04-B77F-1C23BAE2CE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29732</c:v>
                </c:pt>
                <c:pt idx="1">
                  <c:v>26206</c:v>
                </c:pt>
                <c:pt idx="2">
                  <c:v>32753</c:v>
                </c:pt>
                <c:pt idx="3">
                  <c:v>19882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C7-4E04-B77F-1C23BAE2C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47625240"/>
        <c:axId val="447627208"/>
      </c:barChart>
      <c:dateAx>
        <c:axId val="44762524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27208"/>
        <c:crosses val="autoZero"/>
        <c:auto val="1"/>
        <c:lblOffset val="100"/>
        <c:baseTimeUnit val="days"/>
      </c:dateAx>
      <c:valAx>
        <c:axId val="447627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62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 avg.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3.01</c:v>
                </c:pt>
                <c:pt idx="1">
                  <c:v>3.03</c:v>
                </c:pt>
                <c:pt idx="2">
                  <c:v>5.03</c:v>
                </c:pt>
                <c:pt idx="3">
                  <c:v>6.03</c:v>
                </c:pt>
                <c:pt idx="4">
                  <c:v>8.0399999999999991</c:v>
                </c:pt>
                <c:pt idx="5">
                  <c:v>9.0299999999999994</c:v>
                </c:pt>
                <c:pt idx="6">
                  <c:v>10.01</c:v>
                </c:pt>
                <c:pt idx="7">
                  <c:v>11.02</c:v>
                </c:pt>
                <c:pt idx="8">
                  <c:v>11.04</c:v>
                </c:pt>
                <c:pt idx="9">
                  <c:v>12.03</c:v>
                </c:pt>
                <c:pt idx="10">
                  <c:v>14.01</c:v>
                </c:pt>
                <c:pt idx="11">
                  <c:v>14.02</c:v>
                </c:pt>
                <c:pt idx="12">
                  <c:v>14.03</c:v>
                </c:pt>
                <c:pt idx="13">
                  <c:v>15.01</c:v>
                </c:pt>
                <c:pt idx="14">
                  <c:v>15.04</c:v>
                </c:pt>
                <c:pt idx="15">
                  <c:v>17.04</c:v>
                </c:pt>
                <c:pt idx="16">
                  <c:v>18.03</c:v>
                </c:pt>
                <c:pt idx="17">
                  <c:v>18.04</c:v>
                </c:pt>
                <c:pt idx="18">
                  <c:v>21.02</c:v>
                </c:pt>
                <c:pt idx="19">
                  <c:v>25.01</c:v>
                </c:pt>
                <c:pt idx="20">
                  <c:v>28.03</c:v>
                </c:pt>
                <c:pt idx="21">
                  <c:v>30.03</c:v>
                </c:pt>
                <c:pt idx="22">
                  <c:v>31.01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1807</c:v>
                </c:pt>
                <c:pt idx="1">
                  <c:v>1076.8333333333301</c:v>
                </c:pt>
                <c:pt idx="2">
                  <c:v>1893</c:v>
                </c:pt>
                <c:pt idx="3">
                  <c:v>1588</c:v>
                </c:pt>
                <c:pt idx="4">
                  <c:v>1313.5</c:v>
                </c:pt>
                <c:pt idx="5">
                  <c:v>1324.5</c:v>
                </c:pt>
                <c:pt idx="6">
                  <c:v>1831</c:v>
                </c:pt>
                <c:pt idx="7">
                  <c:v>2256</c:v>
                </c:pt>
                <c:pt idx="8">
                  <c:v>1164.3333333333301</c:v>
                </c:pt>
                <c:pt idx="9">
                  <c:v>1327</c:v>
                </c:pt>
                <c:pt idx="10">
                  <c:v>1813</c:v>
                </c:pt>
                <c:pt idx="11">
                  <c:v>1388.8571428571399</c:v>
                </c:pt>
                <c:pt idx="12">
                  <c:v>1147.6666666666699</c:v>
                </c:pt>
                <c:pt idx="13">
                  <c:v>1425.25</c:v>
                </c:pt>
                <c:pt idx="14">
                  <c:v>1267</c:v>
                </c:pt>
                <c:pt idx="15">
                  <c:v>1736.5</c:v>
                </c:pt>
                <c:pt idx="16">
                  <c:v>1513</c:v>
                </c:pt>
                <c:pt idx="17">
                  <c:v>1067</c:v>
                </c:pt>
                <c:pt idx="18">
                  <c:v>1615.3333333333301</c:v>
                </c:pt>
                <c:pt idx="19">
                  <c:v>1789.75</c:v>
                </c:pt>
                <c:pt idx="20">
                  <c:v>1168.3333333333301</c:v>
                </c:pt>
                <c:pt idx="21">
                  <c:v>864</c:v>
                </c:pt>
                <c:pt idx="22">
                  <c:v>1525.8333333333301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DE-4657-9C27-A7CF98D6C7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 exits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3.01</c:v>
                </c:pt>
                <c:pt idx="1">
                  <c:v>3.03</c:v>
                </c:pt>
                <c:pt idx="2">
                  <c:v>5.03</c:v>
                </c:pt>
                <c:pt idx="3">
                  <c:v>6.03</c:v>
                </c:pt>
                <c:pt idx="4">
                  <c:v>8.0399999999999991</c:v>
                </c:pt>
                <c:pt idx="5">
                  <c:v>9.0299999999999994</c:v>
                </c:pt>
                <c:pt idx="6">
                  <c:v>10.01</c:v>
                </c:pt>
                <c:pt idx="7">
                  <c:v>11.02</c:v>
                </c:pt>
                <c:pt idx="8">
                  <c:v>11.04</c:v>
                </c:pt>
                <c:pt idx="9">
                  <c:v>12.03</c:v>
                </c:pt>
                <c:pt idx="10">
                  <c:v>14.01</c:v>
                </c:pt>
                <c:pt idx="11">
                  <c:v>14.02</c:v>
                </c:pt>
                <c:pt idx="12">
                  <c:v>14.03</c:v>
                </c:pt>
                <c:pt idx="13">
                  <c:v>15.01</c:v>
                </c:pt>
                <c:pt idx="14">
                  <c:v>15.04</c:v>
                </c:pt>
                <c:pt idx="15">
                  <c:v>17.04</c:v>
                </c:pt>
                <c:pt idx="16">
                  <c:v>18.03</c:v>
                </c:pt>
                <c:pt idx="17">
                  <c:v>18.04</c:v>
                </c:pt>
                <c:pt idx="18">
                  <c:v>21.02</c:v>
                </c:pt>
                <c:pt idx="19">
                  <c:v>25.01</c:v>
                </c:pt>
                <c:pt idx="20">
                  <c:v>28.03</c:v>
                </c:pt>
                <c:pt idx="21">
                  <c:v>30.03</c:v>
                </c:pt>
                <c:pt idx="22">
                  <c:v>31.01</c:v>
                </c:pt>
              </c:numCache>
            </c:num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182</c:v>
                </c:pt>
                <c:pt idx="1">
                  <c:v>457</c:v>
                </c:pt>
                <c:pt idx="2">
                  <c:v>476</c:v>
                </c:pt>
                <c:pt idx="3">
                  <c:v>498</c:v>
                </c:pt>
                <c:pt idx="4">
                  <c:v>198</c:v>
                </c:pt>
                <c:pt idx="5">
                  <c:v>263</c:v>
                </c:pt>
                <c:pt idx="6">
                  <c:v>542</c:v>
                </c:pt>
                <c:pt idx="7">
                  <c:v>865</c:v>
                </c:pt>
                <c:pt idx="8">
                  <c:v>262</c:v>
                </c:pt>
                <c:pt idx="9">
                  <c:v>276</c:v>
                </c:pt>
                <c:pt idx="10">
                  <c:v>198</c:v>
                </c:pt>
                <c:pt idx="11">
                  <c:v>479</c:v>
                </c:pt>
                <c:pt idx="12">
                  <c:v>253</c:v>
                </c:pt>
                <c:pt idx="13">
                  <c:v>290</c:v>
                </c:pt>
                <c:pt idx="14">
                  <c:v>232</c:v>
                </c:pt>
                <c:pt idx="15">
                  <c:v>553</c:v>
                </c:pt>
                <c:pt idx="16">
                  <c:v>262</c:v>
                </c:pt>
                <c:pt idx="17">
                  <c:v>165</c:v>
                </c:pt>
                <c:pt idx="18">
                  <c:v>626</c:v>
                </c:pt>
                <c:pt idx="19">
                  <c:v>680</c:v>
                </c:pt>
                <c:pt idx="20">
                  <c:v>263</c:v>
                </c:pt>
                <c:pt idx="21">
                  <c:v>73</c:v>
                </c:pt>
                <c:pt idx="22">
                  <c:v>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DE-4657-9C27-A7CF98D6C7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shangrilamauritius impressions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3.01</c:v>
                </c:pt>
                <c:pt idx="1">
                  <c:v>3.03</c:v>
                </c:pt>
                <c:pt idx="2">
                  <c:v>5.03</c:v>
                </c:pt>
                <c:pt idx="3">
                  <c:v>6.03</c:v>
                </c:pt>
                <c:pt idx="4">
                  <c:v>8.0399999999999991</c:v>
                </c:pt>
                <c:pt idx="5">
                  <c:v>9.0299999999999994</c:v>
                </c:pt>
                <c:pt idx="6">
                  <c:v>10.01</c:v>
                </c:pt>
                <c:pt idx="7">
                  <c:v>11.02</c:v>
                </c:pt>
                <c:pt idx="8">
                  <c:v>11.04</c:v>
                </c:pt>
                <c:pt idx="9">
                  <c:v>12.03</c:v>
                </c:pt>
                <c:pt idx="10">
                  <c:v>14.01</c:v>
                </c:pt>
                <c:pt idx="11">
                  <c:v>14.02</c:v>
                </c:pt>
                <c:pt idx="12">
                  <c:v>14.03</c:v>
                </c:pt>
                <c:pt idx="13">
                  <c:v>15.01</c:v>
                </c:pt>
                <c:pt idx="14">
                  <c:v>15.04</c:v>
                </c:pt>
                <c:pt idx="15">
                  <c:v>17.04</c:v>
                </c:pt>
                <c:pt idx="16">
                  <c:v>18.03</c:v>
                </c:pt>
                <c:pt idx="17">
                  <c:v>18.04</c:v>
                </c:pt>
                <c:pt idx="18">
                  <c:v>21.02</c:v>
                </c:pt>
                <c:pt idx="19">
                  <c:v>25.01</c:v>
                </c:pt>
                <c:pt idx="20">
                  <c:v>28.03</c:v>
                </c:pt>
                <c:pt idx="21">
                  <c:v>30.03</c:v>
                </c:pt>
                <c:pt idx="22">
                  <c:v>31.01</c:v>
                </c:pt>
              </c:numCache>
            </c:numRef>
          </c:cat>
          <c:val>
            <c:numRef>
              <c:f>Sheet1!$D$2:$D$24</c:f>
              <c:numCache>
                <c:formatCode>General</c:formatCode>
                <c:ptCount val="23"/>
                <c:pt idx="0">
                  <c:v>2051</c:v>
                </c:pt>
                <c:pt idx="1">
                  <c:v>10990</c:v>
                </c:pt>
                <c:pt idx="2">
                  <c:v>11126</c:v>
                </c:pt>
                <c:pt idx="3">
                  <c:v>12240</c:v>
                </c:pt>
                <c:pt idx="4">
                  <c:v>2961</c:v>
                </c:pt>
                <c:pt idx="5">
                  <c:v>5820</c:v>
                </c:pt>
                <c:pt idx="6">
                  <c:v>12314</c:v>
                </c:pt>
                <c:pt idx="7">
                  <c:v>21061</c:v>
                </c:pt>
                <c:pt idx="8">
                  <c:v>3887</c:v>
                </c:pt>
                <c:pt idx="9">
                  <c:v>4362</c:v>
                </c:pt>
                <c:pt idx="10">
                  <c:v>2070</c:v>
                </c:pt>
                <c:pt idx="11">
                  <c:v>10876</c:v>
                </c:pt>
                <c:pt idx="12">
                  <c:v>3752</c:v>
                </c:pt>
                <c:pt idx="13">
                  <c:v>6251</c:v>
                </c:pt>
                <c:pt idx="14">
                  <c:v>2816</c:v>
                </c:pt>
                <c:pt idx="15">
                  <c:v>11363</c:v>
                </c:pt>
                <c:pt idx="16">
                  <c:v>3422</c:v>
                </c:pt>
                <c:pt idx="17">
                  <c:v>2420</c:v>
                </c:pt>
                <c:pt idx="18">
                  <c:v>16412</c:v>
                </c:pt>
                <c:pt idx="19">
                  <c:v>15557</c:v>
                </c:pt>
                <c:pt idx="20">
                  <c:v>3828</c:v>
                </c:pt>
                <c:pt idx="21">
                  <c:v>950</c:v>
                </c:pt>
                <c:pt idx="22">
                  <c:v>10006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EDE-4657-9C27-A7CF98D6C78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shangrilamauritius replies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3.01</c:v>
                </c:pt>
                <c:pt idx="1">
                  <c:v>3.03</c:v>
                </c:pt>
                <c:pt idx="2">
                  <c:v>5.03</c:v>
                </c:pt>
                <c:pt idx="3">
                  <c:v>6.03</c:v>
                </c:pt>
                <c:pt idx="4">
                  <c:v>8.0399999999999991</c:v>
                </c:pt>
                <c:pt idx="5">
                  <c:v>9.0299999999999994</c:v>
                </c:pt>
                <c:pt idx="6">
                  <c:v>10.01</c:v>
                </c:pt>
                <c:pt idx="7">
                  <c:v>11.02</c:v>
                </c:pt>
                <c:pt idx="8">
                  <c:v>11.04</c:v>
                </c:pt>
                <c:pt idx="9">
                  <c:v>12.03</c:v>
                </c:pt>
                <c:pt idx="10">
                  <c:v>14.01</c:v>
                </c:pt>
                <c:pt idx="11">
                  <c:v>14.02</c:v>
                </c:pt>
                <c:pt idx="12">
                  <c:v>14.03</c:v>
                </c:pt>
                <c:pt idx="13">
                  <c:v>15.01</c:v>
                </c:pt>
                <c:pt idx="14">
                  <c:v>15.04</c:v>
                </c:pt>
                <c:pt idx="15">
                  <c:v>17.04</c:v>
                </c:pt>
                <c:pt idx="16">
                  <c:v>18.03</c:v>
                </c:pt>
                <c:pt idx="17">
                  <c:v>18.04</c:v>
                </c:pt>
                <c:pt idx="18">
                  <c:v>21.02</c:v>
                </c:pt>
                <c:pt idx="19">
                  <c:v>25.01</c:v>
                </c:pt>
                <c:pt idx="20">
                  <c:v>28.03</c:v>
                </c:pt>
                <c:pt idx="21">
                  <c:v>30.03</c:v>
                </c:pt>
                <c:pt idx="22">
                  <c:v>31.01</c:v>
                </c:pt>
              </c:numCache>
            </c:numRef>
          </c:cat>
          <c:val>
            <c:numRef>
              <c:f>Sheet1!$E$2:$E$24</c:f>
              <c:numCache>
                <c:formatCode>General</c:formatCode>
                <c:ptCount val="23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7</c:v>
                </c:pt>
                <c:pt idx="7">
                  <c:v>10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EDE-4657-9C27-A7CF98D6C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7900080"/>
        <c:axId val="487902376"/>
      </c:barChart>
      <c:catAx>
        <c:axId val="487900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02376"/>
        <c:crosses val="autoZero"/>
        <c:auto val="1"/>
        <c:lblAlgn val="ctr"/>
        <c:lblOffset val="100"/>
        <c:noMultiLvlLbl val="0"/>
      </c:catAx>
      <c:valAx>
        <c:axId val="487902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0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 Taps 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3.01</c:v>
                </c:pt>
                <c:pt idx="1">
                  <c:v>3.03</c:v>
                </c:pt>
                <c:pt idx="2">
                  <c:v>5.03</c:v>
                </c:pt>
                <c:pt idx="3">
                  <c:v>6.03</c:v>
                </c:pt>
                <c:pt idx="4">
                  <c:v>8.0399999999999991</c:v>
                </c:pt>
                <c:pt idx="5">
                  <c:v>9.0299999999999994</c:v>
                </c:pt>
                <c:pt idx="6">
                  <c:v>10.01</c:v>
                </c:pt>
                <c:pt idx="7">
                  <c:v>11.02</c:v>
                </c:pt>
                <c:pt idx="8">
                  <c:v>11.04</c:v>
                </c:pt>
                <c:pt idx="9">
                  <c:v>12.03</c:v>
                </c:pt>
                <c:pt idx="10">
                  <c:v>14.01</c:v>
                </c:pt>
                <c:pt idx="11">
                  <c:v>14.02</c:v>
                </c:pt>
                <c:pt idx="12">
                  <c:v>14.03</c:v>
                </c:pt>
                <c:pt idx="13">
                  <c:v>15.01</c:v>
                </c:pt>
                <c:pt idx="14">
                  <c:v>15.04</c:v>
                </c:pt>
                <c:pt idx="15">
                  <c:v>17.04</c:v>
                </c:pt>
                <c:pt idx="16">
                  <c:v>18.03</c:v>
                </c:pt>
                <c:pt idx="17">
                  <c:v>18.04</c:v>
                </c:pt>
                <c:pt idx="18">
                  <c:v>21.02</c:v>
                </c:pt>
                <c:pt idx="19">
                  <c:v>25.01</c:v>
                </c:pt>
                <c:pt idx="20">
                  <c:v>28.03</c:v>
                </c:pt>
                <c:pt idx="21">
                  <c:v>30.03</c:v>
                </c:pt>
                <c:pt idx="22">
                  <c:v>31.01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17</c:v>
                </c:pt>
                <c:pt idx="1">
                  <c:v>315</c:v>
                </c:pt>
                <c:pt idx="2">
                  <c:v>638</c:v>
                </c:pt>
                <c:pt idx="3">
                  <c:v>447</c:v>
                </c:pt>
                <c:pt idx="4">
                  <c:v>148</c:v>
                </c:pt>
                <c:pt idx="5">
                  <c:v>150</c:v>
                </c:pt>
                <c:pt idx="6">
                  <c:v>484</c:v>
                </c:pt>
                <c:pt idx="7">
                  <c:v>1226</c:v>
                </c:pt>
                <c:pt idx="8">
                  <c:v>141</c:v>
                </c:pt>
                <c:pt idx="9">
                  <c:v>114</c:v>
                </c:pt>
                <c:pt idx="10">
                  <c:v>31</c:v>
                </c:pt>
                <c:pt idx="11">
                  <c:v>418</c:v>
                </c:pt>
                <c:pt idx="12">
                  <c:v>105</c:v>
                </c:pt>
                <c:pt idx="13">
                  <c:v>205</c:v>
                </c:pt>
                <c:pt idx="14">
                  <c:v>58</c:v>
                </c:pt>
                <c:pt idx="15">
                  <c:v>287</c:v>
                </c:pt>
                <c:pt idx="16">
                  <c:v>105</c:v>
                </c:pt>
                <c:pt idx="17">
                  <c:v>71</c:v>
                </c:pt>
                <c:pt idx="18">
                  <c:v>750</c:v>
                </c:pt>
                <c:pt idx="19">
                  <c:v>443</c:v>
                </c:pt>
                <c:pt idx="20">
                  <c:v>94</c:v>
                </c:pt>
                <c:pt idx="21">
                  <c:v>21</c:v>
                </c:pt>
                <c:pt idx="22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24-40D3-BE8F-2D2EB4C6BF8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 Taps Forward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3.01</c:v>
                </c:pt>
                <c:pt idx="1">
                  <c:v>3.03</c:v>
                </c:pt>
                <c:pt idx="2">
                  <c:v>5.03</c:v>
                </c:pt>
                <c:pt idx="3">
                  <c:v>6.03</c:v>
                </c:pt>
                <c:pt idx="4">
                  <c:v>8.0399999999999991</c:v>
                </c:pt>
                <c:pt idx="5">
                  <c:v>9.0299999999999994</c:v>
                </c:pt>
                <c:pt idx="6">
                  <c:v>10.01</c:v>
                </c:pt>
                <c:pt idx="7">
                  <c:v>11.02</c:v>
                </c:pt>
                <c:pt idx="8">
                  <c:v>11.04</c:v>
                </c:pt>
                <c:pt idx="9">
                  <c:v>12.03</c:v>
                </c:pt>
                <c:pt idx="10">
                  <c:v>14.01</c:v>
                </c:pt>
                <c:pt idx="11">
                  <c:v>14.02</c:v>
                </c:pt>
                <c:pt idx="12">
                  <c:v>14.03</c:v>
                </c:pt>
                <c:pt idx="13">
                  <c:v>15.01</c:v>
                </c:pt>
                <c:pt idx="14">
                  <c:v>15.04</c:v>
                </c:pt>
                <c:pt idx="15">
                  <c:v>17.04</c:v>
                </c:pt>
                <c:pt idx="16">
                  <c:v>18.03</c:v>
                </c:pt>
                <c:pt idx="17">
                  <c:v>18.04</c:v>
                </c:pt>
                <c:pt idx="18">
                  <c:v>21.02</c:v>
                </c:pt>
                <c:pt idx="19">
                  <c:v>25.01</c:v>
                </c:pt>
                <c:pt idx="20">
                  <c:v>28.03</c:v>
                </c:pt>
                <c:pt idx="21">
                  <c:v>30.03</c:v>
                </c:pt>
                <c:pt idx="22">
                  <c:v>31.01</c:v>
                </c:pt>
              </c:numCache>
            </c:num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1047</c:v>
                </c:pt>
                <c:pt idx="1">
                  <c:v>8472</c:v>
                </c:pt>
                <c:pt idx="2">
                  <c:v>7827</c:v>
                </c:pt>
                <c:pt idx="3">
                  <c:v>9736</c:v>
                </c:pt>
                <c:pt idx="4">
                  <c:v>2167</c:v>
                </c:pt>
                <c:pt idx="5">
                  <c:v>4419</c:v>
                </c:pt>
                <c:pt idx="6">
                  <c:v>9435</c:v>
                </c:pt>
                <c:pt idx="7">
                  <c:v>16248</c:v>
                </c:pt>
                <c:pt idx="8">
                  <c:v>2802</c:v>
                </c:pt>
                <c:pt idx="9">
                  <c:v>3210</c:v>
                </c:pt>
                <c:pt idx="10">
                  <c:v>1088</c:v>
                </c:pt>
                <c:pt idx="11">
                  <c:v>8695</c:v>
                </c:pt>
                <c:pt idx="12">
                  <c:v>2752</c:v>
                </c:pt>
                <c:pt idx="13">
                  <c:v>4926</c:v>
                </c:pt>
                <c:pt idx="14">
                  <c:v>1863</c:v>
                </c:pt>
                <c:pt idx="15">
                  <c:v>8688</c:v>
                </c:pt>
                <c:pt idx="16">
                  <c:v>2164</c:v>
                </c:pt>
                <c:pt idx="17">
                  <c:v>1644</c:v>
                </c:pt>
                <c:pt idx="18">
                  <c:v>13174</c:v>
                </c:pt>
                <c:pt idx="19">
                  <c:v>12344</c:v>
                </c:pt>
                <c:pt idx="20">
                  <c:v>2816</c:v>
                </c:pt>
                <c:pt idx="21">
                  <c:v>538</c:v>
                </c:pt>
                <c:pt idx="22">
                  <c:v>8057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24-40D3-BE8F-2D2EB4C6B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7904672"/>
        <c:axId val="487905000"/>
      </c:barChart>
      <c:catAx>
        <c:axId val="48790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05000"/>
        <c:crosses val="autoZero"/>
        <c:auto val="1"/>
        <c:lblAlgn val="ctr"/>
        <c:lblOffset val="100"/>
        <c:noMultiLvlLbl val="0"/>
      </c:catAx>
      <c:valAx>
        <c:axId val="4879050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790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2756</c:v>
                </c:pt>
                <c:pt idx="1">
                  <c:v>2792</c:v>
                </c:pt>
                <c:pt idx="2">
                  <c:v>2822</c:v>
                </c:pt>
                <c:pt idx="3">
                  <c:v>2851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A-4FC9-82A4-D2DF19551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03361376"/>
        <c:axId val="503365312"/>
      </c:barChart>
      <c:dateAx>
        <c:axId val="50336137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65312"/>
        <c:crosses val="autoZero"/>
        <c:auto val="1"/>
        <c:lblOffset val="100"/>
        <c:baseTimeUnit val="days"/>
      </c:dateAx>
      <c:valAx>
        <c:axId val="503365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6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</c:v>
                </c:pt>
                <c:pt idx="1">
                  <c:v>36</c:v>
                </c:pt>
                <c:pt idx="2">
                  <c:v>30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0-465F-810A-6A36E3A70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03367608"/>
        <c:axId val="503370560"/>
      </c:barChart>
      <c:dateAx>
        <c:axId val="50336760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70560"/>
        <c:crosses val="autoZero"/>
        <c:auto val="1"/>
        <c:lblOffset val="100"/>
        <c:baseTimeUnit val="days"/>
      </c:dateAx>
      <c:valAx>
        <c:axId val="5033705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6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36-4214-8516-01426439D9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111</c:v>
                </c:pt>
                <c:pt idx="1">
                  <c:v>157</c:v>
                </c:pt>
                <c:pt idx="2">
                  <c:v>182</c:v>
                </c:pt>
                <c:pt idx="3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36-4214-8516-01426439D9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36-4214-8516-01426439D9F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36-4214-8516-01426439D9F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</c:numCache>
            </c:num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6-4214-8516-01426439D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03363344"/>
        <c:axId val="503374496"/>
      </c:barChart>
      <c:dateAx>
        <c:axId val="50336334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74496"/>
        <c:crosses val="autoZero"/>
        <c:auto val="1"/>
        <c:lblOffset val="100"/>
        <c:baseTimeUnit val="days"/>
      </c:dateAx>
      <c:valAx>
        <c:axId val="5033744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336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49D80-E9DE-4F7D-A1C3-2449F94CE0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SLTR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148CDC-A431-4242-B1F9-4737EF2E68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2137530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B4933-098A-436B-877C-37EFEB31A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 Fans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BACBFF-945E-4042-B0BE-BC26571FAE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1279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2B659-4D2F-4E41-9721-C404DF5C31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E337E-5C05-42E6-A68E-3537E2388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63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7D66F-E6DE-4702-9888-77CD4EADA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Fans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830DC5-7768-444B-8C82-0BD80ADEFA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2350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6F416-5875-48DD-8DEA-50A630333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FDFB6-1154-4A86-A50C-D2DC9E7AF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74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A55EA-C55A-4320-9EF2-919006A0C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FB850E-2F09-44BC-985A-91FBCC8DF2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0339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6FDC5-404E-407F-BED3-CA74076B5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12632-F1F8-48EA-AB4E-DAB4F3514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130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310C9-E34B-4FEB-A85A-23521CC69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Total Interactions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9BA1F1-6C58-46D4-9C93-BEC99C6DD6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5661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8E13B1-D9EC-42BB-B3BA-FD3E9A48B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46AA3-1DA0-4CEF-9EDE-E0B1F10BB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003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075B8-D63D-4AD9-B321-CC156BA9B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Organic Vs Paid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ACE91-C8F5-433C-82FE-DBF5F9D4A7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3485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F70EC-0769-42A6-B1F3-5B21F4531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3C573-C6B5-4A64-B356-5A771EC32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45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4F87-F35B-4A90-AED3-266C29FAF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Post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D12802-C654-467D-A2D5-94D595C308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7812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8E86C-7714-4CD9-A08E-C3F3A6986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5DA7DC-BDB0-4F67-ADF1-030D424EE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062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D72D6-701E-4D8E-9B86-8A8691993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D4A07-F9F2-46F9-AAFB-7B34062196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340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206680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8997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2624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37401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7478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5431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6314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1902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4084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2805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3824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230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8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- 2019-02-19 13:14:19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- 🍣 Over 100 dishes from around the world, 🥂 drinks packages, and 🎧 music from local artists! 
March 3rd will be incredible - book now! 
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42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43B86-38FD-42DF-BB6B-1D3C75C53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196273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91799-C3CC-450D-A354-FFDE05DF6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FD7DF-D3DD-4254-90D7-9C9762058A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373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75255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9842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416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6656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6602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1570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9216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9603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963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7503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17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7661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91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- 2019-02-15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Make use of our amazing local offer - with a room starting at Rs. 13,500. 
🌴 Sun, sea and private islands. 📷 mohammed_alnuaimi
Contact 402 7400 / reservations.sltr@shangri-la.com, quoting PLOCAL19 for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22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36F446-297A-4DDE-B6B5-929B59699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516771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EB933-CB5B-4B16-8C80-1431102E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DD234-954E-4BFC-AF8C-B798849F4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8108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20211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2561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458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3299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7538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3090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7527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6068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18308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5726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2592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009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44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- 2019-04-07 11:30:01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Pamper yourself! Exclusive rates for Mauritian residents at CHI, The Spa mean you can rejuvenate with treatments like reflexology by the pool, and a full body massage. 
Rs. 4,000 per person, includes complimentary access to the adults’ pool and beaches. 
Info: 230 402 7400 / 5941 0987 or email chispasltr@shangri-la.com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347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AA8AB-3B69-436B-8AE9-D906EE9F3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197726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7D90C-CF5B-4A8A-AE01-A4F6B2E45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ED640C-4DF8-4449-AB36-D4F7BCBF6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316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97579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6304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8912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727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9572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1866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7827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3255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5308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2597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0167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848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07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- 2019-01-23 12:32:46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We've got what every foodie wants. 5 days of culinary events AND Mauritian rates to stay over! 
Check our event page for info on our foodie festival (1st - 5th Feb): http://bit.ly/SLTRGastroFest
Contact 402 7400 / reservations.sltr@shangri-la.com, quoting PLOCAL19 for info on staying over from Rs. 16,500*
*2 night min stay, subject to availability
📷: JCapillaire 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263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EFEF7-6EDD-418D-A7ED-F71804530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555384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62125-1231-4DBA-806B-86468282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5AE57-7DA9-4EB3-9047-303FAAF1CC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007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83720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379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38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2347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0186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1874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7244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7270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8878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3296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6007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2532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43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- 2019-01-07 10:49:52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Fight the January blues with an amazing stay-cay at MAURITIAN RATES! 
Relax on our private island, make use of our spa offers, and dine at one of your chosen restaurants - kids eat free! 
Info: 402 7400 or reservations.sltr@shangri-la.com, quote PLOCAL19 
📷: eric_lepine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618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599E7-5F31-4FA5-85B4-2A7A32FE7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3290185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AE6A5-7094-44D7-9AF8-678E23F50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0079B9-8E81-4159-94BE-BD9A41458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541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39995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836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2548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038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2629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1154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2352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3201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1079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694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8588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9451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32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- 2019-04-19 11:30:00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Take a short walk around one of our Private Beach Villas... 24-hour discreet butler service, private beach access and bespoke experiences. 
https://www.shangri-la.com/mauritius/shangrila/rooms-suites/villas/beach-villa/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989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11880-4768-487A-941C-7D85C396C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831930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6A5F8-FB9A-4D0F-9651-7673519F8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736188-6AE3-47EC-9374-C8DFDEB76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25195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3413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8433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5160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9297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49050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524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903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2083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10570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6666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386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497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78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- 2019-04-03 14:30:01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exclusive island day pass for Mauritian residents! Sip rosé on Ilot Mangénie beach and indulge in a 3-course lavish lunch at your own private day escape, for Rs. 4,950 per person. 
Info &amp; booking: 5259 1441 / 5255 3892 or 402 7400 or email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18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34689-41D2-4570-AA1F-9A9E260D3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412179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178C8-0E94-443E-829F-8EB234C3F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523C80-01B2-40DF-AE44-79A9A77665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345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41789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2800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2821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11238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93144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81161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0616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6527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065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1109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7059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929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9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- 2019-03-02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Make memories that will last a lifetime with our special rates for Mauritian residents. 
Starting at Rs. 13,500. Book until April 30th. 
Contact 402 7400 / reservations.sltr@shangri-la.com, quoting PLOCAL19 for info, subject to availability 
 📷 joel_capillaire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483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9D144-6C1C-410A-9A95-0F965F824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03723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A4542-2FD8-44EB-B0FC-7B21E7EAD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C3F20-DFC1-434A-AE3A-A20BA3474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3079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87788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4984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4030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75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7835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38239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9966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6488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6700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0220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9305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573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85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- 2019-03-12 12:21:26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island is beautiful! So why leave? Head over to the East Coast for sun, sand and luxury at exclusive local rates before April 30th. 
📷 harrison 
Contact 402 7400 / reservations.sltr@shangri-la.com, quoting PLOCAL19 for info, subject to availability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08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0533B-FFF5-40ED-AB78-7C4C1BB27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2448235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0FBC9-4451-4152-A5F4-B77E7191F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70DDA0-BAC7-4B3D-8ACC-FC7FE9428F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8509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114478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66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920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6614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473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4193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81742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93919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333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1307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9969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9509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66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- 2019-01-13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Summer sun, jazzy beats and sizzling meat on a desert island... It's not a dream, it's our summer BBQ on Ilot Mangénie! Book for Jan 20th: 52591441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36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27C19-1A05-4B28-A49C-4A7164E3AE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6303090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59C50-3757-4FB6-9A15-32E15289E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309935-E719-4277-B536-58B66523F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160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7819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6378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2082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685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36859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8128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5447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1817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4707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8664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7805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550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952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- 2019-04-12 11:00:02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local rates make staycation in Paradise irresistible! From Rs. 12,000, enjoy sunny afternoons by the beach, lavish food at our restaurants and an exclusive private island!  
Contact 402 7400 / reservations.sltr@shangri-la.com, quoting PLOCAL19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518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E677E-D406-4CC3-BBDB-5DB1BF3E1C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1729562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4D094-9B7E-4561-A1BA-1C95F4C89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902F6C-0A3D-44AB-A88D-9216D69E1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428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09956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3956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9634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3653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2350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881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3456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293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5376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3386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6034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397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74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- 2019-01-30 18:34:37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plans this long weekend? We've got just the staycation you need... 👇🏾 Paradise stays, starting from Rs. 12,500, only for residents.  
T&amp;Cs, subject to availability. 
Book: 402 7400 / reservations.sltr@shangri-la.com, quote PLOCAL19 
📷 younghun474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8910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3FAB7-F024-42E4-BC41-9ECCCF405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59565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B44A2-028E-4181-98A0-BEA23CDB6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324507-1E61-495C-B5A2-1904C90160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9975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98202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4655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812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2877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0610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7760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7609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7179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9462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7471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7073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146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32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- 2019-03-14 15:00:40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Oui, it's true! One of London's leading Parisian-style bistros Blanchette will host an exquisite pop-up, from 17 April - 19 May, incorporating their signature French tastes, with our stunning location. 
Info: http://bit.ly/2XVOEQN
Book: 5259 1441 / 402 7400 / 5255 3892 / restaurant-reservations.sltr@shangri-la.com
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11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AA388-F96B-4A20-8A76-ADC4AEE8E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33269310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E08F6-DD47-4964-8800-9909BB4AD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17F40-0ACB-4E3C-A107-9659963C05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2491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1782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2784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0254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673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20995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46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829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6859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40976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37434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8123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2315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50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- 2019-03-23 12:13:00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is having an extra special chocolatey makeover in April! 
Celebrate on Easter Sunday 21st with lashings of cocoa 🍫 and of course some bubbles! 🥂
Book: 5259 1441 / 5255 3892 or 402 7400 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94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CE0AE-81D9-4305-A6C5-4E4B6B1DB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288466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7143B-4835-4CF8-B67B-57BFFB761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90B28F-576B-49DC-B38C-18ACAAFB5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971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921749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85572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7458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014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2198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5351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367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9587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7702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6931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3078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8182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57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- 2019-02-13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party time on the East Coast! Our monthly Brunch, Bubbles &amp; Beats is on March 3rd, with epic food, amazing vibes and live entertainment to make you smile!
Book: 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921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AD520-4CCF-4BDE-BF29-9B38376C4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3082327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63A15-58C0-4A85-B9DD-A5B7F54B1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38D1C-58E5-4EC7-8DF1-2E9B5D9009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50283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15320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4407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1098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8565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0948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1997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9434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9972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1274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201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7885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2410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5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- 2019-01-30 11:54:14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Join us in the celebrations of the Chinese Spring Festival with a sumptuous buffet at Le Bazar, transporting you to the Orient on February 5th. 🏮🇨🇳 🎉
To book for dinner, contact us on: 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42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28C4C9-E171-4B7E-B93B-257F6A46E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6339999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571B5-B2E4-48A3-94F2-499C7C1F4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7F9A58-309C-4AD0-B71E-4BF8921DE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30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72048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7370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2723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8264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2798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4284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23314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0394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58239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923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88745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770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256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- 2019-01-30 11:54:26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Join us in the celebrations of the Chinese Spring Festival with a sumptuous buffet at Le Bazar, transporting you to the Orient on February 5th. 🏮🇨🇳 🎉
To book for dinner, contact us on: 5259 1441 / 5255 3892 / 402 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00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08489-5EAA-4FCB-95AC-6CF83AB58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0683356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CE263-1E6B-434D-8E68-DEF30BBB5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2E9B3D-A4D2-4868-A2C3-26D4AF6A6F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6396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85027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7141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68133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07225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4469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4946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9640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2643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1113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8565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8680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221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72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- 2019-03-11 12:13:42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🐣 Ready for an EGG-sellent Easter in the East? Take a culinary stroll around our restaurants, get a chocolate spa treatment or party at our Easter Brunch! 
Check our event page for all details: http://bit.ly/EasterificBreak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28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F2CA4-9884-4D25-BD22-F1420D403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36001215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B26DB-5B3C-4AF4-98FF-7D551D94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665DF6-9DF8-4830-9CA6-110253F36D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648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44594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154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516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0886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8190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3759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1145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5393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7833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7964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6291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849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834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- 2019-04-11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Celebrate the season of festivity with an epic Easter Brunch, Bubbles &amp; Beats on April 21st! Indulge in a fully-stocked buffet at our 3 restaurants while DJ Jade De Lavareille mixes soulful beats for the perfect afternoon. 
Book: 5259 1441 / 5255 3892 or 402 7400 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532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665D9-D05F-4E80-93E9-D4CE6A3C4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423184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F9534-0E56-47F8-8E96-6E543D347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EB508F-4FA2-4E5A-ABD5-23CB913E6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5236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75090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5832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6566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2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9082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21730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9283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099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2727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111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5382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382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60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- 2019-03-22 15:55:42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eagerly awaiting Blanchette's exquisite pop-up at Republik Beach Club &amp; Grill. Classic French dishes and delicious cocktails beneath the stars. 17 April - 19 May.
Book: 5259 1441 / 402 7400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677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9A3B88-05DF-4DEB-BC62-88A2B8B12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5010951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61762-07DA-4EF7-BA92-124A9535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D486D9-2791-479F-9B6E-D7035109C2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6910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25530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6855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2379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6089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5730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7580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868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8325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3978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8153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0820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12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87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- 2019-03-17 13:16:25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has a new date in April! 
Same epic brunch, new EASTER theme on Sunday 21st! 🐣 And it will be CHOC-tastic! 
Book: 5259 1441 / 5255 3892 or 402 7400 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100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4CDC7-93D4-4A24-9CCB-E06EFEBD1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3819041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5C893-4606-4F75-9395-FC617A50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CADAA-8295-4230-9084-48DCED21F3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8202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42794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670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5865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1845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974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7983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9151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1914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5778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999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7409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0886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7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- 2019-02-20 12:30:00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Plan your staycation with us and make use of our deals for Mauritian residents! With rooms starting at Rs. 13,500, there's no reason to not spend a weekend in Paradise. 🌴 
Contact 402 7400 / reservations.sltr@shangri-la.com, quoting PLOCAL19 for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73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9E04B-4A64-4EFE-BD91-88815D615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8258758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FAC33-945F-493C-A93D-15256BD4C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DF9343-EB72-46E3-AA33-E7E3F083F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7978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6722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625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0902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935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0116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5775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8563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5775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5025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6791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6707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63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89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- 2019-03-31 19:55:46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Local day package exclusive! Book for the day and have breakfast at Le Bazar and a 4-course lunch at Republik, enjoy our pools and pristine beaches, and sip sundowners at our complimentary Happy Hour. 
Rs. 4,500 per person. 
For info and booking: 5259 1441 / 5255 3892 or 402 7400 or email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998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99D5D-8EE0-4E5F-9D2D-A39CF7724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8872629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46717-E30D-4A38-8F01-FA535734E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788D21-A9D5-4328-A189-3D870AFC8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785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858516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1061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5581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06542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8458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697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4236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0117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5667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8459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0219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3198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46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- 2019-04-04 16:00:02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April means Easter! We have a full program of activities, from culinary pop-ups to hidden diamonds, easter egg hunts to chocolate massages. 
Check our event page: http://bit.ly/EasterificBreak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183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44D0F-E191-4BB6-9801-E685885D8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207164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E2B8-CB32-43E6-9781-C049ED2A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8DA3F-E109-4C29-9CB2-5193C8CDE2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786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95785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29243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6146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3587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3770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2421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0411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6456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09800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3960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709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696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03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- 2019-03-25 16:32:15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Soak up the weekend sun! With local nightly rates from Rs. 12,500, take our shuttle to Ilot Mangenie’s white sand beaches, or enjoy a lavish seafood buffet at Le Bazar while kids eat for free at our kid’s club!
Book at 402 7400 / reservations.sltr@shangri-la.com, quoting PLOCAL19 
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72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A1CF4-F9A1-45DD-93AC-600D3A881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000193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A02DB-BB7B-4412-B4A3-36CD04874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F56B0B-E6C1-4427-B2B0-ACA613C024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2952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137A8-8665-401B-9A17-0D7E30A30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D2CF4-5B3A-43A5-93D6-637F3B18E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9184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511A6-2A54-4873-81D7-9547D6850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337E6A-ED72-476B-AA97-3E79B8CD3F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9548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D7754F-2C36-4B37-9CF2-54CE86B45D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9F757-4182-4D02-A412-678125B7F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5723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01ED-6E10-4DE4-AA6A-9597479D9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50091-9C1A-405B-8418-DD099FFE56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7907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1007F4-6037-4B26-85DB-404555FBF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B0F52-4966-49A1-A972-105C05579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545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D4E06-E05A-4E45-83E5-CD7F2E67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Total Interactions (Bar Chart) | shangrilamauritius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0E01C5-022C-4987-BAEB-43476B6DC0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91513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8841D-3ADA-4D31-B708-29BCE5005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6175E-69C1-4C27-8FC1-1A3C129DF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903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B2DE6-F813-4D14-B909-25AD722BC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03AAE-DA9D-45C5-B1C8-D01902FB3A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114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188986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36053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6795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2025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5704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5642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1658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38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- 2019-03-13 15:06:24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when you don't wanna share pools... get your own #PrivateVilla 💁🏽 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https://www.instagram.com/p/Bu8jqHjlyDm/media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08:08:58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39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- 2019-04-20 13:54:22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sure to pack your best 👙, you'll spend a lot of time right here...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https://www.instagram.com/p/BweRn2bFFKy/media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08:08:58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57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- 2019-02-28 11:36:11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Close your eyes and picture yourself looking at this view.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https://www.instagram.com/p/BuatRKnFz4D/media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18/04/2019 08:07:43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911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- 2019-01-24 16:28:03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Dine by design - because we should all make more time for romance. 📷 explorerssaurus_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https://www.instagram.com/p/BtBG2IygfU2/media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15/03/2019 08:08:38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99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- 2019-02-25 10:52:51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Mermaid vibes in our Frangipani pool. 📷 oksaa_m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https://www.instagram.com/p/BuS5qlIlr6Q/media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15/04/2019 08:06:46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562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4B20A5-4F2D-43F9-9B0E-B45C1E760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367065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B0B98-C737-4E62-91EF-44C4E0B6E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5352C-CFF3-4671-997D-0BB944B3D5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5315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53769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1721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12178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07430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5617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6260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2823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09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- 2019-02-17 12:40:47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Cheers! There's a welcome drink here waiting for you! 📷 suzychui17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https://www.instagram.com/p/Bt-f6o-FUZd/media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07/04/2019 08:06:30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17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- 2019-02-09 13:23:41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Temperature controlled pools keep you swimming for longer. 📷 riccardotocchio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https://www.instagram.com/p/Btp-d1bFN7a/media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29/03/2019 08:09:00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68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- 2019-01-13 14:29:43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destination near the top of your 2019 list? ✔️ 📷 harrison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https://www.instagram.com/p/Bskkj0bgRCv/media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08:07:22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549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- 2019-03-11 10:39:16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declare today BEACH DAY! (Private island optional) 📷 theblondelilly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https://www.instagram.com/p/Bu27f3yFqkL/media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08:08:57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74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- 2019-03-27 17:19:10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Villa 🏠 Pool 💧and Palms 🌴 #PrivateVilla 📷 caracarl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https://www.instagram.com/p/Bvg1-1plleU/media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08:08:58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7400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6A01E-75F3-410C-8C4A-6A5BB0350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6655173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2EF0-D71C-4BFA-B8DB-66C8576F8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B1DAA-9641-4950-BF71-CF4F1507D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3433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603831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0756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1348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9959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64620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40269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572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3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- 2019-04-15 10:31:20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Working our Monday magic ✨ into your feeds!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https://www.instagram.com/p/BwRCaXrlgL6/media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08:08:57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2.4647 %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67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- 2019-03-07 17:32:47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“Some beautiful paths can’t be discovered without getting lost.” 📷 fiiloe.vera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https://www.instagram.com/p/ButXpIKlEWm/media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08:08:57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35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- 2019-01-27 13:10:35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 someone you want to bring here this year 👇🏾 📷 milieshy_fashion_style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https://www.instagram.com/p/BtIeolOANwc/media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19/03/2019 08:06:51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37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- 2019-01-06 14:22:11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Palm trees and sun shine ☀️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https://www.instagram.com/p/BsSiIlfABxS/media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26/02/2019 08:06:31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431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- 2019-02-22 14:48:28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Nothing better than waking up to a breakfast with this view 🙌🏾 📷 lavendel_love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https://www.instagram.com/p/BuLmgN4lTyv/media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08:06:51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606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A358F-0D15-4595-B9FE-98FF0524A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052373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452B1-6CE7-4950-9462-350FFA184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A794B-15BB-46E4-8C5B-8129D930F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481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617866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55441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85509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3321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1524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80437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0935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92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- 2019-03-19 12:30:18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sea is calling you! Yes YOU! 🐚 📷 mrs.khans.travel.diaries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https://www.instagram.com/p/BvLukGtFEEr/media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08:08:57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5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- 2019-03-10 11:01:12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 just pretty scenery ;) #Republik is our beachside dinner spot! 🍽 🌊 📷 trudy_dzwari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https://www.instagram.com/p/Bu0ZNpzFnbc/media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08:08:57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530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- 2019-03-01 17:06:48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Say hello to the best vacation of your life! 👋🏽 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https://www.instagram.com/p/Bud35galcRf/media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19/04/2019 08:10:01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5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- 2019-02-20 12:45:25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snapshot of Paradise from above. ☀️ 📷 mohammed_alnuaimi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https://www.instagram.com/p/BuGO1M0lmJk/media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05/04/2019 08:06:51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1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- 2019-03-22 12:40:54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Heavens and the Earth collided to create this patch of land right here 👇🏾 📷 _katia_m_ / joel_capillaire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https://www.instagram.com/p/BvTeKbolh4A/media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26/04/2019 08:10:28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639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A8F03-0EFA-42D0-9BD0-4E9DA1C5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0624363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D8F45-BDEA-4557-8D2D-8BCE04F1C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F9B952-62B4-41F0-BDA6-60B970E0EC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3049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52182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3087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7011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5973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87488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64252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8068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97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- 2019-04-12 16:01:11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Grab your snorkel! 🏊🏽 Crystal Rock is a famous spot for diving in Mauritius. 📷 vitamin_sea_ltd_mauritius fabia__b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https://www.instagram.com/p/BwJ5xr3lyPz/media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08:08:58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6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- 2019-03-03 12:02:09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Who's in for a game of hide and seek? 📷 traveladdict.club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https://www.instagram.com/p/Buien-TFfgF/media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23/04/2019 08:08:24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3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- 2019-01-20 14:55:24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Sun, sand and wonder...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https://www.instagram.com/p/Bs2pEGUgAR_/media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10/03/2019 08:06:50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30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- 2019-04-09 10:24:09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wait and SEA what we have in store for you... #ShangrilaMauritius 📷 ohlalatada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https://www.instagram.com/p/BwBk0gulY8l/media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04/05/2019 08:08:57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3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- 2019-02-27 12:49:09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Wake up, step out into the beach, relax.... 📷 emiliana_dn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https://www.instagram.com/p/BuYQ0sCFiVZ/media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17/04/2019 08:07:27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943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99368-C332-4B96-B9CA-0716EA236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36509095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9D74C-4108-4751-ACA9-980DD823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8AED7-8478-4394-8545-0037047A5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559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955143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1975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62707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3174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0491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90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4893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664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148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7619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513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28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17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- 2019-03-28 17:10:35 </a:t>
                      </a:r>
                      <a:r>
                        <a:rPr lang="en-US" sz="1000"/>
                        <a:t>
 When we say Private Island... we really mean it! 📷 @madeleine_desiree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https://www.instagram.com/p/BvjZqsWFjZ5/media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71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- 2019-02-25 10:52:51 </a:t>
                      </a:r>
                      <a:r>
                        <a:rPr lang="en-US" sz="1000"/>
                        <a:t>
 Mermaid vibes in our Frangipani pool. 📷 @oksaa_m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https://www.instagram.com/p/BuS5qlIlr6Q/media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09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- 2019-02-23 13:36:38 </a:t>
                      </a:r>
                      <a:r>
                        <a:rPr lang="en-US" sz="1000"/>
                        <a:t>
 This is your view as you're strolling around the resort... 📷 @frankie.mercieca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https://www.instagram.com/p/BuODAIulcVr/media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8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23634-77C3-4A67-A6BB-79252A5D7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0980028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4FE9-89C3-41F8-865D-7D7CF892F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23E035-7651-4F17-80A0-A4E910290F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263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3D648-2284-410D-ACC5-40B664D646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09B5-C4BF-49A0-B200-0F5580579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6458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8997D-D4A4-4614-AF06-70FE157E2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64B965-068C-405A-B300-BF45010D37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237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585C3-1A8E-4C04-809C-C20A7CDA8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4BB31-C896-4E72-AD66-E07C9C38B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6036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88AA8-032F-4FEA-9667-7D83D5A3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SLTR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FCE8E1-1607-4462-8D8C-442ACB4B12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320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58357675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4706842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926899279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739590551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39066860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96745181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6416072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57068684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96328580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816628280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0589185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837452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5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shangrilamauritius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1783.18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425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8C3AF-AB37-4119-B33C-8E8348008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9603701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F77CF-8161-4167-9E2B-717FF5E3F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SLTR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8D6F44-86AF-47E6-AC80-3588CA0ABB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398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398099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897581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828226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201102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86547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2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#InternationalWomensDay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993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#InternationalWomensDay2019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15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#Republik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0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#PrivateVilla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1661.6666666667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19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#BlanchetteMauritius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47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#BeachAccess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09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#PrivateIsland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1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#PrivateCabana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63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#ShangrilaMauritius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73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#IlotMangenie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45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#ShangriLaSuite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506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A97C7-E53F-4EAC-9E02-5E71A4082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594426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319C2-9451-4274-A34A-2AAA0AD1B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58DD76-0C64-48C2-88FE-B897588088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2986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11F0E-C089-4D84-A85E-2864EC9AD5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BFB39-FF9D-4B12-927E-2675A221E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866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18DF4-49CF-4A1D-AFAB-926E0794D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D2763C-7298-4E34-BF47-A1708D6F96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105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C0164-835C-4639-8FC4-3848781B6F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6C78D-605E-4A49-85F8-36D53DA70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4365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8C927-536C-4CBB-951C-D9ECE0DAF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TW Total Interactions (Bar Chart) | Shangri-La 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D26B9-B6C2-415C-9456-1B7BC4A694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2624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6BEBD-D324-414A-88F0-1EAF96F40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2893D-68B8-4AED-BD60-9D914F2C2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9997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2CC69-73DE-4218-BC6A-12CC252FA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D1BBD-A6DD-40BD-AC1C-EBFB4A80F7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469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92764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37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5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4005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256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6985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8637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426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5499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45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89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- 2019-04-20 13:54:22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Make sure to pack your best 👙, you'll spend a lot of time right here...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8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- 2019-04-19 13:27:32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many little coves and bays to make all your own.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200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- 2019-04-18 11:05:37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Ile aux Cerfs, just a 15 minute boat ride away and be-a-utiful! 📷 @_je.phi_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43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- 2019-04-17 13:36:27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Blanchette has arrived to Mauritian shores! They're treating us to a French feast and exquisite cocktails by the ocean in our most recent culinary collab! 17 April - 19 May.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73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- 2019-04-16 10:12:35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Reach for the stars ⭐ 📷 @zeebalife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38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1645D8-7392-4BFA-86B1-8C6839077B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1382486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E4D4A-A820-4143-8934-98D96446B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A53D6F-F956-40E7-9277-AB2005C8D8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802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61835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1646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286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333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8786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215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871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727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070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4441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69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- 2019-04-15 10:31:20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Working our Monday magic ✨ into your feeds!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6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- 2019-04-14 11:44:23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Lunch for two? Just call your private butler!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50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- 2019-04-13 15:39:24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Bubbles on the beach? Don't mind if we do! 🥂 📷 @zeebalife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5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- 2019-04-12 16:01:11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Grab your snorkel! 🏊🏽 Crystal Rock is a famous spot for diving in Mauritius. 📷 @vitamin_sea_ltd_mauritius @fabia__b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60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- 2019-04-11 14:14:17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Spot the book worm 📚 📷 @fernyj89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687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B4A37-F81B-4E8F-9B02-62B7BEC85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40618370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BB1DC-1A47-49D2-AB40-4335407E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1AFA53-7AA5-4C14-A482-9B556065E7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240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34361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3246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1203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101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3767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746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4227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947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8259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995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33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- 2019-04-10 10:18:08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Inspired by Blanchette's floral prints and cozy decor, Republik will radiate the warmth reminiscent of a romantic Parisian bistro as you tuck in to your delicious French feast by the ocean. 17 April - 19 May. 
Book: 5259 1441 / 5255 3892 or 402 7400 / restaurant-reservations.sltr@shangri-la.com.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88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- 2019-04-09 10:24:09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wait and SEA what we have in store for you... #ShangrilaMauritius 📷 @ohlalatada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98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- 2019-04-08 10:37:05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Have you ever seen a golf course in such a stunning setting? Answers on a postcard. 📷 @sjomanart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57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CECE0-3861-4A86-A445-4FCD6A82A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4982093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C7B4E-171A-49D9-8880-A6B0DAB0B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34D098-E94C-4199-82BD-FE7172419B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828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74239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827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829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0525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680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114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593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4456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1436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1288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38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- 2019-04-07 11:21:20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 single room has the best view in the house 😉 📷 @youmna_m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58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- 2019-04-06 15:59:54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Sittin' on the dock of the bay 📷 @sukainarajabali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6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- 2019-04-05 17:41:29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there anything more calming than the sight and sound of water while the sun shines? 📷 @scarlett.delatorre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38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- 2019-04-04 15:43:17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It's the big kids that do the splashing in the Adults Only pool 📷 @scarlett.delatorre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12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- 2019-04-03 14:24:21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the Frangipani Wing! 🙌🏾 📷 @mauritius__explored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401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80DE6-769C-4E76-A547-98842D589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0548327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8CFE-0761-4389-91C8-F9531B244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0E408-6BF7-49D9-80C8-44BB605CAF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7517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53678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0513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942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530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9160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22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7119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52794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378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424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97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- 2019-04-02 12:02:11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vibes only ✌🏽by the pool 📷 @madeleine_desiree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5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- 2019-04-01 16:04:49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Swinging into the week! 📷 @mrs.khans.travel.diaries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89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- 2019-03-31 15:52:37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Pool o'clock! 📷 @karlahvidsten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92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- 2019-03-30 13:33:57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By day - beautiful scuptural feature. By evening - Sega Dance stage! 📷 @chane_dp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05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- 2019-03-29 16:35:27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famed archway, that leads to Coral beach 📷 @sarahjad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00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55B1E-1F67-40F8-B33F-85604B4F7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36405056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2E69A-0167-4C15-8FDA-4DCCD1769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71795-DEB0-4A21-A957-0ADF212DD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132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74130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3151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092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4961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9256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05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684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1751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013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9183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79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- 2019-03-28 17:10:35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we say Private Island... we really mean it! 📷 @madeleine_desiree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40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shangrilamauritius - 2019-03-27 17:19:10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Villa 🏠 Pool 💧and Palms 🌴 #PrivateVilla 📷 @caracarl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05/05/2019 10:27:50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304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84DBC-0120-4FCB-BA74-D823D41A7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01/01/2019 - 30/04/2019</a:t>
            </a:r>
          </a:p>
        </p:txBody>
      </p:sp>
    </p:spTree>
    <p:extLst>
      <p:ext uri="{BB962C8B-B14F-4D97-AF65-F5344CB8AC3E}">
        <p14:creationId xmlns:p14="http://schemas.microsoft.com/office/powerpoint/2010/main" val="2073968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3248</Words>
  <Application>Microsoft Office PowerPoint</Application>
  <PresentationFormat>On-screen Show (4:3)</PresentationFormat>
  <Paragraphs>1377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SLTR</vt:lpstr>
      <vt:lpstr>Facebook FB Insights Fans Total (Bar Chart) | SLTR</vt:lpstr>
      <vt:lpstr>Facebook FB Fans Change (Bar Chart) | SLTR</vt:lpstr>
      <vt:lpstr>Facebook FB Reach (Bar Chart) | SLTR</vt:lpstr>
      <vt:lpstr>Facebook FB Total Interactions (Bar Chart) | SLTR</vt:lpstr>
      <vt:lpstr>Facebook FB Organic Vs Paid Reach (Bar Chart) | SLTR</vt:lpstr>
      <vt:lpstr>Facebook FB Post Reach (Bar Chart) | SLTR</vt:lpstr>
      <vt:lpstr>Facebook FB Own Posts Table with views | SLTR - 1 of 25</vt:lpstr>
      <vt:lpstr>Facebook FB Own Posts Table with views | SLTR - 2 of 25</vt:lpstr>
      <vt:lpstr>Facebook FB Own Posts Table with views | SLTR - 3 of 25</vt:lpstr>
      <vt:lpstr>Facebook FB Own Posts Table with views | SLTR - 4 of 25</vt:lpstr>
      <vt:lpstr>Facebook FB Own Posts Table with views | SLTR - 5 of 25</vt:lpstr>
      <vt:lpstr>Facebook FB Own Posts Table with views | SLTR - 6 of 25</vt:lpstr>
      <vt:lpstr>Facebook FB Own Posts Table with views | SLTR - 7 of 25</vt:lpstr>
      <vt:lpstr>Facebook FB Own Posts Table with views | SLTR - 8 of 25</vt:lpstr>
      <vt:lpstr>Facebook FB Own Posts Table with views | SLTR - 9 of 25</vt:lpstr>
      <vt:lpstr>Facebook FB Own Posts Table with views | SLTR - 10 of 25</vt:lpstr>
      <vt:lpstr>Facebook FB Own Posts Table with views | SLTR - 11 of 25</vt:lpstr>
      <vt:lpstr>Facebook FB Own Posts Table with views | SLTR - 12 of 25</vt:lpstr>
      <vt:lpstr>Facebook FB Own Posts Table with views | SLTR - 13 of 25</vt:lpstr>
      <vt:lpstr>Facebook FB Own Posts Table with views | SLTR - 14 of 25</vt:lpstr>
      <vt:lpstr>Facebook FB Own Posts Table with views | SLTR - 15 of 25</vt:lpstr>
      <vt:lpstr>Facebook FB Own Posts Table with views | SLTR - 16 of 25</vt:lpstr>
      <vt:lpstr>Facebook FB Own Posts Table with views | SLTR - 17 of 25</vt:lpstr>
      <vt:lpstr>Facebook FB Own Posts Table with views | SLTR - 18 of 25</vt:lpstr>
      <vt:lpstr>Facebook FB Own Posts Table with views | SLTR - 19 of 25</vt:lpstr>
      <vt:lpstr>Facebook FB Own Posts Table with views | SLTR - 20 of 25</vt:lpstr>
      <vt:lpstr>Facebook FB Own Posts Table with views | SLTR - 21 of 25</vt:lpstr>
      <vt:lpstr>Facebook FB Own Posts Table with views | SLTR - 22 of 25</vt:lpstr>
      <vt:lpstr>Facebook FB Own Posts Table with views | SLTR - 23 of 25</vt:lpstr>
      <vt:lpstr>Facebook FB Own Posts Table with views | SLTR - 24 of 25</vt:lpstr>
      <vt:lpstr>Facebook FB Own Posts Table with views | SLTR - 25 of 25</vt:lpstr>
      <vt:lpstr>Instagram IG Followers Total (Bar Chart) | SLTR</vt:lpstr>
      <vt:lpstr>Instagram IG Followers Change (Bar Chart) | SLTR</vt:lpstr>
      <vt:lpstr>Instagram Reach | SLTR</vt:lpstr>
      <vt:lpstr>Instagram IG Total Interactions (Bar Chart) | shangrilamauritius</vt:lpstr>
      <vt:lpstr>Instagram Posts Table | SLTR - 1 of 5</vt:lpstr>
      <vt:lpstr>Instagram Posts Table | SLTR - 2 of 5</vt:lpstr>
      <vt:lpstr>Instagram Posts Table | SLTR - 3 of 5</vt:lpstr>
      <vt:lpstr>Instagram Posts Table | SLTR - 4 of 5</vt:lpstr>
      <vt:lpstr>Instagram Posts Table | SLTR - 5 of 5</vt:lpstr>
      <vt:lpstr>Instagram Videos Table | SLTR</vt:lpstr>
      <vt:lpstr>Instagram Stories Key Metrics Line Chart | SLTR</vt:lpstr>
      <vt:lpstr>Instagram Stories Taps Line Chart | SLTR</vt:lpstr>
      <vt:lpstr>Instagram Stories Key Metrics Table | SLTR</vt:lpstr>
      <vt:lpstr>Instagram Hashtag Detection | SLTR</vt:lpstr>
      <vt:lpstr>Twitter TW Followers Total (Bar Chart) | SLTR</vt:lpstr>
      <vt:lpstr>Twitter TW Followers Change (Bar Chart) | SLTR</vt:lpstr>
      <vt:lpstr>Overall TW Total Interactions (Bar Chart) | Shangri-La Mauritius</vt:lpstr>
      <vt:lpstr>Instagram Posts Table | SLTR - 1 of 6</vt:lpstr>
      <vt:lpstr>Instagram Posts Table | SLTR - 2 of 6</vt:lpstr>
      <vt:lpstr>Instagram Posts Table | SLTR - 3 of 6</vt:lpstr>
      <vt:lpstr>Instagram Posts Table | SLTR - 4 of 6</vt:lpstr>
      <vt:lpstr>Instagram Posts Table | SLTR - 5 of 6</vt:lpstr>
      <vt:lpstr>Instagram Posts Table | SLTR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SLTR</dc:title>
  <dc:creator>Frederik Peiniger</dc:creator>
  <cp:lastModifiedBy>Frederik Peiniger</cp:lastModifiedBy>
  <cp:revision>1</cp:revision>
  <dcterms:created xsi:type="dcterms:W3CDTF">2019-05-05T11:43:29Z</dcterms:created>
  <dcterms:modified xsi:type="dcterms:W3CDTF">2019-05-05T11:45:18Z</dcterms:modified>
</cp:coreProperties>
</file>