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43112</c:v>
                </c:pt>
                <c:pt idx="1">
                  <c:v>43466</c:v>
                </c:pt>
                <c:pt idx="2">
                  <c:v>43467</c:v>
                </c:pt>
              </c:numCache>
            </c:numRef>
          </c:cat>
          <c:val>
            <c:numRef>
              <c:f>Sheet1!$B$2:$B$4</c:f>
              <c:numCache>
                <c:formatCode>General</c:formatCode>
                <c:ptCount val="3"/>
                <c:pt idx="0">
                  <c:v>56272</c:v>
                </c:pt>
                <c:pt idx="1">
                  <c:v>56764</c:v>
                </c:pt>
                <c:pt idx="2">
                  <c:v>56952</c:v>
                </c:pt>
              </c:numCache>
            </c:numRef>
          </c:val>
          <c:extLst>
            <c:ext xmlns:c16="http://schemas.microsoft.com/office/drawing/2014/chart" uri="{C3380CC4-5D6E-409C-BE32-E72D297353CC}">
              <c16:uniqueId val="{00000000-5CCC-45D7-A852-DC48D822857D}"/>
            </c:ext>
          </c:extLst>
        </c:ser>
        <c:dLbls>
          <c:showLegendKey val="0"/>
          <c:showVal val="0"/>
          <c:showCatName val="0"/>
          <c:showSerName val="0"/>
          <c:showPercent val="0"/>
          <c:showBubbleSize val="0"/>
        </c:dLbls>
        <c:gapWidth val="182"/>
        <c:axId val="280691360"/>
        <c:axId val="285009752"/>
      </c:barChart>
      <c:dateAx>
        <c:axId val="28069136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009752"/>
        <c:crosses val="autoZero"/>
        <c:auto val="1"/>
        <c:lblOffset val="100"/>
        <c:baseTimeUnit val="days"/>
      </c:dateAx>
      <c:valAx>
        <c:axId val="28500975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691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43112</c:v>
                </c:pt>
                <c:pt idx="1">
                  <c:v>43466</c:v>
                </c:pt>
                <c:pt idx="2">
                  <c:v>43467</c:v>
                </c:pt>
              </c:numCache>
            </c:numRef>
          </c:cat>
          <c:val>
            <c:numRef>
              <c:f>Sheet1!$B$2:$B$4</c:f>
              <c:numCache>
                <c:formatCode>General</c:formatCode>
                <c:ptCount val="3"/>
                <c:pt idx="0">
                  <c:v>421</c:v>
                </c:pt>
                <c:pt idx="1">
                  <c:v>502</c:v>
                </c:pt>
                <c:pt idx="2">
                  <c:v>169</c:v>
                </c:pt>
              </c:numCache>
            </c:numRef>
          </c:val>
          <c:extLst>
            <c:ext xmlns:c16="http://schemas.microsoft.com/office/drawing/2014/chart" uri="{C3380CC4-5D6E-409C-BE32-E72D297353CC}">
              <c16:uniqueId val="{00000000-D748-4C8A-8E17-DF3086B45DFC}"/>
            </c:ext>
          </c:extLst>
        </c:ser>
        <c:dLbls>
          <c:showLegendKey val="0"/>
          <c:showVal val="0"/>
          <c:showCatName val="0"/>
          <c:showSerName val="0"/>
          <c:showPercent val="0"/>
          <c:showBubbleSize val="0"/>
        </c:dLbls>
        <c:gapWidth val="182"/>
        <c:axId val="343783992"/>
        <c:axId val="343781040"/>
      </c:barChart>
      <c:dateAx>
        <c:axId val="34378399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781040"/>
        <c:crosses val="autoZero"/>
        <c:auto val="1"/>
        <c:lblOffset val="100"/>
        <c:baseTimeUnit val="days"/>
      </c:dateAx>
      <c:valAx>
        <c:axId val="3437810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783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43112</c:v>
                </c:pt>
                <c:pt idx="1">
                  <c:v>43466</c:v>
                </c:pt>
                <c:pt idx="2">
                  <c:v>43467</c:v>
                </c:pt>
              </c:numCache>
            </c:numRef>
          </c:cat>
          <c:val>
            <c:numRef>
              <c:f>Sheet1!$B$2:$B$4</c:f>
              <c:numCache>
                <c:formatCode>General</c:formatCode>
                <c:ptCount val="3"/>
                <c:pt idx="0">
                  <c:v>418699</c:v>
                </c:pt>
                <c:pt idx="1">
                  <c:v>383552</c:v>
                </c:pt>
                <c:pt idx="2">
                  <c:v>334816</c:v>
                </c:pt>
              </c:numCache>
            </c:numRef>
          </c:val>
          <c:extLst>
            <c:ext xmlns:c16="http://schemas.microsoft.com/office/drawing/2014/chart" uri="{C3380CC4-5D6E-409C-BE32-E72D297353CC}">
              <c16:uniqueId val="{00000000-F02F-45F9-A401-E56525446B62}"/>
            </c:ext>
          </c:extLst>
        </c:ser>
        <c:dLbls>
          <c:showLegendKey val="0"/>
          <c:showVal val="0"/>
          <c:showCatName val="0"/>
          <c:showSerName val="0"/>
          <c:showPercent val="0"/>
          <c:showBubbleSize val="0"/>
        </c:dLbls>
        <c:gapWidth val="182"/>
        <c:axId val="345374408"/>
        <c:axId val="345374736"/>
      </c:barChart>
      <c:dateAx>
        <c:axId val="34537440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374736"/>
        <c:crosses val="autoZero"/>
        <c:auto val="1"/>
        <c:lblOffset val="100"/>
        <c:baseTimeUnit val="days"/>
      </c:dateAx>
      <c:valAx>
        <c:axId val="3453747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374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43112</c:v>
                </c:pt>
                <c:pt idx="1">
                  <c:v>43466</c:v>
                </c:pt>
                <c:pt idx="2">
                  <c:v>43467</c:v>
                </c:pt>
              </c:numCache>
            </c:numRef>
          </c:cat>
          <c:val>
            <c:numRef>
              <c:f>Sheet1!$B$2:$B$4</c:f>
              <c:numCache>
                <c:formatCode>General</c:formatCode>
                <c:ptCount val="3"/>
                <c:pt idx="0">
                  <c:v>119100</c:v>
                </c:pt>
                <c:pt idx="1">
                  <c:v>24001</c:v>
                </c:pt>
                <c:pt idx="2">
                  <c:v>58472</c:v>
                </c:pt>
              </c:numCache>
            </c:numRef>
          </c:val>
          <c:extLst>
            <c:ext xmlns:c16="http://schemas.microsoft.com/office/drawing/2014/chart" uri="{C3380CC4-5D6E-409C-BE32-E72D297353CC}">
              <c16:uniqueId val="{00000000-ED1D-451A-B892-C7A070F3CB9D}"/>
            </c:ext>
          </c:extLst>
        </c:ser>
        <c:ser>
          <c:idx val="1"/>
          <c:order val="1"/>
          <c:tx>
            <c:strRef>
              <c:f>Sheet1!$C$1</c:f>
              <c:strCache>
                <c:ptCount val="1"/>
                <c:pt idx="0">
                  <c:v>shangrilamauritius</c:v>
                </c:pt>
              </c:strCache>
            </c:strRef>
          </c:tx>
          <c:spPr>
            <a:solidFill>
              <a:schemeClr val="accent2"/>
            </a:solidFill>
            <a:ln>
              <a:noFill/>
            </a:ln>
            <a:effectLst/>
          </c:spPr>
          <c:invertIfNegative val="0"/>
          <c:cat>
            <c:numRef>
              <c:f>Sheet1!$A$2:$A$4</c:f>
              <c:numCache>
                <c:formatCode>m/d/yyyy</c:formatCode>
                <c:ptCount val="3"/>
                <c:pt idx="0">
                  <c:v>43112</c:v>
                </c:pt>
                <c:pt idx="1">
                  <c:v>43466</c:v>
                </c:pt>
                <c:pt idx="2">
                  <c:v>43467</c:v>
                </c:pt>
              </c:numCache>
            </c:num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ED1D-451A-B892-C7A070F3CB9D}"/>
            </c:ext>
          </c:extLst>
        </c:ser>
        <c:ser>
          <c:idx val="2"/>
          <c:order val="2"/>
          <c:tx>
            <c:strRef>
              <c:f>Sheet1!$D$1</c:f>
              <c:strCache>
                <c:ptCount val="1"/>
                <c:pt idx="0">
                  <c:v>@ShangriLaMaur</c:v>
                </c:pt>
              </c:strCache>
            </c:strRef>
          </c:tx>
          <c:spPr>
            <a:solidFill>
              <a:schemeClr val="accent3"/>
            </a:solidFill>
            <a:ln>
              <a:noFill/>
            </a:ln>
            <a:effectLst/>
          </c:spPr>
          <c:invertIfNegative val="0"/>
          <c:cat>
            <c:numRef>
              <c:f>Sheet1!$A$2:$A$4</c:f>
              <c:numCache>
                <c:formatCode>m/d/yyyy</c:formatCode>
                <c:ptCount val="3"/>
                <c:pt idx="0">
                  <c:v>43112</c:v>
                </c:pt>
                <c:pt idx="1">
                  <c:v>43466</c:v>
                </c:pt>
                <c:pt idx="2">
                  <c:v>43467</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ED1D-451A-B892-C7A070F3CB9D}"/>
            </c:ext>
          </c:extLst>
        </c:ser>
        <c:dLbls>
          <c:showLegendKey val="0"/>
          <c:showVal val="0"/>
          <c:showCatName val="0"/>
          <c:showSerName val="0"/>
          <c:showPercent val="0"/>
          <c:showBubbleSize val="0"/>
        </c:dLbls>
        <c:gapWidth val="182"/>
        <c:axId val="345376704"/>
        <c:axId val="342348176"/>
      </c:barChart>
      <c:dateAx>
        <c:axId val="34537670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348176"/>
        <c:crosses val="autoZero"/>
        <c:auto val="1"/>
        <c:lblOffset val="100"/>
        <c:baseTimeUnit val="days"/>
      </c:dateAx>
      <c:valAx>
        <c:axId val="3423481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376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Organic</c:v>
                </c:pt>
              </c:strCache>
            </c:strRef>
          </c:tx>
          <c:spPr>
            <a:solidFill>
              <a:schemeClr val="accent1"/>
            </a:solidFill>
            <a:ln>
              <a:noFill/>
            </a:ln>
            <a:effectLst/>
          </c:spPr>
          <c:invertIfNegative val="0"/>
          <c:cat>
            <c:numRef>
              <c:f>Sheet1!$A$2:$A$4</c:f>
              <c:numCache>
                <c:formatCode>m/d/yyyy</c:formatCode>
                <c:ptCount val="3"/>
                <c:pt idx="0">
                  <c:v>43112</c:v>
                </c:pt>
                <c:pt idx="1">
                  <c:v>43466</c:v>
                </c:pt>
                <c:pt idx="2">
                  <c:v>43467</c:v>
                </c:pt>
              </c:numCache>
            </c:numRef>
          </c:cat>
          <c:val>
            <c:numRef>
              <c:f>Sheet1!$B$2:$B$4</c:f>
              <c:numCache>
                <c:formatCode>General</c:formatCode>
                <c:ptCount val="3"/>
                <c:pt idx="0">
                  <c:v>15603</c:v>
                </c:pt>
                <c:pt idx="1">
                  <c:v>19880</c:v>
                </c:pt>
                <c:pt idx="2">
                  <c:v>16170</c:v>
                </c:pt>
              </c:numCache>
            </c:numRef>
          </c:val>
          <c:extLst>
            <c:ext xmlns:c16="http://schemas.microsoft.com/office/drawing/2014/chart" uri="{C3380CC4-5D6E-409C-BE32-E72D297353CC}">
              <c16:uniqueId val="{00000000-44A3-48D7-8B42-4BB3C575769C}"/>
            </c:ext>
          </c:extLst>
        </c:ser>
        <c:ser>
          <c:idx val="1"/>
          <c:order val="1"/>
          <c:tx>
            <c:strRef>
              <c:f>Sheet1!$C$1</c:f>
              <c:strCache>
                <c:ptCount val="1"/>
                <c:pt idx="0">
                  <c:v>Paid</c:v>
                </c:pt>
              </c:strCache>
            </c:strRef>
          </c:tx>
          <c:spPr>
            <a:solidFill>
              <a:schemeClr val="accent2"/>
            </a:solidFill>
            <a:ln>
              <a:noFill/>
            </a:ln>
            <a:effectLst/>
          </c:spPr>
          <c:invertIfNegative val="0"/>
          <c:cat>
            <c:numRef>
              <c:f>Sheet1!$A$2:$A$4</c:f>
              <c:numCache>
                <c:formatCode>m/d/yyyy</c:formatCode>
                <c:ptCount val="3"/>
                <c:pt idx="0">
                  <c:v>43112</c:v>
                </c:pt>
                <c:pt idx="1">
                  <c:v>43466</c:v>
                </c:pt>
                <c:pt idx="2">
                  <c:v>43467</c:v>
                </c:pt>
              </c:numCache>
            </c:numRef>
          </c:cat>
          <c:val>
            <c:numRef>
              <c:f>Sheet1!$C$2:$C$4</c:f>
              <c:numCache>
                <c:formatCode>General</c:formatCode>
                <c:ptCount val="3"/>
                <c:pt idx="0">
                  <c:v>297340</c:v>
                </c:pt>
                <c:pt idx="1">
                  <c:v>255733</c:v>
                </c:pt>
                <c:pt idx="2">
                  <c:v>262547</c:v>
                </c:pt>
              </c:numCache>
            </c:numRef>
          </c:val>
          <c:extLst>
            <c:ext xmlns:c16="http://schemas.microsoft.com/office/drawing/2014/chart" uri="{C3380CC4-5D6E-409C-BE32-E72D297353CC}">
              <c16:uniqueId val="{00000001-44A3-48D7-8B42-4BB3C575769C}"/>
            </c:ext>
          </c:extLst>
        </c:ser>
        <c:dLbls>
          <c:showLegendKey val="0"/>
          <c:showVal val="0"/>
          <c:showCatName val="0"/>
          <c:showSerName val="0"/>
          <c:showPercent val="0"/>
          <c:showBubbleSize val="0"/>
        </c:dLbls>
        <c:gapWidth val="182"/>
        <c:axId val="177550000"/>
        <c:axId val="177552296"/>
      </c:barChart>
      <c:dateAx>
        <c:axId val="17755000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552296"/>
        <c:crosses val="autoZero"/>
        <c:auto val="1"/>
        <c:lblOffset val="100"/>
        <c:baseTimeUnit val="days"/>
      </c:dateAx>
      <c:valAx>
        <c:axId val="1775522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550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Sheet1!$A$2:$A$4</c:f>
              <c:numCache>
                <c:formatCode>m/d/yyyy</c:formatCode>
                <c:ptCount val="3"/>
                <c:pt idx="0">
                  <c:v>43112</c:v>
                </c:pt>
                <c:pt idx="1">
                  <c:v>43466</c:v>
                </c:pt>
                <c:pt idx="2">
                  <c:v>43467</c:v>
                </c:pt>
              </c:numCache>
            </c:numRef>
          </c:cat>
          <c:val>
            <c:numRef>
              <c:f>Sheet1!$B$2:$B$4</c:f>
              <c:numCache>
                <c:formatCode>General</c:formatCode>
                <c:ptCount val="3"/>
                <c:pt idx="0">
                  <c:v>311261</c:v>
                </c:pt>
                <c:pt idx="1">
                  <c:v>276640</c:v>
                </c:pt>
                <c:pt idx="2">
                  <c:v>275733</c:v>
                </c:pt>
              </c:numCache>
            </c:numRef>
          </c:val>
          <c:extLst>
            <c:ext xmlns:c16="http://schemas.microsoft.com/office/drawing/2014/chart" uri="{C3380CC4-5D6E-409C-BE32-E72D297353CC}">
              <c16:uniqueId val="{00000000-69F1-45C7-8541-B167F3DF350B}"/>
            </c:ext>
          </c:extLst>
        </c:ser>
        <c:dLbls>
          <c:showLegendKey val="0"/>
          <c:showVal val="0"/>
          <c:showCatName val="0"/>
          <c:showSerName val="0"/>
          <c:showPercent val="0"/>
          <c:showBubbleSize val="0"/>
        </c:dLbls>
        <c:gapWidth val="182"/>
        <c:axId val="177553936"/>
        <c:axId val="177554920"/>
      </c:barChart>
      <c:dateAx>
        <c:axId val="17755393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554920"/>
        <c:crosses val="autoZero"/>
        <c:auto val="1"/>
        <c:lblOffset val="100"/>
        <c:baseTimeUnit val="days"/>
      </c:dateAx>
      <c:valAx>
        <c:axId val="1775549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553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Sheet1!$A$2:$A$4</c:f>
              <c:numCache>
                <c:formatCode>m/d/yyyy</c:formatCode>
                <c:ptCount val="3"/>
                <c:pt idx="0">
                  <c:v>43112</c:v>
                </c:pt>
                <c:pt idx="1">
                  <c:v>43466</c:v>
                </c:pt>
                <c:pt idx="2">
                  <c:v>43467</c:v>
                </c:pt>
              </c:numCache>
            </c:numRef>
          </c:cat>
          <c:val>
            <c:numRef>
              <c:f>Sheet1!$B$2:$B$4</c:f>
              <c:numCache>
                <c:formatCode>General</c:formatCode>
                <c:ptCount val="3"/>
                <c:pt idx="0">
                  <c:v>58647</c:v>
                </c:pt>
                <c:pt idx="1">
                  <c:v>60091</c:v>
                </c:pt>
                <c:pt idx="2">
                  <c:v>61158</c:v>
                </c:pt>
              </c:numCache>
            </c:numRef>
          </c:val>
          <c:extLst>
            <c:ext xmlns:c16="http://schemas.microsoft.com/office/drawing/2014/chart" uri="{C3380CC4-5D6E-409C-BE32-E72D297353CC}">
              <c16:uniqueId val="{00000000-65DC-4333-BDEE-E0CAE20B9F16}"/>
            </c:ext>
          </c:extLst>
        </c:ser>
        <c:dLbls>
          <c:showLegendKey val="0"/>
          <c:showVal val="0"/>
          <c:showCatName val="0"/>
          <c:showSerName val="0"/>
          <c:showPercent val="0"/>
          <c:showBubbleSize val="0"/>
        </c:dLbls>
        <c:gapWidth val="182"/>
        <c:axId val="218964576"/>
        <c:axId val="218969496"/>
      </c:barChart>
      <c:dateAx>
        <c:axId val="21896457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969496"/>
        <c:crosses val="autoZero"/>
        <c:auto val="1"/>
        <c:lblOffset val="100"/>
        <c:baseTimeUnit val="days"/>
      </c:dateAx>
      <c:valAx>
        <c:axId val="2189694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964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Sheet1!$A$2:$A$4</c:f>
              <c:numCache>
                <c:formatCode>m/d/yyyy</c:formatCode>
                <c:ptCount val="3"/>
                <c:pt idx="0">
                  <c:v>43112</c:v>
                </c:pt>
                <c:pt idx="1">
                  <c:v>43466</c:v>
                </c:pt>
                <c:pt idx="2">
                  <c:v>43467</c:v>
                </c:pt>
              </c:numCache>
            </c:numRef>
          </c:cat>
          <c:val>
            <c:numRef>
              <c:f>Sheet1!$B$2:$B$4</c:f>
              <c:numCache>
                <c:formatCode>General</c:formatCode>
                <c:ptCount val="3"/>
                <c:pt idx="0">
                  <c:v>1045</c:v>
                </c:pt>
                <c:pt idx="1">
                  <c:v>1444</c:v>
                </c:pt>
                <c:pt idx="2">
                  <c:v>1067</c:v>
                </c:pt>
              </c:numCache>
            </c:numRef>
          </c:val>
          <c:extLst>
            <c:ext xmlns:c16="http://schemas.microsoft.com/office/drawing/2014/chart" uri="{C3380CC4-5D6E-409C-BE32-E72D297353CC}">
              <c16:uniqueId val="{00000000-F3D7-4E12-BFC7-B815C801C249}"/>
            </c:ext>
          </c:extLst>
        </c:ser>
        <c:dLbls>
          <c:showLegendKey val="0"/>
          <c:showVal val="0"/>
          <c:showCatName val="0"/>
          <c:showSerName val="0"/>
          <c:showPercent val="0"/>
          <c:showBubbleSize val="0"/>
        </c:dLbls>
        <c:gapWidth val="182"/>
        <c:axId val="218965560"/>
        <c:axId val="218964904"/>
      </c:barChart>
      <c:dateAx>
        <c:axId val="21896556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964904"/>
        <c:crosses val="autoZero"/>
        <c:auto val="1"/>
        <c:lblOffset val="100"/>
        <c:baseTimeUnit val="days"/>
      </c:dateAx>
      <c:valAx>
        <c:axId val="21896490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965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c:v>
                </c:pt>
              </c:strCache>
            </c:strRef>
          </c:tx>
          <c:spPr>
            <a:solidFill>
              <a:schemeClr val="accent1"/>
            </a:solidFill>
            <a:ln>
              <a:noFill/>
            </a:ln>
            <a:effectLst/>
          </c:spPr>
          <c:invertIfNegative val="0"/>
          <c:cat>
            <c:numRef>
              <c:f>Sheet1!$A$2:$A$4</c:f>
              <c:numCache>
                <c:formatCode>m/d/yyyy</c:formatCode>
                <c:ptCount val="3"/>
                <c:pt idx="0">
                  <c:v>43112</c:v>
                </c:pt>
                <c:pt idx="1">
                  <c:v>43466</c:v>
                </c:pt>
                <c:pt idx="2">
                  <c:v>43467</c:v>
                </c:pt>
              </c:numCache>
            </c:numRef>
          </c:cat>
          <c:val>
            <c:numRef>
              <c:f>Sheet1!$B$2:$B$4</c:f>
              <c:numCache>
                <c:formatCode>General</c:formatCode>
                <c:ptCount val="3"/>
                <c:pt idx="0">
                  <c:v>53383</c:v>
                </c:pt>
                <c:pt idx="1">
                  <c:v>73592</c:v>
                </c:pt>
                <c:pt idx="2">
                  <c:v>126886</c:v>
                </c:pt>
              </c:numCache>
            </c:numRef>
          </c:val>
          <c:extLst>
            <c:ext xmlns:c16="http://schemas.microsoft.com/office/drawing/2014/chart" uri="{C3380CC4-5D6E-409C-BE32-E72D297353CC}">
              <c16:uniqueId val="{00000000-DF0A-4804-9C7F-2DA3FA60CA8B}"/>
            </c:ext>
          </c:extLst>
        </c:ser>
        <c:dLbls>
          <c:showLegendKey val="0"/>
          <c:showVal val="0"/>
          <c:showCatName val="0"/>
          <c:showSerName val="0"/>
          <c:showPercent val="0"/>
          <c:showBubbleSize val="0"/>
        </c:dLbls>
        <c:gapWidth val="182"/>
        <c:axId val="218962936"/>
        <c:axId val="218963592"/>
      </c:barChart>
      <c:dateAx>
        <c:axId val="21896293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963592"/>
        <c:crosses val="autoZero"/>
        <c:auto val="1"/>
        <c:lblOffset val="100"/>
        <c:baseTimeUnit val="days"/>
      </c:dateAx>
      <c:valAx>
        <c:axId val="2189635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962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Sheet1!$A$2:$A$4</c:f>
              <c:numCache>
                <c:formatCode>m/d/yyyy</c:formatCode>
                <c:ptCount val="3"/>
                <c:pt idx="0">
                  <c:v>43112</c:v>
                </c:pt>
                <c:pt idx="1">
                  <c:v>43466</c:v>
                </c:pt>
                <c:pt idx="2">
                  <c:v>43467</c:v>
                </c:pt>
              </c:numCache>
            </c:num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A49F-4377-8110-7CF05CAAD523}"/>
            </c:ext>
          </c:extLst>
        </c:ser>
        <c:ser>
          <c:idx val="1"/>
          <c:order val="1"/>
          <c:tx>
            <c:strRef>
              <c:f>Sheet1!$C$1</c:f>
              <c:strCache>
                <c:ptCount val="1"/>
                <c:pt idx="0">
                  <c:v>Twitter</c:v>
                </c:pt>
              </c:strCache>
            </c:strRef>
          </c:tx>
          <c:spPr>
            <a:solidFill>
              <a:schemeClr val="accent2"/>
            </a:solidFill>
            <a:ln>
              <a:noFill/>
            </a:ln>
            <a:effectLst/>
          </c:spPr>
          <c:invertIfNegative val="0"/>
          <c:cat>
            <c:numRef>
              <c:f>Sheet1!$A$2:$A$4</c:f>
              <c:numCache>
                <c:formatCode>m/d/yyyy</c:formatCode>
                <c:ptCount val="3"/>
                <c:pt idx="0">
                  <c:v>43112</c:v>
                </c:pt>
                <c:pt idx="1">
                  <c:v>43466</c:v>
                </c:pt>
                <c:pt idx="2">
                  <c:v>43467</c:v>
                </c:pt>
              </c:numCache>
            </c:num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A49F-4377-8110-7CF05CAAD523}"/>
            </c:ext>
          </c:extLst>
        </c:ser>
        <c:ser>
          <c:idx val="2"/>
          <c:order val="2"/>
          <c:tx>
            <c:strRef>
              <c:f>Sheet1!$D$1</c:f>
              <c:strCache>
                <c:ptCount val="1"/>
                <c:pt idx="0">
                  <c:v>YouTube</c:v>
                </c:pt>
              </c:strCache>
            </c:strRef>
          </c:tx>
          <c:spPr>
            <a:solidFill>
              <a:schemeClr val="accent3"/>
            </a:solidFill>
            <a:ln>
              <a:noFill/>
            </a:ln>
            <a:effectLst/>
          </c:spPr>
          <c:invertIfNegative val="0"/>
          <c:cat>
            <c:numRef>
              <c:f>Sheet1!$A$2:$A$4</c:f>
              <c:numCache>
                <c:formatCode>m/d/yyyy</c:formatCode>
                <c:ptCount val="3"/>
                <c:pt idx="0">
                  <c:v>43112</c:v>
                </c:pt>
                <c:pt idx="1">
                  <c:v>43466</c:v>
                </c:pt>
                <c:pt idx="2">
                  <c:v>43467</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A49F-4377-8110-7CF05CAAD523}"/>
            </c:ext>
          </c:extLst>
        </c:ser>
        <c:ser>
          <c:idx val="3"/>
          <c:order val="3"/>
          <c:tx>
            <c:strRef>
              <c:f>Sheet1!$E$1</c:f>
              <c:strCache>
                <c:ptCount val="1"/>
                <c:pt idx="0">
                  <c:v>LinkedIn</c:v>
                </c:pt>
              </c:strCache>
            </c:strRef>
          </c:tx>
          <c:spPr>
            <a:solidFill>
              <a:schemeClr val="accent4"/>
            </a:solidFill>
            <a:ln>
              <a:noFill/>
            </a:ln>
            <a:effectLst/>
          </c:spPr>
          <c:invertIfNegative val="0"/>
          <c:cat>
            <c:numRef>
              <c:f>Sheet1!$A$2:$A$4</c:f>
              <c:numCache>
                <c:formatCode>m/d/yyyy</c:formatCode>
                <c:ptCount val="3"/>
                <c:pt idx="0">
                  <c:v>43112</c:v>
                </c:pt>
                <c:pt idx="1">
                  <c:v>43466</c:v>
                </c:pt>
                <c:pt idx="2">
                  <c:v>43467</c:v>
                </c:pt>
              </c:numCache>
            </c:num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A49F-4377-8110-7CF05CAAD523}"/>
            </c:ext>
          </c:extLst>
        </c:ser>
        <c:ser>
          <c:idx val="4"/>
          <c:order val="4"/>
          <c:tx>
            <c:strRef>
              <c:f>Sheet1!$F$1</c:f>
              <c:strCache>
                <c:ptCount val="1"/>
                <c:pt idx="0">
                  <c:v>Instagram</c:v>
                </c:pt>
              </c:strCache>
            </c:strRef>
          </c:tx>
          <c:spPr>
            <a:solidFill>
              <a:schemeClr val="accent5"/>
            </a:solidFill>
            <a:ln>
              <a:noFill/>
            </a:ln>
            <a:effectLst/>
          </c:spPr>
          <c:invertIfNegative val="0"/>
          <c:cat>
            <c:numRef>
              <c:f>Sheet1!$A$2:$A$4</c:f>
              <c:numCache>
                <c:formatCode>m/d/yyyy</c:formatCode>
                <c:ptCount val="3"/>
                <c:pt idx="0">
                  <c:v>43112</c:v>
                </c:pt>
                <c:pt idx="1">
                  <c:v>43466</c:v>
                </c:pt>
                <c:pt idx="2">
                  <c:v>43467</c:v>
                </c:pt>
              </c:numCache>
            </c:numRef>
          </c:cat>
          <c:val>
            <c:numRef>
              <c:f>Sheet1!$F$2:$F$4</c:f>
              <c:numCache>
                <c:formatCode>General</c:formatCode>
                <c:ptCount val="3"/>
                <c:pt idx="0">
                  <c:v>26763</c:v>
                </c:pt>
                <c:pt idx="1">
                  <c:v>29718</c:v>
                </c:pt>
                <c:pt idx="2">
                  <c:v>25942</c:v>
                </c:pt>
              </c:numCache>
            </c:numRef>
          </c:val>
          <c:extLst>
            <c:ext xmlns:c16="http://schemas.microsoft.com/office/drawing/2014/chart" uri="{C3380CC4-5D6E-409C-BE32-E72D297353CC}">
              <c16:uniqueId val="{00000004-A49F-4377-8110-7CF05CAAD523}"/>
            </c:ext>
          </c:extLst>
        </c:ser>
        <c:dLbls>
          <c:showLegendKey val="0"/>
          <c:showVal val="0"/>
          <c:showCatName val="0"/>
          <c:showSerName val="0"/>
          <c:showPercent val="0"/>
          <c:showBubbleSize val="0"/>
        </c:dLbls>
        <c:gapWidth val="182"/>
        <c:axId val="218971792"/>
        <c:axId val="218973432"/>
      </c:barChart>
      <c:dateAx>
        <c:axId val="21897179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973432"/>
        <c:crosses val="autoZero"/>
        <c:auto val="1"/>
        <c:lblOffset val="100"/>
        <c:baseTimeUnit val="days"/>
      </c:dateAx>
      <c:valAx>
        <c:axId val="2189734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971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 avg. reach</c:v>
                </c:pt>
              </c:strCache>
            </c:strRef>
          </c:tx>
          <c:spPr>
            <a:solidFill>
              <a:schemeClr val="accent1"/>
            </a:solidFill>
            <a:ln>
              <a:noFill/>
            </a:ln>
            <a:effectLst/>
          </c:spPr>
          <c:invertIfNegative val="0"/>
          <c:cat>
            <c:numRef>
              <c:f>Sheet1!$A$2:$A$14</c:f>
              <c:numCache>
                <c:formatCode>General</c:formatCode>
                <c:ptCount val="13"/>
                <c:pt idx="0">
                  <c:v>3.01</c:v>
                </c:pt>
                <c:pt idx="1">
                  <c:v>6.12</c:v>
                </c:pt>
                <c:pt idx="2">
                  <c:v>10.01</c:v>
                </c:pt>
                <c:pt idx="3">
                  <c:v>11.02</c:v>
                </c:pt>
                <c:pt idx="4">
                  <c:v>13.12</c:v>
                </c:pt>
                <c:pt idx="5">
                  <c:v>14.01</c:v>
                </c:pt>
                <c:pt idx="6">
                  <c:v>14.02</c:v>
                </c:pt>
                <c:pt idx="7">
                  <c:v>15.01</c:v>
                </c:pt>
                <c:pt idx="8">
                  <c:v>20.12</c:v>
                </c:pt>
                <c:pt idx="9">
                  <c:v>21.02</c:v>
                </c:pt>
                <c:pt idx="10">
                  <c:v>25.01</c:v>
                </c:pt>
                <c:pt idx="11">
                  <c:v>27.12</c:v>
                </c:pt>
                <c:pt idx="12">
                  <c:v>31.01</c:v>
                </c:pt>
              </c:numCache>
            </c:numRef>
          </c:cat>
          <c:val>
            <c:numRef>
              <c:f>Sheet1!$B$2:$B$14</c:f>
              <c:numCache>
                <c:formatCode>General</c:formatCode>
                <c:ptCount val="13"/>
                <c:pt idx="0">
                  <c:v>1807</c:v>
                </c:pt>
                <c:pt idx="1">
                  <c:v>282</c:v>
                </c:pt>
                <c:pt idx="2">
                  <c:v>1831</c:v>
                </c:pt>
                <c:pt idx="3">
                  <c:v>2256</c:v>
                </c:pt>
                <c:pt idx="4">
                  <c:v>1388.5</c:v>
                </c:pt>
                <c:pt idx="5">
                  <c:v>1813</c:v>
                </c:pt>
                <c:pt idx="6">
                  <c:v>1388.8571428571399</c:v>
                </c:pt>
                <c:pt idx="7">
                  <c:v>1425.25</c:v>
                </c:pt>
                <c:pt idx="8">
                  <c:v>1368.625</c:v>
                </c:pt>
                <c:pt idx="9">
                  <c:v>1615.3333333333301</c:v>
                </c:pt>
                <c:pt idx="10">
                  <c:v>1789.75</c:v>
                </c:pt>
                <c:pt idx="11">
                  <c:v>1691.3333333333301</c:v>
                </c:pt>
                <c:pt idx="12">
                  <c:v>1525.8333333333301</c:v>
                </c:pt>
              </c:numCache>
            </c:numRef>
          </c:val>
          <c:extLst>
            <c:ext xmlns:c16="http://schemas.microsoft.com/office/drawing/2014/chart" uri="{C3380CC4-5D6E-409C-BE32-E72D297353CC}">
              <c16:uniqueId val="{00000000-6629-4375-BB5A-C7907779E039}"/>
            </c:ext>
          </c:extLst>
        </c:ser>
        <c:ser>
          <c:idx val="1"/>
          <c:order val="1"/>
          <c:tx>
            <c:strRef>
              <c:f>Sheet1!$C$1</c:f>
              <c:strCache>
                <c:ptCount val="1"/>
                <c:pt idx="0">
                  <c:v>shangrilamauritius exits</c:v>
                </c:pt>
              </c:strCache>
            </c:strRef>
          </c:tx>
          <c:spPr>
            <a:solidFill>
              <a:schemeClr val="accent2"/>
            </a:solidFill>
            <a:ln>
              <a:noFill/>
            </a:ln>
            <a:effectLst/>
          </c:spPr>
          <c:invertIfNegative val="0"/>
          <c:cat>
            <c:numRef>
              <c:f>Sheet1!$A$2:$A$14</c:f>
              <c:numCache>
                <c:formatCode>General</c:formatCode>
                <c:ptCount val="13"/>
                <c:pt idx="0">
                  <c:v>3.01</c:v>
                </c:pt>
                <c:pt idx="1">
                  <c:v>6.12</c:v>
                </c:pt>
                <c:pt idx="2">
                  <c:v>10.01</c:v>
                </c:pt>
                <c:pt idx="3">
                  <c:v>11.02</c:v>
                </c:pt>
                <c:pt idx="4">
                  <c:v>13.12</c:v>
                </c:pt>
                <c:pt idx="5">
                  <c:v>14.01</c:v>
                </c:pt>
                <c:pt idx="6">
                  <c:v>14.02</c:v>
                </c:pt>
                <c:pt idx="7">
                  <c:v>15.01</c:v>
                </c:pt>
                <c:pt idx="8">
                  <c:v>20.12</c:v>
                </c:pt>
                <c:pt idx="9">
                  <c:v>21.02</c:v>
                </c:pt>
                <c:pt idx="10">
                  <c:v>25.01</c:v>
                </c:pt>
                <c:pt idx="11">
                  <c:v>27.12</c:v>
                </c:pt>
                <c:pt idx="12">
                  <c:v>31.01</c:v>
                </c:pt>
              </c:numCache>
            </c:numRef>
          </c:cat>
          <c:val>
            <c:numRef>
              <c:f>Sheet1!$C$2:$C$14</c:f>
              <c:numCache>
                <c:formatCode>General</c:formatCode>
                <c:ptCount val="13"/>
                <c:pt idx="0">
                  <c:v>182</c:v>
                </c:pt>
                <c:pt idx="1">
                  <c:v>37</c:v>
                </c:pt>
                <c:pt idx="2">
                  <c:v>542</c:v>
                </c:pt>
                <c:pt idx="3">
                  <c:v>865</c:v>
                </c:pt>
                <c:pt idx="4">
                  <c:v>337</c:v>
                </c:pt>
                <c:pt idx="5">
                  <c:v>198</c:v>
                </c:pt>
                <c:pt idx="6">
                  <c:v>479</c:v>
                </c:pt>
                <c:pt idx="7">
                  <c:v>290</c:v>
                </c:pt>
                <c:pt idx="8">
                  <c:v>558</c:v>
                </c:pt>
                <c:pt idx="9">
                  <c:v>626</c:v>
                </c:pt>
                <c:pt idx="10">
                  <c:v>680</c:v>
                </c:pt>
                <c:pt idx="11">
                  <c:v>342</c:v>
                </c:pt>
                <c:pt idx="12">
                  <c:v>505</c:v>
                </c:pt>
              </c:numCache>
            </c:numRef>
          </c:val>
          <c:extLst>
            <c:ext xmlns:c16="http://schemas.microsoft.com/office/drawing/2014/chart" uri="{C3380CC4-5D6E-409C-BE32-E72D297353CC}">
              <c16:uniqueId val="{00000001-6629-4375-BB5A-C7907779E039}"/>
            </c:ext>
          </c:extLst>
        </c:ser>
        <c:ser>
          <c:idx val="2"/>
          <c:order val="2"/>
          <c:tx>
            <c:strRef>
              <c:f>Sheet1!$D$1</c:f>
              <c:strCache>
                <c:ptCount val="1"/>
                <c:pt idx="0">
                  <c:v>shangrilamauritius impressions</c:v>
                </c:pt>
              </c:strCache>
            </c:strRef>
          </c:tx>
          <c:spPr>
            <a:solidFill>
              <a:schemeClr val="accent3"/>
            </a:solidFill>
            <a:ln>
              <a:noFill/>
            </a:ln>
            <a:effectLst/>
          </c:spPr>
          <c:invertIfNegative val="0"/>
          <c:cat>
            <c:numRef>
              <c:f>Sheet1!$A$2:$A$14</c:f>
              <c:numCache>
                <c:formatCode>General</c:formatCode>
                <c:ptCount val="13"/>
                <c:pt idx="0">
                  <c:v>3.01</c:v>
                </c:pt>
                <c:pt idx="1">
                  <c:v>6.12</c:v>
                </c:pt>
                <c:pt idx="2">
                  <c:v>10.01</c:v>
                </c:pt>
                <c:pt idx="3">
                  <c:v>11.02</c:v>
                </c:pt>
                <c:pt idx="4">
                  <c:v>13.12</c:v>
                </c:pt>
                <c:pt idx="5">
                  <c:v>14.01</c:v>
                </c:pt>
                <c:pt idx="6">
                  <c:v>14.02</c:v>
                </c:pt>
                <c:pt idx="7">
                  <c:v>15.01</c:v>
                </c:pt>
                <c:pt idx="8">
                  <c:v>20.12</c:v>
                </c:pt>
                <c:pt idx="9">
                  <c:v>21.02</c:v>
                </c:pt>
                <c:pt idx="10">
                  <c:v>25.01</c:v>
                </c:pt>
                <c:pt idx="11">
                  <c:v>27.12</c:v>
                </c:pt>
                <c:pt idx="12">
                  <c:v>31.01</c:v>
                </c:pt>
              </c:numCache>
            </c:numRef>
          </c:cat>
          <c:val>
            <c:numRef>
              <c:f>Sheet1!$D$2:$D$14</c:f>
              <c:numCache>
                <c:formatCode>General</c:formatCode>
                <c:ptCount val="13"/>
                <c:pt idx="0">
                  <c:v>2051</c:v>
                </c:pt>
                <c:pt idx="1">
                  <c:v>306</c:v>
                </c:pt>
                <c:pt idx="2">
                  <c:v>12314</c:v>
                </c:pt>
                <c:pt idx="3">
                  <c:v>21061</c:v>
                </c:pt>
                <c:pt idx="4">
                  <c:v>6369</c:v>
                </c:pt>
                <c:pt idx="5">
                  <c:v>2070</c:v>
                </c:pt>
                <c:pt idx="6">
                  <c:v>10876</c:v>
                </c:pt>
                <c:pt idx="7">
                  <c:v>6251</c:v>
                </c:pt>
                <c:pt idx="8">
                  <c:v>11856</c:v>
                </c:pt>
                <c:pt idx="9">
                  <c:v>16412</c:v>
                </c:pt>
                <c:pt idx="10">
                  <c:v>15557</c:v>
                </c:pt>
                <c:pt idx="11">
                  <c:v>5919</c:v>
                </c:pt>
                <c:pt idx="12">
                  <c:v>10006</c:v>
                </c:pt>
              </c:numCache>
            </c:numRef>
          </c:val>
          <c:extLst>
            <c:ext xmlns:c16="http://schemas.microsoft.com/office/drawing/2014/chart" uri="{C3380CC4-5D6E-409C-BE32-E72D297353CC}">
              <c16:uniqueId val="{00000002-6629-4375-BB5A-C7907779E039}"/>
            </c:ext>
          </c:extLst>
        </c:ser>
        <c:ser>
          <c:idx val="3"/>
          <c:order val="3"/>
          <c:tx>
            <c:strRef>
              <c:f>Sheet1!$E$1</c:f>
              <c:strCache>
                <c:ptCount val="1"/>
                <c:pt idx="0">
                  <c:v>shangrilamauritius replies</c:v>
                </c:pt>
              </c:strCache>
            </c:strRef>
          </c:tx>
          <c:spPr>
            <a:solidFill>
              <a:schemeClr val="accent4"/>
            </a:solidFill>
            <a:ln>
              <a:noFill/>
            </a:ln>
            <a:effectLst/>
          </c:spPr>
          <c:invertIfNegative val="0"/>
          <c:cat>
            <c:numRef>
              <c:f>Sheet1!$A$2:$A$14</c:f>
              <c:numCache>
                <c:formatCode>General</c:formatCode>
                <c:ptCount val="13"/>
                <c:pt idx="0">
                  <c:v>3.01</c:v>
                </c:pt>
                <c:pt idx="1">
                  <c:v>6.12</c:v>
                </c:pt>
                <c:pt idx="2">
                  <c:v>10.01</c:v>
                </c:pt>
                <c:pt idx="3">
                  <c:v>11.02</c:v>
                </c:pt>
                <c:pt idx="4">
                  <c:v>13.12</c:v>
                </c:pt>
                <c:pt idx="5">
                  <c:v>14.01</c:v>
                </c:pt>
                <c:pt idx="6">
                  <c:v>14.02</c:v>
                </c:pt>
                <c:pt idx="7">
                  <c:v>15.01</c:v>
                </c:pt>
                <c:pt idx="8">
                  <c:v>20.12</c:v>
                </c:pt>
                <c:pt idx="9">
                  <c:v>21.02</c:v>
                </c:pt>
                <c:pt idx="10">
                  <c:v>25.01</c:v>
                </c:pt>
                <c:pt idx="11">
                  <c:v>27.12</c:v>
                </c:pt>
                <c:pt idx="12">
                  <c:v>31.01</c:v>
                </c:pt>
              </c:numCache>
            </c:numRef>
          </c:cat>
          <c:val>
            <c:numRef>
              <c:f>Sheet1!$E$2:$E$14</c:f>
              <c:numCache>
                <c:formatCode>General</c:formatCode>
                <c:ptCount val="13"/>
                <c:pt idx="0">
                  <c:v>0</c:v>
                </c:pt>
                <c:pt idx="1">
                  <c:v>0</c:v>
                </c:pt>
                <c:pt idx="2">
                  <c:v>7</c:v>
                </c:pt>
                <c:pt idx="3">
                  <c:v>10</c:v>
                </c:pt>
                <c:pt idx="4">
                  <c:v>0</c:v>
                </c:pt>
                <c:pt idx="5">
                  <c:v>2</c:v>
                </c:pt>
                <c:pt idx="6">
                  <c:v>1</c:v>
                </c:pt>
                <c:pt idx="7">
                  <c:v>1</c:v>
                </c:pt>
                <c:pt idx="8">
                  <c:v>1</c:v>
                </c:pt>
                <c:pt idx="9">
                  <c:v>2</c:v>
                </c:pt>
                <c:pt idx="10">
                  <c:v>4</c:v>
                </c:pt>
                <c:pt idx="11">
                  <c:v>0</c:v>
                </c:pt>
                <c:pt idx="12">
                  <c:v>2</c:v>
                </c:pt>
              </c:numCache>
            </c:numRef>
          </c:val>
          <c:extLst>
            <c:ext xmlns:c16="http://schemas.microsoft.com/office/drawing/2014/chart" uri="{C3380CC4-5D6E-409C-BE32-E72D297353CC}">
              <c16:uniqueId val="{00000003-6629-4375-BB5A-C7907779E039}"/>
            </c:ext>
          </c:extLst>
        </c:ser>
        <c:dLbls>
          <c:showLegendKey val="0"/>
          <c:showVal val="0"/>
          <c:showCatName val="0"/>
          <c:showSerName val="0"/>
          <c:showPercent val="0"/>
          <c:showBubbleSize val="0"/>
        </c:dLbls>
        <c:gapWidth val="182"/>
        <c:axId val="478123928"/>
        <c:axId val="478124256"/>
      </c:barChart>
      <c:catAx>
        <c:axId val="4781239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124256"/>
        <c:crosses val="autoZero"/>
        <c:auto val="1"/>
        <c:lblAlgn val="ctr"/>
        <c:lblOffset val="100"/>
        <c:noMultiLvlLbl val="0"/>
      </c:catAx>
      <c:valAx>
        <c:axId val="4781242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123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 Taps Back</c:v>
                </c:pt>
              </c:strCache>
            </c:strRef>
          </c:tx>
          <c:spPr>
            <a:solidFill>
              <a:schemeClr val="accent1"/>
            </a:solidFill>
            <a:ln>
              <a:noFill/>
            </a:ln>
            <a:effectLst/>
          </c:spPr>
          <c:invertIfNegative val="0"/>
          <c:cat>
            <c:numRef>
              <c:f>Sheet1!$A$2:$A$14</c:f>
              <c:numCache>
                <c:formatCode>General</c:formatCode>
                <c:ptCount val="13"/>
                <c:pt idx="0">
                  <c:v>3.01</c:v>
                </c:pt>
                <c:pt idx="1">
                  <c:v>6.12</c:v>
                </c:pt>
                <c:pt idx="2">
                  <c:v>10.01</c:v>
                </c:pt>
                <c:pt idx="3">
                  <c:v>11.02</c:v>
                </c:pt>
                <c:pt idx="4">
                  <c:v>13.12</c:v>
                </c:pt>
                <c:pt idx="5">
                  <c:v>14.01</c:v>
                </c:pt>
                <c:pt idx="6">
                  <c:v>14.02</c:v>
                </c:pt>
                <c:pt idx="7">
                  <c:v>15.01</c:v>
                </c:pt>
                <c:pt idx="8">
                  <c:v>20.12</c:v>
                </c:pt>
                <c:pt idx="9">
                  <c:v>21.02</c:v>
                </c:pt>
                <c:pt idx="10">
                  <c:v>25.01</c:v>
                </c:pt>
                <c:pt idx="11">
                  <c:v>27.12</c:v>
                </c:pt>
                <c:pt idx="12">
                  <c:v>31.01</c:v>
                </c:pt>
              </c:numCache>
            </c:numRef>
          </c:cat>
          <c:val>
            <c:numRef>
              <c:f>Sheet1!$B$2:$B$14</c:f>
              <c:numCache>
                <c:formatCode>General</c:formatCode>
                <c:ptCount val="13"/>
                <c:pt idx="0">
                  <c:v>17</c:v>
                </c:pt>
                <c:pt idx="1">
                  <c:v>3</c:v>
                </c:pt>
                <c:pt idx="2">
                  <c:v>484</c:v>
                </c:pt>
                <c:pt idx="3">
                  <c:v>1226</c:v>
                </c:pt>
                <c:pt idx="4">
                  <c:v>326</c:v>
                </c:pt>
                <c:pt idx="5">
                  <c:v>31</c:v>
                </c:pt>
                <c:pt idx="6">
                  <c:v>418</c:v>
                </c:pt>
                <c:pt idx="7">
                  <c:v>205</c:v>
                </c:pt>
                <c:pt idx="8">
                  <c:v>327</c:v>
                </c:pt>
                <c:pt idx="9">
                  <c:v>750</c:v>
                </c:pt>
                <c:pt idx="10">
                  <c:v>443</c:v>
                </c:pt>
                <c:pt idx="11">
                  <c:v>302</c:v>
                </c:pt>
                <c:pt idx="12">
                  <c:v>287</c:v>
                </c:pt>
              </c:numCache>
            </c:numRef>
          </c:val>
          <c:extLst>
            <c:ext xmlns:c16="http://schemas.microsoft.com/office/drawing/2014/chart" uri="{C3380CC4-5D6E-409C-BE32-E72D297353CC}">
              <c16:uniqueId val="{00000000-DAC9-46C2-A66E-1DB98C2FD32E}"/>
            </c:ext>
          </c:extLst>
        </c:ser>
        <c:ser>
          <c:idx val="1"/>
          <c:order val="1"/>
          <c:tx>
            <c:strRef>
              <c:f>Sheet1!$C$1</c:f>
              <c:strCache>
                <c:ptCount val="1"/>
                <c:pt idx="0">
                  <c:v>shangrilamauritius Taps Forward</c:v>
                </c:pt>
              </c:strCache>
            </c:strRef>
          </c:tx>
          <c:spPr>
            <a:solidFill>
              <a:schemeClr val="accent2"/>
            </a:solidFill>
            <a:ln>
              <a:noFill/>
            </a:ln>
            <a:effectLst/>
          </c:spPr>
          <c:invertIfNegative val="0"/>
          <c:cat>
            <c:numRef>
              <c:f>Sheet1!$A$2:$A$14</c:f>
              <c:numCache>
                <c:formatCode>General</c:formatCode>
                <c:ptCount val="13"/>
                <c:pt idx="0">
                  <c:v>3.01</c:v>
                </c:pt>
                <c:pt idx="1">
                  <c:v>6.12</c:v>
                </c:pt>
                <c:pt idx="2">
                  <c:v>10.01</c:v>
                </c:pt>
                <c:pt idx="3">
                  <c:v>11.02</c:v>
                </c:pt>
                <c:pt idx="4">
                  <c:v>13.12</c:v>
                </c:pt>
                <c:pt idx="5">
                  <c:v>14.01</c:v>
                </c:pt>
                <c:pt idx="6">
                  <c:v>14.02</c:v>
                </c:pt>
                <c:pt idx="7">
                  <c:v>15.01</c:v>
                </c:pt>
                <c:pt idx="8">
                  <c:v>20.12</c:v>
                </c:pt>
                <c:pt idx="9">
                  <c:v>21.02</c:v>
                </c:pt>
                <c:pt idx="10">
                  <c:v>25.01</c:v>
                </c:pt>
                <c:pt idx="11">
                  <c:v>27.12</c:v>
                </c:pt>
                <c:pt idx="12">
                  <c:v>31.01</c:v>
                </c:pt>
              </c:numCache>
            </c:numRef>
          </c:cat>
          <c:val>
            <c:numRef>
              <c:f>Sheet1!$C$2:$C$14</c:f>
              <c:numCache>
                <c:formatCode>General</c:formatCode>
                <c:ptCount val="13"/>
                <c:pt idx="0">
                  <c:v>1047</c:v>
                </c:pt>
                <c:pt idx="1">
                  <c:v>158</c:v>
                </c:pt>
                <c:pt idx="2">
                  <c:v>9435</c:v>
                </c:pt>
                <c:pt idx="3">
                  <c:v>16248</c:v>
                </c:pt>
                <c:pt idx="4">
                  <c:v>4735</c:v>
                </c:pt>
                <c:pt idx="5">
                  <c:v>1088</c:v>
                </c:pt>
                <c:pt idx="6">
                  <c:v>8695</c:v>
                </c:pt>
                <c:pt idx="7">
                  <c:v>4926</c:v>
                </c:pt>
                <c:pt idx="8">
                  <c:v>9385</c:v>
                </c:pt>
                <c:pt idx="9">
                  <c:v>13174</c:v>
                </c:pt>
                <c:pt idx="10">
                  <c:v>12344</c:v>
                </c:pt>
                <c:pt idx="11">
                  <c:v>4089</c:v>
                </c:pt>
                <c:pt idx="12">
                  <c:v>8057</c:v>
                </c:pt>
              </c:numCache>
            </c:numRef>
          </c:val>
          <c:extLst>
            <c:ext xmlns:c16="http://schemas.microsoft.com/office/drawing/2014/chart" uri="{C3380CC4-5D6E-409C-BE32-E72D297353CC}">
              <c16:uniqueId val="{00000001-DAC9-46C2-A66E-1DB98C2FD32E}"/>
            </c:ext>
          </c:extLst>
        </c:ser>
        <c:dLbls>
          <c:showLegendKey val="0"/>
          <c:showVal val="0"/>
          <c:showCatName val="0"/>
          <c:showSerName val="0"/>
          <c:showPercent val="0"/>
          <c:showBubbleSize val="0"/>
        </c:dLbls>
        <c:gapWidth val="182"/>
        <c:axId val="478078336"/>
        <c:axId val="478074400"/>
      </c:barChart>
      <c:catAx>
        <c:axId val="4780783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074400"/>
        <c:crosses val="autoZero"/>
        <c:auto val="1"/>
        <c:lblAlgn val="ctr"/>
        <c:lblOffset val="100"/>
        <c:noMultiLvlLbl val="0"/>
      </c:catAx>
      <c:valAx>
        <c:axId val="4780744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078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c:v>
                </c:pt>
              </c:strCache>
            </c:strRef>
          </c:tx>
          <c:spPr>
            <a:solidFill>
              <a:schemeClr val="accent1"/>
            </a:solidFill>
            <a:ln>
              <a:noFill/>
            </a:ln>
            <a:effectLst/>
          </c:spPr>
          <c:invertIfNegative val="0"/>
          <c:cat>
            <c:numRef>
              <c:f>Sheet1!$A$2:$A$4</c:f>
              <c:numCache>
                <c:formatCode>m/d/yyyy</c:formatCode>
                <c:ptCount val="3"/>
                <c:pt idx="0">
                  <c:v>43112</c:v>
                </c:pt>
                <c:pt idx="1">
                  <c:v>43466</c:v>
                </c:pt>
                <c:pt idx="2">
                  <c:v>43467</c:v>
                </c:pt>
              </c:numCache>
            </c:numRef>
          </c:cat>
          <c:val>
            <c:numRef>
              <c:f>Sheet1!$B$2:$B$4</c:f>
              <c:numCache>
                <c:formatCode>General</c:formatCode>
                <c:ptCount val="3"/>
                <c:pt idx="0">
                  <c:v>2738</c:v>
                </c:pt>
                <c:pt idx="1">
                  <c:v>2756</c:v>
                </c:pt>
                <c:pt idx="2">
                  <c:v>2792</c:v>
                </c:pt>
              </c:numCache>
            </c:numRef>
          </c:val>
          <c:extLst>
            <c:ext xmlns:c16="http://schemas.microsoft.com/office/drawing/2014/chart" uri="{C3380CC4-5D6E-409C-BE32-E72D297353CC}">
              <c16:uniqueId val="{00000000-4152-4163-BE9B-9ACEAADE7670}"/>
            </c:ext>
          </c:extLst>
        </c:ser>
        <c:dLbls>
          <c:showLegendKey val="0"/>
          <c:showVal val="0"/>
          <c:showCatName val="0"/>
          <c:showSerName val="0"/>
          <c:showPercent val="0"/>
          <c:showBubbleSize val="0"/>
        </c:dLbls>
        <c:gapWidth val="182"/>
        <c:axId val="478093096"/>
        <c:axId val="478096376"/>
      </c:barChart>
      <c:dateAx>
        <c:axId val="47809309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096376"/>
        <c:crosses val="autoZero"/>
        <c:auto val="1"/>
        <c:lblOffset val="100"/>
        <c:baseTimeUnit val="days"/>
      </c:dateAx>
      <c:valAx>
        <c:axId val="4780963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093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c:v>
                </c:pt>
              </c:strCache>
            </c:strRef>
          </c:tx>
          <c:spPr>
            <a:solidFill>
              <a:schemeClr val="accent1"/>
            </a:solidFill>
            <a:ln>
              <a:noFill/>
            </a:ln>
            <a:effectLst/>
          </c:spPr>
          <c:invertIfNegative val="0"/>
          <c:cat>
            <c:numRef>
              <c:f>Sheet1!$A$2:$A$4</c:f>
              <c:numCache>
                <c:formatCode>m/d/yyyy</c:formatCode>
                <c:ptCount val="3"/>
                <c:pt idx="0">
                  <c:v>43112</c:v>
                </c:pt>
                <c:pt idx="1">
                  <c:v>43466</c:v>
                </c:pt>
                <c:pt idx="2">
                  <c:v>43467</c:v>
                </c:pt>
              </c:numCache>
            </c:numRef>
          </c:cat>
          <c:val>
            <c:numRef>
              <c:f>Sheet1!$B$2:$B$4</c:f>
              <c:numCache>
                <c:formatCode>General</c:formatCode>
                <c:ptCount val="3"/>
                <c:pt idx="0">
                  <c:v>15</c:v>
                </c:pt>
                <c:pt idx="1">
                  <c:v>18</c:v>
                </c:pt>
                <c:pt idx="2">
                  <c:v>36</c:v>
                </c:pt>
              </c:numCache>
            </c:numRef>
          </c:val>
          <c:extLst>
            <c:ext xmlns:c16="http://schemas.microsoft.com/office/drawing/2014/chart" uri="{C3380CC4-5D6E-409C-BE32-E72D297353CC}">
              <c16:uniqueId val="{00000000-49B9-4489-976E-537034AB752F}"/>
            </c:ext>
          </c:extLst>
        </c:ser>
        <c:dLbls>
          <c:showLegendKey val="0"/>
          <c:showVal val="0"/>
          <c:showCatName val="0"/>
          <c:showSerName val="0"/>
          <c:showPercent val="0"/>
          <c:showBubbleSize val="0"/>
        </c:dLbls>
        <c:gapWidth val="182"/>
        <c:axId val="347681680"/>
        <c:axId val="347675120"/>
      </c:barChart>
      <c:dateAx>
        <c:axId val="34768168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675120"/>
        <c:crosses val="autoZero"/>
        <c:auto val="1"/>
        <c:lblOffset val="100"/>
        <c:baseTimeUnit val="days"/>
      </c:dateAx>
      <c:valAx>
        <c:axId val="3476751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681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Sheet1!$A$2:$A$4</c:f>
              <c:numCache>
                <c:formatCode>m/d/yyyy</c:formatCode>
                <c:ptCount val="3"/>
                <c:pt idx="0">
                  <c:v>43112</c:v>
                </c:pt>
                <c:pt idx="1">
                  <c:v>43466</c:v>
                </c:pt>
                <c:pt idx="2">
                  <c:v>43467</c:v>
                </c:pt>
              </c:numCache>
            </c:num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118A-43FD-BEAC-40A303113ED4}"/>
            </c:ext>
          </c:extLst>
        </c:ser>
        <c:ser>
          <c:idx val="1"/>
          <c:order val="1"/>
          <c:tx>
            <c:strRef>
              <c:f>Sheet1!$C$1</c:f>
              <c:strCache>
                <c:ptCount val="1"/>
                <c:pt idx="0">
                  <c:v>Twitter</c:v>
                </c:pt>
              </c:strCache>
            </c:strRef>
          </c:tx>
          <c:spPr>
            <a:solidFill>
              <a:schemeClr val="accent2"/>
            </a:solidFill>
            <a:ln>
              <a:noFill/>
            </a:ln>
            <a:effectLst/>
          </c:spPr>
          <c:invertIfNegative val="0"/>
          <c:cat>
            <c:numRef>
              <c:f>Sheet1!$A$2:$A$4</c:f>
              <c:numCache>
                <c:formatCode>m/d/yyyy</c:formatCode>
                <c:ptCount val="3"/>
                <c:pt idx="0">
                  <c:v>43112</c:v>
                </c:pt>
                <c:pt idx="1">
                  <c:v>43466</c:v>
                </c:pt>
                <c:pt idx="2">
                  <c:v>43467</c:v>
                </c:pt>
              </c:numCache>
            </c:numRef>
          </c:cat>
          <c:val>
            <c:numRef>
              <c:f>Sheet1!$C$2:$C$4</c:f>
              <c:numCache>
                <c:formatCode>General</c:formatCode>
                <c:ptCount val="3"/>
                <c:pt idx="0">
                  <c:v>150</c:v>
                </c:pt>
                <c:pt idx="1">
                  <c:v>112</c:v>
                </c:pt>
                <c:pt idx="2">
                  <c:v>157</c:v>
                </c:pt>
              </c:numCache>
            </c:numRef>
          </c:val>
          <c:extLst>
            <c:ext xmlns:c16="http://schemas.microsoft.com/office/drawing/2014/chart" uri="{C3380CC4-5D6E-409C-BE32-E72D297353CC}">
              <c16:uniqueId val="{00000001-118A-43FD-BEAC-40A303113ED4}"/>
            </c:ext>
          </c:extLst>
        </c:ser>
        <c:ser>
          <c:idx val="2"/>
          <c:order val="2"/>
          <c:tx>
            <c:strRef>
              <c:f>Sheet1!$D$1</c:f>
              <c:strCache>
                <c:ptCount val="1"/>
                <c:pt idx="0">
                  <c:v>YouTube</c:v>
                </c:pt>
              </c:strCache>
            </c:strRef>
          </c:tx>
          <c:spPr>
            <a:solidFill>
              <a:schemeClr val="accent3"/>
            </a:solidFill>
            <a:ln>
              <a:noFill/>
            </a:ln>
            <a:effectLst/>
          </c:spPr>
          <c:invertIfNegative val="0"/>
          <c:cat>
            <c:numRef>
              <c:f>Sheet1!$A$2:$A$4</c:f>
              <c:numCache>
                <c:formatCode>m/d/yyyy</c:formatCode>
                <c:ptCount val="3"/>
                <c:pt idx="0">
                  <c:v>43112</c:v>
                </c:pt>
                <c:pt idx="1">
                  <c:v>43466</c:v>
                </c:pt>
                <c:pt idx="2">
                  <c:v>43467</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118A-43FD-BEAC-40A303113ED4}"/>
            </c:ext>
          </c:extLst>
        </c:ser>
        <c:ser>
          <c:idx val="3"/>
          <c:order val="3"/>
          <c:tx>
            <c:strRef>
              <c:f>Sheet1!$E$1</c:f>
              <c:strCache>
                <c:ptCount val="1"/>
                <c:pt idx="0">
                  <c:v>LinkedIn</c:v>
                </c:pt>
              </c:strCache>
            </c:strRef>
          </c:tx>
          <c:spPr>
            <a:solidFill>
              <a:schemeClr val="accent4"/>
            </a:solidFill>
            <a:ln>
              <a:noFill/>
            </a:ln>
            <a:effectLst/>
          </c:spPr>
          <c:invertIfNegative val="0"/>
          <c:cat>
            <c:numRef>
              <c:f>Sheet1!$A$2:$A$4</c:f>
              <c:numCache>
                <c:formatCode>m/d/yyyy</c:formatCode>
                <c:ptCount val="3"/>
                <c:pt idx="0">
                  <c:v>43112</c:v>
                </c:pt>
                <c:pt idx="1">
                  <c:v>43466</c:v>
                </c:pt>
                <c:pt idx="2">
                  <c:v>43467</c:v>
                </c:pt>
              </c:numCache>
            </c:num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118A-43FD-BEAC-40A303113ED4}"/>
            </c:ext>
          </c:extLst>
        </c:ser>
        <c:ser>
          <c:idx val="4"/>
          <c:order val="4"/>
          <c:tx>
            <c:strRef>
              <c:f>Sheet1!$F$1</c:f>
              <c:strCache>
                <c:ptCount val="1"/>
                <c:pt idx="0">
                  <c:v>Instagram</c:v>
                </c:pt>
              </c:strCache>
            </c:strRef>
          </c:tx>
          <c:spPr>
            <a:solidFill>
              <a:schemeClr val="accent5"/>
            </a:solidFill>
            <a:ln>
              <a:noFill/>
            </a:ln>
            <a:effectLst/>
          </c:spPr>
          <c:invertIfNegative val="0"/>
          <c:cat>
            <c:numRef>
              <c:f>Sheet1!$A$2:$A$4</c:f>
              <c:numCache>
                <c:formatCode>m/d/yyyy</c:formatCode>
                <c:ptCount val="3"/>
                <c:pt idx="0">
                  <c:v>43112</c:v>
                </c:pt>
                <c:pt idx="1">
                  <c:v>43466</c:v>
                </c:pt>
                <c:pt idx="2">
                  <c:v>43467</c:v>
                </c:pt>
              </c:numCache>
            </c:num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118A-43FD-BEAC-40A303113ED4}"/>
            </c:ext>
          </c:extLst>
        </c:ser>
        <c:dLbls>
          <c:showLegendKey val="0"/>
          <c:showVal val="0"/>
          <c:showCatName val="0"/>
          <c:showSerName val="0"/>
          <c:showPercent val="0"/>
          <c:showBubbleSize val="0"/>
        </c:dLbls>
        <c:gapWidth val="182"/>
        <c:axId val="347680368"/>
        <c:axId val="347680696"/>
      </c:barChart>
      <c:dateAx>
        <c:axId val="34768036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680696"/>
        <c:crosses val="autoZero"/>
        <c:auto val="1"/>
        <c:lblOffset val="100"/>
        <c:baseTimeUnit val="days"/>
      </c:dateAx>
      <c:valAx>
        <c:axId val="3476806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680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E0F65-ADAB-4A75-834F-AFDAA0B08610}"/>
              </a:ext>
            </a:extLst>
          </p:cNvPr>
          <p:cNvSpPr>
            <a:spLocks noGrp="1"/>
          </p:cNvSpPr>
          <p:nvPr>
            <p:ph type="ctrTitle"/>
          </p:nvPr>
        </p:nvSpPr>
        <p:spPr/>
        <p:txBody>
          <a:bodyPr/>
          <a:lstStyle/>
          <a:p>
            <a:r>
              <a:rPr lang="en-US"/>
              <a:t>SLTR</a:t>
            </a:r>
          </a:p>
        </p:txBody>
      </p:sp>
      <p:sp>
        <p:nvSpPr>
          <p:cNvPr id="3" name="Subtitle 2">
            <a:extLst>
              <a:ext uri="{FF2B5EF4-FFF2-40B4-BE49-F238E27FC236}">
                <a16:creationId xmlns:a16="http://schemas.microsoft.com/office/drawing/2014/main" id="{D2A5E502-3093-430E-B646-1A806DD5CFEE}"/>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3592687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38963-80B2-470B-843B-2FD3D254AD4D}"/>
              </a:ext>
            </a:extLst>
          </p:cNvPr>
          <p:cNvSpPr>
            <a:spLocks noGrp="1"/>
          </p:cNvSpPr>
          <p:nvPr>
            <p:ph type="title"/>
          </p:nvPr>
        </p:nvSpPr>
        <p:spPr/>
        <p:txBody>
          <a:bodyPr/>
          <a:lstStyle/>
          <a:p>
            <a:r>
              <a:rPr lang="en-US"/>
              <a:t>Facebook FB Insights Fans Total (Bar Chart) | SLTR</a:t>
            </a:r>
          </a:p>
        </p:txBody>
      </p:sp>
      <p:graphicFrame>
        <p:nvGraphicFramePr>
          <p:cNvPr id="6" name="Chart Placeholder 5">
            <a:extLst>
              <a:ext uri="{FF2B5EF4-FFF2-40B4-BE49-F238E27FC236}">
                <a16:creationId xmlns:a16="http://schemas.microsoft.com/office/drawing/2014/main" id="{E1E45003-74DE-4D45-85D6-F1B72661273E}"/>
              </a:ext>
            </a:extLst>
          </p:cNvPr>
          <p:cNvGraphicFramePr>
            <a:graphicFrameLocks noGrp="1"/>
          </p:cNvGraphicFramePr>
          <p:nvPr>
            <p:ph type="chart" sz="quarter" idx="13"/>
            <p:extLst>
              <p:ext uri="{D42A27DB-BD31-4B8C-83A1-F6EECF244321}">
                <p14:modId xmlns:p14="http://schemas.microsoft.com/office/powerpoint/2010/main" val="2452549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7DDF3E-C98F-4815-BD5A-50EF5DCEF7AE}"/>
              </a:ext>
            </a:extLst>
          </p:cNvPr>
          <p:cNvSpPr>
            <a:spLocks noGrp="1"/>
          </p:cNvSpPr>
          <p:nvPr>
            <p:ph type="body" sz="quarter" idx="14"/>
          </p:nvPr>
        </p:nvSpPr>
        <p:spPr/>
        <p:txBody>
          <a:bodyPr/>
          <a:lstStyle/>
          <a:p>
            <a:r>
              <a:rPr lang="en-US"/>
              <a:t>01/12/2018 - 28/02/2019</a:t>
            </a:r>
          </a:p>
        </p:txBody>
      </p:sp>
      <p:sp>
        <p:nvSpPr>
          <p:cNvPr id="5" name="Footer Placeholder 4">
            <a:extLst>
              <a:ext uri="{FF2B5EF4-FFF2-40B4-BE49-F238E27FC236}">
                <a16:creationId xmlns:a16="http://schemas.microsoft.com/office/drawing/2014/main" id="{A1D42946-3294-41D8-8438-EFBDE2CB8C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89103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8892B-5A1C-4812-B387-FFF56A7FB46D}"/>
              </a:ext>
            </a:extLst>
          </p:cNvPr>
          <p:cNvSpPr>
            <a:spLocks noGrp="1"/>
          </p:cNvSpPr>
          <p:nvPr>
            <p:ph type="title"/>
          </p:nvPr>
        </p:nvSpPr>
        <p:spPr/>
        <p:txBody>
          <a:bodyPr/>
          <a:lstStyle/>
          <a:p>
            <a:r>
              <a:rPr lang="en-US"/>
              <a:t>Facebook FB Fans Change (Bar Chart) | SLTR</a:t>
            </a:r>
          </a:p>
        </p:txBody>
      </p:sp>
      <p:graphicFrame>
        <p:nvGraphicFramePr>
          <p:cNvPr id="6" name="Chart Placeholder 5">
            <a:extLst>
              <a:ext uri="{FF2B5EF4-FFF2-40B4-BE49-F238E27FC236}">
                <a16:creationId xmlns:a16="http://schemas.microsoft.com/office/drawing/2014/main" id="{51A5B82E-5C77-4ECB-B55D-FAEF828706EC}"/>
              </a:ext>
            </a:extLst>
          </p:cNvPr>
          <p:cNvGraphicFramePr>
            <a:graphicFrameLocks noGrp="1"/>
          </p:cNvGraphicFramePr>
          <p:nvPr>
            <p:ph type="chart" sz="quarter" idx="13"/>
            <p:extLst>
              <p:ext uri="{D42A27DB-BD31-4B8C-83A1-F6EECF244321}">
                <p14:modId xmlns:p14="http://schemas.microsoft.com/office/powerpoint/2010/main" val="9600918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AF2736-8E25-4354-A739-438CE7C03799}"/>
              </a:ext>
            </a:extLst>
          </p:cNvPr>
          <p:cNvSpPr>
            <a:spLocks noGrp="1"/>
          </p:cNvSpPr>
          <p:nvPr>
            <p:ph type="body" sz="quarter" idx="14"/>
          </p:nvPr>
        </p:nvSpPr>
        <p:spPr/>
        <p:txBody>
          <a:bodyPr/>
          <a:lstStyle/>
          <a:p>
            <a:r>
              <a:rPr lang="en-US"/>
              <a:t>01/12/2018 - 28/02/2019</a:t>
            </a:r>
          </a:p>
        </p:txBody>
      </p:sp>
      <p:sp>
        <p:nvSpPr>
          <p:cNvPr id="5" name="Footer Placeholder 4">
            <a:extLst>
              <a:ext uri="{FF2B5EF4-FFF2-40B4-BE49-F238E27FC236}">
                <a16:creationId xmlns:a16="http://schemas.microsoft.com/office/drawing/2014/main" id="{59249F5C-9F8F-4AA8-8952-8C8B1CD805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1158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656E3-CE93-4B0B-A69B-ABD84175098E}"/>
              </a:ext>
            </a:extLst>
          </p:cNvPr>
          <p:cNvSpPr>
            <a:spLocks noGrp="1"/>
          </p:cNvSpPr>
          <p:nvPr>
            <p:ph type="title"/>
          </p:nvPr>
        </p:nvSpPr>
        <p:spPr/>
        <p:txBody>
          <a:bodyPr/>
          <a:lstStyle/>
          <a:p>
            <a:r>
              <a:rPr lang="en-US"/>
              <a:t>Facebook FB Reach (Bar Chart) | SLTR</a:t>
            </a:r>
          </a:p>
        </p:txBody>
      </p:sp>
      <p:graphicFrame>
        <p:nvGraphicFramePr>
          <p:cNvPr id="6" name="Chart Placeholder 5">
            <a:extLst>
              <a:ext uri="{FF2B5EF4-FFF2-40B4-BE49-F238E27FC236}">
                <a16:creationId xmlns:a16="http://schemas.microsoft.com/office/drawing/2014/main" id="{FB48C764-072C-409F-BDA8-BAF39ED44F36}"/>
              </a:ext>
            </a:extLst>
          </p:cNvPr>
          <p:cNvGraphicFramePr>
            <a:graphicFrameLocks noGrp="1"/>
          </p:cNvGraphicFramePr>
          <p:nvPr>
            <p:ph type="chart" sz="quarter" idx="13"/>
            <p:extLst>
              <p:ext uri="{D42A27DB-BD31-4B8C-83A1-F6EECF244321}">
                <p14:modId xmlns:p14="http://schemas.microsoft.com/office/powerpoint/2010/main" val="41717900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DFEFA7-BF58-43FA-82C3-6BD165CEDD86}"/>
              </a:ext>
            </a:extLst>
          </p:cNvPr>
          <p:cNvSpPr>
            <a:spLocks noGrp="1"/>
          </p:cNvSpPr>
          <p:nvPr>
            <p:ph type="body" sz="quarter" idx="14"/>
          </p:nvPr>
        </p:nvSpPr>
        <p:spPr/>
        <p:txBody>
          <a:bodyPr/>
          <a:lstStyle/>
          <a:p>
            <a:r>
              <a:rPr lang="en-US"/>
              <a:t>01/12/2018 - 28/02/2019</a:t>
            </a:r>
          </a:p>
        </p:txBody>
      </p:sp>
      <p:sp>
        <p:nvSpPr>
          <p:cNvPr id="5" name="Footer Placeholder 4">
            <a:extLst>
              <a:ext uri="{FF2B5EF4-FFF2-40B4-BE49-F238E27FC236}">
                <a16:creationId xmlns:a16="http://schemas.microsoft.com/office/drawing/2014/main" id="{ACC617BB-BBD5-4348-A0FC-053EAF655E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2554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137ED-C5A7-4D0C-85CB-03D622B904F1}"/>
              </a:ext>
            </a:extLst>
          </p:cNvPr>
          <p:cNvSpPr>
            <a:spLocks noGrp="1"/>
          </p:cNvSpPr>
          <p:nvPr>
            <p:ph type="title"/>
          </p:nvPr>
        </p:nvSpPr>
        <p:spPr/>
        <p:txBody>
          <a:bodyPr/>
          <a:lstStyle/>
          <a:p>
            <a:r>
              <a:rPr lang="en-US"/>
              <a:t>Facebook FB Total Interactions (Bar Chart) | SLTR</a:t>
            </a:r>
          </a:p>
        </p:txBody>
      </p:sp>
      <p:graphicFrame>
        <p:nvGraphicFramePr>
          <p:cNvPr id="6" name="Chart Placeholder 5">
            <a:extLst>
              <a:ext uri="{FF2B5EF4-FFF2-40B4-BE49-F238E27FC236}">
                <a16:creationId xmlns:a16="http://schemas.microsoft.com/office/drawing/2014/main" id="{B6996797-6156-4BD4-B30B-EB52C0592DA4}"/>
              </a:ext>
            </a:extLst>
          </p:cNvPr>
          <p:cNvGraphicFramePr>
            <a:graphicFrameLocks noGrp="1"/>
          </p:cNvGraphicFramePr>
          <p:nvPr>
            <p:ph type="chart" sz="quarter" idx="13"/>
            <p:extLst>
              <p:ext uri="{D42A27DB-BD31-4B8C-83A1-F6EECF244321}">
                <p14:modId xmlns:p14="http://schemas.microsoft.com/office/powerpoint/2010/main" val="30519908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EFCDCA-C281-4085-B1D6-BCBCF4AABF25}"/>
              </a:ext>
            </a:extLst>
          </p:cNvPr>
          <p:cNvSpPr>
            <a:spLocks noGrp="1"/>
          </p:cNvSpPr>
          <p:nvPr>
            <p:ph type="body" sz="quarter" idx="14"/>
          </p:nvPr>
        </p:nvSpPr>
        <p:spPr/>
        <p:txBody>
          <a:bodyPr/>
          <a:lstStyle/>
          <a:p>
            <a:r>
              <a:rPr lang="en-US"/>
              <a:t>01/12/2018 - 28/02/2019</a:t>
            </a:r>
          </a:p>
        </p:txBody>
      </p:sp>
      <p:sp>
        <p:nvSpPr>
          <p:cNvPr id="5" name="Footer Placeholder 4">
            <a:extLst>
              <a:ext uri="{FF2B5EF4-FFF2-40B4-BE49-F238E27FC236}">
                <a16:creationId xmlns:a16="http://schemas.microsoft.com/office/drawing/2014/main" id="{D50B696E-C6DF-46F8-B9A0-3F2070F503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26413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05BBE-EEE6-440F-AE68-EA2B2C10D313}"/>
              </a:ext>
            </a:extLst>
          </p:cNvPr>
          <p:cNvSpPr>
            <a:spLocks noGrp="1"/>
          </p:cNvSpPr>
          <p:nvPr>
            <p:ph type="title"/>
          </p:nvPr>
        </p:nvSpPr>
        <p:spPr/>
        <p:txBody>
          <a:bodyPr/>
          <a:lstStyle/>
          <a:p>
            <a:r>
              <a:rPr lang="en-US"/>
              <a:t>Facebook FB Organic Vs Paid Reach (Bar Chart) | SLTR</a:t>
            </a:r>
          </a:p>
        </p:txBody>
      </p:sp>
      <p:graphicFrame>
        <p:nvGraphicFramePr>
          <p:cNvPr id="6" name="Chart Placeholder 5">
            <a:extLst>
              <a:ext uri="{FF2B5EF4-FFF2-40B4-BE49-F238E27FC236}">
                <a16:creationId xmlns:a16="http://schemas.microsoft.com/office/drawing/2014/main" id="{5410BD54-9951-42D5-A18E-A6713375D750}"/>
              </a:ext>
            </a:extLst>
          </p:cNvPr>
          <p:cNvGraphicFramePr>
            <a:graphicFrameLocks noGrp="1"/>
          </p:cNvGraphicFramePr>
          <p:nvPr>
            <p:ph type="chart" sz="quarter" idx="13"/>
            <p:extLst>
              <p:ext uri="{D42A27DB-BD31-4B8C-83A1-F6EECF244321}">
                <p14:modId xmlns:p14="http://schemas.microsoft.com/office/powerpoint/2010/main" val="18533791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1A8634-5B2E-4E3A-AAA2-AE8297165DF4}"/>
              </a:ext>
            </a:extLst>
          </p:cNvPr>
          <p:cNvSpPr>
            <a:spLocks noGrp="1"/>
          </p:cNvSpPr>
          <p:nvPr>
            <p:ph type="body" sz="quarter" idx="14"/>
          </p:nvPr>
        </p:nvSpPr>
        <p:spPr/>
        <p:txBody>
          <a:bodyPr/>
          <a:lstStyle/>
          <a:p>
            <a:r>
              <a:rPr lang="en-US"/>
              <a:t>01/12/2018 - 28/02/2019</a:t>
            </a:r>
          </a:p>
        </p:txBody>
      </p:sp>
      <p:sp>
        <p:nvSpPr>
          <p:cNvPr id="5" name="Footer Placeholder 4">
            <a:extLst>
              <a:ext uri="{FF2B5EF4-FFF2-40B4-BE49-F238E27FC236}">
                <a16:creationId xmlns:a16="http://schemas.microsoft.com/office/drawing/2014/main" id="{A63722C7-C489-4B9D-A6BC-494902CA784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4046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AD771-2FEE-48B6-B723-F4406383CFE4}"/>
              </a:ext>
            </a:extLst>
          </p:cNvPr>
          <p:cNvSpPr>
            <a:spLocks noGrp="1"/>
          </p:cNvSpPr>
          <p:nvPr>
            <p:ph type="title"/>
          </p:nvPr>
        </p:nvSpPr>
        <p:spPr/>
        <p:txBody>
          <a:bodyPr/>
          <a:lstStyle/>
          <a:p>
            <a:r>
              <a:rPr lang="en-US"/>
              <a:t>Facebook FB Post Reach (Bar Chart) | SLTR</a:t>
            </a:r>
          </a:p>
        </p:txBody>
      </p:sp>
      <p:graphicFrame>
        <p:nvGraphicFramePr>
          <p:cNvPr id="6" name="Chart Placeholder 5">
            <a:extLst>
              <a:ext uri="{FF2B5EF4-FFF2-40B4-BE49-F238E27FC236}">
                <a16:creationId xmlns:a16="http://schemas.microsoft.com/office/drawing/2014/main" id="{CE1D7D90-3ABE-4731-819F-6D8757FF71AC}"/>
              </a:ext>
            </a:extLst>
          </p:cNvPr>
          <p:cNvGraphicFramePr>
            <a:graphicFrameLocks noGrp="1"/>
          </p:cNvGraphicFramePr>
          <p:nvPr>
            <p:ph type="chart" sz="quarter" idx="13"/>
            <p:extLst>
              <p:ext uri="{D42A27DB-BD31-4B8C-83A1-F6EECF244321}">
                <p14:modId xmlns:p14="http://schemas.microsoft.com/office/powerpoint/2010/main" val="40953603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573435-8FDE-43D1-B481-8DC7D4F026A5}"/>
              </a:ext>
            </a:extLst>
          </p:cNvPr>
          <p:cNvSpPr>
            <a:spLocks noGrp="1"/>
          </p:cNvSpPr>
          <p:nvPr>
            <p:ph type="body" sz="quarter" idx="14"/>
          </p:nvPr>
        </p:nvSpPr>
        <p:spPr/>
        <p:txBody>
          <a:bodyPr/>
          <a:lstStyle/>
          <a:p>
            <a:r>
              <a:rPr lang="en-US"/>
              <a:t>01/12/2018 - 28/02/2019</a:t>
            </a:r>
          </a:p>
        </p:txBody>
      </p:sp>
      <p:sp>
        <p:nvSpPr>
          <p:cNvPr id="5" name="Footer Placeholder 4">
            <a:extLst>
              <a:ext uri="{FF2B5EF4-FFF2-40B4-BE49-F238E27FC236}">
                <a16:creationId xmlns:a16="http://schemas.microsoft.com/office/drawing/2014/main" id="{BDF97876-69C7-45CC-8C64-91542F3A04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42427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C49B2-9987-465A-822C-4B320FA7BF18}"/>
              </a:ext>
            </a:extLst>
          </p:cNvPr>
          <p:cNvSpPr>
            <a:spLocks noGrp="1"/>
          </p:cNvSpPr>
          <p:nvPr>
            <p:ph type="title"/>
          </p:nvPr>
        </p:nvSpPr>
        <p:spPr/>
        <p:txBody>
          <a:bodyPr/>
          <a:lstStyle/>
          <a:p>
            <a:r>
              <a:rPr lang="en-US"/>
              <a:t>Facebook FB Own Posts Table with views | SLTR - 1 of 15</a:t>
            </a:r>
          </a:p>
        </p:txBody>
      </p:sp>
      <p:graphicFrame>
        <p:nvGraphicFramePr>
          <p:cNvPr id="5" name="Table Placeholder 4">
            <a:extLst>
              <a:ext uri="{FF2B5EF4-FFF2-40B4-BE49-F238E27FC236}">
                <a16:creationId xmlns:a16="http://schemas.microsoft.com/office/drawing/2014/main" id="{89AEB3CE-98D4-4AA4-B9B5-E14D1AC3AB9B}"/>
              </a:ext>
            </a:extLst>
          </p:cNvPr>
          <p:cNvGraphicFramePr>
            <a:graphicFrameLocks noGrp="1"/>
          </p:cNvGraphicFramePr>
          <p:nvPr>
            <p:ph type="tbl" sz="quarter" idx="13"/>
            <p:extLst>
              <p:ext uri="{D42A27DB-BD31-4B8C-83A1-F6EECF244321}">
                <p14:modId xmlns:p14="http://schemas.microsoft.com/office/powerpoint/2010/main" val="4237627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56373557"/>
                    </a:ext>
                  </a:extLst>
                </a:gridCol>
                <a:gridCol w="576072">
                  <a:extLst>
                    <a:ext uri="{9D8B030D-6E8A-4147-A177-3AD203B41FA5}">
                      <a16:colId xmlns:a16="http://schemas.microsoft.com/office/drawing/2014/main" val="1003015936"/>
                    </a:ext>
                  </a:extLst>
                </a:gridCol>
                <a:gridCol w="576072">
                  <a:extLst>
                    <a:ext uri="{9D8B030D-6E8A-4147-A177-3AD203B41FA5}">
                      <a16:colId xmlns:a16="http://schemas.microsoft.com/office/drawing/2014/main" val="1773918168"/>
                    </a:ext>
                  </a:extLst>
                </a:gridCol>
                <a:gridCol w="576072">
                  <a:extLst>
                    <a:ext uri="{9D8B030D-6E8A-4147-A177-3AD203B41FA5}">
                      <a16:colId xmlns:a16="http://schemas.microsoft.com/office/drawing/2014/main" val="2658557240"/>
                    </a:ext>
                  </a:extLst>
                </a:gridCol>
                <a:gridCol w="576072">
                  <a:extLst>
                    <a:ext uri="{9D8B030D-6E8A-4147-A177-3AD203B41FA5}">
                      <a16:colId xmlns:a16="http://schemas.microsoft.com/office/drawing/2014/main" val="3402248088"/>
                    </a:ext>
                  </a:extLst>
                </a:gridCol>
                <a:gridCol w="576072">
                  <a:extLst>
                    <a:ext uri="{9D8B030D-6E8A-4147-A177-3AD203B41FA5}">
                      <a16:colId xmlns:a16="http://schemas.microsoft.com/office/drawing/2014/main" val="912544811"/>
                    </a:ext>
                  </a:extLst>
                </a:gridCol>
                <a:gridCol w="576072">
                  <a:extLst>
                    <a:ext uri="{9D8B030D-6E8A-4147-A177-3AD203B41FA5}">
                      <a16:colId xmlns:a16="http://schemas.microsoft.com/office/drawing/2014/main" val="3286461834"/>
                    </a:ext>
                  </a:extLst>
                </a:gridCol>
                <a:gridCol w="576072">
                  <a:extLst>
                    <a:ext uri="{9D8B030D-6E8A-4147-A177-3AD203B41FA5}">
                      <a16:colId xmlns:a16="http://schemas.microsoft.com/office/drawing/2014/main" val="3495222349"/>
                    </a:ext>
                  </a:extLst>
                </a:gridCol>
                <a:gridCol w="576072">
                  <a:extLst>
                    <a:ext uri="{9D8B030D-6E8A-4147-A177-3AD203B41FA5}">
                      <a16:colId xmlns:a16="http://schemas.microsoft.com/office/drawing/2014/main" val="483303916"/>
                    </a:ext>
                  </a:extLst>
                </a:gridCol>
                <a:gridCol w="576072">
                  <a:extLst>
                    <a:ext uri="{9D8B030D-6E8A-4147-A177-3AD203B41FA5}">
                      <a16:colId xmlns:a16="http://schemas.microsoft.com/office/drawing/2014/main" val="1552675960"/>
                    </a:ext>
                  </a:extLst>
                </a:gridCol>
                <a:gridCol w="576072">
                  <a:extLst>
                    <a:ext uri="{9D8B030D-6E8A-4147-A177-3AD203B41FA5}">
                      <a16:colId xmlns:a16="http://schemas.microsoft.com/office/drawing/2014/main" val="2667457837"/>
                    </a:ext>
                  </a:extLst>
                </a:gridCol>
                <a:gridCol w="658368">
                  <a:extLst>
                    <a:ext uri="{9D8B030D-6E8A-4147-A177-3AD203B41FA5}">
                      <a16:colId xmlns:a16="http://schemas.microsoft.com/office/drawing/2014/main" val="3216840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87973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- 2019-02-19 13:14:19 </a:t>
                      </a:r>
                      <a:r>
                        <a:rPr kumimoji="0" lang="en-US" sz="1000" b="0" i="0" u="none" strike="noStrike" kern="1200" cap="none" spc="0" normalizeH="0" baseline="0" noProof="0">
                          <a:ln>
                            <a:noFill/>
                          </a:ln>
                          <a:solidFill>
                            <a:prstClr val="black"/>
                          </a:solidFill>
                          <a:effectLst/>
                          <a:uLnTx/>
                          <a:uFillTx/>
                          <a:latin typeface="+mn-lt"/>
                          <a:ea typeface="+mn-ea"/>
                          <a:cs typeface="+mn-cs"/>
                        </a:rPr>
                        <a:t> 
 Brunch, Bubbles &amp; Beats - 🍣 Over 100 dishes from around the world, 🥂 drinks packages, and 🎧 music from local artists! 
March 3rd will be incredible - book now! 
5259 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138339"/>
                  </a:ext>
                </a:extLst>
              </a:tr>
            </a:tbl>
          </a:graphicData>
        </a:graphic>
      </p:graphicFrame>
      <p:sp>
        <p:nvSpPr>
          <p:cNvPr id="4" name="Text Placeholder 3">
            <a:extLst>
              <a:ext uri="{FF2B5EF4-FFF2-40B4-BE49-F238E27FC236}">
                <a16:creationId xmlns:a16="http://schemas.microsoft.com/office/drawing/2014/main" id="{BE0F2D35-0FA6-4CD5-AA9B-50070C15B7C2}"/>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1090066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B7EE1-95C8-40A7-9198-CA64AD8F3CF6}"/>
              </a:ext>
            </a:extLst>
          </p:cNvPr>
          <p:cNvSpPr>
            <a:spLocks noGrp="1"/>
          </p:cNvSpPr>
          <p:nvPr>
            <p:ph type="title"/>
          </p:nvPr>
        </p:nvSpPr>
        <p:spPr/>
        <p:txBody>
          <a:bodyPr/>
          <a:lstStyle/>
          <a:p>
            <a:r>
              <a:rPr lang="en-US"/>
              <a:t>Facebook FB Own Posts Table with views | SLTR - 2 of 15</a:t>
            </a:r>
          </a:p>
        </p:txBody>
      </p:sp>
      <p:graphicFrame>
        <p:nvGraphicFramePr>
          <p:cNvPr id="5" name="Table Placeholder 4">
            <a:extLst>
              <a:ext uri="{FF2B5EF4-FFF2-40B4-BE49-F238E27FC236}">
                <a16:creationId xmlns:a16="http://schemas.microsoft.com/office/drawing/2014/main" id="{AC41BCB8-AF05-4687-9DC4-11724A7FF3F4}"/>
              </a:ext>
            </a:extLst>
          </p:cNvPr>
          <p:cNvGraphicFramePr>
            <a:graphicFrameLocks noGrp="1"/>
          </p:cNvGraphicFramePr>
          <p:nvPr>
            <p:ph type="tbl" sz="quarter" idx="13"/>
            <p:extLst>
              <p:ext uri="{D42A27DB-BD31-4B8C-83A1-F6EECF244321}">
                <p14:modId xmlns:p14="http://schemas.microsoft.com/office/powerpoint/2010/main" val="951432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07282695"/>
                    </a:ext>
                  </a:extLst>
                </a:gridCol>
                <a:gridCol w="576072">
                  <a:extLst>
                    <a:ext uri="{9D8B030D-6E8A-4147-A177-3AD203B41FA5}">
                      <a16:colId xmlns:a16="http://schemas.microsoft.com/office/drawing/2014/main" val="201317549"/>
                    </a:ext>
                  </a:extLst>
                </a:gridCol>
                <a:gridCol w="576072">
                  <a:extLst>
                    <a:ext uri="{9D8B030D-6E8A-4147-A177-3AD203B41FA5}">
                      <a16:colId xmlns:a16="http://schemas.microsoft.com/office/drawing/2014/main" val="1860967640"/>
                    </a:ext>
                  </a:extLst>
                </a:gridCol>
                <a:gridCol w="576072">
                  <a:extLst>
                    <a:ext uri="{9D8B030D-6E8A-4147-A177-3AD203B41FA5}">
                      <a16:colId xmlns:a16="http://schemas.microsoft.com/office/drawing/2014/main" val="2840306295"/>
                    </a:ext>
                  </a:extLst>
                </a:gridCol>
                <a:gridCol w="576072">
                  <a:extLst>
                    <a:ext uri="{9D8B030D-6E8A-4147-A177-3AD203B41FA5}">
                      <a16:colId xmlns:a16="http://schemas.microsoft.com/office/drawing/2014/main" val="237025202"/>
                    </a:ext>
                  </a:extLst>
                </a:gridCol>
                <a:gridCol w="576072">
                  <a:extLst>
                    <a:ext uri="{9D8B030D-6E8A-4147-A177-3AD203B41FA5}">
                      <a16:colId xmlns:a16="http://schemas.microsoft.com/office/drawing/2014/main" val="2150844954"/>
                    </a:ext>
                  </a:extLst>
                </a:gridCol>
                <a:gridCol w="576072">
                  <a:extLst>
                    <a:ext uri="{9D8B030D-6E8A-4147-A177-3AD203B41FA5}">
                      <a16:colId xmlns:a16="http://schemas.microsoft.com/office/drawing/2014/main" val="844948438"/>
                    </a:ext>
                  </a:extLst>
                </a:gridCol>
                <a:gridCol w="576072">
                  <a:extLst>
                    <a:ext uri="{9D8B030D-6E8A-4147-A177-3AD203B41FA5}">
                      <a16:colId xmlns:a16="http://schemas.microsoft.com/office/drawing/2014/main" val="4217674159"/>
                    </a:ext>
                  </a:extLst>
                </a:gridCol>
                <a:gridCol w="576072">
                  <a:extLst>
                    <a:ext uri="{9D8B030D-6E8A-4147-A177-3AD203B41FA5}">
                      <a16:colId xmlns:a16="http://schemas.microsoft.com/office/drawing/2014/main" val="178886522"/>
                    </a:ext>
                  </a:extLst>
                </a:gridCol>
                <a:gridCol w="576072">
                  <a:extLst>
                    <a:ext uri="{9D8B030D-6E8A-4147-A177-3AD203B41FA5}">
                      <a16:colId xmlns:a16="http://schemas.microsoft.com/office/drawing/2014/main" val="1559777431"/>
                    </a:ext>
                  </a:extLst>
                </a:gridCol>
                <a:gridCol w="576072">
                  <a:extLst>
                    <a:ext uri="{9D8B030D-6E8A-4147-A177-3AD203B41FA5}">
                      <a16:colId xmlns:a16="http://schemas.microsoft.com/office/drawing/2014/main" val="3946355447"/>
                    </a:ext>
                  </a:extLst>
                </a:gridCol>
                <a:gridCol w="658368">
                  <a:extLst>
                    <a:ext uri="{9D8B030D-6E8A-4147-A177-3AD203B41FA5}">
                      <a16:colId xmlns:a16="http://schemas.microsoft.com/office/drawing/2014/main" val="14473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34291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- 2019-02-15 11:00:01 </a:t>
                      </a:r>
                      <a:r>
                        <a:rPr kumimoji="0" lang="en-US" sz="1000" b="0" i="0" u="none" strike="noStrike" kern="1200" cap="none" spc="0" normalizeH="0" baseline="0" noProof="0">
                          <a:ln>
                            <a:noFill/>
                          </a:ln>
                          <a:solidFill>
                            <a:prstClr val="black"/>
                          </a:solidFill>
                          <a:effectLst/>
                          <a:uLnTx/>
                          <a:uFillTx/>
                          <a:latin typeface="+mn-lt"/>
                          <a:ea typeface="+mn-ea"/>
                          <a:cs typeface="+mn-cs"/>
                        </a:rPr>
                        <a:t> 
 Make use of our amazing local offer - with a room starting at Rs. 13,500. 
🌴 Sun, sea and private islands. 📷 mohammed_alnuaimi
Contact 402 7400 / reservations.sltr@shangri-la.com, quoting PLOCAL19 for info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81916479"/>
                  </a:ext>
                </a:extLst>
              </a:tr>
            </a:tbl>
          </a:graphicData>
        </a:graphic>
      </p:graphicFrame>
      <p:sp>
        <p:nvSpPr>
          <p:cNvPr id="4" name="Text Placeholder 3">
            <a:extLst>
              <a:ext uri="{FF2B5EF4-FFF2-40B4-BE49-F238E27FC236}">
                <a16:creationId xmlns:a16="http://schemas.microsoft.com/office/drawing/2014/main" id="{FAEAD722-069E-4ED6-8426-A904B5604928}"/>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3884680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E847F-4348-47FB-8490-0CBB8ED153CE}"/>
              </a:ext>
            </a:extLst>
          </p:cNvPr>
          <p:cNvSpPr>
            <a:spLocks noGrp="1"/>
          </p:cNvSpPr>
          <p:nvPr>
            <p:ph type="title"/>
          </p:nvPr>
        </p:nvSpPr>
        <p:spPr/>
        <p:txBody>
          <a:bodyPr/>
          <a:lstStyle/>
          <a:p>
            <a:r>
              <a:rPr lang="en-US"/>
              <a:t>Facebook FB Own Posts Table with views | SLTR - 3 of 15</a:t>
            </a:r>
          </a:p>
        </p:txBody>
      </p:sp>
      <p:graphicFrame>
        <p:nvGraphicFramePr>
          <p:cNvPr id="5" name="Table Placeholder 4">
            <a:extLst>
              <a:ext uri="{FF2B5EF4-FFF2-40B4-BE49-F238E27FC236}">
                <a16:creationId xmlns:a16="http://schemas.microsoft.com/office/drawing/2014/main" id="{CC5A6000-CAD3-4F75-A953-9BF7CF6029F4}"/>
              </a:ext>
            </a:extLst>
          </p:cNvPr>
          <p:cNvGraphicFramePr>
            <a:graphicFrameLocks noGrp="1"/>
          </p:cNvGraphicFramePr>
          <p:nvPr>
            <p:ph type="tbl" sz="quarter" idx="13"/>
            <p:extLst>
              <p:ext uri="{D42A27DB-BD31-4B8C-83A1-F6EECF244321}">
                <p14:modId xmlns:p14="http://schemas.microsoft.com/office/powerpoint/2010/main" val="1202005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8326321"/>
                    </a:ext>
                  </a:extLst>
                </a:gridCol>
                <a:gridCol w="576072">
                  <a:extLst>
                    <a:ext uri="{9D8B030D-6E8A-4147-A177-3AD203B41FA5}">
                      <a16:colId xmlns:a16="http://schemas.microsoft.com/office/drawing/2014/main" val="2681886237"/>
                    </a:ext>
                  </a:extLst>
                </a:gridCol>
                <a:gridCol w="576072">
                  <a:extLst>
                    <a:ext uri="{9D8B030D-6E8A-4147-A177-3AD203B41FA5}">
                      <a16:colId xmlns:a16="http://schemas.microsoft.com/office/drawing/2014/main" val="4179047615"/>
                    </a:ext>
                  </a:extLst>
                </a:gridCol>
                <a:gridCol w="576072">
                  <a:extLst>
                    <a:ext uri="{9D8B030D-6E8A-4147-A177-3AD203B41FA5}">
                      <a16:colId xmlns:a16="http://schemas.microsoft.com/office/drawing/2014/main" val="2516313808"/>
                    </a:ext>
                  </a:extLst>
                </a:gridCol>
                <a:gridCol w="576072">
                  <a:extLst>
                    <a:ext uri="{9D8B030D-6E8A-4147-A177-3AD203B41FA5}">
                      <a16:colId xmlns:a16="http://schemas.microsoft.com/office/drawing/2014/main" val="3322207769"/>
                    </a:ext>
                  </a:extLst>
                </a:gridCol>
                <a:gridCol w="576072">
                  <a:extLst>
                    <a:ext uri="{9D8B030D-6E8A-4147-A177-3AD203B41FA5}">
                      <a16:colId xmlns:a16="http://schemas.microsoft.com/office/drawing/2014/main" val="2446365184"/>
                    </a:ext>
                  </a:extLst>
                </a:gridCol>
                <a:gridCol w="576072">
                  <a:extLst>
                    <a:ext uri="{9D8B030D-6E8A-4147-A177-3AD203B41FA5}">
                      <a16:colId xmlns:a16="http://schemas.microsoft.com/office/drawing/2014/main" val="2607877537"/>
                    </a:ext>
                  </a:extLst>
                </a:gridCol>
                <a:gridCol w="576072">
                  <a:extLst>
                    <a:ext uri="{9D8B030D-6E8A-4147-A177-3AD203B41FA5}">
                      <a16:colId xmlns:a16="http://schemas.microsoft.com/office/drawing/2014/main" val="1865337311"/>
                    </a:ext>
                  </a:extLst>
                </a:gridCol>
                <a:gridCol w="576072">
                  <a:extLst>
                    <a:ext uri="{9D8B030D-6E8A-4147-A177-3AD203B41FA5}">
                      <a16:colId xmlns:a16="http://schemas.microsoft.com/office/drawing/2014/main" val="3477056707"/>
                    </a:ext>
                  </a:extLst>
                </a:gridCol>
                <a:gridCol w="576072">
                  <a:extLst>
                    <a:ext uri="{9D8B030D-6E8A-4147-A177-3AD203B41FA5}">
                      <a16:colId xmlns:a16="http://schemas.microsoft.com/office/drawing/2014/main" val="1485544434"/>
                    </a:ext>
                  </a:extLst>
                </a:gridCol>
                <a:gridCol w="576072">
                  <a:extLst>
                    <a:ext uri="{9D8B030D-6E8A-4147-A177-3AD203B41FA5}">
                      <a16:colId xmlns:a16="http://schemas.microsoft.com/office/drawing/2014/main" val="3247019013"/>
                    </a:ext>
                  </a:extLst>
                </a:gridCol>
                <a:gridCol w="658368">
                  <a:extLst>
                    <a:ext uri="{9D8B030D-6E8A-4147-A177-3AD203B41FA5}">
                      <a16:colId xmlns:a16="http://schemas.microsoft.com/office/drawing/2014/main" val="25075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5470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- 2019-02-13 13:30:00 </a:t>
                      </a:r>
                      <a:r>
                        <a:rPr kumimoji="0" lang="en-US" sz="1000" b="0" i="0" u="none" strike="noStrike" kern="1200" cap="none" spc="0" normalizeH="0" baseline="0" noProof="0">
                          <a:ln>
                            <a:noFill/>
                          </a:ln>
                          <a:solidFill>
                            <a:prstClr val="black"/>
                          </a:solidFill>
                          <a:effectLst/>
                          <a:uLnTx/>
                          <a:uFillTx/>
                          <a:latin typeface="+mn-lt"/>
                          <a:ea typeface="+mn-ea"/>
                          <a:cs typeface="+mn-cs"/>
                        </a:rPr>
                        <a:t> 
 It's party time on the East Coast! Our monthly Brunch, Bubbles &amp; Beats is on March 3rd, with epic food, amazing vibes and live entertainment to make you smile!
Book: 5259 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99227461"/>
                  </a:ext>
                </a:extLst>
              </a:tr>
            </a:tbl>
          </a:graphicData>
        </a:graphic>
      </p:graphicFrame>
      <p:sp>
        <p:nvSpPr>
          <p:cNvPr id="4" name="Text Placeholder 3">
            <a:extLst>
              <a:ext uri="{FF2B5EF4-FFF2-40B4-BE49-F238E27FC236}">
                <a16:creationId xmlns:a16="http://schemas.microsoft.com/office/drawing/2014/main" id="{65CD0D46-837A-4664-A741-730EB715EA6C}"/>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37307702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B0A4C-0031-4D5F-8F06-E1684DB8FB5B}"/>
              </a:ext>
            </a:extLst>
          </p:cNvPr>
          <p:cNvSpPr>
            <a:spLocks noGrp="1"/>
          </p:cNvSpPr>
          <p:nvPr>
            <p:ph type="title"/>
          </p:nvPr>
        </p:nvSpPr>
        <p:spPr/>
        <p:txBody>
          <a:bodyPr/>
          <a:lstStyle/>
          <a:p>
            <a:r>
              <a:rPr lang="en-US"/>
              <a:t>Facebook FB Own Posts Table with views | SLTR - 4 of 15</a:t>
            </a:r>
          </a:p>
        </p:txBody>
      </p:sp>
      <p:graphicFrame>
        <p:nvGraphicFramePr>
          <p:cNvPr id="5" name="Table Placeholder 4">
            <a:extLst>
              <a:ext uri="{FF2B5EF4-FFF2-40B4-BE49-F238E27FC236}">
                <a16:creationId xmlns:a16="http://schemas.microsoft.com/office/drawing/2014/main" id="{47775F58-86FD-4A13-8145-FCBEB5CBE402}"/>
              </a:ext>
            </a:extLst>
          </p:cNvPr>
          <p:cNvGraphicFramePr>
            <a:graphicFrameLocks noGrp="1"/>
          </p:cNvGraphicFramePr>
          <p:nvPr>
            <p:ph type="tbl" sz="quarter" idx="13"/>
            <p:extLst>
              <p:ext uri="{D42A27DB-BD31-4B8C-83A1-F6EECF244321}">
                <p14:modId xmlns:p14="http://schemas.microsoft.com/office/powerpoint/2010/main" val="18262208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16616452"/>
                    </a:ext>
                  </a:extLst>
                </a:gridCol>
                <a:gridCol w="576072">
                  <a:extLst>
                    <a:ext uri="{9D8B030D-6E8A-4147-A177-3AD203B41FA5}">
                      <a16:colId xmlns:a16="http://schemas.microsoft.com/office/drawing/2014/main" val="1037478896"/>
                    </a:ext>
                  </a:extLst>
                </a:gridCol>
                <a:gridCol w="576072">
                  <a:extLst>
                    <a:ext uri="{9D8B030D-6E8A-4147-A177-3AD203B41FA5}">
                      <a16:colId xmlns:a16="http://schemas.microsoft.com/office/drawing/2014/main" val="388741921"/>
                    </a:ext>
                  </a:extLst>
                </a:gridCol>
                <a:gridCol w="576072">
                  <a:extLst>
                    <a:ext uri="{9D8B030D-6E8A-4147-A177-3AD203B41FA5}">
                      <a16:colId xmlns:a16="http://schemas.microsoft.com/office/drawing/2014/main" val="267299952"/>
                    </a:ext>
                  </a:extLst>
                </a:gridCol>
                <a:gridCol w="576072">
                  <a:extLst>
                    <a:ext uri="{9D8B030D-6E8A-4147-A177-3AD203B41FA5}">
                      <a16:colId xmlns:a16="http://schemas.microsoft.com/office/drawing/2014/main" val="4100205951"/>
                    </a:ext>
                  </a:extLst>
                </a:gridCol>
                <a:gridCol w="576072">
                  <a:extLst>
                    <a:ext uri="{9D8B030D-6E8A-4147-A177-3AD203B41FA5}">
                      <a16:colId xmlns:a16="http://schemas.microsoft.com/office/drawing/2014/main" val="2549281380"/>
                    </a:ext>
                  </a:extLst>
                </a:gridCol>
                <a:gridCol w="576072">
                  <a:extLst>
                    <a:ext uri="{9D8B030D-6E8A-4147-A177-3AD203B41FA5}">
                      <a16:colId xmlns:a16="http://schemas.microsoft.com/office/drawing/2014/main" val="2830720937"/>
                    </a:ext>
                  </a:extLst>
                </a:gridCol>
                <a:gridCol w="576072">
                  <a:extLst>
                    <a:ext uri="{9D8B030D-6E8A-4147-A177-3AD203B41FA5}">
                      <a16:colId xmlns:a16="http://schemas.microsoft.com/office/drawing/2014/main" val="3407866449"/>
                    </a:ext>
                  </a:extLst>
                </a:gridCol>
                <a:gridCol w="576072">
                  <a:extLst>
                    <a:ext uri="{9D8B030D-6E8A-4147-A177-3AD203B41FA5}">
                      <a16:colId xmlns:a16="http://schemas.microsoft.com/office/drawing/2014/main" val="1280883518"/>
                    </a:ext>
                  </a:extLst>
                </a:gridCol>
                <a:gridCol w="576072">
                  <a:extLst>
                    <a:ext uri="{9D8B030D-6E8A-4147-A177-3AD203B41FA5}">
                      <a16:colId xmlns:a16="http://schemas.microsoft.com/office/drawing/2014/main" val="3868785106"/>
                    </a:ext>
                  </a:extLst>
                </a:gridCol>
                <a:gridCol w="576072">
                  <a:extLst>
                    <a:ext uri="{9D8B030D-6E8A-4147-A177-3AD203B41FA5}">
                      <a16:colId xmlns:a16="http://schemas.microsoft.com/office/drawing/2014/main" val="3777140139"/>
                    </a:ext>
                  </a:extLst>
                </a:gridCol>
                <a:gridCol w="658368">
                  <a:extLst>
                    <a:ext uri="{9D8B030D-6E8A-4147-A177-3AD203B41FA5}">
                      <a16:colId xmlns:a16="http://schemas.microsoft.com/office/drawing/2014/main" val="2209425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9488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- 2019-02-20 12:30:00 </a:t>
                      </a:r>
                      <a:r>
                        <a:rPr kumimoji="0" lang="en-US" sz="1000" b="0" i="0" u="none" strike="noStrike" kern="1200" cap="none" spc="0" normalizeH="0" baseline="0" noProof="0">
                          <a:ln>
                            <a:noFill/>
                          </a:ln>
                          <a:solidFill>
                            <a:prstClr val="black"/>
                          </a:solidFill>
                          <a:effectLst/>
                          <a:uLnTx/>
                          <a:uFillTx/>
                          <a:latin typeface="+mn-lt"/>
                          <a:ea typeface="+mn-ea"/>
                          <a:cs typeface="+mn-cs"/>
                        </a:rPr>
                        <a:t> 
 Plan your staycation with us and make use of our deals for Mauritian residents! With rooms starting at Rs. 13,500, there's no reason to not spend a weekend in Paradise. 🌴 
Contact 402 7400 / reservations.sltr@shangri-la.com, quoting PLOCAL19 for info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97703120"/>
                  </a:ext>
                </a:extLst>
              </a:tr>
            </a:tbl>
          </a:graphicData>
        </a:graphic>
      </p:graphicFrame>
      <p:sp>
        <p:nvSpPr>
          <p:cNvPr id="4" name="Text Placeholder 3">
            <a:extLst>
              <a:ext uri="{FF2B5EF4-FFF2-40B4-BE49-F238E27FC236}">
                <a16:creationId xmlns:a16="http://schemas.microsoft.com/office/drawing/2014/main" id="{C79D4670-776F-4045-991D-F7A2AC9A13A3}"/>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2501906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7EE5D-5869-4C35-B630-F51358D9B81B}"/>
              </a:ext>
            </a:extLst>
          </p:cNvPr>
          <p:cNvSpPr>
            <a:spLocks noGrp="1"/>
          </p:cNvSpPr>
          <p:nvPr>
            <p:ph type="title"/>
          </p:nvPr>
        </p:nvSpPr>
        <p:spPr/>
        <p:txBody>
          <a:bodyPr/>
          <a:lstStyle/>
          <a:p>
            <a:r>
              <a:rPr lang="en-US"/>
              <a:t>Facebook FB Own Posts Table with views | SLTR - 5 of 15</a:t>
            </a:r>
          </a:p>
        </p:txBody>
      </p:sp>
      <p:graphicFrame>
        <p:nvGraphicFramePr>
          <p:cNvPr id="5" name="Table Placeholder 4">
            <a:extLst>
              <a:ext uri="{FF2B5EF4-FFF2-40B4-BE49-F238E27FC236}">
                <a16:creationId xmlns:a16="http://schemas.microsoft.com/office/drawing/2014/main" id="{1EEDA0F9-C2AE-42ED-9BDD-2D2415D75B7B}"/>
              </a:ext>
            </a:extLst>
          </p:cNvPr>
          <p:cNvGraphicFramePr>
            <a:graphicFrameLocks noGrp="1"/>
          </p:cNvGraphicFramePr>
          <p:nvPr>
            <p:ph type="tbl" sz="quarter" idx="13"/>
            <p:extLst>
              <p:ext uri="{D42A27DB-BD31-4B8C-83A1-F6EECF244321}">
                <p14:modId xmlns:p14="http://schemas.microsoft.com/office/powerpoint/2010/main" val="1971367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16847329"/>
                    </a:ext>
                  </a:extLst>
                </a:gridCol>
                <a:gridCol w="576072">
                  <a:extLst>
                    <a:ext uri="{9D8B030D-6E8A-4147-A177-3AD203B41FA5}">
                      <a16:colId xmlns:a16="http://schemas.microsoft.com/office/drawing/2014/main" val="28307280"/>
                    </a:ext>
                  </a:extLst>
                </a:gridCol>
                <a:gridCol w="576072">
                  <a:extLst>
                    <a:ext uri="{9D8B030D-6E8A-4147-A177-3AD203B41FA5}">
                      <a16:colId xmlns:a16="http://schemas.microsoft.com/office/drawing/2014/main" val="178670898"/>
                    </a:ext>
                  </a:extLst>
                </a:gridCol>
                <a:gridCol w="576072">
                  <a:extLst>
                    <a:ext uri="{9D8B030D-6E8A-4147-A177-3AD203B41FA5}">
                      <a16:colId xmlns:a16="http://schemas.microsoft.com/office/drawing/2014/main" val="442643692"/>
                    </a:ext>
                  </a:extLst>
                </a:gridCol>
                <a:gridCol w="576072">
                  <a:extLst>
                    <a:ext uri="{9D8B030D-6E8A-4147-A177-3AD203B41FA5}">
                      <a16:colId xmlns:a16="http://schemas.microsoft.com/office/drawing/2014/main" val="687585389"/>
                    </a:ext>
                  </a:extLst>
                </a:gridCol>
                <a:gridCol w="576072">
                  <a:extLst>
                    <a:ext uri="{9D8B030D-6E8A-4147-A177-3AD203B41FA5}">
                      <a16:colId xmlns:a16="http://schemas.microsoft.com/office/drawing/2014/main" val="451978084"/>
                    </a:ext>
                  </a:extLst>
                </a:gridCol>
                <a:gridCol w="576072">
                  <a:extLst>
                    <a:ext uri="{9D8B030D-6E8A-4147-A177-3AD203B41FA5}">
                      <a16:colId xmlns:a16="http://schemas.microsoft.com/office/drawing/2014/main" val="3046375167"/>
                    </a:ext>
                  </a:extLst>
                </a:gridCol>
                <a:gridCol w="576072">
                  <a:extLst>
                    <a:ext uri="{9D8B030D-6E8A-4147-A177-3AD203B41FA5}">
                      <a16:colId xmlns:a16="http://schemas.microsoft.com/office/drawing/2014/main" val="1716773269"/>
                    </a:ext>
                  </a:extLst>
                </a:gridCol>
                <a:gridCol w="576072">
                  <a:extLst>
                    <a:ext uri="{9D8B030D-6E8A-4147-A177-3AD203B41FA5}">
                      <a16:colId xmlns:a16="http://schemas.microsoft.com/office/drawing/2014/main" val="362610221"/>
                    </a:ext>
                  </a:extLst>
                </a:gridCol>
                <a:gridCol w="576072">
                  <a:extLst>
                    <a:ext uri="{9D8B030D-6E8A-4147-A177-3AD203B41FA5}">
                      <a16:colId xmlns:a16="http://schemas.microsoft.com/office/drawing/2014/main" val="1481989281"/>
                    </a:ext>
                  </a:extLst>
                </a:gridCol>
                <a:gridCol w="576072">
                  <a:extLst>
                    <a:ext uri="{9D8B030D-6E8A-4147-A177-3AD203B41FA5}">
                      <a16:colId xmlns:a16="http://schemas.microsoft.com/office/drawing/2014/main" val="836270717"/>
                    </a:ext>
                  </a:extLst>
                </a:gridCol>
                <a:gridCol w="658368">
                  <a:extLst>
                    <a:ext uri="{9D8B030D-6E8A-4147-A177-3AD203B41FA5}">
                      <a16:colId xmlns:a16="http://schemas.microsoft.com/office/drawing/2014/main" val="1270416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6992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- 2019-02-07 10:30:00 </a:t>
                      </a:r>
                      <a:r>
                        <a:rPr kumimoji="0" lang="en-US" sz="1000" b="0" i="0" u="none" strike="noStrike" kern="1200" cap="none" spc="0" normalizeH="0" baseline="0" noProof="0">
                          <a:ln>
                            <a:noFill/>
                          </a:ln>
                          <a:solidFill>
                            <a:prstClr val="black"/>
                          </a:solidFill>
                          <a:effectLst/>
                          <a:uLnTx/>
                          <a:uFillTx/>
                          <a:latin typeface="+mn-lt"/>
                          <a:ea typeface="+mn-ea"/>
                          <a:cs typeface="+mn-cs"/>
                        </a:rPr>
                        <a:t> 
 Picture this: 4 courses of fine dining. The stars, the moon and the waves. You and your loved one toasting to a special Valentine's spent in bliss... 
Call to book at Republik on Feb 14th. 
5259 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07448950"/>
                  </a:ext>
                </a:extLst>
              </a:tr>
            </a:tbl>
          </a:graphicData>
        </a:graphic>
      </p:graphicFrame>
      <p:sp>
        <p:nvSpPr>
          <p:cNvPr id="4" name="Text Placeholder 3">
            <a:extLst>
              <a:ext uri="{FF2B5EF4-FFF2-40B4-BE49-F238E27FC236}">
                <a16:creationId xmlns:a16="http://schemas.microsoft.com/office/drawing/2014/main" id="{1E343467-F51C-402D-A069-5C5FFF48FDBB}"/>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7527826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B093A-B5BF-459C-B2D4-F3CC94DF9BF3}"/>
              </a:ext>
            </a:extLst>
          </p:cNvPr>
          <p:cNvSpPr>
            <a:spLocks noGrp="1"/>
          </p:cNvSpPr>
          <p:nvPr>
            <p:ph type="title"/>
          </p:nvPr>
        </p:nvSpPr>
        <p:spPr/>
        <p:txBody>
          <a:bodyPr/>
          <a:lstStyle/>
          <a:p>
            <a:r>
              <a:rPr lang="en-US"/>
              <a:t>Facebook FB Own Posts Table with views | SLTR - 6 of 15</a:t>
            </a:r>
          </a:p>
        </p:txBody>
      </p:sp>
      <p:graphicFrame>
        <p:nvGraphicFramePr>
          <p:cNvPr id="5" name="Table Placeholder 4">
            <a:extLst>
              <a:ext uri="{FF2B5EF4-FFF2-40B4-BE49-F238E27FC236}">
                <a16:creationId xmlns:a16="http://schemas.microsoft.com/office/drawing/2014/main" id="{85C80C74-EB9F-43AC-BC58-3EECBF9D3373}"/>
              </a:ext>
            </a:extLst>
          </p:cNvPr>
          <p:cNvGraphicFramePr>
            <a:graphicFrameLocks noGrp="1"/>
          </p:cNvGraphicFramePr>
          <p:nvPr>
            <p:ph type="tbl" sz="quarter" idx="13"/>
            <p:extLst>
              <p:ext uri="{D42A27DB-BD31-4B8C-83A1-F6EECF244321}">
                <p14:modId xmlns:p14="http://schemas.microsoft.com/office/powerpoint/2010/main" val="4182209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73627206"/>
                    </a:ext>
                  </a:extLst>
                </a:gridCol>
                <a:gridCol w="576072">
                  <a:extLst>
                    <a:ext uri="{9D8B030D-6E8A-4147-A177-3AD203B41FA5}">
                      <a16:colId xmlns:a16="http://schemas.microsoft.com/office/drawing/2014/main" val="1948493561"/>
                    </a:ext>
                  </a:extLst>
                </a:gridCol>
                <a:gridCol w="576072">
                  <a:extLst>
                    <a:ext uri="{9D8B030D-6E8A-4147-A177-3AD203B41FA5}">
                      <a16:colId xmlns:a16="http://schemas.microsoft.com/office/drawing/2014/main" val="942665083"/>
                    </a:ext>
                  </a:extLst>
                </a:gridCol>
                <a:gridCol w="576072">
                  <a:extLst>
                    <a:ext uri="{9D8B030D-6E8A-4147-A177-3AD203B41FA5}">
                      <a16:colId xmlns:a16="http://schemas.microsoft.com/office/drawing/2014/main" val="1121355166"/>
                    </a:ext>
                  </a:extLst>
                </a:gridCol>
                <a:gridCol w="576072">
                  <a:extLst>
                    <a:ext uri="{9D8B030D-6E8A-4147-A177-3AD203B41FA5}">
                      <a16:colId xmlns:a16="http://schemas.microsoft.com/office/drawing/2014/main" val="2635872927"/>
                    </a:ext>
                  </a:extLst>
                </a:gridCol>
                <a:gridCol w="576072">
                  <a:extLst>
                    <a:ext uri="{9D8B030D-6E8A-4147-A177-3AD203B41FA5}">
                      <a16:colId xmlns:a16="http://schemas.microsoft.com/office/drawing/2014/main" val="3378317365"/>
                    </a:ext>
                  </a:extLst>
                </a:gridCol>
                <a:gridCol w="576072">
                  <a:extLst>
                    <a:ext uri="{9D8B030D-6E8A-4147-A177-3AD203B41FA5}">
                      <a16:colId xmlns:a16="http://schemas.microsoft.com/office/drawing/2014/main" val="1641299495"/>
                    </a:ext>
                  </a:extLst>
                </a:gridCol>
                <a:gridCol w="576072">
                  <a:extLst>
                    <a:ext uri="{9D8B030D-6E8A-4147-A177-3AD203B41FA5}">
                      <a16:colId xmlns:a16="http://schemas.microsoft.com/office/drawing/2014/main" val="424215814"/>
                    </a:ext>
                  </a:extLst>
                </a:gridCol>
                <a:gridCol w="576072">
                  <a:extLst>
                    <a:ext uri="{9D8B030D-6E8A-4147-A177-3AD203B41FA5}">
                      <a16:colId xmlns:a16="http://schemas.microsoft.com/office/drawing/2014/main" val="3576366012"/>
                    </a:ext>
                  </a:extLst>
                </a:gridCol>
                <a:gridCol w="576072">
                  <a:extLst>
                    <a:ext uri="{9D8B030D-6E8A-4147-A177-3AD203B41FA5}">
                      <a16:colId xmlns:a16="http://schemas.microsoft.com/office/drawing/2014/main" val="1122622718"/>
                    </a:ext>
                  </a:extLst>
                </a:gridCol>
                <a:gridCol w="576072">
                  <a:extLst>
                    <a:ext uri="{9D8B030D-6E8A-4147-A177-3AD203B41FA5}">
                      <a16:colId xmlns:a16="http://schemas.microsoft.com/office/drawing/2014/main" val="3401255601"/>
                    </a:ext>
                  </a:extLst>
                </a:gridCol>
                <a:gridCol w="658368">
                  <a:extLst>
                    <a:ext uri="{9D8B030D-6E8A-4147-A177-3AD203B41FA5}">
                      <a16:colId xmlns:a16="http://schemas.microsoft.com/office/drawing/2014/main" val="664509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6387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- 2019-02-02 15:30:00 </a:t>
                      </a:r>
                      <a:r>
                        <a:rPr kumimoji="0" lang="en-US" sz="1000" b="0" i="0" u="none" strike="noStrike" kern="1200" cap="none" spc="0" normalizeH="0" baseline="0" noProof="0">
                          <a:ln>
                            <a:noFill/>
                          </a:ln>
                          <a:solidFill>
                            <a:prstClr val="black"/>
                          </a:solidFill>
                          <a:effectLst/>
                          <a:uLnTx/>
                          <a:uFillTx/>
                          <a:latin typeface="+mn-lt"/>
                          <a:ea typeface="+mn-ea"/>
                          <a:cs typeface="+mn-cs"/>
                        </a:rPr>
                        <a:t> 
 The season of love 💕 on the East Coast. Cozy up with your other half over an epicurean meal, as you're serenaded at your table. Valentine's Day at Republik is unrivalled. 
Book: 5259 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42534847"/>
                  </a:ext>
                </a:extLst>
              </a:tr>
            </a:tbl>
          </a:graphicData>
        </a:graphic>
      </p:graphicFrame>
      <p:sp>
        <p:nvSpPr>
          <p:cNvPr id="4" name="Text Placeholder 3">
            <a:extLst>
              <a:ext uri="{FF2B5EF4-FFF2-40B4-BE49-F238E27FC236}">
                <a16:creationId xmlns:a16="http://schemas.microsoft.com/office/drawing/2014/main" id="{4834FE67-E296-482B-832B-86BF9F206517}"/>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17995087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1C418-4064-40C3-8EB6-BAF2FB66FDBD}"/>
              </a:ext>
            </a:extLst>
          </p:cNvPr>
          <p:cNvSpPr>
            <a:spLocks noGrp="1"/>
          </p:cNvSpPr>
          <p:nvPr>
            <p:ph type="title"/>
          </p:nvPr>
        </p:nvSpPr>
        <p:spPr/>
        <p:txBody>
          <a:bodyPr/>
          <a:lstStyle/>
          <a:p>
            <a:r>
              <a:rPr lang="en-US"/>
              <a:t>Facebook FB Own Posts Table with views | SLTR - 7 of 15</a:t>
            </a:r>
          </a:p>
        </p:txBody>
      </p:sp>
      <p:graphicFrame>
        <p:nvGraphicFramePr>
          <p:cNvPr id="5" name="Table Placeholder 4">
            <a:extLst>
              <a:ext uri="{FF2B5EF4-FFF2-40B4-BE49-F238E27FC236}">
                <a16:creationId xmlns:a16="http://schemas.microsoft.com/office/drawing/2014/main" id="{30106268-86E4-4D18-9E04-0FBAA07DB51C}"/>
              </a:ext>
            </a:extLst>
          </p:cNvPr>
          <p:cNvGraphicFramePr>
            <a:graphicFrameLocks noGrp="1"/>
          </p:cNvGraphicFramePr>
          <p:nvPr>
            <p:ph type="tbl" sz="quarter" idx="13"/>
            <p:extLst>
              <p:ext uri="{D42A27DB-BD31-4B8C-83A1-F6EECF244321}">
                <p14:modId xmlns:p14="http://schemas.microsoft.com/office/powerpoint/2010/main" val="856091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84547665"/>
                    </a:ext>
                  </a:extLst>
                </a:gridCol>
                <a:gridCol w="576072">
                  <a:extLst>
                    <a:ext uri="{9D8B030D-6E8A-4147-A177-3AD203B41FA5}">
                      <a16:colId xmlns:a16="http://schemas.microsoft.com/office/drawing/2014/main" val="4003708801"/>
                    </a:ext>
                  </a:extLst>
                </a:gridCol>
                <a:gridCol w="576072">
                  <a:extLst>
                    <a:ext uri="{9D8B030D-6E8A-4147-A177-3AD203B41FA5}">
                      <a16:colId xmlns:a16="http://schemas.microsoft.com/office/drawing/2014/main" val="1301268275"/>
                    </a:ext>
                  </a:extLst>
                </a:gridCol>
                <a:gridCol w="576072">
                  <a:extLst>
                    <a:ext uri="{9D8B030D-6E8A-4147-A177-3AD203B41FA5}">
                      <a16:colId xmlns:a16="http://schemas.microsoft.com/office/drawing/2014/main" val="1219318136"/>
                    </a:ext>
                  </a:extLst>
                </a:gridCol>
                <a:gridCol w="576072">
                  <a:extLst>
                    <a:ext uri="{9D8B030D-6E8A-4147-A177-3AD203B41FA5}">
                      <a16:colId xmlns:a16="http://schemas.microsoft.com/office/drawing/2014/main" val="1017424782"/>
                    </a:ext>
                  </a:extLst>
                </a:gridCol>
                <a:gridCol w="576072">
                  <a:extLst>
                    <a:ext uri="{9D8B030D-6E8A-4147-A177-3AD203B41FA5}">
                      <a16:colId xmlns:a16="http://schemas.microsoft.com/office/drawing/2014/main" val="2957906363"/>
                    </a:ext>
                  </a:extLst>
                </a:gridCol>
                <a:gridCol w="576072">
                  <a:extLst>
                    <a:ext uri="{9D8B030D-6E8A-4147-A177-3AD203B41FA5}">
                      <a16:colId xmlns:a16="http://schemas.microsoft.com/office/drawing/2014/main" val="1248707013"/>
                    </a:ext>
                  </a:extLst>
                </a:gridCol>
                <a:gridCol w="576072">
                  <a:extLst>
                    <a:ext uri="{9D8B030D-6E8A-4147-A177-3AD203B41FA5}">
                      <a16:colId xmlns:a16="http://schemas.microsoft.com/office/drawing/2014/main" val="3809004357"/>
                    </a:ext>
                  </a:extLst>
                </a:gridCol>
                <a:gridCol w="576072">
                  <a:extLst>
                    <a:ext uri="{9D8B030D-6E8A-4147-A177-3AD203B41FA5}">
                      <a16:colId xmlns:a16="http://schemas.microsoft.com/office/drawing/2014/main" val="1435010901"/>
                    </a:ext>
                  </a:extLst>
                </a:gridCol>
                <a:gridCol w="576072">
                  <a:extLst>
                    <a:ext uri="{9D8B030D-6E8A-4147-A177-3AD203B41FA5}">
                      <a16:colId xmlns:a16="http://schemas.microsoft.com/office/drawing/2014/main" val="1501906350"/>
                    </a:ext>
                  </a:extLst>
                </a:gridCol>
                <a:gridCol w="576072">
                  <a:extLst>
                    <a:ext uri="{9D8B030D-6E8A-4147-A177-3AD203B41FA5}">
                      <a16:colId xmlns:a16="http://schemas.microsoft.com/office/drawing/2014/main" val="240819628"/>
                    </a:ext>
                  </a:extLst>
                </a:gridCol>
                <a:gridCol w="658368">
                  <a:extLst>
                    <a:ext uri="{9D8B030D-6E8A-4147-A177-3AD203B41FA5}">
                      <a16:colId xmlns:a16="http://schemas.microsoft.com/office/drawing/2014/main" val="708284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7765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- 2019-02-11 15:00:01 </a:t>
                      </a:r>
                      <a:r>
                        <a:rPr kumimoji="0" lang="en-US" sz="1000" b="0" i="0" u="none" strike="noStrike" kern="1200" cap="none" spc="0" normalizeH="0" baseline="0" noProof="0">
                          <a:ln>
                            <a:noFill/>
                          </a:ln>
                          <a:solidFill>
                            <a:prstClr val="black"/>
                          </a:solidFill>
                          <a:effectLst/>
                          <a:uLnTx/>
                          <a:uFillTx/>
                          <a:latin typeface="+mn-lt"/>
                          <a:ea typeface="+mn-ea"/>
                          <a:cs typeface="+mn-cs"/>
                        </a:rPr>
                        <a:t> 
 It's written in the stars ✨ Spend Valentine's Night with the one you love, tucking in to an indulgent 4 course meal, all accompanied by a strolling violinist 🎶
Book: 5259 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86377509"/>
                  </a:ext>
                </a:extLst>
              </a:tr>
            </a:tbl>
          </a:graphicData>
        </a:graphic>
      </p:graphicFrame>
      <p:sp>
        <p:nvSpPr>
          <p:cNvPr id="4" name="Text Placeholder 3">
            <a:extLst>
              <a:ext uri="{FF2B5EF4-FFF2-40B4-BE49-F238E27FC236}">
                <a16:creationId xmlns:a16="http://schemas.microsoft.com/office/drawing/2014/main" id="{1A251A01-B519-410E-905A-462B9B1653D2}"/>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9098744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7017D-8C70-4DB3-8EBC-8E3D00F7578A}"/>
              </a:ext>
            </a:extLst>
          </p:cNvPr>
          <p:cNvSpPr>
            <a:spLocks noGrp="1"/>
          </p:cNvSpPr>
          <p:nvPr>
            <p:ph type="title"/>
          </p:nvPr>
        </p:nvSpPr>
        <p:spPr/>
        <p:txBody>
          <a:bodyPr/>
          <a:lstStyle/>
          <a:p>
            <a:r>
              <a:rPr lang="en-US"/>
              <a:t>Facebook FB Own Posts Table with views | SLTR - 8 of 15</a:t>
            </a:r>
          </a:p>
        </p:txBody>
      </p:sp>
      <p:graphicFrame>
        <p:nvGraphicFramePr>
          <p:cNvPr id="5" name="Table Placeholder 4">
            <a:extLst>
              <a:ext uri="{FF2B5EF4-FFF2-40B4-BE49-F238E27FC236}">
                <a16:creationId xmlns:a16="http://schemas.microsoft.com/office/drawing/2014/main" id="{359EE186-6C4B-435F-BA97-4DF7A7DC8700}"/>
              </a:ext>
            </a:extLst>
          </p:cNvPr>
          <p:cNvGraphicFramePr>
            <a:graphicFrameLocks noGrp="1"/>
          </p:cNvGraphicFramePr>
          <p:nvPr>
            <p:ph type="tbl" sz="quarter" idx="13"/>
            <p:extLst>
              <p:ext uri="{D42A27DB-BD31-4B8C-83A1-F6EECF244321}">
                <p14:modId xmlns:p14="http://schemas.microsoft.com/office/powerpoint/2010/main" val="3648492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46112550"/>
                    </a:ext>
                  </a:extLst>
                </a:gridCol>
                <a:gridCol w="576072">
                  <a:extLst>
                    <a:ext uri="{9D8B030D-6E8A-4147-A177-3AD203B41FA5}">
                      <a16:colId xmlns:a16="http://schemas.microsoft.com/office/drawing/2014/main" val="164930795"/>
                    </a:ext>
                  </a:extLst>
                </a:gridCol>
                <a:gridCol w="576072">
                  <a:extLst>
                    <a:ext uri="{9D8B030D-6E8A-4147-A177-3AD203B41FA5}">
                      <a16:colId xmlns:a16="http://schemas.microsoft.com/office/drawing/2014/main" val="1302399177"/>
                    </a:ext>
                  </a:extLst>
                </a:gridCol>
                <a:gridCol w="576072">
                  <a:extLst>
                    <a:ext uri="{9D8B030D-6E8A-4147-A177-3AD203B41FA5}">
                      <a16:colId xmlns:a16="http://schemas.microsoft.com/office/drawing/2014/main" val="374251107"/>
                    </a:ext>
                  </a:extLst>
                </a:gridCol>
                <a:gridCol w="576072">
                  <a:extLst>
                    <a:ext uri="{9D8B030D-6E8A-4147-A177-3AD203B41FA5}">
                      <a16:colId xmlns:a16="http://schemas.microsoft.com/office/drawing/2014/main" val="3212730232"/>
                    </a:ext>
                  </a:extLst>
                </a:gridCol>
                <a:gridCol w="576072">
                  <a:extLst>
                    <a:ext uri="{9D8B030D-6E8A-4147-A177-3AD203B41FA5}">
                      <a16:colId xmlns:a16="http://schemas.microsoft.com/office/drawing/2014/main" val="4131608352"/>
                    </a:ext>
                  </a:extLst>
                </a:gridCol>
                <a:gridCol w="576072">
                  <a:extLst>
                    <a:ext uri="{9D8B030D-6E8A-4147-A177-3AD203B41FA5}">
                      <a16:colId xmlns:a16="http://schemas.microsoft.com/office/drawing/2014/main" val="4066219188"/>
                    </a:ext>
                  </a:extLst>
                </a:gridCol>
                <a:gridCol w="576072">
                  <a:extLst>
                    <a:ext uri="{9D8B030D-6E8A-4147-A177-3AD203B41FA5}">
                      <a16:colId xmlns:a16="http://schemas.microsoft.com/office/drawing/2014/main" val="3918703809"/>
                    </a:ext>
                  </a:extLst>
                </a:gridCol>
                <a:gridCol w="576072">
                  <a:extLst>
                    <a:ext uri="{9D8B030D-6E8A-4147-A177-3AD203B41FA5}">
                      <a16:colId xmlns:a16="http://schemas.microsoft.com/office/drawing/2014/main" val="2260750406"/>
                    </a:ext>
                  </a:extLst>
                </a:gridCol>
                <a:gridCol w="576072">
                  <a:extLst>
                    <a:ext uri="{9D8B030D-6E8A-4147-A177-3AD203B41FA5}">
                      <a16:colId xmlns:a16="http://schemas.microsoft.com/office/drawing/2014/main" val="255420940"/>
                    </a:ext>
                  </a:extLst>
                </a:gridCol>
                <a:gridCol w="576072">
                  <a:extLst>
                    <a:ext uri="{9D8B030D-6E8A-4147-A177-3AD203B41FA5}">
                      <a16:colId xmlns:a16="http://schemas.microsoft.com/office/drawing/2014/main" val="3628398918"/>
                    </a:ext>
                  </a:extLst>
                </a:gridCol>
                <a:gridCol w="658368">
                  <a:extLst>
                    <a:ext uri="{9D8B030D-6E8A-4147-A177-3AD203B41FA5}">
                      <a16:colId xmlns:a16="http://schemas.microsoft.com/office/drawing/2014/main" val="2249492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7107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- 2019-02-01 13:00:02 </a:t>
                      </a:r>
                      <a:r>
                        <a:rPr kumimoji="0" lang="en-US" sz="1000" b="0" i="0" u="none" strike="noStrike" kern="1200" cap="none" spc="0" normalizeH="0" baseline="0" noProof="0">
                          <a:ln>
                            <a:noFill/>
                          </a:ln>
                          <a:solidFill>
                            <a:prstClr val="black"/>
                          </a:solidFill>
                          <a:effectLst/>
                          <a:uLnTx/>
                          <a:uFillTx/>
                          <a:latin typeface="+mn-lt"/>
                          <a:ea typeface="+mn-ea"/>
                          <a:cs typeface="+mn-cs"/>
                        </a:rPr>
                        <a:t> 
 Spend the long weekend with us, and dine in Le Bazar! Whether seafood takes your fancy on Friday, or you want to taste the flavours of the Mediterranean on Monday. 
Contact us on: 52591441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71547324"/>
                  </a:ext>
                </a:extLst>
              </a:tr>
            </a:tbl>
          </a:graphicData>
        </a:graphic>
      </p:graphicFrame>
      <p:sp>
        <p:nvSpPr>
          <p:cNvPr id="4" name="Text Placeholder 3">
            <a:extLst>
              <a:ext uri="{FF2B5EF4-FFF2-40B4-BE49-F238E27FC236}">
                <a16:creationId xmlns:a16="http://schemas.microsoft.com/office/drawing/2014/main" id="{E335E2C1-8700-4C01-8EF2-DBC989FC2614}"/>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3716334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716342-0432-4995-8218-4CD469482ECB}"/>
              </a:ext>
            </a:extLst>
          </p:cNvPr>
          <p:cNvSpPr>
            <a:spLocks noGrp="1"/>
          </p:cNvSpPr>
          <p:nvPr>
            <p:ph type="title"/>
          </p:nvPr>
        </p:nvSpPr>
        <p:spPr/>
        <p:txBody>
          <a:bodyPr/>
          <a:lstStyle/>
          <a:p>
            <a:r>
              <a:rPr lang="en-US"/>
              <a:t>Facebook FB Own Posts Table with views | SLTR - 9 of 15</a:t>
            </a:r>
          </a:p>
        </p:txBody>
      </p:sp>
      <p:graphicFrame>
        <p:nvGraphicFramePr>
          <p:cNvPr id="5" name="Table Placeholder 4">
            <a:extLst>
              <a:ext uri="{FF2B5EF4-FFF2-40B4-BE49-F238E27FC236}">
                <a16:creationId xmlns:a16="http://schemas.microsoft.com/office/drawing/2014/main" id="{CFC761C3-0F32-4956-BC9D-089D3EE2A4D1}"/>
              </a:ext>
            </a:extLst>
          </p:cNvPr>
          <p:cNvGraphicFramePr>
            <a:graphicFrameLocks noGrp="1"/>
          </p:cNvGraphicFramePr>
          <p:nvPr>
            <p:ph type="tbl" sz="quarter" idx="13"/>
            <p:extLst>
              <p:ext uri="{D42A27DB-BD31-4B8C-83A1-F6EECF244321}">
                <p14:modId xmlns:p14="http://schemas.microsoft.com/office/powerpoint/2010/main" val="3619166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73036955"/>
                    </a:ext>
                  </a:extLst>
                </a:gridCol>
                <a:gridCol w="576072">
                  <a:extLst>
                    <a:ext uri="{9D8B030D-6E8A-4147-A177-3AD203B41FA5}">
                      <a16:colId xmlns:a16="http://schemas.microsoft.com/office/drawing/2014/main" val="313387382"/>
                    </a:ext>
                  </a:extLst>
                </a:gridCol>
                <a:gridCol w="576072">
                  <a:extLst>
                    <a:ext uri="{9D8B030D-6E8A-4147-A177-3AD203B41FA5}">
                      <a16:colId xmlns:a16="http://schemas.microsoft.com/office/drawing/2014/main" val="4193285481"/>
                    </a:ext>
                  </a:extLst>
                </a:gridCol>
                <a:gridCol w="576072">
                  <a:extLst>
                    <a:ext uri="{9D8B030D-6E8A-4147-A177-3AD203B41FA5}">
                      <a16:colId xmlns:a16="http://schemas.microsoft.com/office/drawing/2014/main" val="486354742"/>
                    </a:ext>
                  </a:extLst>
                </a:gridCol>
                <a:gridCol w="576072">
                  <a:extLst>
                    <a:ext uri="{9D8B030D-6E8A-4147-A177-3AD203B41FA5}">
                      <a16:colId xmlns:a16="http://schemas.microsoft.com/office/drawing/2014/main" val="17695594"/>
                    </a:ext>
                  </a:extLst>
                </a:gridCol>
                <a:gridCol w="576072">
                  <a:extLst>
                    <a:ext uri="{9D8B030D-6E8A-4147-A177-3AD203B41FA5}">
                      <a16:colId xmlns:a16="http://schemas.microsoft.com/office/drawing/2014/main" val="704793934"/>
                    </a:ext>
                  </a:extLst>
                </a:gridCol>
                <a:gridCol w="576072">
                  <a:extLst>
                    <a:ext uri="{9D8B030D-6E8A-4147-A177-3AD203B41FA5}">
                      <a16:colId xmlns:a16="http://schemas.microsoft.com/office/drawing/2014/main" val="1777792724"/>
                    </a:ext>
                  </a:extLst>
                </a:gridCol>
                <a:gridCol w="576072">
                  <a:extLst>
                    <a:ext uri="{9D8B030D-6E8A-4147-A177-3AD203B41FA5}">
                      <a16:colId xmlns:a16="http://schemas.microsoft.com/office/drawing/2014/main" val="4270097010"/>
                    </a:ext>
                  </a:extLst>
                </a:gridCol>
                <a:gridCol w="576072">
                  <a:extLst>
                    <a:ext uri="{9D8B030D-6E8A-4147-A177-3AD203B41FA5}">
                      <a16:colId xmlns:a16="http://schemas.microsoft.com/office/drawing/2014/main" val="2622925872"/>
                    </a:ext>
                  </a:extLst>
                </a:gridCol>
                <a:gridCol w="576072">
                  <a:extLst>
                    <a:ext uri="{9D8B030D-6E8A-4147-A177-3AD203B41FA5}">
                      <a16:colId xmlns:a16="http://schemas.microsoft.com/office/drawing/2014/main" val="734713471"/>
                    </a:ext>
                  </a:extLst>
                </a:gridCol>
                <a:gridCol w="576072">
                  <a:extLst>
                    <a:ext uri="{9D8B030D-6E8A-4147-A177-3AD203B41FA5}">
                      <a16:colId xmlns:a16="http://schemas.microsoft.com/office/drawing/2014/main" val="1684176467"/>
                    </a:ext>
                  </a:extLst>
                </a:gridCol>
                <a:gridCol w="658368">
                  <a:extLst>
                    <a:ext uri="{9D8B030D-6E8A-4147-A177-3AD203B41FA5}">
                      <a16:colId xmlns:a16="http://schemas.microsoft.com/office/drawing/2014/main" val="3895691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72635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- 2019-02-18 11:30:00 </a:t>
                      </a:r>
                      <a:r>
                        <a:rPr kumimoji="0" lang="en-US" sz="1000" b="0" i="0" u="none" strike="noStrike" kern="1200" cap="none" spc="0" normalizeH="0" baseline="0" noProof="0">
                          <a:ln>
                            <a:noFill/>
                          </a:ln>
                          <a:solidFill>
                            <a:prstClr val="black"/>
                          </a:solidFill>
                          <a:effectLst/>
                          <a:uLnTx/>
                          <a:uFillTx/>
                          <a:latin typeface="+mn-lt"/>
                          <a:ea typeface="+mn-ea"/>
                          <a:cs typeface="+mn-cs"/>
                        </a:rPr>
                        <a:t> 
 Take a walk with us around one of our amazing Private Beach Villas... 
https://www.shangri-la.com/mauritius/shangrila/rooms-suites/villas/beach-villa/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16424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- 2019-02-09 09:00:00 </a:t>
                      </a:r>
                      <a:r>
                        <a:rPr kumimoji="0" lang="en-US" sz="1000" b="0" i="0" u="none" strike="noStrike" kern="1200" cap="none" spc="0" normalizeH="0" baseline="0" noProof="0">
                          <a:ln>
                            <a:noFill/>
                          </a:ln>
                          <a:solidFill>
                            <a:prstClr val="black"/>
                          </a:solidFill>
                          <a:effectLst/>
                          <a:uLnTx/>
                          <a:uFillTx/>
                          <a:latin typeface="+mn-lt"/>
                          <a:ea typeface="+mn-ea"/>
                          <a:cs typeface="+mn-cs"/>
                        </a:rPr>
                        <a:t> 
 Breakfast of kings 👑 📷 joel_capillaire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07634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- 2019-02-24 13:49:21 </a:t>
                      </a:r>
                      <a:r>
                        <a:rPr kumimoji="0" lang="en-US" sz="1000" b="0" i="0" u="none" strike="noStrike" kern="1200" cap="none" spc="0" normalizeH="0" baseline="0" noProof="0">
                          <a:ln>
                            <a:noFill/>
                          </a:ln>
                          <a:solidFill>
                            <a:prstClr val="black"/>
                          </a:solidFill>
                          <a:effectLst/>
                          <a:uLnTx/>
                          <a:uFillTx/>
                          <a:latin typeface="+mn-lt"/>
                          <a:ea typeface="+mn-ea"/>
                          <a:cs typeface="+mn-cs"/>
                        </a:rPr>
                        <a:t> 
 This is how we do weekend breakfasts here 😉 📷 estestest.ranko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04553021"/>
                  </a:ext>
                </a:extLst>
              </a:tr>
            </a:tbl>
          </a:graphicData>
        </a:graphic>
      </p:graphicFrame>
      <p:sp>
        <p:nvSpPr>
          <p:cNvPr id="4" name="Text Placeholder 3">
            <a:extLst>
              <a:ext uri="{FF2B5EF4-FFF2-40B4-BE49-F238E27FC236}">
                <a16:creationId xmlns:a16="http://schemas.microsoft.com/office/drawing/2014/main" id="{5F5A592D-E497-4552-A9E5-4F7007472ABB}"/>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36554715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3D4E4-47B9-4F10-B462-AE0EF4F21C86}"/>
              </a:ext>
            </a:extLst>
          </p:cNvPr>
          <p:cNvSpPr>
            <a:spLocks noGrp="1"/>
          </p:cNvSpPr>
          <p:nvPr>
            <p:ph type="title"/>
          </p:nvPr>
        </p:nvSpPr>
        <p:spPr/>
        <p:txBody>
          <a:bodyPr/>
          <a:lstStyle/>
          <a:p>
            <a:r>
              <a:rPr lang="en-US"/>
              <a:t>Facebook FB Own Posts Table with views | SLTR - 10 of 15</a:t>
            </a:r>
          </a:p>
        </p:txBody>
      </p:sp>
      <p:graphicFrame>
        <p:nvGraphicFramePr>
          <p:cNvPr id="5" name="Table Placeholder 4">
            <a:extLst>
              <a:ext uri="{FF2B5EF4-FFF2-40B4-BE49-F238E27FC236}">
                <a16:creationId xmlns:a16="http://schemas.microsoft.com/office/drawing/2014/main" id="{2A6FCED3-E76B-4A0B-BCB1-1DA4AD929172}"/>
              </a:ext>
            </a:extLst>
          </p:cNvPr>
          <p:cNvGraphicFramePr>
            <a:graphicFrameLocks noGrp="1"/>
          </p:cNvGraphicFramePr>
          <p:nvPr>
            <p:ph type="tbl" sz="quarter" idx="13"/>
            <p:extLst>
              <p:ext uri="{D42A27DB-BD31-4B8C-83A1-F6EECF244321}">
                <p14:modId xmlns:p14="http://schemas.microsoft.com/office/powerpoint/2010/main" val="31790344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29426447"/>
                    </a:ext>
                  </a:extLst>
                </a:gridCol>
                <a:gridCol w="576072">
                  <a:extLst>
                    <a:ext uri="{9D8B030D-6E8A-4147-A177-3AD203B41FA5}">
                      <a16:colId xmlns:a16="http://schemas.microsoft.com/office/drawing/2014/main" val="3076721624"/>
                    </a:ext>
                  </a:extLst>
                </a:gridCol>
                <a:gridCol w="576072">
                  <a:extLst>
                    <a:ext uri="{9D8B030D-6E8A-4147-A177-3AD203B41FA5}">
                      <a16:colId xmlns:a16="http://schemas.microsoft.com/office/drawing/2014/main" val="3014251512"/>
                    </a:ext>
                  </a:extLst>
                </a:gridCol>
                <a:gridCol w="576072">
                  <a:extLst>
                    <a:ext uri="{9D8B030D-6E8A-4147-A177-3AD203B41FA5}">
                      <a16:colId xmlns:a16="http://schemas.microsoft.com/office/drawing/2014/main" val="862771436"/>
                    </a:ext>
                  </a:extLst>
                </a:gridCol>
                <a:gridCol w="576072">
                  <a:extLst>
                    <a:ext uri="{9D8B030D-6E8A-4147-A177-3AD203B41FA5}">
                      <a16:colId xmlns:a16="http://schemas.microsoft.com/office/drawing/2014/main" val="2818069997"/>
                    </a:ext>
                  </a:extLst>
                </a:gridCol>
                <a:gridCol w="576072">
                  <a:extLst>
                    <a:ext uri="{9D8B030D-6E8A-4147-A177-3AD203B41FA5}">
                      <a16:colId xmlns:a16="http://schemas.microsoft.com/office/drawing/2014/main" val="667912087"/>
                    </a:ext>
                  </a:extLst>
                </a:gridCol>
                <a:gridCol w="576072">
                  <a:extLst>
                    <a:ext uri="{9D8B030D-6E8A-4147-A177-3AD203B41FA5}">
                      <a16:colId xmlns:a16="http://schemas.microsoft.com/office/drawing/2014/main" val="4004020359"/>
                    </a:ext>
                  </a:extLst>
                </a:gridCol>
                <a:gridCol w="576072">
                  <a:extLst>
                    <a:ext uri="{9D8B030D-6E8A-4147-A177-3AD203B41FA5}">
                      <a16:colId xmlns:a16="http://schemas.microsoft.com/office/drawing/2014/main" val="2655736789"/>
                    </a:ext>
                  </a:extLst>
                </a:gridCol>
                <a:gridCol w="576072">
                  <a:extLst>
                    <a:ext uri="{9D8B030D-6E8A-4147-A177-3AD203B41FA5}">
                      <a16:colId xmlns:a16="http://schemas.microsoft.com/office/drawing/2014/main" val="4187030598"/>
                    </a:ext>
                  </a:extLst>
                </a:gridCol>
                <a:gridCol w="576072">
                  <a:extLst>
                    <a:ext uri="{9D8B030D-6E8A-4147-A177-3AD203B41FA5}">
                      <a16:colId xmlns:a16="http://schemas.microsoft.com/office/drawing/2014/main" val="837968647"/>
                    </a:ext>
                  </a:extLst>
                </a:gridCol>
                <a:gridCol w="576072">
                  <a:extLst>
                    <a:ext uri="{9D8B030D-6E8A-4147-A177-3AD203B41FA5}">
                      <a16:colId xmlns:a16="http://schemas.microsoft.com/office/drawing/2014/main" val="1315473463"/>
                    </a:ext>
                  </a:extLst>
                </a:gridCol>
                <a:gridCol w="658368">
                  <a:extLst>
                    <a:ext uri="{9D8B030D-6E8A-4147-A177-3AD203B41FA5}">
                      <a16:colId xmlns:a16="http://schemas.microsoft.com/office/drawing/2014/main" val="2676601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2689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- 2019-02-03 14:00:00 </a:t>
                      </a:r>
                      <a:r>
                        <a:rPr kumimoji="0" lang="en-US" sz="1000" b="0" i="0" u="none" strike="noStrike" kern="1200" cap="none" spc="0" normalizeH="0" baseline="0" noProof="0">
                          <a:ln>
                            <a:noFill/>
                          </a:ln>
                          <a:solidFill>
                            <a:prstClr val="black"/>
                          </a:solidFill>
                          <a:effectLst/>
                          <a:uLnTx/>
                          <a:uFillTx/>
                          <a:latin typeface="+mn-lt"/>
                          <a:ea typeface="+mn-ea"/>
                          <a:cs typeface="+mn-cs"/>
                        </a:rPr>
                        <a:t> 
 It's moments like these that last a lifetime. Ask our team for more details about Dine By Design for you and a loved one. 📷 explorerssaurus_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56609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- 2019-02-17 14:30:01 </a:t>
                      </a:r>
                      <a:r>
                        <a:rPr kumimoji="0" lang="en-US" sz="1000" b="0" i="0" u="none" strike="noStrike" kern="1200" cap="none" spc="0" normalizeH="0" baseline="0" noProof="0">
                          <a:ln>
                            <a:noFill/>
                          </a:ln>
                          <a:solidFill>
                            <a:prstClr val="black"/>
                          </a:solidFill>
                          <a:effectLst/>
                          <a:uLnTx/>
                          <a:uFillTx/>
                          <a:latin typeface="+mn-lt"/>
                          <a:ea typeface="+mn-ea"/>
                          <a:cs typeface="+mn-cs"/>
                        </a:rPr>
                        <a:t> 
 Halcyon days spent on the beach, turn into memorable nights under the African skies. 📷 weslyna.wil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34917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- 2019-02-08 13:00:00 </a:t>
                      </a:r>
                      <a:r>
                        <a:rPr kumimoji="0" lang="en-US" sz="1000" b="0" i="0" u="none" strike="noStrike" kern="1200" cap="none" spc="0" normalizeH="0" baseline="0" noProof="0">
                          <a:ln>
                            <a:noFill/>
                          </a:ln>
                          <a:solidFill>
                            <a:prstClr val="black"/>
                          </a:solidFill>
                          <a:effectLst/>
                          <a:uLnTx/>
                          <a:uFillTx/>
                          <a:latin typeface="+mn-lt"/>
                          <a:ea typeface="+mn-ea"/>
                          <a:cs typeface="+mn-cs"/>
                        </a:rPr>
                        <a:t> 
 Safran - home of the island's best Mauritian and Indian cuisine!
📷 ClerkenwellBoy1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28421875"/>
                  </a:ext>
                </a:extLst>
              </a:tr>
            </a:tbl>
          </a:graphicData>
        </a:graphic>
      </p:graphicFrame>
      <p:sp>
        <p:nvSpPr>
          <p:cNvPr id="4" name="Text Placeholder 3">
            <a:extLst>
              <a:ext uri="{FF2B5EF4-FFF2-40B4-BE49-F238E27FC236}">
                <a16:creationId xmlns:a16="http://schemas.microsoft.com/office/drawing/2014/main" id="{C218A2DB-D069-4951-8B18-FF4491442057}"/>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224064561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CFA3F-C621-4185-B860-A37EC37D0A8E}"/>
              </a:ext>
            </a:extLst>
          </p:cNvPr>
          <p:cNvSpPr>
            <a:spLocks noGrp="1"/>
          </p:cNvSpPr>
          <p:nvPr>
            <p:ph type="title"/>
          </p:nvPr>
        </p:nvSpPr>
        <p:spPr/>
        <p:txBody>
          <a:bodyPr/>
          <a:lstStyle/>
          <a:p>
            <a:r>
              <a:rPr lang="en-US"/>
              <a:t>Facebook FB Own Posts Table with views | SLTR - 11 of 15</a:t>
            </a:r>
          </a:p>
        </p:txBody>
      </p:sp>
      <p:graphicFrame>
        <p:nvGraphicFramePr>
          <p:cNvPr id="5" name="Table Placeholder 4">
            <a:extLst>
              <a:ext uri="{FF2B5EF4-FFF2-40B4-BE49-F238E27FC236}">
                <a16:creationId xmlns:a16="http://schemas.microsoft.com/office/drawing/2014/main" id="{1EF56FE0-70CE-4A15-A9EA-AAE195851FC8}"/>
              </a:ext>
            </a:extLst>
          </p:cNvPr>
          <p:cNvGraphicFramePr>
            <a:graphicFrameLocks noGrp="1"/>
          </p:cNvGraphicFramePr>
          <p:nvPr>
            <p:ph type="tbl" sz="quarter" idx="13"/>
            <p:extLst>
              <p:ext uri="{D42A27DB-BD31-4B8C-83A1-F6EECF244321}">
                <p14:modId xmlns:p14="http://schemas.microsoft.com/office/powerpoint/2010/main" val="4220095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83362839"/>
                    </a:ext>
                  </a:extLst>
                </a:gridCol>
                <a:gridCol w="576072">
                  <a:extLst>
                    <a:ext uri="{9D8B030D-6E8A-4147-A177-3AD203B41FA5}">
                      <a16:colId xmlns:a16="http://schemas.microsoft.com/office/drawing/2014/main" val="2508202272"/>
                    </a:ext>
                  </a:extLst>
                </a:gridCol>
                <a:gridCol w="576072">
                  <a:extLst>
                    <a:ext uri="{9D8B030D-6E8A-4147-A177-3AD203B41FA5}">
                      <a16:colId xmlns:a16="http://schemas.microsoft.com/office/drawing/2014/main" val="4102970679"/>
                    </a:ext>
                  </a:extLst>
                </a:gridCol>
                <a:gridCol w="576072">
                  <a:extLst>
                    <a:ext uri="{9D8B030D-6E8A-4147-A177-3AD203B41FA5}">
                      <a16:colId xmlns:a16="http://schemas.microsoft.com/office/drawing/2014/main" val="3572746329"/>
                    </a:ext>
                  </a:extLst>
                </a:gridCol>
                <a:gridCol w="576072">
                  <a:extLst>
                    <a:ext uri="{9D8B030D-6E8A-4147-A177-3AD203B41FA5}">
                      <a16:colId xmlns:a16="http://schemas.microsoft.com/office/drawing/2014/main" val="518348761"/>
                    </a:ext>
                  </a:extLst>
                </a:gridCol>
                <a:gridCol w="576072">
                  <a:extLst>
                    <a:ext uri="{9D8B030D-6E8A-4147-A177-3AD203B41FA5}">
                      <a16:colId xmlns:a16="http://schemas.microsoft.com/office/drawing/2014/main" val="2023135042"/>
                    </a:ext>
                  </a:extLst>
                </a:gridCol>
                <a:gridCol w="576072">
                  <a:extLst>
                    <a:ext uri="{9D8B030D-6E8A-4147-A177-3AD203B41FA5}">
                      <a16:colId xmlns:a16="http://schemas.microsoft.com/office/drawing/2014/main" val="3700009966"/>
                    </a:ext>
                  </a:extLst>
                </a:gridCol>
                <a:gridCol w="576072">
                  <a:extLst>
                    <a:ext uri="{9D8B030D-6E8A-4147-A177-3AD203B41FA5}">
                      <a16:colId xmlns:a16="http://schemas.microsoft.com/office/drawing/2014/main" val="3410352024"/>
                    </a:ext>
                  </a:extLst>
                </a:gridCol>
                <a:gridCol w="576072">
                  <a:extLst>
                    <a:ext uri="{9D8B030D-6E8A-4147-A177-3AD203B41FA5}">
                      <a16:colId xmlns:a16="http://schemas.microsoft.com/office/drawing/2014/main" val="3323640740"/>
                    </a:ext>
                  </a:extLst>
                </a:gridCol>
                <a:gridCol w="576072">
                  <a:extLst>
                    <a:ext uri="{9D8B030D-6E8A-4147-A177-3AD203B41FA5}">
                      <a16:colId xmlns:a16="http://schemas.microsoft.com/office/drawing/2014/main" val="1720558677"/>
                    </a:ext>
                  </a:extLst>
                </a:gridCol>
                <a:gridCol w="576072">
                  <a:extLst>
                    <a:ext uri="{9D8B030D-6E8A-4147-A177-3AD203B41FA5}">
                      <a16:colId xmlns:a16="http://schemas.microsoft.com/office/drawing/2014/main" val="3656157378"/>
                    </a:ext>
                  </a:extLst>
                </a:gridCol>
                <a:gridCol w="658368">
                  <a:extLst>
                    <a:ext uri="{9D8B030D-6E8A-4147-A177-3AD203B41FA5}">
                      <a16:colId xmlns:a16="http://schemas.microsoft.com/office/drawing/2014/main" val="2449392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56963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- 2019-02-16 14:00:00 </a:t>
                      </a:r>
                      <a:r>
                        <a:rPr kumimoji="0" lang="en-US" sz="1000" b="0" i="0" u="none" strike="noStrike" kern="1200" cap="none" spc="0" normalizeH="0" baseline="0" noProof="0">
                          <a:ln>
                            <a:noFill/>
                          </a:ln>
                          <a:solidFill>
                            <a:prstClr val="black"/>
                          </a:solidFill>
                          <a:effectLst/>
                          <a:uLnTx/>
                          <a:uFillTx/>
                          <a:latin typeface="+mn-lt"/>
                          <a:ea typeface="+mn-ea"/>
                          <a:cs typeface="+mn-cs"/>
                        </a:rPr>
                        <a:t> 
 Two very different neighbouring islands. One is for complete peace, and relaxation. The other, water sports and an amazing game of golf.  📷 yat_rdrs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94741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- 2019-02-06 12:00:00 </a:t>
                      </a:r>
                      <a:r>
                        <a:rPr kumimoji="0" lang="en-US" sz="1000" b="0" i="0" u="none" strike="noStrike" kern="1200" cap="none" spc="0" normalizeH="0" baseline="0" noProof="0">
                          <a:ln>
                            <a:noFill/>
                          </a:ln>
                          <a:solidFill>
                            <a:prstClr val="black"/>
                          </a:solidFill>
                          <a:effectLst/>
                          <a:uLnTx/>
                          <a:uFillTx/>
                          <a:latin typeface="+mn-lt"/>
                          <a:ea typeface="+mn-ea"/>
                          <a:cs typeface="+mn-cs"/>
                        </a:rPr>
                        <a:t> 
 That tropical glow 🌺 📷 milieshy_fashion_style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7583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- 2019-02-14 12:00:01 </a:t>
                      </a:r>
                      <a:r>
                        <a:rPr kumimoji="0" lang="en-US" sz="1000" b="0" i="0" u="none" strike="noStrike" kern="1200" cap="none" spc="0" normalizeH="0" baseline="0" noProof="0">
                          <a:ln>
                            <a:noFill/>
                          </a:ln>
                          <a:solidFill>
                            <a:prstClr val="black"/>
                          </a:solidFill>
                          <a:effectLst/>
                          <a:uLnTx/>
                          <a:uFillTx/>
                          <a:latin typeface="+mn-lt"/>
                          <a:ea typeface="+mn-ea"/>
                          <a:cs typeface="+mn-cs"/>
                        </a:rPr>
                        <a:t> 
 We hope you are spending today with loved ones! Happy Valentine's Day! 📷 wanderlustdodos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53069235"/>
                  </a:ext>
                </a:extLst>
              </a:tr>
            </a:tbl>
          </a:graphicData>
        </a:graphic>
      </p:graphicFrame>
      <p:sp>
        <p:nvSpPr>
          <p:cNvPr id="4" name="Text Placeholder 3">
            <a:extLst>
              <a:ext uri="{FF2B5EF4-FFF2-40B4-BE49-F238E27FC236}">
                <a16:creationId xmlns:a16="http://schemas.microsoft.com/office/drawing/2014/main" id="{60F3A3DB-605F-4BBC-B9AC-29E339630537}"/>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19363245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54043-0520-4D56-B3AA-C0C653157D44}"/>
              </a:ext>
            </a:extLst>
          </p:cNvPr>
          <p:cNvSpPr>
            <a:spLocks noGrp="1"/>
          </p:cNvSpPr>
          <p:nvPr>
            <p:ph type="title"/>
          </p:nvPr>
        </p:nvSpPr>
        <p:spPr/>
        <p:txBody>
          <a:bodyPr/>
          <a:lstStyle/>
          <a:p>
            <a:r>
              <a:rPr lang="en-US"/>
              <a:t>Facebook FB Own Posts Table with views | SLTR - 12 of 15</a:t>
            </a:r>
          </a:p>
        </p:txBody>
      </p:sp>
      <p:graphicFrame>
        <p:nvGraphicFramePr>
          <p:cNvPr id="5" name="Table Placeholder 4">
            <a:extLst>
              <a:ext uri="{FF2B5EF4-FFF2-40B4-BE49-F238E27FC236}">
                <a16:creationId xmlns:a16="http://schemas.microsoft.com/office/drawing/2014/main" id="{A08A7313-647E-463E-A119-424BCC1EADDF}"/>
              </a:ext>
            </a:extLst>
          </p:cNvPr>
          <p:cNvGraphicFramePr>
            <a:graphicFrameLocks noGrp="1"/>
          </p:cNvGraphicFramePr>
          <p:nvPr>
            <p:ph type="tbl" sz="quarter" idx="13"/>
            <p:extLst>
              <p:ext uri="{D42A27DB-BD31-4B8C-83A1-F6EECF244321}">
                <p14:modId xmlns:p14="http://schemas.microsoft.com/office/powerpoint/2010/main" val="2812885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38227785"/>
                    </a:ext>
                  </a:extLst>
                </a:gridCol>
                <a:gridCol w="576072">
                  <a:extLst>
                    <a:ext uri="{9D8B030D-6E8A-4147-A177-3AD203B41FA5}">
                      <a16:colId xmlns:a16="http://schemas.microsoft.com/office/drawing/2014/main" val="4070761690"/>
                    </a:ext>
                  </a:extLst>
                </a:gridCol>
                <a:gridCol w="576072">
                  <a:extLst>
                    <a:ext uri="{9D8B030D-6E8A-4147-A177-3AD203B41FA5}">
                      <a16:colId xmlns:a16="http://schemas.microsoft.com/office/drawing/2014/main" val="3354899591"/>
                    </a:ext>
                  </a:extLst>
                </a:gridCol>
                <a:gridCol w="576072">
                  <a:extLst>
                    <a:ext uri="{9D8B030D-6E8A-4147-A177-3AD203B41FA5}">
                      <a16:colId xmlns:a16="http://schemas.microsoft.com/office/drawing/2014/main" val="1164987641"/>
                    </a:ext>
                  </a:extLst>
                </a:gridCol>
                <a:gridCol w="576072">
                  <a:extLst>
                    <a:ext uri="{9D8B030D-6E8A-4147-A177-3AD203B41FA5}">
                      <a16:colId xmlns:a16="http://schemas.microsoft.com/office/drawing/2014/main" val="47244342"/>
                    </a:ext>
                  </a:extLst>
                </a:gridCol>
                <a:gridCol w="576072">
                  <a:extLst>
                    <a:ext uri="{9D8B030D-6E8A-4147-A177-3AD203B41FA5}">
                      <a16:colId xmlns:a16="http://schemas.microsoft.com/office/drawing/2014/main" val="648568252"/>
                    </a:ext>
                  </a:extLst>
                </a:gridCol>
                <a:gridCol w="576072">
                  <a:extLst>
                    <a:ext uri="{9D8B030D-6E8A-4147-A177-3AD203B41FA5}">
                      <a16:colId xmlns:a16="http://schemas.microsoft.com/office/drawing/2014/main" val="3034194708"/>
                    </a:ext>
                  </a:extLst>
                </a:gridCol>
                <a:gridCol w="576072">
                  <a:extLst>
                    <a:ext uri="{9D8B030D-6E8A-4147-A177-3AD203B41FA5}">
                      <a16:colId xmlns:a16="http://schemas.microsoft.com/office/drawing/2014/main" val="1057464445"/>
                    </a:ext>
                  </a:extLst>
                </a:gridCol>
                <a:gridCol w="576072">
                  <a:extLst>
                    <a:ext uri="{9D8B030D-6E8A-4147-A177-3AD203B41FA5}">
                      <a16:colId xmlns:a16="http://schemas.microsoft.com/office/drawing/2014/main" val="2168076841"/>
                    </a:ext>
                  </a:extLst>
                </a:gridCol>
                <a:gridCol w="576072">
                  <a:extLst>
                    <a:ext uri="{9D8B030D-6E8A-4147-A177-3AD203B41FA5}">
                      <a16:colId xmlns:a16="http://schemas.microsoft.com/office/drawing/2014/main" val="570464068"/>
                    </a:ext>
                  </a:extLst>
                </a:gridCol>
                <a:gridCol w="576072">
                  <a:extLst>
                    <a:ext uri="{9D8B030D-6E8A-4147-A177-3AD203B41FA5}">
                      <a16:colId xmlns:a16="http://schemas.microsoft.com/office/drawing/2014/main" val="1520847182"/>
                    </a:ext>
                  </a:extLst>
                </a:gridCol>
                <a:gridCol w="658368">
                  <a:extLst>
                    <a:ext uri="{9D8B030D-6E8A-4147-A177-3AD203B41FA5}">
                      <a16:colId xmlns:a16="http://schemas.microsoft.com/office/drawing/2014/main" val="1923849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73568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- 2019-02-22 10:00:01 </a:t>
                      </a:r>
                      <a:r>
                        <a:rPr kumimoji="0" lang="en-US" sz="1000" b="0" i="0" u="none" strike="noStrike" kern="1200" cap="none" spc="0" normalizeH="0" baseline="0" noProof="0">
                          <a:ln>
                            <a:noFill/>
                          </a:ln>
                          <a:solidFill>
                            <a:prstClr val="black"/>
                          </a:solidFill>
                          <a:effectLst/>
                          <a:uLnTx/>
                          <a:uFillTx/>
                          <a:latin typeface="+mn-lt"/>
                          <a:ea typeface="+mn-ea"/>
                          <a:cs typeface="+mn-cs"/>
                        </a:rPr>
                        <a:t> 
 It's easy to lose track of time when you're this relaxed! 📷 estestest2.ranko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9722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- 2019-02-21 12:00:01 </a:t>
                      </a:r>
                      <a:r>
                        <a:rPr kumimoji="0" lang="en-US" sz="1000" b="0" i="0" u="none" strike="noStrike" kern="1200" cap="none" spc="0" normalizeH="0" baseline="0" noProof="0">
                          <a:ln>
                            <a:noFill/>
                          </a:ln>
                          <a:solidFill>
                            <a:prstClr val="black"/>
                          </a:solidFill>
                          <a:effectLst/>
                          <a:uLnTx/>
                          <a:uFillTx/>
                          <a:latin typeface="+mn-lt"/>
                          <a:ea typeface="+mn-ea"/>
                          <a:cs typeface="+mn-cs"/>
                        </a:rPr>
                        <a:t> 
 The whole pool to yourself - #VacationGoals 📷 lauremarquestaut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7321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- 2019-02-10 12:00:00 </a:t>
                      </a:r>
                      <a:r>
                        <a:rPr kumimoji="0" lang="en-US" sz="1000" b="0" i="0" u="none" strike="noStrike" kern="1200" cap="none" spc="0" normalizeH="0" baseline="0" noProof="0">
                          <a:ln>
                            <a:noFill/>
                          </a:ln>
                          <a:solidFill>
                            <a:prstClr val="black"/>
                          </a:solidFill>
                          <a:effectLst/>
                          <a:uLnTx/>
                          <a:uFillTx/>
                          <a:latin typeface="+mn-lt"/>
                          <a:ea typeface="+mn-ea"/>
                          <a:cs typeface="+mn-cs"/>
                        </a:rPr>
                        <a:t> 
 Breakfast is the first opportunity to get your day off to an amazing start! 📷 thecutlerychronicles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43718164"/>
                  </a:ext>
                </a:extLst>
              </a:tr>
            </a:tbl>
          </a:graphicData>
        </a:graphic>
      </p:graphicFrame>
      <p:sp>
        <p:nvSpPr>
          <p:cNvPr id="4" name="Text Placeholder 3">
            <a:extLst>
              <a:ext uri="{FF2B5EF4-FFF2-40B4-BE49-F238E27FC236}">
                <a16:creationId xmlns:a16="http://schemas.microsoft.com/office/drawing/2014/main" id="{729D6017-A67F-4F3E-9844-31E010EC1CCA}"/>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19366133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9FC3DA-A696-4CC7-9FD7-9D042894FFA9}"/>
              </a:ext>
            </a:extLst>
          </p:cNvPr>
          <p:cNvSpPr>
            <a:spLocks noGrp="1"/>
          </p:cNvSpPr>
          <p:nvPr>
            <p:ph type="title"/>
          </p:nvPr>
        </p:nvSpPr>
        <p:spPr/>
        <p:txBody>
          <a:bodyPr/>
          <a:lstStyle/>
          <a:p>
            <a:r>
              <a:rPr lang="en-US"/>
              <a:t>Facebook FB Own Posts Table with views | SLTR - 13 of 15</a:t>
            </a:r>
          </a:p>
        </p:txBody>
      </p:sp>
      <p:graphicFrame>
        <p:nvGraphicFramePr>
          <p:cNvPr id="5" name="Table Placeholder 4">
            <a:extLst>
              <a:ext uri="{FF2B5EF4-FFF2-40B4-BE49-F238E27FC236}">
                <a16:creationId xmlns:a16="http://schemas.microsoft.com/office/drawing/2014/main" id="{2E88AC5D-5582-47D8-97B4-5A9B639AE554}"/>
              </a:ext>
            </a:extLst>
          </p:cNvPr>
          <p:cNvGraphicFramePr>
            <a:graphicFrameLocks noGrp="1"/>
          </p:cNvGraphicFramePr>
          <p:nvPr>
            <p:ph type="tbl" sz="quarter" idx="13"/>
            <p:extLst>
              <p:ext uri="{D42A27DB-BD31-4B8C-83A1-F6EECF244321}">
                <p14:modId xmlns:p14="http://schemas.microsoft.com/office/powerpoint/2010/main" val="1830406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59286244"/>
                    </a:ext>
                  </a:extLst>
                </a:gridCol>
                <a:gridCol w="576072">
                  <a:extLst>
                    <a:ext uri="{9D8B030D-6E8A-4147-A177-3AD203B41FA5}">
                      <a16:colId xmlns:a16="http://schemas.microsoft.com/office/drawing/2014/main" val="3317101867"/>
                    </a:ext>
                  </a:extLst>
                </a:gridCol>
                <a:gridCol w="576072">
                  <a:extLst>
                    <a:ext uri="{9D8B030D-6E8A-4147-A177-3AD203B41FA5}">
                      <a16:colId xmlns:a16="http://schemas.microsoft.com/office/drawing/2014/main" val="3630599045"/>
                    </a:ext>
                  </a:extLst>
                </a:gridCol>
                <a:gridCol w="576072">
                  <a:extLst>
                    <a:ext uri="{9D8B030D-6E8A-4147-A177-3AD203B41FA5}">
                      <a16:colId xmlns:a16="http://schemas.microsoft.com/office/drawing/2014/main" val="3966373134"/>
                    </a:ext>
                  </a:extLst>
                </a:gridCol>
                <a:gridCol w="576072">
                  <a:extLst>
                    <a:ext uri="{9D8B030D-6E8A-4147-A177-3AD203B41FA5}">
                      <a16:colId xmlns:a16="http://schemas.microsoft.com/office/drawing/2014/main" val="2170467576"/>
                    </a:ext>
                  </a:extLst>
                </a:gridCol>
                <a:gridCol w="576072">
                  <a:extLst>
                    <a:ext uri="{9D8B030D-6E8A-4147-A177-3AD203B41FA5}">
                      <a16:colId xmlns:a16="http://schemas.microsoft.com/office/drawing/2014/main" val="1118774639"/>
                    </a:ext>
                  </a:extLst>
                </a:gridCol>
                <a:gridCol w="576072">
                  <a:extLst>
                    <a:ext uri="{9D8B030D-6E8A-4147-A177-3AD203B41FA5}">
                      <a16:colId xmlns:a16="http://schemas.microsoft.com/office/drawing/2014/main" val="2245530072"/>
                    </a:ext>
                  </a:extLst>
                </a:gridCol>
                <a:gridCol w="576072">
                  <a:extLst>
                    <a:ext uri="{9D8B030D-6E8A-4147-A177-3AD203B41FA5}">
                      <a16:colId xmlns:a16="http://schemas.microsoft.com/office/drawing/2014/main" val="1128090803"/>
                    </a:ext>
                  </a:extLst>
                </a:gridCol>
                <a:gridCol w="576072">
                  <a:extLst>
                    <a:ext uri="{9D8B030D-6E8A-4147-A177-3AD203B41FA5}">
                      <a16:colId xmlns:a16="http://schemas.microsoft.com/office/drawing/2014/main" val="2850069375"/>
                    </a:ext>
                  </a:extLst>
                </a:gridCol>
                <a:gridCol w="576072">
                  <a:extLst>
                    <a:ext uri="{9D8B030D-6E8A-4147-A177-3AD203B41FA5}">
                      <a16:colId xmlns:a16="http://schemas.microsoft.com/office/drawing/2014/main" val="2311352080"/>
                    </a:ext>
                  </a:extLst>
                </a:gridCol>
                <a:gridCol w="576072">
                  <a:extLst>
                    <a:ext uri="{9D8B030D-6E8A-4147-A177-3AD203B41FA5}">
                      <a16:colId xmlns:a16="http://schemas.microsoft.com/office/drawing/2014/main" val="553813837"/>
                    </a:ext>
                  </a:extLst>
                </a:gridCol>
                <a:gridCol w="658368">
                  <a:extLst>
                    <a:ext uri="{9D8B030D-6E8A-4147-A177-3AD203B41FA5}">
                      <a16:colId xmlns:a16="http://schemas.microsoft.com/office/drawing/2014/main" val="3475619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2473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- 2019-02-23 12:00:00 </a:t>
                      </a:r>
                      <a:r>
                        <a:rPr kumimoji="0" lang="en-US" sz="1000" b="0" i="0" u="none" strike="noStrike" kern="1200" cap="none" spc="0" normalizeH="0" baseline="0" noProof="0">
                          <a:ln>
                            <a:noFill/>
                          </a:ln>
                          <a:solidFill>
                            <a:prstClr val="black"/>
                          </a:solidFill>
                          <a:effectLst/>
                          <a:uLnTx/>
                          <a:uFillTx/>
                          <a:latin typeface="+mn-lt"/>
                          <a:ea typeface="+mn-ea"/>
                          <a:cs typeface="+mn-cs"/>
                        </a:rPr>
                        <a:t> 
 Where will we find you... Lounging by the sea or strolling the white sand beach? 📷 mabuhaytisay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44723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- 2019-02-05 15:00:01 </a:t>
                      </a:r>
                      <a:r>
                        <a:rPr kumimoji="0" lang="en-US" sz="1000" b="0" i="0" u="none" strike="noStrike" kern="1200" cap="none" spc="0" normalizeH="0" baseline="0" noProof="0">
                          <a:ln>
                            <a:noFill/>
                          </a:ln>
                          <a:solidFill>
                            <a:prstClr val="black"/>
                          </a:solidFill>
                          <a:effectLst/>
                          <a:uLnTx/>
                          <a:uFillTx/>
                          <a:latin typeface="+mn-lt"/>
                          <a:ea typeface="+mn-ea"/>
                          <a:cs typeface="+mn-cs"/>
                        </a:rPr>
                        <a:t> 
 Wishing you a very happy Chinese New Year as we enter the Year of the Pig!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65745917"/>
                  </a:ext>
                </a:extLst>
              </a:tr>
            </a:tbl>
          </a:graphicData>
        </a:graphic>
      </p:graphicFrame>
      <p:sp>
        <p:nvSpPr>
          <p:cNvPr id="4" name="Text Placeholder 3">
            <a:extLst>
              <a:ext uri="{FF2B5EF4-FFF2-40B4-BE49-F238E27FC236}">
                <a16:creationId xmlns:a16="http://schemas.microsoft.com/office/drawing/2014/main" id="{6216811D-DAD9-4658-B445-0EFFC220C9B9}"/>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29131521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AAE22-D99E-48B7-B663-DD58601F057E}"/>
              </a:ext>
            </a:extLst>
          </p:cNvPr>
          <p:cNvSpPr>
            <a:spLocks noGrp="1"/>
          </p:cNvSpPr>
          <p:nvPr>
            <p:ph type="title"/>
          </p:nvPr>
        </p:nvSpPr>
        <p:spPr/>
        <p:txBody>
          <a:bodyPr/>
          <a:lstStyle/>
          <a:p>
            <a:r>
              <a:rPr lang="en-US"/>
              <a:t>Facebook FB Own Posts Table with views | SLTR - 14 of 15</a:t>
            </a:r>
          </a:p>
        </p:txBody>
      </p:sp>
      <p:graphicFrame>
        <p:nvGraphicFramePr>
          <p:cNvPr id="5" name="Table Placeholder 4">
            <a:extLst>
              <a:ext uri="{FF2B5EF4-FFF2-40B4-BE49-F238E27FC236}">
                <a16:creationId xmlns:a16="http://schemas.microsoft.com/office/drawing/2014/main" id="{5C5E9AD9-D68A-49E9-B4E8-FBA168200AE0}"/>
              </a:ext>
            </a:extLst>
          </p:cNvPr>
          <p:cNvGraphicFramePr>
            <a:graphicFrameLocks noGrp="1"/>
          </p:cNvGraphicFramePr>
          <p:nvPr>
            <p:ph type="tbl" sz="quarter" idx="13"/>
            <p:extLst>
              <p:ext uri="{D42A27DB-BD31-4B8C-83A1-F6EECF244321}">
                <p14:modId xmlns:p14="http://schemas.microsoft.com/office/powerpoint/2010/main" val="152055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43654372"/>
                    </a:ext>
                  </a:extLst>
                </a:gridCol>
                <a:gridCol w="576072">
                  <a:extLst>
                    <a:ext uri="{9D8B030D-6E8A-4147-A177-3AD203B41FA5}">
                      <a16:colId xmlns:a16="http://schemas.microsoft.com/office/drawing/2014/main" val="3850050365"/>
                    </a:ext>
                  </a:extLst>
                </a:gridCol>
                <a:gridCol w="576072">
                  <a:extLst>
                    <a:ext uri="{9D8B030D-6E8A-4147-A177-3AD203B41FA5}">
                      <a16:colId xmlns:a16="http://schemas.microsoft.com/office/drawing/2014/main" val="1366644943"/>
                    </a:ext>
                  </a:extLst>
                </a:gridCol>
                <a:gridCol w="576072">
                  <a:extLst>
                    <a:ext uri="{9D8B030D-6E8A-4147-A177-3AD203B41FA5}">
                      <a16:colId xmlns:a16="http://schemas.microsoft.com/office/drawing/2014/main" val="1230492691"/>
                    </a:ext>
                  </a:extLst>
                </a:gridCol>
                <a:gridCol w="576072">
                  <a:extLst>
                    <a:ext uri="{9D8B030D-6E8A-4147-A177-3AD203B41FA5}">
                      <a16:colId xmlns:a16="http://schemas.microsoft.com/office/drawing/2014/main" val="3538483506"/>
                    </a:ext>
                  </a:extLst>
                </a:gridCol>
                <a:gridCol w="576072">
                  <a:extLst>
                    <a:ext uri="{9D8B030D-6E8A-4147-A177-3AD203B41FA5}">
                      <a16:colId xmlns:a16="http://schemas.microsoft.com/office/drawing/2014/main" val="853722801"/>
                    </a:ext>
                  </a:extLst>
                </a:gridCol>
                <a:gridCol w="576072">
                  <a:extLst>
                    <a:ext uri="{9D8B030D-6E8A-4147-A177-3AD203B41FA5}">
                      <a16:colId xmlns:a16="http://schemas.microsoft.com/office/drawing/2014/main" val="1315515049"/>
                    </a:ext>
                  </a:extLst>
                </a:gridCol>
                <a:gridCol w="576072">
                  <a:extLst>
                    <a:ext uri="{9D8B030D-6E8A-4147-A177-3AD203B41FA5}">
                      <a16:colId xmlns:a16="http://schemas.microsoft.com/office/drawing/2014/main" val="3425499274"/>
                    </a:ext>
                  </a:extLst>
                </a:gridCol>
                <a:gridCol w="576072">
                  <a:extLst>
                    <a:ext uri="{9D8B030D-6E8A-4147-A177-3AD203B41FA5}">
                      <a16:colId xmlns:a16="http://schemas.microsoft.com/office/drawing/2014/main" val="2860478827"/>
                    </a:ext>
                  </a:extLst>
                </a:gridCol>
                <a:gridCol w="576072">
                  <a:extLst>
                    <a:ext uri="{9D8B030D-6E8A-4147-A177-3AD203B41FA5}">
                      <a16:colId xmlns:a16="http://schemas.microsoft.com/office/drawing/2014/main" val="568090426"/>
                    </a:ext>
                  </a:extLst>
                </a:gridCol>
                <a:gridCol w="576072">
                  <a:extLst>
                    <a:ext uri="{9D8B030D-6E8A-4147-A177-3AD203B41FA5}">
                      <a16:colId xmlns:a16="http://schemas.microsoft.com/office/drawing/2014/main" val="808716016"/>
                    </a:ext>
                  </a:extLst>
                </a:gridCol>
                <a:gridCol w="658368">
                  <a:extLst>
                    <a:ext uri="{9D8B030D-6E8A-4147-A177-3AD203B41FA5}">
                      <a16:colId xmlns:a16="http://schemas.microsoft.com/office/drawing/2014/main" val="2415627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8886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- 2019-02-27 13:00:00 </a:t>
                      </a:r>
                      <a:r>
                        <a:rPr kumimoji="0" lang="en-US" sz="1000" b="0" i="0" u="none" strike="noStrike" kern="1200" cap="none" spc="0" normalizeH="0" baseline="0" noProof="0">
                          <a:ln>
                            <a:noFill/>
                          </a:ln>
                          <a:solidFill>
                            <a:prstClr val="black"/>
                          </a:solidFill>
                          <a:effectLst/>
                          <a:uLnTx/>
                          <a:uFillTx/>
                          <a:latin typeface="+mn-lt"/>
                          <a:ea typeface="+mn-ea"/>
                          <a:cs typeface="+mn-cs"/>
                        </a:rPr>
                        <a:t> 
 Not long before we kick off another epic Brunch, Bubbles &amp; Beats! 
March 3rd means food, music and the island vibes we love ✌🏽!
 5259 1441 / 5255 3892 /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91322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- 2019-02-26 11:00:01 </a:t>
                      </a:r>
                      <a:r>
                        <a:rPr kumimoji="0" lang="en-US" sz="1000" b="0" i="0" u="none" strike="noStrike" kern="1200" cap="none" spc="0" normalizeH="0" baseline="0" noProof="0">
                          <a:ln>
                            <a:noFill/>
                          </a:ln>
                          <a:solidFill>
                            <a:prstClr val="black"/>
                          </a:solidFill>
                          <a:effectLst/>
                          <a:uLnTx/>
                          <a:uFillTx/>
                          <a:latin typeface="+mn-lt"/>
                          <a:ea typeface="+mn-ea"/>
                          <a:cs typeface="+mn-cs"/>
                        </a:rPr>
                        <a:t> 
 Endless photo ops at the breath-taking Ilot Mangénie. 📷 oksaa_m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78988116"/>
                  </a:ext>
                </a:extLst>
              </a:tr>
            </a:tbl>
          </a:graphicData>
        </a:graphic>
      </p:graphicFrame>
      <p:sp>
        <p:nvSpPr>
          <p:cNvPr id="4" name="Text Placeholder 3">
            <a:extLst>
              <a:ext uri="{FF2B5EF4-FFF2-40B4-BE49-F238E27FC236}">
                <a16:creationId xmlns:a16="http://schemas.microsoft.com/office/drawing/2014/main" id="{E3B84D51-061B-452E-9D73-8B5959A97594}"/>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38593686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48AFA-D0A0-499D-B62B-46A8AC510618}"/>
              </a:ext>
            </a:extLst>
          </p:cNvPr>
          <p:cNvSpPr>
            <a:spLocks noGrp="1"/>
          </p:cNvSpPr>
          <p:nvPr>
            <p:ph type="title"/>
          </p:nvPr>
        </p:nvSpPr>
        <p:spPr/>
        <p:txBody>
          <a:bodyPr/>
          <a:lstStyle/>
          <a:p>
            <a:r>
              <a:rPr lang="en-US"/>
              <a:t>Facebook FB Own Posts Table with views | SLTR - 15 of 15</a:t>
            </a:r>
          </a:p>
        </p:txBody>
      </p:sp>
      <p:graphicFrame>
        <p:nvGraphicFramePr>
          <p:cNvPr id="5" name="Table Placeholder 4">
            <a:extLst>
              <a:ext uri="{FF2B5EF4-FFF2-40B4-BE49-F238E27FC236}">
                <a16:creationId xmlns:a16="http://schemas.microsoft.com/office/drawing/2014/main" id="{EE60321E-61AD-45A7-88B6-2DEB2C284F70}"/>
              </a:ext>
            </a:extLst>
          </p:cNvPr>
          <p:cNvGraphicFramePr>
            <a:graphicFrameLocks noGrp="1"/>
          </p:cNvGraphicFramePr>
          <p:nvPr>
            <p:ph type="tbl" sz="quarter" idx="13"/>
            <p:extLst>
              <p:ext uri="{D42A27DB-BD31-4B8C-83A1-F6EECF244321}">
                <p14:modId xmlns:p14="http://schemas.microsoft.com/office/powerpoint/2010/main" val="2292480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86138879"/>
                    </a:ext>
                  </a:extLst>
                </a:gridCol>
                <a:gridCol w="576072">
                  <a:extLst>
                    <a:ext uri="{9D8B030D-6E8A-4147-A177-3AD203B41FA5}">
                      <a16:colId xmlns:a16="http://schemas.microsoft.com/office/drawing/2014/main" val="2979723523"/>
                    </a:ext>
                  </a:extLst>
                </a:gridCol>
                <a:gridCol w="576072">
                  <a:extLst>
                    <a:ext uri="{9D8B030D-6E8A-4147-A177-3AD203B41FA5}">
                      <a16:colId xmlns:a16="http://schemas.microsoft.com/office/drawing/2014/main" val="359170886"/>
                    </a:ext>
                  </a:extLst>
                </a:gridCol>
                <a:gridCol w="576072">
                  <a:extLst>
                    <a:ext uri="{9D8B030D-6E8A-4147-A177-3AD203B41FA5}">
                      <a16:colId xmlns:a16="http://schemas.microsoft.com/office/drawing/2014/main" val="4288258502"/>
                    </a:ext>
                  </a:extLst>
                </a:gridCol>
                <a:gridCol w="576072">
                  <a:extLst>
                    <a:ext uri="{9D8B030D-6E8A-4147-A177-3AD203B41FA5}">
                      <a16:colId xmlns:a16="http://schemas.microsoft.com/office/drawing/2014/main" val="765246945"/>
                    </a:ext>
                  </a:extLst>
                </a:gridCol>
                <a:gridCol w="576072">
                  <a:extLst>
                    <a:ext uri="{9D8B030D-6E8A-4147-A177-3AD203B41FA5}">
                      <a16:colId xmlns:a16="http://schemas.microsoft.com/office/drawing/2014/main" val="2130573945"/>
                    </a:ext>
                  </a:extLst>
                </a:gridCol>
                <a:gridCol w="576072">
                  <a:extLst>
                    <a:ext uri="{9D8B030D-6E8A-4147-A177-3AD203B41FA5}">
                      <a16:colId xmlns:a16="http://schemas.microsoft.com/office/drawing/2014/main" val="3924463688"/>
                    </a:ext>
                  </a:extLst>
                </a:gridCol>
                <a:gridCol w="576072">
                  <a:extLst>
                    <a:ext uri="{9D8B030D-6E8A-4147-A177-3AD203B41FA5}">
                      <a16:colId xmlns:a16="http://schemas.microsoft.com/office/drawing/2014/main" val="2651840836"/>
                    </a:ext>
                  </a:extLst>
                </a:gridCol>
                <a:gridCol w="576072">
                  <a:extLst>
                    <a:ext uri="{9D8B030D-6E8A-4147-A177-3AD203B41FA5}">
                      <a16:colId xmlns:a16="http://schemas.microsoft.com/office/drawing/2014/main" val="1879816488"/>
                    </a:ext>
                  </a:extLst>
                </a:gridCol>
                <a:gridCol w="576072">
                  <a:extLst>
                    <a:ext uri="{9D8B030D-6E8A-4147-A177-3AD203B41FA5}">
                      <a16:colId xmlns:a16="http://schemas.microsoft.com/office/drawing/2014/main" val="4258185077"/>
                    </a:ext>
                  </a:extLst>
                </a:gridCol>
                <a:gridCol w="576072">
                  <a:extLst>
                    <a:ext uri="{9D8B030D-6E8A-4147-A177-3AD203B41FA5}">
                      <a16:colId xmlns:a16="http://schemas.microsoft.com/office/drawing/2014/main" val="3408605019"/>
                    </a:ext>
                  </a:extLst>
                </a:gridCol>
                <a:gridCol w="658368">
                  <a:extLst>
                    <a:ext uri="{9D8B030D-6E8A-4147-A177-3AD203B41FA5}">
                      <a16:colId xmlns:a16="http://schemas.microsoft.com/office/drawing/2014/main" val="1762624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5680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Shangri-La's Le Touessrok Resort &amp; Spa, Mauritius - 2019-02-04 15:00:01 </a:t>
                      </a:r>
                      <a:r>
                        <a:rPr kumimoji="0" lang="en-US" sz="1000" b="0" i="0" u="none" strike="noStrike" kern="1200" cap="none" spc="0" normalizeH="0" baseline="0" noProof="0">
                          <a:ln>
                            <a:noFill/>
                          </a:ln>
                          <a:solidFill>
                            <a:prstClr val="black"/>
                          </a:solidFill>
                          <a:effectLst/>
                          <a:uLnTx/>
                          <a:uFillTx/>
                          <a:latin typeface="+mn-lt"/>
                          <a:ea typeface="+mn-ea"/>
                          <a:cs typeface="+mn-cs"/>
                        </a:rPr>
                        <a:t> 
 What is your favourite time of day? 
📷 explorerssaurus_</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3094393199"/>
                  </a:ext>
                </a:extLst>
              </a:tr>
            </a:tbl>
          </a:graphicData>
        </a:graphic>
      </p:graphicFrame>
      <p:sp>
        <p:nvSpPr>
          <p:cNvPr id="4" name="Text Placeholder 3">
            <a:extLst>
              <a:ext uri="{FF2B5EF4-FFF2-40B4-BE49-F238E27FC236}">
                <a16:creationId xmlns:a16="http://schemas.microsoft.com/office/drawing/2014/main" id="{657BDA27-8F38-4C9F-81FF-A8B62B4ACF17}"/>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12213132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7DBC8-D2F7-4FD8-8A1F-A3AA01A6A07C}"/>
              </a:ext>
            </a:extLst>
          </p:cNvPr>
          <p:cNvSpPr>
            <a:spLocks noGrp="1"/>
          </p:cNvSpPr>
          <p:nvPr>
            <p:ph type="title"/>
          </p:nvPr>
        </p:nvSpPr>
        <p:spPr/>
        <p:txBody>
          <a:bodyPr/>
          <a:lstStyle/>
          <a:p>
            <a:r>
              <a:rPr lang="en-US"/>
              <a:t>Instagram IG Followers Total (Bar Chart) | SLTR</a:t>
            </a:r>
          </a:p>
        </p:txBody>
      </p:sp>
      <p:graphicFrame>
        <p:nvGraphicFramePr>
          <p:cNvPr id="6" name="Chart Placeholder 5">
            <a:extLst>
              <a:ext uri="{FF2B5EF4-FFF2-40B4-BE49-F238E27FC236}">
                <a16:creationId xmlns:a16="http://schemas.microsoft.com/office/drawing/2014/main" id="{700E55B2-5DC4-4E6A-B413-B6CD91409F87}"/>
              </a:ext>
            </a:extLst>
          </p:cNvPr>
          <p:cNvGraphicFramePr>
            <a:graphicFrameLocks noGrp="1"/>
          </p:cNvGraphicFramePr>
          <p:nvPr>
            <p:ph type="chart" sz="quarter" idx="13"/>
            <p:extLst>
              <p:ext uri="{D42A27DB-BD31-4B8C-83A1-F6EECF244321}">
                <p14:modId xmlns:p14="http://schemas.microsoft.com/office/powerpoint/2010/main" val="31645704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1E1B62-BE06-4E77-B7C9-09E60D3B6B2E}"/>
              </a:ext>
            </a:extLst>
          </p:cNvPr>
          <p:cNvSpPr>
            <a:spLocks noGrp="1"/>
          </p:cNvSpPr>
          <p:nvPr>
            <p:ph type="body" sz="quarter" idx="14"/>
          </p:nvPr>
        </p:nvSpPr>
        <p:spPr/>
        <p:txBody>
          <a:bodyPr/>
          <a:lstStyle/>
          <a:p>
            <a:r>
              <a:rPr lang="en-US"/>
              <a:t>01/12/2018 - 28/02/2019</a:t>
            </a:r>
          </a:p>
        </p:txBody>
      </p:sp>
      <p:sp>
        <p:nvSpPr>
          <p:cNvPr id="5" name="Footer Placeholder 4">
            <a:extLst>
              <a:ext uri="{FF2B5EF4-FFF2-40B4-BE49-F238E27FC236}">
                <a16:creationId xmlns:a16="http://schemas.microsoft.com/office/drawing/2014/main" id="{35647FFA-B56B-4715-BE2F-233B4375EC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27670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DEC6E-08F4-411E-BC31-DAACAD117A3C}"/>
              </a:ext>
            </a:extLst>
          </p:cNvPr>
          <p:cNvSpPr>
            <a:spLocks noGrp="1"/>
          </p:cNvSpPr>
          <p:nvPr>
            <p:ph type="title"/>
          </p:nvPr>
        </p:nvSpPr>
        <p:spPr/>
        <p:txBody>
          <a:bodyPr/>
          <a:lstStyle/>
          <a:p>
            <a:r>
              <a:rPr lang="en-US"/>
              <a:t>Instagram IG Followers Change (Bar Chart) | SLTR</a:t>
            </a:r>
          </a:p>
        </p:txBody>
      </p:sp>
      <p:graphicFrame>
        <p:nvGraphicFramePr>
          <p:cNvPr id="6" name="Chart Placeholder 5">
            <a:extLst>
              <a:ext uri="{FF2B5EF4-FFF2-40B4-BE49-F238E27FC236}">
                <a16:creationId xmlns:a16="http://schemas.microsoft.com/office/drawing/2014/main" id="{103E97D3-339D-4F1E-AF8F-D731CCF145AE}"/>
              </a:ext>
            </a:extLst>
          </p:cNvPr>
          <p:cNvGraphicFramePr>
            <a:graphicFrameLocks noGrp="1"/>
          </p:cNvGraphicFramePr>
          <p:nvPr>
            <p:ph type="chart" sz="quarter" idx="13"/>
            <p:extLst>
              <p:ext uri="{D42A27DB-BD31-4B8C-83A1-F6EECF244321}">
                <p14:modId xmlns:p14="http://schemas.microsoft.com/office/powerpoint/2010/main" val="21518381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6F4A07-9FB4-4B14-B454-6889E56D4786}"/>
              </a:ext>
            </a:extLst>
          </p:cNvPr>
          <p:cNvSpPr>
            <a:spLocks noGrp="1"/>
          </p:cNvSpPr>
          <p:nvPr>
            <p:ph type="body" sz="quarter" idx="14"/>
          </p:nvPr>
        </p:nvSpPr>
        <p:spPr/>
        <p:txBody>
          <a:bodyPr/>
          <a:lstStyle/>
          <a:p>
            <a:r>
              <a:rPr lang="en-US"/>
              <a:t>01/12/2018 - 28/02/2019</a:t>
            </a:r>
          </a:p>
        </p:txBody>
      </p:sp>
      <p:sp>
        <p:nvSpPr>
          <p:cNvPr id="5" name="Footer Placeholder 4">
            <a:extLst>
              <a:ext uri="{FF2B5EF4-FFF2-40B4-BE49-F238E27FC236}">
                <a16:creationId xmlns:a16="http://schemas.microsoft.com/office/drawing/2014/main" id="{84711039-5AC1-4A9E-8925-A5403015E8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087311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2B761-C391-4069-BA95-265FBBABE9A1}"/>
              </a:ext>
            </a:extLst>
          </p:cNvPr>
          <p:cNvSpPr>
            <a:spLocks noGrp="1"/>
          </p:cNvSpPr>
          <p:nvPr>
            <p:ph type="title"/>
          </p:nvPr>
        </p:nvSpPr>
        <p:spPr/>
        <p:txBody>
          <a:bodyPr/>
          <a:lstStyle/>
          <a:p>
            <a:r>
              <a:rPr lang="en-US"/>
              <a:t>Instagram Reach | SLTR</a:t>
            </a:r>
          </a:p>
        </p:txBody>
      </p:sp>
      <p:graphicFrame>
        <p:nvGraphicFramePr>
          <p:cNvPr id="6" name="Chart Placeholder 5">
            <a:extLst>
              <a:ext uri="{FF2B5EF4-FFF2-40B4-BE49-F238E27FC236}">
                <a16:creationId xmlns:a16="http://schemas.microsoft.com/office/drawing/2014/main" id="{6F63975F-84D8-40FA-BFE1-C5A1CC252512}"/>
              </a:ext>
            </a:extLst>
          </p:cNvPr>
          <p:cNvGraphicFramePr>
            <a:graphicFrameLocks noGrp="1"/>
          </p:cNvGraphicFramePr>
          <p:nvPr>
            <p:ph type="chart" sz="quarter" idx="13"/>
            <p:extLst>
              <p:ext uri="{D42A27DB-BD31-4B8C-83A1-F6EECF244321}">
                <p14:modId xmlns:p14="http://schemas.microsoft.com/office/powerpoint/2010/main" val="19888217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E122CA-BCA1-4B72-8B31-1CB04FC7C0CF}"/>
              </a:ext>
            </a:extLst>
          </p:cNvPr>
          <p:cNvSpPr>
            <a:spLocks noGrp="1"/>
          </p:cNvSpPr>
          <p:nvPr>
            <p:ph type="body" sz="quarter" idx="14"/>
          </p:nvPr>
        </p:nvSpPr>
        <p:spPr/>
        <p:txBody>
          <a:bodyPr/>
          <a:lstStyle/>
          <a:p>
            <a:r>
              <a:rPr lang="en-US"/>
              <a:t>01/12/2018 - 28/02/2019</a:t>
            </a:r>
          </a:p>
        </p:txBody>
      </p:sp>
      <p:sp>
        <p:nvSpPr>
          <p:cNvPr id="5" name="Footer Placeholder 4">
            <a:extLst>
              <a:ext uri="{FF2B5EF4-FFF2-40B4-BE49-F238E27FC236}">
                <a16:creationId xmlns:a16="http://schemas.microsoft.com/office/drawing/2014/main" id="{1FECC363-75A6-40D5-9043-55A85C56CA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33111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D4F25-2AA3-4646-A3EB-7AAB97F53226}"/>
              </a:ext>
            </a:extLst>
          </p:cNvPr>
          <p:cNvSpPr>
            <a:spLocks noGrp="1"/>
          </p:cNvSpPr>
          <p:nvPr>
            <p:ph type="title"/>
          </p:nvPr>
        </p:nvSpPr>
        <p:spPr/>
        <p:txBody>
          <a:bodyPr/>
          <a:lstStyle/>
          <a:p>
            <a:r>
              <a:rPr lang="en-US"/>
              <a:t>Instagram IG Total Interactions (Bar Chart) | shangrilamauritius</a:t>
            </a:r>
          </a:p>
        </p:txBody>
      </p:sp>
      <p:graphicFrame>
        <p:nvGraphicFramePr>
          <p:cNvPr id="6" name="Chart Placeholder 5">
            <a:extLst>
              <a:ext uri="{FF2B5EF4-FFF2-40B4-BE49-F238E27FC236}">
                <a16:creationId xmlns:a16="http://schemas.microsoft.com/office/drawing/2014/main" id="{64F4C875-FB5F-4044-91CE-A567B07D4F61}"/>
              </a:ext>
            </a:extLst>
          </p:cNvPr>
          <p:cNvGraphicFramePr>
            <a:graphicFrameLocks noGrp="1"/>
          </p:cNvGraphicFramePr>
          <p:nvPr>
            <p:ph type="chart" sz="quarter" idx="13"/>
            <p:extLst>
              <p:ext uri="{D42A27DB-BD31-4B8C-83A1-F6EECF244321}">
                <p14:modId xmlns:p14="http://schemas.microsoft.com/office/powerpoint/2010/main" val="35929644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85FD51-698D-4D36-9A2E-31400ECA7475}"/>
              </a:ext>
            </a:extLst>
          </p:cNvPr>
          <p:cNvSpPr>
            <a:spLocks noGrp="1"/>
          </p:cNvSpPr>
          <p:nvPr>
            <p:ph type="body" sz="quarter" idx="14"/>
          </p:nvPr>
        </p:nvSpPr>
        <p:spPr/>
        <p:txBody>
          <a:bodyPr/>
          <a:lstStyle/>
          <a:p>
            <a:r>
              <a:rPr lang="en-US"/>
              <a:t>01/12/2018 - 28/02/2019</a:t>
            </a:r>
          </a:p>
        </p:txBody>
      </p:sp>
      <p:sp>
        <p:nvSpPr>
          <p:cNvPr id="5" name="Footer Placeholder 4">
            <a:extLst>
              <a:ext uri="{FF2B5EF4-FFF2-40B4-BE49-F238E27FC236}">
                <a16:creationId xmlns:a16="http://schemas.microsoft.com/office/drawing/2014/main" id="{C311B94F-BE83-4743-BD69-D2E926B20F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06410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E82F5-9964-4D2B-9A72-3E5A61A34455}"/>
              </a:ext>
            </a:extLst>
          </p:cNvPr>
          <p:cNvSpPr>
            <a:spLocks noGrp="1"/>
          </p:cNvSpPr>
          <p:nvPr>
            <p:ph type="title"/>
          </p:nvPr>
        </p:nvSpPr>
        <p:spPr/>
        <p:txBody>
          <a:bodyPr/>
          <a:lstStyle/>
          <a:p>
            <a:r>
              <a:rPr lang="en-US"/>
              <a:t>Instagram Posts Table | SLTR - 1 of 5</a:t>
            </a:r>
          </a:p>
        </p:txBody>
      </p:sp>
      <p:graphicFrame>
        <p:nvGraphicFramePr>
          <p:cNvPr id="5" name="Table Placeholder 4">
            <a:extLst>
              <a:ext uri="{FF2B5EF4-FFF2-40B4-BE49-F238E27FC236}">
                <a16:creationId xmlns:a16="http://schemas.microsoft.com/office/drawing/2014/main" id="{A16ADE75-1A11-4DD1-AAEA-C50F5526A6F8}"/>
              </a:ext>
            </a:extLst>
          </p:cNvPr>
          <p:cNvGraphicFramePr>
            <a:graphicFrameLocks noGrp="1"/>
          </p:cNvGraphicFramePr>
          <p:nvPr>
            <p:ph type="tbl" sz="quarter" idx="13"/>
            <p:extLst>
              <p:ext uri="{D42A27DB-BD31-4B8C-83A1-F6EECF244321}">
                <p14:modId xmlns:p14="http://schemas.microsoft.com/office/powerpoint/2010/main" val="1013571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47843445"/>
                    </a:ext>
                  </a:extLst>
                </a:gridCol>
                <a:gridCol w="987552">
                  <a:extLst>
                    <a:ext uri="{9D8B030D-6E8A-4147-A177-3AD203B41FA5}">
                      <a16:colId xmlns:a16="http://schemas.microsoft.com/office/drawing/2014/main" val="4051668901"/>
                    </a:ext>
                  </a:extLst>
                </a:gridCol>
                <a:gridCol w="987552">
                  <a:extLst>
                    <a:ext uri="{9D8B030D-6E8A-4147-A177-3AD203B41FA5}">
                      <a16:colId xmlns:a16="http://schemas.microsoft.com/office/drawing/2014/main" val="1896349914"/>
                    </a:ext>
                  </a:extLst>
                </a:gridCol>
                <a:gridCol w="987552">
                  <a:extLst>
                    <a:ext uri="{9D8B030D-6E8A-4147-A177-3AD203B41FA5}">
                      <a16:colId xmlns:a16="http://schemas.microsoft.com/office/drawing/2014/main" val="3801030880"/>
                    </a:ext>
                  </a:extLst>
                </a:gridCol>
                <a:gridCol w="987552">
                  <a:extLst>
                    <a:ext uri="{9D8B030D-6E8A-4147-A177-3AD203B41FA5}">
                      <a16:colId xmlns:a16="http://schemas.microsoft.com/office/drawing/2014/main" val="586360167"/>
                    </a:ext>
                  </a:extLst>
                </a:gridCol>
                <a:gridCol w="987552">
                  <a:extLst>
                    <a:ext uri="{9D8B030D-6E8A-4147-A177-3AD203B41FA5}">
                      <a16:colId xmlns:a16="http://schemas.microsoft.com/office/drawing/2014/main" val="309487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3703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- 2019-02-28 11:36:11 </a:t>
                      </a:r>
                      <a:r>
                        <a:rPr kumimoji="0" lang="en-US" sz="1000" b="0" i="0" u="none" strike="noStrike" kern="1200" cap="none" spc="0" normalizeH="0" baseline="0" noProof="0">
                          <a:ln>
                            <a:noFill/>
                          </a:ln>
                          <a:solidFill>
                            <a:prstClr val="black"/>
                          </a:solidFill>
                          <a:effectLst/>
                          <a:uLnTx/>
                          <a:uFillTx/>
                          <a:latin typeface="+mn-lt"/>
                          <a:ea typeface="+mn-ea"/>
                          <a:cs typeface="+mn-cs"/>
                        </a:rPr>
                        <a:t>
 Close your eyes and picture yourself looking at this view.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https://www.instagram.com/p/BuatRKnFz4D/media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56944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- 2019-02-25 10:52:51 </a:t>
                      </a:r>
                      <a:r>
                        <a:rPr kumimoji="0" lang="en-US" sz="1000" b="0" i="0" u="none" strike="noStrike" kern="1200" cap="none" spc="0" normalizeH="0" baseline="0" noProof="0">
                          <a:ln>
                            <a:noFill/>
                          </a:ln>
                          <a:solidFill>
                            <a:prstClr val="black"/>
                          </a:solidFill>
                          <a:effectLst/>
                          <a:uLnTx/>
                          <a:uFillTx/>
                          <a:latin typeface="+mn-lt"/>
                          <a:ea typeface="+mn-ea"/>
                          <a:cs typeface="+mn-cs"/>
                        </a:rPr>
                        <a:t>
 Mermaid vibes in our Frangipani pool. 📷 oksaa_m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https://www.instagram.com/p/BuS5qlIlr6Q/media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15089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- 2019-02-17 12:40:47 </a:t>
                      </a:r>
                      <a:r>
                        <a:rPr kumimoji="0" lang="en-US" sz="1000" b="0" i="0" u="none" strike="noStrike" kern="1200" cap="none" spc="0" normalizeH="0" baseline="0" noProof="0">
                          <a:ln>
                            <a:noFill/>
                          </a:ln>
                          <a:solidFill>
                            <a:prstClr val="black"/>
                          </a:solidFill>
                          <a:effectLst/>
                          <a:uLnTx/>
                          <a:uFillTx/>
                          <a:latin typeface="+mn-lt"/>
                          <a:ea typeface="+mn-ea"/>
                          <a:cs typeface="+mn-cs"/>
                        </a:rPr>
                        <a:t>
 Cheers! There's a welcome drink here waiting for you! 📷 suzychui17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https://www.instagram.com/p/Bt-f6o-FUZd/media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83761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- 2019-02-09 13:23:41 </a:t>
                      </a:r>
                      <a:r>
                        <a:rPr kumimoji="0" lang="en-US" sz="1000" b="0" i="0" u="none" strike="noStrike" kern="1200" cap="none" spc="0" normalizeH="0" baseline="0" noProof="0">
                          <a:ln>
                            <a:noFill/>
                          </a:ln>
                          <a:solidFill>
                            <a:prstClr val="black"/>
                          </a:solidFill>
                          <a:effectLst/>
                          <a:uLnTx/>
                          <a:uFillTx/>
                          <a:latin typeface="+mn-lt"/>
                          <a:ea typeface="+mn-ea"/>
                          <a:cs typeface="+mn-cs"/>
                        </a:rPr>
                        <a:t>
 Temperature controlled pools keep you swimming for longer. 📷 riccardotocchio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https://www.instagram.com/p/Btp-d1bFN7a/media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25655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- 2019-02-22 14:48:28 </a:t>
                      </a:r>
                      <a:r>
                        <a:rPr kumimoji="0" lang="en-US" sz="1000" b="0" i="0" u="none" strike="noStrike" kern="1200" cap="none" spc="0" normalizeH="0" baseline="0" noProof="0">
                          <a:ln>
                            <a:noFill/>
                          </a:ln>
                          <a:solidFill>
                            <a:prstClr val="black"/>
                          </a:solidFill>
                          <a:effectLst/>
                          <a:uLnTx/>
                          <a:uFillTx/>
                          <a:latin typeface="+mn-lt"/>
                          <a:ea typeface="+mn-ea"/>
                          <a:cs typeface="+mn-cs"/>
                        </a:rPr>
                        <a:t>
 Nothing better than waking up to a breakfast with this view 🙌🏾 📷 lavendel_love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https://www.instagram.com/p/BuLmgN4lTyv/media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79531407"/>
                  </a:ext>
                </a:extLst>
              </a:tr>
            </a:tbl>
          </a:graphicData>
        </a:graphic>
      </p:graphicFrame>
      <p:sp>
        <p:nvSpPr>
          <p:cNvPr id="4" name="Text Placeholder 3">
            <a:extLst>
              <a:ext uri="{FF2B5EF4-FFF2-40B4-BE49-F238E27FC236}">
                <a16:creationId xmlns:a16="http://schemas.microsoft.com/office/drawing/2014/main" id="{09B8BCBE-A7E2-431C-AA33-8138A25CD070}"/>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19757047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40730-D498-4B22-8F26-514F722BBA8F}"/>
              </a:ext>
            </a:extLst>
          </p:cNvPr>
          <p:cNvSpPr>
            <a:spLocks noGrp="1"/>
          </p:cNvSpPr>
          <p:nvPr>
            <p:ph type="title"/>
          </p:nvPr>
        </p:nvSpPr>
        <p:spPr/>
        <p:txBody>
          <a:bodyPr/>
          <a:lstStyle/>
          <a:p>
            <a:r>
              <a:rPr lang="en-US"/>
              <a:t>Instagram Posts Table | SLTR - 2 of 5</a:t>
            </a:r>
          </a:p>
        </p:txBody>
      </p:sp>
      <p:graphicFrame>
        <p:nvGraphicFramePr>
          <p:cNvPr id="5" name="Table Placeholder 4">
            <a:extLst>
              <a:ext uri="{FF2B5EF4-FFF2-40B4-BE49-F238E27FC236}">
                <a16:creationId xmlns:a16="http://schemas.microsoft.com/office/drawing/2014/main" id="{7D1C635B-F592-47B6-B9BB-F9D66A24C6F4}"/>
              </a:ext>
            </a:extLst>
          </p:cNvPr>
          <p:cNvGraphicFramePr>
            <a:graphicFrameLocks noGrp="1"/>
          </p:cNvGraphicFramePr>
          <p:nvPr>
            <p:ph type="tbl" sz="quarter" idx="13"/>
            <p:extLst>
              <p:ext uri="{D42A27DB-BD31-4B8C-83A1-F6EECF244321}">
                <p14:modId xmlns:p14="http://schemas.microsoft.com/office/powerpoint/2010/main" val="433098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35158286"/>
                    </a:ext>
                  </a:extLst>
                </a:gridCol>
                <a:gridCol w="987552">
                  <a:extLst>
                    <a:ext uri="{9D8B030D-6E8A-4147-A177-3AD203B41FA5}">
                      <a16:colId xmlns:a16="http://schemas.microsoft.com/office/drawing/2014/main" val="3377032229"/>
                    </a:ext>
                  </a:extLst>
                </a:gridCol>
                <a:gridCol w="987552">
                  <a:extLst>
                    <a:ext uri="{9D8B030D-6E8A-4147-A177-3AD203B41FA5}">
                      <a16:colId xmlns:a16="http://schemas.microsoft.com/office/drawing/2014/main" val="3866857233"/>
                    </a:ext>
                  </a:extLst>
                </a:gridCol>
                <a:gridCol w="987552">
                  <a:extLst>
                    <a:ext uri="{9D8B030D-6E8A-4147-A177-3AD203B41FA5}">
                      <a16:colId xmlns:a16="http://schemas.microsoft.com/office/drawing/2014/main" val="3170980426"/>
                    </a:ext>
                  </a:extLst>
                </a:gridCol>
                <a:gridCol w="987552">
                  <a:extLst>
                    <a:ext uri="{9D8B030D-6E8A-4147-A177-3AD203B41FA5}">
                      <a16:colId xmlns:a16="http://schemas.microsoft.com/office/drawing/2014/main" val="3215907540"/>
                    </a:ext>
                  </a:extLst>
                </a:gridCol>
                <a:gridCol w="987552">
                  <a:extLst>
                    <a:ext uri="{9D8B030D-6E8A-4147-A177-3AD203B41FA5}">
                      <a16:colId xmlns:a16="http://schemas.microsoft.com/office/drawing/2014/main" val="3537090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15474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- 2019-02-20 12:45:25 </a:t>
                      </a:r>
                      <a:r>
                        <a:rPr kumimoji="0" lang="en-US" sz="1000" b="0" i="0" u="none" strike="noStrike" kern="1200" cap="none" spc="0" normalizeH="0" baseline="0" noProof="0">
                          <a:ln>
                            <a:noFill/>
                          </a:ln>
                          <a:solidFill>
                            <a:prstClr val="black"/>
                          </a:solidFill>
                          <a:effectLst/>
                          <a:uLnTx/>
                          <a:uFillTx/>
                          <a:latin typeface="+mn-lt"/>
                          <a:ea typeface="+mn-ea"/>
                          <a:cs typeface="+mn-cs"/>
                        </a:rPr>
                        <a:t>
 A snapshot of Paradise from above. ☀️ 📷 mohammed_alnuaimi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https://www.instagram.com/p/BuGO1M0lmJk/media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29369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- 2019-02-27 12:49:09 </a:t>
                      </a:r>
                      <a:r>
                        <a:rPr kumimoji="0" lang="en-US" sz="1000" b="0" i="0" u="none" strike="noStrike" kern="1200" cap="none" spc="0" normalizeH="0" baseline="0" noProof="0">
                          <a:ln>
                            <a:noFill/>
                          </a:ln>
                          <a:solidFill>
                            <a:prstClr val="black"/>
                          </a:solidFill>
                          <a:effectLst/>
                          <a:uLnTx/>
                          <a:uFillTx/>
                          <a:latin typeface="+mn-lt"/>
                          <a:ea typeface="+mn-ea"/>
                          <a:cs typeface="+mn-cs"/>
                        </a:rPr>
                        <a:t>
 Wake up, step out into the beach, relax.... 📷 emiliana_dn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https://www.instagram.com/p/BuYQ0sCFiVZ/media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87770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- 2019-02-15 16:38:27 </a:t>
                      </a:r>
                      <a:r>
                        <a:rPr kumimoji="0" lang="en-US" sz="1000" b="0" i="0" u="none" strike="noStrike" kern="1200" cap="none" spc="0" normalizeH="0" baseline="0" noProof="0">
                          <a:ln>
                            <a:noFill/>
                          </a:ln>
                          <a:solidFill>
                            <a:prstClr val="black"/>
                          </a:solidFill>
                          <a:effectLst/>
                          <a:uLnTx/>
                          <a:uFillTx/>
                          <a:latin typeface="+mn-lt"/>
                          <a:ea typeface="+mn-ea"/>
                          <a:cs typeface="+mn-cs"/>
                        </a:rPr>
                        <a:t>
 Sorry kids! Adults only 🙅🏽 in the Frangipani Pool 📷 traveladdict.club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https://www.instagram.com/p/Bt5xhkUllLX/media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35058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- 2019-02-07 11:39:45 </a:t>
                      </a:r>
                      <a:r>
                        <a:rPr kumimoji="0" lang="en-US" sz="1000" b="0" i="0" u="none" strike="noStrike" kern="1200" cap="none" spc="0" normalizeH="0" baseline="0" noProof="0">
                          <a:ln>
                            <a:noFill/>
                          </a:ln>
                          <a:solidFill>
                            <a:prstClr val="black"/>
                          </a:solidFill>
                          <a:effectLst/>
                          <a:uLnTx/>
                          <a:uFillTx/>
                          <a:latin typeface="+mn-lt"/>
                          <a:ea typeface="+mn-ea"/>
                          <a:cs typeface="+mn-cs"/>
                        </a:rPr>
                        <a:t>
 When the sea is this blue, we dare you not to dip a toe in! 💙 📷 harrison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https://www.instagram.com/p/Btko-2mllKV/media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4293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- 2019-02-02 13:34:57 </a:t>
                      </a:r>
                      <a:r>
                        <a:rPr kumimoji="0" lang="en-US" sz="1000" b="0" i="0" u="none" strike="noStrike" kern="1200" cap="none" spc="0" normalizeH="0" baseline="0" noProof="0">
                          <a:ln>
                            <a:noFill/>
                          </a:ln>
                          <a:solidFill>
                            <a:prstClr val="black"/>
                          </a:solidFill>
                          <a:effectLst/>
                          <a:uLnTx/>
                          <a:uFillTx/>
                          <a:latin typeface="+mn-lt"/>
                          <a:ea typeface="+mn-ea"/>
                          <a:cs typeface="+mn-cs"/>
                        </a:rPr>
                        <a:t>
 Life isn't always a straight line 🌴. Have a little adventure along the way! 📷 joel_capillaire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https://www.instagram.com/p/BtX-MTOls4v/media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3416502"/>
                  </a:ext>
                </a:extLst>
              </a:tr>
            </a:tbl>
          </a:graphicData>
        </a:graphic>
      </p:graphicFrame>
      <p:sp>
        <p:nvSpPr>
          <p:cNvPr id="4" name="Text Placeholder 3">
            <a:extLst>
              <a:ext uri="{FF2B5EF4-FFF2-40B4-BE49-F238E27FC236}">
                <a16:creationId xmlns:a16="http://schemas.microsoft.com/office/drawing/2014/main" id="{59DE34E4-5F08-4021-BA23-4761E3932ADF}"/>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1538886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09DA3-6E74-489A-A6B7-918679B91B46}"/>
              </a:ext>
            </a:extLst>
          </p:cNvPr>
          <p:cNvSpPr>
            <a:spLocks noGrp="1"/>
          </p:cNvSpPr>
          <p:nvPr>
            <p:ph type="title"/>
          </p:nvPr>
        </p:nvSpPr>
        <p:spPr/>
        <p:txBody>
          <a:bodyPr/>
          <a:lstStyle/>
          <a:p>
            <a:r>
              <a:rPr lang="en-US"/>
              <a:t>Instagram Posts Table | SLTR - 3 of 5</a:t>
            </a:r>
          </a:p>
        </p:txBody>
      </p:sp>
      <p:graphicFrame>
        <p:nvGraphicFramePr>
          <p:cNvPr id="5" name="Table Placeholder 4">
            <a:extLst>
              <a:ext uri="{FF2B5EF4-FFF2-40B4-BE49-F238E27FC236}">
                <a16:creationId xmlns:a16="http://schemas.microsoft.com/office/drawing/2014/main" id="{7FAEBD06-C7A0-481E-BD68-920925E7F2FF}"/>
              </a:ext>
            </a:extLst>
          </p:cNvPr>
          <p:cNvGraphicFramePr>
            <a:graphicFrameLocks noGrp="1"/>
          </p:cNvGraphicFramePr>
          <p:nvPr>
            <p:ph type="tbl" sz="quarter" idx="13"/>
            <p:extLst>
              <p:ext uri="{D42A27DB-BD31-4B8C-83A1-F6EECF244321}">
                <p14:modId xmlns:p14="http://schemas.microsoft.com/office/powerpoint/2010/main" val="411897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58434479"/>
                    </a:ext>
                  </a:extLst>
                </a:gridCol>
                <a:gridCol w="987552">
                  <a:extLst>
                    <a:ext uri="{9D8B030D-6E8A-4147-A177-3AD203B41FA5}">
                      <a16:colId xmlns:a16="http://schemas.microsoft.com/office/drawing/2014/main" val="739459227"/>
                    </a:ext>
                  </a:extLst>
                </a:gridCol>
                <a:gridCol w="987552">
                  <a:extLst>
                    <a:ext uri="{9D8B030D-6E8A-4147-A177-3AD203B41FA5}">
                      <a16:colId xmlns:a16="http://schemas.microsoft.com/office/drawing/2014/main" val="1505339227"/>
                    </a:ext>
                  </a:extLst>
                </a:gridCol>
                <a:gridCol w="987552">
                  <a:extLst>
                    <a:ext uri="{9D8B030D-6E8A-4147-A177-3AD203B41FA5}">
                      <a16:colId xmlns:a16="http://schemas.microsoft.com/office/drawing/2014/main" val="2953721209"/>
                    </a:ext>
                  </a:extLst>
                </a:gridCol>
                <a:gridCol w="987552">
                  <a:extLst>
                    <a:ext uri="{9D8B030D-6E8A-4147-A177-3AD203B41FA5}">
                      <a16:colId xmlns:a16="http://schemas.microsoft.com/office/drawing/2014/main" val="1384901630"/>
                    </a:ext>
                  </a:extLst>
                </a:gridCol>
                <a:gridCol w="987552">
                  <a:extLst>
                    <a:ext uri="{9D8B030D-6E8A-4147-A177-3AD203B41FA5}">
                      <a16:colId xmlns:a16="http://schemas.microsoft.com/office/drawing/2014/main" val="2757412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1254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- 2019-02-10 13:53:42 </a:t>
                      </a:r>
                      <a:r>
                        <a:rPr kumimoji="0" lang="en-US" sz="1000" b="0" i="0" u="none" strike="noStrike" kern="1200" cap="none" spc="0" normalizeH="0" baseline="0" noProof="0">
                          <a:ln>
                            <a:noFill/>
                          </a:ln>
                          <a:solidFill>
                            <a:prstClr val="black"/>
                          </a:solidFill>
                          <a:effectLst/>
                          <a:uLnTx/>
                          <a:uFillTx/>
                          <a:latin typeface="+mn-lt"/>
                          <a:ea typeface="+mn-ea"/>
                          <a:cs typeface="+mn-cs"/>
                        </a:rPr>
                        <a:t>
 When the beach calls to you... it's never more than 100 steps away. 📷 _Katia_m_ / joel_capillaire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https://www.instagram.com/p/BtsmsiBF04z/media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71559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- 2019-02-05 15:42:28 </a:t>
                      </a:r>
                      <a:r>
                        <a:rPr kumimoji="0" lang="en-US" sz="1000" b="0" i="0" u="none" strike="noStrike" kern="1200" cap="none" spc="0" normalizeH="0" baseline="0" noProof="0">
                          <a:ln>
                            <a:noFill/>
                          </a:ln>
                          <a:solidFill>
                            <a:prstClr val="black"/>
                          </a:solidFill>
                          <a:effectLst/>
                          <a:uLnTx/>
                          <a:uFillTx/>
                          <a:latin typeface="+mn-lt"/>
                          <a:ea typeface="+mn-ea"/>
                          <a:cs typeface="+mn-cs"/>
                        </a:rPr>
                        <a:t>
 Wishing you a very happy Chinese New Year as we enter the Year of the Pig!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https://www.instagram.com/p/Btf7K4HlTmY/media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52766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- 2019-02-18 14:11:06 </a:t>
                      </a:r>
                      <a:r>
                        <a:rPr kumimoji="0" lang="en-US" sz="1000" b="0" i="0" u="none" strike="noStrike" kern="1200" cap="none" spc="0" normalizeH="0" baseline="0" noProof="0">
                          <a:ln>
                            <a:noFill/>
                          </a:ln>
                          <a:solidFill>
                            <a:prstClr val="black"/>
                          </a:solidFill>
                          <a:effectLst/>
                          <a:uLnTx/>
                          <a:uFillTx/>
                          <a:latin typeface="+mn-lt"/>
                          <a:ea typeface="+mn-ea"/>
                          <a:cs typeface="+mn-cs"/>
                        </a:rPr>
                        <a:t>
 Isn't this pool just so inviting? 💧👙 📷 yume_samantha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https://www.instagram.com/p/BuBPDELlptv/media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29455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- 2019-02-08 13:20:46 </a:t>
                      </a:r>
                      <a:r>
                        <a:rPr kumimoji="0" lang="en-US" sz="1000" b="0" i="0" u="none" strike="noStrike" kern="1200" cap="none" spc="0" normalizeH="0" baseline="0" noProof="0">
                          <a:ln>
                            <a:noFill/>
                          </a:ln>
                          <a:solidFill>
                            <a:prstClr val="black"/>
                          </a:solidFill>
                          <a:effectLst/>
                          <a:uLnTx/>
                          <a:uFillTx/>
                          <a:latin typeface="+mn-lt"/>
                          <a:ea typeface="+mn-ea"/>
                          <a:cs typeface="+mn-cs"/>
                        </a:rPr>
                        <a:t>
 The pool is literally a stone's throw away from the ocean.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https://www.instagram.com/p/BtnZVooljnj/media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03609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- 2019-02-06 13:30:31 </a:t>
                      </a:r>
                      <a:r>
                        <a:rPr kumimoji="0" lang="en-US" sz="1000" b="0" i="0" u="none" strike="noStrike" kern="1200" cap="none" spc="0" normalizeH="0" baseline="0" noProof="0">
                          <a:ln>
                            <a:noFill/>
                          </a:ln>
                          <a:solidFill>
                            <a:prstClr val="black"/>
                          </a:solidFill>
                          <a:effectLst/>
                          <a:uLnTx/>
                          <a:uFillTx/>
                          <a:latin typeface="+mn-lt"/>
                          <a:ea typeface="+mn-ea"/>
                          <a:cs typeface="+mn-cs"/>
                        </a:rPr>
                        <a:t>
 The Frangipani Wing is our catwalk 💃🏽 📷 marvelous_mrs.meyer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https://www.instagram.com/p/BtiQ3RsFYjU/media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46084491"/>
                  </a:ext>
                </a:extLst>
              </a:tr>
            </a:tbl>
          </a:graphicData>
        </a:graphic>
      </p:graphicFrame>
      <p:sp>
        <p:nvSpPr>
          <p:cNvPr id="4" name="Text Placeholder 3">
            <a:extLst>
              <a:ext uri="{FF2B5EF4-FFF2-40B4-BE49-F238E27FC236}">
                <a16:creationId xmlns:a16="http://schemas.microsoft.com/office/drawing/2014/main" id="{27808C50-CDBE-40CC-976E-A84B82C65A8B}"/>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36992364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C41CF-6EFD-4B62-A1FE-CC3E68BFC50C}"/>
              </a:ext>
            </a:extLst>
          </p:cNvPr>
          <p:cNvSpPr>
            <a:spLocks noGrp="1"/>
          </p:cNvSpPr>
          <p:nvPr>
            <p:ph type="title"/>
          </p:nvPr>
        </p:nvSpPr>
        <p:spPr/>
        <p:txBody>
          <a:bodyPr/>
          <a:lstStyle/>
          <a:p>
            <a:r>
              <a:rPr lang="en-US"/>
              <a:t>Instagram Posts Table | SLTR - 4 of 5</a:t>
            </a:r>
          </a:p>
        </p:txBody>
      </p:sp>
      <p:graphicFrame>
        <p:nvGraphicFramePr>
          <p:cNvPr id="5" name="Table Placeholder 4">
            <a:extLst>
              <a:ext uri="{FF2B5EF4-FFF2-40B4-BE49-F238E27FC236}">
                <a16:creationId xmlns:a16="http://schemas.microsoft.com/office/drawing/2014/main" id="{50FAFF18-E728-4348-8B96-2B9B1215F744}"/>
              </a:ext>
            </a:extLst>
          </p:cNvPr>
          <p:cNvGraphicFramePr>
            <a:graphicFrameLocks noGrp="1"/>
          </p:cNvGraphicFramePr>
          <p:nvPr>
            <p:ph type="tbl" sz="quarter" idx="13"/>
            <p:extLst>
              <p:ext uri="{D42A27DB-BD31-4B8C-83A1-F6EECF244321}">
                <p14:modId xmlns:p14="http://schemas.microsoft.com/office/powerpoint/2010/main" val="1937243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27573342"/>
                    </a:ext>
                  </a:extLst>
                </a:gridCol>
                <a:gridCol w="987552">
                  <a:extLst>
                    <a:ext uri="{9D8B030D-6E8A-4147-A177-3AD203B41FA5}">
                      <a16:colId xmlns:a16="http://schemas.microsoft.com/office/drawing/2014/main" val="3290722262"/>
                    </a:ext>
                  </a:extLst>
                </a:gridCol>
                <a:gridCol w="987552">
                  <a:extLst>
                    <a:ext uri="{9D8B030D-6E8A-4147-A177-3AD203B41FA5}">
                      <a16:colId xmlns:a16="http://schemas.microsoft.com/office/drawing/2014/main" val="2322231445"/>
                    </a:ext>
                  </a:extLst>
                </a:gridCol>
                <a:gridCol w="987552">
                  <a:extLst>
                    <a:ext uri="{9D8B030D-6E8A-4147-A177-3AD203B41FA5}">
                      <a16:colId xmlns:a16="http://schemas.microsoft.com/office/drawing/2014/main" val="1301700255"/>
                    </a:ext>
                  </a:extLst>
                </a:gridCol>
                <a:gridCol w="987552">
                  <a:extLst>
                    <a:ext uri="{9D8B030D-6E8A-4147-A177-3AD203B41FA5}">
                      <a16:colId xmlns:a16="http://schemas.microsoft.com/office/drawing/2014/main" val="4170471232"/>
                    </a:ext>
                  </a:extLst>
                </a:gridCol>
                <a:gridCol w="987552">
                  <a:extLst>
                    <a:ext uri="{9D8B030D-6E8A-4147-A177-3AD203B41FA5}">
                      <a16:colId xmlns:a16="http://schemas.microsoft.com/office/drawing/2014/main" val="844123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758458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- 2019-02-24 13:56:58 </a:t>
                      </a:r>
                      <a:r>
                        <a:rPr kumimoji="0" lang="en-US" sz="1000" b="0" i="0" u="none" strike="noStrike" kern="1200" cap="none" spc="0" normalizeH="0" baseline="0" noProof="0">
                          <a:ln>
                            <a:noFill/>
                          </a:ln>
                          <a:solidFill>
                            <a:prstClr val="black"/>
                          </a:solidFill>
                          <a:effectLst/>
                          <a:uLnTx/>
                          <a:uFillTx/>
                          <a:latin typeface="+mn-lt"/>
                          <a:ea typeface="+mn-ea"/>
                          <a:cs typeface="+mn-cs"/>
                        </a:rPr>
                        <a:t>
 Nature's playground 🌴 ⚽ 📷 jt_baz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https://www.instagram.com/p/BuQqMtnFPfW/media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73311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- 2019-02-26 10:36:01 </a:t>
                      </a:r>
                      <a:r>
                        <a:rPr kumimoji="0" lang="en-US" sz="1000" b="0" i="0" u="none" strike="noStrike" kern="1200" cap="none" spc="0" normalizeH="0" baseline="0" noProof="0">
                          <a:ln>
                            <a:noFill/>
                          </a:ln>
                          <a:solidFill>
                            <a:prstClr val="black"/>
                          </a:solidFill>
                          <a:effectLst/>
                          <a:uLnTx/>
                          <a:uFillTx/>
                          <a:latin typeface="+mn-lt"/>
                          <a:ea typeface="+mn-ea"/>
                          <a:cs typeface="+mn-cs"/>
                        </a:rPr>
                        <a:t>
 Serenity as far as the eye can see... 📷 estestest2.ranko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https://www.instagram.com/p/BuVcyvqFD7s/media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75313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- 2019-02-11 16:49:55 </a:t>
                      </a:r>
                      <a:r>
                        <a:rPr kumimoji="0" lang="en-US" sz="1000" b="0" i="0" u="none" strike="noStrike" kern="1200" cap="none" spc="0" normalizeH="0" baseline="0" noProof="0">
                          <a:ln>
                            <a:noFill/>
                          </a:ln>
                          <a:solidFill>
                            <a:prstClr val="black"/>
                          </a:solidFill>
                          <a:effectLst/>
                          <a:uLnTx/>
                          <a:uFillTx/>
                          <a:latin typeface="+mn-lt"/>
                          <a:ea typeface="+mn-ea"/>
                          <a:cs typeface="+mn-cs"/>
                        </a:rPr>
                        <a:t>
 Let us take care of the romance this Valentine's Day... Book a table for 2 at Republik Beach Club &amp; Grill: 402 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https://www.instagram.com/p/BtvfqFjlv4U/media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61632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- 2019-02-16 11:53:24 </a:t>
                      </a:r>
                      <a:r>
                        <a:rPr kumimoji="0" lang="en-US" sz="1000" b="0" i="0" u="none" strike="noStrike" kern="1200" cap="none" spc="0" normalizeH="0" baseline="0" noProof="0">
                          <a:ln>
                            <a:noFill/>
                          </a:ln>
                          <a:solidFill>
                            <a:prstClr val="black"/>
                          </a:solidFill>
                          <a:effectLst/>
                          <a:uLnTx/>
                          <a:uFillTx/>
                          <a:latin typeface="+mn-lt"/>
                          <a:ea typeface="+mn-ea"/>
                          <a:cs typeface="+mn-cs"/>
                        </a:rPr>
                        <a:t>
 You'll never feel chicer than kicking your shoes off beside the Frangipani Pool. 📷 inthefrow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https://www.instagram.com/p/Bt71svklw_n/media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47927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- 2019-02-13 13:30:00 </a:t>
                      </a:r>
                      <a:r>
                        <a:rPr kumimoji="0" lang="en-US" sz="1000" b="0" i="0" u="none" strike="noStrike" kern="1200" cap="none" spc="0" normalizeH="0" baseline="0" noProof="0">
                          <a:ln>
                            <a:noFill/>
                          </a:ln>
                          <a:solidFill>
                            <a:prstClr val="black"/>
                          </a:solidFill>
                          <a:effectLst/>
                          <a:uLnTx/>
                          <a:uFillTx/>
                          <a:latin typeface="+mn-lt"/>
                          <a:ea typeface="+mn-ea"/>
                          <a:cs typeface="+mn-cs"/>
                        </a:rPr>
                        <a:t>
 Lunch is just way more fun on an island 🤷🏽‍♀️ 📷 adanna_david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https://www.instagram.com/p/Bt0SXpSl9eu/media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17703355"/>
                  </a:ext>
                </a:extLst>
              </a:tr>
            </a:tbl>
          </a:graphicData>
        </a:graphic>
      </p:graphicFrame>
      <p:sp>
        <p:nvSpPr>
          <p:cNvPr id="4" name="Text Placeholder 3">
            <a:extLst>
              <a:ext uri="{FF2B5EF4-FFF2-40B4-BE49-F238E27FC236}">
                <a16:creationId xmlns:a16="http://schemas.microsoft.com/office/drawing/2014/main" id="{23EB1810-49C9-462A-BF47-8DFE165F4C97}"/>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4506756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AF0E85-950C-4251-BE4D-97F7DFA05693}"/>
              </a:ext>
            </a:extLst>
          </p:cNvPr>
          <p:cNvSpPr>
            <a:spLocks noGrp="1"/>
          </p:cNvSpPr>
          <p:nvPr>
            <p:ph type="title"/>
          </p:nvPr>
        </p:nvSpPr>
        <p:spPr/>
        <p:txBody>
          <a:bodyPr/>
          <a:lstStyle/>
          <a:p>
            <a:r>
              <a:rPr lang="en-US"/>
              <a:t>Instagram Posts Table | SLTR - 5 of 5</a:t>
            </a:r>
          </a:p>
        </p:txBody>
      </p:sp>
      <p:graphicFrame>
        <p:nvGraphicFramePr>
          <p:cNvPr id="5" name="Table Placeholder 4">
            <a:extLst>
              <a:ext uri="{FF2B5EF4-FFF2-40B4-BE49-F238E27FC236}">
                <a16:creationId xmlns:a16="http://schemas.microsoft.com/office/drawing/2014/main" id="{1655716C-DC20-43B3-9415-48E945AF1C86}"/>
              </a:ext>
            </a:extLst>
          </p:cNvPr>
          <p:cNvGraphicFramePr>
            <a:graphicFrameLocks noGrp="1"/>
          </p:cNvGraphicFramePr>
          <p:nvPr>
            <p:ph type="tbl" sz="quarter" idx="13"/>
            <p:extLst>
              <p:ext uri="{D42A27DB-BD31-4B8C-83A1-F6EECF244321}">
                <p14:modId xmlns:p14="http://schemas.microsoft.com/office/powerpoint/2010/main" val="240251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51359549"/>
                    </a:ext>
                  </a:extLst>
                </a:gridCol>
                <a:gridCol w="987552">
                  <a:extLst>
                    <a:ext uri="{9D8B030D-6E8A-4147-A177-3AD203B41FA5}">
                      <a16:colId xmlns:a16="http://schemas.microsoft.com/office/drawing/2014/main" val="374758521"/>
                    </a:ext>
                  </a:extLst>
                </a:gridCol>
                <a:gridCol w="987552">
                  <a:extLst>
                    <a:ext uri="{9D8B030D-6E8A-4147-A177-3AD203B41FA5}">
                      <a16:colId xmlns:a16="http://schemas.microsoft.com/office/drawing/2014/main" val="118379645"/>
                    </a:ext>
                  </a:extLst>
                </a:gridCol>
                <a:gridCol w="987552">
                  <a:extLst>
                    <a:ext uri="{9D8B030D-6E8A-4147-A177-3AD203B41FA5}">
                      <a16:colId xmlns:a16="http://schemas.microsoft.com/office/drawing/2014/main" val="2038396693"/>
                    </a:ext>
                  </a:extLst>
                </a:gridCol>
                <a:gridCol w="987552">
                  <a:extLst>
                    <a:ext uri="{9D8B030D-6E8A-4147-A177-3AD203B41FA5}">
                      <a16:colId xmlns:a16="http://schemas.microsoft.com/office/drawing/2014/main" val="1089470141"/>
                    </a:ext>
                  </a:extLst>
                </a:gridCol>
                <a:gridCol w="987552">
                  <a:extLst>
                    <a:ext uri="{9D8B030D-6E8A-4147-A177-3AD203B41FA5}">
                      <a16:colId xmlns:a16="http://schemas.microsoft.com/office/drawing/2014/main" val="2240860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3637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- 2019-02-03 13:30:39 </a:t>
                      </a:r>
                      <a:r>
                        <a:rPr kumimoji="0" lang="en-US" sz="1000" b="0" i="0" u="none" strike="noStrike" kern="1200" cap="none" spc="0" normalizeH="0" baseline="0" noProof="0">
                          <a:ln>
                            <a:noFill/>
                          </a:ln>
                          <a:solidFill>
                            <a:prstClr val="black"/>
                          </a:solidFill>
                          <a:effectLst/>
                          <a:uLnTx/>
                          <a:uFillTx/>
                          <a:latin typeface="+mn-lt"/>
                          <a:ea typeface="+mn-ea"/>
                          <a:cs typeface="+mn-cs"/>
                        </a:rPr>
                        <a:t>
 It's a well known fact that in Mauritius, you never know what day of the week it is. 📷 traveljunkiediary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https://www.instagram.com/p/Btaifo0lEed/media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59161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- 2019-02-23 13:36:38 </a:t>
                      </a:r>
                      <a:r>
                        <a:rPr kumimoji="0" lang="en-US" sz="1000" b="0" i="0" u="none" strike="noStrike" kern="1200" cap="none" spc="0" normalizeH="0" baseline="0" noProof="0">
                          <a:ln>
                            <a:noFill/>
                          </a:ln>
                          <a:solidFill>
                            <a:prstClr val="black"/>
                          </a:solidFill>
                          <a:effectLst/>
                          <a:uLnTx/>
                          <a:uFillTx/>
                          <a:latin typeface="+mn-lt"/>
                          <a:ea typeface="+mn-ea"/>
                          <a:cs typeface="+mn-cs"/>
                        </a:rPr>
                        <a:t>
 This is your view as you're strolling around the resort... 📷 frankie.mercieca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https://www.instagram.com/p/BuODAIulcVr/media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64984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- 2019-02-04 12:15:32 </a:t>
                      </a:r>
                      <a:r>
                        <a:rPr kumimoji="0" lang="en-US" sz="1000" b="0" i="0" u="none" strike="noStrike" kern="1200" cap="none" spc="0" normalizeH="0" baseline="0" noProof="0">
                          <a:ln>
                            <a:noFill/>
                          </a:ln>
                          <a:solidFill>
                            <a:prstClr val="black"/>
                          </a:solidFill>
                          <a:effectLst/>
                          <a:uLnTx/>
                          <a:uFillTx/>
                          <a:latin typeface="+mn-lt"/>
                          <a:ea typeface="+mn-ea"/>
                          <a:cs typeface="+mn-cs"/>
                        </a:rPr>
                        <a:t>
 Getting to Ilot Mangénie is half the fun 💁🏽 #PrivateIsland 📷 _tota_3z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https://www.instagram.com/p/Btc-sWmFWMc/media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88402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- 2019-02-19 11:33:23 </a:t>
                      </a:r>
                      <a:r>
                        <a:rPr kumimoji="0" lang="en-US" sz="1000" b="0" i="0" u="none" strike="noStrike" kern="1200" cap="none" spc="0" normalizeH="0" baseline="0" noProof="0">
                          <a:ln>
                            <a:noFill/>
                          </a:ln>
                          <a:solidFill>
                            <a:prstClr val="black"/>
                          </a:solidFill>
                          <a:effectLst/>
                          <a:uLnTx/>
                          <a:uFillTx/>
                          <a:latin typeface="+mn-lt"/>
                          <a:ea typeface="+mn-ea"/>
                          <a:cs typeface="+mn-cs"/>
                        </a:rPr>
                        <a:t>
 Sippin' on Heaven 🍹 📷 ireneccloset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https://www.instagram.com/p/BuDhyx1l_Qv/media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70784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- 2019-02-12 13:24:55 </a:t>
                      </a:r>
                      <a:r>
                        <a:rPr kumimoji="0" lang="en-US" sz="1000" b="0" i="0" u="none" strike="noStrike" kern="1200" cap="none" spc="0" normalizeH="0" baseline="0" noProof="0">
                          <a:ln>
                            <a:noFill/>
                          </a:ln>
                          <a:solidFill>
                            <a:prstClr val="black"/>
                          </a:solidFill>
                          <a:effectLst/>
                          <a:uLnTx/>
                          <a:uFillTx/>
                          <a:latin typeface="+mn-lt"/>
                          <a:ea typeface="+mn-ea"/>
                          <a:cs typeface="+mn-cs"/>
                        </a:rPr>
                        <a:t>
 Mauritius; Where every walk becomes a skip 📷 marvelous_mrs.meyer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https://www.instagram.com/p/Btxs_fFFdob/media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19282307"/>
                  </a:ext>
                </a:extLst>
              </a:tr>
            </a:tbl>
          </a:graphicData>
        </a:graphic>
      </p:graphicFrame>
      <p:sp>
        <p:nvSpPr>
          <p:cNvPr id="4" name="Text Placeholder 3">
            <a:extLst>
              <a:ext uri="{FF2B5EF4-FFF2-40B4-BE49-F238E27FC236}">
                <a16:creationId xmlns:a16="http://schemas.microsoft.com/office/drawing/2014/main" id="{0F353836-C335-4C00-86EA-79A42CA90954}"/>
              </a:ext>
            </a:extLst>
          </p:cNvPr>
          <p:cNvSpPr>
            <a:spLocks noGrp="1"/>
          </p:cNvSpPr>
          <p:nvPr>
            <p:ph type="body" sz="quarter" idx="14"/>
          </p:nvPr>
        </p:nvSpPr>
        <p:spPr/>
        <p:txBody>
          <a:bodyPr/>
          <a:lstStyle/>
          <a:p>
            <a:r>
              <a:rPr lang="en-US"/>
              <a:t>01/02/2019 - 28/02/2019</a:t>
            </a:r>
          </a:p>
        </p:txBody>
      </p:sp>
    </p:spTree>
    <p:extLst>
      <p:ext uri="{BB962C8B-B14F-4D97-AF65-F5344CB8AC3E}">
        <p14:creationId xmlns:p14="http://schemas.microsoft.com/office/powerpoint/2010/main" val="21863586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31577-8225-4200-8A76-6DA9928CEC9E}"/>
              </a:ext>
            </a:extLst>
          </p:cNvPr>
          <p:cNvSpPr>
            <a:spLocks noGrp="1"/>
          </p:cNvSpPr>
          <p:nvPr>
            <p:ph type="title"/>
          </p:nvPr>
        </p:nvSpPr>
        <p:spPr/>
        <p:txBody>
          <a:bodyPr/>
          <a:lstStyle/>
          <a:p>
            <a:r>
              <a:rPr lang="en-US"/>
              <a:t>Instagram Videos Table | SLTR</a:t>
            </a:r>
          </a:p>
        </p:txBody>
      </p:sp>
      <p:graphicFrame>
        <p:nvGraphicFramePr>
          <p:cNvPr id="5" name="Table Placeholder 4">
            <a:extLst>
              <a:ext uri="{FF2B5EF4-FFF2-40B4-BE49-F238E27FC236}">
                <a16:creationId xmlns:a16="http://schemas.microsoft.com/office/drawing/2014/main" id="{A15F1290-DF1F-453E-970B-D102C12A54AC}"/>
              </a:ext>
            </a:extLst>
          </p:cNvPr>
          <p:cNvGraphicFramePr>
            <a:graphicFrameLocks noGrp="1"/>
          </p:cNvGraphicFramePr>
          <p:nvPr>
            <p:ph type="tbl" sz="quarter" idx="13"/>
            <p:extLst>
              <p:ext uri="{D42A27DB-BD31-4B8C-83A1-F6EECF244321}">
                <p14:modId xmlns:p14="http://schemas.microsoft.com/office/powerpoint/2010/main" val="2044340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651364621"/>
                    </a:ext>
                  </a:extLst>
                </a:gridCol>
                <a:gridCol w="1152143">
                  <a:extLst>
                    <a:ext uri="{9D8B030D-6E8A-4147-A177-3AD203B41FA5}">
                      <a16:colId xmlns:a16="http://schemas.microsoft.com/office/drawing/2014/main" val="1336237155"/>
                    </a:ext>
                  </a:extLst>
                </a:gridCol>
                <a:gridCol w="493776">
                  <a:extLst>
                    <a:ext uri="{9D8B030D-6E8A-4147-A177-3AD203B41FA5}">
                      <a16:colId xmlns:a16="http://schemas.microsoft.com/office/drawing/2014/main" val="2945855669"/>
                    </a:ext>
                  </a:extLst>
                </a:gridCol>
                <a:gridCol w="493776">
                  <a:extLst>
                    <a:ext uri="{9D8B030D-6E8A-4147-A177-3AD203B41FA5}">
                      <a16:colId xmlns:a16="http://schemas.microsoft.com/office/drawing/2014/main" val="3257590825"/>
                    </a:ext>
                  </a:extLst>
                </a:gridCol>
                <a:gridCol w="493776">
                  <a:extLst>
                    <a:ext uri="{9D8B030D-6E8A-4147-A177-3AD203B41FA5}">
                      <a16:colId xmlns:a16="http://schemas.microsoft.com/office/drawing/2014/main" val="2986916305"/>
                    </a:ext>
                  </a:extLst>
                </a:gridCol>
                <a:gridCol w="493776">
                  <a:extLst>
                    <a:ext uri="{9D8B030D-6E8A-4147-A177-3AD203B41FA5}">
                      <a16:colId xmlns:a16="http://schemas.microsoft.com/office/drawing/2014/main" val="3402364371"/>
                    </a:ext>
                  </a:extLst>
                </a:gridCol>
                <a:gridCol w="493776">
                  <a:extLst>
                    <a:ext uri="{9D8B030D-6E8A-4147-A177-3AD203B41FA5}">
                      <a16:colId xmlns:a16="http://schemas.microsoft.com/office/drawing/2014/main" val="4261178777"/>
                    </a:ext>
                  </a:extLst>
                </a:gridCol>
                <a:gridCol w="493776">
                  <a:extLst>
                    <a:ext uri="{9D8B030D-6E8A-4147-A177-3AD203B41FA5}">
                      <a16:colId xmlns:a16="http://schemas.microsoft.com/office/drawing/2014/main" val="1158231263"/>
                    </a:ext>
                  </a:extLst>
                </a:gridCol>
                <a:gridCol w="493776">
                  <a:extLst>
                    <a:ext uri="{9D8B030D-6E8A-4147-A177-3AD203B41FA5}">
                      <a16:colId xmlns:a16="http://schemas.microsoft.com/office/drawing/2014/main" val="4269556009"/>
                    </a:ext>
                  </a:extLst>
                </a:gridCol>
                <a:gridCol w="493776">
                  <a:extLst>
                    <a:ext uri="{9D8B030D-6E8A-4147-A177-3AD203B41FA5}">
                      <a16:colId xmlns:a16="http://schemas.microsoft.com/office/drawing/2014/main" val="2975833158"/>
                    </a:ext>
                  </a:extLst>
                </a:gridCol>
                <a:gridCol w="493776">
                  <a:extLst>
                    <a:ext uri="{9D8B030D-6E8A-4147-A177-3AD203B41FA5}">
                      <a16:colId xmlns:a16="http://schemas.microsoft.com/office/drawing/2014/main" val="4026813843"/>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Views</a:t>
                      </a:r>
                    </a:p>
                  </a:txBody>
                  <a:tcPr/>
                </a:tc>
                <a:tc>
                  <a:txBody>
                    <a:bodyPr/>
                    <a:lstStyle/>
                    <a:p>
                      <a:r>
                        <a:rPr lang="en-US" sz="1000"/>
                        <a:t>Likes</a:t>
                      </a:r>
                    </a:p>
                  </a:txBody>
                  <a:tcPr/>
                </a:tc>
                <a:tc>
                  <a:txBody>
                    <a:bodyPr/>
                    <a:lstStyle/>
                    <a:p>
                      <a:r>
                        <a:rPr lang="en-US" sz="1000"/>
                        <a:t>Comments</a:t>
                      </a:r>
                    </a:p>
                  </a:txBody>
                  <a:tcPr/>
                </a:tc>
                <a:tc>
                  <a:txBody>
                    <a:bodyPr/>
                    <a:lstStyle/>
                    <a:p>
                      <a:r>
                        <a:rPr lang="en-US" sz="1000"/>
                        <a:t>Saves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Reach</a:t>
                      </a:r>
                    </a:p>
                  </a:txBody>
                  <a:tcPr/>
                </a:tc>
                <a:tc>
                  <a:txBody>
                    <a:bodyPr/>
                    <a:lstStyle/>
                    <a:p>
                      <a:r>
                        <a:rPr lang="en-US" sz="1000"/>
                        <a:t>Engagement Rate</a:t>
                      </a:r>
                    </a:p>
                  </a:txBody>
                  <a:tcPr/>
                </a:tc>
                <a:tc>
                  <a:txBody>
                    <a:bodyPr/>
                    <a:lstStyle/>
                    <a:p>
                      <a:r>
                        <a:rPr lang="en-US" sz="1000"/>
                        <a:t>Video View Rate</a:t>
                      </a:r>
                    </a:p>
                  </a:txBody>
                  <a:tcPr/>
                </a:tc>
                <a:extLst>
                  <a:ext uri="{0D108BD9-81ED-4DB2-BD59-A6C34878D82A}">
                    <a16:rowId xmlns:a16="http://schemas.microsoft.com/office/drawing/2014/main" val="1638168198"/>
                  </a:ext>
                </a:extLst>
              </a:tr>
              <a:tr h="370840">
                <a:tc>
                  <a:txBody>
                    <a:bodyPr/>
                    <a:lstStyle/>
                    <a:p>
                      <a:r>
                        <a:rPr lang="en-US" sz="1000" b="1"/>
                        <a:t>shangrilamauritius - 2019-02-25 10:52:51 </a:t>
                      </a:r>
                      <a:r>
                        <a:rPr lang="en-US" sz="1000"/>
                        <a:t>
 Mermaid vibes in our Frangipani pool. 📷 @oksaa_m</a:t>
                      </a:r>
                    </a:p>
                  </a:txBody>
                  <a:tcPr/>
                </a:tc>
                <a:tc>
                  <a:txBody>
                    <a:bodyPr/>
                    <a:lstStyle/>
                    <a:p>
                      <a:r>
                        <a:rPr lang="en-US" sz="1000"/>
                        <a:t>https://www.instagram.com/p/BuS5qlIlr6Q/media</a:t>
                      </a:r>
                    </a:p>
                  </a:txBody>
                  <a:tcPr/>
                </a:tc>
                <a:tc>
                  <a:txBody>
                    <a:bodyPr/>
                    <a:lstStyle/>
                    <a:p>
                      <a:r>
                        <a:rPr lang="en-US" sz="1000"/>
                        <a:t>12084</a:t>
                      </a:r>
                    </a:p>
                  </a:txBody>
                  <a:tcPr/>
                </a:tc>
                <a:tc>
                  <a:txBody>
                    <a:bodyPr/>
                    <a:lstStyle/>
                    <a:p>
                      <a:r>
                        <a:rPr lang="en-US" sz="1000"/>
                        <a:t>1662</a:t>
                      </a:r>
                    </a:p>
                  </a:txBody>
                  <a:tcPr/>
                </a:tc>
                <a:tc>
                  <a:txBody>
                    <a:bodyPr/>
                    <a:lstStyle/>
                    <a:p>
                      <a:r>
                        <a:rPr lang="en-US" sz="1000"/>
                        <a:t>35</a:t>
                      </a:r>
                    </a:p>
                  </a:txBody>
                  <a:tcPr/>
                </a:tc>
                <a:tc>
                  <a:txBody>
                    <a:bodyPr/>
                    <a:lstStyle/>
                    <a:p>
                      <a:r>
                        <a:rPr lang="en-US" sz="1000"/>
                        <a:t>164</a:t>
                      </a:r>
                    </a:p>
                  </a:txBody>
                  <a:tcPr/>
                </a:tc>
                <a:tc>
                  <a:txBody>
                    <a:bodyPr/>
                    <a:lstStyle/>
                    <a:p>
                      <a:r>
                        <a:rPr lang="en-US" sz="1000"/>
                        <a:t>1861</a:t>
                      </a:r>
                    </a:p>
                  </a:txBody>
                  <a:tcPr/>
                </a:tc>
                <a:tc>
                  <a:txBody>
                    <a:bodyPr/>
                    <a:lstStyle/>
                    <a:p>
                      <a:r>
                        <a:rPr lang="en-US" sz="1000"/>
                        <a:t>31186</a:t>
                      </a:r>
                    </a:p>
                  </a:txBody>
                  <a:tcPr/>
                </a:tc>
                <a:tc>
                  <a:txBody>
                    <a:bodyPr/>
                    <a:lstStyle/>
                    <a:p>
                      <a:r>
                        <a:rPr lang="en-US" sz="1000"/>
                        <a:t>23909</a:t>
                      </a:r>
                    </a:p>
                  </a:txBody>
                  <a:tcPr/>
                </a:tc>
                <a:tc>
                  <a:txBody>
                    <a:bodyPr/>
                    <a:lstStyle/>
                    <a:p>
                      <a:r>
                        <a:rPr lang="en-US" sz="1000"/>
                        <a:t>5.97 %</a:t>
                      </a:r>
                    </a:p>
                  </a:txBody>
                  <a:tcPr/>
                </a:tc>
                <a:tc>
                  <a:txBody>
                    <a:bodyPr/>
                    <a:lstStyle/>
                    <a:p>
                      <a:r>
                        <a:rPr lang="en-US" sz="1000"/>
                        <a:t>38.75 %</a:t>
                      </a:r>
                    </a:p>
                  </a:txBody>
                  <a:tcPr/>
                </a:tc>
                <a:extLst>
                  <a:ext uri="{0D108BD9-81ED-4DB2-BD59-A6C34878D82A}">
                    <a16:rowId xmlns:a16="http://schemas.microsoft.com/office/drawing/2014/main" val="49225026"/>
                  </a:ext>
                </a:extLst>
              </a:tr>
              <a:tr h="370840">
                <a:tc>
                  <a:txBody>
                    <a:bodyPr/>
                    <a:lstStyle/>
                    <a:p>
                      <a:r>
                        <a:rPr lang="en-US" sz="1000" b="1"/>
                        <a:t>shangrilamauritius - 2019-02-23 13:36:38 </a:t>
                      </a:r>
                      <a:r>
                        <a:rPr lang="en-US" sz="1000"/>
                        <a:t>
 This is your view as you're strolling around the resort... 📷 @frankie.mercieca</a:t>
                      </a:r>
                    </a:p>
                  </a:txBody>
                  <a:tcPr/>
                </a:tc>
                <a:tc>
                  <a:txBody>
                    <a:bodyPr/>
                    <a:lstStyle/>
                    <a:p>
                      <a:r>
                        <a:rPr lang="en-US" sz="1000"/>
                        <a:t>https://www.instagram.com/p/BuODAIulcVr/media</a:t>
                      </a:r>
                    </a:p>
                  </a:txBody>
                  <a:tcPr/>
                </a:tc>
                <a:tc>
                  <a:txBody>
                    <a:bodyPr/>
                    <a:lstStyle/>
                    <a:p>
                      <a:r>
                        <a:rPr lang="en-US" sz="1000"/>
                        <a:t>3211</a:t>
                      </a:r>
                    </a:p>
                  </a:txBody>
                  <a:tcPr/>
                </a:tc>
                <a:tc>
                  <a:txBody>
                    <a:bodyPr/>
                    <a:lstStyle/>
                    <a:p>
                      <a:r>
                        <a:rPr lang="en-US" sz="1000"/>
                        <a:t>646</a:t>
                      </a:r>
                    </a:p>
                  </a:txBody>
                  <a:tcPr/>
                </a:tc>
                <a:tc>
                  <a:txBody>
                    <a:bodyPr/>
                    <a:lstStyle/>
                    <a:p>
                      <a:r>
                        <a:rPr lang="en-US" sz="1000"/>
                        <a:t>12</a:t>
                      </a:r>
                    </a:p>
                  </a:txBody>
                  <a:tcPr/>
                </a:tc>
                <a:tc>
                  <a:txBody>
                    <a:bodyPr/>
                    <a:lstStyle/>
                    <a:p>
                      <a:r>
                        <a:rPr lang="en-US" sz="1000"/>
                        <a:t>41</a:t>
                      </a:r>
                    </a:p>
                  </a:txBody>
                  <a:tcPr/>
                </a:tc>
                <a:tc>
                  <a:txBody>
                    <a:bodyPr/>
                    <a:lstStyle/>
                    <a:p>
                      <a:r>
                        <a:rPr lang="en-US" sz="1000"/>
                        <a:t>699</a:t>
                      </a:r>
                    </a:p>
                  </a:txBody>
                  <a:tcPr/>
                </a:tc>
                <a:tc>
                  <a:txBody>
                    <a:bodyPr/>
                    <a:lstStyle/>
                    <a:p>
                      <a:r>
                        <a:rPr lang="en-US" sz="1000"/>
                        <a:t>12584</a:t>
                      </a:r>
                    </a:p>
                  </a:txBody>
                  <a:tcPr/>
                </a:tc>
                <a:tc>
                  <a:txBody>
                    <a:bodyPr/>
                    <a:lstStyle/>
                    <a:p>
                      <a:r>
                        <a:rPr lang="en-US" sz="1000"/>
                        <a:t>9575</a:t>
                      </a:r>
                    </a:p>
                  </a:txBody>
                  <a:tcPr/>
                </a:tc>
                <a:tc>
                  <a:txBody>
                    <a:bodyPr/>
                    <a:lstStyle/>
                    <a:p>
                      <a:r>
                        <a:rPr lang="en-US" sz="1000"/>
                        <a:t>5.55 %</a:t>
                      </a:r>
                    </a:p>
                  </a:txBody>
                  <a:tcPr/>
                </a:tc>
                <a:tc>
                  <a:txBody>
                    <a:bodyPr/>
                    <a:lstStyle/>
                    <a:p>
                      <a:r>
                        <a:rPr lang="en-US" sz="1000"/>
                        <a:t>25.52 %</a:t>
                      </a:r>
                    </a:p>
                  </a:txBody>
                  <a:tcPr/>
                </a:tc>
                <a:extLst>
                  <a:ext uri="{0D108BD9-81ED-4DB2-BD59-A6C34878D82A}">
                    <a16:rowId xmlns:a16="http://schemas.microsoft.com/office/drawing/2014/main" val="1299507911"/>
                  </a:ext>
                </a:extLst>
              </a:tr>
              <a:tr h="370840">
                <a:tc>
                  <a:txBody>
                    <a:bodyPr/>
                    <a:lstStyle/>
                    <a:p>
                      <a:r>
                        <a:rPr lang="en-US" sz="1000" b="1"/>
                        <a:t>shangrilamauritius - 2018-12-07 14:39:00 </a:t>
                      </a:r>
                      <a:r>
                        <a:rPr lang="en-US" sz="1000"/>
                        <a:t>
 If you like waking up to the waves, choose Frangipani. 📷 @jflshv</a:t>
                      </a:r>
                    </a:p>
                  </a:txBody>
                  <a:tcPr/>
                </a:tc>
                <a:tc>
                  <a:txBody>
                    <a:bodyPr/>
                    <a:lstStyle/>
                    <a:p>
                      <a:r>
                        <a:rPr lang="en-US" sz="1000"/>
                        <a:t>https://www.instagram.com/p/BrFT8iYAhoh/media</a:t>
                      </a:r>
                    </a:p>
                  </a:txBody>
                  <a:tcPr/>
                </a:tc>
                <a:tc>
                  <a:txBody>
                    <a:bodyPr/>
                    <a:lstStyle/>
                    <a:p>
                      <a:r>
                        <a:rPr lang="en-US" sz="1000"/>
                        <a:t>4220</a:t>
                      </a:r>
                    </a:p>
                  </a:txBody>
                  <a:tcPr/>
                </a:tc>
                <a:tc>
                  <a:txBody>
                    <a:bodyPr/>
                    <a:lstStyle/>
                    <a:p>
                      <a:r>
                        <a:rPr lang="en-US" sz="1000"/>
                        <a:t>630</a:t>
                      </a:r>
                    </a:p>
                  </a:txBody>
                  <a:tcPr/>
                </a:tc>
                <a:tc>
                  <a:txBody>
                    <a:bodyPr/>
                    <a:lstStyle/>
                    <a:p>
                      <a:r>
                        <a:rPr lang="en-US" sz="1000"/>
                        <a:t>44</a:t>
                      </a:r>
                    </a:p>
                  </a:txBody>
                  <a:tcPr/>
                </a:tc>
                <a:tc>
                  <a:txBody>
                    <a:bodyPr/>
                    <a:lstStyle/>
                    <a:p>
                      <a:r>
                        <a:rPr lang="en-US" sz="1000"/>
                        <a:t>55</a:t>
                      </a:r>
                    </a:p>
                  </a:txBody>
                  <a:tcPr/>
                </a:tc>
                <a:tc>
                  <a:txBody>
                    <a:bodyPr/>
                    <a:lstStyle/>
                    <a:p>
                      <a:r>
                        <a:rPr lang="en-US" sz="1000"/>
                        <a:t>729</a:t>
                      </a:r>
                    </a:p>
                  </a:txBody>
                  <a:tcPr/>
                </a:tc>
                <a:tc>
                  <a:txBody>
                    <a:bodyPr/>
                    <a:lstStyle/>
                    <a:p>
                      <a:r>
                        <a:rPr lang="en-US" sz="1000"/>
                        <a:t>15130</a:t>
                      </a:r>
                    </a:p>
                  </a:txBody>
                  <a:tcPr/>
                </a:tc>
                <a:tc>
                  <a:txBody>
                    <a:bodyPr/>
                    <a:lstStyle/>
                    <a:p>
                      <a:r>
                        <a:rPr lang="en-US" sz="1000"/>
                        <a:t>12373</a:t>
                      </a:r>
                    </a:p>
                  </a:txBody>
                  <a:tcPr/>
                </a:tc>
                <a:tc>
                  <a:txBody>
                    <a:bodyPr/>
                    <a:lstStyle/>
                    <a:p>
                      <a:r>
                        <a:rPr lang="en-US" sz="1000"/>
                        <a:t>4.82 %</a:t>
                      </a:r>
                    </a:p>
                  </a:txBody>
                  <a:tcPr/>
                </a:tc>
                <a:tc>
                  <a:txBody>
                    <a:bodyPr/>
                    <a:lstStyle/>
                    <a:p>
                      <a:r>
                        <a:rPr lang="en-US" sz="1000"/>
                        <a:t>27.89 %</a:t>
                      </a:r>
                    </a:p>
                  </a:txBody>
                  <a:tcPr/>
                </a:tc>
                <a:extLst>
                  <a:ext uri="{0D108BD9-81ED-4DB2-BD59-A6C34878D82A}">
                    <a16:rowId xmlns:a16="http://schemas.microsoft.com/office/drawing/2014/main" val="3856991277"/>
                  </a:ext>
                </a:extLst>
              </a:tr>
            </a:tbl>
          </a:graphicData>
        </a:graphic>
      </p:graphicFrame>
      <p:sp>
        <p:nvSpPr>
          <p:cNvPr id="4" name="Text Placeholder 3">
            <a:extLst>
              <a:ext uri="{FF2B5EF4-FFF2-40B4-BE49-F238E27FC236}">
                <a16:creationId xmlns:a16="http://schemas.microsoft.com/office/drawing/2014/main" id="{550F0DE2-8222-49D5-9D02-7420923FAC3C}"/>
              </a:ext>
            </a:extLst>
          </p:cNvPr>
          <p:cNvSpPr>
            <a:spLocks noGrp="1"/>
          </p:cNvSpPr>
          <p:nvPr>
            <p:ph type="body" sz="quarter" idx="14"/>
          </p:nvPr>
        </p:nvSpPr>
        <p:spPr/>
        <p:txBody>
          <a:bodyPr/>
          <a:lstStyle/>
          <a:p>
            <a:r>
              <a:rPr lang="en-US"/>
              <a:t>01/12/2018 - 28/02/2019</a:t>
            </a:r>
          </a:p>
        </p:txBody>
      </p:sp>
    </p:spTree>
    <p:extLst>
      <p:ext uri="{BB962C8B-B14F-4D97-AF65-F5344CB8AC3E}">
        <p14:creationId xmlns:p14="http://schemas.microsoft.com/office/powerpoint/2010/main" val="23616707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59C84-6C74-4653-B32F-1D437B32CB99}"/>
              </a:ext>
            </a:extLst>
          </p:cNvPr>
          <p:cNvSpPr>
            <a:spLocks noGrp="1"/>
          </p:cNvSpPr>
          <p:nvPr>
            <p:ph type="title"/>
          </p:nvPr>
        </p:nvSpPr>
        <p:spPr/>
        <p:txBody>
          <a:bodyPr/>
          <a:lstStyle/>
          <a:p>
            <a:r>
              <a:rPr lang="en-US"/>
              <a:t>Instagram Stories Key Metrics Line Chart | SLTR</a:t>
            </a:r>
          </a:p>
        </p:txBody>
      </p:sp>
      <p:graphicFrame>
        <p:nvGraphicFramePr>
          <p:cNvPr id="6" name="Chart Placeholder 5">
            <a:extLst>
              <a:ext uri="{FF2B5EF4-FFF2-40B4-BE49-F238E27FC236}">
                <a16:creationId xmlns:a16="http://schemas.microsoft.com/office/drawing/2014/main" id="{A76E4CEF-633D-423F-9BDB-21918EEF1822}"/>
              </a:ext>
            </a:extLst>
          </p:cNvPr>
          <p:cNvGraphicFramePr>
            <a:graphicFrameLocks noGrp="1"/>
          </p:cNvGraphicFramePr>
          <p:nvPr>
            <p:ph type="chart" sz="quarter" idx="13"/>
            <p:extLst>
              <p:ext uri="{D42A27DB-BD31-4B8C-83A1-F6EECF244321}">
                <p14:modId xmlns:p14="http://schemas.microsoft.com/office/powerpoint/2010/main" val="26709767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394D72-0C34-4BA3-9524-0F8F19FBFE46}"/>
              </a:ext>
            </a:extLst>
          </p:cNvPr>
          <p:cNvSpPr>
            <a:spLocks noGrp="1"/>
          </p:cNvSpPr>
          <p:nvPr>
            <p:ph type="body" sz="quarter" idx="14"/>
          </p:nvPr>
        </p:nvSpPr>
        <p:spPr/>
        <p:txBody>
          <a:bodyPr/>
          <a:lstStyle/>
          <a:p>
            <a:r>
              <a:rPr lang="en-US"/>
              <a:t>01/12/2018 - 28/02/2019</a:t>
            </a:r>
          </a:p>
        </p:txBody>
      </p:sp>
      <p:sp>
        <p:nvSpPr>
          <p:cNvPr id="5" name="Footer Placeholder 4">
            <a:extLst>
              <a:ext uri="{FF2B5EF4-FFF2-40B4-BE49-F238E27FC236}">
                <a16:creationId xmlns:a16="http://schemas.microsoft.com/office/drawing/2014/main" id="{5FB27D83-CB61-4550-B48D-4D38C063515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49956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B30E0-F4B6-4930-983D-414E230190D9}"/>
              </a:ext>
            </a:extLst>
          </p:cNvPr>
          <p:cNvSpPr>
            <a:spLocks noGrp="1"/>
          </p:cNvSpPr>
          <p:nvPr>
            <p:ph type="title"/>
          </p:nvPr>
        </p:nvSpPr>
        <p:spPr/>
        <p:txBody>
          <a:bodyPr/>
          <a:lstStyle/>
          <a:p>
            <a:r>
              <a:rPr lang="en-US"/>
              <a:t>Instagram Stories Taps Line Chart | SLTR</a:t>
            </a:r>
          </a:p>
        </p:txBody>
      </p:sp>
      <p:graphicFrame>
        <p:nvGraphicFramePr>
          <p:cNvPr id="6" name="Chart Placeholder 5">
            <a:extLst>
              <a:ext uri="{FF2B5EF4-FFF2-40B4-BE49-F238E27FC236}">
                <a16:creationId xmlns:a16="http://schemas.microsoft.com/office/drawing/2014/main" id="{EC3CA9F1-44EE-490F-AB97-417578B3F3D5}"/>
              </a:ext>
            </a:extLst>
          </p:cNvPr>
          <p:cNvGraphicFramePr>
            <a:graphicFrameLocks noGrp="1"/>
          </p:cNvGraphicFramePr>
          <p:nvPr>
            <p:ph type="chart" sz="quarter" idx="13"/>
            <p:extLst>
              <p:ext uri="{D42A27DB-BD31-4B8C-83A1-F6EECF244321}">
                <p14:modId xmlns:p14="http://schemas.microsoft.com/office/powerpoint/2010/main" val="34262525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D43512-5805-42CB-B046-3B011FEB3131}"/>
              </a:ext>
            </a:extLst>
          </p:cNvPr>
          <p:cNvSpPr>
            <a:spLocks noGrp="1"/>
          </p:cNvSpPr>
          <p:nvPr>
            <p:ph type="body" sz="quarter" idx="14"/>
          </p:nvPr>
        </p:nvSpPr>
        <p:spPr/>
        <p:txBody>
          <a:bodyPr/>
          <a:lstStyle/>
          <a:p>
            <a:r>
              <a:rPr lang="en-US"/>
              <a:t>01/12/2018 - 28/02/2019</a:t>
            </a:r>
          </a:p>
        </p:txBody>
      </p:sp>
      <p:sp>
        <p:nvSpPr>
          <p:cNvPr id="5" name="Footer Placeholder 4">
            <a:extLst>
              <a:ext uri="{FF2B5EF4-FFF2-40B4-BE49-F238E27FC236}">
                <a16:creationId xmlns:a16="http://schemas.microsoft.com/office/drawing/2014/main" id="{02D4ACBC-E834-4E6E-8D3C-F6F87C442E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41273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09151-1C9E-4B6C-825D-EBED9AE9728A}"/>
              </a:ext>
            </a:extLst>
          </p:cNvPr>
          <p:cNvSpPr>
            <a:spLocks noGrp="1"/>
          </p:cNvSpPr>
          <p:nvPr>
            <p:ph type="title"/>
          </p:nvPr>
        </p:nvSpPr>
        <p:spPr/>
        <p:txBody>
          <a:bodyPr/>
          <a:lstStyle/>
          <a:p>
            <a:r>
              <a:rPr lang="en-US"/>
              <a:t>Instagram Stories Key Metrics Table | SLTR</a:t>
            </a:r>
          </a:p>
        </p:txBody>
      </p:sp>
      <p:graphicFrame>
        <p:nvGraphicFramePr>
          <p:cNvPr id="5" name="Table Placeholder 4">
            <a:extLst>
              <a:ext uri="{FF2B5EF4-FFF2-40B4-BE49-F238E27FC236}">
                <a16:creationId xmlns:a16="http://schemas.microsoft.com/office/drawing/2014/main" id="{6A92A3C2-A004-4206-B22D-9A07D3FA29EF}"/>
              </a:ext>
            </a:extLst>
          </p:cNvPr>
          <p:cNvGraphicFramePr>
            <a:graphicFrameLocks noGrp="1"/>
          </p:cNvGraphicFramePr>
          <p:nvPr>
            <p:ph type="tbl" sz="quarter" idx="13"/>
            <p:extLst>
              <p:ext uri="{D42A27DB-BD31-4B8C-83A1-F6EECF244321}">
                <p14:modId xmlns:p14="http://schemas.microsoft.com/office/powerpoint/2010/main" val="3435785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22364052"/>
                    </a:ext>
                  </a:extLst>
                </a:gridCol>
                <a:gridCol w="707746">
                  <a:extLst>
                    <a:ext uri="{9D8B030D-6E8A-4147-A177-3AD203B41FA5}">
                      <a16:colId xmlns:a16="http://schemas.microsoft.com/office/drawing/2014/main" val="334102006"/>
                    </a:ext>
                  </a:extLst>
                </a:gridCol>
                <a:gridCol w="707746">
                  <a:extLst>
                    <a:ext uri="{9D8B030D-6E8A-4147-A177-3AD203B41FA5}">
                      <a16:colId xmlns:a16="http://schemas.microsoft.com/office/drawing/2014/main" val="1481381008"/>
                    </a:ext>
                  </a:extLst>
                </a:gridCol>
                <a:gridCol w="353873">
                  <a:extLst>
                    <a:ext uri="{9D8B030D-6E8A-4147-A177-3AD203B41FA5}">
                      <a16:colId xmlns:a16="http://schemas.microsoft.com/office/drawing/2014/main" val="3589777438"/>
                    </a:ext>
                  </a:extLst>
                </a:gridCol>
                <a:gridCol w="353873">
                  <a:extLst>
                    <a:ext uri="{9D8B030D-6E8A-4147-A177-3AD203B41FA5}">
                      <a16:colId xmlns:a16="http://schemas.microsoft.com/office/drawing/2014/main" val="3619387040"/>
                    </a:ext>
                  </a:extLst>
                </a:gridCol>
                <a:gridCol w="707746">
                  <a:extLst>
                    <a:ext uri="{9D8B030D-6E8A-4147-A177-3AD203B41FA5}">
                      <a16:colId xmlns:a16="http://schemas.microsoft.com/office/drawing/2014/main" val="2385243791"/>
                    </a:ext>
                  </a:extLst>
                </a:gridCol>
                <a:gridCol w="707746">
                  <a:extLst>
                    <a:ext uri="{9D8B030D-6E8A-4147-A177-3AD203B41FA5}">
                      <a16:colId xmlns:a16="http://schemas.microsoft.com/office/drawing/2014/main" val="1327213115"/>
                    </a:ext>
                  </a:extLst>
                </a:gridCol>
                <a:gridCol w="707746">
                  <a:extLst>
                    <a:ext uri="{9D8B030D-6E8A-4147-A177-3AD203B41FA5}">
                      <a16:colId xmlns:a16="http://schemas.microsoft.com/office/drawing/2014/main" val="2653181103"/>
                    </a:ext>
                  </a:extLst>
                </a:gridCol>
                <a:gridCol w="707746">
                  <a:extLst>
                    <a:ext uri="{9D8B030D-6E8A-4147-A177-3AD203B41FA5}">
                      <a16:colId xmlns:a16="http://schemas.microsoft.com/office/drawing/2014/main" val="1589543393"/>
                    </a:ext>
                  </a:extLst>
                </a:gridCol>
                <a:gridCol w="707746">
                  <a:extLst>
                    <a:ext uri="{9D8B030D-6E8A-4147-A177-3AD203B41FA5}">
                      <a16:colId xmlns:a16="http://schemas.microsoft.com/office/drawing/2014/main" val="1054627378"/>
                    </a:ext>
                  </a:extLst>
                </a:gridCol>
                <a:gridCol w="707746">
                  <a:extLst>
                    <a:ext uri="{9D8B030D-6E8A-4147-A177-3AD203B41FA5}">
                      <a16:colId xmlns:a16="http://schemas.microsoft.com/office/drawing/2014/main" val="1032626345"/>
                    </a:ext>
                  </a:extLst>
                </a:gridCol>
                <a:gridCol w="707746">
                  <a:extLst>
                    <a:ext uri="{9D8B030D-6E8A-4147-A177-3AD203B41FA5}">
                      <a16:colId xmlns:a16="http://schemas.microsoft.com/office/drawing/2014/main" val="3056650680"/>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10914792"/>
                  </a:ext>
                </a:extLst>
              </a:tr>
              <a:tr h="370840">
                <a:tc>
                  <a:txBody>
                    <a:bodyPr/>
                    <a:lstStyle/>
                    <a:p>
                      <a:r>
                        <a:rPr lang="en-US" sz="1000"/>
                        <a:t>shangrilamauritius</a:t>
                      </a:r>
                    </a:p>
                  </a:txBody>
                  <a:tcPr/>
                </a:tc>
                <a:tc>
                  <a:txBody>
                    <a:bodyPr/>
                    <a:lstStyle/>
                    <a:p>
                      <a:r>
                        <a:rPr lang="en-US" sz="1000"/>
                        <a:t>67</a:t>
                      </a:r>
                    </a:p>
                  </a:txBody>
                  <a:tcPr/>
                </a:tc>
                <a:tc>
                  <a:txBody>
                    <a:bodyPr/>
                    <a:lstStyle/>
                    <a:p>
                      <a:r>
                        <a:rPr lang="en-US" sz="1000"/>
                        <a:t>0.9120</a:t>
                      </a:r>
                    </a:p>
                  </a:txBody>
                  <a:tcPr/>
                </a:tc>
                <a:tc>
                  <a:txBody>
                    <a:bodyPr/>
                    <a:lstStyle/>
                    <a:p>
                      <a:r>
                        <a:rPr lang="en-US" sz="1000"/>
                        <a:t>85.47</a:t>
                      </a:r>
                    </a:p>
                  </a:txBody>
                  <a:tcPr/>
                </a:tc>
                <a:tc>
                  <a:txBody>
                    <a:bodyPr/>
                    <a:lstStyle/>
                    <a:p>
                      <a:r>
                        <a:rPr lang="en-US" sz="1000"/>
                        <a:t>0.45</a:t>
                      </a:r>
                    </a:p>
                  </a:txBody>
                  <a:tcPr/>
                </a:tc>
                <a:tc>
                  <a:txBody>
                    <a:bodyPr/>
                    <a:lstStyle/>
                    <a:p>
                      <a:r>
                        <a:rPr lang="en-US" sz="1000"/>
                        <a:t>1834.06</a:t>
                      </a:r>
                    </a:p>
                  </a:txBody>
                  <a:tcPr/>
                </a:tc>
                <a:tc>
                  <a:txBody>
                    <a:bodyPr/>
                    <a:lstStyle/>
                    <a:p>
                      <a:r>
                        <a:rPr lang="en-US" sz="1000"/>
                        <a:t>1635.56</a:t>
                      </a:r>
                    </a:p>
                  </a:txBody>
                  <a:tcPr/>
                </a:tc>
                <a:tc>
                  <a:txBody>
                    <a:bodyPr/>
                    <a:lstStyle/>
                    <a:p>
                      <a:r>
                        <a:rPr lang="en-US" sz="1000"/>
                        <a:t>1488.33</a:t>
                      </a:r>
                    </a:p>
                  </a:txBody>
                  <a:tcPr/>
                </a:tc>
                <a:tc>
                  <a:txBody>
                    <a:bodyPr/>
                    <a:lstStyle/>
                    <a:p>
                      <a:r>
                        <a:rPr lang="en-US" sz="1000"/>
                        <a:t>1487.88</a:t>
                      </a:r>
                    </a:p>
                  </a:txBody>
                  <a:tcPr/>
                </a:tc>
                <a:tc>
                  <a:txBody>
                    <a:bodyPr/>
                    <a:lstStyle/>
                    <a:p>
                      <a:r>
                        <a:rPr lang="en-US" sz="1000"/>
                        <a:t>121048</a:t>
                      </a:r>
                    </a:p>
                  </a:txBody>
                  <a:tcPr/>
                </a:tc>
                <a:tc>
                  <a:txBody>
                    <a:bodyPr/>
                    <a:lstStyle/>
                    <a:p>
                      <a:r>
                        <a:rPr lang="en-US" sz="1000"/>
                        <a:t>5641</a:t>
                      </a:r>
                    </a:p>
                  </a:txBody>
                  <a:tcPr/>
                </a:tc>
                <a:tc>
                  <a:txBody>
                    <a:bodyPr/>
                    <a:lstStyle/>
                    <a:p>
                      <a:r>
                        <a:rPr lang="en-US" sz="1000"/>
                        <a:t>98230</a:t>
                      </a:r>
                    </a:p>
                  </a:txBody>
                  <a:tcPr/>
                </a:tc>
                <a:extLst>
                  <a:ext uri="{0D108BD9-81ED-4DB2-BD59-A6C34878D82A}">
                    <a16:rowId xmlns:a16="http://schemas.microsoft.com/office/drawing/2014/main" val="1062520801"/>
                  </a:ext>
                </a:extLst>
              </a:tr>
            </a:tbl>
          </a:graphicData>
        </a:graphic>
      </p:graphicFrame>
      <p:sp>
        <p:nvSpPr>
          <p:cNvPr id="4" name="Text Placeholder 3">
            <a:extLst>
              <a:ext uri="{FF2B5EF4-FFF2-40B4-BE49-F238E27FC236}">
                <a16:creationId xmlns:a16="http://schemas.microsoft.com/office/drawing/2014/main" id="{ED596044-8173-4689-A588-1C2F2AE89B57}"/>
              </a:ext>
            </a:extLst>
          </p:cNvPr>
          <p:cNvSpPr>
            <a:spLocks noGrp="1"/>
          </p:cNvSpPr>
          <p:nvPr>
            <p:ph type="body" sz="quarter" idx="14"/>
          </p:nvPr>
        </p:nvSpPr>
        <p:spPr/>
        <p:txBody>
          <a:bodyPr/>
          <a:lstStyle/>
          <a:p>
            <a:r>
              <a:rPr lang="en-US"/>
              <a:t>01/12/2018 - 28/02/2019</a:t>
            </a:r>
          </a:p>
        </p:txBody>
      </p:sp>
    </p:spTree>
    <p:extLst>
      <p:ext uri="{BB962C8B-B14F-4D97-AF65-F5344CB8AC3E}">
        <p14:creationId xmlns:p14="http://schemas.microsoft.com/office/powerpoint/2010/main" val="18768332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459F9-CD5D-47B7-A669-943A5E6D460D}"/>
              </a:ext>
            </a:extLst>
          </p:cNvPr>
          <p:cNvSpPr>
            <a:spLocks noGrp="1"/>
          </p:cNvSpPr>
          <p:nvPr>
            <p:ph type="title"/>
          </p:nvPr>
        </p:nvSpPr>
        <p:spPr/>
        <p:txBody>
          <a:bodyPr/>
          <a:lstStyle/>
          <a:p>
            <a:r>
              <a:rPr lang="en-US"/>
              <a:t>Instagram Hashtag Detection | SLTR</a:t>
            </a:r>
          </a:p>
        </p:txBody>
      </p:sp>
      <p:graphicFrame>
        <p:nvGraphicFramePr>
          <p:cNvPr id="5" name="Table Placeholder 4">
            <a:extLst>
              <a:ext uri="{FF2B5EF4-FFF2-40B4-BE49-F238E27FC236}">
                <a16:creationId xmlns:a16="http://schemas.microsoft.com/office/drawing/2014/main" id="{B46A9A7B-E936-4892-909C-586287E925FF}"/>
              </a:ext>
            </a:extLst>
          </p:cNvPr>
          <p:cNvGraphicFramePr>
            <a:graphicFrameLocks noGrp="1"/>
          </p:cNvGraphicFramePr>
          <p:nvPr>
            <p:ph type="tbl" sz="quarter" idx="13"/>
            <p:extLst>
              <p:ext uri="{D42A27DB-BD31-4B8C-83A1-F6EECF244321}">
                <p14:modId xmlns:p14="http://schemas.microsoft.com/office/powerpoint/2010/main" val="1671857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41070414"/>
                    </a:ext>
                  </a:extLst>
                </a:gridCol>
                <a:gridCol w="1481328">
                  <a:extLst>
                    <a:ext uri="{9D8B030D-6E8A-4147-A177-3AD203B41FA5}">
                      <a16:colId xmlns:a16="http://schemas.microsoft.com/office/drawing/2014/main" val="232648624"/>
                    </a:ext>
                  </a:extLst>
                </a:gridCol>
                <a:gridCol w="1481328">
                  <a:extLst>
                    <a:ext uri="{9D8B030D-6E8A-4147-A177-3AD203B41FA5}">
                      <a16:colId xmlns:a16="http://schemas.microsoft.com/office/drawing/2014/main" val="1153472870"/>
                    </a:ext>
                  </a:extLst>
                </a:gridCol>
                <a:gridCol w="1481328">
                  <a:extLst>
                    <a:ext uri="{9D8B030D-6E8A-4147-A177-3AD203B41FA5}">
                      <a16:colId xmlns:a16="http://schemas.microsoft.com/office/drawing/2014/main" val="3925137606"/>
                    </a:ext>
                  </a:extLst>
                </a:gridCol>
                <a:gridCol w="1481328">
                  <a:extLst>
                    <a:ext uri="{9D8B030D-6E8A-4147-A177-3AD203B41FA5}">
                      <a16:colId xmlns:a16="http://schemas.microsoft.com/office/drawing/2014/main" val="2506111637"/>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Likes per Post</a:t>
                      </a:r>
                    </a:p>
                  </a:txBody>
                  <a:tcPr/>
                </a:tc>
                <a:tc>
                  <a:txBody>
                    <a:bodyPr/>
                    <a:lstStyle/>
                    <a:p>
                      <a:r>
                        <a:rPr lang="en-US" sz="1000"/>
                        <a:t>Avg. Comments per Post</a:t>
                      </a:r>
                    </a:p>
                  </a:txBody>
                  <a:tcPr/>
                </a:tc>
                <a:tc>
                  <a:txBody>
                    <a:bodyPr/>
                    <a:lstStyle/>
                    <a:p>
                      <a:r>
                        <a:rPr lang="en-US" sz="1000"/>
                        <a:t>Avg. Interactions per Post</a:t>
                      </a:r>
                    </a:p>
                  </a:txBody>
                  <a:tcPr/>
                </a:tc>
                <a:extLst>
                  <a:ext uri="{0D108BD9-81ED-4DB2-BD59-A6C34878D82A}">
                    <a16:rowId xmlns:a16="http://schemas.microsoft.com/office/drawing/2014/main" val="4039519759"/>
                  </a:ext>
                </a:extLst>
              </a:tr>
              <a:tr h="370840">
                <a:tc>
                  <a:txBody>
                    <a:bodyPr/>
                    <a:lstStyle/>
                    <a:p>
                      <a:r>
                        <a:rPr lang="en-US" sz="1000"/>
                        <a:t>#HardestQuestionOfTheDay</a:t>
                      </a:r>
                    </a:p>
                  </a:txBody>
                  <a:tcPr/>
                </a:tc>
                <a:tc>
                  <a:txBody>
                    <a:bodyPr/>
                    <a:lstStyle/>
                    <a:p>
                      <a:r>
                        <a:rPr lang="en-US" sz="1000"/>
                        <a:t>1</a:t>
                      </a:r>
                    </a:p>
                  </a:txBody>
                  <a:tcPr/>
                </a:tc>
                <a:tc>
                  <a:txBody>
                    <a:bodyPr/>
                    <a:lstStyle/>
                    <a:p>
                      <a:r>
                        <a:rPr lang="en-US" sz="1000"/>
                        <a:t>947</a:t>
                      </a:r>
                    </a:p>
                  </a:txBody>
                  <a:tcPr/>
                </a:tc>
                <a:tc>
                  <a:txBody>
                    <a:bodyPr/>
                    <a:lstStyle/>
                    <a:p>
                      <a:r>
                        <a:rPr lang="en-US" sz="1000"/>
                        <a:t>11</a:t>
                      </a:r>
                    </a:p>
                  </a:txBody>
                  <a:tcPr/>
                </a:tc>
                <a:tc>
                  <a:txBody>
                    <a:bodyPr/>
                    <a:lstStyle/>
                    <a:p>
                      <a:r>
                        <a:rPr lang="en-US" sz="1000"/>
                        <a:t>958</a:t>
                      </a:r>
                    </a:p>
                  </a:txBody>
                  <a:tcPr/>
                </a:tc>
                <a:extLst>
                  <a:ext uri="{0D108BD9-81ED-4DB2-BD59-A6C34878D82A}">
                    <a16:rowId xmlns:a16="http://schemas.microsoft.com/office/drawing/2014/main" val="30874601"/>
                  </a:ext>
                </a:extLst>
              </a:tr>
              <a:tr h="370840">
                <a:tc>
                  <a:txBody>
                    <a:bodyPr/>
                    <a:lstStyle/>
                    <a:p>
                      <a:r>
                        <a:rPr lang="en-US" sz="1000"/>
                        <a:t>#PrivateIsland</a:t>
                      </a:r>
                    </a:p>
                  </a:txBody>
                  <a:tcPr/>
                </a:tc>
                <a:tc>
                  <a:txBody>
                    <a:bodyPr/>
                    <a:lstStyle/>
                    <a:p>
                      <a:r>
                        <a:rPr lang="en-US" sz="1000"/>
                        <a:t>1</a:t>
                      </a:r>
                    </a:p>
                  </a:txBody>
                  <a:tcPr/>
                </a:tc>
                <a:tc>
                  <a:txBody>
                    <a:bodyPr/>
                    <a:lstStyle/>
                    <a:p>
                      <a:r>
                        <a:rPr lang="en-US" sz="1000"/>
                        <a:t>609</a:t>
                      </a:r>
                    </a:p>
                  </a:txBody>
                  <a:tcPr/>
                </a:tc>
                <a:tc>
                  <a:txBody>
                    <a:bodyPr/>
                    <a:lstStyle/>
                    <a:p>
                      <a:r>
                        <a:rPr lang="en-US" sz="1000"/>
                        <a:t>4</a:t>
                      </a:r>
                    </a:p>
                  </a:txBody>
                  <a:tcPr/>
                </a:tc>
                <a:tc>
                  <a:txBody>
                    <a:bodyPr/>
                    <a:lstStyle/>
                    <a:p>
                      <a:r>
                        <a:rPr lang="en-US" sz="1000"/>
                        <a:t>613</a:t>
                      </a:r>
                    </a:p>
                  </a:txBody>
                  <a:tcPr/>
                </a:tc>
                <a:extLst>
                  <a:ext uri="{0D108BD9-81ED-4DB2-BD59-A6C34878D82A}">
                    <a16:rowId xmlns:a16="http://schemas.microsoft.com/office/drawing/2014/main" val="463276441"/>
                  </a:ext>
                </a:extLst>
              </a:tr>
              <a:tr h="370840">
                <a:tc>
                  <a:txBody>
                    <a:bodyPr/>
                    <a:lstStyle/>
                    <a:p>
                      <a:r>
                        <a:rPr lang="en-US" sz="1000"/>
                        <a:t>#IlotMangenie</a:t>
                      </a:r>
                    </a:p>
                  </a:txBody>
                  <a:tcPr/>
                </a:tc>
                <a:tc>
                  <a:txBody>
                    <a:bodyPr/>
                    <a:lstStyle/>
                    <a:p>
                      <a:r>
                        <a:rPr lang="en-US" sz="1000"/>
                        <a:t>1</a:t>
                      </a:r>
                    </a:p>
                  </a:txBody>
                  <a:tcPr/>
                </a:tc>
                <a:tc>
                  <a:txBody>
                    <a:bodyPr/>
                    <a:lstStyle/>
                    <a:p>
                      <a:r>
                        <a:rPr lang="en-US" sz="1000"/>
                        <a:t>950</a:t>
                      </a:r>
                    </a:p>
                  </a:txBody>
                  <a:tcPr/>
                </a:tc>
                <a:tc>
                  <a:txBody>
                    <a:bodyPr/>
                    <a:lstStyle/>
                    <a:p>
                      <a:r>
                        <a:rPr lang="en-US" sz="1000"/>
                        <a:t>13</a:t>
                      </a:r>
                    </a:p>
                  </a:txBody>
                  <a:tcPr/>
                </a:tc>
                <a:tc>
                  <a:txBody>
                    <a:bodyPr/>
                    <a:lstStyle/>
                    <a:p>
                      <a:r>
                        <a:rPr lang="en-US" sz="1000"/>
                        <a:t>963</a:t>
                      </a:r>
                    </a:p>
                  </a:txBody>
                  <a:tcPr/>
                </a:tc>
                <a:extLst>
                  <a:ext uri="{0D108BD9-81ED-4DB2-BD59-A6C34878D82A}">
                    <a16:rowId xmlns:a16="http://schemas.microsoft.com/office/drawing/2014/main" val="2164142559"/>
                  </a:ext>
                </a:extLst>
              </a:tr>
              <a:tr h="370840">
                <a:tc>
                  <a:txBody>
                    <a:bodyPr/>
                    <a:lstStyle/>
                    <a:p>
                      <a:r>
                        <a:rPr lang="en-US" sz="1000"/>
                        <a:t>#PrivateVilla</a:t>
                      </a:r>
                    </a:p>
                  </a:txBody>
                  <a:tcPr/>
                </a:tc>
                <a:tc>
                  <a:txBody>
                    <a:bodyPr/>
                    <a:lstStyle/>
                    <a:p>
                      <a:r>
                        <a:rPr lang="en-US" sz="1000"/>
                        <a:t>1</a:t>
                      </a:r>
                    </a:p>
                  </a:txBody>
                  <a:tcPr/>
                </a:tc>
                <a:tc>
                  <a:txBody>
                    <a:bodyPr/>
                    <a:lstStyle/>
                    <a:p>
                      <a:r>
                        <a:rPr lang="en-US" sz="1000"/>
                        <a:t>991</a:t>
                      </a:r>
                    </a:p>
                  </a:txBody>
                  <a:tcPr/>
                </a:tc>
                <a:tc>
                  <a:txBody>
                    <a:bodyPr/>
                    <a:lstStyle/>
                    <a:p>
                      <a:r>
                        <a:rPr lang="en-US" sz="1000"/>
                        <a:t>6</a:t>
                      </a:r>
                    </a:p>
                  </a:txBody>
                  <a:tcPr/>
                </a:tc>
                <a:tc>
                  <a:txBody>
                    <a:bodyPr/>
                    <a:lstStyle/>
                    <a:p>
                      <a:r>
                        <a:rPr lang="en-US" sz="1000"/>
                        <a:t>997</a:t>
                      </a:r>
                    </a:p>
                  </a:txBody>
                  <a:tcPr/>
                </a:tc>
                <a:extLst>
                  <a:ext uri="{0D108BD9-81ED-4DB2-BD59-A6C34878D82A}">
                    <a16:rowId xmlns:a16="http://schemas.microsoft.com/office/drawing/2014/main" val="1868592799"/>
                  </a:ext>
                </a:extLst>
              </a:tr>
              <a:tr h="370840">
                <a:tc>
                  <a:txBody>
                    <a:bodyPr/>
                    <a:lstStyle/>
                    <a:p>
                      <a:r>
                        <a:rPr lang="en-US" sz="1000"/>
                        <a:t>#ShangriLaSuite</a:t>
                      </a:r>
                    </a:p>
                  </a:txBody>
                  <a:tcPr/>
                </a:tc>
                <a:tc>
                  <a:txBody>
                    <a:bodyPr/>
                    <a:lstStyle/>
                    <a:p>
                      <a:r>
                        <a:rPr lang="en-US" sz="1000"/>
                        <a:t>1</a:t>
                      </a:r>
                    </a:p>
                  </a:txBody>
                  <a:tcPr/>
                </a:tc>
                <a:tc>
                  <a:txBody>
                    <a:bodyPr/>
                    <a:lstStyle/>
                    <a:p>
                      <a:r>
                        <a:rPr lang="en-US" sz="1000"/>
                        <a:t>315</a:t>
                      </a:r>
                    </a:p>
                  </a:txBody>
                  <a:tcPr/>
                </a:tc>
                <a:tc>
                  <a:txBody>
                    <a:bodyPr/>
                    <a:lstStyle/>
                    <a:p>
                      <a:r>
                        <a:rPr lang="en-US" sz="1000"/>
                        <a:t>2</a:t>
                      </a:r>
                    </a:p>
                  </a:txBody>
                  <a:tcPr/>
                </a:tc>
                <a:tc>
                  <a:txBody>
                    <a:bodyPr/>
                    <a:lstStyle/>
                    <a:p>
                      <a:r>
                        <a:rPr lang="en-US" sz="1000"/>
                        <a:t>317</a:t>
                      </a:r>
                    </a:p>
                  </a:txBody>
                  <a:tcPr/>
                </a:tc>
                <a:extLst>
                  <a:ext uri="{0D108BD9-81ED-4DB2-BD59-A6C34878D82A}">
                    <a16:rowId xmlns:a16="http://schemas.microsoft.com/office/drawing/2014/main" val="1676326978"/>
                  </a:ext>
                </a:extLst>
              </a:tr>
            </a:tbl>
          </a:graphicData>
        </a:graphic>
      </p:graphicFrame>
      <p:sp>
        <p:nvSpPr>
          <p:cNvPr id="4" name="Text Placeholder 3">
            <a:extLst>
              <a:ext uri="{FF2B5EF4-FFF2-40B4-BE49-F238E27FC236}">
                <a16:creationId xmlns:a16="http://schemas.microsoft.com/office/drawing/2014/main" id="{4935AD2B-99BD-442C-A61A-E1981B21D0FC}"/>
              </a:ext>
            </a:extLst>
          </p:cNvPr>
          <p:cNvSpPr>
            <a:spLocks noGrp="1"/>
          </p:cNvSpPr>
          <p:nvPr>
            <p:ph type="body" sz="quarter" idx="14"/>
          </p:nvPr>
        </p:nvSpPr>
        <p:spPr/>
        <p:txBody>
          <a:bodyPr/>
          <a:lstStyle/>
          <a:p>
            <a:r>
              <a:rPr lang="en-US"/>
              <a:t>01/12/2018 - 28/02/2019</a:t>
            </a:r>
          </a:p>
        </p:txBody>
      </p:sp>
    </p:spTree>
    <p:extLst>
      <p:ext uri="{BB962C8B-B14F-4D97-AF65-F5344CB8AC3E}">
        <p14:creationId xmlns:p14="http://schemas.microsoft.com/office/powerpoint/2010/main" val="33948558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4F7F37-E725-4021-A899-962D7ECBE586}"/>
              </a:ext>
            </a:extLst>
          </p:cNvPr>
          <p:cNvSpPr>
            <a:spLocks noGrp="1"/>
          </p:cNvSpPr>
          <p:nvPr>
            <p:ph type="title"/>
          </p:nvPr>
        </p:nvSpPr>
        <p:spPr/>
        <p:txBody>
          <a:bodyPr/>
          <a:lstStyle/>
          <a:p>
            <a:r>
              <a:rPr lang="en-US"/>
              <a:t>Twitter TW Followers Total (Bar Chart) | SLTR</a:t>
            </a:r>
          </a:p>
        </p:txBody>
      </p:sp>
      <p:graphicFrame>
        <p:nvGraphicFramePr>
          <p:cNvPr id="6" name="Chart Placeholder 5">
            <a:extLst>
              <a:ext uri="{FF2B5EF4-FFF2-40B4-BE49-F238E27FC236}">
                <a16:creationId xmlns:a16="http://schemas.microsoft.com/office/drawing/2014/main" id="{FBD94454-FDB7-49CC-B7D4-42035460E414}"/>
              </a:ext>
            </a:extLst>
          </p:cNvPr>
          <p:cNvGraphicFramePr>
            <a:graphicFrameLocks noGrp="1"/>
          </p:cNvGraphicFramePr>
          <p:nvPr>
            <p:ph type="chart" sz="quarter" idx="13"/>
            <p:extLst>
              <p:ext uri="{D42A27DB-BD31-4B8C-83A1-F6EECF244321}">
                <p14:modId xmlns:p14="http://schemas.microsoft.com/office/powerpoint/2010/main" val="39261245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D6A8BF-9574-4237-A683-14737D77AF6F}"/>
              </a:ext>
            </a:extLst>
          </p:cNvPr>
          <p:cNvSpPr>
            <a:spLocks noGrp="1"/>
          </p:cNvSpPr>
          <p:nvPr>
            <p:ph type="body" sz="quarter" idx="14"/>
          </p:nvPr>
        </p:nvSpPr>
        <p:spPr/>
        <p:txBody>
          <a:bodyPr/>
          <a:lstStyle/>
          <a:p>
            <a:r>
              <a:rPr lang="en-US"/>
              <a:t>01/12/2018 - 28/02/2019</a:t>
            </a:r>
          </a:p>
        </p:txBody>
      </p:sp>
      <p:sp>
        <p:nvSpPr>
          <p:cNvPr id="5" name="Footer Placeholder 4">
            <a:extLst>
              <a:ext uri="{FF2B5EF4-FFF2-40B4-BE49-F238E27FC236}">
                <a16:creationId xmlns:a16="http://schemas.microsoft.com/office/drawing/2014/main" id="{7E411183-2DFD-4C4D-AAE5-80AC06CF64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4401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D2383-A289-4181-A68E-178A641E662A}"/>
              </a:ext>
            </a:extLst>
          </p:cNvPr>
          <p:cNvSpPr>
            <a:spLocks noGrp="1"/>
          </p:cNvSpPr>
          <p:nvPr>
            <p:ph type="title"/>
          </p:nvPr>
        </p:nvSpPr>
        <p:spPr/>
        <p:txBody>
          <a:bodyPr/>
          <a:lstStyle/>
          <a:p>
            <a:r>
              <a:rPr lang="en-US"/>
              <a:t>Twitter TW Followers Change (Bar Chart) | SLTR</a:t>
            </a:r>
          </a:p>
        </p:txBody>
      </p:sp>
      <p:graphicFrame>
        <p:nvGraphicFramePr>
          <p:cNvPr id="6" name="Chart Placeholder 5">
            <a:extLst>
              <a:ext uri="{FF2B5EF4-FFF2-40B4-BE49-F238E27FC236}">
                <a16:creationId xmlns:a16="http://schemas.microsoft.com/office/drawing/2014/main" id="{F387CF7C-8269-4E2F-9390-5321BF7E54B9}"/>
              </a:ext>
            </a:extLst>
          </p:cNvPr>
          <p:cNvGraphicFramePr>
            <a:graphicFrameLocks noGrp="1"/>
          </p:cNvGraphicFramePr>
          <p:nvPr>
            <p:ph type="chart" sz="quarter" idx="13"/>
            <p:extLst>
              <p:ext uri="{D42A27DB-BD31-4B8C-83A1-F6EECF244321}">
                <p14:modId xmlns:p14="http://schemas.microsoft.com/office/powerpoint/2010/main" val="6958760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39D247-080D-46BF-9F2C-0996A8247FBC}"/>
              </a:ext>
            </a:extLst>
          </p:cNvPr>
          <p:cNvSpPr>
            <a:spLocks noGrp="1"/>
          </p:cNvSpPr>
          <p:nvPr>
            <p:ph type="body" sz="quarter" idx="14"/>
          </p:nvPr>
        </p:nvSpPr>
        <p:spPr/>
        <p:txBody>
          <a:bodyPr/>
          <a:lstStyle/>
          <a:p>
            <a:r>
              <a:rPr lang="en-US"/>
              <a:t>01/12/2018 - 28/02/2019</a:t>
            </a:r>
          </a:p>
        </p:txBody>
      </p:sp>
      <p:sp>
        <p:nvSpPr>
          <p:cNvPr id="5" name="Footer Placeholder 4">
            <a:extLst>
              <a:ext uri="{FF2B5EF4-FFF2-40B4-BE49-F238E27FC236}">
                <a16:creationId xmlns:a16="http://schemas.microsoft.com/office/drawing/2014/main" id="{B86F44CF-969A-4AB5-ABD5-4009C2D466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92886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2AEEC-7C1D-4CB1-8A71-DEA43987922F}"/>
              </a:ext>
            </a:extLst>
          </p:cNvPr>
          <p:cNvSpPr>
            <a:spLocks noGrp="1"/>
          </p:cNvSpPr>
          <p:nvPr>
            <p:ph type="title"/>
          </p:nvPr>
        </p:nvSpPr>
        <p:spPr/>
        <p:txBody>
          <a:bodyPr/>
          <a:lstStyle/>
          <a:p>
            <a:r>
              <a:rPr lang="en-US"/>
              <a:t>Overall TW Total Interactions (Bar Chart) | Shangri-La Mauritius</a:t>
            </a:r>
          </a:p>
        </p:txBody>
      </p:sp>
      <p:graphicFrame>
        <p:nvGraphicFramePr>
          <p:cNvPr id="6" name="Chart Placeholder 5">
            <a:extLst>
              <a:ext uri="{FF2B5EF4-FFF2-40B4-BE49-F238E27FC236}">
                <a16:creationId xmlns:a16="http://schemas.microsoft.com/office/drawing/2014/main" id="{0BF0C4DF-454D-48B1-83DA-B2155F11F55E}"/>
              </a:ext>
            </a:extLst>
          </p:cNvPr>
          <p:cNvGraphicFramePr>
            <a:graphicFrameLocks noGrp="1"/>
          </p:cNvGraphicFramePr>
          <p:nvPr>
            <p:ph type="chart" sz="quarter" idx="13"/>
            <p:extLst>
              <p:ext uri="{D42A27DB-BD31-4B8C-83A1-F6EECF244321}">
                <p14:modId xmlns:p14="http://schemas.microsoft.com/office/powerpoint/2010/main" val="21653240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8A42AA-B6A1-466C-AE81-D4CE1F9F7C0D}"/>
              </a:ext>
            </a:extLst>
          </p:cNvPr>
          <p:cNvSpPr>
            <a:spLocks noGrp="1"/>
          </p:cNvSpPr>
          <p:nvPr>
            <p:ph type="body" sz="quarter" idx="14"/>
          </p:nvPr>
        </p:nvSpPr>
        <p:spPr/>
        <p:txBody>
          <a:bodyPr/>
          <a:lstStyle/>
          <a:p>
            <a:r>
              <a:rPr lang="en-US"/>
              <a:t>01/12/2018 - 28/02/2019</a:t>
            </a:r>
          </a:p>
        </p:txBody>
      </p:sp>
      <p:sp>
        <p:nvSpPr>
          <p:cNvPr id="5" name="Footer Placeholder 4">
            <a:extLst>
              <a:ext uri="{FF2B5EF4-FFF2-40B4-BE49-F238E27FC236}">
                <a16:creationId xmlns:a16="http://schemas.microsoft.com/office/drawing/2014/main" id="{5A1C4E15-3E7D-4A7B-8BE0-A21FD699E1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94832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2282</Words>
  <Application>Microsoft Office PowerPoint</Application>
  <PresentationFormat>On-screen Show (4:3)</PresentationFormat>
  <Paragraphs>851</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SLTR</vt:lpstr>
      <vt:lpstr>Facebook FB Insights Fans Total (Bar Chart) | SLTR</vt:lpstr>
      <vt:lpstr>Facebook FB Fans Change (Bar Chart) | SLTR</vt:lpstr>
      <vt:lpstr>Facebook FB Reach (Bar Chart) | SLTR</vt:lpstr>
      <vt:lpstr>Facebook FB Total Interactions (Bar Chart) | SLTR</vt:lpstr>
      <vt:lpstr>Facebook FB Organic Vs Paid Reach (Bar Chart) | SLTR</vt:lpstr>
      <vt:lpstr>Facebook FB Post Reach (Bar Chart) | SLTR</vt:lpstr>
      <vt:lpstr>Facebook FB Own Posts Table with views | SLTR - 1 of 15</vt:lpstr>
      <vt:lpstr>Facebook FB Own Posts Table with views | SLTR - 2 of 15</vt:lpstr>
      <vt:lpstr>Facebook FB Own Posts Table with views | SLTR - 3 of 15</vt:lpstr>
      <vt:lpstr>Facebook FB Own Posts Table with views | SLTR - 4 of 15</vt:lpstr>
      <vt:lpstr>Facebook FB Own Posts Table with views | SLTR - 5 of 15</vt:lpstr>
      <vt:lpstr>Facebook FB Own Posts Table with views | SLTR - 6 of 15</vt:lpstr>
      <vt:lpstr>Facebook FB Own Posts Table with views | SLTR - 7 of 15</vt:lpstr>
      <vt:lpstr>Facebook FB Own Posts Table with views | SLTR - 8 of 15</vt:lpstr>
      <vt:lpstr>Facebook FB Own Posts Table with views | SLTR - 9 of 15</vt:lpstr>
      <vt:lpstr>Facebook FB Own Posts Table with views | SLTR - 10 of 15</vt:lpstr>
      <vt:lpstr>Facebook FB Own Posts Table with views | SLTR - 11 of 15</vt:lpstr>
      <vt:lpstr>Facebook FB Own Posts Table with views | SLTR - 12 of 15</vt:lpstr>
      <vt:lpstr>Facebook FB Own Posts Table with views | SLTR - 13 of 15</vt:lpstr>
      <vt:lpstr>Facebook FB Own Posts Table with views | SLTR - 14 of 15</vt:lpstr>
      <vt:lpstr>Facebook FB Own Posts Table with views | SLTR - 15 of 15</vt:lpstr>
      <vt:lpstr>Instagram IG Followers Total (Bar Chart) | SLTR</vt:lpstr>
      <vt:lpstr>Instagram IG Followers Change (Bar Chart) | SLTR</vt:lpstr>
      <vt:lpstr>Instagram Reach | SLTR</vt:lpstr>
      <vt:lpstr>Instagram IG Total Interactions (Bar Chart) | shangrilamauritius</vt:lpstr>
      <vt:lpstr>Instagram Posts Table | SLTR - 1 of 5</vt:lpstr>
      <vt:lpstr>Instagram Posts Table | SLTR - 2 of 5</vt:lpstr>
      <vt:lpstr>Instagram Posts Table | SLTR - 3 of 5</vt:lpstr>
      <vt:lpstr>Instagram Posts Table | SLTR - 4 of 5</vt:lpstr>
      <vt:lpstr>Instagram Posts Table | SLTR - 5 of 5</vt:lpstr>
      <vt:lpstr>Instagram Videos Table | SLTR</vt:lpstr>
      <vt:lpstr>Instagram Stories Key Metrics Line Chart | SLTR</vt:lpstr>
      <vt:lpstr>Instagram Stories Taps Line Chart | SLTR</vt:lpstr>
      <vt:lpstr>Instagram Stories Key Metrics Table | SLTR</vt:lpstr>
      <vt:lpstr>Instagram Hashtag Detection | SLTR</vt:lpstr>
      <vt:lpstr>Twitter TW Followers Total (Bar Chart) | SLTR</vt:lpstr>
      <vt:lpstr>Twitter TW Followers Change (Bar Chart) | SLTR</vt:lpstr>
      <vt:lpstr>Overall TW Total Interactions (Bar Chart) | Shangri-La Mauritius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SLTR</dc:title>
  <dc:creator>Frederik Peiniger</dc:creator>
  <cp:lastModifiedBy>Frederik Peiniger</cp:lastModifiedBy>
  <cp:revision>1</cp:revision>
  <dcterms:created xsi:type="dcterms:W3CDTF">2019-03-06T14:11:50Z</dcterms:created>
  <dcterms:modified xsi:type="dcterms:W3CDTF">2019-03-06T14:12:58Z</dcterms:modified>
</cp:coreProperties>
</file>