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numCache>
            </c:numRef>
          </c:val>
          <c:extLst>
            <c:ext xmlns:c16="http://schemas.microsoft.com/office/drawing/2014/chart" uri="{C3380CC4-5D6E-409C-BE32-E72D297353CC}">
              <c16:uniqueId val="{00000000-051B-47B5-A436-DB12026CABE9}"/>
            </c:ext>
          </c:extLst>
        </c:ser>
        <c:dLbls>
          <c:showLegendKey val="0"/>
          <c:showVal val="0"/>
          <c:showCatName val="0"/>
          <c:showSerName val="0"/>
          <c:showPercent val="0"/>
          <c:showBubbleSize val="0"/>
        </c:dLbls>
        <c:gapWidth val="182"/>
        <c:axId val="352615392"/>
        <c:axId val="352617360"/>
      </c:barChart>
      <c:dateAx>
        <c:axId val="3526153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17360"/>
        <c:crosses val="autoZero"/>
        <c:auto val="1"/>
        <c:lblOffset val="100"/>
        <c:baseTimeUnit val="days"/>
      </c:dateAx>
      <c:valAx>
        <c:axId val="352617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1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287</c:v>
                </c:pt>
                <c:pt idx="1">
                  <c:v>421</c:v>
                </c:pt>
                <c:pt idx="2">
                  <c:v>502</c:v>
                </c:pt>
              </c:numCache>
            </c:numRef>
          </c:val>
          <c:extLst>
            <c:ext xmlns:c16="http://schemas.microsoft.com/office/drawing/2014/chart" uri="{C3380CC4-5D6E-409C-BE32-E72D297353CC}">
              <c16:uniqueId val="{00000000-E232-416B-83BB-D3DEB49F0981}"/>
            </c:ext>
          </c:extLst>
        </c:ser>
        <c:dLbls>
          <c:showLegendKey val="0"/>
          <c:showVal val="0"/>
          <c:showCatName val="0"/>
          <c:showSerName val="0"/>
          <c:showPercent val="0"/>
          <c:showBubbleSize val="0"/>
        </c:dLbls>
        <c:gapWidth val="182"/>
        <c:axId val="352611784"/>
        <c:axId val="352612112"/>
      </c:barChart>
      <c:dateAx>
        <c:axId val="3526117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12112"/>
        <c:crosses val="autoZero"/>
        <c:auto val="1"/>
        <c:lblOffset val="100"/>
        <c:baseTimeUnit val="days"/>
      </c:dateAx>
      <c:valAx>
        <c:axId val="3526121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1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294406</c:v>
                </c:pt>
                <c:pt idx="1">
                  <c:v>418699</c:v>
                </c:pt>
                <c:pt idx="2">
                  <c:v>383552</c:v>
                </c:pt>
              </c:numCache>
            </c:numRef>
          </c:val>
          <c:extLst>
            <c:ext xmlns:c16="http://schemas.microsoft.com/office/drawing/2014/chart" uri="{C3380CC4-5D6E-409C-BE32-E72D297353CC}">
              <c16:uniqueId val="{00000000-BA33-4391-A487-C95BBA7304F0}"/>
            </c:ext>
          </c:extLst>
        </c:ser>
        <c:dLbls>
          <c:showLegendKey val="0"/>
          <c:showVal val="0"/>
          <c:showCatName val="0"/>
          <c:showSerName val="0"/>
          <c:showPercent val="0"/>
          <c:showBubbleSize val="0"/>
        </c:dLbls>
        <c:gapWidth val="182"/>
        <c:axId val="184557888"/>
        <c:axId val="184555592"/>
      </c:barChart>
      <c:dateAx>
        <c:axId val="1845578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555592"/>
        <c:crosses val="autoZero"/>
        <c:auto val="1"/>
        <c:lblOffset val="100"/>
        <c:baseTimeUnit val="days"/>
      </c:dateAx>
      <c:valAx>
        <c:axId val="1845555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55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29710</c:v>
                </c:pt>
                <c:pt idx="1">
                  <c:v>119109</c:v>
                </c:pt>
                <c:pt idx="2">
                  <c:v>23975</c:v>
                </c:pt>
              </c:numCache>
            </c:numRef>
          </c:val>
          <c:extLst>
            <c:ext xmlns:c16="http://schemas.microsoft.com/office/drawing/2014/chart" uri="{C3380CC4-5D6E-409C-BE32-E72D297353CC}">
              <c16:uniqueId val="{00000000-3E48-46C1-B9E2-383ED0CB4B06}"/>
            </c:ext>
          </c:extLst>
        </c:ser>
        <c:ser>
          <c:idx val="1"/>
          <c:order val="1"/>
          <c:tx>
            <c:strRef>
              <c:f>Sheet1!$C$1</c:f>
              <c:strCache>
                <c:ptCount val="1"/>
                <c:pt idx="0">
                  <c:v>shangrilamauritius</c:v>
                </c:pt>
              </c:strCache>
            </c:strRef>
          </c:tx>
          <c:spPr>
            <a:solidFill>
              <a:schemeClr val="accent2"/>
            </a:solidFill>
            <a:ln>
              <a:noFill/>
            </a:ln>
            <a:effectLst/>
          </c:spPr>
          <c:invertIfNegative val="0"/>
          <c:cat>
            <c:numRef>
              <c:f>Sheet1!$A$2:$A$4</c:f>
              <c:numCache>
                <c:formatCode>m/d/yyyy</c:formatCode>
                <c:ptCount val="3"/>
                <c:pt idx="0">
                  <c:v>43111</c:v>
                </c:pt>
                <c:pt idx="1">
                  <c:v>43112</c:v>
                </c:pt>
                <c:pt idx="2">
                  <c:v>43466</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3E48-46C1-B9E2-383ED0CB4B06}"/>
            </c:ext>
          </c:extLst>
        </c:ser>
        <c:ser>
          <c:idx val="2"/>
          <c:order val="2"/>
          <c:tx>
            <c:strRef>
              <c:f>Sheet1!$D$1</c:f>
              <c:strCache>
                <c:ptCount val="1"/>
                <c:pt idx="0">
                  <c:v>@ShangriLaMaur</c:v>
                </c:pt>
              </c:strCache>
            </c:strRef>
          </c:tx>
          <c:spPr>
            <a:solidFill>
              <a:schemeClr val="accent3"/>
            </a:solidFill>
            <a:ln>
              <a:noFill/>
            </a:ln>
            <a:effectLst/>
          </c:spPr>
          <c:invertIfNegative val="0"/>
          <c:cat>
            <c:numRef>
              <c:f>Sheet1!$A$2:$A$4</c:f>
              <c:numCache>
                <c:formatCode>m/d/yyyy</c:formatCode>
                <c:ptCount val="3"/>
                <c:pt idx="0">
                  <c:v>43111</c:v>
                </c:pt>
                <c:pt idx="1">
                  <c:v>43112</c:v>
                </c:pt>
                <c:pt idx="2">
                  <c:v>43466</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3E48-46C1-B9E2-383ED0CB4B06}"/>
            </c:ext>
          </c:extLst>
        </c:ser>
        <c:dLbls>
          <c:showLegendKey val="0"/>
          <c:showVal val="0"/>
          <c:showCatName val="0"/>
          <c:showSerName val="0"/>
          <c:showPercent val="0"/>
          <c:showBubbleSize val="0"/>
        </c:dLbls>
        <c:gapWidth val="182"/>
        <c:axId val="184557232"/>
        <c:axId val="184554936"/>
      </c:barChart>
      <c:dateAx>
        <c:axId val="1845572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554936"/>
        <c:crosses val="autoZero"/>
        <c:auto val="1"/>
        <c:lblOffset val="100"/>
        <c:baseTimeUnit val="days"/>
      </c:dateAx>
      <c:valAx>
        <c:axId val="1845549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55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16146</c:v>
                </c:pt>
                <c:pt idx="1">
                  <c:v>15603</c:v>
                </c:pt>
                <c:pt idx="2">
                  <c:v>19880</c:v>
                </c:pt>
              </c:numCache>
            </c:numRef>
          </c:val>
          <c:extLst>
            <c:ext xmlns:c16="http://schemas.microsoft.com/office/drawing/2014/chart" uri="{C3380CC4-5D6E-409C-BE32-E72D297353CC}">
              <c16:uniqueId val="{00000000-D498-4003-B889-3C8AA3F73295}"/>
            </c:ext>
          </c:extLst>
        </c:ser>
        <c:ser>
          <c:idx val="1"/>
          <c:order val="1"/>
          <c:tx>
            <c:strRef>
              <c:f>Sheet1!$C$1</c:f>
              <c:strCache>
                <c:ptCount val="1"/>
                <c:pt idx="0">
                  <c:v>Paid</c:v>
                </c:pt>
              </c:strCache>
            </c:strRef>
          </c:tx>
          <c:spPr>
            <a:solidFill>
              <a:schemeClr val="accent2"/>
            </a:solidFill>
            <a:ln>
              <a:noFill/>
            </a:ln>
            <a:effectLst/>
          </c:spPr>
          <c:invertIfNegative val="0"/>
          <c:cat>
            <c:numRef>
              <c:f>Sheet1!$A$2:$A$4</c:f>
              <c:numCache>
                <c:formatCode>m/d/yyyy</c:formatCode>
                <c:ptCount val="3"/>
                <c:pt idx="0">
                  <c:v>43111</c:v>
                </c:pt>
                <c:pt idx="1">
                  <c:v>43112</c:v>
                </c:pt>
                <c:pt idx="2">
                  <c:v>43466</c:v>
                </c:pt>
              </c:numCache>
            </c:numRef>
          </c:cat>
          <c:val>
            <c:numRef>
              <c:f>Sheet1!$C$2:$C$4</c:f>
              <c:numCache>
                <c:formatCode>General</c:formatCode>
                <c:ptCount val="3"/>
                <c:pt idx="0">
                  <c:v>192137</c:v>
                </c:pt>
                <c:pt idx="1">
                  <c:v>297340</c:v>
                </c:pt>
                <c:pt idx="2">
                  <c:v>255733</c:v>
                </c:pt>
              </c:numCache>
            </c:numRef>
          </c:val>
          <c:extLst>
            <c:ext xmlns:c16="http://schemas.microsoft.com/office/drawing/2014/chart" uri="{C3380CC4-5D6E-409C-BE32-E72D297353CC}">
              <c16:uniqueId val="{00000001-D498-4003-B889-3C8AA3F73295}"/>
            </c:ext>
          </c:extLst>
        </c:ser>
        <c:dLbls>
          <c:showLegendKey val="0"/>
          <c:showVal val="0"/>
          <c:showCatName val="0"/>
          <c:showSerName val="0"/>
          <c:showPercent val="0"/>
          <c:showBubbleSize val="0"/>
        </c:dLbls>
        <c:gapWidth val="182"/>
        <c:axId val="183720496"/>
        <c:axId val="183724432"/>
      </c:barChart>
      <c:dateAx>
        <c:axId val="18372049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724432"/>
        <c:crosses val="autoZero"/>
        <c:auto val="1"/>
        <c:lblOffset val="100"/>
        <c:baseTimeUnit val="days"/>
      </c:dateAx>
      <c:valAx>
        <c:axId val="1837244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72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215950</c:v>
                </c:pt>
                <c:pt idx="1">
                  <c:v>311261</c:v>
                </c:pt>
                <c:pt idx="2">
                  <c:v>276640</c:v>
                </c:pt>
              </c:numCache>
            </c:numRef>
          </c:val>
          <c:extLst>
            <c:ext xmlns:c16="http://schemas.microsoft.com/office/drawing/2014/chart" uri="{C3380CC4-5D6E-409C-BE32-E72D297353CC}">
              <c16:uniqueId val="{00000000-A95A-4AD6-99A1-B2CB0F1B3C6E}"/>
            </c:ext>
          </c:extLst>
        </c:ser>
        <c:dLbls>
          <c:showLegendKey val="0"/>
          <c:showVal val="0"/>
          <c:showCatName val="0"/>
          <c:showSerName val="0"/>
          <c:showPercent val="0"/>
          <c:showBubbleSize val="0"/>
        </c:dLbls>
        <c:gapWidth val="182"/>
        <c:axId val="183723120"/>
        <c:axId val="183721152"/>
      </c:barChart>
      <c:dateAx>
        <c:axId val="1837231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721152"/>
        <c:crosses val="autoZero"/>
        <c:auto val="1"/>
        <c:lblOffset val="100"/>
        <c:baseTimeUnit val="days"/>
      </c:dateAx>
      <c:valAx>
        <c:axId val="1837211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72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57602</c:v>
                </c:pt>
                <c:pt idx="1">
                  <c:v>58647</c:v>
                </c:pt>
                <c:pt idx="2">
                  <c:v>60091</c:v>
                </c:pt>
              </c:numCache>
            </c:numRef>
          </c:val>
          <c:extLst>
            <c:ext xmlns:c16="http://schemas.microsoft.com/office/drawing/2014/chart" uri="{C3380CC4-5D6E-409C-BE32-E72D297353CC}">
              <c16:uniqueId val="{00000000-747B-4C72-A535-3F172E1DA729}"/>
            </c:ext>
          </c:extLst>
        </c:ser>
        <c:dLbls>
          <c:showLegendKey val="0"/>
          <c:showVal val="0"/>
          <c:showCatName val="0"/>
          <c:showSerName val="0"/>
          <c:showPercent val="0"/>
          <c:showBubbleSize val="0"/>
        </c:dLbls>
        <c:gapWidth val="182"/>
        <c:axId val="221331560"/>
        <c:axId val="221332872"/>
      </c:barChart>
      <c:dateAx>
        <c:axId val="2213315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332872"/>
        <c:crosses val="autoZero"/>
        <c:auto val="1"/>
        <c:lblOffset val="100"/>
        <c:baseTimeUnit val="days"/>
      </c:dateAx>
      <c:valAx>
        <c:axId val="2213328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33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1750</c:v>
                </c:pt>
                <c:pt idx="1">
                  <c:v>1045</c:v>
                </c:pt>
                <c:pt idx="2">
                  <c:v>1444</c:v>
                </c:pt>
              </c:numCache>
            </c:numRef>
          </c:val>
          <c:extLst>
            <c:ext xmlns:c16="http://schemas.microsoft.com/office/drawing/2014/chart" uri="{C3380CC4-5D6E-409C-BE32-E72D297353CC}">
              <c16:uniqueId val="{00000000-1F08-4B4A-A7DE-4F6CD8F797EC}"/>
            </c:ext>
          </c:extLst>
        </c:ser>
        <c:dLbls>
          <c:showLegendKey val="0"/>
          <c:showVal val="0"/>
          <c:showCatName val="0"/>
          <c:showSerName val="0"/>
          <c:showPercent val="0"/>
          <c:showBubbleSize val="0"/>
        </c:dLbls>
        <c:gapWidth val="182"/>
        <c:axId val="221350256"/>
        <c:axId val="221291544"/>
      </c:barChart>
      <c:dateAx>
        <c:axId val="2213502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291544"/>
        <c:crosses val="autoZero"/>
        <c:auto val="1"/>
        <c:lblOffset val="100"/>
        <c:baseTimeUnit val="days"/>
      </c:dateAx>
      <c:valAx>
        <c:axId val="2212915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35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58645</c:v>
                </c:pt>
                <c:pt idx="1">
                  <c:v>53383</c:v>
                </c:pt>
                <c:pt idx="2">
                  <c:v>73592</c:v>
                </c:pt>
              </c:numCache>
            </c:numRef>
          </c:val>
          <c:extLst>
            <c:ext xmlns:c16="http://schemas.microsoft.com/office/drawing/2014/chart" uri="{C3380CC4-5D6E-409C-BE32-E72D297353CC}">
              <c16:uniqueId val="{00000000-4521-4789-A618-D0E3EEC9B7D0}"/>
            </c:ext>
          </c:extLst>
        </c:ser>
        <c:dLbls>
          <c:showLegendKey val="0"/>
          <c:showVal val="0"/>
          <c:showCatName val="0"/>
          <c:showSerName val="0"/>
          <c:showPercent val="0"/>
          <c:showBubbleSize val="0"/>
        </c:dLbls>
        <c:gapWidth val="182"/>
        <c:axId val="235563680"/>
        <c:axId val="235566960"/>
      </c:barChart>
      <c:dateAx>
        <c:axId val="2355636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66960"/>
        <c:crosses val="autoZero"/>
        <c:auto val="1"/>
        <c:lblOffset val="100"/>
        <c:baseTimeUnit val="days"/>
      </c:dateAx>
      <c:valAx>
        <c:axId val="235566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6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DD17-4BF4-8505-433C4E77C9CC}"/>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43111</c:v>
                </c:pt>
                <c:pt idx="1">
                  <c:v>43112</c:v>
                </c:pt>
                <c:pt idx="2">
                  <c:v>43466</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DD17-4BF4-8505-433C4E77C9CC}"/>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43111</c:v>
                </c:pt>
                <c:pt idx="1">
                  <c:v>43112</c:v>
                </c:pt>
                <c:pt idx="2">
                  <c:v>43466</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DD17-4BF4-8505-433C4E77C9CC}"/>
            </c:ext>
          </c:extLst>
        </c:ser>
        <c:ser>
          <c:idx val="3"/>
          <c:order val="3"/>
          <c:tx>
            <c:strRef>
              <c:f>Sheet1!$E$1</c:f>
              <c:strCache>
                <c:ptCount val="1"/>
                <c:pt idx="0">
                  <c:v>LinkedIn</c:v>
                </c:pt>
              </c:strCache>
            </c:strRef>
          </c:tx>
          <c:spPr>
            <a:solidFill>
              <a:schemeClr val="accent4"/>
            </a:solidFill>
            <a:ln>
              <a:noFill/>
            </a:ln>
            <a:effectLst/>
          </c:spPr>
          <c:invertIfNegative val="0"/>
          <c:cat>
            <c:numRef>
              <c:f>Sheet1!$A$2:$A$4</c:f>
              <c:numCache>
                <c:formatCode>m/d/yyyy</c:formatCode>
                <c:ptCount val="3"/>
                <c:pt idx="0">
                  <c:v>43111</c:v>
                </c:pt>
                <c:pt idx="1">
                  <c:v>43112</c:v>
                </c:pt>
                <c:pt idx="2">
                  <c:v>43466</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DD17-4BF4-8505-433C4E77C9CC}"/>
            </c:ext>
          </c:extLst>
        </c:ser>
        <c:ser>
          <c:idx val="4"/>
          <c:order val="4"/>
          <c:tx>
            <c:strRef>
              <c:f>Sheet1!$F$1</c:f>
              <c:strCache>
                <c:ptCount val="1"/>
                <c:pt idx="0">
                  <c:v>Instagram</c:v>
                </c:pt>
              </c:strCache>
            </c:strRef>
          </c:tx>
          <c:spPr>
            <a:solidFill>
              <a:schemeClr val="accent5"/>
            </a:solidFill>
            <a:ln>
              <a:noFill/>
            </a:ln>
            <a:effectLst/>
          </c:spPr>
          <c:invertIfNegative val="0"/>
          <c:cat>
            <c:numRef>
              <c:f>Sheet1!$A$2:$A$4</c:f>
              <c:numCache>
                <c:formatCode>m/d/yyyy</c:formatCode>
                <c:ptCount val="3"/>
                <c:pt idx="0">
                  <c:v>43111</c:v>
                </c:pt>
                <c:pt idx="1">
                  <c:v>43112</c:v>
                </c:pt>
                <c:pt idx="2">
                  <c:v>43466</c:v>
                </c:pt>
              </c:numCache>
            </c:numRef>
          </c:cat>
          <c:val>
            <c:numRef>
              <c:f>Sheet1!$F$2:$F$4</c:f>
              <c:numCache>
                <c:formatCode>General</c:formatCode>
                <c:ptCount val="3"/>
                <c:pt idx="0">
                  <c:v>29154</c:v>
                </c:pt>
                <c:pt idx="1">
                  <c:v>26761</c:v>
                </c:pt>
                <c:pt idx="2">
                  <c:v>29582</c:v>
                </c:pt>
              </c:numCache>
            </c:numRef>
          </c:val>
          <c:extLst>
            <c:ext xmlns:c16="http://schemas.microsoft.com/office/drawing/2014/chart" uri="{C3380CC4-5D6E-409C-BE32-E72D297353CC}">
              <c16:uniqueId val="{00000004-DD17-4BF4-8505-433C4E77C9CC}"/>
            </c:ext>
          </c:extLst>
        </c:ser>
        <c:dLbls>
          <c:showLegendKey val="0"/>
          <c:showVal val="0"/>
          <c:showCatName val="0"/>
          <c:showSerName val="0"/>
          <c:showPercent val="0"/>
          <c:showBubbleSize val="0"/>
        </c:dLbls>
        <c:gapWidth val="182"/>
        <c:axId val="235563352"/>
        <c:axId val="235560400"/>
      </c:barChart>
      <c:dateAx>
        <c:axId val="2355633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60400"/>
        <c:crosses val="autoZero"/>
        <c:auto val="1"/>
        <c:lblOffset val="100"/>
        <c:baseTimeUnit val="days"/>
      </c:dateAx>
      <c:valAx>
        <c:axId val="235560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6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avg. reach</c:v>
                </c:pt>
              </c:strCache>
            </c:strRef>
          </c:tx>
          <c:spPr>
            <a:solidFill>
              <a:schemeClr val="accent1"/>
            </a:solidFill>
            <a:ln>
              <a:noFill/>
            </a:ln>
            <a:effectLst/>
          </c:spPr>
          <c:invertIfNegative val="0"/>
          <c:cat>
            <c:numRef>
              <c:f>Sheet1!$A$2:$A$18</c:f>
              <c:numCache>
                <c:formatCode>General</c:formatCode>
                <c:ptCount val="17"/>
                <c:pt idx="0">
                  <c:v>2.11</c:v>
                </c:pt>
                <c:pt idx="1">
                  <c:v>3.01</c:v>
                </c:pt>
                <c:pt idx="2">
                  <c:v>4.1100000000000003</c:v>
                </c:pt>
                <c:pt idx="3">
                  <c:v>6.12</c:v>
                </c:pt>
                <c:pt idx="4">
                  <c:v>7.11</c:v>
                </c:pt>
                <c:pt idx="5">
                  <c:v>10.01</c:v>
                </c:pt>
                <c:pt idx="6">
                  <c:v>11.11</c:v>
                </c:pt>
                <c:pt idx="7">
                  <c:v>13.12</c:v>
                </c:pt>
                <c:pt idx="8">
                  <c:v>14.01</c:v>
                </c:pt>
                <c:pt idx="9">
                  <c:v>15.01</c:v>
                </c:pt>
                <c:pt idx="10">
                  <c:v>20.12</c:v>
                </c:pt>
                <c:pt idx="11">
                  <c:v>22.11</c:v>
                </c:pt>
                <c:pt idx="12">
                  <c:v>25.01</c:v>
                </c:pt>
                <c:pt idx="13">
                  <c:v>25.11</c:v>
                </c:pt>
                <c:pt idx="14">
                  <c:v>26.11</c:v>
                </c:pt>
                <c:pt idx="15">
                  <c:v>27.12</c:v>
                </c:pt>
                <c:pt idx="16">
                  <c:v>31.01</c:v>
                </c:pt>
              </c:numCache>
            </c:numRef>
          </c:cat>
          <c:val>
            <c:numRef>
              <c:f>Sheet1!$B$2:$B$18</c:f>
              <c:numCache>
                <c:formatCode>General</c:formatCode>
                <c:ptCount val="17"/>
                <c:pt idx="0">
                  <c:v>1401</c:v>
                </c:pt>
                <c:pt idx="1">
                  <c:v>1807</c:v>
                </c:pt>
                <c:pt idx="2">
                  <c:v>1719.1666666666699</c:v>
                </c:pt>
                <c:pt idx="3">
                  <c:v>282</c:v>
                </c:pt>
                <c:pt idx="4">
                  <c:v>1086</c:v>
                </c:pt>
                <c:pt idx="5">
                  <c:v>1831</c:v>
                </c:pt>
                <c:pt idx="6">
                  <c:v>1486.8333333333301</c:v>
                </c:pt>
                <c:pt idx="7">
                  <c:v>1388.5</c:v>
                </c:pt>
                <c:pt idx="8">
                  <c:v>1813</c:v>
                </c:pt>
                <c:pt idx="9">
                  <c:v>1425.25</c:v>
                </c:pt>
                <c:pt idx="10">
                  <c:v>1368.625</c:v>
                </c:pt>
                <c:pt idx="11">
                  <c:v>1317</c:v>
                </c:pt>
                <c:pt idx="12">
                  <c:v>1789.75</c:v>
                </c:pt>
                <c:pt idx="13">
                  <c:v>1878.6666666666699</c:v>
                </c:pt>
                <c:pt idx="14">
                  <c:v>1321.5</c:v>
                </c:pt>
                <c:pt idx="15">
                  <c:v>1691.3333333333301</c:v>
                </c:pt>
                <c:pt idx="16">
                  <c:v>1525.8333333333301</c:v>
                </c:pt>
              </c:numCache>
            </c:numRef>
          </c:val>
          <c:extLst>
            <c:ext xmlns:c16="http://schemas.microsoft.com/office/drawing/2014/chart" uri="{C3380CC4-5D6E-409C-BE32-E72D297353CC}">
              <c16:uniqueId val="{00000000-741F-4B06-9958-02955C442690}"/>
            </c:ext>
          </c:extLst>
        </c:ser>
        <c:ser>
          <c:idx val="1"/>
          <c:order val="1"/>
          <c:tx>
            <c:strRef>
              <c:f>Sheet1!$C$1</c:f>
              <c:strCache>
                <c:ptCount val="1"/>
                <c:pt idx="0">
                  <c:v>shangrilamauritius exits</c:v>
                </c:pt>
              </c:strCache>
            </c:strRef>
          </c:tx>
          <c:spPr>
            <a:solidFill>
              <a:schemeClr val="accent2"/>
            </a:solidFill>
            <a:ln>
              <a:noFill/>
            </a:ln>
            <a:effectLst/>
          </c:spPr>
          <c:invertIfNegative val="0"/>
          <c:cat>
            <c:numRef>
              <c:f>Sheet1!$A$2:$A$18</c:f>
              <c:numCache>
                <c:formatCode>General</c:formatCode>
                <c:ptCount val="17"/>
                <c:pt idx="0">
                  <c:v>2.11</c:v>
                </c:pt>
                <c:pt idx="1">
                  <c:v>3.01</c:v>
                </c:pt>
                <c:pt idx="2">
                  <c:v>4.1100000000000003</c:v>
                </c:pt>
                <c:pt idx="3">
                  <c:v>6.12</c:v>
                </c:pt>
                <c:pt idx="4">
                  <c:v>7.11</c:v>
                </c:pt>
                <c:pt idx="5">
                  <c:v>10.01</c:v>
                </c:pt>
                <c:pt idx="6">
                  <c:v>11.11</c:v>
                </c:pt>
                <c:pt idx="7">
                  <c:v>13.12</c:v>
                </c:pt>
                <c:pt idx="8">
                  <c:v>14.01</c:v>
                </c:pt>
                <c:pt idx="9">
                  <c:v>15.01</c:v>
                </c:pt>
                <c:pt idx="10">
                  <c:v>20.12</c:v>
                </c:pt>
                <c:pt idx="11">
                  <c:v>22.11</c:v>
                </c:pt>
                <c:pt idx="12">
                  <c:v>25.01</c:v>
                </c:pt>
                <c:pt idx="13">
                  <c:v>25.11</c:v>
                </c:pt>
                <c:pt idx="14">
                  <c:v>26.11</c:v>
                </c:pt>
                <c:pt idx="15">
                  <c:v>27.12</c:v>
                </c:pt>
                <c:pt idx="16">
                  <c:v>31.01</c:v>
                </c:pt>
              </c:numCache>
            </c:numRef>
          </c:cat>
          <c:val>
            <c:numRef>
              <c:f>Sheet1!$C$2:$C$18</c:f>
              <c:numCache>
                <c:formatCode>General</c:formatCode>
                <c:ptCount val="17"/>
                <c:pt idx="0">
                  <c:v>395</c:v>
                </c:pt>
                <c:pt idx="1">
                  <c:v>182</c:v>
                </c:pt>
                <c:pt idx="2">
                  <c:v>450</c:v>
                </c:pt>
                <c:pt idx="3">
                  <c:v>37</c:v>
                </c:pt>
                <c:pt idx="4">
                  <c:v>147</c:v>
                </c:pt>
                <c:pt idx="5">
                  <c:v>542</c:v>
                </c:pt>
                <c:pt idx="6">
                  <c:v>633</c:v>
                </c:pt>
                <c:pt idx="7">
                  <c:v>337</c:v>
                </c:pt>
                <c:pt idx="8">
                  <c:v>198</c:v>
                </c:pt>
                <c:pt idx="9">
                  <c:v>290</c:v>
                </c:pt>
                <c:pt idx="10">
                  <c:v>558</c:v>
                </c:pt>
                <c:pt idx="11">
                  <c:v>166</c:v>
                </c:pt>
                <c:pt idx="12">
                  <c:v>680</c:v>
                </c:pt>
                <c:pt idx="13">
                  <c:v>1052</c:v>
                </c:pt>
                <c:pt idx="14">
                  <c:v>295</c:v>
                </c:pt>
                <c:pt idx="15">
                  <c:v>342</c:v>
                </c:pt>
                <c:pt idx="16">
                  <c:v>505</c:v>
                </c:pt>
              </c:numCache>
            </c:numRef>
          </c:val>
          <c:extLst>
            <c:ext xmlns:c16="http://schemas.microsoft.com/office/drawing/2014/chart" uri="{C3380CC4-5D6E-409C-BE32-E72D297353CC}">
              <c16:uniqueId val="{00000001-741F-4B06-9958-02955C442690}"/>
            </c:ext>
          </c:extLst>
        </c:ser>
        <c:ser>
          <c:idx val="2"/>
          <c:order val="2"/>
          <c:tx>
            <c:strRef>
              <c:f>Sheet1!$D$1</c:f>
              <c:strCache>
                <c:ptCount val="1"/>
                <c:pt idx="0">
                  <c:v>shangrilamauritius impressions</c:v>
                </c:pt>
              </c:strCache>
            </c:strRef>
          </c:tx>
          <c:spPr>
            <a:solidFill>
              <a:schemeClr val="accent3"/>
            </a:solidFill>
            <a:ln>
              <a:noFill/>
            </a:ln>
            <a:effectLst/>
          </c:spPr>
          <c:invertIfNegative val="0"/>
          <c:cat>
            <c:numRef>
              <c:f>Sheet1!$A$2:$A$18</c:f>
              <c:numCache>
                <c:formatCode>General</c:formatCode>
                <c:ptCount val="17"/>
                <c:pt idx="0">
                  <c:v>2.11</c:v>
                </c:pt>
                <c:pt idx="1">
                  <c:v>3.01</c:v>
                </c:pt>
                <c:pt idx="2">
                  <c:v>4.1100000000000003</c:v>
                </c:pt>
                <c:pt idx="3">
                  <c:v>6.12</c:v>
                </c:pt>
                <c:pt idx="4">
                  <c:v>7.11</c:v>
                </c:pt>
                <c:pt idx="5">
                  <c:v>10.01</c:v>
                </c:pt>
                <c:pt idx="6">
                  <c:v>11.11</c:v>
                </c:pt>
                <c:pt idx="7">
                  <c:v>13.12</c:v>
                </c:pt>
                <c:pt idx="8">
                  <c:v>14.01</c:v>
                </c:pt>
                <c:pt idx="9">
                  <c:v>15.01</c:v>
                </c:pt>
                <c:pt idx="10">
                  <c:v>20.12</c:v>
                </c:pt>
                <c:pt idx="11">
                  <c:v>22.11</c:v>
                </c:pt>
                <c:pt idx="12">
                  <c:v>25.01</c:v>
                </c:pt>
                <c:pt idx="13">
                  <c:v>25.11</c:v>
                </c:pt>
                <c:pt idx="14">
                  <c:v>26.11</c:v>
                </c:pt>
                <c:pt idx="15">
                  <c:v>27.12</c:v>
                </c:pt>
                <c:pt idx="16">
                  <c:v>31.01</c:v>
                </c:pt>
              </c:numCache>
            </c:numRef>
          </c:cat>
          <c:val>
            <c:numRef>
              <c:f>Sheet1!$D$2:$D$18</c:f>
              <c:numCache>
                <c:formatCode>General</c:formatCode>
                <c:ptCount val="17"/>
                <c:pt idx="0">
                  <c:v>7604</c:v>
                </c:pt>
                <c:pt idx="1">
                  <c:v>2051</c:v>
                </c:pt>
                <c:pt idx="2">
                  <c:v>11394</c:v>
                </c:pt>
                <c:pt idx="3">
                  <c:v>306</c:v>
                </c:pt>
                <c:pt idx="4">
                  <c:v>1210</c:v>
                </c:pt>
                <c:pt idx="5">
                  <c:v>12314</c:v>
                </c:pt>
                <c:pt idx="6">
                  <c:v>9782</c:v>
                </c:pt>
                <c:pt idx="7">
                  <c:v>6369</c:v>
                </c:pt>
                <c:pt idx="8">
                  <c:v>2070</c:v>
                </c:pt>
                <c:pt idx="9">
                  <c:v>6251</c:v>
                </c:pt>
                <c:pt idx="10">
                  <c:v>11856</c:v>
                </c:pt>
                <c:pt idx="11">
                  <c:v>1496</c:v>
                </c:pt>
                <c:pt idx="12">
                  <c:v>15557</c:v>
                </c:pt>
                <c:pt idx="13">
                  <c:v>24790</c:v>
                </c:pt>
                <c:pt idx="14">
                  <c:v>5817</c:v>
                </c:pt>
                <c:pt idx="15">
                  <c:v>5919</c:v>
                </c:pt>
                <c:pt idx="16">
                  <c:v>10006</c:v>
                </c:pt>
              </c:numCache>
            </c:numRef>
          </c:val>
          <c:extLst>
            <c:ext xmlns:c16="http://schemas.microsoft.com/office/drawing/2014/chart" uri="{C3380CC4-5D6E-409C-BE32-E72D297353CC}">
              <c16:uniqueId val="{00000002-741F-4B06-9958-02955C442690}"/>
            </c:ext>
          </c:extLst>
        </c:ser>
        <c:ser>
          <c:idx val="3"/>
          <c:order val="3"/>
          <c:tx>
            <c:strRef>
              <c:f>Sheet1!$E$1</c:f>
              <c:strCache>
                <c:ptCount val="1"/>
                <c:pt idx="0">
                  <c:v>shangrilamauritius replies</c:v>
                </c:pt>
              </c:strCache>
            </c:strRef>
          </c:tx>
          <c:spPr>
            <a:solidFill>
              <a:schemeClr val="accent4"/>
            </a:solidFill>
            <a:ln>
              <a:noFill/>
            </a:ln>
            <a:effectLst/>
          </c:spPr>
          <c:invertIfNegative val="0"/>
          <c:cat>
            <c:numRef>
              <c:f>Sheet1!$A$2:$A$18</c:f>
              <c:numCache>
                <c:formatCode>General</c:formatCode>
                <c:ptCount val="17"/>
                <c:pt idx="0">
                  <c:v>2.11</c:v>
                </c:pt>
                <c:pt idx="1">
                  <c:v>3.01</c:v>
                </c:pt>
                <c:pt idx="2">
                  <c:v>4.1100000000000003</c:v>
                </c:pt>
                <c:pt idx="3">
                  <c:v>6.12</c:v>
                </c:pt>
                <c:pt idx="4">
                  <c:v>7.11</c:v>
                </c:pt>
                <c:pt idx="5">
                  <c:v>10.01</c:v>
                </c:pt>
                <c:pt idx="6">
                  <c:v>11.11</c:v>
                </c:pt>
                <c:pt idx="7">
                  <c:v>13.12</c:v>
                </c:pt>
                <c:pt idx="8">
                  <c:v>14.01</c:v>
                </c:pt>
                <c:pt idx="9">
                  <c:v>15.01</c:v>
                </c:pt>
                <c:pt idx="10">
                  <c:v>20.12</c:v>
                </c:pt>
                <c:pt idx="11">
                  <c:v>22.11</c:v>
                </c:pt>
                <c:pt idx="12">
                  <c:v>25.01</c:v>
                </c:pt>
                <c:pt idx="13">
                  <c:v>25.11</c:v>
                </c:pt>
                <c:pt idx="14">
                  <c:v>26.11</c:v>
                </c:pt>
                <c:pt idx="15">
                  <c:v>27.12</c:v>
                </c:pt>
                <c:pt idx="16">
                  <c:v>31.01</c:v>
                </c:pt>
              </c:numCache>
            </c:numRef>
          </c:cat>
          <c:val>
            <c:numRef>
              <c:f>Sheet1!$E$2:$E$18</c:f>
              <c:numCache>
                <c:formatCode>General</c:formatCode>
                <c:ptCount val="17"/>
                <c:pt idx="0">
                  <c:v>5</c:v>
                </c:pt>
                <c:pt idx="1">
                  <c:v>0</c:v>
                </c:pt>
                <c:pt idx="2">
                  <c:v>7</c:v>
                </c:pt>
                <c:pt idx="3">
                  <c:v>0</c:v>
                </c:pt>
                <c:pt idx="4">
                  <c:v>1</c:v>
                </c:pt>
                <c:pt idx="5">
                  <c:v>7</c:v>
                </c:pt>
                <c:pt idx="6">
                  <c:v>3</c:v>
                </c:pt>
                <c:pt idx="7">
                  <c:v>0</c:v>
                </c:pt>
                <c:pt idx="8">
                  <c:v>2</c:v>
                </c:pt>
                <c:pt idx="9">
                  <c:v>1</c:v>
                </c:pt>
                <c:pt idx="10">
                  <c:v>1</c:v>
                </c:pt>
                <c:pt idx="11">
                  <c:v>3</c:v>
                </c:pt>
                <c:pt idx="12">
                  <c:v>4</c:v>
                </c:pt>
                <c:pt idx="13">
                  <c:v>11</c:v>
                </c:pt>
                <c:pt idx="14">
                  <c:v>2</c:v>
                </c:pt>
                <c:pt idx="15">
                  <c:v>0</c:v>
                </c:pt>
                <c:pt idx="16">
                  <c:v>2</c:v>
                </c:pt>
              </c:numCache>
            </c:numRef>
          </c:val>
          <c:extLst>
            <c:ext xmlns:c16="http://schemas.microsoft.com/office/drawing/2014/chart" uri="{C3380CC4-5D6E-409C-BE32-E72D297353CC}">
              <c16:uniqueId val="{00000003-741F-4B06-9958-02955C442690}"/>
            </c:ext>
          </c:extLst>
        </c:ser>
        <c:dLbls>
          <c:showLegendKey val="0"/>
          <c:showVal val="0"/>
          <c:showCatName val="0"/>
          <c:showSerName val="0"/>
          <c:showPercent val="0"/>
          <c:showBubbleSize val="0"/>
        </c:dLbls>
        <c:gapWidth val="182"/>
        <c:axId val="497986152"/>
        <c:axId val="497980904"/>
      </c:barChart>
      <c:catAx>
        <c:axId val="4979861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80904"/>
        <c:crosses val="autoZero"/>
        <c:auto val="1"/>
        <c:lblAlgn val="ctr"/>
        <c:lblOffset val="100"/>
        <c:noMultiLvlLbl val="0"/>
      </c:catAx>
      <c:valAx>
        <c:axId val="497980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8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Taps Back</c:v>
                </c:pt>
              </c:strCache>
            </c:strRef>
          </c:tx>
          <c:spPr>
            <a:solidFill>
              <a:schemeClr val="accent1"/>
            </a:solidFill>
            <a:ln>
              <a:noFill/>
            </a:ln>
            <a:effectLst/>
          </c:spPr>
          <c:invertIfNegative val="0"/>
          <c:cat>
            <c:numRef>
              <c:f>Sheet1!$A$2:$A$18</c:f>
              <c:numCache>
                <c:formatCode>General</c:formatCode>
                <c:ptCount val="17"/>
                <c:pt idx="0">
                  <c:v>2.11</c:v>
                </c:pt>
                <c:pt idx="1">
                  <c:v>3.01</c:v>
                </c:pt>
                <c:pt idx="2">
                  <c:v>4.1100000000000003</c:v>
                </c:pt>
                <c:pt idx="3">
                  <c:v>6.12</c:v>
                </c:pt>
                <c:pt idx="4">
                  <c:v>7.11</c:v>
                </c:pt>
                <c:pt idx="5">
                  <c:v>10.01</c:v>
                </c:pt>
                <c:pt idx="6">
                  <c:v>11.11</c:v>
                </c:pt>
                <c:pt idx="7">
                  <c:v>13.12</c:v>
                </c:pt>
                <c:pt idx="8">
                  <c:v>14.01</c:v>
                </c:pt>
                <c:pt idx="9">
                  <c:v>15.01</c:v>
                </c:pt>
                <c:pt idx="10">
                  <c:v>20.12</c:v>
                </c:pt>
                <c:pt idx="11">
                  <c:v>22.11</c:v>
                </c:pt>
                <c:pt idx="12">
                  <c:v>25.01</c:v>
                </c:pt>
                <c:pt idx="13">
                  <c:v>25.11</c:v>
                </c:pt>
                <c:pt idx="14">
                  <c:v>26.11</c:v>
                </c:pt>
                <c:pt idx="15">
                  <c:v>27.12</c:v>
                </c:pt>
                <c:pt idx="16">
                  <c:v>31.01</c:v>
                </c:pt>
              </c:numCache>
            </c:numRef>
          </c:cat>
          <c:val>
            <c:numRef>
              <c:f>Sheet1!$B$2:$B$18</c:f>
              <c:numCache>
                <c:formatCode>General</c:formatCode>
                <c:ptCount val="17"/>
                <c:pt idx="0">
                  <c:v>187</c:v>
                </c:pt>
                <c:pt idx="1">
                  <c:v>17</c:v>
                </c:pt>
                <c:pt idx="2">
                  <c:v>358</c:v>
                </c:pt>
                <c:pt idx="3">
                  <c:v>3</c:v>
                </c:pt>
                <c:pt idx="4">
                  <c:v>7</c:v>
                </c:pt>
                <c:pt idx="5">
                  <c:v>484</c:v>
                </c:pt>
                <c:pt idx="6">
                  <c:v>279</c:v>
                </c:pt>
                <c:pt idx="7">
                  <c:v>326</c:v>
                </c:pt>
                <c:pt idx="8">
                  <c:v>31</c:v>
                </c:pt>
                <c:pt idx="9">
                  <c:v>205</c:v>
                </c:pt>
                <c:pt idx="10">
                  <c:v>327</c:v>
                </c:pt>
                <c:pt idx="11">
                  <c:v>17</c:v>
                </c:pt>
                <c:pt idx="12">
                  <c:v>443</c:v>
                </c:pt>
                <c:pt idx="13">
                  <c:v>728</c:v>
                </c:pt>
                <c:pt idx="14">
                  <c:v>191</c:v>
                </c:pt>
                <c:pt idx="15">
                  <c:v>302</c:v>
                </c:pt>
                <c:pt idx="16">
                  <c:v>287</c:v>
                </c:pt>
              </c:numCache>
            </c:numRef>
          </c:val>
          <c:extLst>
            <c:ext xmlns:c16="http://schemas.microsoft.com/office/drawing/2014/chart" uri="{C3380CC4-5D6E-409C-BE32-E72D297353CC}">
              <c16:uniqueId val="{00000000-D403-46A1-AA6D-E78E38398EEC}"/>
            </c:ext>
          </c:extLst>
        </c:ser>
        <c:ser>
          <c:idx val="1"/>
          <c:order val="1"/>
          <c:tx>
            <c:strRef>
              <c:f>Sheet1!$C$1</c:f>
              <c:strCache>
                <c:ptCount val="1"/>
                <c:pt idx="0">
                  <c:v>shangrilamauritius Taps Forward</c:v>
                </c:pt>
              </c:strCache>
            </c:strRef>
          </c:tx>
          <c:spPr>
            <a:solidFill>
              <a:schemeClr val="accent2"/>
            </a:solidFill>
            <a:ln>
              <a:noFill/>
            </a:ln>
            <a:effectLst/>
          </c:spPr>
          <c:invertIfNegative val="0"/>
          <c:cat>
            <c:numRef>
              <c:f>Sheet1!$A$2:$A$18</c:f>
              <c:numCache>
                <c:formatCode>General</c:formatCode>
                <c:ptCount val="17"/>
                <c:pt idx="0">
                  <c:v>2.11</c:v>
                </c:pt>
                <c:pt idx="1">
                  <c:v>3.01</c:v>
                </c:pt>
                <c:pt idx="2">
                  <c:v>4.1100000000000003</c:v>
                </c:pt>
                <c:pt idx="3">
                  <c:v>6.12</c:v>
                </c:pt>
                <c:pt idx="4">
                  <c:v>7.11</c:v>
                </c:pt>
                <c:pt idx="5">
                  <c:v>10.01</c:v>
                </c:pt>
                <c:pt idx="6">
                  <c:v>11.11</c:v>
                </c:pt>
                <c:pt idx="7">
                  <c:v>13.12</c:v>
                </c:pt>
                <c:pt idx="8">
                  <c:v>14.01</c:v>
                </c:pt>
                <c:pt idx="9">
                  <c:v>15.01</c:v>
                </c:pt>
                <c:pt idx="10">
                  <c:v>20.12</c:v>
                </c:pt>
                <c:pt idx="11">
                  <c:v>22.11</c:v>
                </c:pt>
                <c:pt idx="12">
                  <c:v>25.01</c:v>
                </c:pt>
                <c:pt idx="13">
                  <c:v>25.11</c:v>
                </c:pt>
                <c:pt idx="14">
                  <c:v>26.11</c:v>
                </c:pt>
                <c:pt idx="15">
                  <c:v>27.12</c:v>
                </c:pt>
                <c:pt idx="16">
                  <c:v>31.01</c:v>
                </c:pt>
              </c:numCache>
            </c:numRef>
          </c:cat>
          <c:val>
            <c:numRef>
              <c:f>Sheet1!$C$2:$C$18</c:f>
              <c:numCache>
                <c:formatCode>General</c:formatCode>
                <c:ptCount val="17"/>
                <c:pt idx="0">
                  <c:v>5639</c:v>
                </c:pt>
                <c:pt idx="1">
                  <c:v>1047</c:v>
                </c:pt>
                <c:pt idx="2">
                  <c:v>8837</c:v>
                </c:pt>
                <c:pt idx="3">
                  <c:v>158</c:v>
                </c:pt>
                <c:pt idx="4">
                  <c:v>586</c:v>
                </c:pt>
                <c:pt idx="5">
                  <c:v>9435</c:v>
                </c:pt>
                <c:pt idx="6">
                  <c:v>7358</c:v>
                </c:pt>
                <c:pt idx="7">
                  <c:v>4735</c:v>
                </c:pt>
                <c:pt idx="8">
                  <c:v>1088</c:v>
                </c:pt>
                <c:pt idx="9">
                  <c:v>4926</c:v>
                </c:pt>
                <c:pt idx="10">
                  <c:v>9385</c:v>
                </c:pt>
                <c:pt idx="11">
                  <c:v>797</c:v>
                </c:pt>
                <c:pt idx="12">
                  <c:v>12344</c:v>
                </c:pt>
                <c:pt idx="13">
                  <c:v>19254</c:v>
                </c:pt>
                <c:pt idx="14">
                  <c:v>4464</c:v>
                </c:pt>
                <c:pt idx="15">
                  <c:v>4089</c:v>
                </c:pt>
                <c:pt idx="16">
                  <c:v>8057</c:v>
                </c:pt>
              </c:numCache>
            </c:numRef>
          </c:val>
          <c:extLst>
            <c:ext xmlns:c16="http://schemas.microsoft.com/office/drawing/2014/chart" uri="{C3380CC4-5D6E-409C-BE32-E72D297353CC}">
              <c16:uniqueId val="{00000001-D403-46A1-AA6D-E78E38398EEC}"/>
            </c:ext>
          </c:extLst>
        </c:ser>
        <c:dLbls>
          <c:showLegendKey val="0"/>
          <c:showVal val="0"/>
          <c:showCatName val="0"/>
          <c:showSerName val="0"/>
          <c:showPercent val="0"/>
          <c:showBubbleSize val="0"/>
        </c:dLbls>
        <c:gapWidth val="182"/>
        <c:axId val="497986480"/>
        <c:axId val="497983528"/>
      </c:barChart>
      <c:catAx>
        <c:axId val="497986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83528"/>
        <c:crosses val="autoZero"/>
        <c:auto val="1"/>
        <c:lblAlgn val="ctr"/>
        <c:lblOffset val="100"/>
        <c:noMultiLvlLbl val="0"/>
      </c:catAx>
      <c:valAx>
        <c:axId val="4979835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8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2723</c:v>
                </c:pt>
                <c:pt idx="1">
                  <c:v>2738</c:v>
                </c:pt>
                <c:pt idx="2">
                  <c:v>2756</c:v>
                </c:pt>
              </c:numCache>
            </c:numRef>
          </c:val>
          <c:extLst>
            <c:ext xmlns:c16="http://schemas.microsoft.com/office/drawing/2014/chart" uri="{C3380CC4-5D6E-409C-BE32-E72D297353CC}">
              <c16:uniqueId val="{00000000-B15A-477B-AF3D-D824554DA25E}"/>
            </c:ext>
          </c:extLst>
        </c:ser>
        <c:dLbls>
          <c:showLegendKey val="0"/>
          <c:showVal val="0"/>
          <c:showCatName val="0"/>
          <c:showSerName val="0"/>
          <c:showPercent val="0"/>
          <c:showBubbleSize val="0"/>
        </c:dLbls>
        <c:gapWidth val="182"/>
        <c:axId val="497880208"/>
        <c:axId val="497880536"/>
      </c:barChart>
      <c:dateAx>
        <c:axId val="4978802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80536"/>
        <c:crosses val="autoZero"/>
        <c:auto val="1"/>
        <c:lblOffset val="100"/>
        <c:baseTimeUnit val="days"/>
      </c:dateAx>
      <c:valAx>
        <c:axId val="497880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8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9</c:v>
                </c:pt>
                <c:pt idx="1">
                  <c:v>15</c:v>
                </c:pt>
                <c:pt idx="2">
                  <c:v>18</c:v>
                </c:pt>
              </c:numCache>
            </c:numRef>
          </c:val>
          <c:extLst>
            <c:ext xmlns:c16="http://schemas.microsoft.com/office/drawing/2014/chart" uri="{C3380CC4-5D6E-409C-BE32-E72D297353CC}">
              <c16:uniqueId val="{00000000-3534-48CB-B0C4-A15A725CDC8C}"/>
            </c:ext>
          </c:extLst>
        </c:ser>
        <c:dLbls>
          <c:showLegendKey val="0"/>
          <c:showVal val="0"/>
          <c:showCatName val="0"/>
          <c:showSerName val="0"/>
          <c:showPercent val="0"/>
          <c:showBubbleSize val="0"/>
        </c:dLbls>
        <c:gapWidth val="182"/>
        <c:axId val="497893328"/>
        <c:axId val="497888408"/>
      </c:barChart>
      <c:dateAx>
        <c:axId val="4978933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88408"/>
        <c:crosses val="autoZero"/>
        <c:auto val="1"/>
        <c:lblOffset val="100"/>
        <c:baseTimeUnit val="days"/>
      </c:dateAx>
      <c:valAx>
        <c:axId val="4978884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9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43111</c:v>
                </c:pt>
                <c:pt idx="1">
                  <c:v>43112</c:v>
                </c:pt>
                <c:pt idx="2">
                  <c:v>43466</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D55D-402E-8147-ECA4A96BC0C1}"/>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43111</c:v>
                </c:pt>
                <c:pt idx="1">
                  <c:v>43112</c:v>
                </c:pt>
                <c:pt idx="2">
                  <c:v>43466</c:v>
                </c:pt>
              </c:numCache>
            </c:numRef>
          </c:cat>
          <c:val>
            <c:numRef>
              <c:f>Sheet1!$C$2:$C$4</c:f>
              <c:numCache>
                <c:formatCode>General</c:formatCode>
                <c:ptCount val="3"/>
                <c:pt idx="0">
                  <c:v>177</c:v>
                </c:pt>
                <c:pt idx="1">
                  <c:v>150</c:v>
                </c:pt>
                <c:pt idx="2">
                  <c:v>112</c:v>
                </c:pt>
              </c:numCache>
            </c:numRef>
          </c:val>
          <c:extLst>
            <c:ext xmlns:c16="http://schemas.microsoft.com/office/drawing/2014/chart" uri="{C3380CC4-5D6E-409C-BE32-E72D297353CC}">
              <c16:uniqueId val="{00000001-D55D-402E-8147-ECA4A96BC0C1}"/>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43111</c:v>
                </c:pt>
                <c:pt idx="1">
                  <c:v>43112</c:v>
                </c:pt>
                <c:pt idx="2">
                  <c:v>43466</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D55D-402E-8147-ECA4A96BC0C1}"/>
            </c:ext>
          </c:extLst>
        </c:ser>
        <c:ser>
          <c:idx val="3"/>
          <c:order val="3"/>
          <c:tx>
            <c:strRef>
              <c:f>Sheet1!$E$1</c:f>
              <c:strCache>
                <c:ptCount val="1"/>
                <c:pt idx="0">
                  <c:v>LinkedIn</c:v>
                </c:pt>
              </c:strCache>
            </c:strRef>
          </c:tx>
          <c:spPr>
            <a:solidFill>
              <a:schemeClr val="accent4"/>
            </a:solidFill>
            <a:ln>
              <a:noFill/>
            </a:ln>
            <a:effectLst/>
          </c:spPr>
          <c:invertIfNegative val="0"/>
          <c:cat>
            <c:numRef>
              <c:f>Sheet1!$A$2:$A$4</c:f>
              <c:numCache>
                <c:formatCode>m/d/yyyy</c:formatCode>
                <c:ptCount val="3"/>
                <c:pt idx="0">
                  <c:v>43111</c:v>
                </c:pt>
                <c:pt idx="1">
                  <c:v>43112</c:v>
                </c:pt>
                <c:pt idx="2">
                  <c:v>43466</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D55D-402E-8147-ECA4A96BC0C1}"/>
            </c:ext>
          </c:extLst>
        </c:ser>
        <c:ser>
          <c:idx val="4"/>
          <c:order val="4"/>
          <c:tx>
            <c:strRef>
              <c:f>Sheet1!$F$1</c:f>
              <c:strCache>
                <c:ptCount val="1"/>
                <c:pt idx="0">
                  <c:v>Instagram</c:v>
                </c:pt>
              </c:strCache>
            </c:strRef>
          </c:tx>
          <c:spPr>
            <a:solidFill>
              <a:schemeClr val="accent5"/>
            </a:solidFill>
            <a:ln>
              <a:noFill/>
            </a:ln>
            <a:effectLst/>
          </c:spPr>
          <c:invertIfNegative val="0"/>
          <c:cat>
            <c:numRef>
              <c:f>Sheet1!$A$2:$A$4</c:f>
              <c:numCache>
                <c:formatCode>m/d/yyyy</c:formatCode>
                <c:ptCount val="3"/>
                <c:pt idx="0">
                  <c:v>43111</c:v>
                </c:pt>
                <c:pt idx="1">
                  <c:v>43112</c:v>
                </c:pt>
                <c:pt idx="2">
                  <c:v>43466</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D55D-402E-8147-ECA4A96BC0C1}"/>
            </c:ext>
          </c:extLst>
        </c:ser>
        <c:dLbls>
          <c:showLegendKey val="0"/>
          <c:showVal val="0"/>
          <c:showCatName val="0"/>
          <c:showSerName val="0"/>
          <c:showPercent val="0"/>
          <c:showBubbleSize val="0"/>
        </c:dLbls>
        <c:gapWidth val="182"/>
        <c:axId val="497883816"/>
        <c:axId val="497891360"/>
      </c:barChart>
      <c:dateAx>
        <c:axId val="4978838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91360"/>
        <c:crosses val="autoZero"/>
        <c:auto val="1"/>
        <c:lblOffset val="100"/>
        <c:baseTimeUnit val="days"/>
      </c:dateAx>
      <c:valAx>
        <c:axId val="497891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8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A1786-4C31-42A9-A770-55DCEEB1F222}"/>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8537996E-C589-4966-BB78-DCB55354D609}"/>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562963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98847-5B49-44E8-A2C9-97EA3E35718E}"/>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4B1D9D51-62F6-4948-BA7D-0BAD1C192F75}"/>
              </a:ext>
            </a:extLst>
          </p:cNvPr>
          <p:cNvGraphicFramePr>
            <a:graphicFrameLocks noGrp="1"/>
          </p:cNvGraphicFramePr>
          <p:nvPr>
            <p:ph type="chart" sz="quarter" idx="13"/>
            <p:extLst>
              <p:ext uri="{D42A27DB-BD31-4B8C-83A1-F6EECF244321}">
                <p14:modId xmlns:p14="http://schemas.microsoft.com/office/powerpoint/2010/main" val="3468379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0C9783-020A-4697-9229-C39F3F83DCDF}"/>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4C0208D6-5FE5-49FD-B48D-7689E1CEBF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8391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6BAE2-C835-4F24-9B28-57AB45729C4F}"/>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0D5C7172-53CB-49B5-8BA8-510B801BB553}"/>
              </a:ext>
            </a:extLst>
          </p:cNvPr>
          <p:cNvGraphicFramePr>
            <a:graphicFrameLocks noGrp="1"/>
          </p:cNvGraphicFramePr>
          <p:nvPr>
            <p:ph type="chart" sz="quarter" idx="13"/>
            <p:extLst>
              <p:ext uri="{D42A27DB-BD31-4B8C-83A1-F6EECF244321}">
                <p14:modId xmlns:p14="http://schemas.microsoft.com/office/powerpoint/2010/main" val="250036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F2AC67-F3FA-470F-9FB3-5F41DA7B449A}"/>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0A9190BF-5B54-4C87-9480-ECBD60A1EB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819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AE19D-03BA-406B-AF91-BF369D289C99}"/>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1AA9A1CD-FDD3-4985-A887-C5B1F6A77071}"/>
              </a:ext>
            </a:extLst>
          </p:cNvPr>
          <p:cNvGraphicFramePr>
            <a:graphicFrameLocks noGrp="1"/>
          </p:cNvGraphicFramePr>
          <p:nvPr>
            <p:ph type="chart" sz="quarter" idx="13"/>
            <p:extLst>
              <p:ext uri="{D42A27DB-BD31-4B8C-83A1-F6EECF244321}">
                <p14:modId xmlns:p14="http://schemas.microsoft.com/office/powerpoint/2010/main" val="1269830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3176BD-BB08-45F8-BA62-8420948F93FB}"/>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7F0892FF-64EA-46A6-A957-02AE4C7537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9998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C3C8A-ABF9-48D8-AD16-97D7547E2EC8}"/>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E57C984B-0915-4DD6-9035-6DC6CC7DEF33}"/>
              </a:ext>
            </a:extLst>
          </p:cNvPr>
          <p:cNvGraphicFramePr>
            <a:graphicFrameLocks noGrp="1"/>
          </p:cNvGraphicFramePr>
          <p:nvPr>
            <p:ph type="chart" sz="quarter" idx="13"/>
            <p:extLst>
              <p:ext uri="{D42A27DB-BD31-4B8C-83A1-F6EECF244321}">
                <p14:modId xmlns:p14="http://schemas.microsoft.com/office/powerpoint/2010/main" val="3290695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A5CAA0-A199-4946-A155-DA412DFF33AA}"/>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8161DA03-5BDC-4773-AB01-E44ACFDBC8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368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EAD49-03BC-446B-B86A-9E555C6354A8}"/>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3200B659-0F24-449F-86A0-3B180199102E}"/>
              </a:ext>
            </a:extLst>
          </p:cNvPr>
          <p:cNvGraphicFramePr>
            <a:graphicFrameLocks noGrp="1"/>
          </p:cNvGraphicFramePr>
          <p:nvPr>
            <p:ph type="chart" sz="quarter" idx="13"/>
            <p:extLst>
              <p:ext uri="{D42A27DB-BD31-4B8C-83A1-F6EECF244321}">
                <p14:modId xmlns:p14="http://schemas.microsoft.com/office/powerpoint/2010/main" val="2661090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328CAB-4CF9-41AF-A9EE-4A945F1DDED0}"/>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DD6C513F-DAC4-484B-852B-6C2EE87159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228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14CBA-4762-489C-A694-9EBDB2DAAB42}"/>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17FA8220-1F4B-48AC-A842-05B601F4475F}"/>
              </a:ext>
            </a:extLst>
          </p:cNvPr>
          <p:cNvGraphicFramePr>
            <a:graphicFrameLocks noGrp="1"/>
          </p:cNvGraphicFramePr>
          <p:nvPr>
            <p:ph type="chart" sz="quarter" idx="13"/>
            <p:extLst>
              <p:ext uri="{D42A27DB-BD31-4B8C-83A1-F6EECF244321}">
                <p14:modId xmlns:p14="http://schemas.microsoft.com/office/powerpoint/2010/main" val="2436122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3D6103-F509-4FB0-A96B-A7EFD0DA7551}"/>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E9811D8C-7689-4D3B-8101-0F4BEE6871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715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55AFD-BC1D-4575-A5F4-088D88C84C6C}"/>
              </a:ext>
            </a:extLst>
          </p:cNvPr>
          <p:cNvSpPr>
            <a:spLocks noGrp="1"/>
          </p:cNvSpPr>
          <p:nvPr>
            <p:ph type="title"/>
          </p:nvPr>
        </p:nvSpPr>
        <p:spPr/>
        <p:txBody>
          <a:bodyPr/>
          <a:lstStyle/>
          <a:p>
            <a:r>
              <a:rPr lang="en-US"/>
              <a:t>Facebook FB Own Posts Table with views | SLTR - 1 of 24</a:t>
            </a:r>
          </a:p>
        </p:txBody>
      </p:sp>
      <p:graphicFrame>
        <p:nvGraphicFramePr>
          <p:cNvPr id="5" name="Table Placeholder 4">
            <a:extLst>
              <a:ext uri="{FF2B5EF4-FFF2-40B4-BE49-F238E27FC236}">
                <a16:creationId xmlns:a16="http://schemas.microsoft.com/office/drawing/2014/main" id="{CB445A04-62FE-45FA-9B7A-008AC5DDB076}"/>
              </a:ext>
            </a:extLst>
          </p:cNvPr>
          <p:cNvGraphicFramePr>
            <a:graphicFrameLocks noGrp="1"/>
          </p:cNvGraphicFramePr>
          <p:nvPr>
            <p:ph type="tbl" sz="quarter" idx="13"/>
            <p:extLst>
              <p:ext uri="{D42A27DB-BD31-4B8C-83A1-F6EECF244321}">
                <p14:modId xmlns:p14="http://schemas.microsoft.com/office/powerpoint/2010/main" val="1985014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9893860"/>
                    </a:ext>
                  </a:extLst>
                </a:gridCol>
                <a:gridCol w="576072">
                  <a:extLst>
                    <a:ext uri="{9D8B030D-6E8A-4147-A177-3AD203B41FA5}">
                      <a16:colId xmlns:a16="http://schemas.microsoft.com/office/drawing/2014/main" val="2493444950"/>
                    </a:ext>
                  </a:extLst>
                </a:gridCol>
                <a:gridCol w="576072">
                  <a:extLst>
                    <a:ext uri="{9D8B030D-6E8A-4147-A177-3AD203B41FA5}">
                      <a16:colId xmlns:a16="http://schemas.microsoft.com/office/drawing/2014/main" val="3409975426"/>
                    </a:ext>
                  </a:extLst>
                </a:gridCol>
                <a:gridCol w="576072">
                  <a:extLst>
                    <a:ext uri="{9D8B030D-6E8A-4147-A177-3AD203B41FA5}">
                      <a16:colId xmlns:a16="http://schemas.microsoft.com/office/drawing/2014/main" val="4208347105"/>
                    </a:ext>
                  </a:extLst>
                </a:gridCol>
                <a:gridCol w="576072">
                  <a:extLst>
                    <a:ext uri="{9D8B030D-6E8A-4147-A177-3AD203B41FA5}">
                      <a16:colId xmlns:a16="http://schemas.microsoft.com/office/drawing/2014/main" val="3779932735"/>
                    </a:ext>
                  </a:extLst>
                </a:gridCol>
                <a:gridCol w="576072">
                  <a:extLst>
                    <a:ext uri="{9D8B030D-6E8A-4147-A177-3AD203B41FA5}">
                      <a16:colId xmlns:a16="http://schemas.microsoft.com/office/drawing/2014/main" val="2692382657"/>
                    </a:ext>
                  </a:extLst>
                </a:gridCol>
                <a:gridCol w="576072">
                  <a:extLst>
                    <a:ext uri="{9D8B030D-6E8A-4147-A177-3AD203B41FA5}">
                      <a16:colId xmlns:a16="http://schemas.microsoft.com/office/drawing/2014/main" val="3667112874"/>
                    </a:ext>
                  </a:extLst>
                </a:gridCol>
                <a:gridCol w="576072">
                  <a:extLst>
                    <a:ext uri="{9D8B030D-6E8A-4147-A177-3AD203B41FA5}">
                      <a16:colId xmlns:a16="http://schemas.microsoft.com/office/drawing/2014/main" val="4290088823"/>
                    </a:ext>
                  </a:extLst>
                </a:gridCol>
                <a:gridCol w="576072">
                  <a:extLst>
                    <a:ext uri="{9D8B030D-6E8A-4147-A177-3AD203B41FA5}">
                      <a16:colId xmlns:a16="http://schemas.microsoft.com/office/drawing/2014/main" val="3353367467"/>
                    </a:ext>
                  </a:extLst>
                </a:gridCol>
                <a:gridCol w="576072">
                  <a:extLst>
                    <a:ext uri="{9D8B030D-6E8A-4147-A177-3AD203B41FA5}">
                      <a16:colId xmlns:a16="http://schemas.microsoft.com/office/drawing/2014/main" val="3322632140"/>
                    </a:ext>
                  </a:extLst>
                </a:gridCol>
                <a:gridCol w="576072">
                  <a:extLst>
                    <a:ext uri="{9D8B030D-6E8A-4147-A177-3AD203B41FA5}">
                      <a16:colId xmlns:a16="http://schemas.microsoft.com/office/drawing/2014/main" val="2685232824"/>
                    </a:ext>
                  </a:extLst>
                </a:gridCol>
                <a:gridCol w="658368">
                  <a:extLst>
                    <a:ext uri="{9D8B030D-6E8A-4147-A177-3AD203B41FA5}">
                      <a16:colId xmlns:a16="http://schemas.microsoft.com/office/drawing/2014/main" val="1345470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485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- 2018-12-29 14:30:00 </a:t>
                      </a:r>
                      <a:r>
                        <a:rPr kumimoji="0" lang="en-US" sz="1000" b="0" i="0" u="none" strike="noStrike" kern="1200" cap="none" spc="0" normalizeH="0" baseline="0" noProof="0">
                          <a:ln>
                            <a:noFill/>
                          </a:ln>
                          <a:solidFill>
                            <a:prstClr val="black"/>
                          </a:solidFill>
                          <a:effectLst/>
                          <a:uLnTx/>
                          <a:uFillTx/>
                          <a:latin typeface="+mn-lt"/>
                          <a:ea typeface="+mn-ea"/>
                          <a:cs typeface="+mn-cs"/>
                        </a:rPr>
                        <a:t> 
 Keep the party going into January, at Brunch, Bubbles &amp; Beats! Our first epic brunch is on 6th January, and we want to see you there for food, music and bubbles! 
To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7991120"/>
                  </a:ext>
                </a:extLst>
              </a:tr>
            </a:tbl>
          </a:graphicData>
        </a:graphic>
      </p:graphicFrame>
      <p:sp>
        <p:nvSpPr>
          <p:cNvPr id="4" name="Text Placeholder 3">
            <a:extLst>
              <a:ext uri="{FF2B5EF4-FFF2-40B4-BE49-F238E27FC236}">
                <a16:creationId xmlns:a16="http://schemas.microsoft.com/office/drawing/2014/main" id="{4850368E-8BDD-4119-BCEC-77BD7C331206}"/>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1291922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A2F1-C38F-428D-B811-E9F3EA260445}"/>
              </a:ext>
            </a:extLst>
          </p:cNvPr>
          <p:cNvSpPr>
            <a:spLocks noGrp="1"/>
          </p:cNvSpPr>
          <p:nvPr>
            <p:ph type="title"/>
          </p:nvPr>
        </p:nvSpPr>
        <p:spPr/>
        <p:txBody>
          <a:bodyPr/>
          <a:lstStyle/>
          <a:p>
            <a:r>
              <a:rPr lang="en-US"/>
              <a:t>Facebook FB Own Posts Table with views | SLTR - 2 of 24</a:t>
            </a:r>
          </a:p>
        </p:txBody>
      </p:sp>
      <p:graphicFrame>
        <p:nvGraphicFramePr>
          <p:cNvPr id="5" name="Table Placeholder 4">
            <a:extLst>
              <a:ext uri="{FF2B5EF4-FFF2-40B4-BE49-F238E27FC236}">
                <a16:creationId xmlns:a16="http://schemas.microsoft.com/office/drawing/2014/main" id="{99A11881-E276-4A43-90C3-3BAF7516C27F}"/>
              </a:ext>
            </a:extLst>
          </p:cNvPr>
          <p:cNvGraphicFramePr>
            <a:graphicFrameLocks noGrp="1"/>
          </p:cNvGraphicFramePr>
          <p:nvPr>
            <p:ph type="tbl" sz="quarter" idx="13"/>
            <p:extLst>
              <p:ext uri="{D42A27DB-BD31-4B8C-83A1-F6EECF244321}">
                <p14:modId xmlns:p14="http://schemas.microsoft.com/office/powerpoint/2010/main" val="1382668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54085323"/>
                    </a:ext>
                  </a:extLst>
                </a:gridCol>
                <a:gridCol w="576072">
                  <a:extLst>
                    <a:ext uri="{9D8B030D-6E8A-4147-A177-3AD203B41FA5}">
                      <a16:colId xmlns:a16="http://schemas.microsoft.com/office/drawing/2014/main" val="1408155747"/>
                    </a:ext>
                  </a:extLst>
                </a:gridCol>
                <a:gridCol w="576072">
                  <a:extLst>
                    <a:ext uri="{9D8B030D-6E8A-4147-A177-3AD203B41FA5}">
                      <a16:colId xmlns:a16="http://schemas.microsoft.com/office/drawing/2014/main" val="737640224"/>
                    </a:ext>
                  </a:extLst>
                </a:gridCol>
                <a:gridCol w="576072">
                  <a:extLst>
                    <a:ext uri="{9D8B030D-6E8A-4147-A177-3AD203B41FA5}">
                      <a16:colId xmlns:a16="http://schemas.microsoft.com/office/drawing/2014/main" val="4003375394"/>
                    </a:ext>
                  </a:extLst>
                </a:gridCol>
                <a:gridCol w="576072">
                  <a:extLst>
                    <a:ext uri="{9D8B030D-6E8A-4147-A177-3AD203B41FA5}">
                      <a16:colId xmlns:a16="http://schemas.microsoft.com/office/drawing/2014/main" val="1622862557"/>
                    </a:ext>
                  </a:extLst>
                </a:gridCol>
                <a:gridCol w="576072">
                  <a:extLst>
                    <a:ext uri="{9D8B030D-6E8A-4147-A177-3AD203B41FA5}">
                      <a16:colId xmlns:a16="http://schemas.microsoft.com/office/drawing/2014/main" val="2849734702"/>
                    </a:ext>
                  </a:extLst>
                </a:gridCol>
                <a:gridCol w="576072">
                  <a:extLst>
                    <a:ext uri="{9D8B030D-6E8A-4147-A177-3AD203B41FA5}">
                      <a16:colId xmlns:a16="http://schemas.microsoft.com/office/drawing/2014/main" val="1523427085"/>
                    </a:ext>
                  </a:extLst>
                </a:gridCol>
                <a:gridCol w="576072">
                  <a:extLst>
                    <a:ext uri="{9D8B030D-6E8A-4147-A177-3AD203B41FA5}">
                      <a16:colId xmlns:a16="http://schemas.microsoft.com/office/drawing/2014/main" val="1571852714"/>
                    </a:ext>
                  </a:extLst>
                </a:gridCol>
                <a:gridCol w="576072">
                  <a:extLst>
                    <a:ext uri="{9D8B030D-6E8A-4147-A177-3AD203B41FA5}">
                      <a16:colId xmlns:a16="http://schemas.microsoft.com/office/drawing/2014/main" val="1086726317"/>
                    </a:ext>
                  </a:extLst>
                </a:gridCol>
                <a:gridCol w="576072">
                  <a:extLst>
                    <a:ext uri="{9D8B030D-6E8A-4147-A177-3AD203B41FA5}">
                      <a16:colId xmlns:a16="http://schemas.microsoft.com/office/drawing/2014/main" val="80124066"/>
                    </a:ext>
                  </a:extLst>
                </a:gridCol>
                <a:gridCol w="576072">
                  <a:extLst>
                    <a:ext uri="{9D8B030D-6E8A-4147-A177-3AD203B41FA5}">
                      <a16:colId xmlns:a16="http://schemas.microsoft.com/office/drawing/2014/main" val="1032798721"/>
                    </a:ext>
                  </a:extLst>
                </a:gridCol>
                <a:gridCol w="658368">
                  <a:extLst>
                    <a:ext uri="{9D8B030D-6E8A-4147-A177-3AD203B41FA5}">
                      <a16:colId xmlns:a16="http://schemas.microsoft.com/office/drawing/2014/main" val="1014721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616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- 2018-12-23 13:00:00 </a:t>
                      </a:r>
                      <a:r>
                        <a:rPr kumimoji="0" lang="en-US" sz="1000" b="0" i="0" u="none" strike="noStrike" kern="1200" cap="none" spc="0" normalizeH="0" baseline="0" noProof="0">
                          <a:ln>
                            <a:noFill/>
                          </a:ln>
                          <a:solidFill>
                            <a:prstClr val="black"/>
                          </a:solidFill>
                          <a:effectLst/>
                          <a:uLnTx/>
                          <a:uFillTx/>
                          <a:latin typeface="+mn-lt"/>
                          <a:ea typeface="+mn-ea"/>
                          <a:cs typeface="+mn-cs"/>
                        </a:rPr>
                        <a:t> 
 We're excited for what the New Year will bring - like another epic Brunch, Bubbles &amp; Beats on Jan 6th! 
Enter to WIN 2 seats simply by commenting 🎉 below! 📷 thierrybaz
Or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39404119"/>
                  </a:ext>
                </a:extLst>
              </a:tr>
            </a:tbl>
          </a:graphicData>
        </a:graphic>
      </p:graphicFrame>
      <p:sp>
        <p:nvSpPr>
          <p:cNvPr id="4" name="Text Placeholder 3">
            <a:extLst>
              <a:ext uri="{FF2B5EF4-FFF2-40B4-BE49-F238E27FC236}">
                <a16:creationId xmlns:a16="http://schemas.microsoft.com/office/drawing/2014/main" id="{20767765-E2B3-46DE-8612-EAD899C7A129}"/>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2267617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BF882-5B2D-49AB-92D9-71EFE936EDB6}"/>
              </a:ext>
            </a:extLst>
          </p:cNvPr>
          <p:cNvSpPr>
            <a:spLocks noGrp="1"/>
          </p:cNvSpPr>
          <p:nvPr>
            <p:ph type="title"/>
          </p:nvPr>
        </p:nvSpPr>
        <p:spPr/>
        <p:txBody>
          <a:bodyPr/>
          <a:lstStyle/>
          <a:p>
            <a:r>
              <a:rPr lang="en-US"/>
              <a:t>Facebook FB Own Posts Table with views | SLTR - 3 of 24</a:t>
            </a:r>
          </a:p>
        </p:txBody>
      </p:sp>
      <p:graphicFrame>
        <p:nvGraphicFramePr>
          <p:cNvPr id="5" name="Table Placeholder 4">
            <a:extLst>
              <a:ext uri="{FF2B5EF4-FFF2-40B4-BE49-F238E27FC236}">
                <a16:creationId xmlns:a16="http://schemas.microsoft.com/office/drawing/2014/main" id="{84F52FBB-B3B7-4D29-9409-0DBCB8901EE0}"/>
              </a:ext>
            </a:extLst>
          </p:cNvPr>
          <p:cNvGraphicFramePr>
            <a:graphicFrameLocks noGrp="1"/>
          </p:cNvGraphicFramePr>
          <p:nvPr>
            <p:ph type="tbl" sz="quarter" idx="13"/>
            <p:extLst>
              <p:ext uri="{D42A27DB-BD31-4B8C-83A1-F6EECF244321}">
                <p14:modId xmlns:p14="http://schemas.microsoft.com/office/powerpoint/2010/main" val="2013390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2158657"/>
                    </a:ext>
                  </a:extLst>
                </a:gridCol>
                <a:gridCol w="576072">
                  <a:extLst>
                    <a:ext uri="{9D8B030D-6E8A-4147-A177-3AD203B41FA5}">
                      <a16:colId xmlns:a16="http://schemas.microsoft.com/office/drawing/2014/main" val="2692811806"/>
                    </a:ext>
                  </a:extLst>
                </a:gridCol>
                <a:gridCol w="576072">
                  <a:extLst>
                    <a:ext uri="{9D8B030D-6E8A-4147-A177-3AD203B41FA5}">
                      <a16:colId xmlns:a16="http://schemas.microsoft.com/office/drawing/2014/main" val="2286961745"/>
                    </a:ext>
                  </a:extLst>
                </a:gridCol>
                <a:gridCol w="576072">
                  <a:extLst>
                    <a:ext uri="{9D8B030D-6E8A-4147-A177-3AD203B41FA5}">
                      <a16:colId xmlns:a16="http://schemas.microsoft.com/office/drawing/2014/main" val="2741785115"/>
                    </a:ext>
                  </a:extLst>
                </a:gridCol>
                <a:gridCol w="576072">
                  <a:extLst>
                    <a:ext uri="{9D8B030D-6E8A-4147-A177-3AD203B41FA5}">
                      <a16:colId xmlns:a16="http://schemas.microsoft.com/office/drawing/2014/main" val="4282524997"/>
                    </a:ext>
                  </a:extLst>
                </a:gridCol>
                <a:gridCol w="576072">
                  <a:extLst>
                    <a:ext uri="{9D8B030D-6E8A-4147-A177-3AD203B41FA5}">
                      <a16:colId xmlns:a16="http://schemas.microsoft.com/office/drawing/2014/main" val="1551820643"/>
                    </a:ext>
                  </a:extLst>
                </a:gridCol>
                <a:gridCol w="576072">
                  <a:extLst>
                    <a:ext uri="{9D8B030D-6E8A-4147-A177-3AD203B41FA5}">
                      <a16:colId xmlns:a16="http://schemas.microsoft.com/office/drawing/2014/main" val="878882872"/>
                    </a:ext>
                  </a:extLst>
                </a:gridCol>
                <a:gridCol w="576072">
                  <a:extLst>
                    <a:ext uri="{9D8B030D-6E8A-4147-A177-3AD203B41FA5}">
                      <a16:colId xmlns:a16="http://schemas.microsoft.com/office/drawing/2014/main" val="3444962797"/>
                    </a:ext>
                  </a:extLst>
                </a:gridCol>
                <a:gridCol w="576072">
                  <a:extLst>
                    <a:ext uri="{9D8B030D-6E8A-4147-A177-3AD203B41FA5}">
                      <a16:colId xmlns:a16="http://schemas.microsoft.com/office/drawing/2014/main" val="2008296107"/>
                    </a:ext>
                  </a:extLst>
                </a:gridCol>
                <a:gridCol w="576072">
                  <a:extLst>
                    <a:ext uri="{9D8B030D-6E8A-4147-A177-3AD203B41FA5}">
                      <a16:colId xmlns:a16="http://schemas.microsoft.com/office/drawing/2014/main" val="1016264000"/>
                    </a:ext>
                  </a:extLst>
                </a:gridCol>
                <a:gridCol w="576072">
                  <a:extLst>
                    <a:ext uri="{9D8B030D-6E8A-4147-A177-3AD203B41FA5}">
                      <a16:colId xmlns:a16="http://schemas.microsoft.com/office/drawing/2014/main" val="3838801211"/>
                    </a:ext>
                  </a:extLst>
                </a:gridCol>
                <a:gridCol w="658368">
                  <a:extLst>
                    <a:ext uri="{9D8B030D-6E8A-4147-A177-3AD203B41FA5}">
                      <a16:colId xmlns:a16="http://schemas.microsoft.com/office/drawing/2014/main" val="274488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244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- 2019-01-23 12:32:46 </a:t>
                      </a:r>
                      <a:r>
                        <a:rPr kumimoji="0" lang="en-US" sz="1000" b="0" i="0" u="none" strike="noStrike" kern="1200" cap="none" spc="0" normalizeH="0" baseline="0" noProof="0">
                          <a:ln>
                            <a:noFill/>
                          </a:ln>
                          <a:solidFill>
                            <a:prstClr val="black"/>
                          </a:solidFill>
                          <a:effectLst/>
                          <a:uLnTx/>
                          <a:uFillTx/>
                          <a:latin typeface="+mn-lt"/>
                          <a:ea typeface="+mn-ea"/>
                          <a:cs typeface="+mn-cs"/>
                        </a:rPr>
                        <a:t> 
 We've got what every foodie wants. 5 days of culinary events AND Mauritian rates to stay over! 
Check our event page for info on our foodie festival (1st - 5th Feb): http://bit.ly/SLTRGastroFest
Contact 402 7400 / reservations.sltr@shangri-la.com, quoting PLOCAL19 for info on staying over from Rs. 16,500*
*2 night min stay, subject to availability
📷: JCapillaire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7209429"/>
                  </a:ext>
                </a:extLst>
              </a:tr>
            </a:tbl>
          </a:graphicData>
        </a:graphic>
      </p:graphicFrame>
      <p:sp>
        <p:nvSpPr>
          <p:cNvPr id="4" name="Text Placeholder 3">
            <a:extLst>
              <a:ext uri="{FF2B5EF4-FFF2-40B4-BE49-F238E27FC236}">
                <a16:creationId xmlns:a16="http://schemas.microsoft.com/office/drawing/2014/main" id="{92D4DC67-C5D5-4B8B-A28E-72CBA28764A5}"/>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4048026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2A299-D976-493A-AB5D-B9FE052D30AF}"/>
              </a:ext>
            </a:extLst>
          </p:cNvPr>
          <p:cNvSpPr>
            <a:spLocks noGrp="1"/>
          </p:cNvSpPr>
          <p:nvPr>
            <p:ph type="title"/>
          </p:nvPr>
        </p:nvSpPr>
        <p:spPr/>
        <p:txBody>
          <a:bodyPr/>
          <a:lstStyle/>
          <a:p>
            <a:r>
              <a:rPr lang="en-US"/>
              <a:t>Facebook FB Own Posts Table with views | SLTR - 4 of 24</a:t>
            </a:r>
          </a:p>
        </p:txBody>
      </p:sp>
      <p:graphicFrame>
        <p:nvGraphicFramePr>
          <p:cNvPr id="5" name="Table Placeholder 4">
            <a:extLst>
              <a:ext uri="{FF2B5EF4-FFF2-40B4-BE49-F238E27FC236}">
                <a16:creationId xmlns:a16="http://schemas.microsoft.com/office/drawing/2014/main" id="{25437AEA-7C99-4095-A1B2-5B1E967A2599}"/>
              </a:ext>
            </a:extLst>
          </p:cNvPr>
          <p:cNvGraphicFramePr>
            <a:graphicFrameLocks noGrp="1"/>
          </p:cNvGraphicFramePr>
          <p:nvPr>
            <p:ph type="tbl" sz="quarter" idx="13"/>
            <p:extLst>
              <p:ext uri="{D42A27DB-BD31-4B8C-83A1-F6EECF244321}">
                <p14:modId xmlns:p14="http://schemas.microsoft.com/office/powerpoint/2010/main" val="4268956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04828813"/>
                    </a:ext>
                  </a:extLst>
                </a:gridCol>
                <a:gridCol w="576072">
                  <a:extLst>
                    <a:ext uri="{9D8B030D-6E8A-4147-A177-3AD203B41FA5}">
                      <a16:colId xmlns:a16="http://schemas.microsoft.com/office/drawing/2014/main" val="38241147"/>
                    </a:ext>
                  </a:extLst>
                </a:gridCol>
                <a:gridCol w="576072">
                  <a:extLst>
                    <a:ext uri="{9D8B030D-6E8A-4147-A177-3AD203B41FA5}">
                      <a16:colId xmlns:a16="http://schemas.microsoft.com/office/drawing/2014/main" val="4009753012"/>
                    </a:ext>
                  </a:extLst>
                </a:gridCol>
                <a:gridCol w="576072">
                  <a:extLst>
                    <a:ext uri="{9D8B030D-6E8A-4147-A177-3AD203B41FA5}">
                      <a16:colId xmlns:a16="http://schemas.microsoft.com/office/drawing/2014/main" val="2188815143"/>
                    </a:ext>
                  </a:extLst>
                </a:gridCol>
                <a:gridCol w="576072">
                  <a:extLst>
                    <a:ext uri="{9D8B030D-6E8A-4147-A177-3AD203B41FA5}">
                      <a16:colId xmlns:a16="http://schemas.microsoft.com/office/drawing/2014/main" val="228559409"/>
                    </a:ext>
                  </a:extLst>
                </a:gridCol>
                <a:gridCol w="576072">
                  <a:extLst>
                    <a:ext uri="{9D8B030D-6E8A-4147-A177-3AD203B41FA5}">
                      <a16:colId xmlns:a16="http://schemas.microsoft.com/office/drawing/2014/main" val="1819625196"/>
                    </a:ext>
                  </a:extLst>
                </a:gridCol>
                <a:gridCol w="576072">
                  <a:extLst>
                    <a:ext uri="{9D8B030D-6E8A-4147-A177-3AD203B41FA5}">
                      <a16:colId xmlns:a16="http://schemas.microsoft.com/office/drawing/2014/main" val="183098491"/>
                    </a:ext>
                  </a:extLst>
                </a:gridCol>
                <a:gridCol w="576072">
                  <a:extLst>
                    <a:ext uri="{9D8B030D-6E8A-4147-A177-3AD203B41FA5}">
                      <a16:colId xmlns:a16="http://schemas.microsoft.com/office/drawing/2014/main" val="2035941566"/>
                    </a:ext>
                  </a:extLst>
                </a:gridCol>
                <a:gridCol w="576072">
                  <a:extLst>
                    <a:ext uri="{9D8B030D-6E8A-4147-A177-3AD203B41FA5}">
                      <a16:colId xmlns:a16="http://schemas.microsoft.com/office/drawing/2014/main" val="3587231309"/>
                    </a:ext>
                  </a:extLst>
                </a:gridCol>
                <a:gridCol w="576072">
                  <a:extLst>
                    <a:ext uri="{9D8B030D-6E8A-4147-A177-3AD203B41FA5}">
                      <a16:colId xmlns:a16="http://schemas.microsoft.com/office/drawing/2014/main" val="2264558618"/>
                    </a:ext>
                  </a:extLst>
                </a:gridCol>
                <a:gridCol w="576072">
                  <a:extLst>
                    <a:ext uri="{9D8B030D-6E8A-4147-A177-3AD203B41FA5}">
                      <a16:colId xmlns:a16="http://schemas.microsoft.com/office/drawing/2014/main" val="4109297641"/>
                    </a:ext>
                  </a:extLst>
                </a:gridCol>
                <a:gridCol w="658368">
                  <a:extLst>
                    <a:ext uri="{9D8B030D-6E8A-4147-A177-3AD203B41FA5}">
                      <a16:colId xmlns:a16="http://schemas.microsoft.com/office/drawing/2014/main" val="1385993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6089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- 2019-01-07 10:49:52 </a:t>
                      </a:r>
                      <a:r>
                        <a:rPr kumimoji="0" lang="en-US" sz="1000" b="0" i="0" u="none" strike="noStrike" kern="1200" cap="none" spc="0" normalizeH="0" baseline="0" noProof="0">
                          <a:ln>
                            <a:noFill/>
                          </a:ln>
                          <a:solidFill>
                            <a:prstClr val="black"/>
                          </a:solidFill>
                          <a:effectLst/>
                          <a:uLnTx/>
                          <a:uFillTx/>
                          <a:latin typeface="+mn-lt"/>
                          <a:ea typeface="+mn-ea"/>
                          <a:cs typeface="+mn-cs"/>
                        </a:rPr>
                        <a:t> 
 Fight the January blues with an amazing stay-cay at MAURITIAN RATES! 
Relax on our private island, make use of our spa offers, and dine at one of your chosen restaurants - kids eat free! 
Info: 402 7400 or reservations.sltr@shangri-la.com, quote PLOCAL19 
📷: eric_lepine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498307"/>
                  </a:ext>
                </a:extLst>
              </a:tr>
            </a:tbl>
          </a:graphicData>
        </a:graphic>
      </p:graphicFrame>
      <p:sp>
        <p:nvSpPr>
          <p:cNvPr id="4" name="Text Placeholder 3">
            <a:extLst>
              <a:ext uri="{FF2B5EF4-FFF2-40B4-BE49-F238E27FC236}">
                <a16:creationId xmlns:a16="http://schemas.microsoft.com/office/drawing/2014/main" id="{1D11181E-5DA3-486A-8725-16A12DF145C0}"/>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3301779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0EBB1-E156-488C-A90E-D16F9A5AF367}"/>
              </a:ext>
            </a:extLst>
          </p:cNvPr>
          <p:cNvSpPr>
            <a:spLocks noGrp="1"/>
          </p:cNvSpPr>
          <p:nvPr>
            <p:ph type="title"/>
          </p:nvPr>
        </p:nvSpPr>
        <p:spPr/>
        <p:txBody>
          <a:bodyPr/>
          <a:lstStyle/>
          <a:p>
            <a:r>
              <a:rPr lang="en-US"/>
              <a:t>Facebook FB Own Posts Table with views | SLTR - 5 of 24</a:t>
            </a:r>
          </a:p>
        </p:txBody>
      </p:sp>
      <p:graphicFrame>
        <p:nvGraphicFramePr>
          <p:cNvPr id="5" name="Table Placeholder 4">
            <a:extLst>
              <a:ext uri="{FF2B5EF4-FFF2-40B4-BE49-F238E27FC236}">
                <a16:creationId xmlns:a16="http://schemas.microsoft.com/office/drawing/2014/main" id="{A19ABDAA-6C96-49C5-AD03-54264B851793}"/>
              </a:ext>
            </a:extLst>
          </p:cNvPr>
          <p:cNvGraphicFramePr>
            <a:graphicFrameLocks noGrp="1"/>
          </p:cNvGraphicFramePr>
          <p:nvPr>
            <p:ph type="tbl" sz="quarter" idx="13"/>
            <p:extLst>
              <p:ext uri="{D42A27DB-BD31-4B8C-83A1-F6EECF244321}">
                <p14:modId xmlns:p14="http://schemas.microsoft.com/office/powerpoint/2010/main" val="75653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82761783"/>
                    </a:ext>
                  </a:extLst>
                </a:gridCol>
                <a:gridCol w="576072">
                  <a:extLst>
                    <a:ext uri="{9D8B030D-6E8A-4147-A177-3AD203B41FA5}">
                      <a16:colId xmlns:a16="http://schemas.microsoft.com/office/drawing/2014/main" val="3113955177"/>
                    </a:ext>
                  </a:extLst>
                </a:gridCol>
                <a:gridCol w="576072">
                  <a:extLst>
                    <a:ext uri="{9D8B030D-6E8A-4147-A177-3AD203B41FA5}">
                      <a16:colId xmlns:a16="http://schemas.microsoft.com/office/drawing/2014/main" val="2421384787"/>
                    </a:ext>
                  </a:extLst>
                </a:gridCol>
                <a:gridCol w="576072">
                  <a:extLst>
                    <a:ext uri="{9D8B030D-6E8A-4147-A177-3AD203B41FA5}">
                      <a16:colId xmlns:a16="http://schemas.microsoft.com/office/drawing/2014/main" val="1484141116"/>
                    </a:ext>
                  </a:extLst>
                </a:gridCol>
                <a:gridCol w="576072">
                  <a:extLst>
                    <a:ext uri="{9D8B030D-6E8A-4147-A177-3AD203B41FA5}">
                      <a16:colId xmlns:a16="http://schemas.microsoft.com/office/drawing/2014/main" val="1147574126"/>
                    </a:ext>
                  </a:extLst>
                </a:gridCol>
                <a:gridCol w="576072">
                  <a:extLst>
                    <a:ext uri="{9D8B030D-6E8A-4147-A177-3AD203B41FA5}">
                      <a16:colId xmlns:a16="http://schemas.microsoft.com/office/drawing/2014/main" val="1128657924"/>
                    </a:ext>
                  </a:extLst>
                </a:gridCol>
                <a:gridCol w="576072">
                  <a:extLst>
                    <a:ext uri="{9D8B030D-6E8A-4147-A177-3AD203B41FA5}">
                      <a16:colId xmlns:a16="http://schemas.microsoft.com/office/drawing/2014/main" val="1453726332"/>
                    </a:ext>
                  </a:extLst>
                </a:gridCol>
                <a:gridCol w="576072">
                  <a:extLst>
                    <a:ext uri="{9D8B030D-6E8A-4147-A177-3AD203B41FA5}">
                      <a16:colId xmlns:a16="http://schemas.microsoft.com/office/drawing/2014/main" val="2739270131"/>
                    </a:ext>
                  </a:extLst>
                </a:gridCol>
                <a:gridCol w="576072">
                  <a:extLst>
                    <a:ext uri="{9D8B030D-6E8A-4147-A177-3AD203B41FA5}">
                      <a16:colId xmlns:a16="http://schemas.microsoft.com/office/drawing/2014/main" val="2680162952"/>
                    </a:ext>
                  </a:extLst>
                </a:gridCol>
                <a:gridCol w="576072">
                  <a:extLst>
                    <a:ext uri="{9D8B030D-6E8A-4147-A177-3AD203B41FA5}">
                      <a16:colId xmlns:a16="http://schemas.microsoft.com/office/drawing/2014/main" val="3062570388"/>
                    </a:ext>
                  </a:extLst>
                </a:gridCol>
                <a:gridCol w="576072">
                  <a:extLst>
                    <a:ext uri="{9D8B030D-6E8A-4147-A177-3AD203B41FA5}">
                      <a16:colId xmlns:a16="http://schemas.microsoft.com/office/drawing/2014/main" val="4044725775"/>
                    </a:ext>
                  </a:extLst>
                </a:gridCol>
                <a:gridCol w="658368">
                  <a:extLst>
                    <a:ext uri="{9D8B030D-6E8A-4147-A177-3AD203B41FA5}">
                      <a16:colId xmlns:a16="http://schemas.microsoft.com/office/drawing/2014/main" val="3609955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694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- 2018-12-11 14:00:01 </a:t>
                      </a:r>
                      <a:r>
                        <a:rPr kumimoji="0" lang="en-US" sz="1000" b="0" i="0" u="none" strike="noStrike" kern="1200" cap="none" spc="0" normalizeH="0" baseline="0" noProof="0">
                          <a:ln>
                            <a:noFill/>
                          </a:ln>
                          <a:solidFill>
                            <a:prstClr val="black"/>
                          </a:solidFill>
                          <a:effectLst/>
                          <a:uLnTx/>
                          <a:uFillTx/>
                          <a:latin typeface="+mn-lt"/>
                          <a:ea typeface="+mn-ea"/>
                          <a:cs typeface="+mn-cs"/>
                        </a:rPr>
                        <a:t> 
 Our White Party is BACK! Join the annual festivities, don your whitest outfits and party into the night on December 29th, with music from DJ David Jay, Roxanne LeBrasse and Scarlett De La Torre! 
Throwback to last year 👇🏾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14309586"/>
                  </a:ext>
                </a:extLst>
              </a:tr>
            </a:tbl>
          </a:graphicData>
        </a:graphic>
      </p:graphicFrame>
      <p:sp>
        <p:nvSpPr>
          <p:cNvPr id="4" name="Text Placeholder 3">
            <a:extLst>
              <a:ext uri="{FF2B5EF4-FFF2-40B4-BE49-F238E27FC236}">
                <a16:creationId xmlns:a16="http://schemas.microsoft.com/office/drawing/2014/main" id="{68E16D1E-948E-4FAA-928A-C2E7D45690D6}"/>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2371101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B545E-306E-4186-AF8A-C352FAFDA698}"/>
              </a:ext>
            </a:extLst>
          </p:cNvPr>
          <p:cNvSpPr>
            <a:spLocks noGrp="1"/>
          </p:cNvSpPr>
          <p:nvPr>
            <p:ph type="title"/>
          </p:nvPr>
        </p:nvSpPr>
        <p:spPr/>
        <p:txBody>
          <a:bodyPr/>
          <a:lstStyle/>
          <a:p>
            <a:r>
              <a:rPr lang="en-US"/>
              <a:t>Facebook FB Own Posts Table with views | SLTR - 6 of 24</a:t>
            </a:r>
          </a:p>
        </p:txBody>
      </p:sp>
      <p:graphicFrame>
        <p:nvGraphicFramePr>
          <p:cNvPr id="5" name="Table Placeholder 4">
            <a:extLst>
              <a:ext uri="{FF2B5EF4-FFF2-40B4-BE49-F238E27FC236}">
                <a16:creationId xmlns:a16="http://schemas.microsoft.com/office/drawing/2014/main" id="{C110696C-58E0-4BC5-9975-B90F63614C6D}"/>
              </a:ext>
            </a:extLst>
          </p:cNvPr>
          <p:cNvGraphicFramePr>
            <a:graphicFrameLocks noGrp="1"/>
          </p:cNvGraphicFramePr>
          <p:nvPr>
            <p:ph type="tbl" sz="quarter" idx="13"/>
            <p:extLst>
              <p:ext uri="{D42A27DB-BD31-4B8C-83A1-F6EECF244321}">
                <p14:modId xmlns:p14="http://schemas.microsoft.com/office/powerpoint/2010/main" val="3477470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434900"/>
                    </a:ext>
                  </a:extLst>
                </a:gridCol>
                <a:gridCol w="576072">
                  <a:extLst>
                    <a:ext uri="{9D8B030D-6E8A-4147-A177-3AD203B41FA5}">
                      <a16:colId xmlns:a16="http://schemas.microsoft.com/office/drawing/2014/main" val="1984020867"/>
                    </a:ext>
                  </a:extLst>
                </a:gridCol>
                <a:gridCol w="576072">
                  <a:extLst>
                    <a:ext uri="{9D8B030D-6E8A-4147-A177-3AD203B41FA5}">
                      <a16:colId xmlns:a16="http://schemas.microsoft.com/office/drawing/2014/main" val="197066589"/>
                    </a:ext>
                  </a:extLst>
                </a:gridCol>
                <a:gridCol w="576072">
                  <a:extLst>
                    <a:ext uri="{9D8B030D-6E8A-4147-A177-3AD203B41FA5}">
                      <a16:colId xmlns:a16="http://schemas.microsoft.com/office/drawing/2014/main" val="3757472251"/>
                    </a:ext>
                  </a:extLst>
                </a:gridCol>
                <a:gridCol w="576072">
                  <a:extLst>
                    <a:ext uri="{9D8B030D-6E8A-4147-A177-3AD203B41FA5}">
                      <a16:colId xmlns:a16="http://schemas.microsoft.com/office/drawing/2014/main" val="1752495035"/>
                    </a:ext>
                  </a:extLst>
                </a:gridCol>
                <a:gridCol w="576072">
                  <a:extLst>
                    <a:ext uri="{9D8B030D-6E8A-4147-A177-3AD203B41FA5}">
                      <a16:colId xmlns:a16="http://schemas.microsoft.com/office/drawing/2014/main" val="1744657934"/>
                    </a:ext>
                  </a:extLst>
                </a:gridCol>
                <a:gridCol w="576072">
                  <a:extLst>
                    <a:ext uri="{9D8B030D-6E8A-4147-A177-3AD203B41FA5}">
                      <a16:colId xmlns:a16="http://schemas.microsoft.com/office/drawing/2014/main" val="2279454105"/>
                    </a:ext>
                  </a:extLst>
                </a:gridCol>
                <a:gridCol w="576072">
                  <a:extLst>
                    <a:ext uri="{9D8B030D-6E8A-4147-A177-3AD203B41FA5}">
                      <a16:colId xmlns:a16="http://schemas.microsoft.com/office/drawing/2014/main" val="1374025629"/>
                    </a:ext>
                  </a:extLst>
                </a:gridCol>
                <a:gridCol w="576072">
                  <a:extLst>
                    <a:ext uri="{9D8B030D-6E8A-4147-A177-3AD203B41FA5}">
                      <a16:colId xmlns:a16="http://schemas.microsoft.com/office/drawing/2014/main" val="3587368228"/>
                    </a:ext>
                  </a:extLst>
                </a:gridCol>
                <a:gridCol w="576072">
                  <a:extLst>
                    <a:ext uri="{9D8B030D-6E8A-4147-A177-3AD203B41FA5}">
                      <a16:colId xmlns:a16="http://schemas.microsoft.com/office/drawing/2014/main" val="2837452053"/>
                    </a:ext>
                  </a:extLst>
                </a:gridCol>
                <a:gridCol w="576072">
                  <a:extLst>
                    <a:ext uri="{9D8B030D-6E8A-4147-A177-3AD203B41FA5}">
                      <a16:colId xmlns:a16="http://schemas.microsoft.com/office/drawing/2014/main" val="2517779957"/>
                    </a:ext>
                  </a:extLst>
                </a:gridCol>
                <a:gridCol w="658368">
                  <a:extLst>
                    <a:ext uri="{9D8B030D-6E8A-4147-A177-3AD203B41FA5}">
                      <a16:colId xmlns:a16="http://schemas.microsoft.com/office/drawing/2014/main" val="1423546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077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- 2019-01-13 14:00:01 </a:t>
                      </a:r>
                      <a:r>
                        <a:rPr kumimoji="0" lang="en-US" sz="1000" b="0" i="0" u="none" strike="noStrike" kern="1200" cap="none" spc="0" normalizeH="0" baseline="0" noProof="0">
                          <a:ln>
                            <a:noFill/>
                          </a:ln>
                          <a:solidFill>
                            <a:prstClr val="black"/>
                          </a:solidFill>
                          <a:effectLst/>
                          <a:uLnTx/>
                          <a:uFillTx/>
                          <a:latin typeface="+mn-lt"/>
                          <a:ea typeface="+mn-ea"/>
                          <a:cs typeface="+mn-cs"/>
                        </a:rPr>
                        <a:t> 
 Summer sun, jazzy beats and sizzling meat on a desert island... It's not a dream, it's our summer BBQ on Ilot Mangénie! Book for Jan 20th: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6875880"/>
                  </a:ext>
                </a:extLst>
              </a:tr>
            </a:tbl>
          </a:graphicData>
        </a:graphic>
      </p:graphicFrame>
      <p:sp>
        <p:nvSpPr>
          <p:cNvPr id="4" name="Text Placeholder 3">
            <a:extLst>
              <a:ext uri="{FF2B5EF4-FFF2-40B4-BE49-F238E27FC236}">
                <a16:creationId xmlns:a16="http://schemas.microsoft.com/office/drawing/2014/main" id="{E64A369B-3AC7-44EB-8158-4C74F83A32BD}"/>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243380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6FE1A-45D8-4C4F-A3FC-A6C8C9060D33}"/>
              </a:ext>
            </a:extLst>
          </p:cNvPr>
          <p:cNvSpPr>
            <a:spLocks noGrp="1"/>
          </p:cNvSpPr>
          <p:nvPr>
            <p:ph type="title"/>
          </p:nvPr>
        </p:nvSpPr>
        <p:spPr/>
        <p:txBody>
          <a:bodyPr/>
          <a:lstStyle/>
          <a:p>
            <a:r>
              <a:rPr lang="en-US"/>
              <a:t>Facebook FB Own Posts Table with views | SLTR - 7 of 24</a:t>
            </a:r>
          </a:p>
        </p:txBody>
      </p:sp>
      <p:graphicFrame>
        <p:nvGraphicFramePr>
          <p:cNvPr id="5" name="Table Placeholder 4">
            <a:extLst>
              <a:ext uri="{FF2B5EF4-FFF2-40B4-BE49-F238E27FC236}">
                <a16:creationId xmlns:a16="http://schemas.microsoft.com/office/drawing/2014/main" id="{06D36C33-8CFD-48E0-8AB6-2D52FA0FF2DB}"/>
              </a:ext>
            </a:extLst>
          </p:cNvPr>
          <p:cNvGraphicFramePr>
            <a:graphicFrameLocks noGrp="1"/>
          </p:cNvGraphicFramePr>
          <p:nvPr>
            <p:ph type="tbl" sz="quarter" idx="13"/>
            <p:extLst>
              <p:ext uri="{D42A27DB-BD31-4B8C-83A1-F6EECF244321}">
                <p14:modId xmlns:p14="http://schemas.microsoft.com/office/powerpoint/2010/main" val="691592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87429521"/>
                    </a:ext>
                  </a:extLst>
                </a:gridCol>
                <a:gridCol w="576072">
                  <a:extLst>
                    <a:ext uri="{9D8B030D-6E8A-4147-A177-3AD203B41FA5}">
                      <a16:colId xmlns:a16="http://schemas.microsoft.com/office/drawing/2014/main" val="5967210"/>
                    </a:ext>
                  </a:extLst>
                </a:gridCol>
                <a:gridCol w="576072">
                  <a:extLst>
                    <a:ext uri="{9D8B030D-6E8A-4147-A177-3AD203B41FA5}">
                      <a16:colId xmlns:a16="http://schemas.microsoft.com/office/drawing/2014/main" val="3799028493"/>
                    </a:ext>
                  </a:extLst>
                </a:gridCol>
                <a:gridCol w="576072">
                  <a:extLst>
                    <a:ext uri="{9D8B030D-6E8A-4147-A177-3AD203B41FA5}">
                      <a16:colId xmlns:a16="http://schemas.microsoft.com/office/drawing/2014/main" val="1227933997"/>
                    </a:ext>
                  </a:extLst>
                </a:gridCol>
                <a:gridCol w="576072">
                  <a:extLst>
                    <a:ext uri="{9D8B030D-6E8A-4147-A177-3AD203B41FA5}">
                      <a16:colId xmlns:a16="http://schemas.microsoft.com/office/drawing/2014/main" val="3689988323"/>
                    </a:ext>
                  </a:extLst>
                </a:gridCol>
                <a:gridCol w="576072">
                  <a:extLst>
                    <a:ext uri="{9D8B030D-6E8A-4147-A177-3AD203B41FA5}">
                      <a16:colId xmlns:a16="http://schemas.microsoft.com/office/drawing/2014/main" val="3449190081"/>
                    </a:ext>
                  </a:extLst>
                </a:gridCol>
                <a:gridCol w="576072">
                  <a:extLst>
                    <a:ext uri="{9D8B030D-6E8A-4147-A177-3AD203B41FA5}">
                      <a16:colId xmlns:a16="http://schemas.microsoft.com/office/drawing/2014/main" val="3818336220"/>
                    </a:ext>
                  </a:extLst>
                </a:gridCol>
                <a:gridCol w="576072">
                  <a:extLst>
                    <a:ext uri="{9D8B030D-6E8A-4147-A177-3AD203B41FA5}">
                      <a16:colId xmlns:a16="http://schemas.microsoft.com/office/drawing/2014/main" val="507846822"/>
                    </a:ext>
                  </a:extLst>
                </a:gridCol>
                <a:gridCol w="576072">
                  <a:extLst>
                    <a:ext uri="{9D8B030D-6E8A-4147-A177-3AD203B41FA5}">
                      <a16:colId xmlns:a16="http://schemas.microsoft.com/office/drawing/2014/main" val="2682937495"/>
                    </a:ext>
                  </a:extLst>
                </a:gridCol>
                <a:gridCol w="576072">
                  <a:extLst>
                    <a:ext uri="{9D8B030D-6E8A-4147-A177-3AD203B41FA5}">
                      <a16:colId xmlns:a16="http://schemas.microsoft.com/office/drawing/2014/main" val="3861576214"/>
                    </a:ext>
                  </a:extLst>
                </a:gridCol>
                <a:gridCol w="576072">
                  <a:extLst>
                    <a:ext uri="{9D8B030D-6E8A-4147-A177-3AD203B41FA5}">
                      <a16:colId xmlns:a16="http://schemas.microsoft.com/office/drawing/2014/main" val="3326502097"/>
                    </a:ext>
                  </a:extLst>
                </a:gridCol>
                <a:gridCol w="658368">
                  <a:extLst>
                    <a:ext uri="{9D8B030D-6E8A-4147-A177-3AD203B41FA5}">
                      <a16:colId xmlns:a16="http://schemas.microsoft.com/office/drawing/2014/main" val="2651090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840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- 2019-01-30 18:34:37 </a:t>
                      </a:r>
                      <a:r>
                        <a:rPr kumimoji="0" lang="en-US" sz="1000" b="0" i="0" u="none" strike="noStrike" kern="1200" cap="none" spc="0" normalizeH="0" baseline="0" noProof="0">
                          <a:ln>
                            <a:noFill/>
                          </a:ln>
                          <a:solidFill>
                            <a:prstClr val="black"/>
                          </a:solidFill>
                          <a:effectLst/>
                          <a:uLnTx/>
                          <a:uFillTx/>
                          <a:latin typeface="+mn-lt"/>
                          <a:ea typeface="+mn-ea"/>
                          <a:cs typeface="+mn-cs"/>
                        </a:rPr>
                        <a:t> 
 No plans this long weekend? We've got just the staycation you need... 👇🏾 Paradise stays, starting from Rs. 12,500, only for residents.  
T&amp;Cs, subject to availability. 
Book: 402 7400 / reservations.sltr@shangri-la.com, quote PLOCAL19 
📷 younghun474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9761382"/>
                  </a:ext>
                </a:extLst>
              </a:tr>
            </a:tbl>
          </a:graphicData>
        </a:graphic>
      </p:graphicFrame>
      <p:sp>
        <p:nvSpPr>
          <p:cNvPr id="4" name="Text Placeholder 3">
            <a:extLst>
              <a:ext uri="{FF2B5EF4-FFF2-40B4-BE49-F238E27FC236}">
                <a16:creationId xmlns:a16="http://schemas.microsoft.com/office/drawing/2014/main" id="{BE7FBDFD-7CAC-49AC-AF7C-5ED2B89D8DC9}"/>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1338103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13FE8-6B25-481C-A2FD-D331E4CDDA30}"/>
              </a:ext>
            </a:extLst>
          </p:cNvPr>
          <p:cNvSpPr>
            <a:spLocks noGrp="1"/>
          </p:cNvSpPr>
          <p:nvPr>
            <p:ph type="title"/>
          </p:nvPr>
        </p:nvSpPr>
        <p:spPr/>
        <p:txBody>
          <a:bodyPr/>
          <a:lstStyle/>
          <a:p>
            <a:r>
              <a:rPr lang="en-US"/>
              <a:t>Facebook FB Own Posts Table with views | SLTR - 8 of 24</a:t>
            </a:r>
          </a:p>
        </p:txBody>
      </p:sp>
      <p:graphicFrame>
        <p:nvGraphicFramePr>
          <p:cNvPr id="5" name="Table Placeholder 4">
            <a:extLst>
              <a:ext uri="{FF2B5EF4-FFF2-40B4-BE49-F238E27FC236}">
                <a16:creationId xmlns:a16="http://schemas.microsoft.com/office/drawing/2014/main" id="{E84A440F-8A5B-4C8F-8BF4-92A17ED659AF}"/>
              </a:ext>
            </a:extLst>
          </p:cNvPr>
          <p:cNvGraphicFramePr>
            <a:graphicFrameLocks noGrp="1"/>
          </p:cNvGraphicFramePr>
          <p:nvPr>
            <p:ph type="tbl" sz="quarter" idx="13"/>
            <p:extLst>
              <p:ext uri="{D42A27DB-BD31-4B8C-83A1-F6EECF244321}">
                <p14:modId xmlns:p14="http://schemas.microsoft.com/office/powerpoint/2010/main" val="1649759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89605868"/>
                    </a:ext>
                  </a:extLst>
                </a:gridCol>
                <a:gridCol w="576072">
                  <a:extLst>
                    <a:ext uri="{9D8B030D-6E8A-4147-A177-3AD203B41FA5}">
                      <a16:colId xmlns:a16="http://schemas.microsoft.com/office/drawing/2014/main" val="2894847415"/>
                    </a:ext>
                  </a:extLst>
                </a:gridCol>
                <a:gridCol w="576072">
                  <a:extLst>
                    <a:ext uri="{9D8B030D-6E8A-4147-A177-3AD203B41FA5}">
                      <a16:colId xmlns:a16="http://schemas.microsoft.com/office/drawing/2014/main" val="1318150589"/>
                    </a:ext>
                  </a:extLst>
                </a:gridCol>
                <a:gridCol w="576072">
                  <a:extLst>
                    <a:ext uri="{9D8B030D-6E8A-4147-A177-3AD203B41FA5}">
                      <a16:colId xmlns:a16="http://schemas.microsoft.com/office/drawing/2014/main" val="2860512805"/>
                    </a:ext>
                  </a:extLst>
                </a:gridCol>
                <a:gridCol w="576072">
                  <a:extLst>
                    <a:ext uri="{9D8B030D-6E8A-4147-A177-3AD203B41FA5}">
                      <a16:colId xmlns:a16="http://schemas.microsoft.com/office/drawing/2014/main" val="318159159"/>
                    </a:ext>
                  </a:extLst>
                </a:gridCol>
                <a:gridCol w="576072">
                  <a:extLst>
                    <a:ext uri="{9D8B030D-6E8A-4147-A177-3AD203B41FA5}">
                      <a16:colId xmlns:a16="http://schemas.microsoft.com/office/drawing/2014/main" val="2629133248"/>
                    </a:ext>
                  </a:extLst>
                </a:gridCol>
                <a:gridCol w="576072">
                  <a:extLst>
                    <a:ext uri="{9D8B030D-6E8A-4147-A177-3AD203B41FA5}">
                      <a16:colId xmlns:a16="http://schemas.microsoft.com/office/drawing/2014/main" val="743452386"/>
                    </a:ext>
                  </a:extLst>
                </a:gridCol>
                <a:gridCol w="576072">
                  <a:extLst>
                    <a:ext uri="{9D8B030D-6E8A-4147-A177-3AD203B41FA5}">
                      <a16:colId xmlns:a16="http://schemas.microsoft.com/office/drawing/2014/main" val="3391221131"/>
                    </a:ext>
                  </a:extLst>
                </a:gridCol>
                <a:gridCol w="576072">
                  <a:extLst>
                    <a:ext uri="{9D8B030D-6E8A-4147-A177-3AD203B41FA5}">
                      <a16:colId xmlns:a16="http://schemas.microsoft.com/office/drawing/2014/main" val="1523909710"/>
                    </a:ext>
                  </a:extLst>
                </a:gridCol>
                <a:gridCol w="576072">
                  <a:extLst>
                    <a:ext uri="{9D8B030D-6E8A-4147-A177-3AD203B41FA5}">
                      <a16:colId xmlns:a16="http://schemas.microsoft.com/office/drawing/2014/main" val="3603521127"/>
                    </a:ext>
                  </a:extLst>
                </a:gridCol>
                <a:gridCol w="576072">
                  <a:extLst>
                    <a:ext uri="{9D8B030D-6E8A-4147-A177-3AD203B41FA5}">
                      <a16:colId xmlns:a16="http://schemas.microsoft.com/office/drawing/2014/main" val="4141051600"/>
                    </a:ext>
                  </a:extLst>
                </a:gridCol>
                <a:gridCol w="658368">
                  <a:extLst>
                    <a:ext uri="{9D8B030D-6E8A-4147-A177-3AD203B41FA5}">
                      <a16:colId xmlns:a16="http://schemas.microsoft.com/office/drawing/2014/main" val="365736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336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- 2019-01-30 11:54:14 </a:t>
                      </a:r>
                      <a:r>
                        <a:rPr kumimoji="0" lang="en-US" sz="1000" b="0" i="0" u="none" strike="noStrike" kern="1200" cap="none" spc="0" normalizeH="0" baseline="0" noProof="0">
                          <a:ln>
                            <a:noFill/>
                          </a:ln>
                          <a:solidFill>
                            <a:prstClr val="black"/>
                          </a:solidFill>
                          <a:effectLst/>
                          <a:uLnTx/>
                          <a:uFillTx/>
                          <a:latin typeface="+mn-lt"/>
                          <a:ea typeface="+mn-ea"/>
                          <a:cs typeface="+mn-cs"/>
                        </a:rPr>
                        <a:t> 
 Join us in the celebrations of the Chinese Spring Festival with a sumptuous buffet at Le Bazar, transporting you to the Orient on February 5th. 🏮🇨🇳 🎉
To book for dinner, contact us on: 5259 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7655092"/>
                  </a:ext>
                </a:extLst>
              </a:tr>
            </a:tbl>
          </a:graphicData>
        </a:graphic>
      </p:graphicFrame>
      <p:sp>
        <p:nvSpPr>
          <p:cNvPr id="4" name="Text Placeholder 3">
            <a:extLst>
              <a:ext uri="{FF2B5EF4-FFF2-40B4-BE49-F238E27FC236}">
                <a16:creationId xmlns:a16="http://schemas.microsoft.com/office/drawing/2014/main" id="{55071F31-937C-4CA2-87E2-B8147F95C094}"/>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2004340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54A6-E5CB-4690-89DF-2A4AC3F9BB5F}"/>
              </a:ext>
            </a:extLst>
          </p:cNvPr>
          <p:cNvSpPr>
            <a:spLocks noGrp="1"/>
          </p:cNvSpPr>
          <p:nvPr>
            <p:ph type="title"/>
          </p:nvPr>
        </p:nvSpPr>
        <p:spPr/>
        <p:txBody>
          <a:bodyPr/>
          <a:lstStyle/>
          <a:p>
            <a:r>
              <a:rPr lang="en-US"/>
              <a:t>Facebook FB Own Posts Table with views | SLTR - 9 of 24</a:t>
            </a:r>
          </a:p>
        </p:txBody>
      </p:sp>
      <p:graphicFrame>
        <p:nvGraphicFramePr>
          <p:cNvPr id="5" name="Table Placeholder 4">
            <a:extLst>
              <a:ext uri="{FF2B5EF4-FFF2-40B4-BE49-F238E27FC236}">
                <a16:creationId xmlns:a16="http://schemas.microsoft.com/office/drawing/2014/main" id="{D0E75619-BD89-4AD2-AA02-6700BAC29322}"/>
              </a:ext>
            </a:extLst>
          </p:cNvPr>
          <p:cNvGraphicFramePr>
            <a:graphicFrameLocks noGrp="1"/>
          </p:cNvGraphicFramePr>
          <p:nvPr>
            <p:ph type="tbl" sz="quarter" idx="13"/>
            <p:extLst>
              <p:ext uri="{D42A27DB-BD31-4B8C-83A1-F6EECF244321}">
                <p14:modId xmlns:p14="http://schemas.microsoft.com/office/powerpoint/2010/main" val="329063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12079957"/>
                    </a:ext>
                  </a:extLst>
                </a:gridCol>
                <a:gridCol w="576072">
                  <a:extLst>
                    <a:ext uri="{9D8B030D-6E8A-4147-A177-3AD203B41FA5}">
                      <a16:colId xmlns:a16="http://schemas.microsoft.com/office/drawing/2014/main" val="908528492"/>
                    </a:ext>
                  </a:extLst>
                </a:gridCol>
                <a:gridCol w="576072">
                  <a:extLst>
                    <a:ext uri="{9D8B030D-6E8A-4147-A177-3AD203B41FA5}">
                      <a16:colId xmlns:a16="http://schemas.microsoft.com/office/drawing/2014/main" val="2664901163"/>
                    </a:ext>
                  </a:extLst>
                </a:gridCol>
                <a:gridCol w="576072">
                  <a:extLst>
                    <a:ext uri="{9D8B030D-6E8A-4147-A177-3AD203B41FA5}">
                      <a16:colId xmlns:a16="http://schemas.microsoft.com/office/drawing/2014/main" val="1630617862"/>
                    </a:ext>
                  </a:extLst>
                </a:gridCol>
                <a:gridCol w="576072">
                  <a:extLst>
                    <a:ext uri="{9D8B030D-6E8A-4147-A177-3AD203B41FA5}">
                      <a16:colId xmlns:a16="http://schemas.microsoft.com/office/drawing/2014/main" val="1414755293"/>
                    </a:ext>
                  </a:extLst>
                </a:gridCol>
                <a:gridCol w="576072">
                  <a:extLst>
                    <a:ext uri="{9D8B030D-6E8A-4147-A177-3AD203B41FA5}">
                      <a16:colId xmlns:a16="http://schemas.microsoft.com/office/drawing/2014/main" val="1116488697"/>
                    </a:ext>
                  </a:extLst>
                </a:gridCol>
                <a:gridCol w="576072">
                  <a:extLst>
                    <a:ext uri="{9D8B030D-6E8A-4147-A177-3AD203B41FA5}">
                      <a16:colId xmlns:a16="http://schemas.microsoft.com/office/drawing/2014/main" val="2646655976"/>
                    </a:ext>
                  </a:extLst>
                </a:gridCol>
                <a:gridCol w="576072">
                  <a:extLst>
                    <a:ext uri="{9D8B030D-6E8A-4147-A177-3AD203B41FA5}">
                      <a16:colId xmlns:a16="http://schemas.microsoft.com/office/drawing/2014/main" val="981176773"/>
                    </a:ext>
                  </a:extLst>
                </a:gridCol>
                <a:gridCol w="576072">
                  <a:extLst>
                    <a:ext uri="{9D8B030D-6E8A-4147-A177-3AD203B41FA5}">
                      <a16:colId xmlns:a16="http://schemas.microsoft.com/office/drawing/2014/main" val="3288014763"/>
                    </a:ext>
                  </a:extLst>
                </a:gridCol>
                <a:gridCol w="576072">
                  <a:extLst>
                    <a:ext uri="{9D8B030D-6E8A-4147-A177-3AD203B41FA5}">
                      <a16:colId xmlns:a16="http://schemas.microsoft.com/office/drawing/2014/main" val="552677854"/>
                    </a:ext>
                  </a:extLst>
                </a:gridCol>
                <a:gridCol w="576072">
                  <a:extLst>
                    <a:ext uri="{9D8B030D-6E8A-4147-A177-3AD203B41FA5}">
                      <a16:colId xmlns:a16="http://schemas.microsoft.com/office/drawing/2014/main" val="3443640580"/>
                    </a:ext>
                  </a:extLst>
                </a:gridCol>
                <a:gridCol w="658368">
                  <a:extLst>
                    <a:ext uri="{9D8B030D-6E8A-4147-A177-3AD203B41FA5}">
                      <a16:colId xmlns:a16="http://schemas.microsoft.com/office/drawing/2014/main" val="4194946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801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- 2019-01-30 11:54:26 </a:t>
                      </a:r>
                      <a:r>
                        <a:rPr kumimoji="0" lang="en-US" sz="1000" b="0" i="0" u="none" strike="noStrike" kern="1200" cap="none" spc="0" normalizeH="0" baseline="0" noProof="0">
                          <a:ln>
                            <a:noFill/>
                          </a:ln>
                          <a:solidFill>
                            <a:prstClr val="black"/>
                          </a:solidFill>
                          <a:effectLst/>
                          <a:uLnTx/>
                          <a:uFillTx/>
                          <a:latin typeface="+mn-lt"/>
                          <a:ea typeface="+mn-ea"/>
                          <a:cs typeface="+mn-cs"/>
                        </a:rPr>
                        <a:t> 
 Join us in the celebrations of the Chinese Spring Festival with a sumptuous buffet at Le Bazar, transporting you to the Orient on February 5th. 🏮🇨🇳 🎉
To book for dinner, contact us on: 5259 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15442372"/>
                  </a:ext>
                </a:extLst>
              </a:tr>
            </a:tbl>
          </a:graphicData>
        </a:graphic>
      </p:graphicFrame>
      <p:sp>
        <p:nvSpPr>
          <p:cNvPr id="4" name="Text Placeholder 3">
            <a:extLst>
              <a:ext uri="{FF2B5EF4-FFF2-40B4-BE49-F238E27FC236}">
                <a16:creationId xmlns:a16="http://schemas.microsoft.com/office/drawing/2014/main" id="{C6D3F208-6AA7-4A6B-BB4F-514FD4A188B8}"/>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102549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5F93-5B96-4E6B-B523-61A5B20291F0}"/>
              </a:ext>
            </a:extLst>
          </p:cNvPr>
          <p:cNvSpPr>
            <a:spLocks noGrp="1"/>
          </p:cNvSpPr>
          <p:nvPr>
            <p:ph type="title"/>
          </p:nvPr>
        </p:nvSpPr>
        <p:spPr/>
        <p:txBody>
          <a:bodyPr/>
          <a:lstStyle/>
          <a:p>
            <a:r>
              <a:rPr lang="en-US"/>
              <a:t>Facebook FB Own Posts Table with views | SLTR - 10 of 24</a:t>
            </a:r>
          </a:p>
        </p:txBody>
      </p:sp>
      <p:graphicFrame>
        <p:nvGraphicFramePr>
          <p:cNvPr id="5" name="Table Placeholder 4">
            <a:extLst>
              <a:ext uri="{FF2B5EF4-FFF2-40B4-BE49-F238E27FC236}">
                <a16:creationId xmlns:a16="http://schemas.microsoft.com/office/drawing/2014/main" id="{5C9AE48C-B030-40F9-AF05-7682FB3954F5}"/>
              </a:ext>
            </a:extLst>
          </p:cNvPr>
          <p:cNvGraphicFramePr>
            <a:graphicFrameLocks noGrp="1"/>
          </p:cNvGraphicFramePr>
          <p:nvPr>
            <p:ph type="tbl" sz="quarter" idx="13"/>
            <p:extLst>
              <p:ext uri="{D42A27DB-BD31-4B8C-83A1-F6EECF244321}">
                <p14:modId xmlns:p14="http://schemas.microsoft.com/office/powerpoint/2010/main" val="2813744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9523219"/>
                    </a:ext>
                  </a:extLst>
                </a:gridCol>
                <a:gridCol w="576072">
                  <a:extLst>
                    <a:ext uri="{9D8B030D-6E8A-4147-A177-3AD203B41FA5}">
                      <a16:colId xmlns:a16="http://schemas.microsoft.com/office/drawing/2014/main" val="1096425451"/>
                    </a:ext>
                  </a:extLst>
                </a:gridCol>
                <a:gridCol w="576072">
                  <a:extLst>
                    <a:ext uri="{9D8B030D-6E8A-4147-A177-3AD203B41FA5}">
                      <a16:colId xmlns:a16="http://schemas.microsoft.com/office/drawing/2014/main" val="296227159"/>
                    </a:ext>
                  </a:extLst>
                </a:gridCol>
                <a:gridCol w="576072">
                  <a:extLst>
                    <a:ext uri="{9D8B030D-6E8A-4147-A177-3AD203B41FA5}">
                      <a16:colId xmlns:a16="http://schemas.microsoft.com/office/drawing/2014/main" val="3729895694"/>
                    </a:ext>
                  </a:extLst>
                </a:gridCol>
                <a:gridCol w="576072">
                  <a:extLst>
                    <a:ext uri="{9D8B030D-6E8A-4147-A177-3AD203B41FA5}">
                      <a16:colId xmlns:a16="http://schemas.microsoft.com/office/drawing/2014/main" val="2501085469"/>
                    </a:ext>
                  </a:extLst>
                </a:gridCol>
                <a:gridCol w="576072">
                  <a:extLst>
                    <a:ext uri="{9D8B030D-6E8A-4147-A177-3AD203B41FA5}">
                      <a16:colId xmlns:a16="http://schemas.microsoft.com/office/drawing/2014/main" val="2403709881"/>
                    </a:ext>
                  </a:extLst>
                </a:gridCol>
                <a:gridCol w="576072">
                  <a:extLst>
                    <a:ext uri="{9D8B030D-6E8A-4147-A177-3AD203B41FA5}">
                      <a16:colId xmlns:a16="http://schemas.microsoft.com/office/drawing/2014/main" val="2164131995"/>
                    </a:ext>
                  </a:extLst>
                </a:gridCol>
                <a:gridCol w="576072">
                  <a:extLst>
                    <a:ext uri="{9D8B030D-6E8A-4147-A177-3AD203B41FA5}">
                      <a16:colId xmlns:a16="http://schemas.microsoft.com/office/drawing/2014/main" val="2849595036"/>
                    </a:ext>
                  </a:extLst>
                </a:gridCol>
                <a:gridCol w="576072">
                  <a:extLst>
                    <a:ext uri="{9D8B030D-6E8A-4147-A177-3AD203B41FA5}">
                      <a16:colId xmlns:a16="http://schemas.microsoft.com/office/drawing/2014/main" val="2611842131"/>
                    </a:ext>
                  </a:extLst>
                </a:gridCol>
                <a:gridCol w="576072">
                  <a:extLst>
                    <a:ext uri="{9D8B030D-6E8A-4147-A177-3AD203B41FA5}">
                      <a16:colId xmlns:a16="http://schemas.microsoft.com/office/drawing/2014/main" val="3726269807"/>
                    </a:ext>
                  </a:extLst>
                </a:gridCol>
                <a:gridCol w="576072">
                  <a:extLst>
                    <a:ext uri="{9D8B030D-6E8A-4147-A177-3AD203B41FA5}">
                      <a16:colId xmlns:a16="http://schemas.microsoft.com/office/drawing/2014/main" val="1298907426"/>
                    </a:ext>
                  </a:extLst>
                </a:gridCol>
                <a:gridCol w="658368">
                  <a:extLst>
                    <a:ext uri="{9D8B030D-6E8A-4147-A177-3AD203B41FA5}">
                      <a16:colId xmlns:a16="http://schemas.microsoft.com/office/drawing/2014/main" val="1963860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8955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- 2018-12-07 16:11:00 </a:t>
                      </a:r>
                      <a:r>
                        <a:rPr kumimoji="0" lang="en-US" sz="1000" b="0" i="0" u="none" strike="noStrike" kern="1200" cap="none" spc="0" normalizeH="0" baseline="0" noProof="0">
                          <a:ln>
                            <a:noFill/>
                          </a:ln>
                          <a:solidFill>
                            <a:prstClr val="black"/>
                          </a:solidFill>
                          <a:effectLst/>
                          <a:uLnTx/>
                          <a:uFillTx/>
                          <a:latin typeface="+mn-lt"/>
                          <a:ea typeface="+mn-ea"/>
                          <a:cs typeface="+mn-cs"/>
                        </a:rPr>
                        <a:t> 
 Bring yourself some festive cheer, with a staycation in Paradise! Stay before Dec 22nd at local rates - bed &amp; breakfast from Rs. 10,500*
For all info &amp; booking, call 4027400 or email us at reservations.sltr@shangri-la.com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1529603"/>
                  </a:ext>
                </a:extLst>
              </a:tr>
            </a:tbl>
          </a:graphicData>
        </a:graphic>
      </p:graphicFrame>
      <p:sp>
        <p:nvSpPr>
          <p:cNvPr id="4" name="Text Placeholder 3">
            <a:extLst>
              <a:ext uri="{FF2B5EF4-FFF2-40B4-BE49-F238E27FC236}">
                <a16:creationId xmlns:a16="http://schemas.microsoft.com/office/drawing/2014/main" id="{874B629A-93B3-4D45-9BC8-8723A305F04C}"/>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646339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EFE7C-4AAF-466D-AF3E-EAB11F588E83}"/>
              </a:ext>
            </a:extLst>
          </p:cNvPr>
          <p:cNvSpPr>
            <a:spLocks noGrp="1"/>
          </p:cNvSpPr>
          <p:nvPr>
            <p:ph type="title"/>
          </p:nvPr>
        </p:nvSpPr>
        <p:spPr/>
        <p:txBody>
          <a:bodyPr/>
          <a:lstStyle/>
          <a:p>
            <a:r>
              <a:rPr lang="en-US"/>
              <a:t>Facebook FB Own Posts Table with views | SLTR - 11 of 24</a:t>
            </a:r>
          </a:p>
        </p:txBody>
      </p:sp>
      <p:graphicFrame>
        <p:nvGraphicFramePr>
          <p:cNvPr id="5" name="Table Placeholder 4">
            <a:extLst>
              <a:ext uri="{FF2B5EF4-FFF2-40B4-BE49-F238E27FC236}">
                <a16:creationId xmlns:a16="http://schemas.microsoft.com/office/drawing/2014/main" id="{A50E3474-2C33-4F5C-9F82-43417DF0B007}"/>
              </a:ext>
            </a:extLst>
          </p:cNvPr>
          <p:cNvGraphicFramePr>
            <a:graphicFrameLocks noGrp="1"/>
          </p:cNvGraphicFramePr>
          <p:nvPr>
            <p:ph type="tbl" sz="quarter" idx="13"/>
            <p:extLst>
              <p:ext uri="{D42A27DB-BD31-4B8C-83A1-F6EECF244321}">
                <p14:modId xmlns:p14="http://schemas.microsoft.com/office/powerpoint/2010/main" val="1245734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39758017"/>
                    </a:ext>
                  </a:extLst>
                </a:gridCol>
                <a:gridCol w="576072">
                  <a:extLst>
                    <a:ext uri="{9D8B030D-6E8A-4147-A177-3AD203B41FA5}">
                      <a16:colId xmlns:a16="http://schemas.microsoft.com/office/drawing/2014/main" val="1009803557"/>
                    </a:ext>
                  </a:extLst>
                </a:gridCol>
                <a:gridCol w="576072">
                  <a:extLst>
                    <a:ext uri="{9D8B030D-6E8A-4147-A177-3AD203B41FA5}">
                      <a16:colId xmlns:a16="http://schemas.microsoft.com/office/drawing/2014/main" val="2540536862"/>
                    </a:ext>
                  </a:extLst>
                </a:gridCol>
                <a:gridCol w="576072">
                  <a:extLst>
                    <a:ext uri="{9D8B030D-6E8A-4147-A177-3AD203B41FA5}">
                      <a16:colId xmlns:a16="http://schemas.microsoft.com/office/drawing/2014/main" val="3768066179"/>
                    </a:ext>
                  </a:extLst>
                </a:gridCol>
                <a:gridCol w="576072">
                  <a:extLst>
                    <a:ext uri="{9D8B030D-6E8A-4147-A177-3AD203B41FA5}">
                      <a16:colId xmlns:a16="http://schemas.microsoft.com/office/drawing/2014/main" val="776261783"/>
                    </a:ext>
                  </a:extLst>
                </a:gridCol>
                <a:gridCol w="576072">
                  <a:extLst>
                    <a:ext uri="{9D8B030D-6E8A-4147-A177-3AD203B41FA5}">
                      <a16:colId xmlns:a16="http://schemas.microsoft.com/office/drawing/2014/main" val="263472562"/>
                    </a:ext>
                  </a:extLst>
                </a:gridCol>
                <a:gridCol w="576072">
                  <a:extLst>
                    <a:ext uri="{9D8B030D-6E8A-4147-A177-3AD203B41FA5}">
                      <a16:colId xmlns:a16="http://schemas.microsoft.com/office/drawing/2014/main" val="1491696074"/>
                    </a:ext>
                  </a:extLst>
                </a:gridCol>
                <a:gridCol w="576072">
                  <a:extLst>
                    <a:ext uri="{9D8B030D-6E8A-4147-A177-3AD203B41FA5}">
                      <a16:colId xmlns:a16="http://schemas.microsoft.com/office/drawing/2014/main" val="2365750313"/>
                    </a:ext>
                  </a:extLst>
                </a:gridCol>
                <a:gridCol w="576072">
                  <a:extLst>
                    <a:ext uri="{9D8B030D-6E8A-4147-A177-3AD203B41FA5}">
                      <a16:colId xmlns:a16="http://schemas.microsoft.com/office/drawing/2014/main" val="258479543"/>
                    </a:ext>
                  </a:extLst>
                </a:gridCol>
                <a:gridCol w="576072">
                  <a:extLst>
                    <a:ext uri="{9D8B030D-6E8A-4147-A177-3AD203B41FA5}">
                      <a16:colId xmlns:a16="http://schemas.microsoft.com/office/drawing/2014/main" val="2099851955"/>
                    </a:ext>
                  </a:extLst>
                </a:gridCol>
                <a:gridCol w="576072">
                  <a:extLst>
                    <a:ext uri="{9D8B030D-6E8A-4147-A177-3AD203B41FA5}">
                      <a16:colId xmlns:a16="http://schemas.microsoft.com/office/drawing/2014/main" val="791285033"/>
                    </a:ext>
                  </a:extLst>
                </a:gridCol>
                <a:gridCol w="658368">
                  <a:extLst>
                    <a:ext uri="{9D8B030D-6E8A-4147-A177-3AD203B41FA5}">
                      <a16:colId xmlns:a16="http://schemas.microsoft.com/office/drawing/2014/main" val="359245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157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- 2018-12-12 14:37:39 </a:t>
                      </a:r>
                      <a:r>
                        <a:rPr kumimoji="0" lang="en-US" sz="1000" b="0" i="0" u="none" strike="noStrike" kern="1200" cap="none" spc="0" normalizeH="0" baseline="0" noProof="0">
                          <a:ln>
                            <a:noFill/>
                          </a:ln>
                          <a:solidFill>
                            <a:prstClr val="black"/>
                          </a:solidFill>
                          <a:effectLst/>
                          <a:uLnTx/>
                          <a:uFillTx/>
                          <a:latin typeface="+mn-lt"/>
                          <a:ea typeface="+mn-ea"/>
                          <a:cs typeface="+mn-cs"/>
                        </a:rPr>
                        <a:t> 
 Treat yourself to a special gift this Christmas. Book and stay before 22nd Dec. at exclusive local rates! 
Deluxe Ocean View Room on half board, from Rs. 14,500* 
Call 4027400 or email us at reservations.sltr@shangri-la.com for info and booking. 📷 mohammed_alnuaimi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8118254"/>
                  </a:ext>
                </a:extLst>
              </a:tr>
            </a:tbl>
          </a:graphicData>
        </a:graphic>
      </p:graphicFrame>
      <p:sp>
        <p:nvSpPr>
          <p:cNvPr id="4" name="Text Placeholder 3">
            <a:extLst>
              <a:ext uri="{FF2B5EF4-FFF2-40B4-BE49-F238E27FC236}">
                <a16:creationId xmlns:a16="http://schemas.microsoft.com/office/drawing/2014/main" id="{A21C4A7E-4D24-4BF1-BBA0-7CB0A2295A47}"/>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1852779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377E4-5CD7-42A1-B6E8-861A240E161D}"/>
              </a:ext>
            </a:extLst>
          </p:cNvPr>
          <p:cNvSpPr>
            <a:spLocks noGrp="1"/>
          </p:cNvSpPr>
          <p:nvPr>
            <p:ph type="title"/>
          </p:nvPr>
        </p:nvSpPr>
        <p:spPr/>
        <p:txBody>
          <a:bodyPr/>
          <a:lstStyle/>
          <a:p>
            <a:r>
              <a:rPr lang="en-US"/>
              <a:t>Facebook FB Own Posts Table with views | SLTR - 12 of 24</a:t>
            </a:r>
          </a:p>
        </p:txBody>
      </p:sp>
      <p:graphicFrame>
        <p:nvGraphicFramePr>
          <p:cNvPr id="5" name="Table Placeholder 4">
            <a:extLst>
              <a:ext uri="{FF2B5EF4-FFF2-40B4-BE49-F238E27FC236}">
                <a16:creationId xmlns:a16="http://schemas.microsoft.com/office/drawing/2014/main" id="{B9BBE838-124C-4083-BB8A-B6B91863F42B}"/>
              </a:ext>
            </a:extLst>
          </p:cNvPr>
          <p:cNvGraphicFramePr>
            <a:graphicFrameLocks noGrp="1"/>
          </p:cNvGraphicFramePr>
          <p:nvPr>
            <p:ph type="tbl" sz="quarter" idx="13"/>
            <p:extLst>
              <p:ext uri="{D42A27DB-BD31-4B8C-83A1-F6EECF244321}">
                <p14:modId xmlns:p14="http://schemas.microsoft.com/office/powerpoint/2010/main" val="989712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9432076"/>
                    </a:ext>
                  </a:extLst>
                </a:gridCol>
                <a:gridCol w="576072">
                  <a:extLst>
                    <a:ext uri="{9D8B030D-6E8A-4147-A177-3AD203B41FA5}">
                      <a16:colId xmlns:a16="http://schemas.microsoft.com/office/drawing/2014/main" val="3987962756"/>
                    </a:ext>
                  </a:extLst>
                </a:gridCol>
                <a:gridCol w="576072">
                  <a:extLst>
                    <a:ext uri="{9D8B030D-6E8A-4147-A177-3AD203B41FA5}">
                      <a16:colId xmlns:a16="http://schemas.microsoft.com/office/drawing/2014/main" val="3260938484"/>
                    </a:ext>
                  </a:extLst>
                </a:gridCol>
                <a:gridCol w="576072">
                  <a:extLst>
                    <a:ext uri="{9D8B030D-6E8A-4147-A177-3AD203B41FA5}">
                      <a16:colId xmlns:a16="http://schemas.microsoft.com/office/drawing/2014/main" val="3645834309"/>
                    </a:ext>
                  </a:extLst>
                </a:gridCol>
                <a:gridCol w="576072">
                  <a:extLst>
                    <a:ext uri="{9D8B030D-6E8A-4147-A177-3AD203B41FA5}">
                      <a16:colId xmlns:a16="http://schemas.microsoft.com/office/drawing/2014/main" val="3794301006"/>
                    </a:ext>
                  </a:extLst>
                </a:gridCol>
                <a:gridCol w="576072">
                  <a:extLst>
                    <a:ext uri="{9D8B030D-6E8A-4147-A177-3AD203B41FA5}">
                      <a16:colId xmlns:a16="http://schemas.microsoft.com/office/drawing/2014/main" val="2858566741"/>
                    </a:ext>
                  </a:extLst>
                </a:gridCol>
                <a:gridCol w="576072">
                  <a:extLst>
                    <a:ext uri="{9D8B030D-6E8A-4147-A177-3AD203B41FA5}">
                      <a16:colId xmlns:a16="http://schemas.microsoft.com/office/drawing/2014/main" val="1582783387"/>
                    </a:ext>
                  </a:extLst>
                </a:gridCol>
                <a:gridCol w="576072">
                  <a:extLst>
                    <a:ext uri="{9D8B030D-6E8A-4147-A177-3AD203B41FA5}">
                      <a16:colId xmlns:a16="http://schemas.microsoft.com/office/drawing/2014/main" val="3757640341"/>
                    </a:ext>
                  </a:extLst>
                </a:gridCol>
                <a:gridCol w="576072">
                  <a:extLst>
                    <a:ext uri="{9D8B030D-6E8A-4147-A177-3AD203B41FA5}">
                      <a16:colId xmlns:a16="http://schemas.microsoft.com/office/drawing/2014/main" val="2638470366"/>
                    </a:ext>
                  </a:extLst>
                </a:gridCol>
                <a:gridCol w="576072">
                  <a:extLst>
                    <a:ext uri="{9D8B030D-6E8A-4147-A177-3AD203B41FA5}">
                      <a16:colId xmlns:a16="http://schemas.microsoft.com/office/drawing/2014/main" val="2810297566"/>
                    </a:ext>
                  </a:extLst>
                </a:gridCol>
                <a:gridCol w="576072">
                  <a:extLst>
                    <a:ext uri="{9D8B030D-6E8A-4147-A177-3AD203B41FA5}">
                      <a16:colId xmlns:a16="http://schemas.microsoft.com/office/drawing/2014/main" val="3107064134"/>
                    </a:ext>
                  </a:extLst>
                </a:gridCol>
                <a:gridCol w="658368">
                  <a:extLst>
                    <a:ext uri="{9D8B030D-6E8A-4147-A177-3AD203B41FA5}">
                      <a16:colId xmlns:a16="http://schemas.microsoft.com/office/drawing/2014/main" val="3602745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241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- 2018-11-16 13:00:01 </a:t>
                      </a:r>
                      <a:r>
                        <a:rPr kumimoji="0" lang="en-US" sz="1000" b="0" i="0" u="none" strike="noStrike" kern="1200" cap="none" spc="0" normalizeH="0" baseline="0" noProof="0">
                          <a:ln>
                            <a:noFill/>
                          </a:ln>
                          <a:solidFill>
                            <a:prstClr val="black"/>
                          </a:solidFill>
                          <a:effectLst/>
                          <a:uLnTx/>
                          <a:uFillTx/>
                          <a:latin typeface="+mn-lt"/>
                          <a:ea typeface="+mn-ea"/>
                          <a:cs typeface="+mn-cs"/>
                        </a:rPr>
                        <a:t> 
 An essential piece of the Le Touessrok legacy, Jacqueline Dalais will share some of her iconic dishes, raising funds for a great cause at our anniversary dinner. 
30th Nov, seats are limited. 
Book: 52591441 / 5255 3892 / 402 7400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57391755"/>
                  </a:ext>
                </a:extLst>
              </a:tr>
            </a:tbl>
          </a:graphicData>
        </a:graphic>
      </p:graphicFrame>
      <p:sp>
        <p:nvSpPr>
          <p:cNvPr id="4" name="Text Placeholder 3">
            <a:extLst>
              <a:ext uri="{FF2B5EF4-FFF2-40B4-BE49-F238E27FC236}">
                <a16:creationId xmlns:a16="http://schemas.microsoft.com/office/drawing/2014/main" id="{AC648AE9-6B11-40B6-8BB5-E1AA237468C7}"/>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350411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F5C9C-0E18-4045-BB15-AAA06C165770}"/>
              </a:ext>
            </a:extLst>
          </p:cNvPr>
          <p:cNvSpPr>
            <a:spLocks noGrp="1"/>
          </p:cNvSpPr>
          <p:nvPr>
            <p:ph type="title"/>
          </p:nvPr>
        </p:nvSpPr>
        <p:spPr/>
        <p:txBody>
          <a:bodyPr/>
          <a:lstStyle/>
          <a:p>
            <a:r>
              <a:rPr lang="en-US"/>
              <a:t>Facebook FB Own Posts Table with views | SLTR - 13 of 24</a:t>
            </a:r>
          </a:p>
        </p:txBody>
      </p:sp>
      <p:graphicFrame>
        <p:nvGraphicFramePr>
          <p:cNvPr id="5" name="Table Placeholder 4">
            <a:extLst>
              <a:ext uri="{FF2B5EF4-FFF2-40B4-BE49-F238E27FC236}">
                <a16:creationId xmlns:a16="http://schemas.microsoft.com/office/drawing/2014/main" id="{E43567C2-0018-4333-93F4-A47E44EF13A3}"/>
              </a:ext>
            </a:extLst>
          </p:cNvPr>
          <p:cNvGraphicFramePr>
            <a:graphicFrameLocks noGrp="1"/>
          </p:cNvGraphicFramePr>
          <p:nvPr>
            <p:ph type="tbl" sz="quarter" idx="13"/>
            <p:extLst>
              <p:ext uri="{D42A27DB-BD31-4B8C-83A1-F6EECF244321}">
                <p14:modId xmlns:p14="http://schemas.microsoft.com/office/powerpoint/2010/main" val="3056957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99429991"/>
                    </a:ext>
                  </a:extLst>
                </a:gridCol>
                <a:gridCol w="576072">
                  <a:extLst>
                    <a:ext uri="{9D8B030D-6E8A-4147-A177-3AD203B41FA5}">
                      <a16:colId xmlns:a16="http://schemas.microsoft.com/office/drawing/2014/main" val="209779010"/>
                    </a:ext>
                  </a:extLst>
                </a:gridCol>
                <a:gridCol w="576072">
                  <a:extLst>
                    <a:ext uri="{9D8B030D-6E8A-4147-A177-3AD203B41FA5}">
                      <a16:colId xmlns:a16="http://schemas.microsoft.com/office/drawing/2014/main" val="3947314005"/>
                    </a:ext>
                  </a:extLst>
                </a:gridCol>
                <a:gridCol w="576072">
                  <a:extLst>
                    <a:ext uri="{9D8B030D-6E8A-4147-A177-3AD203B41FA5}">
                      <a16:colId xmlns:a16="http://schemas.microsoft.com/office/drawing/2014/main" val="1815283503"/>
                    </a:ext>
                  </a:extLst>
                </a:gridCol>
                <a:gridCol w="576072">
                  <a:extLst>
                    <a:ext uri="{9D8B030D-6E8A-4147-A177-3AD203B41FA5}">
                      <a16:colId xmlns:a16="http://schemas.microsoft.com/office/drawing/2014/main" val="3993869550"/>
                    </a:ext>
                  </a:extLst>
                </a:gridCol>
                <a:gridCol w="576072">
                  <a:extLst>
                    <a:ext uri="{9D8B030D-6E8A-4147-A177-3AD203B41FA5}">
                      <a16:colId xmlns:a16="http://schemas.microsoft.com/office/drawing/2014/main" val="1625810489"/>
                    </a:ext>
                  </a:extLst>
                </a:gridCol>
                <a:gridCol w="576072">
                  <a:extLst>
                    <a:ext uri="{9D8B030D-6E8A-4147-A177-3AD203B41FA5}">
                      <a16:colId xmlns:a16="http://schemas.microsoft.com/office/drawing/2014/main" val="2275814900"/>
                    </a:ext>
                  </a:extLst>
                </a:gridCol>
                <a:gridCol w="576072">
                  <a:extLst>
                    <a:ext uri="{9D8B030D-6E8A-4147-A177-3AD203B41FA5}">
                      <a16:colId xmlns:a16="http://schemas.microsoft.com/office/drawing/2014/main" val="3980174366"/>
                    </a:ext>
                  </a:extLst>
                </a:gridCol>
                <a:gridCol w="576072">
                  <a:extLst>
                    <a:ext uri="{9D8B030D-6E8A-4147-A177-3AD203B41FA5}">
                      <a16:colId xmlns:a16="http://schemas.microsoft.com/office/drawing/2014/main" val="244183896"/>
                    </a:ext>
                  </a:extLst>
                </a:gridCol>
                <a:gridCol w="576072">
                  <a:extLst>
                    <a:ext uri="{9D8B030D-6E8A-4147-A177-3AD203B41FA5}">
                      <a16:colId xmlns:a16="http://schemas.microsoft.com/office/drawing/2014/main" val="2634627535"/>
                    </a:ext>
                  </a:extLst>
                </a:gridCol>
                <a:gridCol w="576072">
                  <a:extLst>
                    <a:ext uri="{9D8B030D-6E8A-4147-A177-3AD203B41FA5}">
                      <a16:colId xmlns:a16="http://schemas.microsoft.com/office/drawing/2014/main" val="2335833307"/>
                    </a:ext>
                  </a:extLst>
                </a:gridCol>
                <a:gridCol w="658368">
                  <a:extLst>
                    <a:ext uri="{9D8B030D-6E8A-4147-A177-3AD203B41FA5}">
                      <a16:colId xmlns:a16="http://schemas.microsoft.com/office/drawing/2014/main" val="874016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9640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- 2018-12-15 14:30:00 </a:t>
                      </a:r>
                      <a:r>
                        <a:rPr kumimoji="0" lang="en-US" sz="1000" b="0" i="0" u="none" strike="noStrike" kern="1200" cap="none" spc="0" normalizeH="0" baseline="0" noProof="0">
                          <a:ln>
                            <a:noFill/>
                          </a:ln>
                          <a:solidFill>
                            <a:prstClr val="black"/>
                          </a:solidFill>
                          <a:effectLst/>
                          <a:uLnTx/>
                          <a:uFillTx/>
                          <a:latin typeface="+mn-lt"/>
                          <a:ea typeface="+mn-ea"/>
                          <a:cs typeface="+mn-cs"/>
                        </a:rPr>
                        <a:t> 
 Raise a toast to 2019 as the sky fills with fireworks! We will be celebrating in groovy Woodstock style ✌️at Republik Beach Club &amp; Grill with a curated 5 course meal, followed by electrifying beats from DJ Jimmy Gassel! 🎷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479908"/>
                  </a:ext>
                </a:extLst>
              </a:tr>
            </a:tbl>
          </a:graphicData>
        </a:graphic>
      </p:graphicFrame>
      <p:sp>
        <p:nvSpPr>
          <p:cNvPr id="4" name="Text Placeholder 3">
            <a:extLst>
              <a:ext uri="{FF2B5EF4-FFF2-40B4-BE49-F238E27FC236}">
                <a16:creationId xmlns:a16="http://schemas.microsoft.com/office/drawing/2014/main" id="{60643B39-6D89-486C-8A0B-62EACCD1F17F}"/>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2561787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2540B-A0EF-49CA-927E-47F6D04FE471}"/>
              </a:ext>
            </a:extLst>
          </p:cNvPr>
          <p:cNvSpPr>
            <a:spLocks noGrp="1"/>
          </p:cNvSpPr>
          <p:nvPr>
            <p:ph type="title"/>
          </p:nvPr>
        </p:nvSpPr>
        <p:spPr/>
        <p:txBody>
          <a:bodyPr/>
          <a:lstStyle/>
          <a:p>
            <a:r>
              <a:rPr lang="en-US"/>
              <a:t>Facebook FB Own Posts Table with views | SLTR - 14 of 24</a:t>
            </a:r>
          </a:p>
        </p:txBody>
      </p:sp>
      <p:graphicFrame>
        <p:nvGraphicFramePr>
          <p:cNvPr id="5" name="Table Placeholder 4">
            <a:extLst>
              <a:ext uri="{FF2B5EF4-FFF2-40B4-BE49-F238E27FC236}">
                <a16:creationId xmlns:a16="http://schemas.microsoft.com/office/drawing/2014/main" id="{457B7113-6317-4FA8-840E-9B90B008F169}"/>
              </a:ext>
            </a:extLst>
          </p:cNvPr>
          <p:cNvGraphicFramePr>
            <a:graphicFrameLocks noGrp="1"/>
          </p:cNvGraphicFramePr>
          <p:nvPr>
            <p:ph type="tbl" sz="quarter" idx="13"/>
            <p:extLst>
              <p:ext uri="{D42A27DB-BD31-4B8C-83A1-F6EECF244321}">
                <p14:modId xmlns:p14="http://schemas.microsoft.com/office/powerpoint/2010/main" val="3229919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035009"/>
                    </a:ext>
                  </a:extLst>
                </a:gridCol>
                <a:gridCol w="576072">
                  <a:extLst>
                    <a:ext uri="{9D8B030D-6E8A-4147-A177-3AD203B41FA5}">
                      <a16:colId xmlns:a16="http://schemas.microsoft.com/office/drawing/2014/main" val="2852323685"/>
                    </a:ext>
                  </a:extLst>
                </a:gridCol>
                <a:gridCol w="576072">
                  <a:extLst>
                    <a:ext uri="{9D8B030D-6E8A-4147-A177-3AD203B41FA5}">
                      <a16:colId xmlns:a16="http://schemas.microsoft.com/office/drawing/2014/main" val="455611697"/>
                    </a:ext>
                  </a:extLst>
                </a:gridCol>
                <a:gridCol w="576072">
                  <a:extLst>
                    <a:ext uri="{9D8B030D-6E8A-4147-A177-3AD203B41FA5}">
                      <a16:colId xmlns:a16="http://schemas.microsoft.com/office/drawing/2014/main" val="2796137971"/>
                    </a:ext>
                  </a:extLst>
                </a:gridCol>
                <a:gridCol w="576072">
                  <a:extLst>
                    <a:ext uri="{9D8B030D-6E8A-4147-A177-3AD203B41FA5}">
                      <a16:colId xmlns:a16="http://schemas.microsoft.com/office/drawing/2014/main" val="1425795704"/>
                    </a:ext>
                  </a:extLst>
                </a:gridCol>
                <a:gridCol w="576072">
                  <a:extLst>
                    <a:ext uri="{9D8B030D-6E8A-4147-A177-3AD203B41FA5}">
                      <a16:colId xmlns:a16="http://schemas.microsoft.com/office/drawing/2014/main" val="982125639"/>
                    </a:ext>
                  </a:extLst>
                </a:gridCol>
                <a:gridCol w="576072">
                  <a:extLst>
                    <a:ext uri="{9D8B030D-6E8A-4147-A177-3AD203B41FA5}">
                      <a16:colId xmlns:a16="http://schemas.microsoft.com/office/drawing/2014/main" val="3985868672"/>
                    </a:ext>
                  </a:extLst>
                </a:gridCol>
                <a:gridCol w="576072">
                  <a:extLst>
                    <a:ext uri="{9D8B030D-6E8A-4147-A177-3AD203B41FA5}">
                      <a16:colId xmlns:a16="http://schemas.microsoft.com/office/drawing/2014/main" val="3970053775"/>
                    </a:ext>
                  </a:extLst>
                </a:gridCol>
                <a:gridCol w="576072">
                  <a:extLst>
                    <a:ext uri="{9D8B030D-6E8A-4147-A177-3AD203B41FA5}">
                      <a16:colId xmlns:a16="http://schemas.microsoft.com/office/drawing/2014/main" val="782989139"/>
                    </a:ext>
                  </a:extLst>
                </a:gridCol>
                <a:gridCol w="576072">
                  <a:extLst>
                    <a:ext uri="{9D8B030D-6E8A-4147-A177-3AD203B41FA5}">
                      <a16:colId xmlns:a16="http://schemas.microsoft.com/office/drawing/2014/main" val="3484502232"/>
                    </a:ext>
                  </a:extLst>
                </a:gridCol>
                <a:gridCol w="576072">
                  <a:extLst>
                    <a:ext uri="{9D8B030D-6E8A-4147-A177-3AD203B41FA5}">
                      <a16:colId xmlns:a16="http://schemas.microsoft.com/office/drawing/2014/main" val="797333192"/>
                    </a:ext>
                  </a:extLst>
                </a:gridCol>
                <a:gridCol w="658368">
                  <a:extLst>
                    <a:ext uri="{9D8B030D-6E8A-4147-A177-3AD203B41FA5}">
                      <a16:colId xmlns:a16="http://schemas.microsoft.com/office/drawing/2014/main" val="1057604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408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- 2019-01-08 17:29:16 </a:t>
                      </a:r>
                      <a:r>
                        <a:rPr kumimoji="0" lang="en-US" sz="1000" b="0" i="0" u="none" strike="noStrike" kern="1200" cap="none" spc="0" normalizeH="0" baseline="0" noProof="0">
                          <a:ln>
                            <a:noFill/>
                          </a:ln>
                          <a:solidFill>
                            <a:prstClr val="black"/>
                          </a:solidFill>
                          <a:effectLst/>
                          <a:uLnTx/>
                          <a:uFillTx/>
                          <a:latin typeface="+mn-lt"/>
                          <a:ea typeface="+mn-ea"/>
                          <a:cs typeface="+mn-cs"/>
                        </a:rPr>
                        <a:t> 
 There's no better way to spend a summer afternoon than at our epic beach barbecue! Enjoy delectable flavours as you sway to the tunes of the ‘Rum &amp; Jazz Band’, and enjoy our fun island activities! 
See you on 20th January!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0832374"/>
                  </a:ext>
                </a:extLst>
              </a:tr>
            </a:tbl>
          </a:graphicData>
        </a:graphic>
      </p:graphicFrame>
      <p:sp>
        <p:nvSpPr>
          <p:cNvPr id="4" name="Text Placeholder 3">
            <a:extLst>
              <a:ext uri="{FF2B5EF4-FFF2-40B4-BE49-F238E27FC236}">
                <a16:creationId xmlns:a16="http://schemas.microsoft.com/office/drawing/2014/main" id="{6B27C6DC-8500-4096-A63B-E45A6695D626}"/>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278517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8DE1-A2A2-4F6D-B883-EDA4232B40A2}"/>
              </a:ext>
            </a:extLst>
          </p:cNvPr>
          <p:cNvSpPr>
            <a:spLocks noGrp="1"/>
          </p:cNvSpPr>
          <p:nvPr>
            <p:ph type="title"/>
          </p:nvPr>
        </p:nvSpPr>
        <p:spPr/>
        <p:txBody>
          <a:bodyPr/>
          <a:lstStyle/>
          <a:p>
            <a:r>
              <a:rPr lang="en-US"/>
              <a:t>Facebook FB Own Posts Table with views | SLTR - 15 of 24</a:t>
            </a:r>
          </a:p>
        </p:txBody>
      </p:sp>
      <p:graphicFrame>
        <p:nvGraphicFramePr>
          <p:cNvPr id="5" name="Table Placeholder 4">
            <a:extLst>
              <a:ext uri="{FF2B5EF4-FFF2-40B4-BE49-F238E27FC236}">
                <a16:creationId xmlns:a16="http://schemas.microsoft.com/office/drawing/2014/main" id="{7890E409-86BB-48C2-BB16-2DADB05BC0DA}"/>
              </a:ext>
            </a:extLst>
          </p:cNvPr>
          <p:cNvGraphicFramePr>
            <a:graphicFrameLocks noGrp="1"/>
          </p:cNvGraphicFramePr>
          <p:nvPr>
            <p:ph type="tbl" sz="quarter" idx="13"/>
            <p:extLst>
              <p:ext uri="{D42A27DB-BD31-4B8C-83A1-F6EECF244321}">
                <p14:modId xmlns:p14="http://schemas.microsoft.com/office/powerpoint/2010/main" val="1432286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06589112"/>
                    </a:ext>
                  </a:extLst>
                </a:gridCol>
                <a:gridCol w="576072">
                  <a:extLst>
                    <a:ext uri="{9D8B030D-6E8A-4147-A177-3AD203B41FA5}">
                      <a16:colId xmlns:a16="http://schemas.microsoft.com/office/drawing/2014/main" val="3136554685"/>
                    </a:ext>
                  </a:extLst>
                </a:gridCol>
                <a:gridCol w="576072">
                  <a:extLst>
                    <a:ext uri="{9D8B030D-6E8A-4147-A177-3AD203B41FA5}">
                      <a16:colId xmlns:a16="http://schemas.microsoft.com/office/drawing/2014/main" val="1158758126"/>
                    </a:ext>
                  </a:extLst>
                </a:gridCol>
                <a:gridCol w="576072">
                  <a:extLst>
                    <a:ext uri="{9D8B030D-6E8A-4147-A177-3AD203B41FA5}">
                      <a16:colId xmlns:a16="http://schemas.microsoft.com/office/drawing/2014/main" val="3810200065"/>
                    </a:ext>
                  </a:extLst>
                </a:gridCol>
                <a:gridCol w="576072">
                  <a:extLst>
                    <a:ext uri="{9D8B030D-6E8A-4147-A177-3AD203B41FA5}">
                      <a16:colId xmlns:a16="http://schemas.microsoft.com/office/drawing/2014/main" val="303334223"/>
                    </a:ext>
                  </a:extLst>
                </a:gridCol>
                <a:gridCol w="576072">
                  <a:extLst>
                    <a:ext uri="{9D8B030D-6E8A-4147-A177-3AD203B41FA5}">
                      <a16:colId xmlns:a16="http://schemas.microsoft.com/office/drawing/2014/main" val="4275107873"/>
                    </a:ext>
                  </a:extLst>
                </a:gridCol>
                <a:gridCol w="576072">
                  <a:extLst>
                    <a:ext uri="{9D8B030D-6E8A-4147-A177-3AD203B41FA5}">
                      <a16:colId xmlns:a16="http://schemas.microsoft.com/office/drawing/2014/main" val="1783051838"/>
                    </a:ext>
                  </a:extLst>
                </a:gridCol>
                <a:gridCol w="576072">
                  <a:extLst>
                    <a:ext uri="{9D8B030D-6E8A-4147-A177-3AD203B41FA5}">
                      <a16:colId xmlns:a16="http://schemas.microsoft.com/office/drawing/2014/main" val="3963476493"/>
                    </a:ext>
                  </a:extLst>
                </a:gridCol>
                <a:gridCol w="576072">
                  <a:extLst>
                    <a:ext uri="{9D8B030D-6E8A-4147-A177-3AD203B41FA5}">
                      <a16:colId xmlns:a16="http://schemas.microsoft.com/office/drawing/2014/main" val="4240242078"/>
                    </a:ext>
                  </a:extLst>
                </a:gridCol>
                <a:gridCol w="576072">
                  <a:extLst>
                    <a:ext uri="{9D8B030D-6E8A-4147-A177-3AD203B41FA5}">
                      <a16:colId xmlns:a16="http://schemas.microsoft.com/office/drawing/2014/main" val="1740644509"/>
                    </a:ext>
                  </a:extLst>
                </a:gridCol>
                <a:gridCol w="576072">
                  <a:extLst>
                    <a:ext uri="{9D8B030D-6E8A-4147-A177-3AD203B41FA5}">
                      <a16:colId xmlns:a16="http://schemas.microsoft.com/office/drawing/2014/main" val="4149591096"/>
                    </a:ext>
                  </a:extLst>
                </a:gridCol>
                <a:gridCol w="658368">
                  <a:extLst>
                    <a:ext uri="{9D8B030D-6E8A-4147-A177-3AD203B41FA5}">
                      <a16:colId xmlns:a16="http://schemas.microsoft.com/office/drawing/2014/main" val="4010486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7229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- 2019-01-17 15:00:01 </a:t>
                      </a:r>
                      <a:r>
                        <a:rPr kumimoji="0" lang="en-US" sz="1000" b="0" i="0" u="none" strike="noStrike" kern="1200" cap="none" spc="0" normalizeH="0" baseline="0" noProof="0">
                          <a:ln>
                            <a:noFill/>
                          </a:ln>
                          <a:solidFill>
                            <a:prstClr val="black"/>
                          </a:solidFill>
                          <a:effectLst/>
                          <a:uLnTx/>
                          <a:uFillTx/>
                          <a:latin typeface="+mn-lt"/>
                          <a:ea typeface="+mn-ea"/>
                          <a:cs typeface="+mn-cs"/>
                        </a:rPr>
                        <a:t> 
 Our February Gastronomy Festival kicks off 1st Feb, including a Chinese New Year buffet on 5th Feb! 
Relax in Paradise from 1st - 9th Feb at exclusive local rates, coupled with exciting culinary evenings.
From Rs. 16,500 / night*, half board. 
Info: 402 7400 / reservations.sltr@shangri-la.com
*2 nights min stay,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0034198"/>
                  </a:ext>
                </a:extLst>
              </a:tr>
            </a:tbl>
          </a:graphicData>
        </a:graphic>
      </p:graphicFrame>
      <p:sp>
        <p:nvSpPr>
          <p:cNvPr id="4" name="Text Placeholder 3">
            <a:extLst>
              <a:ext uri="{FF2B5EF4-FFF2-40B4-BE49-F238E27FC236}">
                <a16:creationId xmlns:a16="http://schemas.microsoft.com/office/drawing/2014/main" id="{81D2FCBA-2C00-4E6A-81E1-F51C2B217C5C}"/>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3110135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C6D80-86F1-4579-ACBC-D5FFFE49E471}"/>
              </a:ext>
            </a:extLst>
          </p:cNvPr>
          <p:cNvSpPr>
            <a:spLocks noGrp="1"/>
          </p:cNvSpPr>
          <p:nvPr>
            <p:ph type="title"/>
          </p:nvPr>
        </p:nvSpPr>
        <p:spPr/>
        <p:txBody>
          <a:bodyPr/>
          <a:lstStyle/>
          <a:p>
            <a:r>
              <a:rPr lang="en-US"/>
              <a:t>Facebook FB Own Posts Table with views | SLTR - 16 of 24</a:t>
            </a:r>
          </a:p>
        </p:txBody>
      </p:sp>
      <p:graphicFrame>
        <p:nvGraphicFramePr>
          <p:cNvPr id="5" name="Table Placeholder 4">
            <a:extLst>
              <a:ext uri="{FF2B5EF4-FFF2-40B4-BE49-F238E27FC236}">
                <a16:creationId xmlns:a16="http://schemas.microsoft.com/office/drawing/2014/main" id="{B55302A8-1C55-4C33-ABF3-45B2F026B5EF}"/>
              </a:ext>
            </a:extLst>
          </p:cNvPr>
          <p:cNvGraphicFramePr>
            <a:graphicFrameLocks noGrp="1"/>
          </p:cNvGraphicFramePr>
          <p:nvPr>
            <p:ph type="tbl" sz="quarter" idx="13"/>
            <p:extLst>
              <p:ext uri="{D42A27DB-BD31-4B8C-83A1-F6EECF244321}">
                <p14:modId xmlns:p14="http://schemas.microsoft.com/office/powerpoint/2010/main" val="991051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9937480"/>
                    </a:ext>
                  </a:extLst>
                </a:gridCol>
                <a:gridCol w="576072">
                  <a:extLst>
                    <a:ext uri="{9D8B030D-6E8A-4147-A177-3AD203B41FA5}">
                      <a16:colId xmlns:a16="http://schemas.microsoft.com/office/drawing/2014/main" val="2551153348"/>
                    </a:ext>
                  </a:extLst>
                </a:gridCol>
                <a:gridCol w="576072">
                  <a:extLst>
                    <a:ext uri="{9D8B030D-6E8A-4147-A177-3AD203B41FA5}">
                      <a16:colId xmlns:a16="http://schemas.microsoft.com/office/drawing/2014/main" val="4110994322"/>
                    </a:ext>
                  </a:extLst>
                </a:gridCol>
                <a:gridCol w="576072">
                  <a:extLst>
                    <a:ext uri="{9D8B030D-6E8A-4147-A177-3AD203B41FA5}">
                      <a16:colId xmlns:a16="http://schemas.microsoft.com/office/drawing/2014/main" val="3095814259"/>
                    </a:ext>
                  </a:extLst>
                </a:gridCol>
                <a:gridCol w="576072">
                  <a:extLst>
                    <a:ext uri="{9D8B030D-6E8A-4147-A177-3AD203B41FA5}">
                      <a16:colId xmlns:a16="http://schemas.microsoft.com/office/drawing/2014/main" val="720844703"/>
                    </a:ext>
                  </a:extLst>
                </a:gridCol>
                <a:gridCol w="576072">
                  <a:extLst>
                    <a:ext uri="{9D8B030D-6E8A-4147-A177-3AD203B41FA5}">
                      <a16:colId xmlns:a16="http://schemas.microsoft.com/office/drawing/2014/main" val="1988890416"/>
                    </a:ext>
                  </a:extLst>
                </a:gridCol>
                <a:gridCol w="576072">
                  <a:extLst>
                    <a:ext uri="{9D8B030D-6E8A-4147-A177-3AD203B41FA5}">
                      <a16:colId xmlns:a16="http://schemas.microsoft.com/office/drawing/2014/main" val="2228948843"/>
                    </a:ext>
                  </a:extLst>
                </a:gridCol>
                <a:gridCol w="576072">
                  <a:extLst>
                    <a:ext uri="{9D8B030D-6E8A-4147-A177-3AD203B41FA5}">
                      <a16:colId xmlns:a16="http://schemas.microsoft.com/office/drawing/2014/main" val="1672722150"/>
                    </a:ext>
                  </a:extLst>
                </a:gridCol>
                <a:gridCol w="576072">
                  <a:extLst>
                    <a:ext uri="{9D8B030D-6E8A-4147-A177-3AD203B41FA5}">
                      <a16:colId xmlns:a16="http://schemas.microsoft.com/office/drawing/2014/main" val="3345566392"/>
                    </a:ext>
                  </a:extLst>
                </a:gridCol>
                <a:gridCol w="576072">
                  <a:extLst>
                    <a:ext uri="{9D8B030D-6E8A-4147-A177-3AD203B41FA5}">
                      <a16:colId xmlns:a16="http://schemas.microsoft.com/office/drawing/2014/main" val="1038694520"/>
                    </a:ext>
                  </a:extLst>
                </a:gridCol>
                <a:gridCol w="576072">
                  <a:extLst>
                    <a:ext uri="{9D8B030D-6E8A-4147-A177-3AD203B41FA5}">
                      <a16:colId xmlns:a16="http://schemas.microsoft.com/office/drawing/2014/main" val="4270828695"/>
                    </a:ext>
                  </a:extLst>
                </a:gridCol>
                <a:gridCol w="658368">
                  <a:extLst>
                    <a:ext uri="{9D8B030D-6E8A-4147-A177-3AD203B41FA5}">
                      <a16:colId xmlns:a16="http://schemas.microsoft.com/office/drawing/2014/main" val="2533568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729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- 2018-12-08 14:50:00 </a:t>
                      </a:r>
                      <a:r>
                        <a:rPr kumimoji="0" lang="en-US" sz="1000" b="0" i="0" u="none" strike="noStrike" kern="1200" cap="none" spc="0" normalizeH="0" baseline="0" noProof="0">
                          <a:ln>
                            <a:noFill/>
                          </a:ln>
                          <a:solidFill>
                            <a:prstClr val="black"/>
                          </a:solidFill>
                          <a:effectLst/>
                          <a:uLnTx/>
                          <a:uFillTx/>
                          <a:latin typeface="+mn-lt"/>
                          <a:ea typeface="+mn-ea"/>
                          <a:cs typeface="+mn-cs"/>
                        </a:rPr>
                        <a:t> 
 WIN Brunch, Bubbles &amp; Beats for 2 at our SECOND edition this Dec 16th! Just tell us in the comments who makes Christmas special for you! Get ready to party into the afternoon and feast on festive delights!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1693360"/>
                  </a:ext>
                </a:extLst>
              </a:tr>
            </a:tbl>
          </a:graphicData>
        </a:graphic>
      </p:graphicFrame>
      <p:sp>
        <p:nvSpPr>
          <p:cNvPr id="4" name="Text Placeholder 3">
            <a:extLst>
              <a:ext uri="{FF2B5EF4-FFF2-40B4-BE49-F238E27FC236}">
                <a16:creationId xmlns:a16="http://schemas.microsoft.com/office/drawing/2014/main" id="{3B8785C6-66CD-4704-8677-9C0C0BFEBA6F}"/>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732711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115E-3768-4DD3-98B2-0D15CDC7EBD7}"/>
              </a:ext>
            </a:extLst>
          </p:cNvPr>
          <p:cNvSpPr>
            <a:spLocks noGrp="1"/>
          </p:cNvSpPr>
          <p:nvPr>
            <p:ph type="title"/>
          </p:nvPr>
        </p:nvSpPr>
        <p:spPr/>
        <p:txBody>
          <a:bodyPr/>
          <a:lstStyle/>
          <a:p>
            <a:r>
              <a:rPr lang="en-US"/>
              <a:t>Facebook FB Own Posts Table with views | SLTR - 17 of 24</a:t>
            </a:r>
          </a:p>
        </p:txBody>
      </p:sp>
      <p:graphicFrame>
        <p:nvGraphicFramePr>
          <p:cNvPr id="5" name="Table Placeholder 4">
            <a:extLst>
              <a:ext uri="{FF2B5EF4-FFF2-40B4-BE49-F238E27FC236}">
                <a16:creationId xmlns:a16="http://schemas.microsoft.com/office/drawing/2014/main" id="{4C745E4B-2A2D-420B-8A2A-7C9E8C31A269}"/>
              </a:ext>
            </a:extLst>
          </p:cNvPr>
          <p:cNvGraphicFramePr>
            <a:graphicFrameLocks noGrp="1"/>
          </p:cNvGraphicFramePr>
          <p:nvPr>
            <p:ph type="tbl" sz="quarter" idx="13"/>
            <p:extLst>
              <p:ext uri="{D42A27DB-BD31-4B8C-83A1-F6EECF244321}">
                <p14:modId xmlns:p14="http://schemas.microsoft.com/office/powerpoint/2010/main" val="1617451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28302677"/>
                    </a:ext>
                  </a:extLst>
                </a:gridCol>
                <a:gridCol w="576072">
                  <a:extLst>
                    <a:ext uri="{9D8B030D-6E8A-4147-A177-3AD203B41FA5}">
                      <a16:colId xmlns:a16="http://schemas.microsoft.com/office/drawing/2014/main" val="3183650753"/>
                    </a:ext>
                  </a:extLst>
                </a:gridCol>
                <a:gridCol w="576072">
                  <a:extLst>
                    <a:ext uri="{9D8B030D-6E8A-4147-A177-3AD203B41FA5}">
                      <a16:colId xmlns:a16="http://schemas.microsoft.com/office/drawing/2014/main" val="1289869153"/>
                    </a:ext>
                  </a:extLst>
                </a:gridCol>
                <a:gridCol w="576072">
                  <a:extLst>
                    <a:ext uri="{9D8B030D-6E8A-4147-A177-3AD203B41FA5}">
                      <a16:colId xmlns:a16="http://schemas.microsoft.com/office/drawing/2014/main" val="282612223"/>
                    </a:ext>
                  </a:extLst>
                </a:gridCol>
                <a:gridCol w="576072">
                  <a:extLst>
                    <a:ext uri="{9D8B030D-6E8A-4147-A177-3AD203B41FA5}">
                      <a16:colId xmlns:a16="http://schemas.microsoft.com/office/drawing/2014/main" val="3778807725"/>
                    </a:ext>
                  </a:extLst>
                </a:gridCol>
                <a:gridCol w="576072">
                  <a:extLst>
                    <a:ext uri="{9D8B030D-6E8A-4147-A177-3AD203B41FA5}">
                      <a16:colId xmlns:a16="http://schemas.microsoft.com/office/drawing/2014/main" val="1735596690"/>
                    </a:ext>
                  </a:extLst>
                </a:gridCol>
                <a:gridCol w="576072">
                  <a:extLst>
                    <a:ext uri="{9D8B030D-6E8A-4147-A177-3AD203B41FA5}">
                      <a16:colId xmlns:a16="http://schemas.microsoft.com/office/drawing/2014/main" val="3171169474"/>
                    </a:ext>
                  </a:extLst>
                </a:gridCol>
                <a:gridCol w="576072">
                  <a:extLst>
                    <a:ext uri="{9D8B030D-6E8A-4147-A177-3AD203B41FA5}">
                      <a16:colId xmlns:a16="http://schemas.microsoft.com/office/drawing/2014/main" val="2119031502"/>
                    </a:ext>
                  </a:extLst>
                </a:gridCol>
                <a:gridCol w="576072">
                  <a:extLst>
                    <a:ext uri="{9D8B030D-6E8A-4147-A177-3AD203B41FA5}">
                      <a16:colId xmlns:a16="http://schemas.microsoft.com/office/drawing/2014/main" val="2437736951"/>
                    </a:ext>
                  </a:extLst>
                </a:gridCol>
                <a:gridCol w="576072">
                  <a:extLst>
                    <a:ext uri="{9D8B030D-6E8A-4147-A177-3AD203B41FA5}">
                      <a16:colId xmlns:a16="http://schemas.microsoft.com/office/drawing/2014/main" val="1981474867"/>
                    </a:ext>
                  </a:extLst>
                </a:gridCol>
                <a:gridCol w="576072">
                  <a:extLst>
                    <a:ext uri="{9D8B030D-6E8A-4147-A177-3AD203B41FA5}">
                      <a16:colId xmlns:a16="http://schemas.microsoft.com/office/drawing/2014/main" val="4102379201"/>
                    </a:ext>
                  </a:extLst>
                </a:gridCol>
                <a:gridCol w="658368">
                  <a:extLst>
                    <a:ext uri="{9D8B030D-6E8A-4147-A177-3AD203B41FA5}">
                      <a16:colId xmlns:a16="http://schemas.microsoft.com/office/drawing/2014/main" val="2653887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489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- 2018-12-09 13:23:58 </a:t>
                      </a:r>
                      <a:r>
                        <a:rPr kumimoji="0" lang="en-US" sz="1000" b="0" i="0" u="none" strike="noStrike" kern="1200" cap="none" spc="0" normalizeH="0" baseline="0" noProof="0">
                          <a:ln>
                            <a:noFill/>
                          </a:ln>
                          <a:solidFill>
                            <a:prstClr val="black"/>
                          </a:solidFill>
                          <a:effectLst/>
                          <a:uLnTx/>
                          <a:uFillTx/>
                          <a:latin typeface="+mn-lt"/>
                          <a:ea typeface="+mn-ea"/>
                          <a:cs typeface="+mn-cs"/>
                        </a:rPr>
                        <a:t> 
 The Christmas countdown is ON! Can you imagine spending yours lying on an island beach listening to jazz, while jumbo prawns flambé with rum on the BBQ? 
Get in touch for details about a festive island Christmas Day!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6905795"/>
                  </a:ext>
                </a:extLst>
              </a:tr>
            </a:tbl>
          </a:graphicData>
        </a:graphic>
      </p:graphicFrame>
      <p:sp>
        <p:nvSpPr>
          <p:cNvPr id="4" name="Text Placeholder 3">
            <a:extLst>
              <a:ext uri="{FF2B5EF4-FFF2-40B4-BE49-F238E27FC236}">
                <a16:creationId xmlns:a16="http://schemas.microsoft.com/office/drawing/2014/main" id="{B2C3EF2E-6715-4430-9442-32577806D2E8}"/>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1591598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E5712-FD67-4510-A595-49CFFC092FD8}"/>
              </a:ext>
            </a:extLst>
          </p:cNvPr>
          <p:cNvSpPr>
            <a:spLocks noGrp="1"/>
          </p:cNvSpPr>
          <p:nvPr>
            <p:ph type="title"/>
          </p:nvPr>
        </p:nvSpPr>
        <p:spPr/>
        <p:txBody>
          <a:bodyPr/>
          <a:lstStyle/>
          <a:p>
            <a:r>
              <a:rPr lang="en-US"/>
              <a:t>Facebook FB Own Posts Table with views | SLTR - 18 of 24</a:t>
            </a:r>
          </a:p>
        </p:txBody>
      </p:sp>
      <p:graphicFrame>
        <p:nvGraphicFramePr>
          <p:cNvPr id="5" name="Table Placeholder 4">
            <a:extLst>
              <a:ext uri="{FF2B5EF4-FFF2-40B4-BE49-F238E27FC236}">
                <a16:creationId xmlns:a16="http://schemas.microsoft.com/office/drawing/2014/main" id="{C658384C-4576-460D-B1A0-188F13EA275B}"/>
              </a:ext>
            </a:extLst>
          </p:cNvPr>
          <p:cNvGraphicFramePr>
            <a:graphicFrameLocks noGrp="1"/>
          </p:cNvGraphicFramePr>
          <p:nvPr>
            <p:ph type="tbl" sz="quarter" idx="13"/>
            <p:extLst>
              <p:ext uri="{D42A27DB-BD31-4B8C-83A1-F6EECF244321}">
                <p14:modId xmlns:p14="http://schemas.microsoft.com/office/powerpoint/2010/main" val="178606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40668401"/>
                    </a:ext>
                  </a:extLst>
                </a:gridCol>
                <a:gridCol w="576072">
                  <a:extLst>
                    <a:ext uri="{9D8B030D-6E8A-4147-A177-3AD203B41FA5}">
                      <a16:colId xmlns:a16="http://schemas.microsoft.com/office/drawing/2014/main" val="2761545713"/>
                    </a:ext>
                  </a:extLst>
                </a:gridCol>
                <a:gridCol w="576072">
                  <a:extLst>
                    <a:ext uri="{9D8B030D-6E8A-4147-A177-3AD203B41FA5}">
                      <a16:colId xmlns:a16="http://schemas.microsoft.com/office/drawing/2014/main" val="1846774506"/>
                    </a:ext>
                  </a:extLst>
                </a:gridCol>
                <a:gridCol w="576072">
                  <a:extLst>
                    <a:ext uri="{9D8B030D-6E8A-4147-A177-3AD203B41FA5}">
                      <a16:colId xmlns:a16="http://schemas.microsoft.com/office/drawing/2014/main" val="2339125219"/>
                    </a:ext>
                  </a:extLst>
                </a:gridCol>
                <a:gridCol w="576072">
                  <a:extLst>
                    <a:ext uri="{9D8B030D-6E8A-4147-A177-3AD203B41FA5}">
                      <a16:colId xmlns:a16="http://schemas.microsoft.com/office/drawing/2014/main" val="100433047"/>
                    </a:ext>
                  </a:extLst>
                </a:gridCol>
                <a:gridCol w="576072">
                  <a:extLst>
                    <a:ext uri="{9D8B030D-6E8A-4147-A177-3AD203B41FA5}">
                      <a16:colId xmlns:a16="http://schemas.microsoft.com/office/drawing/2014/main" val="4060631378"/>
                    </a:ext>
                  </a:extLst>
                </a:gridCol>
                <a:gridCol w="576072">
                  <a:extLst>
                    <a:ext uri="{9D8B030D-6E8A-4147-A177-3AD203B41FA5}">
                      <a16:colId xmlns:a16="http://schemas.microsoft.com/office/drawing/2014/main" val="3657739681"/>
                    </a:ext>
                  </a:extLst>
                </a:gridCol>
                <a:gridCol w="576072">
                  <a:extLst>
                    <a:ext uri="{9D8B030D-6E8A-4147-A177-3AD203B41FA5}">
                      <a16:colId xmlns:a16="http://schemas.microsoft.com/office/drawing/2014/main" val="1506109480"/>
                    </a:ext>
                  </a:extLst>
                </a:gridCol>
                <a:gridCol w="576072">
                  <a:extLst>
                    <a:ext uri="{9D8B030D-6E8A-4147-A177-3AD203B41FA5}">
                      <a16:colId xmlns:a16="http://schemas.microsoft.com/office/drawing/2014/main" val="1996059994"/>
                    </a:ext>
                  </a:extLst>
                </a:gridCol>
                <a:gridCol w="576072">
                  <a:extLst>
                    <a:ext uri="{9D8B030D-6E8A-4147-A177-3AD203B41FA5}">
                      <a16:colId xmlns:a16="http://schemas.microsoft.com/office/drawing/2014/main" val="3677778133"/>
                    </a:ext>
                  </a:extLst>
                </a:gridCol>
                <a:gridCol w="576072">
                  <a:extLst>
                    <a:ext uri="{9D8B030D-6E8A-4147-A177-3AD203B41FA5}">
                      <a16:colId xmlns:a16="http://schemas.microsoft.com/office/drawing/2014/main" val="2929776565"/>
                    </a:ext>
                  </a:extLst>
                </a:gridCol>
                <a:gridCol w="658368">
                  <a:extLst>
                    <a:ext uri="{9D8B030D-6E8A-4147-A177-3AD203B41FA5}">
                      <a16:colId xmlns:a16="http://schemas.microsoft.com/office/drawing/2014/main" val="2773721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567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- 2019-01-15 13:04:44 </a:t>
                      </a:r>
                      <a:r>
                        <a:rPr kumimoji="0" lang="en-US" sz="1000" b="0" i="0" u="none" strike="noStrike" kern="1200" cap="none" spc="0" normalizeH="0" baseline="0" noProof="0">
                          <a:ln>
                            <a:noFill/>
                          </a:ln>
                          <a:solidFill>
                            <a:prstClr val="black"/>
                          </a:solidFill>
                          <a:effectLst/>
                          <a:uLnTx/>
                          <a:uFillTx/>
                          <a:latin typeface="+mn-lt"/>
                          <a:ea typeface="+mn-ea"/>
                          <a:cs typeface="+mn-cs"/>
                        </a:rPr>
                        <a:t> 
 Make the first weekend of February EPIC with our Brunch, Bubbles &amp; Beats on Feb 3rd! Indulge in delicious food while you are entertained with DJ David Jay's electrifying mix.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754760"/>
                  </a:ext>
                </a:extLst>
              </a:tr>
            </a:tbl>
          </a:graphicData>
        </a:graphic>
      </p:graphicFrame>
      <p:sp>
        <p:nvSpPr>
          <p:cNvPr id="4" name="Text Placeholder 3">
            <a:extLst>
              <a:ext uri="{FF2B5EF4-FFF2-40B4-BE49-F238E27FC236}">
                <a16:creationId xmlns:a16="http://schemas.microsoft.com/office/drawing/2014/main" id="{7E07F67B-6E6E-4FFA-9B9B-B12CA52F1443}"/>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2504933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04BC-1AC3-49FB-9037-3D753D4E68AA}"/>
              </a:ext>
            </a:extLst>
          </p:cNvPr>
          <p:cNvSpPr>
            <a:spLocks noGrp="1"/>
          </p:cNvSpPr>
          <p:nvPr>
            <p:ph type="title"/>
          </p:nvPr>
        </p:nvSpPr>
        <p:spPr/>
        <p:txBody>
          <a:bodyPr/>
          <a:lstStyle/>
          <a:p>
            <a:r>
              <a:rPr lang="en-US"/>
              <a:t>Facebook FB Own Posts Table with views | SLTR - 19 of 24</a:t>
            </a:r>
          </a:p>
        </p:txBody>
      </p:sp>
      <p:graphicFrame>
        <p:nvGraphicFramePr>
          <p:cNvPr id="5" name="Table Placeholder 4">
            <a:extLst>
              <a:ext uri="{FF2B5EF4-FFF2-40B4-BE49-F238E27FC236}">
                <a16:creationId xmlns:a16="http://schemas.microsoft.com/office/drawing/2014/main" id="{7E9B9B8B-F6C4-4001-BFA7-FF57DAB78FD6}"/>
              </a:ext>
            </a:extLst>
          </p:cNvPr>
          <p:cNvGraphicFramePr>
            <a:graphicFrameLocks noGrp="1"/>
          </p:cNvGraphicFramePr>
          <p:nvPr>
            <p:ph type="tbl" sz="quarter" idx="13"/>
            <p:extLst>
              <p:ext uri="{D42A27DB-BD31-4B8C-83A1-F6EECF244321}">
                <p14:modId xmlns:p14="http://schemas.microsoft.com/office/powerpoint/2010/main" val="1451939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47628301"/>
                    </a:ext>
                  </a:extLst>
                </a:gridCol>
                <a:gridCol w="576072">
                  <a:extLst>
                    <a:ext uri="{9D8B030D-6E8A-4147-A177-3AD203B41FA5}">
                      <a16:colId xmlns:a16="http://schemas.microsoft.com/office/drawing/2014/main" val="3304912954"/>
                    </a:ext>
                  </a:extLst>
                </a:gridCol>
                <a:gridCol w="576072">
                  <a:extLst>
                    <a:ext uri="{9D8B030D-6E8A-4147-A177-3AD203B41FA5}">
                      <a16:colId xmlns:a16="http://schemas.microsoft.com/office/drawing/2014/main" val="143119764"/>
                    </a:ext>
                  </a:extLst>
                </a:gridCol>
                <a:gridCol w="576072">
                  <a:extLst>
                    <a:ext uri="{9D8B030D-6E8A-4147-A177-3AD203B41FA5}">
                      <a16:colId xmlns:a16="http://schemas.microsoft.com/office/drawing/2014/main" val="2553409338"/>
                    </a:ext>
                  </a:extLst>
                </a:gridCol>
                <a:gridCol w="576072">
                  <a:extLst>
                    <a:ext uri="{9D8B030D-6E8A-4147-A177-3AD203B41FA5}">
                      <a16:colId xmlns:a16="http://schemas.microsoft.com/office/drawing/2014/main" val="4012916482"/>
                    </a:ext>
                  </a:extLst>
                </a:gridCol>
                <a:gridCol w="576072">
                  <a:extLst>
                    <a:ext uri="{9D8B030D-6E8A-4147-A177-3AD203B41FA5}">
                      <a16:colId xmlns:a16="http://schemas.microsoft.com/office/drawing/2014/main" val="3845117383"/>
                    </a:ext>
                  </a:extLst>
                </a:gridCol>
                <a:gridCol w="576072">
                  <a:extLst>
                    <a:ext uri="{9D8B030D-6E8A-4147-A177-3AD203B41FA5}">
                      <a16:colId xmlns:a16="http://schemas.microsoft.com/office/drawing/2014/main" val="746674021"/>
                    </a:ext>
                  </a:extLst>
                </a:gridCol>
                <a:gridCol w="576072">
                  <a:extLst>
                    <a:ext uri="{9D8B030D-6E8A-4147-A177-3AD203B41FA5}">
                      <a16:colId xmlns:a16="http://schemas.microsoft.com/office/drawing/2014/main" val="2803189187"/>
                    </a:ext>
                  </a:extLst>
                </a:gridCol>
                <a:gridCol w="576072">
                  <a:extLst>
                    <a:ext uri="{9D8B030D-6E8A-4147-A177-3AD203B41FA5}">
                      <a16:colId xmlns:a16="http://schemas.microsoft.com/office/drawing/2014/main" val="1965163456"/>
                    </a:ext>
                  </a:extLst>
                </a:gridCol>
                <a:gridCol w="576072">
                  <a:extLst>
                    <a:ext uri="{9D8B030D-6E8A-4147-A177-3AD203B41FA5}">
                      <a16:colId xmlns:a16="http://schemas.microsoft.com/office/drawing/2014/main" val="3227777336"/>
                    </a:ext>
                  </a:extLst>
                </a:gridCol>
                <a:gridCol w="576072">
                  <a:extLst>
                    <a:ext uri="{9D8B030D-6E8A-4147-A177-3AD203B41FA5}">
                      <a16:colId xmlns:a16="http://schemas.microsoft.com/office/drawing/2014/main" val="3438199376"/>
                    </a:ext>
                  </a:extLst>
                </a:gridCol>
                <a:gridCol w="658368">
                  <a:extLst>
                    <a:ext uri="{9D8B030D-6E8A-4147-A177-3AD203B41FA5}">
                      <a16:colId xmlns:a16="http://schemas.microsoft.com/office/drawing/2014/main" val="2095844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948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- 2018-11-08 13:00:01 </a:t>
                      </a:r>
                      <a:r>
                        <a:rPr kumimoji="0" lang="en-US" sz="1000" b="0" i="0" u="none" strike="noStrike" kern="1200" cap="none" spc="0" normalizeH="0" baseline="0" noProof="0">
                          <a:ln>
                            <a:noFill/>
                          </a:ln>
                          <a:solidFill>
                            <a:prstClr val="black"/>
                          </a:solidFill>
                          <a:effectLst/>
                          <a:uLnTx/>
                          <a:uFillTx/>
                          <a:latin typeface="+mn-lt"/>
                          <a:ea typeface="+mn-ea"/>
                          <a:cs typeface="+mn-cs"/>
                        </a:rPr>
                        <a:t> 
 Celebrate our 40th Anniversary with a Le Touessrok legacy - Jacqueline Dalais! Taste her signature Mauritian seafood and flavours in a 5 course meal, with part of the proceeds going to Eastern Association for the Disabled, for less privileged children. 
Call 5259 1441 / 5255 3892 or 402 7400 or email sltr.reservations@shangri-la.com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5693058"/>
                  </a:ext>
                </a:extLst>
              </a:tr>
            </a:tbl>
          </a:graphicData>
        </a:graphic>
      </p:graphicFrame>
      <p:sp>
        <p:nvSpPr>
          <p:cNvPr id="4" name="Text Placeholder 3">
            <a:extLst>
              <a:ext uri="{FF2B5EF4-FFF2-40B4-BE49-F238E27FC236}">
                <a16:creationId xmlns:a16="http://schemas.microsoft.com/office/drawing/2014/main" id="{A0EEFAC7-4914-4EF9-B5E5-1D59E7D6EF64}"/>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731496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1E351-AFF5-48CB-9C40-CE981086774A}"/>
              </a:ext>
            </a:extLst>
          </p:cNvPr>
          <p:cNvSpPr>
            <a:spLocks noGrp="1"/>
          </p:cNvSpPr>
          <p:nvPr>
            <p:ph type="title"/>
          </p:nvPr>
        </p:nvSpPr>
        <p:spPr/>
        <p:txBody>
          <a:bodyPr/>
          <a:lstStyle/>
          <a:p>
            <a:r>
              <a:rPr lang="en-US"/>
              <a:t>Facebook FB Own Posts Table with views | SLTR - 20 of 24</a:t>
            </a:r>
          </a:p>
        </p:txBody>
      </p:sp>
      <p:graphicFrame>
        <p:nvGraphicFramePr>
          <p:cNvPr id="5" name="Table Placeholder 4">
            <a:extLst>
              <a:ext uri="{FF2B5EF4-FFF2-40B4-BE49-F238E27FC236}">
                <a16:creationId xmlns:a16="http://schemas.microsoft.com/office/drawing/2014/main" id="{87ECC18D-2058-4E1F-BA1F-D461DA320D73}"/>
              </a:ext>
            </a:extLst>
          </p:cNvPr>
          <p:cNvGraphicFramePr>
            <a:graphicFrameLocks noGrp="1"/>
          </p:cNvGraphicFramePr>
          <p:nvPr>
            <p:ph type="tbl" sz="quarter" idx="13"/>
            <p:extLst>
              <p:ext uri="{D42A27DB-BD31-4B8C-83A1-F6EECF244321}">
                <p14:modId xmlns:p14="http://schemas.microsoft.com/office/powerpoint/2010/main" val="900498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211009"/>
                    </a:ext>
                  </a:extLst>
                </a:gridCol>
                <a:gridCol w="576072">
                  <a:extLst>
                    <a:ext uri="{9D8B030D-6E8A-4147-A177-3AD203B41FA5}">
                      <a16:colId xmlns:a16="http://schemas.microsoft.com/office/drawing/2014/main" val="1443220563"/>
                    </a:ext>
                  </a:extLst>
                </a:gridCol>
                <a:gridCol w="576072">
                  <a:extLst>
                    <a:ext uri="{9D8B030D-6E8A-4147-A177-3AD203B41FA5}">
                      <a16:colId xmlns:a16="http://schemas.microsoft.com/office/drawing/2014/main" val="3972574303"/>
                    </a:ext>
                  </a:extLst>
                </a:gridCol>
                <a:gridCol w="576072">
                  <a:extLst>
                    <a:ext uri="{9D8B030D-6E8A-4147-A177-3AD203B41FA5}">
                      <a16:colId xmlns:a16="http://schemas.microsoft.com/office/drawing/2014/main" val="1325032041"/>
                    </a:ext>
                  </a:extLst>
                </a:gridCol>
                <a:gridCol w="576072">
                  <a:extLst>
                    <a:ext uri="{9D8B030D-6E8A-4147-A177-3AD203B41FA5}">
                      <a16:colId xmlns:a16="http://schemas.microsoft.com/office/drawing/2014/main" val="3939745541"/>
                    </a:ext>
                  </a:extLst>
                </a:gridCol>
                <a:gridCol w="576072">
                  <a:extLst>
                    <a:ext uri="{9D8B030D-6E8A-4147-A177-3AD203B41FA5}">
                      <a16:colId xmlns:a16="http://schemas.microsoft.com/office/drawing/2014/main" val="1046866716"/>
                    </a:ext>
                  </a:extLst>
                </a:gridCol>
                <a:gridCol w="576072">
                  <a:extLst>
                    <a:ext uri="{9D8B030D-6E8A-4147-A177-3AD203B41FA5}">
                      <a16:colId xmlns:a16="http://schemas.microsoft.com/office/drawing/2014/main" val="1714287515"/>
                    </a:ext>
                  </a:extLst>
                </a:gridCol>
                <a:gridCol w="576072">
                  <a:extLst>
                    <a:ext uri="{9D8B030D-6E8A-4147-A177-3AD203B41FA5}">
                      <a16:colId xmlns:a16="http://schemas.microsoft.com/office/drawing/2014/main" val="3789524573"/>
                    </a:ext>
                  </a:extLst>
                </a:gridCol>
                <a:gridCol w="576072">
                  <a:extLst>
                    <a:ext uri="{9D8B030D-6E8A-4147-A177-3AD203B41FA5}">
                      <a16:colId xmlns:a16="http://schemas.microsoft.com/office/drawing/2014/main" val="344214386"/>
                    </a:ext>
                  </a:extLst>
                </a:gridCol>
                <a:gridCol w="576072">
                  <a:extLst>
                    <a:ext uri="{9D8B030D-6E8A-4147-A177-3AD203B41FA5}">
                      <a16:colId xmlns:a16="http://schemas.microsoft.com/office/drawing/2014/main" val="38944492"/>
                    </a:ext>
                  </a:extLst>
                </a:gridCol>
                <a:gridCol w="576072">
                  <a:extLst>
                    <a:ext uri="{9D8B030D-6E8A-4147-A177-3AD203B41FA5}">
                      <a16:colId xmlns:a16="http://schemas.microsoft.com/office/drawing/2014/main" val="3358751850"/>
                    </a:ext>
                  </a:extLst>
                </a:gridCol>
                <a:gridCol w="658368">
                  <a:extLst>
                    <a:ext uri="{9D8B030D-6E8A-4147-A177-3AD203B41FA5}">
                      <a16:colId xmlns:a16="http://schemas.microsoft.com/office/drawing/2014/main" val="2830164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3083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- 2018-11-05 18:30:04 </a:t>
                      </a:r>
                      <a:r>
                        <a:rPr kumimoji="0" lang="en-US" sz="1000" b="0" i="0" u="none" strike="noStrike" kern="1200" cap="none" spc="0" normalizeH="0" baseline="0" noProof="0">
                          <a:ln>
                            <a:noFill/>
                          </a:ln>
                          <a:solidFill>
                            <a:prstClr val="black"/>
                          </a:solidFill>
                          <a:effectLst/>
                          <a:uLnTx/>
                          <a:uFillTx/>
                          <a:latin typeface="+mn-lt"/>
                          <a:ea typeface="+mn-ea"/>
                          <a:cs typeface="+mn-cs"/>
                        </a:rPr>
                        <a:t> 
 😍 When the steak looks like this 👇🏾 you've GOT to try it! From Kangaroo Loin to Tomahawks, bespoke menu or À la carte, you can only try Chef Chris Wade's Steakmaestro menu until 17th Nov. 
For info &amp; booking, contact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55321754"/>
                  </a:ext>
                </a:extLst>
              </a:tr>
            </a:tbl>
          </a:graphicData>
        </a:graphic>
      </p:graphicFrame>
      <p:sp>
        <p:nvSpPr>
          <p:cNvPr id="4" name="Text Placeholder 3">
            <a:extLst>
              <a:ext uri="{FF2B5EF4-FFF2-40B4-BE49-F238E27FC236}">
                <a16:creationId xmlns:a16="http://schemas.microsoft.com/office/drawing/2014/main" id="{D5FBFDCA-5C74-45D4-B89A-710E49BC57DE}"/>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4188404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0DE25-ADCE-4679-AB06-D7E064F12056}"/>
              </a:ext>
            </a:extLst>
          </p:cNvPr>
          <p:cNvSpPr>
            <a:spLocks noGrp="1"/>
          </p:cNvSpPr>
          <p:nvPr>
            <p:ph type="title"/>
          </p:nvPr>
        </p:nvSpPr>
        <p:spPr/>
        <p:txBody>
          <a:bodyPr/>
          <a:lstStyle/>
          <a:p>
            <a:r>
              <a:rPr lang="en-US"/>
              <a:t>Facebook FB Own Posts Table with views | SLTR - 21 of 24</a:t>
            </a:r>
          </a:p>
        </p:txBody>
      </p:sp>
      <p:graphicFrame>
        <p:nvGraphicFramePr>
          <p:cNvPr id="5" name="Table Placeholder 4">
            <a:extLst>
              <a:ext uri="{FF2B5EF4-FFF2-40B4-BE49-F238E27FC236}">
                <a16:creationId xmlns:a16="http://schemas.microsoft.com/office/drawing/2014/main" id="{3745E0F7-105E-4614-8A1A-97195AF9B929}"/>
              </a:ext>
            </a:extLst>
          </p:cNvPr>
          <p:cNvGraphicFramePr>
            <a:graphicFrameLocks noGrp="1"/>
          </p:cNvGraphicFramePr>
          <p:nvPr>
            <p:ph type="tbl" sz="quarter" idx="13"/>
            <p:extLst>
              <p:ext uri="{D42A27DB-BD31-4B8C-83A1-F6EECF244321}">
                <p14:modId xmlns:p14="http://schemas.microsoft.com/office/powerpoint/2010/main" val="2322195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3118167"/>
                    </a:ext>
                  </a:extLst>
                </a:gridCol>
                <a:gridCol w="576072">
                  <a:extLst>
                    <a:ext uri="{9D8B030D-6E8A-4147-A177-3AD203B41FA5}">
                      <a16:colId xmlns:a16="http://schemas.microsoft.com/office/drawing/2014/main" val="1142888149"/>
                    </a:ext>
                  </a:extLst>
                </a:gridCol>
                <a:gridCol w="576072">
                  <a:extLst>
                    <a:ext uri="{9D8B030D-6E8A-4147-A177-3AD203B41FA5}">
                      <a16:colId xmlns:a16="http://schemas.microsoft.com/office/drawing/2014/main" val="1241592688"/>
                    </a:ext>
                  </a:extLst>
                </a:gridCol>
                <a:gridCol w="576072">
                  <a:extLst>
                    <a:ext uri="{9D8B030D-6E8A-4147-A177-3AD203B41FA5}">
                      <a16:colId xmlns:a16="http://schemas.microsoft.com/office/drawing/2014/main" val="3483595463"/>
                    </a:ext>
                  </a:extLst>
                </a:gridCol>
                <a:gridCol w="576072">
                  <a:extLst>
                    <a:ext uri="{9D8B030D-6E8A-4147-A177-3AD203B41FA5}">
                      <a16:colId xmlns:a16="http://schemas.microsoft.com/office/drawing/2014/main" val="3741177971"/>
                    </a:ext>
                  </a:extLst>
                </a:gridCol>
                <a:gridCol w="576072">
                  <a:extLst>
                    <a:ext uri="{9D8B030D-6E8A-4147-A177-3AD203B41FA5}">
                      <a16:colId xmlns:a16="http://schemas.microsoft.com/office/drawing/2014/main" val="3387102079"/>
                    </a:ext>
                  </a:extLst>
                </a:gridCol>
                <a:gridCol w="576072">
                  <a:extLst>
                    <a:ext uri="{9D8B030D-6E8A-4147-A177-3AD203B41FA5}">
                      <a16:colId xmlns:a16="http://schemas.microsoft.com/office/drawing/2014/main" val="1872691478"/>
                    </a:ext>
                  </a:extLst>
                </a:gridCol>
                <a:gridCol w="576072">
                  <a:extLst>
                    <a:ext uri="{9D8B030D-6E8A-4147-A177-3AD203B41FA5}">
                      <a16:colId xmlns:a16="http://schemas.microsoft.com/office/drawing/2014/main" val="1375972922"/>
                    </a:ext>
                  </a:extLst>
                </a:gridCol>
                <a:gridCol w="576072">
                  <a:extLst>
                    <a:ext uri="{9D8B030D-6E8A-4147-A177-3AD203B41FA5}">
                      <a16:colId xmlns:a16="http://schemas.microsoft.com/office/drawing/2014/main" val="958975584"/>
                    </a:ext>
                  </a:extLst>
                </a:gridCol>
                <a:gridCol w="576072">
                  <a:extLst>
                    <a:ext uri="{9D8B030D-6E8A-4147-A177-3AD203B41FA5}">
                      <a16:colId xmlns:a16="http://schemas.microsoft.com/office/drawing/2014/main" val="1972340092"/>
                    </a:ext>
                  </a:extLst>
                </a:gridCol>
                <a:gridCol w="576072">
                  <a:extLst>
                    <a:ext uri="{9D8B030D-6E8A-4147-A177-3AD203B41FA5}">
                      <a16:colId xmlns:a16="http://schemas.microsoft.com/office/drawing/2014/main" val="915620423"/>
                    </a:ext>
                  </a:extLst>
                </a:gridCol>
                <a:gridCol w="658368">
                  <a:extLst>
                    <a:ext uri="{9D8B030D-6E8A-4147-A177-3AD203B41FA5}">
                      <a16:colId xmlns:a16="http://schemas.microsoft.com/office/drawing/2014/main" val="1415447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568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- 2018-11-19 14:00:02 </a:t>
                      </a:r>
                      <a:r>
                        <a:rPr kumimoji="0" lang="en-US" sz="1000" b="0" i="0" u="none" strike="noStrike" kern="1200" cap="none" spc="0" normalizeH="0" baseline="0" noProof="0">
                          <a:ln>
                            <a:noFill/>
                          </a:ln>
                          <a:solidFill>
                            <a:prstClr val="black"/>
                          </a:solidFill>
                          <a:effectLst/>
                          <a:uLnTx/>
                          <a:uFillTx/>
                          <a:latin typeface="+mn-lt"/>
                          <a:ea typeface="+mn-ea"/>
                          <a:cs typeface="+mn-cs"/>
                        </a:rPr>
                        <a:t> 
 Hola! 💃🏻 Flamenco with us into the night, as the BBQ sizzles in Andalusian style! Sat 24th November on our Republik Beach. 
Book now on: 52591441 / 5255 3892 / 402 7400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1035494"/>
                  </a:ext>
                </a:extLst>
              </a:tr>
            </a:tbl>
          </a:graphicData>
        </a:graphic>
      </p:graphicFrame>
      <p:sp>
        <p:nvSpPr>
          <p:cNvPr id="4" name="Text Placeholder 3">
            <a:extLst>
              <a:ext uri="{FF2B5EF4-FFF2-40B4-BE49-F238E27FC236}">
                <a16:creationId xmlns:a16="http://schemas.microsoft.com/office/drawing/2014/main" id="{B14F2887-F689-4119-8306-8F910C2D733D}"/>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1844388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1295-66A5-4F21-90FA-29348E946E52}"/>
              </a:ext>
            </a:extLst>
          </p:cNvPr>
          <p:cNvSpPr>
            <a:spLocks noGrp="1"/>
          </p:cNvSpPr>
          <p:nvPr>
            <p:ph type="title"/>
          </p:nvPr>
        </p:nvSpPr>
        <p:spPr/>
        <p:txBody>
          <a:bodyPr/>
          <a:lstStyle/>
          <a:p>
            <a:r>
              <a:rPr lang="en-US"/>
              <a:t>Facebook FB Own Posts Table with views | SLTR - 22 of 24</a:t>
            </a:r>
          </a:p>
        </p:txBody>
      </p:sp>
      <p:graphicFrame>
        <p:nvGraphicFramePr>
          <p:cNvPr id="5" name="Table Placeholder 4">
            <a:extLst>
              <a:ext uri="{FF2B5EF4-FFF2-40B4-BE49-F238E27FC236}">
                <a16:creationId xmlns:a16="http://schemas.microsoft.com/office/drawing/2014/main" id="{3C5DBDDD-FD07-468F-9ADA-852EC887A74D}"/>
              </a:ext>
            </a:extLst>
          </p:cNvPr>
          <p:cNvGraphicFramePr>
            <a:graphicFrameLocks noGrp="1"/>
          </p:cNvGraphicFramePr>
          <p:nvPr>
            <p:ph type="tbl" sz="quarter" idx="13"/>
            <p:extLst>
              <p:ext uri="{D42A27DB-BD31-4B8C-83A1-F6EECF244321}">
                <p14:modId xmlns:p14="http://schemas.microsoft.com/office/powerpoint/2010/main" val="445965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90277880"/>
                    </a:ext>
                  </a:extLst>
                </a:gridCol>
                <a:gridCol w="576072">
                  <a:extLst>
                    <a:ext uri="{9D8B030D-6E8A-4147-A177-3AD203B41FA5}">
                      <a16:colId xmlns:a16="http://schemas.microsoft.com/office/drawing/2014/main" val="4152400743"/>
                    </a:ext>
                  </a:extLst>
                </a:gridCol>
                <a:gridCol w="576072">
                  <a:extLst>
                    <a:ext uri="{9D8B030D-6E8A-4147-A177-3AD203B41FA5}">
                      <a16:colId xmlns:a16="http://schemas.microsoft.com/office/drawing/2014/main" val="1941013144"/>
                    </a:ext>
                  </a:extLst>
                </a:gridCol>
                <a:gridCol w="576072">
                  <a:extLst>
                    <a:ext uri="{9D8B030D-6E8A-4147-A177-3AD203B41FA5}">
                      <a16:colId xmlns:a16="http://schemas.microsoft.com/office/drawing/2014/main" val="718968463"/>
                    </a:ext>
                  </a:extLst>
                </a:gridCol>
                <a:gridCol w="576072">
                  <a:extLst>
                    <a:ext uri="{9D8B030D-6E8A-4147-A177-3AD203B41FA5}">
                      <a16:colId xmlns:a16="http://schemas.microsoft.com/office/drawing/2014/main" val="2980373423"/>
                    </a:ext>
                  </a:extLst>
                </a:gridCol>
                <a:gridCol w="576072">
                  <a:extLst>
                    <a:ext uri="{9D8B030D-6E8A-4147-A177-3AD203B41FA5}">
                      <a16:colId xmlns:a16="http://schemas.microsoft.com/office/drawing/2014/main" val="335062777"/>
                    </a:ext>
                  </a:extLst>
                </a:gridCol>
                <a:gridCol w="576072">
                  <a:extLst>
                    <a:ext uri="{9D8B030D-6E8A-4147-A177-3AD203B41FA5}">
                      <a16:colId xmlns:a16="http://schemas.microsoft.com/office/drawing/2014/main" val="3263781420"/>
                    </a:ext>
                  </a:extLst>
                </a:gridCol>
                <a:gridCol w="576072">
                  <a:extLst>
                    <a:ext uri="{9D8B030D-6E8A-4147-A177-3AD203B41FA5}">
                      <a16:colId xmlns:a16="http://schemas.microsoft.com/office/drawing/2014/main" val="296440462"/>
                    </a:ext>
                  </a:extLst>
                </a:gridCol>
                <a:gridCol w="576072">
                  <a:extLst>
                    <a:ext uri="{9D8B030D-6E8A-4147-A177-3AD203B41FA5}">
                      <a16:colId xmlns:a16="http://schemas.microsoft.com/office/drawing/2014/main" val="1160761816"/>
                    </a:ext>
                  </a:extLst>
                </a:gridCol>
                <a:gridCol w="576072">
                  <a:extLst>
                    <a:ext uri="{9D8B030D-6E8A-4147-A177-3AD203B41FA5}">
                      <a16:colId xmlns:a16="http://schemas.microsoft.com/office/drawing/2014/main" val="3378899151"/>
                    </a:ext>
                  </a:extLst>
                </a:gridCol>
                <a:gridCol w="576072">
                  <a:extLst>
                    <a:ext uri="{9D8B030D-6E8A-4147-A177-3AD203B41FA5}">
                      <a16:colId xmlns:a16="http://schemas.microsoft.com/office/drawing/2014/main" val="2041802210"/>
                    </a:ext>
                  </a:extLst>
                </a:gridCol>
                <a:gridCol w="658368">
                  <a:extLst>
                    <a:ext uri="{9D8B030D-6E8A-4147-A177-3AD203B41FA5}">
                      <a16:colId xmlns:a16="http://schemas.microsoft.com/office/drawing/2014/main" val="2707821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523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- 2018-11-26 11:24:37 </a:t>
                      </a:r>
                      <a:r>
                        <a:rPr kumimoji="0" lang="en-US" sz="1000" b="0" i="0" u="none" strike="noStrike" kern="1200" cap="none" spc="0" normalizeH="0" baseline="0" noProof="0">
                          <a:ln>
                            <a:noFill/>
                          </a:ln>
                          <a:solidFill>
                            <a:prstClr val="black"/>
                          </a:solidFill>
                          <a:effectLst/>
                          <a:uLnTx/>
                          <a:uFillTx/>
                          <a:latin typeface="+mn-lt"/>
                          <a:ea typeface="+mn-ea"/>
                          <a:cs typeface="+mn-cs"/>
                        </a:rPr>
                        <a:t> 
 Take a step back in time, and watch Le Touessrok evolve from a small fishing island, to the resort we know and love today. A very special video created in celebration of our 40th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650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- 2018-11-05 14:00:01 </a:t>
                      </a:r>
                      <a:r>
                        <a:rPr kumimoji="0" lang="en-US" sz="1000" b="0" i="0" u="none" strike="noStrike" kern="1200" cap="none" spc="0" normalizeH="0" baseline="0" noProof="0">
                          <a:ln>
                            <a:noFill/>
                          </a:ln>
                          <a:solidFill>
                            <a:prstClr val="black"/>
                          </a:solidFill>
                          <a:effectLst/>
                          <a:uLnTx/>
                          <a:uFillTx/>
                          <a:latin typeface="+mn-lt"/>
                          <a:ea typeface="+mn-ea"/>
                          <a:cs typeface="+mn-cs"/>
                        </a:rPr>
                        <a:t> 
 Add some JAZZ to your Sunday surf and turf! 🎷 Join us on Ilot Mangenie on 18th November for a delicious BBQ, as music and smells fills the air! 
Call 402 7400 or email restaurant-reservations.sltr@shangri-la.com to 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1106893"/>
                  </a:ext>
                </a:extLst>
              </a:tr>
            </a:tbl>
          </a:graphicData>
        </a:graphic>
      </p:graphicFrame>
      <p:sp>
        <p:nvSpPr>
          <p:cNvPr id="4" name="Text Placeholder 3">
            <a:extLst>
              <a:ext uri="{FF2B5EF4-FFF2-40B4-BE49-F238E27FC236}">
                <a16:creationId xmlns:a16="http://schemas.microsoft.com/office/drawing/2014/main" id="{BBDAB38E-2E1E-4DA4-95B3-9A9EDDF6AABD}"/>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26464807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90415-0181-4A62-8A70-9086E084A2CE}"/>
              </a:ext>
            </a:extLst>
          </p:cNvPr>
          <p:cNvSpPr>
            <a:spLocks noGrp="1"/>
          </p:cNvSpPr>
          <p:nvPr>
            <p:ph type="title"/>
          </p:nvPr>
        </p:nvSpPr>
        <p:spPr/>
        <p:txBody>
          <a:bodyPr/>
          <a:lstStyle/>
          <a:p>
            <a:r>
              <a:rPr lang="en-US"/>
              <a:t>Facebook FB Own Posts Table with views | SLTR - 23 of 24</a:t>
            </a:r>
          </a:p>
        </p:txBody>
      </p:sp>
      <p:graphicFrame>
        <p:nvGraphicFramePr>
          <p:cNvPr id="5" name="Table Placeholder 4">
            <a:extLst>
              <a:ext uri="{FF2B5EF4-FFF2-40B4-BE49-F238E27FC236}">
                <a16:creationId xmlns:a16="http://schemas.microsoft.com/office/drawing/2014/main" id="{BF54CC1D-E3CD-49E0-88FE-3C6E2EDA26A9}"/>
              </a:ext>
            </a:extLst>
          </p:cNvPr>
          <p:cNvGraphicFramePr>
            <a:graphicFrameLocks noGrp="1"/>
          </p:cNvGraphicFramePr>
          <p:nvPr>
            <p:ph type="tbl" sz="quarter" idx="13"/>
            <p:extLst>
              <p:ext uri="{D42A27DB-BD31-4B8C-83A1-F6EECF244321}">
                <p14:modId xmlns:p14="http://schemas.microsoft.com/office/powerpoint/2010/main" val="3914230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68901602"/>
                    </a:ext>
                  </a:extLst>
                </a:gridCol>
                <a:gridCol w="576072">
                  <a:extLst>
                    <a:ext uri="{9D8B030D-6E8A-4147-A177-3AD203B41FA5}">
                      <a16:colId xmlns:a16="http://schemas.microsoft.com/office/drawing/2014/main" val="36963440"/>
                    </a:ext>
                  </a:extLst>
                </a:gridCol>
                <a:gridCol w="576072">
                  <a:extLst>
                    <a:ext uri="{9D8B030D-6E8A-4147-A177-3AD203B41FA5}">
                      <a16:colId xmlns:a16="http://schemas.microsoft.com/office/drawing/2014/main" val="2971436123"/>
                    </a:ext>
                  </a:extLst>
                </a:gridCol>
                <a:gridCol w="576072">
                  <a:extLst>
                    <a:ext uri="{9D8B030D-6E8A-4147-A177-3AD203B41FA5}">
                      <a16:colId xmlns:a16="http://schemas.microsoft.com/office/drawing/2014/main" val="410280012"/>
                    </a:ext>
                  </a:extLst>
                </a:gridCol>
                <a:gridCol w="576072">
                  <a:extLst>
                    <a:ext uri="{9D8B030D-6E8A-4147-A177-3AD203B41FA5}">
                      <a16:colId xmlns:a16="http://schemas.microsoft.com/office/drawing/2014/main" val="4240564300"/>
                    </a:ext>
                  </a:extLst>
                </a:gridCol>
                <a:gridCol w="576072">
                  <a:extLst>
                    <a:ext uri="{9D8B030D-6E8A-4147-A177-3AD203B41FA5}">
                      <a16:colId xmlns:a16="http://schemas.microsoft.com/office/drawing/2014/main" val="290544389"/>
                    </a:ext>
                  </a:extLst>
                </a:gridCol>
                <a:gridCol w="576072">
                  <a:extLst>
                    <a:ext uri="{9D8B030D-6E8A-4147-A177-3AD203B41FA5}">
                      <a16:colId xmlns:a16="http://schemas.microsoft.com/office/drawing/2014/main" val="1651820033"/>
                    </a:ext>
                  </a:extLst>
                </a:gridCol>
                <a:gridCol w="576072">
                  <a:extLst>
                    <a:ext uri="{9D8B030D-6E8A-4147-A177-3AD203B41FA5}">
                      <a16:colId xmlns:a16="http://schemas.microsoft.com/office/drawing/2014/main" val="941340827"/>
                    </a:ext>
                  </a:extLst>
                </a:gridCol>
                <a:gridCol w="576072">
                  <a:extLst>
                    <a:ext uri="{9D8B030D-6E8A-4147-A177-3AD203B41FA5}">
                      <a16:colId xmlns:a16="http://schemas.microsoft.com/office/drawing/2014/main" val="830235267"/>
                    </a:ext>
                  </a:extLst>
                </a:gridCol>
                <a:gridCol w="576072">
                  <a:extLst>
                    <a:ext uri="{9D8B030D-6E8A-4147-A177-3AD203B41FA5}">
                      <a16:colId xmlns:a16="http://schemas.microsoft.com/office/drawing/2014/main" val="1069272952"/>
                    </a:ext>
                  </a:extLst>
                </a:gridCol>
                <a:gridCol w="576072">
                  <a:extLst>
                    <a:ext uri="{9D8B030D-6E8A-4147-A177-3AD203B41FA5}">
                      <a16:colId xmlns:a16="http://schemas.microsoft.com/office/drawing/2014/main" val="4097345957"/>
                    </a:ext>
                  </a:extLst>
                </a:gridCol>
                <a:gridCol w="658368">
                  <a:extLst>
                    <a:ext uri="{9D8B030D-6E8A-4147-A177-3AD203B41FA5}">
                      <a16:colId xmlns:a16="http://schemas.microsoft.com/office/drawing/2014/main" val="1295002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584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- 2018-11-13 09:41:12 </a:t>
                      </a:r>
                      <a:r>
                        <a:rPr kumimoji="0" lang="en-US" sz="1000" b="0" i="0" u="none" strike="noStrike" kern="1200" cap="none" spc="0" normalizeH="0" baseline="0" noProof="0">
                          <a:ln>
                            <a:noFill/>
                          </a:ln>
                          <a:solidFill>
                            <a:prstClr val="black"/>
                          </a:solidFill>
                          <a:effectLst/>
                          <a:uLnTx/>
                          <a:uFillTx/>
                          <a:latin typeface="+mn-lt"/>
                          <a:ea typeface="+mn-ea"/>
                          <a:cs typeface="+mn-cs"/>
                        </a:rPr>
                        <a:t> 
 Ready for Brunch, Bubbles &amp; Beats, Festive edition on Dec 2nd? 
Win a table for 2! Comment below with a great memory from 2018, and let us know who's made your last year special to enter! 
To book: 402 7400 / 5259 1441 / 5255 3892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1177685"/>
                  </a:ext>
                </a:extLst>
              </a:tr>
            </a:tbl>
          </a:graphicData>
        </a:graphic>
      </p:graphicFrame>
      <p:sp>
        <p:nvSpPr>
          <p:cNvPr id="4" name="Text Placeholder 3">
            <a:extLst>
              <a:ext uri="{FF2B5EF4-FFF2-40B4-BE49-F238E27FC236}">
                <a16:creationId xmlns:a16="http://schemas.microsoft.com/office/drawing/2014/main" id="{C3A1A738-A100-4ED0-A46E-18730D84A832}"/>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2624599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B6307-F350-4E50-9A75-C06268A54199}"/>
              </a:ext>
            </a:extLst>
          </p:cNvPr>
          <p:cNvSpPr>
            <a:spLocks noGrp="1"/>
          </p:cNvSpPr>
          <p:nvPr>
            <p:ph type="title"/>
          </p:nvPr>
        </p:nvSpPr>
        <p:spPr/>
        <p:txBody>
          <a:bodyPr/>
          <a:lstStyle/>
          <a:p>
            <a:r>
              <a:rPr lang="en-US"/>
              <a:t>Facebook FB Own Posts Table with views | SLTR - 24 of 24</a:t>
            </a:r>
          </a:p>
        </p:txBody>
      </p:sp>
      <p:graphicFrame>
        <p:nvGraphicFramePr>
          <p:cNvPr id="5" name="Table Placeholder 4">
            <a:extLst>
              <a:ext uri="{FF2B5EF4-FFF2-40B4-BE49-F238E27FC236}">
                <a16:creationId xmlns:a16="http://schemas.microsoft.com/office/drawing/2014/main" id="{C2FBDECD-B251-4132-B642-A771C10C3DCA}"/>
              </a:ext>
            </a:extLst>
          </p:cNvPr>
          <p:cNvGraphicFramePr>
            <a:graphicFrameLocks noGrp="1"/>
          </p:cNvGraphicFramePr>
          <p:nvPr>
            <p:ph type="tbl" sz="quarter" idx="13"/>
            <p:extLst>
              <p:ext uri="{D42A27DB-BD31-4B8C-83A1-F6EECF244321}">
                <p14:modId xmlns:p14="http://schemas.microsoft.com/office/powerpoint/2010/main" val="3471699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15967459"/>
                    </a:ext>
                  </a:extLst>
                </a:gridCol>
                <a:gridCol w="576072">
                  <a:extLst>
                    <a:ext uri="{9D8B030D-6E8A-4147-A177-3AD203B41FA5}">
                      <a16:colId xmlns:a16="http://schemas.microsoft.com/office/drawing/2014/main" val="3359345188"/>
                    </a:ext>
                  </a:extLst>
                </a:gridCol>
                <a:gridCol w="576072">
                  <a:extLst>
                    <a:ext uri="{9D8B030D-6E8A-4147-A177-3AD203B41FA5}">
                      <a16:colId xmlns:a16="http://schemas.microsoft.com/office/drawing/2014/main" val="1705220626"/>
                    </a:ext>
                  </a:extLst>
                </a:gridCol>
                <a:gridCol w="576072">
                  <a:extLst>
                    <a:ext uri="{9D8B030D-6E8A-4147-A177-3AD203B41FA5}">
                      <a16:colId xmlns:a16="http://schemas.microsoft.com/office/drawing/2014/main" val="2123814565"/>
                    </a:ext>
                  </a:extLst>
                </a:gridCol>
                <a:gridCol w="576072">
                  <a:extLst>
                    <a:ext uri="{9D8B030D-6E8A-4147-A177-3AD203B41FA5}">
                      <a16:colId xmlns:a16="http://schemas.microsoft.com/office/drawing/2014/main" val="1179217843"/>
                    </a:ext>
                  </a:extLst>
                </a:gridCol>
                <a:gridCol w="576072">
                  <a:extLst>
                    <a:ext uri="{9D8B030D-6E8A-4147-A177-3AD203B41FA5}">
                      <a16:colId xmlns:a16="http://schemas.microsoft.com/office/drawing/2014/main" val="3905439577"/>
                    </a:ext>
                  </a:extLst>
                </a:gridCol>
                <a:gridCol w="576072">
                  <a:extLst>
                    <a:ext uri="{9D8B030D-6E8A-4147-A177-3AD203B41FA5}">
                      <a16:colId xmlns:a16="http://schemas.microsoft.com/office/drawing/2014/main" val="4084008285"/>
                    </a:ext>
                  </a:extLst>
                </a:gridCol>
                <a:gridCol w="576072">
                  <a:extLst>
                    <a:ext uri="{9D8B030D-6E8A-4147-A177-3AD203B41FA5}">
                      <a16:colId xmlns:a16="http://schemas.microsoft.com/office/drawing/2014/main" val="3341674893"/>
                    </a:ext>
                  </a:extLst>
                </a:gridCol>
                <a:gridCol w="576072">
                  <a:extLst>
                    <a:ext uri="{9D8B030D-6E8A-4147-A177-3AD203B41FA5}">
                      <a16:colId xmlns:a16="http://schemas.microsoft.com/office/drawing/2014/main" val="157520540"/>
                    </a:ext>
                  </a:extLst>
                </a:gridCol>
                <a:gridCol w="576072">
                  <a:extLst>
                    <a:ext uri="{9D8B030D-6E8A-4147-A177-3AD203B41FA5}">
                      <a16:colId xmlns:a16="http://schemas.microsoft.com/office/drawing/2014/main" val="3568235687"/>
                    </a:ext>
                  </a:extLst>
                </a:gridCol>
                <a:gridCol w="576072">
                  <a:extLst>
                    <a:ext uri="{9D8B030D-6E8A-4147-A177-3AD203B41FA5}">
                      <a16:colId xmlns:a16="http://schemas.microsoft.com/office/drawing/2014/main" val="90317106"/>
                    </a:ext>
                  </a:extLst>
                </a:gridCol>
                <a:gridCol w="658368">
                  <a:extLst>
                    <a:ext uri="{9D8B030D-6E8A-4147-A177-3AD203B41FA5}">
                      <a16:colId xmlns:a16="http://schemas.microsoft.com/office/drawing/2014/main" val="3530271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555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- 2018-11-11 17:28:13 </a:t>
                      </a:r>
                      <a:r>
                        <a:rPr kumimoji="0" lang="en-US" sz="1000" b="0" i="0" u="none" strike="noStrike" kern="1200" cap="none" spc="0" normalizeH="0" baseline="0" noProof="0">
                          <a:ln>
                            <a:noFill/>
                          </a:ln>
                          <a:solidFill>
                            <a:prstClr val="black"/>
                          </a:solidFill>
                          <a:effectLst/>
                          <a:uLnTx/>
                          <a:uFillTx/>
                          <a:latin typeface="+mn-lt"/>
                          <a:ea typeface="+mn-ea"/>
                          <a:cs typeface="+mn-cs"/>
                        </a:rPr>
                        <a:t> 
 We are in the second week of our pop-up Steakmaestro evening with Australian Chef Chris Wade! If you haven't booked yet - why not?! 
Call: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1494837"/>
                  </a:ext>
                </a:extLst>
              </a:tr>
            </a:tbl>
          </a:graphicData>
        </a:graphic>
      </p:graphicFrame>
      <p:sp>
        <p:nvSpPr>
          <p:cNvPr id="4" name="Text Placeholder 3">
            <a:extLst>
              <a:ext uri="{FF2B5EF4-FFF2-40B4-BE49-F238E27FC236}">
                <a16:creationId xmlns:a16="http://schemas.microsoft.com/office/drawing/2014/main" id="{EA58F835-9DA9-4DCC-9732-FD9C18B3AA53}"/>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1731506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57A79-5D31-4F67-9C45-32291B05DAD6}"/>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6CC960AF-A321-477D-B0A5-B3B49850888D}"/>
              </a:ext>
            </a:extLst>
          </p:cNvPr>
          <p:cNvGraphicFramePr>
            <a:graphicFrameLocks noGrp="1"/>
          </p:cNvGraphicFramePr>
          <p:nvPr>
            <p:ph type="chart" sz="quarter" idx="13"/>
            <p:extLst>
              <p:ext uri="{D42A27DB-BD31-4B8C-83A1-F6EECF244321}">
                <p14:modId xmlns:p14="http://schemas.microsoft.com/office/powerpoint/2010/main" val="2614622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5F753B-05FF-443B-86E4-05EF479D0174}"/>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EB46D3DB-C9D9-422F-BE3A-7ED849C11D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9323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75DEE-80AF-4F87-BB11-C3C11727A5C3}"/>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A17A0899-3959-4DF6-9B9C-219203D8BA8C}"/>
              </a:ext>
            </a:extLst>
          </p:cNvPr>
          <p:cNvGraphicFramePr>
            <a:graphicFrameLocks noGrp="1"/>
          </p:cNvGraphicFramePr>
          <p:nvPr>
            <p:ph type="chart" sz="quarter" idx="13"/>
            <p:extLst>
              <p:ext uri="{D42A27DB-BD31-4B8C-83A1-F6EECF244321}">
                <p14:modId xmlns:p14="http://schemas.microsoft.com/office/powerpoint/2010/main" val="2633012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DF8481-019E-4B15-A235-81DE539F341D}"/>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A08C522B-D403-478A-89EA-AC850FDC48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1848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4998F-9AE7-4D34-82A2-1FC594393A0D}"/>
              </a:ext>
            </a:extLst>
          </p:cNvPr>
          <p:cNvSpPr>
            <a:spLocks noGrp="1"/>
          </p:cNvSpPr>
          <p:nvPr>
            <p:ph type="title"/>
          </p:nvPr>
        </p:nvSpPr>
        <p:spPr/>
        <p:txBody>
          <a:bodyPr/>
          <a:lstStyle/>
          <a:p>
            <a:r>
              <a:rPr lang="en-US"/>
              <a:t>Instagram Reach | SLTR</a:t>
            </a:r>
          </a:p>
        </p:txBody>
      </p:sp>
      <p:graphicFrame>
        <p:nvGraphicFramePr>
          <p:cNvPr id="6" name="Chart Placeholder 5">
            <a:extLst>
              <a:ext uri="{FF2B5EF4-FFF2-40B4-BE49-F238E27FC236}">
                <a16:creationId xmlns:a16="http://schemas.microsoft.com/office/drawing/2014/main" id="{5D35B827-C3BD-4994-B354-5325F4D05107}"/>
              </a:ext>
            </a:extLst>
          </p:cNvPr>
          <p:cNvGraphicFramePr>
            <a:graphicFrameLocks noGrp="1"/>
          </p:cNvGraphicFramePr>
          <p:nvPr>
            <p:ph type="chart" sz="quarter" idx="13"/>
            <p:extLst>
              <p:ext uri="{D42A27DB-BD31-4B8C-83A1-F6EECF244321}">
                <p14:modId xmlns:p14="http://schemas.microsoft.com/office/powerpoint/2010/main" val="705667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C95961-4E54-42A0-8E53-3C4DA5077CAF}"/>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45FD36BC-9114-4920-B63E-7365C0D769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1491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1C8A1-3DB9-40FC-BD51-8BE0808923B3}"/>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18381330-BA1A-4BC0-82CE-0D4C8B221959}"/>
              </a:ext>
            </a:extLst>
          </p:cNvPr>
          <p:cNvGraphicFramePr>
            <a:graphicFrameLocks noGrp="1"/>
          </p:cNvGraphicFramePr>
          <p:nvPr>
            <p:ph type="chart" sz="quarter" idx="13"/>
            <p:extLst>
              <p:ext uri="{D42A27DB-BD31-4B8C-83A1-F6EECF244321}">
                <p14:modId xmlns:p14="http://schemas.microsoft.com/office/powerpoint/2010/main" val="717845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75FEB2-D835-4AED-81E5-7B52101DCA99}"/>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1AE2C1BE-3F7A-445D-90CD-13B0FA57F7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7897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734F0-31F3-46C0-BE97-26AD8A75931E}"/>
              </a:ext>
            </a:extLst>
          </p:cNvPr>
          <p:cNvSpPr>
            <a:spLocks noGrp="1"/>
          </p:cNvSpPr>
          <p:nvPr>
            <p:ph type="title"/>
          </p:nvPr>
        </p:nvSpPr>
        <p:spPr/>
        <p:txBody>
          <a:bodyPr/>
          <a:lstStyle/>
          <a:p>
            <a:r>
              <a:rPr lang="en-US"/>
              <a:t>Instagram Posts Table | SLTR - 1 of 7</a:t>
            </a:r>
          </a:p>
        </p:txBody>
      </p:sp>
      <p:graphicFrame>
        <p:nvGraphicFramePr>
          <p:cNvPr id="5" name="Table Placeholder 4">
            <a:extLst>
              <a:ext uri="{FF2B5EF4-FFF2-40B4-BE49-F238E27FC236}">
                <a16:creationId xmlns:a16="http://schemas.microsoft.com/office/drawing/2014/main" id="{6F038BA1-6550-4819-BEF3-34B151B010F1}"/>
              </a:ext>
            </a:extLst>
          </p:cNvPr>
          <p:cNvGraphicFramePr>
            <a:graphicFrameLocks noGrp="1"/>
          </p:cNvGraphicFramePr>
          <p:nvPr>
            <p:ph type="tbl" sz="quarter" idx="13"/>
            <p:extLst>
              <p:ext uri="{D42A27DB-BD31-4B8C-83A1-F6EECF244321}">
                <p14:modId xmlns:p14="http://schemas.microsoft.com/office/powerpoint/2010/main" val="1708742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8267462"/>
                    </a:ext>
                  </a:extLst>
                </a:gridCol>
                <a:gridCol w="987552">
                  <a:extLst>
                    <a:ext uri="{9D8B030D-6E8A-4147-A177-3AD203B41FA5}">
                      <a16:colId xmlns:a16="http://schemas.microsoft.com/office/drawing/2014/main" val="460319562"/>
                    </a:ext>
                  </a:extLst>
                </a:gridCol>
                <a:gridCol w="987552">
                  <a:extLst>
                    <a:ext uri="{9D8B030D-6E8A-4147-A177-3AD203B41FA5}">
                      <a16:colId xmlns:a16="http://schemas.microsoft.com/office/drawing/2014/main" val="872062673"/>
                    </a:ext>
                  </a:extLst>
                </a:gridCol>
                <a:gridCol w="987552">
                  <a:extLst>
                    <a:ext uri="{9D8B030D-6E8A-4147-A177-3AD203B41FA5}">
                      <a16:colId xmlns:a16="http://schemas.microsoft.com/office/drawing/2014/main" val="4211070503"/>
                    </a:ext>
                  </a:extLst>
                </a:gridCol>
                <a:gridCol w="987552">
                  <a:extLst>
                    <a:ext uri="{9D8B030D-6E8A-4147-A177-3AD203B41FA5}">
                      <a16:colId xmlns:a16="http://schemas.microsoft.com/office/drawing/2014/main" val="2137348421"/>
                    </a:ext>
                  </a:extLst>
                </a:gridCol>
                <a:gridCol w="987552">
                  <a:extLst>
                    <a:ext uri="{9D8B030D-6E8A-4147-A177-3AD203B41FA5}">
                      <a16:colId xmlns:a16="http://schemas.microsoft.com/office/drawing/2014/main" val="1391487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454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- 2019-01-24 16:28:03 </a:t>
                      </a:r>
                      <a:r>
                        <a:rPr kumimoji="0" lang="en-US" sz="1000" b="0" i="0" u="none" strike="noStrike" kern="1200" cap="none" spc="0" normalizeH="0" baseline="0" noProof="0">
                          <a:ln>
                            <a:noFill/>
                          </a:ln>
                          <a:solidFill>
                            <a:prstClr val="black"/>
                          </a:solidFill>
                          <a:effectLst/>
                          <a:uLnTx/>
                          <a:uFillTx/>
                          <a:latin typeface="+mn-lt"/>
                          <a:ea typeface="+mn-ea"/>
                          <a:cs typeface="+mn-cs"/>
                        </a:rPr>
                        <a:t>
 Dine by design - because we should all make more time for romance. 📷 explorerssaurus_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https://www.instagram.com/shangrilamauritius/p/BtBG2IygfU2/media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5730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- 2018-11-06 11:40:47 </a:t>
                      </a:r>
                      <a:r>
                        <a:rPr kumimoji="0" lang="en-US" sz="1000" b="0" i="0" u="none" strike="noStrike" kern="1200" cap="none" spc="0" normalizeH="0" baseline="0" noProof="0">
                          <a:ln>
                            <a:noFill/>
                          </a:ln>
                          <a:solidFill>
                            <a:prstClr val="black"/>
                          </a:solidFill>
                          <a:effectLst/>
                          <a:uLnTx/>
                          <a:uFillTx/>
                          <a:latin typeface="+mn-lt"/>
                          <a:ea typeface="+mn-ea"/>
                          <a:cs typeface="+mn-cs"/>
                        </a:rPr>
                        <a:t>
 Hands up if you wish this was your room tonight ✋ 📷 kate_flagg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https://www.instagram.com/shangrilamauritius/p/Bp1LLElgWPt/media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197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- 2019-01-13 14:29:43 </a:t>
                      </a:r>
                      <a:r>
                        <a:rPr kumimoji="0" lang="en-US" sz="1000" b="0" i="0" u="none" strike="noStrike" kern="1200" cap="none" spc="0" normalizeH="0" baseline="0" noProof="0">
                          <a:ln>
                            <a:noFill/>
                          </a:ln>
                          <a:solidFill>
                            <a:prstClr val="black"/>
                          </a:solidFill>
                          <a:effectLst/>
                          <a:uLnTx/>
                          <a:uFillTx/>
                          <a:latin typeface="+mn-lt"/>
                          <a:ea typeface="+mn-ea"/>
                          <a:cs typeface="+mn-cs"/>
                        </a:rPr>
                        <a:t>
 Is this destination near the top of your 2019 list? ✔️ 📷 harrison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https://www.instagram.com/shangrilamauritius/p/Bskkj0bgRCv/media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007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- 2019-01-06 14:22:11 </a:t>
                      </a:r>
                      <a:r>
                        <a:rPr kumimoji="0" lang="en-US" sz="1000" b="0" i="0" u="none" strike="noStrike" kern="1200" cap="none" spc="0" normalizeH="0" baseline="0" noProof="0">
                          <a:ln>
                            <a:noFill/>
                          </a:ln>
                          <a:solidFill>
                            <a:prstClr val="black"/>
                          </a:solidFill>
                          <a:effectLst/>
                          <a:uLnTx/>
                          <a:uFillTx/>
                          <a:latin typeface="+mn-lt"/>
                          <a:ea typeface="+mn-ea"/>
                          <a:cs typeface="+mn-cs"/>
                        </a:rPr>
                        <a:t>
 Palm trees and sun shine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https://www.instagram.com/shangrilamauritius/p/BsSiIlfABxS/media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1845162"/>
                  </a:ext>
                </a:extLst>
              </a:tr>
            </a:tbl>
          </a:graphicData>
        </a:graphic>
      </p:graphicFrame>
      <p:sp>
        <p:nvSpPr>
          <p:cNvPr id="4" name="Text Placeholder 3">
            <a:extLst>
              <a:ext uri="{FF2B5EF4-FFF2-40B4-BE49-F238E27FC236}">
                <a16:creationId xmlns:a16="http://schemas.microsoft.com/office/drawing/2014/main" id="{027F3535-14F2-4488-A98D-C57624A05B88}"/>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37561943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2370-D819-449B-A440-164A009B48C0}"/>
              </a:ext>
            </a:extLst>
          </p:cNvPr>
          <p:cNvSpPr>
            <a:spLocks noGrp="1"/>
          </p:cNvSpPr>
          <p:nvPr>
            <p:ph type="title"/>
          </p:nvPr>
        </p:nvSpPr>
        <p:spPr/>
        <p:txBody>
          <a:bodyPr/>
          <a:lstStyle/>
          <a:p>
            <a:r>
              <a:rPr lang="en-US"/>
              <a:t>Instagram Posts Table | SLTR - 2 of 7</a:t>
            </a:r>
          </a:p>
        </p:txBody>
      </p:sp>
      <p:graphicFrame>
        <p:nvGraphicFramePr>
          <p:cNvPr id="5" name="Table Placeholder 4">
            <a:extLst>
              <a:ext uri="{FF2B5EF4-FFF2-40B4-BE49-F238E27FC236}">
                <a16:creationId xmlns:a16="http://schemas.microsoft.com/office/drawing/2014/main" id="{6B9D41E6-9C98-4265-BCE1-CA2A42E8E6D2}"/>
              </a:ext>
            </a:extLst>
          </p:cNvPr>
          <p:cNvGraphicFramePr>
            <a:graphicFrameLocks noGrp="1"/>
          </p:cNvGraphicFramePr>
          <p:nvPr>
            <p:ph type="tbl" sz="quarter" idx="13"/>
            <p:extLst>
              <p:ext uri="{D42A27DB-BD31-4B8C-83A1-F6EECF244321}">
                <p14:modId xmlns:p14="http://schemas.microsoft.com/office/powerpoint/2010/main" val="1823733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34082730"/>
                    </a:ext>
                  </a:extLst>
                </a:gridCol>
                <a:gridCol w="987552">
                  <a:extLst>
                    <a:ext uri="{9D8B030D-6E8A-4147-A177-3AD203B41FA5}">
                      <a16:colId xmlns:a16="http://schemas.microsoft.com/office/drawing/2014/main" val="4108263016"/>
                    </a:ext>
                  </a:extLst>
                </a:gridCol>
                <a:gridCol w="987552">
                  <a:extLst>
                    <a:ext uri="{9D8B030D-6E8A-4147-A177-3AD203B41FA5}">
                      <a16:colId xmlns:a16="http://schemas.microsoft.com/office/drawing/2014/main" val="3654418632"/>
                    </a:ext>
                  </a:extLst>
                </a:gridCol>
                <a:gridCol w="987552">
                  <a:extLst>
                    <a:ext uri="{9D8B030D-6E8A-4147-A177-3AD203B41FA5}">
                      <a16:colId xmlns:a16="http://schemas.microsoft.com/office/drawing/2014/main" val="4210905794"/>
                    </a:ext>
                  </a:extLst>
                </a:gridCol>
                <a:gridCol w="987552">
                  <a:extLst>
                    <a:ext uri="{9D8B030D-6E8A-4147-A177-3AD203B41FA5}">
                      <a16:colId xmlns:a16="http://schemas.microsoft.com/office/drawing/2014/main" val="3566403294"/>
                    </a:ext>
                  </a:extLst>
                </a:gridCol>
                <a:gridCol w="987552">
                  <a:extLst>
                    <a:ext uri="{9D8B030D-6E8A-4147-A177-3AD203B41FA5}">
                      <a16:colId xmlns:a16="http://schemas.microsoft.com/office/drawing/2014/main" val="2961066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357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- 2019-01-27 13:10:35 </a:t>
                      </a:r>
                      <a:r>
                        <a:rPr kumimoji="0" lang="en-US" sz="1000" b="0" i="0" u="none" strike="noStrike" kern="1200" cap="none" spc="0" normalizeH="0" baseline="0" noProof="0">
                          <a:ln>
                            <a:noFill/>
                          </a:ln>
                          <a:solidFill>
                            <a:prstClr val="black"/>
                          </a:solidFill>
                          <a:effectLst/>
                          <a:uLnTx/>
                          <a:uFillTx/>
                          <a:latin typeface="+mn-lt"/>
                          <a:ea typeface="+mn-ea"/>
                          <a:cs typeface="+mn-cs"/>
                        </a:rPr>
                        <a:t>
 Tag someone you want to bring here this year 👇🏾 📷 milieshy_fashion_style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https://www.instagram.com/shangrilamauritius/p/BtIeolOANwc/media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2498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- 2018-11-21 11:26:04 </a:t>
                      </a:r>
                      <a:r>
                        <a:rPr kumimoji="0" lang="en-US" sz="1000" b="0" i="0" u="none" strike="noStrike" kern="1200" cap="none" spc="0" normalizeH="0" baseline="0" noProof="0">
                          <a:ln>
                            <a:noFill/>
                          </a:ln>
                          <a:solidFill>
                            <a:prstClr val="black"/>
                          </a:solidFill>
                          <a:effectLst/>
                          <a:uLnTx/>
                          <a:uFillTx/>
                          <a:latin typeface="+mn-lt"/>
                          <a:ea typeface="+mn-ea"/>
                          <a:cs typeface="+mn-cs"/>
                        </a:rPr>
                        <a:t>
 Only good vibes allowed ✌️ 📷: marinedlcb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https://www.instagram.com/shangrilamauritius/p/BqbxacFgpo0/media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447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- 2018-11-11 14:33:35 </a:t>
                      </a:r>
                      <a:r>
                        <a:rPr kumimoji="0" lang="en-US" sz="1000" b="0" i="0" u="none" strike="noStrike" kern="1200" cap="none" spc="0" normalizeH="0" baseline="0" noProof="0">
                          <a:ln>
                            <a:noFill/>
                          </a:ln>
                          <a:solidFill>
                            <a:prstClr val="black"/>
                          </a:solidFill>
                          <a:effectLst/>
                          <a:uLnTx/>
                          <a:uFillTx/>
                          <a:latin typeface="+mn-lt"/>
                          <a:ea typeface="+mn-ea"/>
                          <a:cs typeface="+mn-cs"/>
                        </a:rPr>
                        <a:t>
 Did someone say Paradise? 📷: ashdiaries_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https://www.instagram.com/shangrilamauritius/p/BqCW7IPAPf-/media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7439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- 2018-11-23 13:09:11 </a:t>
                      </a:r>
                      <a:r>
                        <a:rPr kumimoji="0" lang="en-US" sz="1000" b="0" i="0" u="none" strike="noStrike" kern="1200" cap="none" spc="0" normalizeH="0" baseline="0" noProof="0">
                          <a:ln>
                            <a:noFill/>
                          </a:ln>
                          <a:solidFill>
                            <a:prstClr val="black"/>
                          </a:solidFill>
                          <a:effectLst/>
                          <a:uLnTx/>
                          <a:uFillTx/>
                          <a:latin typeface="+mn-lt"/>
                          <a:ea typeface="+mn-ea"/>
                          <a:cs typeface="+mn-cs"/>
                        </a:rPr>
                        <a:t>
 Our Black Friday sale has begun! Upgrade your summer holiday with 50% cashback on dining experiences and spa moments. #BlackFriday #GoldenCircle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https://www.instagram.com/shangrilamauritius/p/BqhGzZ2AFVG/media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8869741"/>
                  </a:ext>
                </a:extLst>
              </a:tr>
            </a:tbl>
          </a:graphicData>
        </a:graphic>
      </p:graphicFrame>
      <p:sp>
        <p:nvSpPr>
          <p:cNvPr id="4" name="Text Placeholder 3">
            <a:extLst>
              <a:ext uri="{FF2B5EF4-FFF2-40B4-BE49-F238E27FC236}">
                <a16:creationId xmlns:a16="http://schemas.microsoft.com/office/drawing/2014/main" id="{3D754AC3-D216-4E28-93BE-9188506D7CF8}"/>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3918763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77390-6B7F-4F8E-B1B1-18D381BDD067}"/>
              </a:ext>
            </a:extLst>
          </p:cNvPr>
          <p:cNvSpPr>
            <a:spLocks noGrp="1"/>
          </p:cNvSpPr>
          <p:nvPr>
            <p:ph type="title"/>
          </p:nvPr>
        </p:nvSpPr>
        <p:spPr/>
        <p:txBody>
          <a:bodyPr/>
          <a:lstStyle/>
          <a:p>
            <a:r>
              <a:rPr lang="en-US"/>
              <a:t>Instagram Posts Table | SLTR - 3 of 7</a:t>
            </a:r>
          </a:p>
        </p:txBody>
      </p:sp>
      <p:graphicFrame>
        <p:nvGraphicFramePr>
          <p:cNvPr id="5" name="Table Placeholder 4">
            <a:extLst>
              <a:ext uri="{FF2B5EF4-FFF2-40B4-BE49-F238E27FC236}">
                <a16:creationId xmlns:a16="http://schemas.microsoft.com/office/drawing/2014/main" id="{AE20B6BD-175E-4566-99B4-9E72D5DBC424}"/>
              </a:ext>
            </a:extLst>
          </p:cNvPr>
          <p:cNvGraphicFramePr>
            <a:graphicFrameLocks noGrp="1"/>
          </p:cNvGraphicFramePr>
          <p:nvPr>
            <p:ph type="tbl" sz="quarter" idx="13"/>
            <p:extLst>
              <p:ext uri="{D42A27DB-BD31-4B8C-83A1-F6EECF244321}">
                <p14:modId xmlns:p14="http://schemas.microsoft.com/office/powerpoint/2010/main" val="2524984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842584"/>
                    </a:ext>
                  </a:extLst>
                </a:gridCol>
                <a:gridCol w="987552">
                  <a:extLst>
                    <a:ext uri="{9D8B030D-6E8A-4147-A177-3AD203B41FA5}">
                      <a16:colId xmlns:a16="http://schemas.microsoft.com/office/drawing/2014/main" val="2156870213"/>
                    </a:ext>
                  </a:extLst>
                </a:gridCol>
                <a:gridCol w="987552">
                  <a:extLst>
                    <a:ext uri="{9D8B030D-6E8A-4147-A177-3AD203B41FA5}">
                      <a16:colId xmlns:a16="http://schemas.microsoft.com/office/drawing/2014/main" val="4250430938"/>
                    </a:ext>
                  </a:extLst>
                </a:gridCol>
                <a:gridCol w="987552">
                  <a:extLst>
                    <a:ext uri="{9D8B030D-6E8A-4147-A177-3AD203B41FA5}">
                      <a16:colId xmlns:a16="http://schemas.microsoft.com/office/drawing/2014/main" val="2985470488"/>
                    </a:ext>
                  </a:extLst>
                </a:gridCol>
                <a:gridCol w="987552">
                  <a:extLst>
                    <a:ext uri="{9D8B030D-6E8A-4147-A177-3AD203B41FA5}">
                      <a16:colId xmlns:a16="http://schemas.microsoft.com/office/drawing/2014/main" val="1042421590"/>
                    </a:ext>
                  </a:extLst>
                </a:gridCol>
                <a:gridCol w="987552">
                  <a:extLst>
                    <a:ext uri="{9D8B030D-6E8A-4147-A177-3AD203B41FA5}">
                      <a16:colId xmlns:a16="http://schemas.microsoft.com/office/drawing/2014/main" val="3724123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974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- 2019-01-20 14:55:24 </a:t>
                      </a:r>
                      <a:r>
                        <a:rPr kumimoji="0" lang="en-US" sz="1000" b="0" i="0" u="none" strike="noStrike" kern="1200" cap="none" spc="0" normalizeH="0" baseline="0" noProof="0">
                          <a:ln>
                            <a:noFill/>
                          </a:ln>
                          <a:solidFill>
                            <a:prstClr val="black"/>
                          </a:solidFill>
                          <a:effectLst/>
                          <a:uLnTx/>
                          <a:uFillTx/>
                          <a:latin typeface="+mn-lt"/>
                          <a:ea typeface="+mn-ea"/>
                          <a:cs typeface="+mn-cs"/>
                        </a:rPr>
                        <a:t>
 Sun, sand and wonder...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https://www.instagram.com/shangrilamauritius/p/Bs2pEGUgAR_/media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343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- 2019-01-21 12:27:47 </a:t>
                      </a:r>
                      <a:r>
                        <a:rPr kumimoji="0" lang="en-US" sz="1000" b="0" i="0" u="none" strike="noStrike" kern="1200" cap="none" spc="0" normalizeH="0" baseline="0" noProof="0">
                          <a:ln>
                            <a:noFill/>
                          </a:ln>
                          <a:solidFill>
                            <a:prstClr val="black"/>
                          </a:solidFill>
                          <a:effectLst/>
                          <a:uLnTx/>
                          <a:uFillTx/>
                          <a:latin typeface="+mn-lt"/>
                          <a:ea typeface="+mn-ea"/>
                          <a:cs typeface="+mn-cs"/>
                        </a:rPr>
                        <a:t>
 Lunchtime on Ilot Mangenie! 📷 alicebarnes1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https://www.instagram.com/shangrilamauritius/p/Bs489xdAS8Z/media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423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- 2018-12-30 13:15:48 </a:t>
                      </a:r>
                      <a:r>
                        <a:rPr kumimoji="0" lang="en-US" sz="1000" b="0" i="0" u="none" strike="noStrike" kern="1200" cap="none" spc="0" normalizeH="0" baseline="0" noProof="0">
                          <a:ln>
                            <a:noFill/>
                          </a:ln>
                          <a:solidFill>
                            <a:prstClr val="black"/>
                          </a:solidFill>
                          <a:effectLst/>
                          <a:uLnTx/>
                          <a:uFillTx/>
                          <a:latin typeface="+mn-lt"/>
                          <a:ea typeface="+mn-ea"/>
                          <a:cs typeface="+mn-cs"/>
                        </a:rPr>
                        <a:t>
 Planning what to wear to our Woodstock New Year party like... 📷 fashionbook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https://www.instagram.com/shangrilamauritius/p/BsAY-SQgIAn/media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9822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- 2019-01-26 13:23:01 </a:t>
                      </a:r>
                      <a:r>
                        <a:rPr kumimoji="0" lang="en-US" sz="1000" b="0" i="0" u="none" strike="noStrike" kern="1200" cap="none" spc="0" normalizeH="0" baseline="0" noProof="0">
                          <a:ln>
                            <a:noFill/>
                          </a:ln>
                          <a:solidFill>
                            <a:prstClr val="black"/>
                          </a:solidFill>
                          <a:effectLst/>
                          <a:uLnTx/>
                          <a:uFillTx/>
                          <a:latin typeface="+mn-lt"/>
                          <a:ea typeface="+mn-ea"/>
                          <a:cs typeface="+mn-cs"/>
                        </a:rPr>
                        <a:t>
 Beautiful, magnifique, wunderschön, </a:t>
                      </a:r>
                      <a:r>
                        <a:rPr kumimoji="0" lang="az-Cyrl-AZ" sz="1000" b="0" i="0" u="none" strike="noStrike" kern="1200" cap="none" spc="0" normalizeH="0" baseline="0" noProof="0">
                          <a:ln>
                            <a:noFill/>
                          </a:ln>
                          <a:solidFill>
                            <a:prstClr val="black"/>
                          </a:solidFill>
                          <a:effectLst/>
                          <a:uLnTx/>
                          <a:uFillTx/>
                          <a:latin typeface="+mn-lt"/>
                          <a:ea typeface="+mn-ea"/>
                          <a:cs typeface="+mn-cs"/>
                        </a:rPr>
                        <a:t>красивое, </a:t>
                      </a:r>
                      <a:r>
                        <a:rPr kumimoji="0" lang="ja-JP" altLang="en-US" sz="1000" b="0" i="0" u="none" strike="noStrike" kern="1200" cap="none" spc="0" normalizeH="0" baseline="0" noProof="0">
                          <a:ln>
                            <a:noFill/>
                          </a:ln>
                          <a:solidFill>
                            <a:prstClr val="black"/>
                          </a:solidFill>
                          <a:effectLst/>
                          <a:uLnTx/>
                          <a:uFillTx/>
                          <a:latin typeface="+mn-lt"/>
                          <a:ea typeface="+mn-ea"/>
                          <a:cs typeface="+mn-cs"/>
                        </a:rPr>
                        <a:t>漂亮</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 mabuhaytisay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https://www.instagram.com/shangrilamauritius/p/BtF7Qr6gdc5/media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1467206"/>
                  </a:ext>
                </a:extLst>
              </a:tr>
            </a:tbl>
          </a:graphicData>
        </a:graphic>
      </p:graphicFrame>
      <p:sp>
        <p:nvSpPr>
          <p:cNvPr id="4" name="Text Placeholder 3">
            <a:extLst>
              <a:ext uri="{FF2B5EF4-FFF2-40B4-BE49-F238E27FC236}">
                <a16:creationId xmlns:a16="http://schemas.microsoft.com/office/drawing/2014/main" id="{D11F9939-37E2-4351-9B19-F070C0822EE3}"/>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444557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A71DB-4292-40B7-8D1D-F2DFD3CD2FAE}"/>
              </a:ext>
            </a:extLst>
          </p:cNvPr>
          <p:cNvSpPr>
            <a:spLocks noGrp="1"/>
          </p:cNvSpPr>
          <p:nvPr>
            <p:ph type="title"/>
          </p:nvPr>
        </p:nvSpPr>
        <p:spPr/>
        <p:txBody>
          <a:bodyPr/>
          <a:lstStyle/>
          <a:p>
            <a:r>
              <a:rPr lang="en-US"/>
              <a:t>Instagram Posts Table | SLTR - 4 of 7</a:t>
            </a:r>
          </a:p>
        </p:txBody>
      </p:sp>
      <p:graphicFrame>
        <p:nvGraphicFramePr>
          <p:cNvPr id="5" name="Table Placeholder 4">
            <a:extLst>
              <a:ext uri="{FF2B5EF4-FFF2-40B4-BE49-F238E27FC236}">
                <a16:creationId xmlns:a16="http://schemas.microsoft.com/office/drawing/2014/main" id="{A80C2D0F-815B-4360-9866-4D741EECBB61}"/>
              </a:ext>
            </a:extLst>
          </p:cNvPr>
          <p:cNvGraphicFramePr>
            <a:graphicFrameLocks noGrp="1"/>
          </p:cNvGraphicFramePr>
          <p:nvPr>
            <p:ph type="tbl" sz="quarter" idx="13"/>
            <p:extLst>
              <p:ext uri="{D42A27DB-BD31-4B8C-83A1-F6EECF244321}">
                <p14:modId xmlns:p14="http://schemas.microsoft.com/office/powerpoint/2010/main" val="2715320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9561058"/>
                    </a:ext>
                  </a:extLst>
                </a:gridCol>
                <a:gridCol w="987552">
                  <a:extLst>
                    <a:ext uri="{9D8B030D-6E8A-4147-A177-3AD203B41FA5}">
                      <a16:colId xmlns:a16="http://schemas.microsoft.com/office/drawing/2014/main" val="2086676852"/>
                    </a:ext>
                  </a:extLst>
                </a:gridCol>
                <a:gridCol w="987552">
                  <a:extLst>
                    <a:ext uri="{9D8B030D-6E8A-4147-A177-3AD203B41FA5}">
                      <a16:colId xmlns:a16="http://schemas.microsoft.com/office/drawing/2014/main" val="4156354918"/>
                    </a:ext>
                  </a:extLst>
                </a:gridCol>
                <a:gridCol w="987552">
                  <a:extLst>
                    <a:ext uri="{9D8B030D-6E8A-4147-A177-3AD203B41FA5}">
                      <a16:colId xmlns:a16="http://schemas.microsoft.com/office/drawing/2014/main" val="3021963352"/>
                    </a:ext>
                  </a:extLst>
                </a:gridCol>
                <a:gridCol w="987552">
                  <a:extLst>
                    <a:ext uri="{9D8B030D-6E8A-4147-A177-3AD203B41FA5}">
                      <a16:colId xmlns:a16="http://schemas.microsoft.com/office/drawing/2014/main" val="3816866677"/>
                    </a:ext>
                  </a:extLst>
                </a:gridCol>
                <a:gridCol w="987552">
                  <a:extLst>
                    <a:ext uri="{9D8B030D-6E8A-4147-A177-3AD203B41FA5}">
                      <a16:colId xmlns:a16="http://schemas.microsoft.com/office/drawing/2014/main" val="837840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33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- 2019-01-12 10:52:01 </a:t>
                      </a:r>
                      <a:r>
                        <a:rPr kumimoji="0" lang="en-US" sz="1000" b="0" i="0" u="none" strike="noStrike" kern="1200" cap="none" spc="0" normalizeH="0" baseline="0" noProof="0">
                          <a:ln>
                            <a:noFill/>
                          </a:ln>
                          <a:solidFill>
                            <a:prstClr val="black"/>
                          </a:solidFill>
                          <a:effectLst/>
                          <a:uLnTx/>
                          <a:uFillTx/>
                          <a:latin typeface="+mn-lt"/>
                          <a:ea typeface="+mn-ea"/>
                          <a:cs typeface="+mn-cs"/>
                        </a:rPr>
                        <a:t>
 The breakfast you have before you begin your island adventure... 😍 📷 vic.wuyts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https://www.instagram.com/shangrilamauritius/p/Bshm2fwg3AH/media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721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- 2018-11-30 12:26:32 </a:t>
                      </a:r>
                      <a:r>
                        <a:rPr kumimoji="0" lang="en-US" sz="1000" b="0" i="0" u="none" strike="noStrike" kern="1200" cap="none" spc="0" normalizeH="0" baseline="0" noProof="0">
                          <a:ln>
                            <a:noFill/>
                          </a:ln>
                          <a:solidFill>
                            <a:prstClr val="black"/>
                          </a:solidFill>
                          <a:effectLst/>
                          <a:uLnTx/>
                          <a:uFillTx/>
                          <a:latin typeface="+mn-lt"/>
                          <a:ea typeface="+mn-ea"/>
                          <a:cs typeface="+mn-cs"/>
                        </a:rPr>
                        <a:t>
 Breakfast level 💯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https://www.instagram.com/shangrilamauritius/p/BqzDfGhg6cR/media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594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- 2018-11-04 12:21:10 </a:t>
                      </a:r>
                      <a:r>
                        <a:rPr kumimoji="0" lang="en-US" sz="1000" b="0" i="0" u="none" strike="noStrike" kern="1200" cap="none" spc="0" normalizeH="0" baseline="0" noProof="0">
                          <a:ln>
                            <a:noFill/>
                          </a:ln>
                          <a:solidFill>
                            <a:prstClr val="black"/>
                          </a:solidFill>
                          <a:effectLst/>
                          <a:uLnTx/>
                          <a:uFillTx/>
                          <a:latin typeface="+mn-lt"/>
                          <a:ea typeface="+mn-ea"/>
                          <a:cs typeface="+mn-cs"/>
                        </a:rPr>
                        <a:t>
 Your first glimpse at paradise will be this. 📷 anikajalal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https://www.instagram.com/shangrilamauritius/p/BpwGNFigvdC/media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8796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- 2019-01-19 13:46:14 </a:t>
                      </a:r>
                      <a:r>
                        <a:rPr kumimoji="0" lang="en-US" sz="1000" b="0" i="0" u="none" strike="noStrike" kern="1200" cap="none" spc="0" normalizeH="0" baseline="0" noProof="0">
                          <a:ln>
                            <a:noFill/>
                          </a:ln>
                          <a:solidFill>
                            <a:prstClr val="black"/>
                          </a:solidFill>
                          <a:effectLst/>
                          <a:uLnTx/>
                          <a:uFillTx/>
                          <a:latin typeface="+mn-lt"/>
                          <a:ea typeface="+mn-ea"/>
                          <a:cs typeface="+mn-cs"/>
                        </a:rPr>
                        <a:t>
 A bed. On an island. Naps are the best. 💤 📷 etienneandmarcel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https://www.instagram.com/shangrilamauritius/p/Bsz8WsKAhgy/media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3741702"/>
                  </a:ext>
                </a:extLst>
              </a:tr>
            </a:tbl>
          </a:graphicData>
        </a:graphic>
      </p:graphicFrame>
      <p:sp>
        <p:nvSpPr>
          <p:cNvPr id="4" name="Text Placeholder 3">
            <a:extLst>
              <a:ext uri="{FF2B5EF4-FFF2-40B4-BE49-F238E27FC236}">
                <a16:creationId xmlns:a16="http://schemas.microsoft.com/office/drawing/2014/main" id="{126626D8-DB4D-489A-88B1-EEFFDDEB6102}"/>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1651329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3AA5E-5EE5-485A-AE6D-2C6FB526DD6E}"/>
              </a:ext>
            </a:extLst>
          </p:cNvPr>
          <p:cNvSpPr>
            <a:spLocks noGrp="1"/>
          </p:cNvSpPr>
          <p:nvPr>
            <p:ph type="title"/>
          </p:nvPr>
        </p:nvSpPr>
        <p:spPr/>
        <p:txBody>
          <a:bodyPr/>
          <a:lstStyle/>
          <a:p>
            <a:r>
              <a:rPr lang="en-US"/>
              <a:t>Instagram Posts Table | SLTR - 5 of 7</a:t>
            </a:r>
          </a:p>
        </p:txBody>
      </p:sp>
      <p:graphicFrame>
        <p:nvGraphicFramePr>
          <p:cNvPr id="5" name="Table Placeholder 4">
            <a:extLst>
              <a:ext uri="{FF2B5EF4-FFF2-40B4-BE49-F238E27FC236}">
                <a16:creationId xmlns:a16="http://schemas.microsoft.com/office/drawing/2014/main" id="{F93C779A-33C2-4FC8-A848-940B0CD62669}"/>
              </a:ext>
            </a:extLst>
          </p:cNvPr>
          <p:cNvGraphicFramePr>
            <a:graphicFrameLocks noGrp="1"/>
          </p:cNvGraphicFramePr>
          <p:nvPr>
            <p:ph type="tbl" sz="quarter" idx="13"/>
            <p:extLst>
              <p:ext uri="{D42A27DB-BD31-4B8C-83A1-F6EECF244321}">
                <p14:modId xmlns:p14="http://schemas.microsoft.com/office/powerpoint/2010/main" val="1783122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3629711"/>
                    </a:ext>
                  </a:extLst>
                </a:gridCol>
                <a:gridCol w="987552">
                  <a:extLst>
                    <a:ext uri="{9D8B030D-6E8A-4147-A177-3AD203B41FA5}">
                      <a16:colId xmlns:a16="http://schemas.microsoft.com/office/drawing/2014/main" val="3787857422"/>
                    </a:ext>
                  </a:extLst>
                </a:gridCol>
                <a:gridCol w="987552">
                  <a:extLst>
                    <a:ext uri="{9D8B030D-6E8A-4147-A177-3AD203B41FA5}">
                      <a16:colId xmlns:a16="http://schemas.microsoft.com/office/drawing/2014/main" val="4039965275"/>
                    </a:ext>
                  </a:extLst>
                </a:gridCol>
                <a:gridCol w="987552">
                  <a:extLst>
                    <a:ext uri="{9D8B030D-6E8A-4147-A177-3AD203B41FA5}">
                      <a16:colId xmlns:a16="http://schemas.microsoft.com/office/drawing/2014/main" val="691218688"/>
                    </a:ext>
                  </a:extLst>
                </a:gridCol>
                <a:gridCol w="987552">
                  <a:extLst>
                    <a:ext uri="{9D8B030D-6E8A-4147-A177-3AD203B41FA5}">
                      <a16:colId xmlns:a16="http://schemas.microsoft.com/office/drawing/2014/main" val="3816035535"/>
                    </a:ext>
                  </a:extLst>
                </a:gridCol>
                <a:gridCol w="987552">
                  <a:extLst>
                    <a:ext uri="{9D8B030D-6E8A-4147-A177-3AD203B41FA5}">
                      <a16:colId xmlns:a16="http://schemas.microsoft.com/office/drawing/2014/main" val="2656878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794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- 2018-12-28 13:25:41 </a:t>
                      </a:r>
                      <a:r>
                        <a:rPr kumimoji="0" lang="en-US" sz="1000" b="0" i="0" u="none" strike="noStrike" kern="1200" cap="none" spc="0" normalizeH="0" baseline="0" noProof="0">
                          <a:ln>
                            <a:noFill/>
                          </a:ln>
                          <a:solidFill>
                            <a:prstClr val="black"/>
                          </a:solidFill>
                          <a:effectLst/>
                          <a:uLnTx/>
                          <a:uFillTx/>
                          <a:latin typeface="+mn-lt"/>
                          <a:ea typeface="+mn-ea"/>
                          <a:cs typeface="+mn-cs"/>
                        </a:rPr>
                        <a:t>
 Miles of uninterrupted tranquillity... 📷 bksosninefive95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https://www.instagram.com/shangrilamauritius/p/Br7Qg5wADyF/media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75289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- 2018-12-18 10:27:13 </a:t>
                      </a:r>
                      <a:r>
                        <a:rPr kumimoji="0" lang="en-US" sz="1000" b="0" i="0" u="none" strike="noStrike" kern="1200" cap="none" spc="0" normalizeH="0" baseline="0" noProof="0">
                          <a:ln>
                            <a:noFill/>
                          </a:ln>
                          <a:solidFill>
                            <a:prstClr val="black"/>
                          </a:solidFill>
                          <a:effectLst/>
                          <a:uLnTx/>
                          <a:uFillTx/>
                          <a:latin typeface="+mn-lt"/>
                          <a:ea typeface="+mn-ea"/>
                          <a:cs typeface="+mn-cs"/>
                        </a:rPr>
                        <a:t>
 This tiny island packs a punch 📷 wideopenventure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https://www.instagram.com/shangrilamauritius/p/BrhMJCXA5oU/media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558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- 2019-01-10 11:34:45 </a:t>
                      </a:r>
                      <a:r>
                        <a:rPr kumimoji="0" lang="en-US" sz="1000" b="0" i="0" u="none" strike="noStrike" kern="1200" cap="none" spc="0" normalizeH="0" baseline="0" noProof="0">
                          <a:ln>
                            <a:noFill/>
                          </a:ln>
                          <a:solidFill>
                            <a:prstClr val="black"/>
                          </a:solidFill>
                          <a:effectLst/>
                          <a:uLnTx/>
                          <a:uFillTx/>
                          <a:latin typeface="+mn-lt"/>
                          <a:ea typeface="+mn-ea"/>
                          <a:cs typeface="+mn-cs"/>
                        </a:rPr>
                        <a:t>
 A wallpaper worthy view. 😉 📷 andreacomi_photography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https://www.instagram.com/shangrilamauritius/p/BsciJ0JAucW/media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852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- 2018-12-10 12:36:33 </a:t>
                      </a:r>
                      <a:r>
                        <a:rPr kumimoji="0" lang="en-US" sz="1000" b="0" i="0" u="none" strike="noStrike" kern="1200" cap="none" spc="0" normalizeH="0" baseline="0" noProof="0">
                          <a:ln>
                            <a:noFill/>
                          </a:ln>
                          <a:solidFill>
                            <a:prstClr val="black"/>
                          </a:solidFill>
                          <a:effectLst/>
                          <a:uLnTx/>
                          <a:uFillTx/>
                          <a:latin typeface="+mn-lt"/>
                          <a:ea typeface="+mn-ea"/>
                          <a:cs typeface="+mn-cs"/>
                        </a:rPr>
                        <a:t>
 When the sun peeks through 🌤️ 📷 Queniad123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https://www.instagram.com/shangrilamauritius/p/BrM0lQkAanz/media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49136646"/>
                  </a:ext>
                </a:extLst>
              </a:tr>
            </a:tbl>
          </a:graphicData>
        </a:graphic>
      </p:graphicFrame>
      <p:sp>
        <p:nvSpPr>
          <p:cNvPr id="4" name="Text Placeholder 3">
            <a:extLst>
              <a:ext uri="{FF2B5EF4-FFF2-40B4-BE49-F238E27FC236}">
                <a16:creationId xmlns:a16="http://schemas.microsoft.com/office/drawing/2014/main" id="{77500F53-27F2-423F-93A3-C38129876FD4}"/>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907851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8C63-617F-4D3B-B341-28692DC279BF}"/>
              </a:ext>
            </a:extLst>
          </p:cNvPr>
          <p:cNvSpPr>
            <a:spLocks noGrp="1"/>
          </p:cNvSpPr>
          <p:nvPr>
            <p:ph type="title"/>
          </p:nvPr>
        </p:nvSpPr>
        <p:spPr/>
        <p:txBody>
          <a:bodyPr/>
          <a:lstStyle/>
          <a:p>
            <a:r>
              <a:rPr lang="en-US"/>
              <a:t>Instagram Posts Table | SLTR - 6 of 7</a:t>
            </a:r>
          </a:p>
        </p:txBody>
      </p:sp>
      <p:graphicFrame>
        <p:nvGraphicFramePr>
          <p:cNvPr id="5" name="Table Placeholder 4">
            <a:extLst>
              <a:ext uri="{FF2B5EF4-FFF2-40B4-BE49-F238E27FC236}">
                <a16:creationId xmlns:a16="http://schemas.microsoft.com/office/drawing/2014/main" id="{A80CF276-4018-4DE1-B0D4-7E36C1CE1C6F}"/>
              </a:ext>
            </a:extLst>
          </p:cNvPr>
          <p:cNvGraphicFramePr>
            <a:graphicFrameLocks noGrp="1"/>
          </p:cNvGraphicFramePr>
          <p:nvPr>
            <p:ph type="tbl" sz="quarter" idx="13"/>
            <p:extLst>
              <p:ext uri="{D42A27DB-BD31-4B8C-83A1-F6EECF244321}">
                <p14:modId xmlns:p14="http://schemas.microsoft.com/office/powerpoint/2010/main" val="2379869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99103687"/>
                    </a:ext>
                  </a:extLst>
                </a:gridCol>
                <a:gridCol w="987552">
                  <a:extLst>
                    <a:ext uri="{9D8B030D-6E8A-4147-A177-3AD203B41FA5}">
                      <a16:colId xmlns:a16="http://schemas.microsoft.com/office/drawing/2014/main" val="2148957874"/>
                    </a:ext>
                  </a:extLst>
                </a:gridCol>
                <a:gridCol w="987552">
                  <a:extLst>
                    <a:ext uri="{9D8B030D-6E8A-4147-A177-3AD203B41FA5}">
                      <a16:colId xmlns:a16="http://schemas.microsoft.com/office/drawing/2014/main" val="699799552"/>
                    </a:ext>
                  </a:extLst>
                </a:gridCol>
                <a:gridCol w="987552">
                  <a:extLst>
                    <a:ext uri="{9D8B030D-6E8A-4147-A177-3AD203B41FA5}">
                      <a16:colId xmlns:a16="http://schemas.microsoft.com/office/drawing/2014/main" val="4043490916"/>
                    </a:ext>
                  </a:extLst>
                </a:gridCol>
                <a:gridCol w="987552">
                  <a:extLst>
                    <a:ext uri="{9D8B030D-6E8A-4147-A177-3AD203B41FA5}">
                      <a16:colId xmlns:a16="http://schemas.microsoft.com/office/drawing/2014/main" val="170868827"/>
                    </a:ext>
                  </a:extLst>
                </a:gridCol>
                <a:gridCol w="987552">
                  <a:extLst>
                    <a:ext uri="{9D8B030D-6E8A-4147-A177-3AD203B41FA5}">
                      <a16:colId xmlns:a16="http://schemas.microsoft.com/office/drawing/2014/main" val="1742559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9094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- 2018-12-02 12:35:06 </a:t>
                      </a:r>
                      <a:r>
                        <a:rPr kumimoji="0" lang="en-US" sz="1000" b="0" i="0" u="none" strike="noStrike" kern="1200" cap="none" spc="0" normalizeH="0" baseline="0" noProof="0">
                          <a:ln>
                            <a:noFill/>
                          </a:ln>
                          <a:solidFill>
                            <a:prstClr val="black"/>
                          </a:solidFill>
                          <a:effectLst/>
                          <a:uLnTx/>
                          <a:uFillTx/>
                          <a:latin typeface="+mn-lt"/>
                          <a:ea typeface="+mn-ea"/>
                          <a:cs typeface="+mn-cs"/>
                        </a:rPr>
                        <a:t>
 Azure, sapphire, cobalt... whatever word you use, its beautiful 💙 📷 shewandersfree_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https://www.instagram.com/shangrilamauritius/p/Bq4ODlfgNIG/media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3758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- 2018-11-25 11:13:21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Le Touessrok!! 🍰 🥳 
We are celebrating 40 years today! 📷 faridaisrail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https://www.instagram.com/shangrilamauritius/p/BqmDIwMgpoX/media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108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- 2018-12-04 12:02:34 </a:t>
                      </a:r>
                      <a:r>
                        <a:rPr kumimoji="0" lang="en-US" sz="1000" b="0" i="0" u="none" strike="noStrike" kern="1200" cap="none" spc="0" normalizeH="0" baseline="0" noProof="0">
                          <a:ln>
                            <a:noFill/>
                          </a:ln>
                          <a:solidFill>
                            <a:prstClr val="black"/>
                          </a:solidFill>
                          <a:effectLst/>
                          <a:uLnTx/>
                          <a:uFillTx/>
                          <a:latin typeface="+mn-lt"/>
                          <a:ea typeface="+mn-ea"/>
                          <a:cs typeface="+mn-cs"/>
                        </a:rPr>
                        <a:t>
 All aboard! 📷 peterforster_21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https://www.instagram.com/shangrilamauritius/p/Bq9T7DdASJe/media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59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- 2018-12-19 13:35:54 </a:t>
                      </a:r>
                      <a:r>
                        <a:rPr kumimoji="0" lang="en-US" sz="1000" b="0" i="0" u="none" strike="noStrike" kern="1200" cap="none" spc="0" normalizeH="0" baseline="0" noProof="0">
                          <a:ln>
                            <a:noFill/>
                          </a:ln>
                          <a:solidFill>
                            <a:prstClr val="black"/>
                          </a:solidFill>
                          <a:effectLst/>
                          <a:uLnTx/>
                          <a:uFillTx/>
                          <a:latin typeface="+mn-lt"/>
                          <a:ea typeface="+mn-ea"/>
                          <a:cs typeface="+mn-cs"/>
                        </a:rPr>
                        <a:t>
 Sand underfoot. 📷 eric_lepine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https://www.instagram.com/shangrilamauritius/p/BrkGh4DA7I1/media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0423770"/>
                  </a:ext>
                </a:extLst>
              </a:tr>
            </a:tbl>
          </a:graphicData>
        </a:graphic>
      </p:graphicFrame>
      <p:sp>
        <p:nvSpPr>
          <p:cNvPr id="4" name="Text Placeholder 3">
            <a:extLst>
              <a:ext uri="{FF2B5EF4-FFF2-40B4-BE49-F238E27FC236}">
                <a16:creationId xmlns:a16="http://schemas.microsoft.com/office/drawing/2014/main" id="{6DB3F502-617C-48B5-863F-5AB997165460}"/>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3538031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E0609-8112-441C-853D-D1AE1CFE5144}"/>
              </a:ext>
            </a:extLst>
          </p:cNvPr>
          <p:cNvSpPr>
            <a:spLocks noGrp="1"/>
          </p:cNvSpPr>
          <p:nvPr>
            <p:ph type="title"/>
          </p:nvPr>
        </p:nvSpPr>
        <p:spPr/>
        <p:txBody>
          <a:bodyPr/>
          <a:lstStyle/>
          <a:p>
            <a:r>
              <a:rPr lang="en-US"/>
              <a:t>Instagram Posts Table | SLTR - 7 of 7</a:t>
            </a:r>
          </a:p>
        </p:txBody>
      </p:sp>
      <p:graphicFrame>
        <p:nvGraphicFramePr>
          <p:cNvPr id="5" name="Table Placeholder 4">
            <a:extLst>
              <a:ext uri="{FF2B5EF4-FFF2-40B4-BE49-F238E27FC236}">
                <a16:creationId xmlns:a16="http://schemas.microsoft.com/office/drawing/2014/main" id="{5105BC9D-A2E2-498E-89E5-B3F319582D3A}"/>
              </a:ext>
            </a:extLst>
          </p:cNvPr>
          <p:cNvGraphicFramePr>
            <a:graphicFrameLocks noGrp="1"/>
          </p:cNvGraphicFramePr>
          <p:nvPr>
            <p:ph type="tbl" sz="quarter" idx="13"/>
            <p:extLst>
              <p:ext uri="{D42A27DB-BD31-4B8C-83A1-F6EECF244321}">
                <p14:modId xmlns:p14="http://schemas.microsoft.com/office/powerpoint/2010/main" val="3941490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7556255"/>
                    </a:ext>
                  </a:extLst>
                </a:gridCol>
                <a:gridCol w="987552">
                  <a:extLst>
                    <a:ext uri="{9D8B030D-6E8A-4147-A177-3AD203B41FA5}">
                      <a16:colId xmlns:a16="http://schemas.microsoft.com/office/drawing/2014/main" val="2377408864"/>
                    </a:ext>
                  </a:extLst>
                </a:gridCol>
                <a:gridCol w="987552">
                  <a:extLst>
                    <a:ext uri="{9D8B030D-6E8A-4147-A177-3AD203B41FA5}">
                      <a16:colId xmlns:a16="http://schemas.microsoft.com/office/drawing/2014/main" val="3358224512"/>
                    </a:ext>
                  </a:extLst>
                </a:gridCol>
                <a:gridCol w="987552">
                  <a:extLst>
                    <a:ext uri="{9D8B030D-6E8A-4147-A177-3AD203B41FA5}">
                      <a16:colId xmlns:a16="http://schemas.microsoft.com/office/drawing/2014/main" val="70427857"/>
                    </a:ext>
                  </a:extLst>
                </a:gridCol>
                <a:gridCol w="987552">
                  <a:extLst>
                    <a:ext uri="{9D8B030D-6E8A-4147-A177-3AD203B41FA5}">
                      <a16:colId xmlns:a16="http://schemas.microsoft.com/office/drawing/2014/main" val="4187646917"/>
                    </a:ext>
                  </a:extLst>
                </a:gridCol>
                <a:gridCol w="987552">
                  <a:extLst>
                    <a:ext uri="{9D8B030D-6E8A-4147-A177-3AD203B41FA5}">
                      <a16:colId xmlns:a16="http://schemas.microsoft.com/office/drawing/2014/main" val="3445486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6325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- 2018-12-01 12:43:18 </a:t>
                      </a:r>
                      <a:r>
                        <a:rPr kumimoji="0" lang="en-US" sz="1000" b="0" i="0" u="none" strike="noStrike" kern="1200" cap="none" spc="0" normalizeH="0" baseline="0" noProof="0">
                          <a:ln>
                            <a:noFill/>
                          </a:ln>
                          <a:solidFill>
                            <a:prstClr val="black"/>
                          </a:solidFill>
                          <a:effectLst/>
                          <a:uLnTx/>
                          <a:uFillTx/>
                          <a:latin typeface="+mn-lt"/>
                          <a:ea typeface="+mn-ea"/>
                          <a:cs typeface="+mn-cs"/>
                        </a:rPr>
                        <a:t>
 Private Villa luxury.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https://www.instagram.com/shangrilamauritius/p/Bq1qM16gT9i/media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1187266"/>
                  </a:ext>
                </a:extLst>
              </a:tr>
            </a:tbl>
          </a:graphicData>
        </a:graphic>
      </p:graphicFrame>
      <p:sp>
        <p:nvSpPr>
          <p:cNvPr id="4" name="Text Placeholder 3">
            <a:extLst>
              <a:ext uri="{FF2B5EF4-FFF2-40B4-BE49-F238E27FC236}">
                <a16:creationId xmlns:a16="http://schemas.microsoft.com/office/drawing/2014/main" id="{2D505B0F-3249-4083-92A6-EA6A15E5F6F7}"/>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13986057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919C8-7F32-4EB2-8D91-451642738FDC}"/>
              </a:ext>
            </a:extLst>
          </p:cNvPr>
          <p:cNvSpPr>
            <a:spLocks noGrp="1"/>
          </p:cNvSpPr>
          <p:nvPr>
            <p:ph type="title"/>
          </p:nvPr>
        </p:nvSpPr>
        <p:spPr/>
        <p:txBody>
          <a:bodyPr/>
          <a:lstStyle/>
          <a:p>
            <a:r>
              <a:rPr lang="en-US"/>
              <a:t>Instagram Videos Table | SLTR</a:t>
            </a:r>
          </a:p>
        </p:txBody>
      </p:sp>
      <p:graphicFrame>
        <p:nvGraphicFramePr>
          <p:cNvPr id="5" name="Table Placeholder 4">
            <a:extLst>
              <a:ext uri="{FF2B5EF4-FFF2-40B4-BE49-F238E27FC236}">
                <a16:creationId xmlns:a16="http://schemas.microsoft.com/office/drawing/2014/main" id="{3B779810-57F8-42F3-8A43-BBBC56497686}"/>
              </a:ext>
            </a:extLst>
          </p:cNvPr>
          <p:cNvGraphicFramePr>
            <a:graphicFrameLocks noGrp="1"/>
          </p:cNvGraphicFramePr>
          <p:nvPr>
            <p:ph type="tbl" sz="quarter" idx="13"/>
            <p:extLst>
              <p:ext uri="{D42A27DB-BD31-4B8C-83A1-F6EECF244321}">
                <p14:modId xmlns:p14="http://schemas.microsoft.com/office/powerpoint/2010/main" val="3564602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64405012"/>
                    </a:ext>
                  </a:extLst>
                </a:gridCol>
                <a:gridCol w="1152143">
                  <a:extLst>
                    <a:ext uri="{9D8B030D-6E8A-4147-A177-3AD203B41FA5}">
                      <a16:colId xmlns:a16="http://schemas.microsoft.com/office/drawing/2014/main" val="2688100606"/>
                    </a:ext>
                  </a:extLst>
                </a:gridCol>
                <a:gridCol w="493776">
                  <a:extLst>
                    <a:ext uri="{9D8B030D-6E8A-4147-A177-3AD203B41FA5}">
                      <a16:colId xmlns:a16="http://schemas.microsoft.com/office/drawing/2014/main" val="452747470"/>
                    </a:ext>
                  </a:extLst>
                </a:gridCol>
                <a:gridCol w="493776">
                  <a:extLst>
                    <a:ext uri="{9D8B030D-6E8A-4147-A177-3AD203B41FA5}">
                      <a16:colId xmlns:a16="http://schemas.microsoft.com/office/drawing/2014/main" val="2512425074"/>
                    </a:ext>
                  </a:extLst>
                </a:gridCol>
                <a:gridCol w="493776">
                  <a:extLst>
                    <a:ext uri="{9D8B030D-6E8A-4147-A177-3AD203B41FA5}">
                      <a16:colId xmlns:a16="http://schemas.microsoft.com/office/drawing/2014/main" val="2790729425"/>
                    </a:ext>
                  </a:extLst>
                </a:gridCol>
                <a:gridCol w="493776">
                  <a:extLst>
                    <a:ext uri="{9D8B030D-6E8A-4147-A177-3AD203B41FA5}">
                      <a16:colId xmlns:a16="http://schemas.microsoft.com/office/drawing/2014/main" val="3180960386"/>
                    </a:ext>
                  </a:extLst>
                </a:gridCol>
                <a:gridCol w="493776">
                  <a:extLst>
                    <a:ext uri="{9D8B030D-6E8A-4147-A177-3AD203B41FA5}">
                      <a16:colId xmlns:a16="http://schemas.microsoft.com/office/drawing/2014/main" val="4105181030"/>
                    </a:ext>
                  </a:extLst>
                </a:gridCol>
                <a:gridCol w="493776">
                  <a:extLst>
                    <a:ext uri="{9D8B030D-6E8A-4147-A177-3AD203B41FA5}">
                      <a16:colId xmlns:a16="http://schemas.microsoft.com/office/drawing/2014/main" val="2966243435"/>
                    </a:ext>
                  </a:extLst>
                </a:gridCol>
                <a:gridCol w="493776">
                  <a:extLst>
                    <a:ext uri="{9D8B030D-6E8A-4147-A177-3AD203B41FA5}">
                      <a16:colId xmlns:a16="http://schemas.microsoft.com/office/drawing/2014/main" val="59659736"/>
                    </a:ext>
                  </a:extLst>
                </a:gridCol>
                <a:gridCol w="493776">
                  <a:extLst>
                    <a:ext uri="{9D8B030D-6E8A-4147-A177-3AD203B41FA5}">
                      <a16:colId xmlns:a16="http://schemas.microsoft.com/office/drawing/2014/main" val="1723731256"/>
                    </a:ext>
                  </a:extLst>
                </a:gridCol>
                <a:gridCol w="493776">
                  <a:extLst>
                    <a:ext uri="{9D8B030D-6E8A-4147-A177-3AD203B41FA5}">
                      <a16:colId xmlns:a16="http://schemas.microsoft.com/office/drawing/2014/main" val="212142529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2251612701"/>
                  </a:ext>
                </a:extLst>
              </a:tr>
              <a:tr h="370840">
                <a:tc>
                  <a:txBody>
                    <a:bodyPr/>
                    <a:lstStyle/>
                    <a:p>
                      <a:r>
                        <a:rPr lang="en-US" sz="1000" b="1"/>
                        <a:t>shangrilamauritius - 2018-12-07 14:39:00 </a:t>
                      </a:r>
                      <a:r>
                        <a:rPr lang="en-US" sz="1000"/>
                        <a:t>
 If you like waking up to the waves, choose Frangipani. 📷 @jflshv</a:t>
                      </a:r>
                    </a:p>
                  </a:txBody>
                  <a:tcPr/>
                </a:tc>
                <a:tc>
                  <a:txBody>
                    <a:bodyPr/>
                    <a:lstStyle/>
                    <a:p>
                      <a:r>
                        <a:rPr lang="en-US" sz="1000"/>
                        <a:t>https://www.instagram.com/shangrilamauritius/p/BrFT8iYAhoh/media</a:t>
                      </a:r>
                    </a:p>
                  </a:txBody>
                  <a:tcPr/>
                </a:tc>
                <a:tc>
                  <a:txBody>
                    <a:bodyPr/>
                    <a:lstStyle/>
                    <a:p>
                      <a:r>
                        <a:rPr lang="en-US" sz="1000"/>
                        <a:t>4140</a:t>
                      </a:r>
                    </a:p>
                  </a:txBody>
                  <a:tcPr/>
                </a:tc>
                <a:tc>
                  <a:txBody>
                    <a:bodyPr/>
                    <a:lstStyle/>
                    <a:p>
                      <a:r>
                        <a:rPr lang="en-US" sz="1000"/>
                        <a:t>630</a:t>
                      </a:r>
                    </a:p>
                  </a:txBody>
                  <a:tcPr/>
                </a:tc>
                <a:tc>
                  <a:txBody>
                    <a:bodyPr/>
                    <a:lstStyle/>
                    <a:p>
                      <a:r>
                        <a:rPr lang="en-US" sz="1000"/>
                        <a:t>44</a:t>
                      </a:r>
                    </a:p>
                  </a:txBody>
                  <a:tcPr/>
                </a:tc>
                <a:tc>
                  <a:txBody>
                    <a:bodyPr/>
                    <a:lstStyle/>
                    <a:p>
                      <a:r>
                        <a:rPr lang="en-US" sz="1000"/>
                        <a:t>52</a:t>
                      </a:r>
                    </a:p>
                  </a:txBody>
                  <a:tcPr/>
                </a:tc>
                <a:tc>
                  <a:txBody>
                    <a:bodyPr/>
                    <a:lstStyle/>
                    <a:p>
                      <a:r>
                        <a:rPr lang="en-US" sz="1000"/>
                        <a:t>726</a:t>
                      </a:r>
                    </a:p>
                  </a:txBody>
                  <a:tcPr/>
                </a:tc>
                <a:tc>
                  <a:txBody>
                    <a:bodyPr/>
                    <a:lstStyle/>
                    <a:p>
                      <a:r>
                        <a:rPr lang="en-US" sz="1000"/>
                        <a:t>15019</a:t>
                      </a:r>
                    </a:p>
                  </a:txBody>
                  <a:tcPr/>
                </a:tc>
                <a:tc>
                  <a:txBody>
                    <a:bodyPr/>
                    <a:lstStyle/>
                    <a:p>
                      <a:r>
                        <a:rPr lang="en-US" sz="1000"/>
                        <a:t>12345</a:t>
                      </a:r>
                    </a:p>
                  </a:txBody>
                  <a:tcPr/>
                </a:tc>
                <a:tc>
                  <a:txBody>
                    <a:bodyPr/>
                    <a:lstStyle/>
                    <a:p>
                      <a:r>
                        <a:rPr lang="en-US" sz="1000"/>
                        <a:t>4.83 %</a:t>
                      </a:r>
                    </a:p>
                  </a:txBody>
                  <a:tcPr/>
                </a:tc>
                <a:tc>
                  <a:txBody>
                    <a:bodyPr/>
                    <a:lstStyle/>
                    <a:p>
                      <a:r>
                        <a:rPr lang="en-US" sz="1000"/>
                        <a:t>27.57 %</a:t>
                      </a:r>
                    </a:p>
                  </a:txBody>
                  <a:tcPr/>
                </a:tc>
                <a:extLst>
                  <a:ext uri="{0D108BD9-81ED-4DB2-BD59-A6C34878D82A}">
                    <a16:rowId xmlns:a16="http://schemas.microsoft.com/office/drawing/2014/main" val="4195859687"/>
                  </a:ext>
                </a:extLst>
              </a:tr>
            </a:tbl>
          </a:graphicData>
        </a:graphic>
      </p:graphicFrame>
      <p:sp>
        <p:nvSpPr>
          <p:cNvPr id="4" name="Text Placeholder 3">
            <a:extLst>
              <a:ext uri="{FF2B5EF4-FFF2-40B4-BE49-F238E27FC236}">
                <a16:creationId xmlns:a16="http://schemas.microsoft.com/office/drawing/2014/main" id="{F54BC93D-5102-4473-9F0D-E49B1031F6DD}"/>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418073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ACCA9-55EB-4705-A2A1-5E3D26BB1590}"/>
              </a:ext>
            </a:extLst>
          </p:cNvPr>
          <p:cNvSpPr>
            <a:spLocks noGrp="1"/>
          </p:cNvSpPr>
          <p:nvPr>
            <p:ph type="title"/>
          </p:nvPr>
        </p:nvSpPr>
        <p:spPr/>
        <p:txBody>
          <a:bodyPr/>
          <a:lstStyle/>
          <a:p>
            <a:r>
              <a:rPr lang="en-US"/>
              <a:t>Instagram Stories Key Metrics Line Chart | SLTR</a:t>
            </a:r>
          </a:p>
        </p:txBody>
      </p:sp>
      <p:graphicFrame>
        <p:nvGraphicFramePr>
          <p:cNvPr id="6" name="Chart Placeholder 5">
            <a:extLst>
              <a:ext uri="{FF2B5EF4-FFF2-40B4-BE49-F238E27FC236}">
                <a16:creationId xmlns:a16="http://schemas.microsoft.com/office/drawing/2014/main" id="{121BE233-B031-4AC5-B0E1-9B8C756351D6}"/>
              </a:ext>
            </a:extLst>
          </p:cNvPr>
          <p:cNvGraphicFramePr>
            <a:graphicFrameLocks noGrp="1"/>
          </p:cNvGraphicFramePr>
          <p:nvPr>
            <p:ph type="chart" sz="quarter" idx="13"/>
            <p:extLst>
              <p:ext uri="{D42A27DB-BD31-4B8C-83A1-F6EECF244321}">
                <p14:modId xmlns:p14="http://schemas.microsoft.com/office/powerpoint/2010/main" val="854044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A869FC-7C1F-4A6D-963D-3E2B3789AFE0}"/>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DFA7444B-DC24-416B-9F81-DB6D28812D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34308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EC1D-849C-42D4-AD7D-B9FF19B3A278}"/>
              </a:ext>
            </a:extLst>
          </p:cNvPr>
          <p:cNvSpPr>
            <a:spLocks noGrp="1"/>
          </p:cNvSpPr>
          <p:nvPr>
            <p:ph type="title"/>
          </p:nvPr>
        </p:nvSpPr>
        <p:spPr/>
        <p:txBody>
          <a:bodyPr/>
          <a:lstStyle/>
          <a:p>
            <a:r>
              <a:rPr lang="en-US"/>
              <a:t>Instagram Stories Taps Line Chart | SLTR</a:t>
            </a:r>
          </a:p>
        </p:txBody>
      </p:sp>
      <p:graphicFrame>
        <p:nvGraphicFramePr>
          <p:cNvPr id="6" name="Chart Placeholder 5">
            <a:extLst>
              <a:ext uri="{FF2B5EF4-FFF2-40B4-BE49-F238E27FC236}">
                <a16:creationId xmlns:a16="http://schemas.microsoft.com/office/drawing/2014/main" id="{621A063E-F621-4B72-BE2B-4F0EBA349A5F}"/>
              </a:ext>
            </a:extLst>
          </p:cNvPr>
          <p:cNvGraphicFramePr>
            <a:graphicFrameLocks noGrp="1"/>
          </p:cNvGraphicFramePr>
          <p:nvPr>
            <p:ph type="chart" sz="quarter" idx="13"/>
            <p:extLst>
              <p:ext uri="{D42A27DB-BD31-4B8C-83A1-F6EECF244321}">
                <p14:modId xmlns:p14="http://schemas.microsoft.com/office/powerpoint/2010/main" val="4099317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F80241-3FC4-4886-9F57-405BDA33BA94}"/>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6F7849FA-1943-43DF-8EFC-87EBEE2116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67509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4A00C-4BFA-47F0-A6A0-8F876CD5E3BA}"/>
              </a:ext>
            </a:extLst>
          </p:cNvPr>
          <p:cNvSpPr>
            <a:spLocks noGrp="1"/>
          </p:cNvSpPr>
          <p:nvPr>
            <p:ph type="title"/>
          </p:nvPr>
        </p:nvSpPr>
        <p:spPr/>
        <p:txBody>
          <a:bodyPr/>
          <a:lstStyle/>
          <a:p>
            <a:r>
              <a:rPr lang="en-US"/>
              <a:t>Instagram Stories Key Metrics Table | SLTR</a:t>
            </a:r>
          </a:p>
        </p:txBody>
      </p:sp>
      <p:graphicFrame>
        <p:nvGraphicFramePr>
          <p:cNvPr id="5" name="Table Placeholder 4">
            <a:extLst>
              <a:ext uri="{FF2B5EF4-FFF2-40B4-BE49-F238E27FC236}">
                <a16:creationId xmlns:a16="http://schemas.microsoft.com/office/drawing/2014/main" id="{711A1A01-F823-4587-9602-E3423704BCC9}"/>
              </a:ext>
            </a:extLst>
          </p:cNvPr>
          <p:cNvGraphicFramePr>
            <a:graphicFrameLocks noGrp="1"/>
          </p:cNvGraphicFramePr>
          <p:nvPr>
            <p:ph type="tbl" sz="quarter" idx="13"/>
            <p:extLst>
              <p:ext uri="{D42A27DB-BD31-4B8C-83A1-F6EECF244321}">
                <p14:modId xmlns:p14="http://schemas.microsoft.com/office/powerpoint/2010/main" val="428455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10186078"/>
                    </a:ext>
                  </a:extLst>
                </a:gridCol>
                <a:gridCol w="707746">
                  <a:extLst>
                    <a:ext uri="{9D8B030D-6E8A-4147-A177-3AD203B41FA5}">
                      <a16:colId xmlns:a16="http://schemas.microsoft.com/office/drawing/2014/main" val="3521096231"/>
                    </a:ext>
                  </a:extLst>
                </a:gridCol>
                <a:gridCol w="707746">
                  <a:extLst>
                    <a:ext uri="{9D8B030D-6E8A-4147-A177-3AD203B41FA5}">
                      <a16:colId xmlns:a16="http://schemas.microsoft.com/office/drawing/2014/main" val="1057177910"/>
                    </a:ext>
                  </a:extLst>
                </a:gridCol>
                <a:gridCol w="353873">
                  <a:extLst>
                    <a:ext uri="{9D8B030D-6E8A-4147-A177-3AD203B41FA5}">
                      <a16:colId xmlns:a16="http://schemas.microsoft.com/office/drawing/2014/main" val="277261994"/>
                    </a:ext>
                  </a:extLst>
                </a:gridCol>
                <a:gridCol w="353873">
                  <a:extLst>
                    <a:ext uri="{9D8B030D-6E8A-4147-A177-3AD203B41FA5}">
                      <a16:colId xmlns:a16="http://schemas.microsoft.com/office/drawing/2014/main" val="9429019"/>
                    </a:ext>
                  </a:extLst>
                </a:gridCol>
                <a:gridCol w="707746">
                  <a:extLst>
                    <a:ext uri="{9D8B030D-6E8A-4147-A177-3AD203B41FA5}">
                      <a16:colId xmlns:a16="http://schemas.microsoft.com/office/drawing/2014/main" val="3575965047"/>
                    </a:ext>
                  </a:extLst>
                </a:gridCol>
                <a:gridCol w="707746">
                  <a:extLst>
                    <a:ext uri="{9D8B030D-6E8A-4147-A177-3AD203B41FA5}">
                      <a16:colId xmlns:a16="http://schemas.microsoft.com/office/drawing/2014/main" val="4094238372"/>
                    </a:ext>
                  </a:extLst>
                </a:gridCol>
                <a:gridCol w="707746">
                  <a:extLst>
                    <a:ext uri="{9D8B030D-6E8A-4147-A177-3AD203B41FA5}">
                      <a16:colId xmlns:a16="http://schemas.microsoft.com/office/drawing/2014/main" val="736812363"/>
                    </a:ext>
                  </a:extLst>
                </a:gridCol>
                <a:gridCol w="707746">
                  <a:extLst>
                    <a:ext uri="{9D8B030D-6E8A-4147-A177-3AD203B41FA5}">
                      <a16:colId xmlns:a16="http://schemas.microsoft.com/office/drawing/2014/main" val="3989113497"/>
                    </a:ext>
                  </a:extLst>
                </a:gridCol>
                <a:gridCol w="707746">
                  <a:extLst>
                    <a:ext uri="{9D8B030D-6E8A-4147-A177-3AD203B41FA5}">
                      <a16:colId xmlns:a16="http://schemas.microsoft.com/office/drawing/2014/main" val="2205108503"/>
                    </a:ext>
                  </a:extLst>
                </a:gridCol>
                <a:gridCol w="707746">
                  <a:extLst>
                    <a:ext uri="{9D8B030D-6E8A-4147-A177-3AD203B41FA5}">
                      <a16:colId xmlns:a16="http://schemas.microsoft.com/office/drawing/2014/main" val="3950223211"/>
                    </a:ext>
                  </a:extLst>
                </a:gridCol>
                <a:gridCol w="707746">
                  <a:extLst>
                    <a:ext uri="{9D8B030D-6E8A-4147-A177-3AD203B41FA5}">
                      <a16:colId xmlns:a16="http://schemas.microsoft.com/office/drawing/2014/main" val="237463790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633080710"/>
                  </a:ext>
                </a:extLst>
              </a:tr>
              <a:tr h="370840">
                <a:tc>
                  <a:txBody>
                    <a:bodyPr/>
                    <a:lstStyle/>
                    <a:p>
                      <a:r>
                        <a:rPr lang="en-US" sz="1000"/>
                        <a:t>shangrilamauritius</a:t>
                      </a:r>
                    </a:p>
                  </a:txBody>
                  <a:tcPr/>
                </a:tc>
                <a:tc>
                  <a:txBody>
                    <a:bodyPr/>
                    <a:lstStyle/>
                    <a:p>
                      <a:r>
                        <a:rPr lang="en-US" sz="1000"/>
                        <a:t>78</a:t>
                      </a:r>
                    </a:p>
                  </a:txBody>
                  <a:tcPr/>
                </a:tc>
                <a:tc>
                  <a:txBody>
                    <a:bodyPr/>
                    <a:lstStyle/>
                    <a:p>
                      <a:r>
                        <a:rPr lang="en-US" sz="1000"/>
                        <a:t>0.8737</a:t>
                      </a:r>
                    </a:p>
                  </a:txBody>
                  <a:tcPr/>
                </a:tc>
                <a:tc>
                  <a:txBody>
                    <a:bodyPr/>
                    <a:lstStyle/>
                    <a:p>
                      <a:r>
                        <a:rPr lang="en-US" sz="1000"/>
                        <a:t>88.43</a:t>
                      </a:r>
                    </a:p>
                  </a:txBody>
                  <a:tcPr/>
                </a:tc>
                <a:tc>
                  <a:txBody>
                    <a:bodyPr/>
                    <a:lstStyle/>
                    <a:p>
                      <a:r>
                        <a:rPr lang="en-US" sz="1000"/>
                        <a:t>0.64</a:t>
                      </a:r>
                    </a:p>
                  </a:txBody>
                  <a:tcPr/>
                </a:tc>
                <a:tc>
                  <a:txBody>
                    <a:bodyPr/>
                    <a:lstStyle/>
                    <a:p>
                      <a:r>
                        <a:rPr lang="en-US" sz="1000"/>
                        <a:t>1750.55</a:t>
                      </a:r>
                    </a:p>
                  </a:txBody>
                  <a:tcPr/>
                </a:tc>
                <a:tc>
                  <a:txBody>
                    <a:bodyPr/>
                    <a:lstStyle/>
                    <a:p>
                      <a:r>
                        <a:rPr lang="en-US" sz="1000"/>
                        <a:t>1585.88</a:t>
                      </a:r>
                    </a:p>
                  </a:txBody>
                  <a:tcPr/>
                </a:tc>
                <a:tc>
                  <a:txBody>
                    <a:bodyPr/>
                    <a:lstStyle/>
                    <a:p>
                      <a:r>
                        <a:rPr lang="en-US" sz="1000"/>
                        <a:t>1382.34</a:t>
                      </a:r>
                    </a:p>
                  </a:txBody>
                  <a:tcPr/>
                </a:tc>
                <a:tc>
                  <a:txBody>
                    <a:bodyPr/>
                    <a:lstStyle/>
                    <a:p>
                      <a:r>
                        <a:rPr lang="en-US" sz="1000"/>
                        <a:t>1381.70</a:t>
                      </a:r>
                    </a:p>
                  </a:txBody>
                  <a:tcPr/>
                </a:tc>
                <a:tc>
                  <a:txBody>
                    <a:bodyPr/>
                    <a:lstStyle/>
                    <a:p>
                      <a:r>
                        <a:rPr lang="en-US" sz="1000"/>
                        <a:t>134792</a:t>
                      </a:r>
                    </a:p>
                  </a:txBody>
                  <a:tcPr/>
                </a:tc>
                <a:tc>
                  <a:txBody>
                    <a:bodyPr/>
                    <a:lstStyle/>
                    <a:p>
                      <a:r>
                        <a:rPr lang="en-US" sz="1000"/>
                        <a:t>6809</a:t>
                      </a:r>
                    </a:p>
                  </a:txBody>
                  <a:tcPr/>
                </a:tc>
                <a:tc>
                  <a:txBody>
                    <a:bodyPr/>
                    <a:lstStyle/>
                    <a:p>
                      <a:r>
                        <a:rPr lang="en-US" sz="1000"/>
                        <a:t>106440</a:t>
                      </a:r>
                    </a:p>
                  </a:txBody>
                  <a:tcPr/>
                </a:tc>
                <a:extLst>
                  <a:ext uri="{0D108BD9-81ED-4DB2-BD59-A6C34878D82A}">
                    <a16:rowId xmlns:a16="http://schemas.microsoft.com/office/drawing/2014/main" val="1095340572"/>
                  </a:ext>
                </a:extLst>
              </a:tr>
            </a:tbl>
          </a:graphicData>
        </a:graphic>
      </p:graphicFrame>
      <p:sp>
        <p:nvSpPr>
          <p:cNvPr id="4" name="Text Placeholder 3">
            <a:extLst>
              <a:ext uri="{FF2B5EF4-FFF2-40B4-BE49-F238E27FC236}">
                <a16:creationId xmlns:a16="http://schemas.microsoft.com/office/drawing/2014/main" id="{FCC42853-D791-4E3E-B838-B640AD951DAD}"/>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40246508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34F36-8EC2-4A16-B010-1D3DD869DCC8}"/>
              </a:ext>
            </a:extLst>
          </p:cNvPr>
          <p:cNvSpPr>
            <a:spLocks noGrp="1"/>
          </p:cNvSpPr>
          <p:nvPr>
            <p:ph type="title"/>
          </p:nvPr>
        </p:nvSpPr>
        <p:spPr/>
        <p:txBody>
          <a:bodyPr/>
          <a:lstStyle/>
          <a:p>
            <a:r>
              <a:rPr lang="en-US"/>
              <a:t>Instagram Hashtag Detection | SLTR</a:t>
            </a:r>
          </a:p>
        </p:txBody>
      </p:sp>
      <p:graphicFrame>
        <p:nvGraphicFramePr>
          <p:cNvPr id="5" name="Table Placeholder 4">
            <a:extLst>
              <a:ext uri="{FF2B5EF4-FFF2-40B4-BE49-F238E27FC236}">
                <a16:creationId xmlns:a16="http://schemas.microsoft.com/office/drawing/2014/main" id="{44944C68-2A5F-4DE7-9E58-375C59C30FBF}"/>
              </a:ext>
            </a:extLst>
          </p:cNvPr>
          <p:cNvGraphicFramePr>
            <a:graphicFrameLocks noGrp="1"/>
          </p:cNvGraphicFramePr>
          <p:nvPr>
            <p:ph type="tbl" sz="quarter" idx="13"/>
            <p:extLst>
              <p:ext uri="{D42A27DB-BD31-4B8C-83A1-F6EECF244321}">
                <p14:modId xmlns:p14="http://schemas.microsoft.com/office/powerpoint/2010/main" val="4197303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73144811"/>
                    </a:ext>
                  </a:extLst>
                </a:gridCol>
                <a:gridCol w="1481328">
                  <a:extLst>
                    <a:ext uri="{9D8B030D-6E8A-4147-A177-3AD203B41FA5}">
                      <a16:colId xmlns:a16="http://schemas.microsoft.com/office/drawing/2014/main" val="1311721448"/>
                    </a:ext>
                  </a:extLst>
                </a:gridCol>
                <a:gridCol w="1481328">
                  <a:extLst>
                    <a:ext uri="{9D8B030D-6E8A-4147-A177-3AD203B41FA5}">
                      <a16:colId xmlns:a16="http://schemas.microsoft.com/office/drawing/2014/main" val="3528712488"/>
                    </a:ext>
                  </a:extLst>
                </a:gridCol>
                <a:gridCol w="1481328">
                  <a:extLst>
                    <a:ext uri="{9D8B030D-6E8A-4147-A177-3AD203B41FA5}">
                      <a16:colId xmlns:a16="http://schemas.microsoft.com/office/drawing/2014/main" val="4284510983"/>
                    </a:ext>
                  </a:extLst>
                </a:gridCol>
                <a:gridCol w="1481328">
                  <a:extLst>
                    <a:ext uri="{9D8B030D-6E8A-4147-A177-3AD203B41FA5}">
                      <a16:colId xmlns:a16="http://schemas.microsoft.com/office/drawing/2014/main" val="372765915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 per Post</a:t>
                      </a:r>
                    </a:p>
                  </a:txBody>
                  <a:tcPr/>
                </a:tc>
                <a:tc>
                  <a:txBody>
                    <a:bodyPr/>
                    <a:lstStyle/>
                    <a:p>
                      <a:r>
                        <a:rPr lang="en-US" sz="1000"/>
                        <a:t>Comments per Post</a:t>
                      </a:r>
                    </a:p>
                  </a:txBody>
                  <a:tcPr/>
                </a:tc>
                <a:tc>
                  <a:txBody>
                    <a:bodyPr/>
                    <a:lstStyle/>
                    <a:p>
                      <a:r>
                        <a:rPr lang="en-US" sz="1000"/>
                        <a:t>Total Interactions per Post</a:t>
                      </a:r>
                    </a:p>
                  </a:txBody>
                  <a:tcPr/>
                </a:tc>
                <a:extLst>
                  <a:ext uri="{0D108BD9-81ED-4DB2-BD59-A6C34878D82A}">
                    <a16:rowId xmlns:a16="http://schemas.microsoft.com/office/drawing/2014/main" val="3678308157"/>
                  </a:ext>
                </a:extLst>
              </a:tr>
              <a:tr h="370840">
                <a:tc>
                  <a:txBody>
                    <a:bodyPr/>
                    <a:lstStyle/>
                    <a:p>
                      <a:r>
                        <a:rPr lang="en-US" sz="1000"/>
                        <a:t>#BlackFriday</a:t>
                      </a:r>
                    </a:p>
                  </a:txBody>
                  <a:tcPr/>
                </a:tc>
                <a:tc>
                  <a:txBody>
                    <a:bodyPr/>
                    <a:lstStyle/>
                    <a:p>
                      <a:r>
                        <a:rPr lang="en-US" sz="1000"/>
                        <a:t>1</a:t>
                      </a:r>
                    </a:p>
                  </a:txBody>
                  <a:tcPr/>
                </a:tc>
                <a:tc>
                  <a:txBody>
                    <a:bodyPr/>
                    <a:lstStyle/>
                    <a:p>
                      <a:r>
                        <a:rPr lang="en-US" sz="1000"/>
                        <a:t>1340</a:t>
                      </a:r>
                    </a:p>
                  </a:txBody>
                  <a:tcPr/>
                </a:tc>
                <a:tc>
                  <a:txBody>
                    <a:bodyPr/>
                    <a:lstStyle/>
                    <a:p>
                      <a:r>
                        <a:rPr lang="en-US" sz="1000"/>
                        <a:t>16</a:t>
                      </a:r>
                    </a:p>
                  </a:txBody>
                  <a:tcPr/>
                </a:tc>
                <a:tc>
                  <a:txBody>
                    <a:bodyPr/>
                    <a:lstStyle/>
                    <a:p>
                      <a:r>
                        <a:rPr lang="en-US" sz="1000"/>
                        <a:t>1356</a:t>
                      </a:r>
                    </a:p>
                  </a:txBody>
                  <a:tcPr/>
                </a:tc>
                <a:extLst>
                  <a:ext uri="{0D108BD9-81ED-4DB2-BD59-A6C34878D82A}">
                    <a16:rowId xmlns:a16="http://schemas.microsoft.com/office/drawing/2014/main" val="3842220993"/>
                  </a:ext>
                </a:extLst>
              </a:tr>
              <a:tr h="370840">
                <a:tc>
                  <a:txBody>
                    <a:bodyPr/>
                    <a:lstStyle/>
                    <a:p>
                      <a:r>
                        <a:rPr lang="en-US" sz="1000"/>
                        <a:t>#GoldenCircle</a:t>
                      </a:r>
                    </a:p>
                  </a:txBody>
                  <a:tcPr/>
                </a:tc>
                <a:tc>
                  <a:txBody>
                    <a:bodyPr/>
                    <a:lstStyle/>
                    <a:p>
                      <a:r>
                        <a:rPr lang="en-US" sz="1000"/>
                        <a:t>2</a:t>
                      </a:r>
                    </a:p>
                  </a:txBody>
                  <a:tcPr/>
                </a:tc>
                <a:tc>
                  <a:txBody>
                    <a:bodyPr/>
                    <a:lstStyle/>
                    <a:p>
                      <a:r>
                        <a:rPr lang="en-US" sz="1000"/>
                        <a:t>980.5</a:t>
                      </a:r>
                    </a:p>
                  </a:txBody>
                  <a:tcPr/>
                </a:tc>
                <a:tc>
                  <a:txBody>
                    <a:bodyPr/>
                    <a:lstStyle/>
                    <a:p>
                      <a:r>
                        <a:rPr lang="en-US" sz="1000"/>
                        <a:t>13</a:t>
                      </a:r>
                    </a:p>
                  </a:txBody>
                  <a:tcPr/>
                </a:tc>
                <a:tc>
                  <a:txBody>
                    <a:bodyPr/>
                    <a:lstStyle/>
                    <a:p>
                      <a:r>
                        <a:rPr lang="en-US" sz="1000"/>
                        <a:t>993.5</a:t>
                      </a:r>
                    </a:p>
                  </a:txBody>
                  <a:tcPr/>
                </a:tc>
                <a:extLst>
                  <a:ext uri="{0D108BD9-81ED-4DB2-BD59-A6C34878D82A}">
                    <a16:rowId xmlns:a16="http://schemas.microsoft.com/office/drawing/2014/main" val="3783785174"/>
                  </a:ext>
                </a:extLst>
              </a:tr>
              <a:tr h="370840">
                <a:tc>
                  <a:txBody>
                    <a:bodyPr/>
                    <a:lstStyle/>
                    <a:p>
                      <a:r>
                        <a:rPr lang="en-US" sz="1000"/>
                        <a:t>#CyberMonday</a:t>
                      </a:r>
                    </a:p>
                  </a:txBody>
                  <a:tcPr/>
                </a:tc>
                <a:tc>
                  <a:txBody>
                    <a:bodyPr/>
                    <a:lstStyle/>
                    <a:p>
                      <a:r>
                        <a:rPr lang="en-US" sz="1000"/>
                        <a:t>1</a:t>
                      </a:r>
                    </a:p>
                  </a:txBody>
                  <a:tcPr/>
                </a:tc>
                <a:tc>
                  <a:txBody>
                    <a:bodyPr/>
                    <a:lstStyle/>
                    <a:p>
                      <a:r>
                        <a:rPr lang="en-US" sz="1000"/>
                        <a:t>621</a:t>
                      </a:r>
                    </a:p>
                  </a:txBody>
                  <a:tcPr/>
                </a:tc>
                <a:tc>
                  <a:txBody>
                    <a:bodyPr/>
                    <a:lstStyle/>
                    <a:p>
                      <a:r>
                        <a:rPr lang="en-US" sz="1000"/>
                        <a:t>10</a:t>
                      </a:r>
                    </a:p>
                  </a:txBody>
                  <a:tcPr/>
                </a:tc>
                <a:tc>
                  <a:txBody>
                    <a:bodyPr/>
                    <a:lstStyle/>
                    <a:p>
                      <a:r>
                        <a:rPr lang="en-US" sz="1000"/>
                        <a:t>631</a:t>
                      </a:r>
                    </a:p>
                  </a:txBody>
                  <a:tcPr/>
                </a:tc>
                <a:extLst>
                  <a:ext uri="{0D108BD9-81ED-4DB2-BD59-A6C34878D82A}">
                    <a16:rowId xmlns:a16="http://schemas.microsoft.com/office/drawing/2014/main" val="548967537"/>
                  </a:ext>
                </a:extLst>
              </a:tr>
              <a:tr h="370840">
                <a:tc>
                  <a:txBody>
                    <a:bodyPr/>
                    <a:lstStyle/>
                    <a:p>
                      <a:r>
                        <a:rPr lang="en-US" sz="1000"/>
                        <a:t>#IlotMangenie</a:t>
                      </a:r>
                    </a:p>
                  </a:txBody>
                  <a:tcPr/>
                </a:tc>
                <a:tc>
                  <a:txBody>
                    <a:bodyPr/>
                    <a:lstStyle/>
                    <a:p>
                      <a:r>
                        <a:rPr lang="en-US" sz="1000"/>
                        <a:t>2</a:t>
                      </a:r>
                    </a:p>
                  </a:txBody>
                  <a:tcPr/>
                </a:tc>
                <a:tc>
                  <a:txBody>
                    <a:bodyPr/>
                    <a:lstStyle/>
                    <a:p>
                      <a:r>
                        <a:rPr lang="en-US" sz="1000"/>
                        <a:t>907.5</a:t>
                      </a:r>
                    </a:p>
                  </a:txBody>
                  <a:tcPr/>
                </a:tc>
                <a:tc>
                  <a:txBody>
                    <a:bodyPr/>
                    <a:lstStyle/>
                    <a:p>
                      <a:r>
                        <a:rPr lang="en-US" sz="1000"/>
                        <a:t>12.5</a:t>
                      </a:r>
                    </a:p>
                  </a:txBody>
                  <a:tcPr/>
                </a:tc>
                <a:tc>
                  <a:txBody>
                    <a:bodyPr/>
                    <a:lstStyle/>
                    <a:p>
                      <a:r>
                        <a:rPr lang="en-US" sz="1000"/>
                        <a:t>920</a:t>
                      </a:r>
                    </a:p>
                  </a:txBody>
                  <a:tcPr/>
                </a:tc>
                <a:extLst>
                  <a:ext uri="{0D108BD9-81ED-4DB2-BD59-A6C34878D82A}">
                    <a16:rowId xmlns:a16="http://schemas.microsoft.com/office/drawing/2014/main" val="2057135808"/>
                  </a:ext>
                </a:extLst>
              </a:tr>
              <a:tr h="370840">
                <a:tc>
                  <a:txBody>
                    <a:bodyPr/>
                    <a:lstStyle/>
                    <a:p>
                      <a:r>
                        <a:rPr lang="en-US" sz="1000"/>
                        <a:t>#HardestQuestionOfTheDay</a:t>
                      </a:r>
                    </a:p>
                  </a:txBody>
                  <a:tcPr/>
                </a:tc>
                <a:tc>
                  <a:txBody>
                    <a:bodyPr/>
                    <a:lstStyle/>
                    <a:p>
                      <a:r>
                        <a:rPr lang="en-US" sz="1000"/>
                        <a:t>1</a:t>
                      </a:r>
                    </a:p>
                  </a:txBody>
                  <a:tcPr/>
                </a:tc>
                <a:tc>
                  <a:txBody>
                    <a:bodyPr/>
                    <a:lstStyle/>
                    <a:p>
                      <a:r>
                        <a:rPr lang="en-US" sz="1000"/>
                        <a:t>947</a:t>
                      </a:r>
                    </a:p>
                  </a:txBody>
                  <a:tcPr/>
                </a:tc>
                <a:tc>
                  <a:txBody>
                    <a:bodyPr/>
                    <a:lstStyle/>
                    <a:p>
                      <a:r>
                        <a:rPr lang="en-US" sz="1000"/>
                        <a:t>11</a:t>
                      </a:r>
                    </a:p>
                  </a:txBody>
                  <a:tcPr/>
                </a:tc>
                <a:tc>
                  <a:txBody>
                    <a:bodyPr/>
                    <a:lstStyle/>
                    <a:p>
                      <a:r>
                        <a:rPr lang="en-US" sz="1000"/>
                        <a:t>958</a:t>
                      </a:r>
                    </a:p>
                  </a:txBody>
                  <a:tcPr/>
                </a:tc>
                <a:extLst>
                  <a:ext uri="{0D108BD9-81ED-4DB2-BD59-A6C34878D82A}">
                    <a16:rowId xmlns:a16="http://schemas.microsoft.com/office/drawing/2014/main" val="993110063"/>
                  </a:ext>
                </a:extLst>
              </a:tr>
              <a:tr h="370840">
                <a:tc>
                  <a:txBody>
                    <a:bodyPr/>
                    <a:lstStyle/>
                    <a:p>
                      <a:r>
                        <a:rPr lang="en-US" sz="1000"/>
                        <a:t>#PrivateVilla</a:t>
                      </a:r>
                    </a:p>
                  </a:txBody>
                  <a:tcPr/>
                </a:tc>
                <a:tc>
                  <a:txBody>
                    <a:bodyPr/>
                    <a:lstStyle/>
                    <a:p>
                      <a:r>
                        <a:rPr lang="en-US" sz="1000"/>
                        <a:t>1</a:t>
                      </a:r>
                    </a:p>
                  </a:txBody>
                  <a:tcPr/>
                </a:tc>
                <a:tc>
                  <a:txBody>
                    <a:bodyPr/>
                    <a:lstStyle/>
                    <a:p>
                      <a:r>
                        <a:rPr lang="en-US" sz="1000"/>
                        <a:t>983</a:t>
                      </a:r>
                    </a:p>
                  </a:txBody>
                  <a:tcPr/>
                </a:tc>
                <a:tc>
                  <a:txBody>
                    <a:bodyPr/>
                    <a:lstStyle/>
                    <a:p>
                      <a:r>
                        <a:rPr lang="en-US" sz="1000"/>
                        <a:t>6</a:t>
                      </a:r>
                    </a:p>
                  </a:txBody>
                  <a:tcPr/>
                </a:tc>
                <a:tc>
                  <a:txBody>
                    <a:bodyPr/>
                    <a:lstStyle/>
                    <a:p>
                      <a:r>
                        <a:rPr lang="en-US" sz="1000"/>
                        <a:t>989</a:t>
                      </a:r>
                    </a:p>
                  </a:txBody>
                  <a:tcPr/>
                </a:tc>
                <a:extLst>
                  <a:ext uri="{0D108BD9-81ED-4DB2-BD59-A6C34878D82A}">
                    <a16:rowId xmlns:a16="http://schemas.microsoft.com/office/drawing/2014/main" val="1997144125"/>
                  </a:ext>
                </a:extLst>
              </a:tr>
              <a:tr h="370840">
                <a:tc>
                  <a:txBody>
                    <a:bodyPr/>
                    <a:lstStyle/>
                    <a:p>
                      <a:r>
                        <a:rPr lang="en-US" sz="1000"/>
                        <a:t>#ShangriLaSuite</a:t>
                      </a:r>
                    </a:p>
                  </a:txBody>
                  <a:tcPr/>
                </a:tc>
                <a:tc>
                  <a:txBody>
                    <a:bodyPr/>
                    <a:lstStyle/>
                    <a:p>
                      <a:r>
                        <a:rPr lang="en-US" sz="1000"/>
                        <a:t>1</a:t>
                      </a:r>
                    </a:p>
                  </a:txBody>
                  <a:tcPr/>
                </a:tc>
                <a:tc>
                  <a:txBody>
                    <a:bodyPr/>
                    <a:lstStyle/>
                    <a:p>
                      <a:r>
                        <a:rPr lang="en-US" sz="1000"/>
                        <a:t>307</a:t>
                      </a:r>
                    </a:p>
                  </a:txBody>
                  <a:tcPr/>
                </a:tc>
                <a:tc>
                  <a:txBody>
                    <a:bodyPr/>
                    <a:lstStyle/>
                    <a:p>
                      <a:r>
                        <a:rPr lang="en-US" sz="1000"/>
                        <a:t>2</a:t>
                      </a:r>
                    </a:p>
                  </a:txBody>
                  <a:tcPr/>
                </a:tc>
                <a:tc>
                  <a:txBody>
                    <a:bodyPr/>
                    <a:lstStyle/>
                    <a:p>
                      <a:r>
                        <a:rPr lang="en-US" sz="1000"/>
                        <a:t>309</a:t>
                      </a:r>
                    </a:p>
                  </a:txBody>
                  <a:tcPr/>
                </a:tc>
                <a:extLst>
                  <a:ext uri="{0D108BD9-81ED-4DB2-BD59-A6C34878D82A}">
                    <a16:rowId xmlns:a16="http://schemas.microsoft.com/office/drawing/2014/main" val="2125763019"/>
                  </a:ext>
                </a:extLst>
              </a:tr>
            </a:tbl>
          </a:graphicData>
        </a:graphic>
      </p:graphicFrame>
      <p:sp>
        <p:nvSpPr>
          <p:cNvPr id="4" name="Text Placeholder 3">
            <a:extLst>
              <a:ext uri="{FF2B5EF4-FFF2-40B4-BE49-F238E27FC236}">
                <a16:creationId xmlns:a16="http://schemas.microsoft.com/office/drawing/2014/main" id="{45823D99-25C9-470B-B773-62FF708527BF}"/>
              </a:ext>
            </a:extLst>
          </p:cNvPr>
          <p:cNvSpPr>
            <a:spLocks noGrp="1"/>
          </p:cNvSpPr>
          <p:nvPr>
            <p:ph type="body" sz="quarter" idx="14"/>
          </p:nvPr>
        </p:nvSpPr>
        <p:spPr/>
        <p:txBody>
          <a:bodyPr/>
          <a:lstStyle/>
          <a:p>
            <a:r>
              <a:rPr lang="en-US"/>
              <a:t>01/11/2018 - 31/01/2019</a:t>
            </a:r>
          </a:p>
        </p:txBody>
      </p:sp>
    </p:spTree>
    <p:extLst>
      <p:ext uri="{BB962C8B-B14F-4D97-AF65-F5344CB8AC3E}">
        <p14:creationId xmlns:p14="http://schemas.microsoft.com/office/powerpoint/2010/main" val="22919541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60256-2EA3-4B75-8E1E-3E95C59BD4F1}"/>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0FC20F7F-1528-42B1-810F-8AC76B44BD79}"/>
              </a:ext>
            </a:extLst>
          </p:cNvPr>
          <p:cNvGraphicFramePr>
            <a:graphicFrameLocks noGrp="1"/>
          </p:cNvGraphicFramePr>
          <p:nvPr>
            <p:ph type="chart" sz="quarter" idx="13"/>
            <p:extLst>
              <p:ext uri="{D42A27DB-BD31-4B8C-83A1-F6EECF244321}">
                <p14:modId xmlns:p14="http://schemas.microsoft.com/office/powerpoint/2010/main" val="991407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503D40-61C8-4E0E-93B9-20359318C7F5}"/>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F7932C71-CB23-4EB9-9A9C-430201D1D8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50060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D3285-CD41-4AED-AD2C-D59F4874F7EE}"/>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5ED00C5C-BB91-4F17-A5F9-4A843F29A771}"/>
              </a:ext>
            </a:extLst>
          </p:cNvPr>
          <p:cNvGraphicFramePr>
            <a:graphicFrameLocks noGrp="1"/>
          </p:cNvGraphicFramePr>
          <p:nvPr>
            <p:ph type="chart" sz="quarter" idx="13"/>
            <p:extLst>
              <p:ext uri="{D42A27DB-BD31-4B8C-83A1-F6EECF244321}">
                <p14:modId xmlns:p14="http://schemas.microsoft.com/office/powerpoint/2010/main" val="3681138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0BD230-C9DA-4C88-A2E5-2433FA7D05C8}"/>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0E8BEB36-A84B-488B-87D1-EF7AEA09D8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2909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94205-BF99-4E83-8AE3-758BA824EAC1}"/>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CF60FFCD-F47D-4D64-9198-5AF9569E51BF}"/>
              </a:ext>
            </a:extLst>
          </p:cNvPr>
          <p:cNvGraphicFramePr>
            <a:graphicFrameLocks noGrp="1"/>
          </p:cNvGraphicFramePr>
          <p:nvPr>
            <p:ph type="chart" sz="quarter" idx="13"/>
            <p:extLst>
              <p:ext uri="{D42A27DB-BD31-4B8C-83A1-F6EECF244321}">
                <p14:modId xmlns:p14="http://schemas.microsoft.com/office/powerpoint/2010/main" val="142655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1F4626-8B98-49A1-8D49-B141B60A759F}"/>
              </a:ext>
            </a:extLst>
          </p:cNvPr>
          <p:cNvSpPr>
            <a:spLocks noGrp="1"/>
          </p:cNvSpPr>
          <p:nvPr>
            <p:ph type="body" sz="quarter" idx="14"/>
          </p:nvPr>
        </p:nvSpPr>
        <p:spPr/>
        <p:txBody>
          <a:bodyPr/>
          <a:lstStyle/>
          <a:p>
            <a:r>
              <a:rPr lang="en-US"/>
              <a:t>01/11/2018 - 31/01/2019</a:t>
            </a:r>
          </a:p>
        </p:txBody>
      </p:sp>
      <p:sp>
        <p:nvSpPr>
          <p:cNvPr id="5" name="Footer Placeholder 4">
            <a:extLst>
              <a:ext uri="{FF2B5EF4-FFF2-40B4-BE49-F238E27FC236}">
                <a16:creationId xmlns:a16="http://schemas.microsoft.com/office/drawing/2014/main" id="{9A72157B-0C90-4F4B-905F-6C5D797E07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79464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2640</Words>
  <Application>Microsoft Office PowerPoint</Application>
  <PresentationFormat>On-screen Show (4:3)</PresentationFormat>
  <Paragraphs>981</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24</vt:lpstr>
      <vt:lpstr>Facebook FB Own Posts Table with views | SLTR - 2 of 24</vt:lpstr>
      <vt:lpstr>Facebook FB Own Posts Table with views | SLTR - 3 of 24</vt:lpstr>
      <vt:lpstr>Facebook FB Own Posts Table with views | SLTR - 4 of 24</vt:lpstr>
      <vt:lpstr>Facebook FB Own Posts Table with views | SLTR - 5 of 24</vt:lpstr>
      <vt:lpstr>Facebook FB Own Posts Table with views | SLTR - 6 of 24</vt:lpstr>
      <vt:lpstr>Facebook FB Own Posts Table with views | SLTR - 7 of 24</vt:lpstr>
      <vt:lpstr>Facebook FB Own Posts Table with views | SLTR - 8 of 24</vt:lpstr>
      <vt:lpstr>Facebook FB Own Posts Table with views | SLTR - 9 of 24</vt:lpstr>
      <vt:lpstr>Facebook FB Own Posts Table with views | SLTR - 10 of 24</vt:lpstr>
      <vt:lpstr>Facebook FB Own Posts Table with views | SLTR - 11 of 24</vt:lpstr>
      <vt:lpstr>Facebook FB Own Posts Table with views | SLTR - 12 of 24</vt:lpstr>
      <vt:lpstr>Facebook FB Own Posts Table with views | SLTR - 13 of 24</vt:lpstr>
      <vt:lpstr>Facebook FB Own Posts Table with views | SLTR - 14 of 24</vt:lpstr>
      <vt:lpstr>Facebook FB Own Posts Table with views | SLTR - 15 of 24</vt:lpstr>
      <vt:lpstr>Facebook FB Own Posts Table with views | SLTR - 16 of 24</vt:lpstr>
      <vt:lpstr>Facebook FB Own Posts Table with views | SLTR - 17 of 24</vt:lpstr>
      <vt:lpstr>Facebook FB Own Posts Table with views | SLTR - 18 of 24</vt:lpstr>
      <vt:lpstr>Facebook FB Own Posts Table with views | SLTR - 19 of 24</vt:lpstr>
      <vt:lpstr>Facebook FB Own Posts Table with views | SLTR - 20 of 24</vt:lpstr>
      <vt:lpstr>Facebook FB Own Posts Table with views | SLTR - 21 of 24</vt:lpstr>
      <vt:lpstr>Facebook FB Own Posts Table with views | SLTR - 22 of 24</vt:lpstr>
      <vt:lpstr>Facebook FB Own Posts Table with views | SLTR - 23 of 24</vt:lpstr>
      <vt:lpstr>Facebook FB Own Posts Table with views | SLTR - 24 of 24</vt:lpstr>
      <vt:lpstr>Instagram IG Followers Total (Bar Chart) | SLTR</vt:lpstr>
      <vt:lpstr>Instagram IG Followers Change (Bar Chart) | SLTR</vt:lpstr>
      <vt:lpstr>Instagram Reach | SLTR</vt:lpstr>
      <vt:lpstr>Instagram IG Total Interactions (Bar Chart) | shangrilamauritius</vt:lpstr>
      <vt:lpstr>Instagram Posts Table | SLTR - 1 of 7</vt:lpstr>
      <vt:lpstr>Instagram Posts Table | SLTR - 2 of 7</vt:lpstr>
      <vt:lpstr>Instagram Posts Table | SLTR - 3 of 7</vt:lpstr>
      <vt:lpstr>Instagram Posts Table | SLTR - 4 of 7</vt:lpstr>
      <vt:lpstr>Instagram Posts Table | SLTR - 5 of 7</vt:lpstr>
      <vt:lpstr>Instagram Posts Table | SLTR - 6 of 7</vt:lpstr>
      <vt:lpstr>Instagram Posts Table | SLTR - 7 of 7</vt:lpstr>
      <vt:lpstr>Instagram Videos Table | SLTR</vt:lpstr>
      <vt:lpstr>Instagram Stories Key Metrics Line Chart | SLTR</vt:lpstr>
      <vt:lpstr>Instagram Stories Taps Line Chart | SLTR</vt:lpstr>
      <vt:lpstr>Instagram Stories Key Metrics Table | SLTR</vt:lpstr>
      <vt:lpstr>Instagram Hashtag Detection | SLTR</vt:lpstr>
      <vt:lpstr>Twitter TW Followers Total (Bar Chart) | SLTR</vt:lpstr>
      <vt:lpstr>Twitter TW Followers Change (Bar Chart) | SLTR</vt:lpstr>
      <vt:lpstr>Overall TW Total Interactions (Bar Chart) | Shangri-La Mauritius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Frederik Peiniger</dc:creator>
  <cp:lastModifiedBy>Frederik Peiniger</cp:lastModifiedBy>
  <cp:revision>1</cp:revision>
  <dcterms:created xsi:type="dcterms:W3CDTF">2019-02-07T14:10:50Z</dcterms:created>
  <dcterms:modified xsi:type="dcterms:W3CDTF">2019-02-07T14:12:05Z</dcterms:modified>
</cp:coreProperties>
</file>