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55130</c:v>
                </c:pt>
                <c:pt idx="1">
                  <c:v>55584</c:v>
                </c:pt>
                <c:pt idx="2">
                  <c:v>55854</c:v>
                </c:pt>
                <c:pt idx="3">
                  <c:v>56272</c:v>
                </c:pt>
              </c:numCache>
            </c:numRef>
          </c:val>
          <c:extLst>
            <c:ext xmlns:c16="http://schemas.microsoft.com/office/drawing/2014/chart" uri="{C3380CC4-5D6E-409C-BE32-E72D297353CC}">
              <c16:uniqueId val="{00000000-675E-4CDD-9409-6C49D677BB3A}"/>
            </c:ext>
          </c:extLst>
        </c:ser>
        <c:dLbls>
          <c:showLegendKey val="0"/>
          <c:showVal val="0"/>
          <c:showCatName val="0"/>
          <c:showSerName val="0"/>
          <c:showPercent val="0"/>
          <c:showBubbleSize val="0"/>
        </c:dLbls>
        <c:gapWidth val="182"/>
        <c:axId val="356909104"/>
        <c:axId val="356908448"/>
      </c:barChart>
      <c:dateAx>
        <c:axId val="356909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8448"/>
        <c:crosses val="autoZero"/>
        <c:auto val="1"/>
        <c:lblOffset val="100"/>
        <c:baseTimeUnit val="days"/>
      </c:dateAx>
      <c:valAx>
        <c:axId val="356908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412</c:v>
                </c:pt>
                <c:pt idx="1">
                  <c:v>451</c:v>
                </c:pt>
                <c:pt idx="2">
                  <c:v>287</c:v>
                </c:pt>
                <c:pt idx="3">
                  <c:v>421</c:v>
                </c:pt>
              </c:numCache>
            </c:numRef>
          </c:val>
          <c:extLst>
            <c:ext xmlns:c16="http://schemas.microsoft.com/office/drawing/2014/chart" uri="{C3380CC4-5D6E-409C-BE32-E72D297353CC}">
              <c16:uniqueId val="{00000000-1499-462B-A8FC-933D486547D8}"/>
            </c:ext>
          </c:extLst>
        </c:ser>
        <c:dLbls>
          <c:showLegendKey val="0"/>
          <c:showVal val="0"/>
          <c:showCatName val="0"/>
          <c:showSerName val="0"/>
          <c:showPercent val="0"/>
          <c:showBubbleSize val="0"/>
        </c:dLbls>
        <c:gapWidth val="182"/>
        <c:axId val="356911728"/>
        <c:axId val="356907136"/>
      </c:barChart>
      <c:dateAx>
        <c:axId val="3569117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7136"/>
        <c:crosses val="autoZero"/>
        <c:auto val="1"/>
        <c:lblOffset val="100"/>
        <c:baseTimeUnit val="days"/>
      </c:dateAx>
      <c:valAx>
        <c:axId val="356907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1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258767</c:v>
                </c:pt>
                <c:pt idx="1">
                  <c:v>358822</c:v>
                </c:pt>
                <c:pt idx="2">
                  <c:v>294406</c:v>
                </c:pt>
                <c:pt idx="3">
                  <c:v>418699</c:v>
                </c:pt>
              </c:numCache>
            </c:numRef>
          </c:val>
          <c:extLst>
            <c:ext xmlns:c16="http://schemas.microsoft.com/office/drawing/2014/chart" uri="{C3380CC4-5D6E-409C-BE32-E72D297353CC}">
              <c16:uniqueId val="{00000000-6C92-4FAF-A536-1F670E94F190}"/>
            </c:ext>
          </c:extLst>
        </c:ser>
        <c:dLbls>
          <c:showLegendKey val="0"/>
          <c:showVal val="0"/>
          <c:showCatName val="0"/>
          <c:showSerName val="0"/>
          <c:showPercent val="0"/>
          <c:showBubbleSize val="0"/>
        </c:dLbls>
        <c:gapWidth val="182"/>
        <c:axId val="357832304"/>
        <c:axId val="357835912"/>
      </c:barChart>
      <c:dateAx>
        <c:axId val="357832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5912"/>
        <c:crosses val="autoZero"/>
        <c:auto val="1"/>
        <c:lblOffset val="100"/>
        <c:baseTimeUnit val="days"/>
      </c:dateAx>
      <c:valAx>
        <c:axId val="357835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45257</c:v>
                </c:pt>
                <c:pt idx="1">
                  <c:v>40783</c:v>
                </c:pt>
                <c:pt idx="2">
                  <c:v>29705</c:v>
                </c:pt>
                <c:pt idx="3">
                  <c:v>119064</c:v>
                </c:pt>
              </c:numCache>
            </c:numRef>
          </c:val>
          <c:extLst>
            <c:ext xmlns:c16="http://schemas.microsoft.com/office/drawing/2014/chart" uri="{C3380CC4-5D6E-409C-BE32-E72D297353CC}">
              <c16:uniqueId val="{00000000-14A0-44B7-9D2D-2AB8C4D376B6}"/>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14A0-44B7-9D2D-2AB8C4D376B6}"/>
            </c:ext>
          </c:extLst>
        </c:ser>
        <c:ser>
          <c:idx val="2"/>
          <c:order val="2"/>
          <c:tx>
            <c:strRef>
              <c:f>Sheet1!$D$1</c:f>
              <c:strCache>
                <c:ptCount val="1"/>
                <c:pt idx="0">
                  <c:v>@ShangriLaMaur</c:v>
                </c:pt>
              </c:strCache>
            </c:strRef>
          </c:tx>
          <c:spPr>
            <a:solidFill>
              <a:schemeClr val="accent3"/>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14A0-44B7-9D2D-2AB8C4D376B6}"/>
            </c:ext>
          </c:extLst>
        </c:ser>
        <c:dLbls>
          <c:showLegendKey val="0"/>
          <c:showVal val="0"/>
          <c:showCatName val="0"/>
          <c:showSerName val="0"/>
          <c:showPercent val="0"/>
          <c:showBubbleSize val="0"/>
        </c:dLbls>
        <c:gapWidth val="182"/>
        <c:axId val="356911400"/>
        <c:axId val="356906808"/>
      </c:barChart>
      <c:dateAx>
        <c:axId val="3569114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6808"/>
        <c:crosses val="autoZero"/>
        <c:auto val="1"/>
        <c:lblOffset val="100"/>
        <c:baseTimeUnit val="days"/>
      </c:dateAx>
      <c:valAx>
        <c:axId val="356906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1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17323</c:v>
                </c:pt>
                <c:pt idx="1">
                  <c:v>22683</c:v>
                </c:pt>
                <c:pt idx="2">
                  <c:v>16146</c:v>
                </c:pt>
                <c:pt idx="3">
                  <c:v>15603</c:v>
                </c:pt>
              </c:numCache>
            </c:numRef>
          </c:val>
          <c:extLst>
            <c:ext xmlns:c16="http://schemas.microsoft.com/office/drawing/2014/chart" uri="{C3380CC4-5D6E-409C-BE32-E72D297353CC}">
              <c16:uniqueId val="{00000000-8C09-405A-80B6-89992FA0F169}"/>
            </c:ext>
          </c:extLst>
        </c:ser>
        <c:ser>
          <c:idx val="1"/>
          <c:order val="1"/>
          <c:tx>
            <c:strRef>
              <c:f>Sheet1!$C$1</c:f>
              <c:strCache>
                <c:ptCount val="1"/>
                <c:pt idx="0">
                  <c:v>Paid</c:v>
                </c:pt>
              </c:strCache>
            </c:strRef>
          </c:tx>
          <c:spPr>
            <a:solidFill>
              <a:schemeClr val="accent2"/>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Sheet1!$C$2:$C$5</c:f>
              <c:numCache>
                <c:formatCode>General</c:formatCode>
                <c:ptCount val="4"/>
                <c:pt idx="0">
                  <c:v>134045</c:v>
                </c:pt>
                <c:pt idx="1">
                  <c:v>233175</c:v>
                </c:pt>
                <c:pt idx="2">
                  <c:v>192137</c:v>
                </c:pt>
                <c:pt idx="3">
                  <c:v>297340</c:v>
                </c:pt>
              </c:numCache>
            </c:numRef>
          </c:val>
          <c:extLst>
            <c:ext xmlns:c16="http://schemas.microsoft.com/office/drawing/2014/chart" uri="{C3380CC4-5D6E-409C-BE32-E72D297353CC}">
              <c16:uniqueId val="{00000001-8C09-405A-80B6-89992FA0F169}"/>
            </c:ext>
          </c:extLst>
        </c:ser>
        <c:dLbls>
          <c:showLegendKey val="0"/>
          <c:showVal val="0"/>
          <c:showCatName val="0"/>
          <c:showSerName val="0"/>
          <c:showPercent val="0"/>
          <c:showBubbleSize val="0"/>
        </c:dLbls>
        <c:gapWidth val="182"/>
        <c:axId val="48914080"/>
        <c:axId val="48914736"/>
      </c:barChart>
      <c:dateAx>
        <c:axId val="489140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4736"/>
        <c:crosses val="autoZero"/>
        <c:auto val="1"/>
        <c:lblOffset val="100"/>
        <c:baseTimeUnit val="days"/>
      </c:dateAx>
      <c:valAx>
        <c:axId val="48914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158321</c:v>
                </c:pt>
                <c:pt idx="1">
                  <c:v>271204</c:v>
                </c:pt>
                <c:pt idx="2">
                  <c:v>215950</c:v>
                </c:pt>
                <c:pt idx="3">
                  <c:v>311261</c:v>
                </c:pt>
              </c:numCache>
            </c:numRef>
          </c:val>
          <c:extLst>
            <c:ext xmlns:c16="http://schemas.microsoft.com/office/drawing/2014/chart" uri="{C3380CC4-5D6E-409C-BE32-E72D297353CC}">
              <c16:uniqueId val="{00000000-F22D-4D87-A750-8F595643FE23}"/>
            </c:ext>
          </c:extLst>
        </c:ser>
        <c:dLbls>
          <c:showLegendKey val="0"/>
          <c:showVal val="0"/>
          <c:showCatName val="0"/>
          <c:showSerName val="0"/>
          <c:showPercent val="0"/>
          <c:showBubbleSize val="0"/>
        </c:dLbls>
        <c:gapWidth val="182"/>
        <c:axId val="186054960"/>
        <c:axId val="186049384"/>
      </c:barChart>
      <c:dateAx>
        <c:axId val="1860549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049384"/>
        <c:crosses val="autoZero"/>
        <c:auto val="1"/>
        <c:lblOffset val="100"/>
        <c:baseTimeUnit val="days"/>
      </c:dateAx>
      <c:valAx>
        <c:axId val="186049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05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53267</c:v>
                </c:pt>
                <c:pt idx="1">
                  <c:v>55852</c:v>
                </c:pt>
                <c:pt idx="2">
                  <c:v>57602</c:v>
                </c:pt>
                <c:pt idx="3">
                  <c:v>58647</c:v>
                </c:pt>
              </c:numCache>
            </c:numRef>
          </c:val>
          <c:extLst>
            <c:ext xmlns:c16="http://schemas.microsoft.com/office/drawing/2014/chart" uri="{C3380CC4-5D6E-409C-BE32-E72D297353CC}">
              <c16:uniqueId val="{00000000-EB03-4BAC-B8E9-9E2AE8685B68}"/>
            </c:ext>
          </c:extLst>
        </c:ser>
        <c:dLbls>
          <c:showLegendKey val="0"/>
          <c:showVal val="0"/>
          <c:showCatName val="0"/>
          <c:showSerName val="0"/>
          <c:showPercent val="0"/>
          <c:showBubbleSize val="0"/>
        </c:dLbls>
        <c:gapWidth val="182"/>
        <c:axId val="230272944"/>
        <c:axId val="230282128"/>
      </c:barChart>
      <c:dateAx>
        <c:axId val="2302729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2128"/>
        <c:crosses val="autoZero"/>
        <c:auto val="1"/>
        <c:lblOffset val="100"/>
        <c:baseTimeUnit val="days"/>
      </c:dateAx>
      <c:valAx>
        <c:axId val="230282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7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940</c:v>
                </c:pt>
                <c:pt idx="1">
                  <c:v>2585</c:v>
                </c:pt>
                <c:pt idx="2">
                  <c:v>1750</c:v>
                </c:pt>
                <c:pt idx="3">
                  <c:v>1045</c:v>
                </c:pt>
              </c:numCache>
            </c:numRef>
          </c:val>
          <c:extLst>
            <c:ext xmlns:c16="http://schemas.microsoft.com/office/drawing/2014/chart" uri="{C3380CC4-5D6E-409C-BE32-E72D297353CC}">
              <c16:uniqueId val="{00000000-AFDE-4DFF-988C-6879687B2C28}"/>
            </c:ext>
          </c:extLst>
        </c:ser>
        <c:dLbls>
          <c:showLegendKey val="0"/>
          <c:showVal val="0"/>
          <c:showCatName val="0"/>
          <c:showSerName val="0"/>
          <c:showPercent val="0"/>
          <c:showBubbleSize val="0"/>
        </c:dLbls>
        <c:gapWidth val="182"/>
        <c:axId val="230283440"/>
        <c:axId val="230288032"/>
      </c:barChart>
      <c:dateAx>
        <c:axId val="2302834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8032"/>
        <c:crosses val="autoZero"/>
        <c:auto val="1"/>
        <c:lblOffset val="100"/>
        <c:baseTimeUnit val="days"/>
      </c:dateAx>
      <c:valAx>
        <c:axId val="230288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numCache>
            </c:numRef>
          </c:val>
          <c:extLst>
            <c:ext xmlns:c16="http://schemas.microsoft.com/office/drawing/2014/chart" uri="{C3380CC4-5D6E-409C-BE32-E72D297353CC}">
              <c16:uniqueId val="{00000000-C595-4749-9614-2203664CB3BD}"/>
            </c:ext>
          </c:extLst>
        </c:ser>
        <c:dLbls>
          <c:showLegendKey val="0"/>
          <c:showVal val="0"/>
          <c:showCatName val="0"/>
          <c:showSerName val="0"/>
          <c:showPercent val="0"/>
          <c:showBubbleSize val="0"/>
        </c:dLbls>
        <c:gapWidth val="182"/>
        <c:axId val="230287704"/>
        <c:axId val="230288360"/>
      </c:barChart>
      <c:dateAx>
        <c:axId val="2302877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8360"/>
        <c:crosses val="autoZero"/>
        <c:auto val="1"/>
        <c:lblOffset val="100"/>
        <c:baseTimeUnit val="days"/>
      </c:dateAx>
      <c:valAx>
        <c:axId val="230288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9B57-489C-BEF7-26399DA2B48A}"/>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9B57-489C-BEF7-26399DA2B48A}"/>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9B57-489C-BEF7-26399DA2B48A}"/>
            </c:ext>
          </c:extLst>
        </c:ser>
        <c:ser>
          <c:idx val="3"/>
          <c:order val="3"/>
          <c:tx>
            <c:strRef>
              <c:f>Sheet1!$E$1</c:f>
              <c:strCache>
                <c:ptCount val="1"/>
                <c:pt idx="0">
                  <c:v>LinkedIn</c:v>
                </c:pt>
              </c:strCache>
            </c:strRef>
          </c:tx>
          <c:spPr>
            <a:solidFill>
              <a:schemeClr val="accent4"/>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9B57-489C-BEF7-26399DA2B48A}"/>
            </c:ext>
          </c:extLst>
        </c:ser>
        <c:ser>
          <c:idx val="4"/>
          <c:order val="4"/>
          <c:tx>
            <c:strRef>
              <c:f>Sheet1!$F$1</c:f>
              <c:strCache>
                <c:ptCount val="1"/>
                <c:pt idx="0">
                  <c:v>Instagram</c:v>
                </c:pt>
              </c:strCache>
            </c:strRef>
          </c:tx>
          <c:spPr>
            <a:solidFill>
              <a:schemeClr val="accent5"/>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Sheet1!$F$2:$F$5</c:f>
              <c:numCache>
                <c:formatCode>General</c:formatCode>
                <c:ptCount val="4"/>
                <c:pt idx="0">
                  <c:v>30090</c:v>
                </c:pt>
                <c:pt idx="1">
                  <c:v>25266</c:v>
                </c:pt>
                <c:pt idx="2">
                  <c:v>29153</c:v>
                </c:pt>
                <c:pt idx="3">
                  <c:v>26596</c:v>
                </c:pt>
              </c:numCache>
            </c:numRef>
          </c:val>
          <c:extLst>
            <c:ext xmlns:c16="http://schemas.microsoft.com/office/drawing/2014/chart" uri="{C3380CC4-5D6E-409C-BE32-E72D297353CC}">
              <c16:uniqueId val="{00000004-9B57-489C-BEF7-26399DA2B48A}"/>
            </c:ext>
          </c:extLst>
        </c:ser>
        <c:dLbls>
          <c:showLegendKey val="0"/>
          <c:showVal val="0"/>
          <c:showCatName val="0"/>
          <c:showSerName val="0"/>
          <c:showPercent val="0"/>
          <c:showBubbleSize val="0"/>
        </c:dLbls>
        <c:gapWidth val="182"/>
        <c:axId val="230291640"/>
        <c:axId val="230293608"/>
      </c:barChart>
      <c:dateAx>
        <c:axId val="230291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93608"/>
        <c:crosses val="autoZero"/>
        <c:auto val="1"/>
        <c:lblOffset val="100"/>
        <c:baseTimeUnit val="days"/>
      </c:dateAx>
      <c:valAx>
        <c:axId val="2302936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9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1401</c:v>
                </c:pt>
                <c:pt idx="1">
                  <c:v>1719.1666666666699</c:v>
                </c:pt>
                <c:pt idx="2">
                  <c:v>282</c:v>
                </c:pt>
                <c:pt idx="3">
                  <c:v>1086</c:v>
                </c:pt>
                <c:pt idx="4">
                  <c:v>1486.8333333333301</c:v>
                </c:pt>
                <c:pt idx="5">
                  <c:v>1388.5</c:v>
                </c:pt>
                <c:pt idx="6">
                  <c:v>1412.3333333333301</c:v>
                </c:pt>
                <c:pt idx="7">
                  <c:v>1255.5</c:v>
                </c:pt>
                <c:pt idx="8">
                  <c:v>1251.2</c:v>
                </c:pt>
                <c:pt idx="9">
                  <c:v>1398</c:v>
                </c:pt>
                <c:pt idx="10">
                  <c:v>1760</c:v>
                </c:pt>
                <c:pt idx="11">
                  <c:v>1368.625</c:v>
                </c:pt>
                <c:pt idx="12">
                  <c:v>1561</c:v>
                </c:pt>
                <c:pt idx="13">
                  <c:v>2446</c:v>
                </c:pt>
                <c:pt idx="14">
                  <c:v>1317</c:v>
                </c:pt>
                <c:pt idx="15">
                  <c:v>1325.7142857142901</c:v>
                </c:pt>
                <c:pt idx="16">
                  <c:v>1376</c:v>
                </c:pt>
                <c:pt idx="17">
                  <c:v>1647</c:v>
                </c:pt>
                <c:pt idx="18">
                  <c:v>1878.6666666666699</c:v>
                </c:pt>
                <c:pt idx="19">
                  <c:v>1273</c:v>
                </c:pt>
                <c:pt idx="20">
                  <c:v>1321.5</c:v>
                </c:pt>
                <c:pt idx="21">
                  <c:v>1365</c:v>
                </c:pt>
                <c:pt idx="22">
                  <c:v>1691.3333333333301</c:v>
                </c:pt>
                <c:pt idx="23">
                  <c:v>1451</c:v>
                </c:pt>
                <c:pt idx="24">
                  <c:v>1524</c:v>
                </c:pt>
                <c:pt idx="25">
                  <c:v>1405</c:v>
                </c:pt>
                <c:pt idx="26">
                  <c:v>1122</c:v>
                </c:pt>
              </c:numCache>
            </c:numRef>
          </c:val>
          <c:extLst>
            <c:ext xmlns:c16="http://schemas.microsoft.com/office/drawing/2014/chart" uri="{C3380CC4-5D6E-409C-BE32-E72D297353CC}">
              <c16:uniqueId val="{00000000-AA2B-4D20-800D-E74F753E788F}"/>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395</c:v>
                </c:pt>
                <c:pt idx="1">
                  <c:v>450</c:v>
                </c:pt>
                <c:pt idx="2">
                  <c:v>37</c:v>
                </c:pt>
                <c:pt idx="3">
                  <c:v>147</c:v>
                </c:pt>
                <c:pt idx="4">
                  <c:v>633</c:v>
                </c:pt>
                <c:pt idx="5">
                  <c:v>337</c:v>
                </c:pt>
                <c:pt idx="6">
                  <c:v>189</c:v>
                </c:pt>
                <c:pt idx="7">
                  <c:v>261</c:v>
                </c:pt>
                <c:pt idx="8">
                  <c:v>319</c:v>
                </c:pt>
                <c:pt idx="9">
                  <c:v>332</c:v>
                </c:pt>
                <c:pt idx="10">
                  <c:v>515</c:v>
                </c:pt>
                <c:pt idx="11">
                  <c:v>558</c:v>
                </c:pt>
                <c:pt idx="12">
                  <c:v>238</c:v>
                </c:pt>
                <c:pt idx="13">
                  <c:v>682</c:v>
                </c:pt>
                <c:pt idx="14">
                  <c:v>166</c:v>
                </c:pt>
                <c:pt idx="15">
                  <c:v>526</c:v>
                </c:pt>
                <c:pt idx="16">
                  <c:v>154</c:v>
                </c:pt>
                <c:pt idx="17">
                  <c:v>234</c:v>
                </c:pt>
                <c:pt idx="18">
                  <c:v>1052</c:v>
                </c:pt>
                <c:pt idx="19">
                  <c:v>144</c:v>
                </c:pt>
                <c:pt idx="20">
                  <c:v>295</c:v>
                </c:pt>
                <c:pt idx="21">
                  <c:v>172</c:v>
                </c:pt>
                <c:pt idx="22">
                  <c:v>342</c:v>
                </c:pt>
                <c:pt idx="23">
                  <c:v>164</c:v>
                </c:pt>
                <c:pt idx="24">
                  <c:v>180</c:v>
                </c:pt>
                <c:pt idx="25">
                  <c:v>173</c:v>
                </c:pt>
                <c:pt idx="26">
                  <c:v>342</c:v>
                </c:pt>
              </c:numCache>
            </c:numRef>
          </c:val>
          <c:extLst>
            <c:ext xmlns:c16="http://schemas.microsoft.com/office/drawing/2014/chart" uri="{C3380CC4-5D6E-409C-BE32-E72D297353CC}">
              <c16:uniqueId val="{00000001-AA2B-4D20-800D-E74F753E788F}"/>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Sheet1!$D$2:$D$28</c:f>
              <c:numCache>
                <c:formatCode>General</c:formatCode>
                <c:ptCount val="27"/>
                <c:pt idx="0">
                  <c:v>7604</c:v>
                </c:pt>
                <c:pt idx="1">
                  <c:v>11394</c:v>
                </c:pt>
                <c:pt idx="2">
                  <c:v>306</c:v>
                </c:pt>
                <c:pt idx="3">
                  <c:v>1210</c:v>
                </c:pt>
                <c:pt idx="4">
                  <c:v>9782</c:v>
                </c:pt>
                <c:pt idx="5">
                  <c:v>6369</c:v>
                </c:pt>
                <c:pt idx="6">
                  <c:v>4642</c:v>
                </c:pt>
                <c:pt idx="7">
                  <c:v>2826</c:v>
                </c:pt>
                <c:pt idx="8">
                  <c:v>6720</c:v>
                </c:pt>
                <c:pt idx="9">
                  <c:v>6058</c:v>
                </c:pt>
                <c:pt idx="10">
                  <c:v>8086</c:v>
                </c:pt>
                <c:pt idx="11">
                  <c:v>11856</c:v>
                </c:pt>
                <c:pt idx="12">
                  <c:v>1724</c:v>
                </c:pt>
                <c:pt idx="13">
                  <c:v>5813</c:v>
                </c:pt>
                <c:pt idx="14">
                  <c:v>1496</c:v>
                </c:pt>
                <c:pt idx="15">
                  <c:v>10061</c:v>
                </c:pt>
                <c:pt idx="16">
                  <c:v>1556</c:v>
                </c:pt>
                <c:pt idx="17">
                  <c:v>1998</c:v>
                </c:pt>
                <c:pt idx="18">
                  <c:v>24790</c:v>
                </c:pt>
                <c:pt idx="19">
                  <c:v>1442</c:v>
                </c:pt>
                <c:pt idx="20">
                  <c:v>5817</c:v>
                </c:pt>
                <c:pt idx="21">
                  <c:v>1507</c:v>
                </c:pt>
                <c:pt idx="22">
                  <c:v>5919</c:v>
                </c:pt>
                <c:pt idx="23">
                  <c:v>1602</c:v>
                </c:pt>
                <c:pt idx="24">
                  <c:v>1721</c:v>
                </c:pt>
                <c:pt idx="25">
                  <c:v>1578</c:v>
                </c:pt>
                <c:pt idx="26">
                  <c:v>6036</c:v>
                </c:pt>
              </c:numCache>
            </c:numRef>
          </c:val>
          <c:extLst>
            <c:ext xmlns:c16="http://schemas.microsoft.com/office/drawing/2014/chart" uri="{C3380CC4-5D6E-409C-BE32-E72D297353CC}">
              <c16:uniqueId val="{00000002-AA2B-4D20-800D-E74F753E788F}"/>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Sheet1!$E$2:$E$28</c:f>
              <c:numCache>
                <c:formatCode>General</c:formatCode>
                <c:ptCount val="27"/>
                <c:pt idx="0">
                  <c:v>5</c:v>
                </c:pt>
                <c:pt idx="1">
                  <c:v>7</c:v>
                </c:pt>
                <c:pt idx="2">
                  <c:v>0</c:v>
                </c:pt>
                <c:pt idx="3">
                  <c:v>1</c:v>
                </c:pt>
                <c:pt idx="4">
                  <c:v>3</c:v>
                </c:pt>
                <c:pt idx="5">
                  <c:v>0</c:v>
                </c:pt>
                <c:pt idx="6">
                  <c:v>0</c:v>
                </c:pt>
                <c:pt idx="7">
                  <c:v>0</c:v>
                </c:pt>
                <c:pt idx="8">
                  <c:v>1</c:v>
                </c:pt>
                <c:pt idx="9">
                  <c:v>3</c:v>
                </c:pt>
                <c:pt idx="10">
                  <c:v>2</c:v>
                </c:pt>
                <c:pt idx="11">
                  <c:v>1</c:v>
                </c:pt>
                <c:pt idx="12">
                  <c:v>0</c:v>
                </c:pt>
                <c:pt idx="13">
                  <c:v>2</c:v>
                </c:pt>
                <c:pt idx="14">
                  <c:v>3</c:v>
                </c:pt>
                <c:pt idx="15">
                  <c:v>12</c:v>
                </c:pt>
                <c:pt idx="16">
                  <c:v>1</c:v>
                </c:pt>
                <c:pt idx="17">
                  <c:v>3</c:v>
                </c:pt>
                <c:pt idx="18">
                  <c:v>11</c:v>
                </c:pt>
                <c:pt idx="19">
                  <c:v>0</c:v>
                </c:pt>
                <c:pt idx="20">
                  <c:v>2</c:v>
                </c:pt>
                <c:pt idx="21">
                  <c:v>0</c:v>
                </c:pt>
                <c:pt idx="22">
                  <c:v>0</c:v>
                </c:pt>
                <c:pt idx="23">
                  <c:v>0</c:v>
                </c:pt>
                <c:pt idx="24">
                  <c:v>2</c:v>
                </c:pt>
                <c:pt idx="25">
                  <c:v>7</c:v>
                </c:pt>
                <c:pt idx="26">
                  <c:v>4</c:v>
                </c:pt>
              </c:numCache>
            </c:numRef>
          </c:val>
          <c:extLst>
            <c:ext xmlns:c16="http://schemas.microsoft.com/office/drawing/2014/chart" uri="{C3380CC4-5D6E-409C-BE32-E72D297353CC}">
              <c16:uniqueId val="{00000003-AA2B-4D20-800D-E74F753E788F}"/>
            </c:ext>
          </c:extLst>
        </c:ser>
        <c:dLbls>
          <c:showLegendKey val="0"/>
          <c:showVal val="0"/>
          <c:showCatName val="0"/>
          <c:showSerName val="0"/>
          <c:showPercent val="0"/>
          <c:showBubbleSize val="0"/>
        </c:dLbls>
        <c:gapWidth val="182"/>
        <c:axId val="507762648"/>
        <c:axId val="507764288"/>
      </c:barChart>
      <c:catAx>
        <c:axId val="507762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4288"/>
        <c:crosses val="autoZero"/>
        <c:auto val="1"/>
        <c:lblAlgn val="ctr"/>
        <c:lblOffset val="100"/>
        <c:noMultiLvlLbl val="0"/>
      </c:catAx>
      <c:valAx>
        <c:axId val="507764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187</c:v>
                </c:pt>
                <c:pt idx="1">
                  <c:v>358</c:v>
                </c:pt>
                <c:pt idx="2">
                  <c:v>3</c:v>
                </c:pt>
                <c:pt idx="3">
                  <c:v>7</c:v>
                </c:pt>
                <c:pt idx="4">
                  <c:v>279</c:v>
                </c:pt>
                <c:pt idx="5">
                  <c:v>326</c:v>
                </c:pt>
                <c:pt idx="6">
                  <c:v>143</c:v>
                </c:pt>
                <c:pt idx="7">
                  <c:v>56</c:v>
                </c:pt>
                <c:pt idx="8">
                  <c:v>181</c:v>
                </c:pt>
                <c:pt idx="9">
                  <c:v>108</c:v>
                </c:pt>
                <c:pt idx="10">
                  <c:v>365</c:v>
                </c:pt>
                <c:pt idx="11">
                  <c:v>327</c:v>
                </c:pt>
                <c:pt idx="12">
                  <c:v>9</c:v>
                </c:pt>
                <c:pt idx="13">
                  <c:v>169</c:v>
                </c:pt>
                <c:pt idx="14">
                  <c:v>17</c:v>
                </c:pt>
                <c:pt idx="15">
                  <c:v>257</c:v>
                </c:pt>
                <c:pt idx="16">
                  <c:v>20</c:v>
                </c:pt>
                <c:pt idx="17">
                  <c:v>37</c:v>
                </c:pt>
                <c:pt idx="18">
                  <c:v>728</c:v>
                </c:pt>
                <c:pt idx="19">
                  <c:v>31</c:v>
                </c:pt>
                <c:pt idx="20">
                  <c:v>191</c:v>
                </c:pt>
                <c:pt idx="21">
                  <c:v>17</c:v>
                </c:pt>
                <c:pt idx="22">
                  <c:v>302</c:v>
                </c:pt>
                <c:pt idx="23">
                  <c:v>22</c:v>
                </c:pt>
                <c:pt idx="24">
                  <c:v>22</c:v>
                </c:pt>
                <c:pt idx="25">
                  <c:v>18</c:v>
                </c:pt>
                <c:pt idx="26">
                  <c:v>153</c:v>
                </c:pt>
              </c:numCache>
            </c:numRef>
          </c:val>
          <c:extLst>
            <c:ext xmlns:c16="http://schemas.microsoft.com/office/drawing/2014/chart" uri="{C3380CC4-5D6E-409C-BE32-E72D297353CC}">
              <c16:uniqueId val="{00000000-4F51-4FFC-A501-7BF83B9EF9F6}"/>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5639</c:v>
                </c:pt>
                <c:pt idx="1">
                  <c:v>8837</c:v>
                </c:pt>
                <c:pt idx="2">
                  <c:v>158</c:v>
                </c:pt>
                <c:pt idx="3">
                  <c:v>586</c:v>
                </c:pt>
                <c:pt idx="4">
                  <c:v>7358</c:v>
                </c:pt>
                <c:pt idx="5">
                  <c:v>4735</c:v>
                </c:pt>
                <c:pt idx="6">
                  <c:v>3849</c:v>
                </c:pt>
                <c:pt idx="7">
                  <c:v>1740</c:v>
                </c:pt>
                <c:pt idx="8">
                  <c:v>4983</c:v>
                </c:pt>
                <c:pt idx="9">
                  <c:v>4124</c:v>
                </c:pt>
                <c:pt idx="10">
                  <c:v>5621</c:v>
                </c:pt>
                <c:pt idx="11">
                  <c:v>9385</c:v>
                </c:pt>
                <c:pt idx="12">
                  <c:v>810</c:v>
                </c:pt>
                <c:pt idx="13">
                  <c:v>3307</c:v>
                </c:pt>
                <c:pt idx="14">
                  <c:v>797</c:v>
                </c:pt>
                <c:pt idx="15">
                  <c:v>7957</c:v>
                </c:pt>
                <c:pt idx="16">
                  <c:v>792</c:v>
                </c:pt>
                <c:pt idx="17">
                  <c:v>963</c:v>
                </c:pt>
                <c:pt idx="18">
                  <c:v>19254</c:v>
                </c:pt>
                <c:pt idx="19">
                  <c:v>731</c:v>
                </c:pt>
                <c:pt idx="20">
                  <c:v>4464</c:v>
                </c:pt>
                <c:pt idx="21">
                  <c:v>756</c:v>
                </c:pt>
                <c:pt idx="22">
                  <c:v>4089</c:v>
                </c:pt>
                <c:pt idx="23">
                  <c:v>817</c:v>
                </c:pt>
                <c:pt idx="24">
                  <c:v>913</c:v>
                </c:pt>
                <c:pt idx="25">
                  <c:v>831</c:v>
                </c:pt>
                <c:pt idx="26">
                  <c:v>4533</c:v>
                </c:pt>
              </c:numCache>
            </c:numRef>
          </c:val>
          <c:extLst>
            <c:ext xmlns:c16="http://schemas.microsoft.com/office/drawing/2014/chart" uri="{C3380CC4-5D6E-409C-BE32-E72D297353CC}">
              <c16:uniqueId val="{00000001-4F51-4FFC-A501-7BF83B9EF9F6}"/>
            </c:ext>
          </c:extLst>
        </c:ser>
        <c:dLbls>
          <c:showLegendKey val="0"/>
          <c:showVal val="0"/>
          <c:showCatName val="0"/>
          <c:showSerName val="0"/>
          <c:showPercent val="0"/>
          <c:showBubbleSize val="0"/>
        </c:dLbls>
        <c:gapWidth val="182"/>
        <c:axId val="507765272"/>
        <c:axId val="507755760"/>
      </c:barChart>
      <c:catAx>
        <c:axId val="507765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55760"/>
        <c:crosses val="autoZero"/>
        <c:auto val="1"/>
        <c:lblAlgn val="ctr"/>
        <c:lblOffset val="100"/>
        <c:noMultiLvlLbl val="0"/>
      </c:catAx>
      <c:valAx>
        <c:axId val="5077557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2705</c:v>
                </c:pt>
                <c:pt idx="1">
                  <c:v>2714</c:v>
                </c:pt>
                <c:pt idx="2">
                  <c:v>2723</c:v>
                </c:pt>
                <c:pt idx="3">
                  <c:v>2738</c:v>
                </c:pt>
              </c:numCache>
            </c:numRef>
          </c:val>
          <c:extLst>
            <c:ext xmlns:c16="http://schemas.microsoft.com/office/drawing/2014/chart" uri="{C3380CC4-5D6E-409C-BE32-E72D297353CC}">
              <c16:uniqueId val="{00000000-14A2-4440-B87C-74DE87359D64}"/>
            </c:ext>
          </c:extLst>
        </c:ser>
        <c:dLbls>
          <c:showLegendKey val="0"/>
          <c:showVal val="0"/>
          <c:showCatName val="0"/>
          <c:showSerName val="0"/>
          <c:showPercent val="0"/>
          <c:showBubbleSize val="0"/>
        </c:dLbls>
        <c:gapWidth val="182"/>
        <c:axId val="507769536"/>
        <c:axId val="507769864"/>
      </c:barChart>
      <c:dateAx>
        <c:axId val="5077695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9864"/>
        <c:crosses val="autoZero"/>
        <c:auto val="1"/>
        <c:lblOffset val="100"/>
        <c:baseTimeUnit val="days"/>
      </c:dateAx>
      <c:valAx>
        <c:axId val="5077698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30</c:v>
                </c:pt>
                <c:pt idx="1">
                  <c:v>9</c:v>
                </c:pt>
                <c:pt idx="2">
                  <c:v>9</c:v>
                </c:pt>
                <c:pt idx="3">
                  <c:v>15</c:v>
                </c:pt>
              </c:numCache>
            </c:numRef>
          </c:val>
          <c:extLst>
            <c:ext xmlns:c16="http://schemas.microsoft.com/office/drawing/2014/chart" uri="{C3380CC4-5D6E-409C-BE32-E72D297353CC}">
              <c16:uniqueId val="{00000000-CD2A-4FFA-9C83-EE622C7D1D67}"/>
            </c:ext>
          </c:extLst>
        </c:ser>
        <c:dLbls>
          <c:showLegendKey val="0"/>
          <c:showVal val="0"/>
          <c:showCatName val="0"/>
          <c:showSerName val="0"/>
          <c:showPercent val="0"/>
          <c:showBubbleSize val="0"/>
        </c:dLbls>
        <c:gapWidth val="182"/>
        <c:axId val="507779048"/>
        <c:axId val="507780688"/>
      </c:barChart>
      <c:dateAx>
        <c:axId val="5077790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80688"/>
        <c:crosses val="autoZero"/>
        <c:auto val="1"/>
        <c:lblOffset val="100"/>
        <c:baseTimeUnit val="days"/>
      </c:dateAx>
      <c:valAx>
        <c:axId val="507780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7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3910-48F1-AA6F-1E88EFC8CF39}"/>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Sheet1!$C$2:$C$5</c:f>
              <c:numCache>
                <c:formatCode>General</c:formatCode>
                <c:ptCount val="4"/>
                <c:pt idx="0">
                  <c:v>169</c:v>
                </c:pt>
                <c:pt idx="1">
                  <c:v>151</c:v>
                </c:pt>
                <c:pt idx="2">
                  <c:v>176</c:v>
                </c:pt>
                <c:pt idx="3">
                  <c:v>147</c:v>
                </c:pt>
              </c:numCache>
            </c:numRef>
          </c:val>
          <c:extLst>
            <c:ext xmlns:c16="http://schemas.microsoft.com/office/drawing/2014/chart" uri="{C3380CC4-5D6E-409C-BE32-E72D297353CC}">
              <c16:uniqueId val="{00000001-3910-48F1-AA6F-1E88EFC8CF39}"/>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3910-48F1-AA6F-1E88EFC8CF39}"/>
            </c:ext>
          </c:extLst>
        </c:ser>
        <c:ser>
          <c:idx val="3"/>
          <c:order val="3"/>
          <c:tx>
            <c:strRef>
              <c:f>Sheet1!$E$1</c:f>
              <c:strCache>
                <c:ptCount val="1"/>
                <c:pt idx="0">
                  <c:v>LinkedIn</c:v>
                </c:pt>
              </c:strCache>
            </c:strRef>
          </c:tx>
          <c:spPr>
            <a:solidFill>
              <a:schemeClr val="accent4"/>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3910-48F1-AA6F-1E88EFC8CF39}"/>
            </c:ext>
          </c:extLst>
        </c:ser>
        <c:ser>
          <c:idx val="4"/>
          <c:order val="4"/>
          <c:tx>
            <c:strRef>
              <c:f>Sheet1!$F$1</c:f>
              <c:strCache>
                <c:ptCount val="1"/>
                <c:pt idx="0">
                  <c:v>Instagram</c:v>
                </c:pt>
              </c:strCache>
            </c:strRef>
          </c:tx>
          <c:spPr>
            <a:solidFill>
              <a:schemeClr val="accent5"/>
            </a:solidFill>
            <a:ln>
              <a:noFill/>
            </a:ln>
            <a:effectLst/>
          </c:spPr>
          <c:invertIfNegative val="0"/>
          <c:cat>
            <c:numRef>
              <c:f>Sheet1!$A$2:$A$5</c:f>
              <c:numCache>
                <c:formatCode>m/d/yyyy</c:formatCode>
                <c:ptCount val="4"/>
                <c:pt idx="0">
                  <c:v>43109</c:v>
                </c:pt>
                <c:pt idx="1">
                  <c:v>43110</c:v>
                </c:pt>
                <c:pt idx="2">
                  <c:v>43111</c:v>
                </c:pt>
                <c:pt idx="3">
                  <c:v>43112</c:v>
                </c:pt>
              </c:numCache>
            </c:num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3910-48F1-AA6F-1E88EFC8CF39}"/>
            </c:ext>
          </c:extLst>
        </c:ser>
        <c:dLbls>
          <c:showLegendKey val="0"/>
          <c:showVal val="0"/>
          <c:showCatName val="0"/>
          <c:showSerName val="0"/>
          <c:showPercent val="0"/>
          <c:showBubbleSize val="0"/>
        </c:dLbls>
        <c:gapWidth val="182"/>
        <c:axId val="507651456"/>
        <c:axId val="507655064"/>
      </c:barChart>
      <c:dateAx>
        <c:axId val="5076514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55064"/>
        <c:crosses val="autoZero"/>
        <c:auto val="1"/>
        <c:lblOffset val="100"/>
        <c:baseTimeUnit val="days"/>
      </c:dateAx>
      <c:valAx>
        <c:axId val="507655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5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1B04D-E4A0-4610-863C-40DE65FC1730}"/>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1CFBF52D-E0B2-456C-AE49-A06E74F11929}"/>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436623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6739C-3EE9-4FEC-908F-5FF6E1B99131}"/>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76256826-1114-4752-AFCB-7E55919743B5}"/>
              </a:ext>
            </a:extLst>
          </p:cNvPr>
          <p:cNvGraphicFramePr>
            <a:graphicFrameLocks noGrp="1"/>
          </p:cNvGraphicFramePr>
          <p:nvPr>
            <p:ph type="chart" sz="quarter" idx="13"/>
            <p:extLst>
              <p:ext uri="{D42A27DB-BD31-4B8C-83A1-F6EECF244321}">
                <p14:modId xmlns:p14="http://schemas.microsoft.com/office/powerpoint/2010/main" val="211019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E9F59-B078-4EB1-9FAF-9A7ED7714720}"/>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433979F6-93E7-4AB0-86A1-3FCEDAC3A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118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FBDA-4A0D-458C-8235-3CBB4D96765B}"/>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0AFAF2A7-6881-4461-8ED0-49ED62350277}"/>
              </a:ext>
            </a:extLst>
          </p:cNvPr>
          <p:cNvGraphicFramePr>
            <a:graphicFrameLocks noGrp="1"/>
          </p:cNvGraphicFramePr>
          <p:nvPr>
            <p:ph type="chart" sz="quarter" idx="13"/>
            <p:extLst>
              <p:ext uri="{D42A27DB-BD31-4B8C-83A1-F6EECF244321}">
                <p14:modId xmlns:p14="http://schemas.microsoft.com/office/powerpoint/2010/main" val="3334896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7FFB2-B437-4897-9BDD-248EC591B14A}"/>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1E5A182C-6079-4FB5-9173-79BA760EB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399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6269-0906-42A8-ACAE-F0D2F007F7EB}"/>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69361045-BCCE-4ACA-96F7-E9488754E65F}"/>
              </a:ext>
            </a:extLst>
          </p:cNvPr>
          <p:cNvGraphicFramePr>
            <a:graphicFrameLocks noGrp="1"/>
          </p:cNvGraphicFramePr>
          <p:nvPr>
            <p:ph type="chart" sz="quarter" idx="13"/>
            <p:extLst>
              <p:ext uri="{D42A27DB-BD31-4B8C-83A1-F6EECF244321}">
                <p14:modId xmlns:p14="http://schemas.microsoft.com/office/powerpoint/2010/main" val="1054199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521977-12E8-4354-9264-066CB78B3871}"/>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ECA841D1-D047-4B55-AD7B-70DEFCA0F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10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618D-B7DA-4598-A1DD-BBA2644D1AF2}"/>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C546BDAB-3D22-4382-AA1B-DCE9B61DE004}"/>
              </a:ext>
            </a:extLst>
          </p:cNvPr>
          <p:cNvGraphicFramePr>
            <a:graphicFrameLocks noGrp="1"/>
          </p:cNvGraphicFramePr>
          <p:nvPr>
            <p:ph type="chart" sz="quarter" idx="13"/>
            <p:extLst>
              <p:ext uri="{D42A27DB-BD31-4B8C-83A1-F6EECF244321}">
                <p14:modId xmlns:p14="http://schemas.microsoft.com/office/powerpoint/2010/main" val="2643525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D8B60A-8B52-42AF-B392-75E16DD65037}"/>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B34B2E3D-03FF-4745-A9D5-FB808EA5E9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33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61352-1147-45F1-9D4F-730C9DA6AC7B}"/>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D672A39B-3767-431B-97F5-593C4763140A}"/>
              </a:ext>
            </a:extLst>
          </p:cNvPr>
          <p:cNvGraphicFramePr>
            <a:graphicFrameLocks noGrp="1"/>
          </p:cNvGraphicFramePr>
          <p:nvPr>
            <p:ph type="chart" sz="quarter" idx="13"/>
            <p:extLst>
              <p:ext uri="{D42A27DB-BD31-4B8C-83A1-F6EECF244321}">
                <p14:modId xmlns:p14="http://schemas.microsoft.com/office/powerpoint/2010/main" val="253222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04154-C5EB-4805-ADF3-649F0018681B}"/>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9A1C9EBF-8A42-40F0-A354-89C6F218C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82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22403-FA77-457A-8C76-C6D0A4248C87}"/>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63E1F89B-73DF-44DD-8585-B19B69E7A2E4}"/>
              </a:ext>
            </a:extLst>
          </p:cNvPr>
          <p:cNvGraphicFramePr>
            <a:graphicFrameLocks noGrp="1"/>
          </p:cNvGraphicFramePr>
          <p:nvPr>
            <p:ph type="chart" sz="quarter" idx="13"/>
            <p:extLst>
              <p:ext uri="{D42A27DB-BD31-4B8C-83A1-F6EECF244321}">
                <p14:modId xmlns:p14="http://schemas.microsoft.com/office/powerpoint/2010/main" val="686628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800B07-98B9-4183-B76E-C679597FC5B8}"/>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6D596B75-F3BF-4530-BBEF-A71353721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035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0FB7-6BF6-4E66-8F1A-2FEB1001F403}"/>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05A346E1-6AD2-4993-87FC-C16EC8F24509}"/>
              </a:ext>
            </a:extLst>
          </p:cNvPr>
          <p:cNvGraphicFramePr>
            <a:graphicFrameLocks noGrp="1"/>
          </p:cNvGraphicFramePr>
          <p:nvPr>
            <p:ph type="tbl" sz="quarter" idx="13"/>
            <p:extLst>
              <p:ext uri="{D42A27DB-BD31-4B8C-83A1-F6EECF244321}">
                <p14:modId xmlns:p14="http://schemas.microsoft.com/office/powerpoint/2010/main" val="248581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4636123"/>
                    </a:ext>
                  </a:extLst>
                </a:gridCol>
                <a:gridCol w="576072">
                  <a:extLst>
                    <a:ext uri="{9D8B030D-6E8A-4147-A177-3AD203B41FA5}">
                      <a16:colId xmlns:a16="http://schemas.microsoft.com/office/drawing/2014/main" val="80587323"/>
                    </a:ext>
                  </a:extLst>
                </a:gridCol>
                <a:gridCol w="576072">
                  <a:extLst>
                    <a:ext uri="{9D8B030D-6E8A-4147-A177-3AD203B41FA5}">
                      <a16:colId xmlns:a16="http://schemas.microsoft.com/office/drawing/2014/main" val="4028047616"/>
                    </a:ext>
                  </a:extLst>
                </a:gridCol>
                <a:gridCol w="576072">
                  <a:extLst>
                    <a:ext uri="{9D8B030D-6E8A-4147-A177-3AD203B41FA5}">
                      <a16:colId xmlns:a16="http://schemas.microsoft.com/office/drawing/2014/main" val="3323641319"/>
                    </a:ext>
                  </a:extLst>
                </a:gridCol>
                <a:gridCol w="576072">
                  <a:extLst>
                    <a:ext uri="{9D8B030D-6E8A-4147-A177-3AD203B41FA5}">
                      <a16:colId xmlns:a16="http://schemas.microsoft.com/office/drawing/2014/main" val="542097760"/>
                    </a:ext>
                  </a:extLst>
                </a:gridCol>
                <a:gridCol w="576072">
                  <a:extLst>
                    <a:ext uri="{9D8B030D-6E8A-4147-A177-3AD203B41FA5}">
                      <a16:colId xmlns:a16="http://schemas.microsoft.com/office/drawing/2014/main" val="145322777"/>
                    </a:ext>
                  </a:extLst>
                </a:gridCol>
                <a:gridCol w="576072">
                  <a:extLst>
                    <a:ext uri="{9D8B030D-6E8A-4147-A177-3AD203B41FA5}">
                      <a16:colId xmlns:a16="http://schemas.microsoft.com/office/drawing/2014/main" val="536462866"/>
                    </a:ext>
                  </a:extLst>
                </a:gridCol>
                <a:gridCol w="576072">
                  <a:extLst>
                    <a:ext uri="{9D8B030D-6E8A-4147-A177-3AD203B41FA5}">
                      <a16:colId xmlns:a16="http://schemas.microsoft.com/office/drawing/2014/main" val="2360330253"/>
                    </a:ext>
                  </a:extLst>
                </a:gridCol>
                <a:gridCol w="576072">
                  <a:extLst>
                    <a:ext uri="{9D8B030D-6E8A-4147-A177-3AD203B41FA5}">
                      <a16:colId xmlns:a16="http://schemas.microsoft.com/office/drawing/2014/main" val="1961359750"/>
                    </a:ext>
                  </a:extLst>
                </a:gridCol>
                <a:gridCol w="576072">
                  <a:extLst>
                    <a:ext uri="{9D8B030D-6E8A-4147-A177-3AD203B41FA5}">
                      <a16:colId xmlns:a16="http://schemas.microsoft.com/office/drawing/2014/main" val="122047287"/>
                    </a:ext>
                  </a:extLst>
                </a:gridCol>
                <a:gridCol w="576072">
                  <a:extLst>
                    <a:ext uri="{9D8B030D-6E8A-4147-A177-3AD203B41FA5}">
                      <a16:colId xmlns:a16="http://schemas.microsoft.com/office/drawing/2014/main" val="586807437"/>
                    </a:ext>
                  </a:extLst>
                </a:gridCol>
                <a:gridCol w="658368">
                  <a:extLst>
                    <a:ext uri="{9D8B030D-6E8A-4147-A177-3AD203B41FA5}">
                      <a16:colId xmlns:a16="http://schemas.microsoft.com/office/drawing/2014/main" val="16360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748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- 2018-12-29 14:30:00 </a:t>
                      </a:r>
                      <a:r>
                        <a:rPr kumimoji="0" lang="en-US" sz="1000" b="0" i="0" u="none" strike="noStrike" kern="1200" cap="none" spc="0" normalizeH="0" baseline="0" noProof="0">
                          <a:ln>
                            <a:noFill/>
                          </a:ln>
                          <a:solidFill>
                            <a:prstClr val="black"/>
                          </a:solidFill>
                          <a:effectLst/>
                          <a:uLnTx/>
                          <a:uFillTx/>
                          <a:latin typeface="+mn-lt"/>
                          <a:ea typeface="+mn-ea"/>
                          <a:cs typeface="+mn-cs"/>
                        </a:rPr>
                        <a:t> 
 Keep the party going into January, at Brunch, Bubbles &amp; Beats! Our first epic brunch is on 6th January, and we want to see you there for food, music and bubbles! 
To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4160698"/>
                  </a:ext>
                </a:extLst>
              </a:tr>
            </a:tbl>
          </a:graphicData>
        </a:graphic>
      </p:graphicFrame>
      <p:sp>
        <p:nvSpPr>
          <p:cNvPr id="4" name="Text Placeholder 3">
            <a:extLst>
              <a:ext uri="{FF2B5EF4-FFF2-40B4-BE49-F238E27FC236}">
                <a16:creationId xmlns:a16="http://schemas.microsoft.com/office/drawing/2014/main" id="{52884E88-712D-4A9E-84B7-7239F36EE03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471804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8EBBC-7A93-40BB-B8ED-1A3644AD2263}"/>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720FA652-C6B7-4C4A-9E19-FB323880EDEB}"/>
              </a:ext>
            </a:extLst>
          </p:cNvPr>
          <p:cNvGraphicFramePr>
            <a:graphicFrameLocks noGrp="1"/>
          </p:cNvGraphicFramePr>
          <p:nvPr>
            <p:ph type="tbl" sz="quarter" idx="13"/>
            <p:extLst>
              <p:ext uri="{D42A27DB-BD31-4B8C-83A1-F6EECF244321}">
                <p14:modId xmlns:p14="http://schemas.microsoft.com/office/powerpoint/2010/main" val="234793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5638289"/>
                    </a:ext>
                  </a:extLst>
                </a:gridCol>
                <a:gridCol w="576072">
                  <a:extLst>
                    <a:ext uri="{9D8B030D-6E8A-4147-A177-3AD203B41FA5}">
                      <a16:colId xmlns:a16="http://schemas.microsoft.com/office/drawing/2014/main" val="362309025"/>
                    </a:ext>
                  </a:extLst>
                </a:gridCol>
                <a:gridCol w="576072">
                  <a:extLst>
                    <a:ext uri="{9D8B030D-6E8A-4147-A177-3AD203B41FA5}">
                      <a16:colId xmlns:a16="http://schemas.microsoft.com/office/drawing/2014/main" val="2450853378"/>
                    </a:ext>
                  </a:extLst>
                </a:gridCol>
                <a:gridCol w="576072">
                  <a:extLst>
                    <a:ext uri="{9D8B030D-6E8A-4147-A177-3AD203B41FA5}">
                      <a16:colId xmlns:a16="http://schemas.microsoft.com/office/drawing/2014/main" val="3925397237"/>
                    </a:ext>
                  </a:extLst>
                </a:gridCol>
                <a:gridCol w="576072">
                  <a:extLst>
                    <a:ext uri="{9D8B030D-6E8A-4147-A177-3AD203B41FA5}">
                      <a16:colId xmlns:a16="http://schemas.microsoft.com/office/drawing/2014/main" val="2031385231"/>
                    </a:ext>
                  </a:extLst>
                </a:gridCol>
                <a:gridCol w="576072">
                  <a:extLst>
                    <a:ext uri="{9D8B030D-6E8A-4147-A177-3AD203B41FA5}">
                      <a16:colId xmlns:a16="http://schemas.microsoft.com/office/drawing/2014/main" val="4254953338"/>
                    </a:ext>
                  </a:extLst>
                </a:gridCol>
                <a:gridCol w="576072">
                  <a:extLst>
                    <a:ext uri="{9D8B030D-6E8A-4147-A177-3AD203B41FA5}">
                      <a16:colId xmlns:a16="http://schemas.microsoft.com/office/drawing/2014/main" val="3186366145"/>
                    </a:ext>
                  </a:extLst>
                </a:gridCol>
                <a:gridCol w="576072">
                  <a:extLst>
                    <a:ext uri="{9D8B030D-6E8A-4147-A177-3AD203B41FA5}">
                      <a16:colId xmlns:a16="http://schemas.microsoft.com/office/drawing/2014/main" val="54824279"/>
                    </a:ext>
                  </a:extLst>
                </a:gridCol>
                <a:gridCol w="576072">
                  <a:extLst>
                    <a:ext uri="{9D8B030D-6E8A-4147-A177-3AD203B41FA5}">
                      <a16:colId xmlns:a16="http://schemas.microsoft.com/office/drawing/2014/main" val="4183641402"/>
                    </a:ext>
                  </a:extLst>
                </a:gridCol>
                <a:gridCol w="576072">
                  <a:extLst>
                    <a:ext uri="{9D8B030D-6E8A-4147-A177-3AD203B41FA5}">
                      <a16:colId xmlns:a16="http://schemas.microsoft.com/office/drawing/2014/main" val="4095226930"/>
                    </a:ext>
                  </a:extLst>
                </a:gridCol>
                <a:gridCol w="576072">
                  <a:extLst>
                    <a:ext uri="{9D8B030D-6E8A-4147-A177-3AD203B41FA5}">
                      <a16:colId xmlns:a16="http://schemas.microsoft.com/office/drawing/2014/main" val="524168063"/>
                    </a:ext>
                  </a:extLst>
                </a:gridCol>
                <a:gridCol w="658368">
                  <a:extLst>
                    <a:ext uri="{9D8B030D-6E8A-4147-A177-3AD203B41FA5}">
                      <a16:colId xmlns:a16="http://schemas.microsoft.com/office/drawing/2014/main" val="286232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943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- 2018-12-23 13:00:00 </a:t>
                      </a:r>
                      <a:r>
                        <a:rPr kumimoji="0" lang="en-US" sz="1000" b="0" i="0" u="none" strike="noStrike" kern="1200" cap="none" spc="0" normalizeH="0" baseline="0" noProof="0">
                          <a:ln>
                            <a:noFill/>
                          </a:ln>
                          <a:solidFill>
                            <a:prstClr val="black"/>
                          </a:solidFill>
                          <a:effectLst/>
                          <a:uLnTx/>
                          <a:uFillTx/>
                          <a:latin typeface="+mn-lt"/>
                          <a:ea typeface="+mn-ea"/>
                          <a:cs typeface="+mn-cs"/>
                        </a:rPr>
                        <a:t> 
 We're excited for what the New Year will bring - like another epic Brunch, Bubbles &amp; Beats on Jan 6th! 
Enter to WIN 2 seats simply by commenting 🎉 below! 📷 thierrybaz
Or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3495638"/>
                  </a:ext>
                </a:extLst>
              </a:tr>
            </a:tbl>
          </a:graphicData>
        </a:graphic>
      </p:graphicFrame>
      <p:sp>
        <p:nvSpPr>
          <p:cNvPr id="4" name="Text Placeholder 3">
            <a:extLst>
              <a:ext uri="{FF2B5EF4-FFF2-40B4-BE49-F238E27FC236}">
                <a16:creationId xmlns:a16="http://schemas.microsoft.com/office/drawing/2014/main" id="{E1153A1C-6F05-4DB9-BA67-05C15DFFD7F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95126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D9FF0-7BBA-4263-9C47-23089EE92B3D}"/>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231E8CBA-D2BB-4AC8-B3AD-C4B8F2824EB5}"/>
              </a:ext>
            </a:extLst>
          </p:cNvPr>
          <p:cNvGraphicFramePr>
            <a:graphicFrameLocks noGrp="1"/>
          </p:cNvGraphicFramePr>
          <p:nvPr>
            <p:ph type="tbl" sz="quarter" idx="13"/>
            <p:extLst>
              <p:ext uri="{D42A27DB-BD31-4B8C-83A1-F6EECF244321}">
                <p14:modId xmlns:p14="http://schemas.microsoft.com/office/powerpoint/2010/main" val="270067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7277950"/>
                    </a:ext>
                  </a:extLst>
                </a:gridCol>
                <a:gridCol w="576072">
                  <a:extLst>
                    <a:ext uri="{9D8B030D-6E8A-4147-A177-3AD203B41FA5}">
                      <a16:colId xmlns:a16="http://schemas.microsoft.com/office/drawing/2014/main" val="2037667892"/>
                    </a:ext>
                  </a:extLst>
                </a:gridCol>
                <a:gridCol w="576072">
                  <a:extLst>
                    <a:ext uri="{9D8B030D-6E8A-4147-A177-3AD203B41FA5}">
                      <a16:colId xmlns:a16="http://schemas.microsoft.com/office/drawing/2014/main" val="2670979765"/>
                    </a:ext>
                  </a:extLst>
                </a:gridCol>
                <a:gridCol w="576072">
                  <a:extLst>
                    <a:ext uri="{9D8B030D-6E8A-4147-A177-3AD203B41FA5}">
                      <a16:colId xmlns:a16="http://schemas.microsoft.com/office/drawing/2014/main" val="3781731178"/>
                    </a:ext>
                  </a:extLst>
                </a:gridCol>
                <a:gridCol w="576072">
                  <a:extLst>
                    <a:ext uri="{9D8B030D-6E8A-4147-A177-3AD203B41FA5}">
                      <a16:colId xmlns:a16="http://schemas.microsoft.com/office/drawing/2014/main" val="2177920032"/>
                    </a:ext>
                  </a:extLst>
                </a:gridCol>
                <a:gridCol w="576072">
                  <a:extLst>
                    <a:ext uri="{9D8B030D-6E8A-4147-A177-3AD203B41FA5}">
                      <a16:colId xmlns:a16="http://schemas.microsoft.com/office/drawing/2014/main" val="3468629830"/>
                    </a:ext>
                  </a:extLst>
                </a:gridCol>
                <a:gridCol w="576072">
                  <a:extLst>
                    <a:ext uri="{9D8B030D-6E8A-4147-A177-3AD203B41FA5}">
                      <a16:colId xmlns:a16="http://schemas.microsoft.com/office/drawing/2014/main" val="492880359"/>
                    </a:ext>
                  </a:extLst>
                </a:gridCol>
                <a:gridCol w="576072">
                  <a:extLst>
                    <a:ext uri="{9D8B030D-6E8A-4147-A177-3AD203B41FA5}">
                      <a16:colId xmlns:a16="http://schemas.microsoft.com/office/drawing/2014/main" val="76838637"/>
                    </a:ext>
                  </a:extLst>
                </a:gridCol>
                <a:gridCol w="576072">
                  <a:extLst>
                    <a:ext uri="{9D8B030D-6E8A-4147-A177-3AD203B41FA5}">
                      <a16:colId xmlns:a16="http://schemas.microsoft.com/office/drawing/2014/main" val="1406764237"/>
                    </a:ext>
                  </a:extLst>
                </a:gridCol>
                <a:gridCol w="576072">
                  <a:extLst>
                    <a:ext uri="{9D8B030D-6E8A-4147-A177-3AD203B41FA5}">
                      <a16:colId xmlns:a16="http://schemas.microsoft.com/office/drawing/2014/main" val="3263171489"/>
                    </a:ext>
                  </a:extLst>
                </a:gridCol>
                <a:gridCol w="576072">
                  <a:extLst>
                    <a:ext uri="{9D8B030D-6E8A-4147-A177-3AD203B41FA5}">
                      <a16:colId xmlns:a16="http://schemas.microsoft.com/office/drawing/2014/main" val="2005627908"/>
                    </a:ext>
                  </a:extLst>
                </a:gridCol>
                <a:gridCol w="658368">
                  <a:extLst>
                    <a:ext uri="{9D8B030D-6E8A-4147-A177-3AD203B41FA5}">
                      <a16:colId xmlns:a16="http://schemas.microsoft.com/office/drawing/2014/main" val="4155142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131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- 2018-10-30 15:00:30 </a:t>
                      </a:r>
                      <a:r>
                        <a:rPr kumimoji="0" lang="en-US" sz="1000" b="0" i="0" u="none" strike="noStrike" kern="1200" cap="none" spc="0" normalizeH="0" baseline="0" noProof="0">
                          <a:ln>
                            <a:noFill/>
                          </a:ln>
                          <a:solidFill>
                            <a:prstClr val="black"/>
                          </a:solidFill>
                          <a:effectLst/>
                          <a:uLnTx/>
                          <a:uFillTx/>
                          <a:latin typeface="+mn-lt"/>
                          <a:ea typeface="+mn-ea"/>
                          <a:cs typeface="+mn-cs"/>
                        </a:rPr>
                        <a:t> 
 🐢 Name our female tortoise and WIN a dinner for 2 at Le Touessrok! 🐢
Help us celebrate 40 Years by leaving your name suggestions below 👇
The best name will be appointed to our special lady, and the winner will dine at Le Bazar! 
📷: ayeshawanders_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856139"/>
                  </a:ext>
                </a:extLst>
              </a:tr>
            </a:tbl>
          </a:graphicData>
        </a:graphic>
      </p:graphicFrame>
      <p:sp>
        <p:nvSpPr>
          <p:cNvPr id="4" name="Text Placeholder 3">
            <a:extLst>
              <a:ext uri="{FF2B5EF4-FFF2-40B4-BE49-F238E27FC236}">
                <a16:creationId xmlns:a16="http://schemas.microsoft.com/office/drawing/2014/main" id="{12142DFF-2979-4C2E-B088-6266C098F57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892016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4ABA8-FF60-42EC-9F25-E1A0327B0412}"/>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584B4D05-740D-4EAE-A438-E747D5BDF265}"/>
              </a:ext>
            </a:extLst>
          </p:cNvPr>
          <p:cNvGraphicFramePr>
            <a:graphicFrameLocks noGrp="1"/>
          </p:cNvGraphicFramePr>
          <p:nvPr>
            <p:ph type="tbl" sz="quarter" idx="13"/>
            <p:extLst>
              <p:ext uri="{D42A27DB-BD31-4B8C-83A1-F6EECF244321}">
                <p14:modId xmlns:p14="http://schemas.microsoft.com/office/powerpoint/2010/main" val="158019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3806175"/>
                    </a:ext>
                  </a:extLst>
                </a:gridCol>
                <a:gridCol w="576072">
                  <a:extLst>
                    <a:ext uri="{9D8B030D-6E8A-4147-A177-3AD203B41FA5}">
                      <a16:colId xmlns:a16="http://schemas.microsoft.com/office/drawing/2014/main" val="2596819015"/>
                    </a:ext>
                  </a:extLst>
                </a:gridCol>
                <a:gridCol w="576072">
                  <a:extLst>
                    <a:ext uri="{9D8B030D-6E8A-4147-A177-3AD203B41FA5}">
                      <a16:colId xmlns:a16="http://schemas.microsoft.com/office/drawing/2014/main" val="2578430516"/>
                    </a:ext>
                  </a:extLst>
                </a:gridCol>
                <a:gridCol w="576072">
                  <a:extLst>
                    <a:ext uri="{9D8B030D-6E8A-4147-A177-3AD203B41FA5}">
                      <a16:colId xmlns:a16="http://schemas.microsoft.com/office/drawing/2014/main" val="2739971529"/>
                    </a:ext>
                  </a:extLst>
                </a:gridCol>
                <a:gridCol w="576072">
                  <a:extLst>
                    <a:ext uri="{9D8B030D-6E8A-4147-A177-3AD203B41FA5}">
                      <a16:colId xmlns:a16="http://schemas.microsoft.com/office/drawing/2014/main" val="19718624"/>
                    </a:ext>
                  </a:extLst>
                </a:gridCol>
                <a:gridCol w="576072">
                  <a:extLst>
                    <a:ext uri="{9D8B030D-6E8A-4147-A177-3AD203B41FA5}">
                      <a16:colId xmlns:a16="http://schemas.microsoft.com/office/drawing/2014/main" val="3275775460"/>
                    </a:ext>
                  </a:extLst>
                </a:gridCol>
                <a:gridCol w="576072">
                  <a:extLst>
                    <a:ext uri="{9D8B030D-6E8A-4147-A177-3AD203B41FA5}">
                      <a16:colId xmlns:a16="http://schemas.microsoft.com/office/drawing/2014/main" val="249390016"/>
                    </a:ext>
                  </a:extLst>
                </a:gridCol>
                <a:gridCol w="576072">
                  <a:extLst>
                    <a:ext uri="{9D8B030D-6E8A-4147-A177-3AD203B41FA5}">
                      <a16:colId xmlns:a16="http://schemas.microsoft.com/office/drawing/2014/main" val="2963613243"/>
                    </a:ext>
                  </a:extLst>
                </a:gridCol>
                <a:gridCol w="576072">
                  <a:extLst>
                    <a:ext uri="{9D8B030D-6E8A-4147-A177-3AD203B41FA5}">
                      <a16:colId xmlns:a16="http://schemas.microsoft.com/office/drawing/2014/main" val="2062354178"/>
                    </a:ext>
                  </a:extLst>
                </a:gridCol>
                <a:gridCol w="576072">
                  <a:extLst>
                    <a:ext uri="{9D8B030D-6E8A-4147-A177-3AD203B41FA5}">
                      <a16:colId xmlns:a16="http://schemas.microsoft.com/office/drawing/2014/main" val="972958102"/>
                    </a:ext>
                  </a:extLst>
                </a:gridCol>
                <a:gridCol w="576072">
                  <a:extLst>
                    <a:ext uri="{9D8B030D-6E8A-4147-A177-3AD203B41FA5}">
                      <a16:colId xmlns:a16="http://schemas.microsoft.com/office/drawing/2014/main" val="1431470580"/>
                    </a:ext>
                  </a:extLst>
                </a:gridCol>
                <a:gridCol w="658368">
                  <a:extLst>
                    <a:ext uri="{9D8B030D-6E8A-4147-A177-3AD203B41FA5}">
                      <a16:colId xmlns:a16="http://schemas.microsoft.com/office/drawing/2014/main" val="61164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533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- 2018-10-12 13:00:00 </a:t>
                      </a:r>
                      <a:r>
                        <a:rPr kumimoji="0" lang="en-US" sz="1000" b="0" i="0" u="none" strike="noStrike" kern="1200" cap="none" spc="0" normalizeH="0" baseline="0" noProof="0">
                          <a:ln>
                            <a:noFill/>
                          </a:ln>
                          <a:solidFill>
                            <a:prstClr val="black"/>
                          </a:solidFill>
                          <a:effectLst/>
                          <a:uLnTx/>
                          <a:uFillTx/>
                          <a:latin typeface="+mn-lt"/>
                          <a:ea typeface="+mn-ea"/>
                          <a:cs typeface="+mn-cs"/>
                        </a:rPr>
                        <a:t> 
 🔮 WIN Yelloween entry and BBQ for 2 on October 27th! Just fill in the blank to enter... 👇
"Voodoo magic, pyro dancing, mouth-watering dishes and DJ David Jay with _____ will make Yelloween the spookiest party EVER!"
52591441 / 5255 3892 / 4027400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9875294"/>
                  </a:ext>
                </a:extLst>
              </a:tr>
            </a:tbl>
          </a:graphicData>
        </a:graphic>
      </p:graphicFrame>
      <p:sp>
        <p:nvSpPr>
          <p:cNvPr id="4" name="Text Placeholder 3">
            <a:extLst>
              <a:ext uri="{FF2B5EF4-FFF2-40B4-BE49-F238E27FC236}">
                <a16:creationId xmlns:a16="http://schemas.microsoft.com/office/drawing/2014/main" id="{7DE83532-4109-4351-B9F9-60C060C325B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996062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08E5-5AEC-45A8-ACB7-A7BC51B7A488}"/>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EAD1B266-F8EF-42BE-B07B-34A9BB848B12}"/>
              </a:ext>
            </a:extLst>
          </p:cNvPr>
          <p:cNvGraphicFramePr>
            <a:graphicFrameLocks noGrp="1"/>
          </p:cNvGraphicFramePr>
          <p:nvPr>
            <p:ph type="tbl" sz="quarter" idx="13"/>
            <p:extLst>
              <p:ext uri="{D42A27DB-BD31-4B8C-83A1-F6EECF244321}">
                <p14:modId xmlns:p14="http://schemas.microsoft.com/office/powerpoint/2010/main" val="228598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6666391"/>
                    </a:ext>
                  </a:extLst>
                </a:gridCol>
                <a:gridCol w="576072">
                  <a:extLst>
                    <a:ext uri="{9D8B030D-6E8A-4147-A177-3AD203B41FA5}">
                      <a16:colId xmlns:a16="http://schemas.microsoft.com/office/drawing/2014/main" val="1886783151"/>
                    </a:ext>
                  </a:extLst>
                </a:gridCol>
                <a:gridCol w="576072">
                  <a:extLst>
                    <a:ext uri="{9D8B030D-6E8A-4147-A177-3AD203B41FA5}">
                      <a16:colId xmlns:a16="http://schemas.microsoft.com/office/drawing/2014/main" val="2550974816"/>
                    </a:ext>
                  </a:extLst>
                </a:gridCol>
                <a:gridCol w="576072">
                  <a:extLst>
                    <a:ext uri="{9D8B030D-6E8A-4147-A177-3AD203B41FA5}">
                      <a16:colId xmlns:a16="http://schemas.microsoft.com/office/drawing/2014/main" val="1549442211"/>
                    </a:ext>
                  </a:extLst>
                </a:gridCol>
                <a:gridCol w="576072">
                  <a:extLst>
                    <a:ext uri="{9D8B030D-6E8A-4147-A177-3AD203B41FA5}">
                      <a16:colId xmlns:a16="http://schemas.microsoft.com/office/drawing/2014/main" val="2238960248"/>
                    </a:ext>
                  </a:extLst>
                </a:gridCol>
                <a:gridCol w="576072">
                  <a:extLst>
                    <a:ext uri="{9D8B030D-6E8A-4147-A177-3AD203B41FA5}">
                      <a16:colId xmlns:a16="http://schemas.microsoft.com/office/drawing/2014/main" val="2434820538"/>
                    </a:ext>
                  </a:extLst>
                </a:gridCol>
                <a:gridCol w="576072">
                  <a:extLst>
                    <a:ext uri="{9D8B030D-6E8A-4147-A177-3AD203B41FA5}">
                      <a16:colId xmlns:a16="http://schemas.microsoft.com/office/drawing/2014/main" val="2989006007"/>
                    </a:ext>
                  </a:extLst>
                </a:gridCol>
                <a:gridCol w="576072">
                  <a:extLst>
                    <a:ext uri="{9D8B030D-6E8A-4147-A177-3AD203B41FA5}">
                      <a16:colId xmlns:a16="http://schemas.microsoft.com/office/drawing/2014/main" val="199767401"/>
                    </a:ext>
                  </a:extLst>
                </a:gridCol>
                <a:gridCol w="576072">
                  <a:extLst>
                    <a:ext uri="{9D8B030D-6E8A-4147-A177-3AD203B41FA5}">
                      <a16:colId xmlns:a16="http://schemas.microsoft.com/office/drawing/2014/main" val="1563434546"/>
                    </a:ext>
                  </a:extLst>
                </a:gridCol>
                <a:gridCol w="576072">
                  <a:extLst>
                    <a:ext uri="{9D8B030D-6E8A-4147-A177-3AD203B41FA5}">
                      <a16:colId xmlns:a16="http://schemas.microsoft.com/office/drawing/2014/main" val="516749567"/>
                    </a:ext>
                  </a:extLst>
                </a:gridCol>
                <a:gridCol w="576072">
                  <a:extLst>
                    <a:ext uri="{9D8B030D-6E8A-4147-A177-3AD203B41FA5}">
                      <a16:colId xmlns:a16="http://schemas.microsoft.com/office/drawing/2014/main" val="27467299"/>
                    </a:ext>
                  </a:extLst>
                </a:gridCol>
                <a:gridCol w="658368">
                  <a:extLst>
                    <a:ext uri="{9D8B030D-6E8A-4147-A177-3AD203B41FA5}">
                      <a16:colId xmlns:a16="http://schemas.microsoft.com/office/drawing/2014/main" val="20554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388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Our White Party is BACK! Join the annual festivities, don your whitest outfits and party into the night on December 29th, with music from DJ David Jay, Roxanne LeBrasse and Scarlett De La Torre! 
Throwback to last year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427402"/>
                  </a:ext>
                </a:extLst>
              </a:tr>
            </a:tbl>
          </a:graphicData>
        </a:graphic>
      </p:graphicFrame>
      <p:sp>
        <p:nvSpPr>
          <p:cNvPr id="4" name="Text Placeholder 3">
            <a:extLst>
              <a:ext uri="{FF2B5EF4-FFF2-40B4-BE49-F238E27FC236}">
                <a16:creationId xmlns:a16="http://schemas.microsoft.com/office/drawing/2014/main" id="{58A10E0D-BDB5-4D85-ACA0-AA1C4F9044C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424672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975C-CBB2-4DB8-A3EF-92F243BA9D28}"/>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EA664EBD-AEBE-4701-BE83-83FE0FEF8BE7}"/>
              </a:ext>
            </a:extLst>
          </p:cNvPr>
          <p:cNvGraphicFramePr>
            <a:graphicFrameLocks noGrp="1"/>
          </p:cNvGraphicFramePr>
          <p:nvPr>
            <p:ph type="tbl" sz="quarter" idx="13"/>
            <p:extLst>
              <p:ext uri="{D42A27DB-BD31-4B8C-83A1-F6EECF244321}">
                <p14:modId xmlns:p14="http://schemas.microsoft.com/office/powerpoint/2010/main" val="2889250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1967608"/>
                    </a:ext>
                  </a:extLst>
                </a:gridCol>
                <a:gridCol w="576072">
                  <a:extLst>
                    <a:ext uri="{9D8B030D-6E8A-4147-A177-3AD203B41FA5}">
                      <a16:colId xmlns:a16="http://schemas.microsoft.com/office/drawing/2014/main" val="1478226899"/>
                    </a:ext>
                  </a:extLst>
                </a:gridCol>
                <a:gridCol w="576072">
                  <a:extLst>
                    <a:ext uri="{9D8B030D-6E8A-4147-A177-3AD203B41FA5}">
                      <a16:colId xmlns:a16="http://schemas.microsoft.com/office/drawing/2014/main" val="3792650939"/>
                    </a:ext>
                  </a:extLst>
                </a:gridCol>
                <a:gridCol w="576072">
                  <a:extLst>
                    <a:ext uri="{9D8B030D-6E8A-4147-A177-3AD203B41FA5}">
                      <a16:colId xmlns:a16="http://schemas.microsoft.com/office/drawing/2014/main" val="3270779708"/>
                    </a:ext>
                  </a:extLst>
                </a:gridCol>
                <a:gridCol w="576072">
                  <a:extLst>
                    <a:ext uri="{9D8B030D-6E8A-4147-A177-3AD203B41FA5}">
                      <a16:colId xmlns:a16="http://schemas.microsoft.com/office/drawing/2014/main" val="637150925"/>
                    </a:ext>
                  </a:extLst>
                </a:gridCol>
                <a:gridCol w="576072">
                  <a:extLst>
                    <a:ext uri="{9D8B030D-6E8A-4147-A177-3AD203B41FA5}">
                      <a16:colId xmlns:a16="http://schemas.microsoft.com/office/drawing/2014/main" val="1471235227"/>
                    </a:ext>
                  </a:extLst>
                </a:gridCol>
                <a:gridCol w="576072">
                  <a:extLst>
                    <a:ext uri="{9D8B030D-6E8A-4147-A177-3AD203B41FA5}">
                      <a16:colId xmlns:a16="http://schemas.microsoft.com/office/drawing/2014/main" val="2158007513"/>
                    </a:ext>
                  </a:extLst>
                </a:gridCol>
                <a:gridCol w="576072">
                  <a:extLst>
                    <a:ext uri="{9D8B030D-6E8A-4147-A177-3AD203B41FA5}">
                      <a16:colId xmlns:a16="http://schemas.microsoft.com/office/drawing/2014/main" val="776219960"/>
                    </a:ext>
                  </a:extLst>
                </a:gridCol>
                <a:gridCol w="576072">
                  <a:extLst>
                    <a:ext uri="{9D8B030D-6E8A-4147-A177-3AD203B41FA5}">
                      <a16:colId xmlns:a16="http://schemas.microsoft.com/office/drawing/2014/main" val="4160895827"/>
                    </a:ext>
                  </a:extLst>
                </a:gridCol>
                <a:gridCol w="576072">
                  <a:extLst>
                    <a:ext uri="{9D8B030D-6E8A-4147-A177-3AD203B41FA5}">
                      <a16:colId xmlns:a16="http://schemas.microsoft.com/office/drawing/2014/main" val="1423206529"/>
                    </a:ext>
                  </a:extLst>
                </a:gridCol>
                <a:gridCol w="576072">
                  <a:extLst>
                    <a:ext uri="{9D8B030D-6E8A-4147-A177-3AD203B41FA5}">
                      <a16:colId xmlns:a16="http://schemas.microsoft.com/office/drawing/2014/main" val="3683324369"/>
                    </a:ext>
                  </a:extLst>
                </a:gridCol>
                <a:gridCol w="658368">
                  <a:extLst>
                    <a:ext uri="{9D8B030D-6E8A-4147-A177-3AD203B41FA5}">
                      <a16:colId xmlns:a16="http://schemas.microsoft.com/office/drawing/2014/main" val="415179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852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- 2018-10-20 11:50:50 </a:t>
                      </a:r>
                      <a:r>
                        <a:rPr kumimoji="0" lang="en-US" sz="1000" b="0" i="0" u="none" strike="noStrike" kern="1200" cap="none" spc="0" normalizeH="0" baseline="0" noProof="0">
                          <a:ln>
                            <a:noFill/>
                          </a:ln>
                          <a:solidFill>
                            <a:prstClr val="black"/>
                          </a:solidFill>
                          <a:effectLst/>
                          <a:uLnTx/>
                          <a:uFillTx/>
                          <a:latin typeface="+mn-lt"/>
                          <a:ea typeface="+mn-ea"/>
                          <a:cs typeface="+mn-cs"/>
                        </a:rPr>
                        <a:t> 
 Ghosts! Goblins! and Voodoo masters! Gather on the 27th October for our HUGE Yelloween party! (That's Halloween, with added Veuve Clicquot!) 
Mauritians can dine and dance into the darkness on Republik Beach, and then stay the night at local rates.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0952666"/>
                  </a:ext>
                </a:extLst>
              </a:tr>
            </a:tbl>
          </a:graphicData>
        </a:graphic>
      </p:graphicFrame>
      <p:sp>
        <p:nvSpPr>
          <p:cNvPr id="4" name="Text Placeholder 3">
            <a:extLst>
              <a:ext uri="{FF2B5EF4-FFF2-40B4-BE49-F238E27FC236}">
                <a16:creationId xmlns:a16="http://schemas.microsoft.com/office/drawing/2014/main" id="{C5AFAE6B-20FC-4479-BB7E-F335AC071F8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159837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3E847-D544-4723-A965-5E5EF9226BFE}"/>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CBF7713C-239A-43B4-A845-98CA07F9A9EC}"/>
              </a:ext>
            </a:extLst>
          </p:cNvPr>
          <p:cNvGraphicFramePr>
            <a:graphicFrameLocks noGrp="1"/>
          </p:cNvGraphicFramePr>
          <p:nvPr>
            <p:ph type="tbl" sz="quarter" idx="13"/>
            <p:extLst>
              <p:ext uri="{D42A27DB-BD31-4B8C-83A1-F6EECF244321}">
                <p14:modId xmlns:p14="http://schemas.microsoft.com/office/powerpoint/2010/main" val="418328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0027987"/>
                    </a:ext>
                  </a:extLst>
                </a:gridCol>
                <a:gridCol w="576072">
                  <a:extLst>
                    <a:ext uri="{9D8B030D-6E8A-4147-A177-3AD203B41FA5}">
                      <a16:colId xmlns:a16="http://schemas.microsoft.com/office/drawing/2014/main" val="3007592442"/>
                    </a:ext>
                  </a:extLst>
                </a:gridCol>
                <a:gridCol w="576072">
                  <a:extLst>
                    <a:ext uri="{9D8B030D-6E8A-4147-A177-3AD203B41FA5}">
                      <a16:colId xmlns:a16="http://schemas.microsoft.com/office/drawing/2014/main" val="2103730220"/>
                    </a:ext>
                  </a:extLst>
                </a:gridCol>
                <a:gridCol w="576072">
                  <a:extLst>
                    <a:ext uri="{9D8B030D-6E8A-4147-A177-3AD203B41FA5}">
                      <a16:colId xmlns:a16="http://schemas.microsoft.com/office/drawing/2014/main" val="1890937761"/>
                    </a:ext>
                  </a:extLst>
                </a:gridCol>
                <a:gridCol w="576072">
                  <a:extLst>
                    <a:ext uri="{9D8B030D-6E8A-4147-A177-3AD203B41FA5}">
                      <a16:colId xmlns:a16="http://schemas.microsoft.com/office/drawing/2014/main" val="1735099544"/>
                    </a:ext>
                  </a:extLst>
                </a:gridCol>
                <a:gridCol w="576072">
                  <a:extLst>
                    <a:ext uri="{9D8B030D-6E8A-4147-A177-3AD203B41FA5}">
                      <a16:colId xmlns:a16="http://schemas.microsoft.com/office/drawing/2014/main" val="1658364428"/>
                    </a:ext>
                  </a:extLst>
                </a:gridCol>
                <a:gridCol w="576072">
                  <a:extLst>
                    <a:ext uri="{9D8B030D-6E8A-4147-A177-3AD203B41FA5}">
                      <a16:colId xmlns:a16="http://schemas.microsoft.com/office/drawing/2014/main" val="2211962907"/>
                    </a:ext>
                  </a:extLst>
                </a:gridCol>
                <a:gridCol w="576072">
                  <a:extLst>
                    <a:ext uri="{9D8B030D-6E8A-4147-A177-3AD203B41FA5}">
                      <a16:colId xmlns:a16="http://schemas.microsoft.com/office/drawing/2014/main" val="2071334504"/>
                    </a:ext>
                  </a:extLst>
                </a:gridCol>
                <a:gridCol w="576072">
                  <a:extLst>
                    <a:ext uri="{9D8B030D-6E8A-4147-A177-3AD203B41FA5}">
                      <a16:colId xmlns:a16="http://schemas.microsoft.com/office/drawing/2014/main" val="1060814840"/>
                    </a:ext>
                  </a:extLst>
                </a:gridCol>
                <a:gridCol w="576072">
                  <a:extLst>
                    <a:ext uri="{9D8B030D-6E8A-4147-A177-3AD203B41FA5}">
                      <a16:colId xmlns:a16="http://schemas.microsoft.com/office/drawing/2014/main" val="3846629720"/>
                    </a:ext>
                  </a:extLst>
                </a:gridCol>
                <a:gridCol w="576072">
                  <a:extLst>
                    <a:ext uri="{9D8B030D-6E8A-4147-A177-3AD203B41FA5}">
                      <a16:colId xmlns:a16="http://schemas.microsoft.com/office/drawing/2014/main" val="1113582791"/>
                    </a:ext>
                  </a:extLst>
                </a:gridCol>
                <a:gridCol w="658368">
                  <a:extLst>
                    <a:ext uri="{9D8B030D-6E8A-4147-A177-3AD203B41FA5}">
                      <a16:colId xmlns:a16="http://schemas.microsoft.com/office/drawing/2014/main" val="781166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170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- 2018-10-22 17:15:45 </a:t>
                      </a:r>
                      <a:r>
                        <a:rPr kumimoji="0" lang="en-US" sz="1000" b="0" i="0" u="none" strike="noStrike" kern="1200" cap="none" spc="0" normalizeH="0" baseline="0" noProof="0">
                          <a:ln>
                            <a:noFill/>
                          </a:ln>
                          <a:solidFill>
                            <a:prstClr val="black"/>
                          </a:solidFill>
                          <a:effectLst/>
                          <a:uLnTx/>
                          <a:uFillTx/>
                          <a:latin typeface="+mn-lt"/>
                          <a:ea typeface="+mn-ea"/>
                          <a:cs typeface="+mn-cs"/>
                        </a:rPr>
                        <a:t> 
 🎉 🏆 WIN 4 nights at Le Touessrok (Half Board)! 🏆 🎉 
The rules are simple, just go to our Instagram @shangrilamauritius and comment #40YearsOfLeTouessrokWIN on your favourite image, along with a memory about the resort to enter. 
T&amp;Cs apply, travel not included: 
http://bit.ly/2D21Ooa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6286007"/>
                  </a:ext>
                </a:extLst>
              </a:tr>
            </a:tbl>
          </a:graphicData>
        </a:graphic>
      </p:graphicFrame>
      <p:sp>
        <p:nvSpPr>
          <p:cNvPr id="4" name="Text Placeholder 3">
            <a:extLst>
              <a:ext uri="{FF2B5EF4-FFF2-40B4-BE49-F238E27FC236}">
                <a16:creationId xmlns:a16="http://schemas.microsoft.com/office/drawing/2014/main" id="{4CB95298-3C96-4300-B770-6298C56A613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578507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8CBB7-3F8E-4885-8A25-A24B3D3814CF}"/>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80E171D3-2E70-47AB-AEA0-22F9DAEB09E0}"/>
              </a:ext>
            </a:extLst>
          </p:cNvPr>
          <p:cNvGraphicFramePr>
            <a:graphicFrameLocks noGrp="1"/>
          </p:cNvGraphicFramePr>
          <p:nvPr>
            <p:ph type="tbl" sz="quarter" idx="13"/>
            <p:extLst>
              <p:ext uri="{D42A27DB-BD31-4B8C-83A1-F6EECF244321}">
                <p14:modId xmlns:p14="http://schemas.microsoft.com/office/powerpoint/2010/main" val="333744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6736187"/>
                    </a:ext>
                  </a:extLst>
                </a:gridCol>
                <a:gridCol w="576072">
                  <a:extLst>
                    <a:ext uri="{9D8B030D-6E8A-4147-A177-3AD203B41FA5}">
                      <a16:colId xmlns:a16="http://schemas.microsoft.com/office/drawing/2014/main" val="3771539270"/>
                    </a:ext>
                  </a:extLst>
                </a:gridCol>
                <a:gridCol w="576072">
                  <a:extLst>
                    <a:ext uri="{9D8B030D-6E8A-4147-A177-3AD203B41FA5}">
                      <a16:colId xmlns:a16="http://schemas.microsoft.com/office/drawing/2014/main" val="1426928695"/>
                    </a:ext>
                  </a:extLst>
                </a:gridCol>
                <a:gridCol w="576072">
                  <a:extLst>
                    <a:ext uri="{9D8B030D-6E8A-4147-A177-3AD203B41FA5}">
                      <a16:colId xmlns:a16="http://schemas.microsoft.com/office/drawing/2014/main" val="489570188"/>
                    </a:ext>
                  </a:extLst>
                </a:gridCol>
                <a:gridCol w="576072">
                  <a:extLst>
                    <a:ext uri="{9D8B030D-6E8A-4147-A177-3AD203B41FA5}">
                      <a16:colId xmlns:a16="http://schemas.microsoft.com/office/drawing/2014/main" val="1732880320"/>
                    </a:ext>
                  </a:extLst>
                </a:gridCol>
                <a:gridCol w="576072">
                  <a:extLst>
                    <a:ext uri="{9D8B030D-6E8A-4147-A177-3AD203B41FA5}">
                      <a16:colId xmlns:a16="http://schemas.microsoft.com/office/drawing/2014/main" val="3908296900"/>
                    </a:ext>
                  </a:extLst>
                </a:gridCol>
                <a:gridCol w="576072">
                  <a:extLst>
                    <a:ext uri="{9D8B030D-6E8A-4147-A177-3AD203B41FA5}">
                      <a16:colId xmlns:a16="http://schemas.microsoft.com/office/drawing/2014/main" val="2906668760"/>
                    </a:ext>
                  </a:extLst>
                </a:gridCol>
                <a:gridCol w="576072">
                  <a:extLst>
                    <a:ext uri="{9D8B030D-6E8A-4147-A177-3AD203B41FA5}">
                      <a16:colId xmlns:a16="http://schemas.microsoft.com/office/drawing/2014/main" val="3348453395"/>
                    </a:ext>
                  </a:extLst>
                </a:gridCol>
                <a:gridCol w="576072">
                  <a:extLst>
                    <a:ext uri="{9D8B030D-6E8A-4147-A177-3AD203B41FA5}">
                      <a16:colId xmlns:a16="http://schemas.microsoft.com/office/drawing/2014/main" val="2831592033"/>
                    </a:ext>
                  </a:extLst>
                </a:gridCol>
                <a:gridCol w="576072">
                  <a:extLst>
                    <a:ext uri="{9D8B030D-6E8A-4147-A177-3AD203B41FA5}">
                      <a16:colId xmlns:a16="http://schemas.microsoft.com/office/drawing/2014/main" val="1766677189"/>
                    </a:ext>
                  </a:extLst>
                </a:gridCol>
                <a:gridCol w="576072">
                  <a:extLst>
                    <a:ext uri="{9D8B030D-6E8A-4147-A177-3AD203B41FA5}">
                      <a16:colId xmlns:a16="http://schemas.microsoft.com/office/drawing/2014/main" val="1038765232"/>
                    </a:ext>
                  </a:extLst>
                </a:gridCol>
                <a:gridCol w="658368">
                  <a:extLst>
                    <a:ext uri="{9D8B030D-6E8A-4147-A177-3AD203B41FA5}">
                      <a16:colId xmlns:a16="http://schemas.microsoft.com/office/drawing/2014/main" val="40968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83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- 2018-12-07 16:11:00 </a:t>
                      </a:r>
                      <a:r>
                        <a:rPr kumimoji="0" lang="en-US" sz="1000" b="0" i="0" u="none" strike="noStrike" kern="1200" cap="none" spc="0" normalizeH="0" baseline="0" noProof="0">
                          <a:ln>
                            <a:noFill/>
                          </a:ln>
                          <a:solidFill>
                            <a:prstClr val="black"/>
                          </a:solidFill>
                          <a:effectLst/>
                          <a:uLnTx/>
                          <a:uFillTx/>
                          <a:latin typeface="+mn-lt"/>
                          <a:ea typeface="+mn-ea"/>
                          <a:cs typeface="+mn-cs"/>
                        </a:rPr>
                        <a:t> 
 Bring yourself some festive cheer, with a staycation in Paradise! Stay before Dec 22nd at local rates - bed &amp; breakfast from Rs. 10,500*
For all info &amp; booking, call 4027400 or email us at reservations.sltr@shangri-la.com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9531376"/>
                  </a:ext>
                </a:extLst>
              </a:tr>
            </a:tbl>
          </a:graphicData>
        </a:graphic>
      </p:graphicFrame>
      <p:sp>
        <p:nvSpPr>
          <p:cNvPr id="4" name="Text Placeholder 3">
            <a:extLst>
              <a:ext uri="{FF2B5EF4-FFF2-40B4-BE49-F238E27FC236}">
                <a16:creationId xmlns:a16="http://schemas.microsoft.com/office/drawing/2014/main" id="{C49A1962-FE41-4F2F-83BF-2578FFCED0C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441983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D963-1A19-4EDC-A7FC-7F9228483657}"/>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8D7177EB-EAB2-4075-8AD7-D3D41EC65974}"/>
              </a:ext>
            </a:extLst>
          </p:cNvPr>
          <p:cNvGraphicFramePr>
            <a:graphicFrameLocks noGrp="1"/>
          </p:cNvGraphicFramePr>
          <p:nvPr>
            <p:ph type="tbl" sz="quarter" idx="13"/>
            <p:extLst>
              <p:ext uri="{D42A27DB-BD31-4B8C-83A1-F6EECF244321}">
                <p14:modId xmlns:p14="http://schemas.microsoft.com/office/powerpoint/2010/main" val="126211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2493356"/>
                    </a:ext>
                  </a:extLst>
                </a:gridCol>
                <a:gridCol w="576072">
                  <a:extLst>
                    <a:ext uri="{9D8B030D-6E8A-4147-A177-3AD203B41FA5}">
                      <a16:colId xmlns:a16="http://schemas.microsoft.com/office/drawing/2014/main" val="179040033"/>
                    </a:ext>
                  </a:extLst>
                </a:gridCol>
                <a:gridCol w="576072">
                  <a:extLst>
                    <a:ext uri="{9D8B030D-6E8A-4147-A177-3AD203B41FA5}">
                      <a16:colId xmlns:a16="http://schemas.microsoft.com/office/drawing/2014/main" val="2587857895"/>
                    </a:ext>
                  </a:extLst>
                </a:gridCol>
                <a:gridCol w="576072">
                  <a:extLst>
                    <a:ext uri="{9D8B030D-6E8A-4147-A177-3AD203B41FA5}">
                      <a16:colId xmlns:a16="http://schemas.microsoft.com/office/drawing/2014/main" val="4051484033"/>
                    </a:ext>
                  </a:extLst>
                </a:gridCol>
                <a:gridCol w="576072">
                  <a:extLst>
                    <a:ext uri="{9D8B030D-6E8A-4147-A177-3AD203B41FA5}">
                      <a16:colId xmlns:a16="http://schemas.microsoft.com/office/drawing/2014/main" val="644284982"/>
                    </a:ext>
                  </a:extLst>
                </a:gridCol>
                <a:gridCol w="576072">
                  <a:extLst>
                    <a:ext uri="{9D8B030D-6E8A-4147-A177-3AD203B41FA5}">
                      <a16:colId xmlns:a16="http://schemas.microsoft.com/office/drawing/2014/main" val="1720002478"/>
                    </a:ext>
                  </a:extLst>
                </a:gridCol>
                <a:gridCol w="576072">
                  <a:extLst>
                    <a:ext uri="{9D8B030D-6E8A-4147-A177-3AD203B41FA5}">
                      <a16:colId xmlns:a16="http://schemas.microsoft.com/office/drawing/2014/main" val="484007302"/>
                    </a:ext>
                  </a:extLst>
                </a:gridCol>
                <a:gridCol w="576072">
                  <a:extLst>
                    <a:ext uri="{9D8B030D-6E8A-4147-A177-3AD203B41FA5}">
                      <a16:colId xmlns:a16="http://schemas.microsoft.com/office/drawing/2014/main" val="2578462961"/>
                    </a:ext>
                  </a:extLst>
                </a:gridCol>
                <a:gridCol w="576072">
                  <a:extLst>
                    <a:ext uri="{9D8B030D-6E8A-4147-A177-3AD203B41FA5}">
                      <a16:colId xmlns:a16="http://schemas.microsoft.com/office/drawing/2014/main" val="699813225"/>
                    </a:ext>
                  </a:extLst>
                </a:gridCol>
                <a:gridCol w="576072">
                  <a:extLst>
                    <a:ext uri="{9D8B030D-6E8A-4147-A177-3AD203B41FA5}">
                      <a16:colId xmlns:a16="http://schemas.microsoft.com/office/drawing/2014/main" val="11696176"/>
                    </a:ext>
                  </a:extLst>
                </a:gridCol>
                <a:gridCol w="576072">
                  <a:extLst>
                    <a:ext uri="{9D8B030D-6E8A-4147-A177-3AD203B41FA5}">
                      <a16:colId xmlns:a16="http://schemas.microsoft.com/office/drawing/2014/main" val="3360908167"/>
                    </a:ext>
                  </a:extLst>
                </a:gridCol>
                <a:gridCol w="658368">
                  <a:extLst>
                    <a:ext uri="{9D8B030D-6E8A-4147-A177-3AD203B41FA5}">
                      <a16:colId xmlns:a16="http://schemas.microsoft.com/office/drawing/2014/main" val="3939075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105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- 2018-10-03 13:11:11 </a:t>
                      </a:r>
                      <a:r>
                        <a:rPr kumimoji="0" lang="en-US" sz="1000" b="0" i="0" u="none" strike="noStrike" kern="1200" cap="none" spc="0" normalizeH="0" baseline="0" noProof="0">
                          <a:ln>
                            <a:noFill/>
                          </a:ln>
                          <a:solidFill>
                            <a:prstClr val="black"/>
                          </a:solidFill>
                          <a:effectLst/>
                          <a:uLnTx/>
                          <a:uFillTx/>
                          <a:latin typeface="+mn-lt"/>
                          <a:ea typeface="+mn-ea"/>
                          <a:cs typeface="+mn-cs"/>
                        </a:rPr>
                        <a:t> 
 Ghost, Ghouls and Voodoo masters, we summon you to the BIGGEST Halloween party on the island! Celebrate Yelloween with us, October 27th! 👿 👹 👺
Expect African Carnival live drumming, fire eaters, and a deliciously spooky feast! 
402 7400 / 5259 1441 / 5255 3892 or email us at restaurant-reservations.sltr@shangri-la.com
It epic, its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5867402"/>
                  </a:ext>
                </a:extLst>
              </a:tr>
            </a:tbl>
          </a:graphicData>
        </a:graphic>
      </p:graphicFrame>
      <p:sp>
        <p:nvSpPr>
          <p:cNvPr id="4" name="Text Placeholder 3">
            <a:extLst>
              <a:ext uri="{FF2B5EF4-FFF2-40B4-BE49-F238E27FC236}">
                <a16:creationId xmlns:a16="http://schemas.microsoft.com/office/drawing/2014/main" id="{A4973FEC-44D9-4F16-8360-C25D3C3F0E4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530501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2C11E-4A3D-4F4A-8B09-6BBE98999329}"/>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11D86D70-C8E6-4859-AECD-09C57FDEA3B1}"/>
              </a:ext>
            </a:extLst>
          </p:cNvPr>
          <p:cNvGraphicFramePr>
            <a:graphicFrameLocks noGrp="1"/>
          </p:cNvGraphicFramePr>
          <p:nvPr>
            <p:ph type="tbl" sz="quarter" idx="13"/>
            <p:extLst>
              <p:ext uri="{D42A27DB-BD31-4B8C-83A1-F6EECF244321}">
                <p14:modId xmlns:p14="http://schemas.microsoft.com/office/powerpoint/2010/main" val="77091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5419656"/>
                    </a:ext>
                  </a:extLst>
                </a:gridCol>
                <a:gridCol w="576072">
                  <a:extLst>
                    <a:ext uri="{9D8B030D-6E8A-4147-A177-3AD203B41FA5}">
                      <a16:colId xmlns:a16="http://schemas.microsoft.com/office/drawing/2014/main" val="1161997360"/>
                    </a:ext>
                  </a:extLst>
                </a:gridCol>
                <a:gridCol w="576072">
                  <a:extLst>
                    <a:ext uri="{9D8B030D-6E8A-4147-A177-3AD203B41FA5}">
                      <a16:colId xmlns:a16="http://schemas.microsoft.com/office/drawing/2014/main" val="1612684489"/>
                    </a:ext>
                  </a:extLst>
                </a:gridCol>
                <a:gridCol w="576072">
                  <a:extLst>
                    <a:ext uri="{9D8B030D-6E8A-4147-A177-3AD203B41FA5}">
                      <a16:colId xmlns:a16="http://schemas.microsoft.com/office/drawing/2014/main" val="2814619206"/>
                    </a:ext>
                  </a:extLst>
                </a:gridCol>
                <a:gridCol w="576072">
                  <a:extLst>
                    <a:ext uri="{9D8B030D-6E8A-4147-A177-3AD203B41FA5}">
                      <a16:colId xmlns:a16="http://schemas.microsoft.com/office/drawing/2014/main" val="1659512199"/>
                    </a:ext>
                  </a:extLst>
                </a:gridCol>
                <a:gridCol w="576072">
                  <a:extLst>
                    <a:ext uri="{9D8B030D-6E8A-4147-A177-3AD203B41FA5}">
                      <a16:colId xmlns:a16="http://schemas.microsoft.com/office/drawing/2014/main" val="2564267843"/>
                    </a:ext>
                  </a:extLst>
                </a:gridCol>
                <a:gridCol w="576072">
                  <a:extLst>
                    <a:ext uri="{9D8B030D-6E8A-4147-A177-3AD203B41FA5}">
                      <a16:colId xmlns:a16="http://schemas.microsoft.com/office/drawing/2014/main" val="3648768720"/>
                    </a:ext>
                  </a:extLst>
                </a:gridCol>
                <a:gridCol w="576072">
                  <a:extLst>
                    <a:ext uri="{9D8B030D-6E8A-4147-A177-3AD203B41FA5}">
                      <a16:colId xmlns:a16="http://schemas.microsoft.com/office/drawing/2014/main" val="3284192706"/>
                    </a:ext>
                  </a:extLst>
                </a:gridCol>
                <a:gridCol w="576072">
                  <a:extLst>
                    <a:ext uri="{9D8B030D-6E8A-4147-A177-3AD203B41FA5}">
                      <a16:colId xmlns:a16="http://schemas.microsoft.com/office/drawing/2014/main" val="2575159674"/>
                    </a:ext>
                  </a:extLst>
                </a:gridCol>
                <a:gridCol w="576072">
                  <a:extLst>
                    <a:ext uri="{9D8B030D-6E8A-4147-A177-3AD203B41FA5}">
                      <a16:colId xmlns:a16="http://schemas.microsoft.com/office/drawing/2014/main" val="287964976"/>
                    </a:ext>
                  </a:extLst>
                </a:gridCol>
                <a:gridCol w="576072">
                  <a:extLst>
                    <a:ext uri="{9D8B030D-6E8A-4147-A177-3AD203B41FA5}">
                      <a16:colId xmlns:a16="http://schemas.microsoft.com/office/drawing/2014/main" val="2048935935"/>
                    </a:ext>
                  </a:extLst>
                </a:gridCol>
                <a:gridCol w="658368">
                  <a:extLst>
                    <a:ext uri="{9D8B030D-6E8A-4147-A177-3AD203B41FA5}">
                      <a16:colId xmlns:a16="http://schemas.microsoft.com/office/drawing/2014/main" val="3536825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974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- 2018-10-21 14:56:53 </a:t>
                      </a:r>
                      <a:r>
                        <a:rPr kumimoji="0" lang="en-US" sz="1000" b="0" i="0" u="none" strike="noStrike" kern="1200" cap="none" spc="0" normalizeH="0" baseline="0" noProof="0">
                          <a:ln>
                            <a:noFill/>
                          </a:ln>
                          <a:solidFill>
                            <a:prstClr val="black"/>
                          </a:solidFill>
                          <a:effectLst/>
                          <a:uLnTx/>
                          <a:uFillTx/>
                          <a:latin typeface="+mn-lt"/>
                          <a:ea typeface="+mn-ea"/>
                          <a:cs typeface="+mn-cs"/>
                        </a:rPr>
                        <a:t> 
 Our anniversary Brunch, Bubbles &amp; Beats is right around the corner! Win entry for 2, by telling us your ALL TIME favourite Le Touessrok dish from the last 40 years! 
Sunday 4th November brings food, music and massive celebration, so tell your friends!! 
Booking: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6715989"/>
                  </a:ext>
                </a:extLst>
              </a:tr>
            </a:tbl>
          </a:graphicData>
        </a:graphic>
      </p:graphicFrame>
      <p:sp>
        <p:nvSpPr>
          <p:cNvPr id="4" name="Text Placeholder 3">
            <a:extLst>
              <a:ext uri="{FF2B5EF4-FFF2-40B4-BE49-F238E27FC236}">
                <a16:creationId xmlns:a16="http://schemas.microsoft.com/office/drawing/2014/main" id="{FBBF55F6-D5C3-4A9F-A353-A6479B04F94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204366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1EBD5-36F4-4D02-80AA-088CA494A2D6}"/>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AAEFF76F-B9CC-4340-BB74-619C89C220B6}"/>
              </a:ext>
            </a:extLst>
          </p:cNvPr>
          <p:cNvGraphicFramePr>
            <a:graphicFrameLocks noGrp="1"/>
          </p:cNvGraphicFramePr>
          <p:nvPr>
            <p:ph type="tbl" sz="quarter" idx="13"/>
            <p:extLst>
              <p:ext uri="{D42A27DB-BD31-4B8C-83A1-F6EECF244321}">
                <p14:modId xmlns:p14="http://schemas.microsoft.com/office/powerpoint/2010/main" val="333024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7340654"/>
                    </a:ext>
                  </a:extLst>
                </a:gridCol>
                <a:gridCol w="576072">
                  <a:extLst>
                    <a:ext uri="{9D8B030D-6E8A-4147-A177-3AD203B41FA5}">
                      <a16:colId xmlns:a16="http://schemas.microsoft.com/office/drawing/2014/main" val="1633217933"/>
                    </a:ext>
                  </a:extLst>
                </a:gridCol>
                <a:gridCol w="576072">
                  <a:extLst>
                    <a:ext uri="{9D8B030D-6E8A-4147-A177-3AD203B41FA5}">
                      <a16:colId xmlns:a16="http://schemas.microsoft.com/office/drawing/2014/main" val="9967671"/>
                    </a:ext>
                  </a:extLst>
                </a:gridCol>
                <a:gridCol w="576072">
                  <a:extLst>
                    <a:ext uri="{9D8B030D-6E8A-4147-A177-3AD203B41FA5}">
                      <a16:colId xmlns:a16="http://schemas.microsoft.com/office/drawing/2014/main" val="1683970531"/>
                    </a:ext>
                  </a:extLst>
                </a:gridCol>
                <a:gridCol w="576072">
                  <a:extLst>
                    <a:ext uri="{9D8B030D-6E8A-4147-A177-3AD203B41FA5}">
                      <a16:colId xmlns:a16="http://schemas.microsoft.com/office/drawing/2014/main" val="2169919893"/>
                    </a:ext>
                  </a:extLst>
                </a:gridCol>
                <a:gridCol w="576072">
                  <a:extLst>
                    <a:ext uri="{9D8B030D-6E8A-4147-A177-3AD203B41FA5}">
                      <a16:colId xmlns:a16="http://schemas.microsoft.com/office/drawing/2014/main" val="773044672"/>
                    </a:ext>
                  </a:extLst>
                </a:gridCol>
                <a:gridCol w="576072">
                  <a:extLst>
                    <a:ext uri="{9D8B030D-6E8A-4147-A177-3AD203B41FA5}">
                      <a16:colId xmlns:a16="http://schemas.microsoft.com/office/drawing/2014/main" val="536042747"/>
                    </a:ext>
                  </a:extLst>
                </a:gridCol>
                <a:gridCol w="576072">
                  <a:extLst>
                    <a:ext uri="{9D8B030D-6E8A-4147-A177-3AD203B41FA5}">
                      <a16:colId xmlns:a16="http://schemas.microsoft.com/office/drawing/2014/main" val="1833297450"/>
                    </a:ext>
                  </a:extLst>
                </a:gridCol>
                <a:gridCol w="576072">
                  <a:extLst>
                    <a:ext uri="{9D8B030D-6E8A-4147-A177-3AD203B41FA5}">
                      <a16:colId xmlns:a16="http://schemas.microsoft.com/office/drawing/2014/main" val="2654500704"/>
                    </a:ext>
                  </a:extLst>
                </a:gridCol>
                <a:gridCol w="576072">
                  <a:extLst>
                    <a:ext uri="{9D8B030D-6E8A-4147-A177-3AD203B41FA5}">
                      <a16:colId xmlns:a16="http://schemas.microsoft.com/office/drawing/2014/main" val="1353406615"/>
                    </a:ext>
                  </a:extLst>
                </a:gridCol>
                <a:gridCol w="576072">
                  <a:extLst>
                    <a:ext uri="{9D8B030D-6E8A-4147-A177-3AD203B41FA5}">
                      <a16:colId xmlns:a16="http://schemas.microsoft.com/office/drawing/2014/main" val="1075871538"/>
                    </a:ext>
                  </a:extLst>
                </a:gridCol>
                <a:gridCol w="658368">
                  <a:extLst>
                    <a:ext uri="{9D8B030D-6E8A-4147-A177-3AD203B41FA5}">
                      <a16:colId xmlns:a16="http://schemas.microsoft.com/office/drawing/2014/main" val="2313936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81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- 2018-10-05 11:09:56 </a:t>
                      </a:r>
                      <a:r>
                        <a:rPr kumimoji="0" lang="en-US" sz="1000" b="0" i="0" u="none" strike="noStrike" kern="1200" cap="none" spc="0" normalizeH="0" baseline="0" noProof="0">
                          <a:ln>
                            <a:noFill/>
                          </a:ln>
                          <a:solidFill>
                            <a:prstClr val="black"/>
                          </a:solidFill>
                          <a:effectLst/>
                          <a:uLnTx/>
                          <a:uFillTx/>
                          <a:latin typeface="+mn-lt"/>
                          <a:ea typeface="+mn-ea"/>
                          <a:cs typeface="+mn-cs"/>
                        </a:rPr>
                        <a:t> 
 ⭐️ WIN a night for 2 (half board), AND a delicious buffet dinner at Le Bazar! Simply share with us below your favourite memory from the last #40YearsOfLeTouessrok with a photo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651549"/>
                  </a:ext>
                </a:extLst>
              </a:tr>
            </a:tbl>
          </a:graphicData>
        </a:graphic>
      </p:graphicFrame>
      <p:sp>
        <p:nvSpPr>
          <p:cNvPr id="4" name="Text Placeholder 3">
            <a:extLst>
              <a:ext uri="{FF2B5EF4-FFF2-40B4-BE49-F238E27FC236}">
                <a16:creationId xmlns:a16="http://schemas.microsoft.com/office/drawing/2014/main" id="{20BDC38D-A27B-4CEC-9C1B-370CA4D0427A}"/>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009823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EDD0E-9183-4FFA-B07F-FB03184C7496}"/>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9FAA76C7-FB94-420B-8C64-AAEE12411B5A}"/>
              </a:ext>
            </a:extLst>
          </p:cNvPr>
          <p:cNvGraphicFramePr>
            <a:graphicFrameLocks noGrp="1"/>
          </p:cNvGraphicFramePr>
          <p:nvPr>
            <p:ph type="tbl" sz="quarter" idx="13"/>
            <p:extLst>
              <p:ext uri="{D42A27DB-BD31-4B8C-83A1-F6EECF244321}">
                <p14:modId xmlns:p14="http://schemas.microsoft.com/office/powerpoint/2010/main" val="427578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4862842"/>
                    </a:ext>
                  </a:extLst>
                </a:gridCol>
                <a:gridCol w="576072">
                  <a:extLst>
                    <a:ext uri="{9D8B030D-6E8A-4147-A177-3AD203B41FA5}">
                      <a16:colId xmlns:a16="http://schemas.microsoft.com/office/drawing/2014/main" val="4077013032"/>
                    </a:ext>
                  </a:extLst>
                </a:gridCol>
                <a:gridCol w="576072">
                  <a:extLst>
                    <a:ext uri="{9D8B030D-6E8A-4147-A177-3AD203B41FA5}">
                      <a16:colId xmlns:a16="http://schemas.microsoft.com/office/drawing/2014/main" val="2067632255"/>
                    </a:ext>
                  </a:extLst>
                </a:gridCol>
                <a:gridCol w="576072">
                  <a:extLst>
                    <a:ext uri="{9D8B030D-6E8A-4147-A177-3AD203B41FA5}">
                      <a16:colId xmlns:a16="http://schemas.microsoft.com/office/drawing/2014/main" val="2800651595"/>
                    </a:ext>
                  </a:extLst>
                </a:gridCol>
                <a:gridCol w="576072">
                  <a:extLst>
                    <a:ext uri="{9D8B030D-6E8A-4147-A177-3AD203B41FA5}">
                      <a16:colId xmlns:a16="http://schemas.microsoft.com/office/drawing/2014/main" val="1398616"/>
                    </a:ext>
                  </a:extLst>
                </a:gridCol>
                <a:gridCol w="576072">
                  <a:extLst>
                    <a:ext uri="{9D8B030D-6E8A-4147-A177-3AD203B41FA5}">
                      <a16:colId xmlns:a16="http://schemas.microsoft.com/office/drawing/2014/main" val="207540994"/>
                    </a:ext>
                  </a:extLst>
                </a:gridCol>
                <a:gridCol w="576072">
                  <a:extLst>
                    <a:ext uri="{9D8B030D-6E8A-4147-A177-3AD203B41FA5}">
                      <a16:colId xmlns:a16="http://schemas.microsoft.com/office/drawing/2014/main" val="435457756"/>
                    </a:ext>
                  </a:extLst>
                </a:gridCol>
                <a:gridCol w="576072">
                  <a:extLst>
                    <a:ext uri="{9D8B030D-6E8A-4147-A177-3AD203B41FA5}">
                      <a16:colId xmlns:a16="http://schemas.microsoft.com/office/drawing/2014/main" val="3856323781"/>
                    </a:ext>
                  </a:extLst>
                </a:gridCol>
                <a:gridCol w="576072">
                  <a:extLst>
                    <a:ext uri="{9D8B030D-6E8A-4147-A177-3AD203B41FA5}">
                      <a16:colId xmlns:a16="http://schemas.microsoft.com/office/drawing/2014/main" val="866744204"/>
                    </a:ext>
                  </a:extLst>
                </a:gridCol>
                <a:gridCol w="576072">
                  <a:extLst>
                    <a:ext uri="{9D8B030D-6E8A-4147-A177-3AD203B41FA5}">
                      <a16:colId xmlns:a16="http://schemas.microsoft.com/office/drawing/2014/main" val="2092141512"/>
                    </a:ext>
                  </a:extLst>
                </a:gridCol>
                <a:gridCol w="576072">
                  <a:extLst>
                    <a:ext uri="{9D8B030D-6E8A-4147-A177-3AD203B41FA5}">
                      <a16:colId xmlns:a16="http://schemas.microsoft.com/office/drawing/2014/main" val="3215381577"/>
                    </a:ext>
                  </a:extLst>
                </a:gridCol>
                <a:gridCol w="658368">
                  <a:extLst>
                    <a:ext uri="{9D8B030D-6E8A-4147-A177-3AD203B41FA5}">
                      <a16:colId xmlns:a16="http://schemas.microsoft.com/office/drawing/2014/main" val="250295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432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- 2018-12-12 14:37:39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special gift this Christmas. Book and stay before 22nd Dec. at exclusive local rates! 
Deluxe Ocean View Room on half board, from Rs. 14,500* 
Call 4027400 or email us at reservations.sltr@shangri-la.com for info and booking. 📷 mohammed_alnuaimi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5340189"/>
                  </a:ext>
                </a:extLst>
              </a:tr>
            </a:tbl>
          </a:graphicData>
        </a:graphic>
      </p:graphicFrame>
      <p:sp>
        <p:nvSpPr>
          <p:cNvPr id="4" name="Text Placeholder 3">
            <a:extLst>
              <a:ext uri="{FF2B5EF4-FFF2-40B4-BE49-F238E27FC236}">
                <a16:creationId xmlns:a16="http://schemas.microsoft.com/office/drawing/2014/main" id="{F1F26719-D085-42D0-A73F-F769361A73EF}"/>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772238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48C4A-0253-406A-B479-24A234ABBE80}"/>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40023ADB-EC46-41FF-B4F3-FD8BC87FC533}"/>
              </a:ext>
            </a:extLst>
          </p:cNvPr>
          <p:cNvGraphicFramePr>
            <a:graphicFrameLocks noGrp="1"/>
          </p:cNvGraphicFramePr>
          <p:nvPr>
            <p:ph type="tbl" sz="quarter" idx="13"/>
            <p:extLst>
              <p:ext uri="{D42A27DB-BD31-4B8C-83A1-F6EECF244321}">
                <p14:modId xmlns:p14="http://schemas.microsoft.com/office/powerpoint/2010/main" val="1741484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5141380"/>
                    </a:ext>
                  </a:extLst>
                </a:gridCol>
                <a:gridCol w="576072">
                  <a:extLst>
                    <a:ext uri="{9D8B030D-6E8A-4147-A177-3AD203B41FA5}">
                      <a16:colId xmlns:a16="http://schemas.microsoft.com/office/drawing/2014/main" val="3619192755"/>
                    </a:ext>
                  </a:extLst>
                </a:gridCol>
                <a:gridCol w="576072">
                  <a:extLst>
                    <a:ext uri="{9D8B030D-6E8A-4147-A177-3AD203B41FA5}">
                      <a16:colId xmlns:a16="http://schemas.microsoft.com/office/drawing/2014/main" val="646202615"/>
                    </a:ext>
                  </a:extLst>
                </a:gridCol>
                <a:gridCol w="576072">
                  <a:extLst>
                    <a:ext uri="{9D8B030D-6E8A-4147-A177-3AD203B41FA5}">
                      <a16:colId xmlns:a16="http://schemas.microsoft.com/office/drawing/2014/main" val="310877342"/>
                    </a:ext>
                  </a:extLst>
                </a:gridCol>
                <a:gridCol w="576072">
                  <a:extLst>
                    <a:ext uri="{9D8B030D-6E8A-4147-A177-3AD203B41FA5}">
                      <a16:colId xmlns:a16="http://schemas.microsoft.com/office/drawing/2014/main" val="1730848362"/>
                    </a:ext>
                  </a:extLst>
                </a:gridCol>
                <a:gridCol w="576072">
                  <a:extLst>
                    <a:ext uri="{9D8B030D-6E8A-4147-A177-3AD203B41FA5}">
                      <a16:colId xmlns:a16="http://schemas.microsoft.com/office/drawing/2014/main" val="2859592897"/>
                    </a:ext>
                  </a:extLst>
                </a:gridCol>
                <a:gridCol w="576072">
                  <a:extLst>
                    <a:ext uri="{9D8B030D-6E8A-4147-A177-3AD203B41FA5}">
                      <a16:colId xmlns:a16="http://schemas.microsoft.com/office/drawing/2014/main" val="2473145849"/>
                    </a:ext>
                  </a:extLst>
                </a:gridCol>
                <a:gridCol w="576072">
                  <a:extLst>
                    <a:ext uri="{9D8B030D-6E8A-4147-A177-3AD203B41FA5}">
                      <a16:colId xmlns:a16="http://schemas.microsoft.com/office/drawing/2014/main" val="3918156078"/>
                    </a:ext>
                  </a:extLst>
                </a:gridCol>
                <a:gridCol w="576072">
                  <a:extLst>
                    <a:ext uri="{9D8B030D-6E8A-4147-A177-3AD203B41FA5}">
                      <a16:colId xmlns:a16="http://schemas.microsoft.com/office/drawing/2014/main" val="2107633551"/>
                    </a:ext>
                  </a:extLst>
                </a:gridCol>
                <a:gridCol w="576072">
                  <a:extLst>
                    <a:ext uri="{9D8B030D-6E8A-4147-A177-3AD203B41FA5}">
                      <a16:colId xmlns:a16="http://schemas.microsoft.com/office/drawing/2014/main" val="3277532433"/>
                    </a:ext>
                  </a:extLst>
                </a:gridCol>
                <a:gridCol w="576072">
                  <a:extLst>
                    <a:ext uri="{9D8B030D-6E8A-4147-A177-3AD203B41FA5}">
                      <a16:colId xmlns:a16="http://schemas.microsoft.com/office/drawing/2014/main" val="3306158491"/>
                    </a:ext>
                  </a:extLst>
                </a:gridCol>
                <a:gridCol w="658368">
                  <a:extLst>
                    <a:ext uri="{9D8B030D-6E8A-4147-A177-3AD203B41FA5}">
                      <a16:colId xmlns:a16="http://schemas.microsoft.com/office/drawing/2014/main" val="395680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003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- 2018-11-16 13:00:01 </a:t>
                      </a:r>
                      <a:r>
                        <a:rPr kumimoji="0" lang="en-US" sz="1000" b="0" i="0" u="none" strike="noStrike" kern="1200" cap="none" spc="0" normalizeH="0" baseline="0" noProof="0">
                          <a:ln>
                            <a:noFill/>
                          </a:ln>
                          <a:solidFill>
                            <a:prstClr val="black"/>
                          </a:solidFill>
                          <a:effectLst/>
                          <a:uLnTx/>
                          <a:uFillTx/>
                          <a:latin typeface="+mn-lt"/>
                          <a:ea typeface="+mn-ea"/>
                          <a:cs typeface="+mn-cs"/>
                        </a:rPr>
                        <a:t> 
 An essential piece of the Le Touessrok legacy, Jacqueline Dalais will share some of her iconic dishes, raising funds for a great cause at our anniversary dinner. 
30th Nov, seats are limited. 
Book: 52591441 / 5255 3892 / 402 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4247672"/>
                  </a:ext>
                </a:extLst>
              </a:tr>
            </a:tbl>
          </a:graphicData>
        </a:graphic>
      </p:graphicFrame>
      <p:sp>
        <p:nvSpPr>
          <p:cNvPr id="4" name="Text Placeholder 3">
            <a:extLst>
              <a:ext uri="{FF2B5EF4-FFF2-40B4-BE49-F238E27FC236}">
                <a16:creationId xmlns:a16="http://schemas.microsoft.com/office/drawing/2014/main" id="{3F64F075-F7C4-400D-AC9C-99B53CF255E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33146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90BF7-335B-4FFB-BAE6-02E55FFDA2D5}"/>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832FE0C0-1EDB-4793-AFB4-A70BDBE38C2C}"/>
              </a:ext>
            </a:extLst>
          </p:cNvPr>
          <p:cNvGraphicFramePr>
            <a:graphicFrameLocks noGrp="1"/>
          </p:cNvGraphicFramePr>
          <p:nvPr>
            <p:ph type="tbl" sz="quarter" idx="13"/>
            <p:extLst>
              <p:ext uri="{D42A27DB-BD31-4B8C-83A1-F6EECF244321}">
                <p14:modId xmlns:p14="http://schemas.microsoft.com/office/powerpoint/2010/main" val="396419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4013664"/>
                    </a:ext>
                  </a:extLst>
                </a:gridCol>
                <a:gridCol w="576072">
                  <a:extLst>
                    <a:ext uri="{9D8B030D-6E8A-4147-A177-3AD203B41FA5}">
                      <a16:colId xmlns:a16="http://schemas.microsoft.com/office/drawing/2014/main" val="3497255353"/>
                    </a:ext>
                  </a:extLst>
                </a:gridCol>
                <a:gridCol w="576072">
                  <a:extLst>
                    <a:ext uri="{9D8B030D-6E8A-4147-A177-3AD203B41FA5}">
                      <a16:colId xmlns:a16="http://schemas.microsoft.com/office/drawing/2014/main" val="4207667679"/>
                    </a:ext>
                  </a:extLst>
                </a:gridCol>
                <a:gridCol w="576072">
                  <a:extLst>
                    <a:ext uri="{9D8B030D-6E8A-4147-A177-3AD203B41FA5}">
                      <a16:colId xmlns:a16="http://schemas.microsoft.com/office/drawing/2014/main" val="2974655154"/>
                    </a:ext>
                  </a:extLst>
                </a:gridCol>
                <a:gridCol w="576072">
                  <a:extLst>
                    <a:ext uri="{9D8B030D-6E8A-4147-A177-3AD203B41FA5}">
                      <a16:colId xmlns:a16="http://schemas.microsoft.com/office/drawing/2014/main" val="3617036127"/>
                    </a:ext>
                  </a:extLst>
                </a:gridCol>
                <a:gridCol w="576072">
                  <a:extLst>
                    <a:ext uri="{9D8B030D-6E8A-4147-A177-3AD203B41FA5}">
                      <a16:colId xmlns:a16="http://schemas.microsoft.com/office/drawing/2014/main" val="3055782296"/>
                    </a:ext>
                  </a:extLst>
                </a:gridCol>
                <a:gridCol w="576072">
                  <a:extLst>
                    <a:ext uri="{9D8B030D-6E8A-4147-A177-3AD203B41FA5}">
                      <a16:colId xmlns:a16="http://schemas.microsoft.com/office/drawing/2014/main" val="2202098640"/>
                    </a:ext>
                  </a:extLst>
                </a:gridCol>
                <a:gridCol w="576072">
                  <a:extLst>
                    <a:ext uri="{9D8B030D-6E8A-4147-A177-3AD203B41FA5}">
                      <a16:colId xmlns:a16="http://schemas.microsoft.com/office/drawing/2014/main" val="3147466839"/>
                    </a:ext>
                  </a:extLst>
                </a:gridCol>
                <a:gridCol w="576072">
                  <a:extLst>
                    <a:ext uri="{9D8B030D-6E8A-4147-A177-3AD203B41FA5}">
                      <a16:colId xmlns:a16="http://schemas.microsoft.com/office/drawing/2014/main" val="1578960619"/>
                    </a:ext>
                  </a:extLst>
                </a:gridCol>
                <a:gridCol w="576072">
                  <a:extLst>
                    <a:ext uri="{9D8B030D-6E8A-4147-A177-3AD203B41FA5}">
                      <a16:colId xmlns:a16="http://schemas.microsoft.com/office/drawing/2014/main" val="2058262992"/>
                    </a:ext>
                  </a:extLst>
                </a:gridCol>
                <a:gridCol w="576072">
                  <a:extLst>
                    <a:ext uri="{9D8B030D-6E8A-4147-A177-3AD203B41FA5}">
                      <a16:colId xmlns:a16="http://schemas.microsoft.com/office/drawing/2014/main" val="3758594644"/>
                    </a:ext>
                  </a:extLst>
                </a:gridCol>
                <a:gridCol w="658368">
                  <a:extLst>
                    <a:ext uri="{9D8B030D-6E8A-4147-A177-3AD203B41FA5}">
                      <a16:colId xmlns:a16="http://schemas.microsoft.com/office/drawing/2014/main" val="2386448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767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- 2018-12-15 14:30:00 </a:t>
                      </a:r>
                      <a:r>
                        <a:rPr kumimoji="0" lang="en-US" sz="1000" b="0" i="0" u="none" strike="noStrike" kern="1200" cap="none" spc="0" normalizeH="0" baseline="0" noProof="0">
                          <a:ln>
                            <a:noFill/>
                          </a:ln>
                          <a:solidFill>
                            <a:prstClr val="black"/>
                          </a:solidFill>
                          <a:effectLst/>
                          <a:uLnTx/>
                          <a:uFillTx/>
                          <a:latin typeface="+mn-lt"/>
                          <a:ea typeface="+mn-ea"/>
                          <a:cs typeface="+mn-cs"/>
                        </a:rPr>
                        <a:t> 
 Raise a toast to 2019 as the sky fills with fireworks! We will be celebrating in groovy Woodstock style ✌️at Republik Beach Club &amp; Grill with a curated 5 course meal, followed by electrifying beats from DJ Jimmy Gassel!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3563240"/>
                  </a:ext>
                </a:extLst>
              </a:tr>
            </a:tbl>
          </a:graphicData>
        </a:graphic>
      </p:graphicFrame>
      <p:sp>
        <p:nvSpPr>
          <p:cNvPr id="4" name="Text Placeholder 3">
            <a:extLst>
              <a:ext uri="{FF2B5EF4-FFF2-40B4-BE49-F238E27FC236}">
                <a16:creationId xmlns:a16="http://schemas.microsoft.com/office/drawing/2014/main" id="{BC67283D-4BC3-495F-97AB-FEFEFADC892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581676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1E1F-965A-4549-84DC-8A17F5D27E02}"/>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39B01473-7071-49F8-A59F-5D080140E04B}"/>
              </a:ext>
            </a:extLst>
          </p:cNvPr>
          <p:cNvGraphicFramePr>
            <a:graphicFrameLocks noGrp="1"/>
          </p:cNvGraphicFramePr>
          <p:nvPr>
            <p:ph type="tbl" sz="quarter" idx="13"/>
            <p:extLst>
              <p:ext uri="{D42A27DB-BD31-4B8C-83A1-F6EECF244321}">
                <p14:modId xmlns:p14="http://schemas.microsoft.com/office/powerpoint/2010/main" val="407796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5392672"/>
                    </a:ext>
                  </a:extLst>
                </a:gridCol>
                <a:gridCol w="576072">
                  <a:extLst>
                    <a:ext uri="{9D8B030D-6E8A-4147-A177-3AD203B41FA5}">
                      <a16:colId xmlns:a16="http://schemas.microsoft.com/office/drawing/2014/main" val="338907498"/>
                    </a:ext>
                  </a:extLst>
                </a:gridCol>
                <a:gridCol w="576072">
                  <a:extLst>
                    <a:ext uri="{9D8B030D-6E8A-4147-A177-3AD203B41FA5}">
                      <a16:colId xmlns:a16="http://schemas.microsoft.com/office/drawing/2014/main" val="3725395001"/>
                    </a:ext>
                  </a:extLst>
                </a:gridCol>
                <a:gridCol w="576072">
                  <a:extLst>
                    <a:ext uri="{9D8B030D-6E8A-4147-A177-3AD203B41FA5}">
                      <a16:colId xmlns:a16="http://schemas.microsoft.com/office/drawing/2014/main" val="3448093721"/>
                    </a:ext>
                  </a:extLst>
                </a:gridCol>
                <a:gridCol w="576072">
                  <a:extLst>
                    <a:ext uri="{9D8B030D-6E8A-4147-A177-3AD203B41FA5}">
                      <a16:colId xmlns:a16="http://schemas.microsoft.com/office/drawing/2014/main" val="2218214148"/>
                    </a:ext>
                  </a:extLst>
                </a:gridCol>
                <a:gridCol w="576072">
                  <a:extLst>
                    <a:ext uri="{9D8B030D-6E8A-4147-A177-3AD203B41FA5}">
                      <a16:colId xmlns:a16="http://schemas.microsoft.com/office/drawing/2014/main" val="3804005198"/>
                    </a:ext>
                  </a:extLst>
                </a:gridCol>
                <a:gridCol w="576072">
                  <a:extLst>
                    <a:ext uri="{9D8B030D-6E8A-4147-A177-3AD203B41FA5}">
                      <a16:colId xmlns:a16="http://schemas.microsoft.com/office/drawing/2014/main" val="3514365877"/>
                    </a:ext>
                  </a:extLst>
                </a:gridCol>
                <a:gridCol w="576072">
                  <a:extLst>
                    <a:ext uri="{9D8B030D-6E8A-4147-A177-3AD203B41FA5}">
                      <a16:colId xmlns:a16="http://schemas.microsoft.com/office/drawing/2014/main" val="206181760"/>
                    </a:ext>
                  </a:extLst>
                </a:gridCol>
                <a:gridCol w="576072">
                  <a:extLst>
                    <a:ext uri="{9D8B030D-6E8A-4147-A177-3AD203B41FA5}">
                      <a16:colId xmlns:a16="http://schemas.microsoft.com/office/drawing/2014/main" val="4076430452"/>
                    </a:ext>
                  </a:extLst>
                </a:gridCol>
                <a:gridCol w="576072">
                  <a:extLst>
                    <a:ext uri="{9D8B030D-6E8A-4147-A177-3AD203B41FA5}">
                      <a16:colId xmlns:a16="http://schemas.microsoft.com/office/drawing/2014/main" val="2851069758"/>
                    </a:ext>
                  </a:extLst>
                </a:gridCol>
                <a:gridCol w="576072">
                  <a:extLst>
                    <a:ext uri="{9D8B030D-6E8A-4147-A177-3AD203B41FA5}">
                      <a16:colId xmlns:a16="http://schemas.microsoft.com/office/drawing/2014/main" val="4010687865"/>
                    </a:ext>
                  </a:extLst>
                </a:gridCol>
                <a:gridCol w="658368">
                  <a:extLst>
                    <a:ext uri="{9D8B030D-6E8A-4147-A177-3AD203B41FA5}">
                      <a16:colId xmlns:a16="http://schemas.microsoft.com/office/drawing/2014/main" val="121148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99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- 2018-10-24 13:03:45 </a:t>
                      </a:r>
                      <a:r>
                        <a:rPr kumimoji="0" lang="en-US" sz="1000" b="0" i="0" u="none" strike="noStrike" kern="1200" cap="none" spc="0" normalizeH="0" baseline="0" noProof="0">
                          <a:ln>
                            <a:noFill/>
                          </a:ln>
                          <a:solidFill>
                            <a:prstClr val="black"/>
                          </a:solidFill>
                          <a:effectLst/>
                          <a:uLnTx/>
                          <a:uFillTx/>
                          <a:latin typeface="+mn-lt"/>
                          <a:ea typeface="+mn-ea"/>
                          <a:cs typeface="+mn-cs"/>
                        </a:rPr>
                        <a:t> 
 Voo-doo you wanna know about the biggest Halloween party in Mauritius?!? It's going to be right here on 27th October! 🎃 💀  
Gather round and get your spook on, with Veuve Clicquot packages and eerily delicious BBQ! Locals who arrive in African Voodoo dress from 8pm with reservation will get in free!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3469834"/>
                  </a:ext>
                </a:extLst>
              </a:tr>
            </a:tbl>
          </a:graphicData>
        </a:graphic>
      </p:graphicFrame>
      <p:sp>
        <p:nvSpPr>
          <p:cNvPr id="4" name="Text Placeholder 3">
            <a:extLst>
              <a:ext uri="{FF2B5EF4-FFF2-40B4-BE49-F238E27FC236}">
                <a16:creationId xmlns:a16="http://schemas.microsoft.com/office/drawing/2014/main" id="{60270778-AEE4-4A57-A0F4-32BB16DA2B4D}"/>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489635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0EB5-B46D-4EB2-B990-836AD4B37DA0}"/>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AF488F7E-9195-428D-BCC4-32BEB3F416EB}"/>
              </a:ext>
            </a:extLst>
          </p:cNvPr>
          <p:cNvGraphicFramePr>
            <a:graphicFrameLocks noGrp="1"/>
          </p:cNvGraphicFramePr>
          <p:nvPr>
            <p:ph type="tbl" sz="quarter" idx="13"/>
            <p:extLst>
              <p:ext uri="{D42A27DB-BD31-4B8C-83A1-F6EECF244321}">
                <p14:modId xmlns:p14="http://schemas.microsoft.com/office/powerpoint/2010/main" val="208420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0035265"/>
                    </a:ext>
                  </a:extLst>
                </a:gridCol>
                <a:gridCol w="576072">
                  <a:extLst>
                    <a:ext uri="{9D8B030D-6E8A-4147-A177-3AD203B41FA5}">
                      <a16:colId xmlns:a16="http://schemas.microsoft.com/office/drawing/2014/main" val="2515092842"/>
                    </a:ext>
                  </a:extLst>
                </a:gridCol>
                <a:gridCol w="576072">
                  <a:extLst>
                    <a:ext uri="{9D8B030D-6E8A-4147-A177-3AD203B41FA5}">
                      <a16:colId xmlns:a16="http://schemas.microsoft.com/office/drawing/2014/main" val="1426634160"/>
                    </a:ext>
                  </a:extLst>
                </a:gridCol>
                <a:gridCol w="576072">
                  <a:extLst>
                    <a:ext uri="{9D8B030D-6E8A-4147-A177-3AD203B41FA5}">
                      <a16:colId xmlns:a16="http://schemas.microsoft.com/office/drawing/2014/main" val="1685836830"/>
                    </a:ext>
                  </a:extLst>
                </a:gridCol>
                <a:gridCol w="576072">
                  <a:extLst>
                    <a:ext uri="{9D8B030D-6E8A-4147-A177-3AD203B41FA5}">
                      <a16:colId xmlns:a16="http://schemas.microsoft.com/office/drawing/2014/main" val="872577480"/>
                    </a:ext>
                  </a:extLst>
                </a:gridCol>
                <a:gridCol w="576072">
                  <a:extLst>
                    <a:ext uri="{9D8B030D-6E8A-4147-A177-3AD203B41FA5}">
                      <a16:colId xmlns:a16="http://schemas.microsoft.com/office/drawing/2014/main" val="465620246"/>
                    </a:ext>
                  </a:extLst>
                </a:gridCol>
                <a:gridCol w="576072">
                  <a:extLst>
                    <a:ext uri="{9D8B030D-6E8A-4147-A177-3AD203B41FA5}">
                      <a16:colId xmlns:a16="http://schemas.microsoft.com/office/drawing/2014/main" val="3868303101"/>
                    </a:ext>
                  </a:extLst>
                </a:gridCol>
                <a:gridCol w="576072">
                  <a:extLst>
                    <a:ext uri="{9D8B030D-6E8A-4147-A177-3AD203B41FA5}">
                      <a16:colId xmlns:a16="http://schemas.microsoft.com/office/drawing/2014/main" val="2740183997"/>
                    </a:ext>
                  </a:extLst>
                </a:gridCol>
                <a:gridCol w="576072">
                  <a:extLst>
                    <a:ext uri="{9D8B030D-6E8A-4147-A177-3AD203B41FA5}">
                      <a16:colId xmlns:a16="http://schemas.microsoft.com/office/drawing/2014/main" val="3004494"/>
                    </a:ext>
                  </a:extLst>
                </a:gridCol>
                <a:gridCol w="576072">
                  <a:extLst>
                    <a:ext uri="{9D8B030D-6E8A-4147-A177-3AD203B41FA5}">
                      <a16:colId xmlns:a16="http://schemas.microsoft.com/office/drawing/2014/main" val="2734865435"/>
                    </a:ext>
                  </a:extLst>
                </a:gridCol>
                <a:gridCol w="576072">
                  <a:extLst>
                    <a:ext uri="{9D8B030D-6E8A-4147-A177-3AD203B41FA5}">
                      <a16:colId xmlns:a16="http://schemas.microsoft.com/office/drawing/2014/main" val="2956463934"/>
                    </a:ext>
                  </a:extLst>
                </a:gridCol>
                <a:gridCol w="658368">
                  <a:extLst>
                    <a:ext uri="{9D8B030D-6E8A-4147-A177-3AD203B41FA5}">
                      <a16:colId xmlns:a16="http://schemas.microsoft.com/office/drawing/2014/main" val="179200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476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- 2018-12-08 14:50:00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at our SECOND edition this Dec 16th! Just tell us in the comments who makes Christmas special for you! Get ready to party into the afternoon and feast on festive delights!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0991371"/>
                  </a:ext>
                </a:extLst>
              </a:tr>
            </a:tbl>
          </a:graphicData>
        </a:graphic>
      </p:graphicFrame>
      <p:sp>
        <p:nvSpPr>
          <p:cNvPr id="4" name="Text Placeholder 3">
            <a:extLst>
              <a:ext uri="{FF2B5EF4-FFF2-40B4-BE49-F238E27FC236}">
                <a16:creationId xmlns:a16="http://schemas.microsoft.com/office/drawing/2014/main" id="{9A29B500-A712-46C7-BE31-7060A39201A3}"/>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311422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B03D5-C14E-4183-AECF-E83A864EFAF5}"/>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FDDCC18E-F2DA-4CDC-AA62-3D3C5E8A3F46}"/>
              </a:ext>
            </a:extLst>
          </p:cNvPr>
          <p:cNvGraphicFramePr>
            <a:graphicFrameLocks noGrp="1"/>
          </p:cNvGraphicFramePr>
          <p:nvPr>
            <p:ph type="tbl" sz="quarter" idx="13"/>
            <p:extLst>
              <p:ext uri="{D42A27DB-BD31-4B8C-83A1-F6EECF244321}">
                <p14:modId xmlns:p14="http://schemas.microsoft.com/office/powerpoint/2010/main" val="293467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5578228"/>
                    </a:ext>
                  </a:extLst>
                </a:gridCol>
                <a:gridCol w="576072">
                  <a:extLst>
                    <a:ext uri="{9D8B030D-6E8A-4147-A177-3AD203B41FA5}">
                      <a16:colId xmlns:a16="http://schemas.microsoft.com/office/drawing/2014/main" val="2054571998"/>
                    </a:ext>
                  </a:extLst>
                </a:gridCol>
                <a:gridCol w="576072">
                  <a:extLst>
                    <a:ext uri="{9D8B030D-6E8A-4147-A177-3AD203B41FA5}">
                      <a16:colId xmlns:a16="http://schemas.microsoft.com/office/drawing/2014/main" val="2846495014"/>
                    </a:ext>
                  </a:extLst>
                </a:gridCol>
                <a:gridCol w="576072">
                  <a:extLst>
                    <a:ext uri="{9D8B030D-6E8A-4147-A177-3AD203B41FA5}">
                      <a16:colId xmlns:a16="http://schemas.microsoft.com/office/drawing/2014/main" val="1760829530"/>
                    </a:ext>
                  </a:extLst>
                </a:gridCol>
                <a:gridCol w="576072">
                  <a:extLst>
                    <a:ext uri="{9D8B030D-6E8A-4147-A177-3AD203B41FA5}">
                      <a16:colId xmlns:a16="http://schemas.microsoft.com/office/drawing/2014/main" val="1305829497"/>
                    </a:ext>
                  </a:extLst>
                </a:gridCol>
                <a:gridCol w="576072">
                  <a:extLst>
                    <a:ext uri="{9D8B030D-6E8A-4147-A177-3AD203B41FA5}">
                      <a16:colId xmlns:a16="http://schemas.microsoft.com/office/drawing/2014/main" val="1101810899"/>
                    </a:ext>
                  </a:extLst>
                </a:gridCol>
                <a:gridCol w="576072">
                  <a:extLst>
                    <a:ext uri="{9D8B030D-6E8A-4147-A177-3AD203B41FA5}">
                      <a16:colId xmlns:a16="http://schemas.microsoft.com/office/drawing/2014/main" val="2553246591"/>
                    </a:ext>
                  </a:extLst>
                </a:gridCol>
                <a:gridCol w="576072">
                  <a:extLst>
                    <a:ext uri="{9D8B030D-6E8A-4147-A177-3AD203B41FA5}">
                      <a16:colId xmlns:a16="http://schemas.microsoft.com/office/drawing/2014/main" val="131787681"/>
                    </a:ext>
                  </a:extLst>
                </a:gridCol>
                <a:gridCol w="576072">
                  <a:extLst>
                    <a:ext uri="{9D8B030D-6E8A-4147-A177-3AD203B41FA5}">
                      <a16:colId xmlns:a16="http://schemas.microsoft.com/office/drawing/2014/main" val="3182671183"/>
                    </a:ext>
                  </a:extLst>
                </a:gridCol>
                <a:gridCol w="576072">
                  <a:extLst>
                    <a:ext uri="{9D8B030D-6E8A-4147-A177-3AD203B41FA5}">
                      <a16:colId xmlns:a16="http://schemas.microsoft.com/office/drawing/2014/main" val="2227697255"/>
                    </a:ext>
                  </a:extLst>
                </a:gridCol>
                <a:gridCol w="576072">
                  <a:extLst>
                    <a:ext uri="{9D8B030D-6E8A-4147-A177-3AD203B41FA5}">
                      <a16:colId xmlns:a16="http://schemas.microsoft.com/office/drawing/2014/main" val="1956756398"/>
                    </a:ext>
                  </a:extLst>
                </a:gridCol>
                <a:gridCol w="658368">
                  <a:extLst>
                    <a:ext uri="{9D8B030D-6E8A-4147-A177-3AD203B41FA5}">
                      <a16:colId xmlns:a16="http://schemas.microsoft.com/office/drawing/2014/main" val="127901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1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13:23:58 </a:t>
                      </a:r>
                      <a:r>
                        <a:rPr kumimoji="0" lang="en-US" sz="1000" b="0" i="0" u="none" strike="noStrike" kern="1200" cap="none" spc="0" normalizeH="0" baseline="0" noProof="0">
                          <a:ln>
                            <a:noFill/>
                          </a:ln>
                          <a:solidFill>
                            <a:prstClr val="black"/>
                          </a:solidFill>
                          <a:effectLst/>
                          <a:uLnTx/>
                          <a:uFillTx/>
                          <a:latin typeface="+mn-lt"/>
                          <a:ea typeface="+mn-ea"/>
                          <a:cs typeface="+mn-cs"/>
                        </a:rPr>
                        <a:t> 
 The Christmas countdown is ON! Can you imagine spending yours lying on an island beach listening to jazz, while jumbo prawns flambé with rum on the BBQ? 
Get in touch for details about a festive island Christmas Day!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3717361"/>
                  </a:ext>
                </a:extLst>
              </a:tr>
            </a:tbl>
          </a:graphicData>
        </a:graphic>
      </p:graphicFrame>
      <p:sp>
        <p:nvSpPr>
          <p:cNvPr id="4" name="Text Placeholder 3">
            <a:extLst>
              <a:ext uri="{FF2B5EF4-FFF2-40B4-BE49-F238E27FC236}">
                <a16:creationId xmlns:a16="http://schemas.microsoft.com/office/drawing/2014/main" id="{18F3B10B-3DB9-43C5-AD5D-57E508EA0F8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645816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6019-96B7-471D-B929-199334A46850}"/>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B4B9E318-5159-44DC-A95D-10DF5284155B}"/>
              </a:ext>
            </a:extLst>
          </p:cNvPr>
          <p:cNvGraphicFramePr>
            <a:graphicFrameLocks noGrp="1"/>
          </p:cNvGraphicFramePr>
          <p:nvPr>
            <p:ph type="tbl" sz="quarter" idx="13"/>
            <p:extLst>
              <p:ext uri="{D42A27DB-BD31-4B8C-83A1-F6EECF244321}">
                <p14:modId xmlns:p14="http://schemas.microsoft.com/office/powerpoint/2010/main" val="357713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2703559"/>
                    </a:ext>
                  </a:extLst>
                </a:gridCol>
                <a:gridCol w="576072">
                  <a:extLst>
                    <a:ext uri="{9D8B030D-6E8A-4147-A177-3AD203B41FA5}">
                      <a16:colId xmlns:a16="http://schemas.microsoft.com/office/drawing/2014/main" val="1436130522"/>
                    </a:ext>
                  </a:extLst>
                </a:gridCol>
                <a:gridCol w="576072">
                  <a:extLst>
                    <a:ext uri="{9D8B030D-6E8A-4147-A177-3AD203B41FA5}">
                      <a16:colId xmlns:a16="http://schemas.microsoft.com/office/drawing/2014/main" val="4175049401"/>
                    </a:ext>
                  </a:extLst>
                </a:gridCol>
                <a:gridCol w="576072">
                  <a:extLst>
                    <a:ext uri="{9D8B030D-6E8A-4147-A177-3AD203B41FA5}">
                      <a16:colId xmlns:a16="http://schemas.microsoft.com/office/drawing/2014/main" val="3723653143"/>
                    </a:ext>
                  </a:extLst>
                </a:gridCol>
                <a:gridCol w="576072">
                  <a:extLst>
                    <a:ext uri="{9D8B030D-6E8A-4147-A177-3AD203B41FA5}">
                      <a16:colId xmlns:a16="http://schemas.microsoft.com/office/drawing/2014/main" val="2527157254"/>
                    </a:ext>
                  </a:extLst>
                </a:gridCol>
                <a:gridCol w="576072">
                  <a:extLst>
                    <a:ext uri="{9D8B030D-6E8A-4147-A177-3AD203B41FA5}">
                      <a16:colId xmlns:a16="http://schemas.microsoft.com/office/drawing/2014/main" val="498857945"/>
                    </a:ext>
                  </a:extLst>
                </a:gridCol>
                <a:gridCol w="576072">
                  <a:extLst>
                    <a:ext uri="{9D8B030D-6E8A-4147-A177-3AD203B41FA5}">
                      <a16:colId xmlns:a16="http://schemas.microsoft.com/office/drawing/2014/main" val="2800346395"/>
                    </a:ext>
                  </a:extLst>
                </a:gridCol>
                <a:gridCol w="576072">
                  <a:extLst>
                    <a:ext uri="{9D8B030D-6E8A-4147-A177-3AD203B41FA5}">
                      <a16:colId xmlns:a16="http://schemas.microsoft.com/office/drawing/2014/main" val="175316956"/>
                    </a:ext>
                  </a:extLst>
                </a:gridCol>
                <a:gridCol w="576072">
                  <a:extLst>
                    <a:ext uri="{9D8B030D-6E8A-4147-A177-3AD203B41FA5}">
                      <a16:colId xmlns:a16="http://schemas.microsoft.com/office/drawing/2014/main" val="401957913"/>
                    </a:ext>
                  </a:extLst>
                </a:gridCol>
                <a:gridCol w="576072">
                  <a:extLst>
                    <a:ext uri="{9D8B030D-6E8A-4147-A177-3AD203B41FA5}">
                      <a16:colId xmlns:a16="http://schemas.microsoft.com/office/drawing/2014/main" val="3770147446"/>
                    </a:ext>
                  </a:extLst>
                </a:gridCol>
                <a:gridCol w="576072">
                  <a:extLst>
                    <a:ext uri="{9D8B030D-6E8A-4147-A177-3AD203B41FA5}">
                      <a16:colId xmlns:a16="http://schemas.microsoft.com/office/drawing/2014/main" val="3610880778"/>
                    </a:ext>
                  </a:extLst>
                </a:gridCol>
                <a:gridCol w="658368">
                  <a:extLst>
                    <a:ext uri="{9D8B030D-6E8A-4147-A177-3AD203B41FA5}">
                      <a16:colId xmlns:a16="http://schemas.microsoft.com/office/drawing/2014/main" val="1128536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88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- 2018-10-10 11:16:50 </a:t>
                      </a:r>
                      <a:r>
                        <a:rPr kumimoji="0" lang="en-US" sz="1000" b="0" i="0" u="none" strike="noStrike" kern="1200" cap="none" spc="0" normalizeH="0" baseline="0" noProof="0">
                          <a:ln>
                            <a:noFill/>
                          </a:ln>
                          <a:solidFill>
                            <a:prstClr val="black"/>
                          </a:solidFill>
                          <a:effectLst/>
                          <a:uLnTx/>
                          <a:uFillTx/>
                          <a:latin typeface="+mn-lt"/>
                          <a:ea typeface="+mn-ea"/>
                          <a:cs typeface="+mn-cs"/>
                        </a:rPr>
                        <a:t> 
 WIN dinner for 2 at our #SteakMaestro evening! Chef Chris Wade is a master of Australian STEAK! Simply comment below how you like yours done to enter. Rare? Medium? Or well?  
Or to book for this meaty experience, call: 402 7400 or email restaurant-reservations.sltr@shangri-la.com to book 📷: Chef Chris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1074736"/>
                  </a:ext>
                </a:extLst>
              </a:tr>
            </a:tbl>
          </a:graphicData>
        </a:graphic>
      </p:graphicFrame>
      <p:sp>
        <p:nvSpPr>
          <p:cNvPr id="4" name="Text Placeholder 3">
            <a:extLst>
              <a:ext uri="{FF2B5EF4-FFF2-40B4-BE49-F238E27FC236}">
                <a16:creationId xmlns:a16="http://schemas.microsoft.com/office/drawing/2014/main" id="{53462C5E-F089-40CD-96EA-F68F880AF11F}"/>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075965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6C2E-B8DA-412E-AD11-551AB72FE6E0}"/>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0AB7572E-BE41-41A0-9E83-681D262E0C4C}"/>
              </a:ext>
            </a:extLst>
          </p:cNvPr>
          <p:cNvGraphicFramePr>
            <a:graphicFrameLocks noGrp="1"/>
          </p:cNvGraphicFramePr>
          <p:nvPr>
            <p:ph type="tbl" sz="quarter" idx="13"/>
            <p:extLst>
              <p:ext uri="{D42A27DB-BD31-4B8C-83A1-F6EECF244321}">
                <p14:modId xmlns:p14="http://schemas.microsoft.com/office/powerpoint/2010/main" val="55766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5975086"/>
                    </a:ext>
                  </a:extLst>
                </a:gridCol>
                <a:gridCol w="576072">
                  <a:extLst>
                    <a:ext uri="{9D8B030D-6E8A-4147-A177-3AD203B41FA5}">
                      <a16:colId xmlns:a16="http://schemas.microsoft.com/office/drawing/2014/main" val="2820496285"/>
                    </a:ext>
                  </a:extLst>
                </a:gridCol>
                <a:gridCol w="576072">
                  <a:extLst>
                    <a:ext uri="{9D8B030D-6E8A-4147-A177-3AD203B41FA5}">
                      <a16:colId xmlns:a16="http://schemas.microsoft.com/office/drawing/2014/main" val="1622849404"/>
                    </a:ext>
                  </a:extLst>
                </a:gridCol>
                <a:gridCol w="576072">
                  <a:extLst>
                    <a:ext uri="{9D8B030D-6E8A-4147-A177-3AD203B41FA5}">
                      <a16:colId xmlns:a16="http://schemas.microsoft.com/office/drawing/2014/main" val="2331230489"/>
                    </a:ext>
                  </a:extLst>
                </a:gridCol>
                <a:gridCol w="576072">
                  <a:extLst>
                    <a:ext uri="{9D8B030D-6E8A-4147-A177-3AD203B41FA5}">
                      <a16:colId xmlns:a16="http://schemas.microsoft.com/office/drawing/2014/main" val="2719264613"/>
                    </a:ext>
                  </a:extLst>
                </a:gridCol>
                <a:gridCol w="576072">
                  <a:extLst>
                    <a:ext uri="{9D8B030D-6E8A-4147-A177-3AD203B41FA5}">
                      <a16:colId xmlns:a16="http://schemas.microsoft.com/office/drawing/2014/main" val="4269773595"/>
                    </a:ext>
                  </a:extLst>
                </a:gridCol>
                <a:gridCol w="576072">
                  <a:extLst>
                    <a:ext uri="{9D8B030D-6E8A-4147-A177-3AD203B41FA5}">
                      <a16:colId xmlns:a16="http://schemas.microsoft.com/office/drawing/2014/main" val="2370165690"/>
                    </a:ext>
                  </a:extLst>
                </a:gridCol>
                <a:gridCol w="576072">
                  <a:extLst>
                    <a:ext uri="{9D8B030D-6E8A-4147-A177-3AD203B41FA5}">
                      <a16:colId xmlns:a16="http://schemas.microsoft.com/office/drawing/2014/main" val="3581328648"/>
                    </a:ext>
                  </a:extLst>
                </a:gridCol>
                <a:gridCol w="576072">
                  <a:extLst>
                    <a:ext uri="{9D8B030D-6E8A-4147-A177-3AD203B41FA5}">
                      <a16:colId xmlns:a16="http://schemas.microsoft.com/office/drawing/2014/main" val="1445336227"/>
                    </a:ext>
                  </a:extLst>
                </a:gridCol>
                <a:gridCol w="576072">
                  <a:extLst>
                    <a:ext uri="{9D8B030D-6E8A-4147-A177-3AD203B41FA5}">
                      <a16:colId xmlns:a16="http://schemas.microsoft.com/office/drawing/2014/main" val="630868230"/>
                    </a:ext>
                  </a:extLst>
                </a:gridCol>
                <a:gridCol w="576072">
                  <a:extLst>
                    <a:ext uri="{9D8B030D-6E8A-4147-A177-3AD203B41FA5}">
                      <a16:colId xmlns:a16="http://schemas.microsoft.com/office/drawing/2014/main" val="1796995596"/>
                    </a:ext>
                  </a:extLst>
                </a:gridCol>
                <a:gridCol w="658368">
                  <a:extLst>
                    <a:ext uri="{9D8B030D-6E8A-4147-A177-3AD203B41FA5}">
                      <a16:colId xmlns:a16="http://schemas.microsoft.com/office/drawing/2014/main" val="4227722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843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- 2018-10-28 14:53:20 </a:t>
                      </a:r>
                      <a:r>
                        <a:rPr kumimoji="0" lang="en-US" sz="1000" b="0" i="0" u="none" strike="noStrike" kern="1200" cap="none" spc="0" normalizeH="0" baseline="0" noProof="0">
                          <a:ln>
                            <a:noFill/>
                          </a:ln>
                          <a:solidFill>
                            <a:prstClr val="black"/>
                          </a:solidFill>
                          <a:effectLst/>
                          <a:uLnTx/>
                          <a:uFillTx/>
                          <a:latin typeface="+mn-lt"/>
                          <a:ea typeface="+mn-ea"/>
                          <a:cs typeface="+mn-cs"/>
                        </a:rPr>
                        <a:t> 
 🍖 A second chance to win dinner for 2 at one of our Steak Maestro nights with Chris Wade! 🍖 
To enter, tell us below which unusual Australian meat Chris will be showcasing on his menu... (clue, it begins with a K!)
Call 402 7400 or email restaurant-reservations.sltr@shangri-la.com to book a spot while they're available!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4635174"/>
                  </a:ext>
                </a:extLst>
              </a:tr>
            </a:tbl>
          </a:graphicData>
        </a:graphic>
      </p:graphicFrame>
      <p:sp>
        <p:nvSpPr>
          <p:cNvPr id="4" name="Text Placeholder 3">
            <a:extLst>
              <a:ext uri="{FF2B5EF4-FFF2-40B4-BE49-F238E27FC236}">
                <a16:creationId xmlns:a16="http://schemas.microsoft.com/office/drawing/2014/main" id="{1583B79C-003A-4539-95A7-A820AF2E6C3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230570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8741-1730-4DC2-AA4E-3C16A682966D}"/>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BB786271-3046-440E-AB81-1FE2A91C2361}"/>
              </a:ext>
            </a:extLst>
          </p:cNvPr>
          <p:cNvGraphicFramePr>
            <a:graphicFrameLocks noGrp="1"/>
          </p:cNvGraphicFramePr>
          <p:nvPr>
            <p:ph type="tbl" sz="quarter" idx="13"/>
            <p:extLst>
              <p:ext uri="{D42A27DB-BD31-4B8C-83A1-F6EECF244321}">
                <p14:modId xmlns:p14="http://schemas.microsoft.com/office/powerpoint/2010/main" val="103157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5511062"/>
                    </a:ext>
                  </a:extLst>
                </a:gridCol>
                <a:gridCol w="576072">
                  <a:extLst>
                    <a:ext uri="{9D8B030D-6E8A-4147-A177-3AD203B41FA5}">
                      <a16:colId xmlns:a16="http://schemas.microsoft.com/office/drawing/2014/main" val="2399353690"/>
                    </a:ext>
                  </a:extLst>
                </a:gridCol>
                <a:gridCol w="576072">
                  <a:extLst>
                    <a:ext uri="{9D8B030D-6E8A-4147-A177-3AD203B41FA5}">
                      <a16:colId xmlns:a16="http://schemas.microsoft.com/office/drawing/2014/main" val="3957379623"/>
                    </a:ext>
                  </a:extLst>
                </a:gridCol>
                <a:gridCol w="576072">
                  <a:extLst>
                    <a:ext uri="{9D8B030D-6E8A-4147-A177-3AD203B41FA5}">
                      <a16:colId xmlns:a16="http://schemas.microsoft.com/office/drawing/2014/main" val="502344744"/>
                    </a:ext>
                  </a:extLst>
                </a:gridCol>
                <a:gridCol w="576072">
                  <a:extLst>
                    <a:ext uri="{9D8B030D-6E8A-4147-A177-3AD203B41FA5}">
                      <a16:colId xmlns:a16="http://schemas.microsoft.com/office/drawing/2014/main" val="739755030"/>
                    </a:ext>
                  </a:extLst>
                </a:gridCol>
                <a:gridCol w="576072">
                  <a:extLst>
                    <a:ext uri="{9D8B030D-6E8A-4147-A177-3AD203B41FA5}">
                      <a16:colId xmlns:a16="http://schemas.microsoft.com/office/drawing/2014/main" val="3325482481"/>
                    </a:ext>
                  </a:extLst>
                </a:gridCol>
                <a:gridCol w="576072">
                  <a:extLst>
                    <a:ext uri="{9D8B030D-6E8A-4147-A177-3AD203B41FA5}">
                      <a16:colId xmlns:a16="http://schemas.microsoft.com/office/drawing/2014/main" val="1882765652"/>
                    </a:ext>
                  </a:extLst>
                </a:gridCol>
                <a:gridCol w="576072">
                  <a:extLst>
                    <a:ext uri="{9D8B030D-6E8A-4147-A177-3AD203B41FA5}">
                      <a16:colId xmlns:a16="http://schemas.microsoft.com/office/drawing/2014/main" val="1903310594"/>
                    </a:ext>
                  </a:extLst>
                </a:gridCol>
                <a:gridCol w="576072">
                  <a:extLst>
                    <a:ext uri="{9D8B030D-6E8A-4147-A177-3AD203B41FA5}">
                      <a16:colId xmlns:a16="http://schemas.microsoft.com/office/drawing/2014/main" val="44751180"/>
                    </a:ext>
                  </a:extLst>
                </a:gridCol>
                <a:gridCol w="576072">
                  <a:extLst>
                    <a:ext uri="{9D8B030D-6E8A-4147-A177-3AD203B41FA5}">
                      <a16:colId xmlns:a16="http://schemas.microsoft.com/office/drawing/2014/main" val="315112527"/>
                    </a:ext>
                  </a:extLst>
                </a:gridCol>
                <a:gridCol w="576072">
                  <a:extLst>
                    <a:ext uri="{9D8B030D-6E8A-4147-A177-3AD203B41FA5}">
                      <a16:colId xmlns:a16="http://schemas.microsoft.com/office/drawing/2014/main" val="544664592"/>
                    </a:ext>
                  </a:extLst>
                </a:gridCol>
                <a:gridCol w="658368">
                  <a:extLst>
                    <a:ext uri="{9D8B030D-6E8A-4147-A177-3AD203B41FA5}">
                      <a16:colId xmlns:a16="http://schemas.microsoft.com/office/drawing/2014/main" val="105772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822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- 2018-11-08 13:00:01 </a:t>
                      </a:r>
                      <a:r>
                        <a:rPr kumimoji="0" lang="en-US" sz="1000" b="0" i="0" u="none" strike="noStrike" kern="1200" cap="none" spc="0" normalizeH="0" baseline="0" noProof="0">
                          <a:ln>
                            <a:noFill/>
                          </a:ln>
                          <a:solidFill>
                            <a:prstClr val="black"/>
                          </a:solidFill>
                          <a:effectLst/>
                          <a:uLnTx/>
                          <a:uFillTx/>
                          <a:latin typeface="+mn-lt"/>
                          <a:ea typeface="+mn-ea"/>
                          <a:cs typeface="+mn-cs"/>
                        </a:rPr>
                        <a:t> 
 Celebrate our 40th Anniversary with a Le Touessrok legacy - Jacqueline Dalais! Taste her signature Mauritian seafood and flavours in a 5 course meal, with part of the proceeds going to Eastern Association for the Disabled, for less privileged children. 
Call 5259 1441 / 5255 3892 or 402 7400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4359236"/>
                  </a:ext>
                </a:extLst>
              </a:tr>
            </a:tbl>
          </a:graphicData>
        </a:graphic>
      </p:graphicFrame>
      <p:sp>
        <p:nvSpPr>
          <p:cNvPr id="4" name="Text Placeholder 3">
            <a:extLst>
              <a:ext uri="{FF2B5EF4-FFF2-40B4-BE49-F238E27FC236}">
                <a16:creationId xmlns:a16="http://schemas.microsoft.com/office/drawing/2014/main" id="{19F2F9A4-DC39-464B-B325-DCB4A656314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131928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923D9-DFC6-464E-B293-4336290FA1E8}"/>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B6449B64-6279-4382-9B80-B4EF06386D09}"/>
              </a:ext>
            </a:extLst>
          </p:cNvPr>
          <p:cNvGraphicFramePr>
            <a:graphicFrameLocks noGrp="1"/>
          </p:cNvGraphicFramePr>
          <p:nvPr>
            <p:ph type="tbl" sz="quarter" idx="13"/>
            <p:extLst>
              <p:ext uri="{D42A27DB-BD31-4B8C-83A1-F6EECF244321}">
                <p14:modId xmlns:p14="http://schemas.microsoft.com/office/powerpoint/2010/main" val="214763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9350358"/>
                    </a:ext>
                  </a:extLst>
                </a:gridCol>
                <a:gridCol w="576072">
                  <a:extLst>
                    <a:ext uri="{9D8B030D-6E8A-4147-A177-3AD203B41FA5}">
                      <a16:colId xmlns:a16="http://schemas.microsoft.com/office/drawing/2014/main" val="2068301912"/>
                    </a:ext>
                  </a:extLst>
                </a:gridCol>
                <a:gridCol w="576072">
                  <a:extLst>
                    <a:ext uri="{9D8B030D-6E8A-4147-A177-3AD203B41FA5}">
                      <a16:colId xmlns:a16="http://schemas.microsoft.com/office/drawing/2014/main" val="4012428729"/>
                    </a:ext>
                  </a:extLst>
                </a:gridCol>
                <a:gridCol w="576072">
                  <a:extLst>
                    <a:ext uri="{9D8B030D-6E8A-4147-A177-3AD203B41FA5}">
                      <a16:colId xmlns:a16="http://schemas.microsoft.com/office/drawing/2014/main" val="3173781228"/>
                    </a:ext>
                  </a:extLst>
                </a:gridCol>
                <a:gridCol w="576072">
                  <a:extLst>
                    <a:ext uri="{9D8B030D-6E8A-4147-A177-3AD203B41FA5}">
                      <a16:colId xmlns:a16="http://schemas.microsoft.com/office/drawing/2014/main" val="1673449766"/>
                    </a:ext>
                  </a:extLst>
                </a:gridCol>
                <a:gridCol w="576072">
                  <a:extLst>
                    <a:ext uri="{9D8B030D-6E8A-4147-A177-3AD203B41FA5}">
                      <a16:colId xmlns:a16="http://schemas.microsoft.com/office/drawing/2014/main" val="3773187658"/>
                    </a:ext>
                  </a:extLst>
                </a:gridCol>
                <a:gridCol w="576072">
                  <a:extLst>
                    <a:ext uri="{9D8B030D-6E8A-4147-A177-3AD203B41FA5}">
                      <a16:colId xmlns:a16="http://schemas.microsoft.com/office/drawing/2014/main" val="2812029978"/>
                    </a:ext>
                  </a:extLst>
                </a:gridCol>
                <a:gridCol w="576072">
                  <a:extLst>
                    <a:ext uri="{9D8B030D-6E8A-4147-A177-3AD203B41FA5}">
                      <a16:colId xmlns:a16="http://schemas.microsoft.com/office/drawing/2014/main" val="2611380053"/>
                    </a:ext>
                  </a:extLst>
                </a:gridCol>
                <a:gridCol w="576072">
                  <a:extLst>
                    <a:ext uri="{9D8B030D-6E8A-4147-A177-3AD203B41FA5}">
                      <a16:colId xmlns:a16="http://schemas.microsoft.com/office/drawing/2014/main" val="1052783974"/>
                    </a:ext>
                  </a:extLst>
                </a:gridCol>
                <a:gridCol w="576072">
                  <a:extLst>
                    <a:ext uri="{9D8B030D-6E8A-4147-A177-3AD203B41FA5}">
                      <a16:colId xmlns:a16="http://schemas.microsoft.com/office/drawing/2014/main" val="3273250641"/>
                    </a:ext>
                  </a:extLst>
                </a:gridCol>
                <a:gridCol w="576072">
                  <a:extLst>
                    <a:ext uri="{9D8B030D-6E8A-4147-A177-3AD203B41FA5}">
                      <a16:colId xmlns:a16="http://schemas.microsoft.com/office/drawing/2014/main" val="2324934655"/>
                    </a:ext>
                  </a:extLst>
                </a:gridCol>
                <a:gridCol w="658368">
                  <a:extLst>
                    <a:ext uri="{9D8B030D-6E8A-4147-A177-3AD203B41FA5}">
                      <a16:colId xmlns:a16="http://schemas.microsoft.com/office/drawing/2014/main" val="392264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635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18:30:04 </a:t>
                      </a:r>
                      <a:r>
                        <a:rPr kumimoji="0" lang="en-US" sz="1000" b="0" i="0" u="none" strike="noStrike" kern="1200" cap="none" spc="0" normalizeH="0" baseline="0" noProof="0">
                          <a:ln>
                            <a:noFill/>
                          </a:ln>
                          <a:solidFill>
                            <a:prstClr val="black"/>
                          </a:solidFill>
                          <a:effectLst/>
                          <a:uLnTx/>
                          <a:uFillTx/>
                          <a:latin typeface="+mn-lt"/>
                          <a:ea typeface="+mn-ea"/>
                          <a:cs typeface="+mn-cs"/>
                        </a:rPr>
                        <a:t> 
 😍 When the steak looks like this 👇🏾 you've GOT to try it! From Kangaroo Loin to Tomahawks, bespoke menu or À la carte, you can only try Chef Chris Wade's Steakmaestro menu until 17th Nov. 
For info &amp; booking, contact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4833159"/>
                  </a:ext>
                </a:extLst>
              </a:tr>
            </a:tbl>
          </a:graphicData>
        </a:graphic>
      </p:graphicFrame>
      <p:sp>
        <p:nvSpPr>
          <p:cNvPr id="4" name="Text Placeholder 3">
            <a:extLst>
              <a:ext uri="{FF2B5EF4-FFF2-40B4-BE49-F238E27FC236}">
                <a16:creationId xmlns:a16="http://schemas.microsoft.com/office/drawing/2014/main" id="{6C4B1FF3-5E0A-4ADE-9CB6-284F9C7BA089}"/>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188983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5217-56F5-4E52-9D12-63ECC0B99A95}"/>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B5F51654-F965-4B20-8BBD-BEC14E289F47}"/>
              </a:ext>
            </a:extLst>
          </p:cNvPr>
          <p:cNvGraphicFramePr>
            <a:graphicFrameLocks noGrp="1"/>
          </p:cNvGraphicFramePr>
          <p:nvPr>
            <p:ph type="tbl" sz="quarter" idx="13"/>
            <p:extLst>
              <p:ext uri="{D42A27DB-BD31-4B8C-83A1-F6EECF244321}">
                <p14:modId xmlns:p14="http://schemas.microsoft.com/office/powerpoint/2010/main" val="164766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7095392"/>
                    </a:ext>
                  </a:extLst>
                </a:gridCol>
                <a:gridCol w="576072">
                  <a:extLst>
                    <a:ext uri="{9D8B030D-6E8A-4147-A177-3AD203B41FA5}">
                      <a16:colId xmlns:a16="http://schemas.microsoft.com/office/drawing/2014/main" val="3438901973"/>
                    </a:ext>
                  </a:extLst>
                </a:gridCol>
                <a:gridCol w="576072">
                  <a:extLst>
                    <a:ext uri="{9D8B030D-6E8A-4147-A177-3AD203B41FA5}">
                      <a16:colId xmlns:a16="http://schemas.microsoft.com/office/drawing/2014/main" val="3261882597"/>
                    </a:ext>
                  </a:extLst>
                </a:gridCol>
                <a:gridCol w="576072">
                  <a:extLst>
                    <a:ext uri="{9D8B030D-6E8A-4147-A177-3AD203B41FA5}">
                      <a16:colId xmlns:a16="http://schemas.microsoft.com/office/drawing/2014/main" val="510665804"/>
                    </a:ext>
                  </a:extLst>
                </a:gridCol>
                <a:gridCol w="576072">
                  <a:extLst>
                    <a:ext uri="{9D8B030D-6E8A-4147-A177-3AD203B41FA5}">
                      <a16:colId xmlns:a16="http://schemas.microsoft.com/office/drawing/2014/main" val="3644029232"/>
                    </a:ext>
                  </a:extLst>
                </a:gridCol>
                <a:gridCol w="576072">
                  <a:extLst>
                    <a:ext uri="{9D8B030D-6E8A-4147-A177-3AD203B41FA5}">
                      <a16:colId xmlns:a16="http://schemas.microsoft.com/office/drawing/2014/main" val="3336253847"/>
                    </a:ext>
                  </a:extLst>
                </a:gridCol>
                <a:gridCol w="576072">
                  <a:extLst>
                    <a:ext uri="{9D8B030D-6E8A-4147-A177-3AD203B41FA5}">
                      <a16:colId xmlns:a16="http://schemas.microsoft.com/office/drawing/2014/main" val="2004430280"/>
                    </a:ext>
                  </a:extLst>
                </a:gridCol>
                <a:gridCol w="576072">
                  <a:extLst>
                    <a:ext uri="{9D8B030D-6E8A-4147-A177-3AD203B41FA5}">
                      <a16:colId xmlns:a16="http://schemas.microsoft.com/office/drawing/2014/main" val="2659215610"/>
                    </a:ext>
                  </a:extLst>
                </a:gridCol>
                <a:gridCol w="576072">
                  <a:extLst>
                    <a:ext uri="{9D8B030D-6E8A-4147-A177-3AD203B41FA5}">
                      <a16:colId xmlns:a16="http://schemas.microsoft.com/office/drawing/2014/main" val="3811635385"/>
                    </a:ext>
                  </a:extLst>
                </a:gridCol>
                <a:gridCol w="576072">
                  <a:extLst>
                    <a:ext uri="{9D8B030D-6E8A-4147-A177-3AD203B41FA5}">
                      <a16:colId xmlns:a16="http://schemas.microsoft.com/office/drawing/2014/main" val="1965004793"/>
                    </a:ext>
                  </a:extLst>
                </a:gridCol>
                <a:gridCol w="576072">
                  <a:extLst>
                    <a:ext uri="{9D8B030D-6E8A-4147-A177-3AD203B41FA5}">
                      <a16:colId xmlns:a16="http://schemas.microsoft.com/office/drawing/2014/main" val="2131097939"/>
                    </a:ext>
                  </a:extLst>
                </a:gridCol>
                <a:gridCol w="658368">
                  <a:extLst>
                    <a:ext uri="{9D8B030D-6E8A-4147-A177-3AD203B41FA5}">
                      <a16:colId xmlns:a16="http://schemas.microsoft.com/office/drawing/2014/main" val="185506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333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- 2018-11-19 14:00:02 </a:t>
                      </a:r>
                      <a:r>
                        <a:rPr kumimoji="0" lang="en-US" sz="1000" b="0" i="0" u="none" strike="noStrike" kern="1200" cap="none" spc="0" normalizeH="0" baseline="0" noProof="0">
                          <a:ln>
                            <a:noFill/>
                          </a:ln>
                          <a:solidFill>
                            <a:prstClr val="black"/>
                          </a:solidFill>
                          <a:effectLst/>
                          <a:uLnTx/>
                          <a:uFillTx/>
                          <a:latin typeface="+mn-lt"/>
                          <a:ea typeface="+mn-ea"/>
                          <a:cs typeface="+mn-cs"/>
                        </a:rPr>
                        <a:t> 
 Hola! 💃🏻 Flamenco with us into the night, as the BBQ sizzles in Andalusian style! Sat 24th November on our Republik Beach. 
Book now on: 52591441 / 5255 3892 / 402 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6230839"/>
                  </a:ext>
                </a:extLst>
              </a:tr>
            </a:tbl>
          </a:graphicData>
        </a:graphic>
      </p:graphicFrame>
      <p:sp>
        <p:nvSpPr>
          <p:cNvPr id="4" name="Text Placeholder 3">
            <a:extLst>
              <a:ext uri="{FF2B5EF4-FFF2-40B4-BE49-F238E27FC236}">
                <a16:creationId xmlns:a16="http://schemas.microsoft.com/office/drawing/2014/main" id="{1EF59CA2-1825-46EC-ABA1-CEF8D1EA658B}"/>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117788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5A3A4-799C-43E7-B8AD-7B709B3698CA}"/>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2F467819-A455-49A0-B7A1-FA62B2401377}"/>
              </a:ext>
            </a:extLst>
          </p:cNvPr>
          <p:cNvGraphicFramePr>
            <a:graphicFrameLocks noGrp="1"/>
          </p:cNvGraphicFramePr>
          <p:nvPr>
            <p:ph type="tbl" sz="quarter" idx="13"/>
            <p:extLst>
              <p:ext uri="{D42A27DB-BD31-4B8C-83A1-F6EECF244321}">
                <p14:modId xmlns:p14="http://schemas.microsoft.com/office/powerpoint/2010/main" val="149489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9531678"/>
                    </a:ext>
                  </a:extLst>
                </a:gridCol>
                <a:gridCol w="576072">
                  <a:extLst>
                    <a:ext uri="{9D8B030D-6E8A-4147-A177-3AD203B41FA5}">
                      <a16:colId xmlns:a16="http://schemas.microsoft.com/office/drawing/2014/main" val="855467822"/>
                    </a:ext>
                  </a:extLst>
                </a:gridCol>
                <a:gridCol w="576072">
                  <a:extLst>
                    <a:ext uri="{9D8B030D-6E8A-4147-A177-3AD203B41FA5}">
                      <a16:colId xmlns:a16="http://schemas.microsoft.com/office/drawing/2014/main" val="4201879678"/>
                    </a:ext>
                  </a:extLst>
                </a:gridCol>
                <a:gridCol w="576072">
                  <a:extLst>
                    <a:ext uri="{9D8B030D-6E8A-4147-A177-3AD203B41FA5}">
                      <a16:colId xmlns:a16="http://schemas.microsoft.com/office/drawing/2014/main" val="3298015322"/>
                    </a:ext>
                  </a:extLst>
                </a:gridCol>
                <a:gridCol w="576072">
                  <a:extLst>
                    <a:ext uri="{9D8B030D-6E8A-4147-A177-3AD203B41FA5}">
                      <a16:colId xmlns:a16="http://schemas.microsoft.com/office/drawing/2014/main" val="1130752168"/>
                    </a:ext>
                  </a:extLst>
                </a:gridCol>
                <a:gridCol w="576072">
                  <a:extLst>
                    <a:ext uri="{9D8B030D-6E8A-4147-A177-3AD203B41FA5}">
                      <a16:colId xmlns:a16="http://schemas.microsoft.com/office/drawing/2014/main" val="926423305"/>
                    </a:ext>
                  </a:extLst>
                </a:gridCol>
                <a:gridCol w="576072">
                  <a:extLst>
                    <a:ext uri="{9D8B030D-6E8A-4147-A177-3AD203B41FA5}">
                      <a16:colId xmlns:a16="http://schemas.microsoft.com/office/drawing/2014/main" val="1957094744"/>
                    </a:ext>
                  </a:extLst>
                </a:gridCol>
                <a:gridCol w="576072">
                  <a:extLst>
                    <a:ext uri="{9D8B030D-6E8A-4147-A177-3AD203B41FA5}">
                      <a16:colId xmlns:a16="http://schemas.microsoft.com/office/drawing/2014/main" val="152844125"/>
                    </a:ext>
                  </a:extLst>
                </a:gridCol>
                <a:gridCol w="576072">
                  <a:extLst>
                    <a:ext uri="{9D8B030D-6E8A-4147-A177-3AD203B41FA5}">
                      <a16:colId xmlns:a16="http://schemas.microsoft.com/office/drawing/2014/main" val="4039945697"/>
                    </a:ext>
                  </a:extLst>
                </a:gridCol>
                <a:gridCol w="576072">
                  <a:extLst>
                    <a:ext uri="{9D8B030D-6E8A-4147-A177-3AD203B41FA5}">
                      <a16:colId xmlns:a16="http://schemas.microsoft.com/office/drawing/2014/main" val="835043512"/>
                    </a:ext>
                  </a:extLst>
                </a:gridCol>
                <a:gridCol w="576072">
                  <a:extLst>
                    <a:ext uri="{9D8B030D-6E8A-4147-A177-3AD203B41FA5}">
                      <a16:colId xmlns:a16="http://schemas.microsoft.com/office/drawing/2014/main" val="285236080"/>
                    </a:ext>
                  </a:extLst>
                </a:gridCol>
                <a:gridCol w="658368">
                  <a:extLst>
                    <a:ext uri="{9D8B030D-6E8A-4147-A177-3AD203B41FA5}">
                      <a16:colId xmlns:a16="http://schemas.microsoft.com/office/drawing/2014/main" val="198496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936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- 2018-11-26 11:24:37 </a:t>
                      </a:r>
                      <a:r>
                        <a:rPr kumimoji="0" lang="en-US" sz="1000" b="0" i="0" u="none" strike="noStrike" kern="1200" cap="none" spc="0" normalizeH="0" baseline="0" noProof="0">
                          <a:ln>
                            <a:noFill/>
                          </a:ln>
                          <a:solidFill>
                            <a:prstClr val="black"/>
                          </a:solidFill>
                          <a:effectLst/>
                          <a:uLnTx/>
                          <a:uFillTx/>
                          <a:latin typeface="+mn-lt"/>
                          <a:ea typeface="+mn-ea"/>
                          <a:cs typeface="+mn-cs"/>
                        </a:rPr>
                        <a:t> 
 Take a step back in time, and watch Le Touessrok evolve from a small fishing island, to the resort we know and love today. A very special video created in celebration of our 40th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690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14:00:01 </a:t>
                      </a:r>
                      <a:r>
                        <a:rPr kumimoji="0" lang="en-US" sz="1000" b="0" i="0" u="none" strike="noStrike" kern="1200" cap="none" spc="0" normalizeH="0" baseline="0" noProof="0">
                          <a:ln>
                            <a:noFill/>
                          </a:ln>
                          <a:solidFill>
                            <a:prstClr val="black"/>
                          </a:solidFill>
                          <a:effectLst/>
                          <a:uLnTx/>
                          <a:uFillTx/>
                          <a:latin typeface="+mn-lt"/>
                          <a:ea typeface="+mn-ea"/>
                          <a:cs typeface="+mn-cs"/>
                        </a:rPr>
                        <a:t> 
 Add some JAZZ to your Sunday surf and turf! 🎷 Join us on Ilot Mangenie on 18th November for a delicious BBQ, as music and smells fills the air! 
Call 402 7400 or email restaurant-reservations.sltr@shangri-la.com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8900635"/>
                  </a:ext>
                </a:extLst>
              </a:tr>
            </a:tbl>
          </a:graphicData>
        </a:graphic>
      </p:graphicFrame>
      <p:sp>
        <p:nvSpPr>
          <p:cNvPr id="4" name="Text Placeholder 3">
            <a:extLst>
              <a:ext uri="{FF2B5EF4-FFF2-40B4-BE49-F238E27FC236}">
                <a16:creationId xmlns:a16="http://schemas.microsoft.com/office/drawing/2014/main" id="{EC690EE8-624B-4B3D-A747-4B94463F4A3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430380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C050-472C-494B-A434-62882AF33A65}"/>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05C84487-E097-40AC-A350-89CAF5C52331}"/>
              </a:ext>
            </a:extLst>
          </p:cNvPr>
          <p:cNvGraphicFramePr>
            <a:graphicFrameLocks noGrp="1"/>
          </p:cNvGraphicFramePr>
          <p:nvPr>
            <p:ph type="tbl" sz="quarter" idx="13"/>
            <p:extLst>
              <p:ext uri="{D42A27DB-BD31-4B8C-83A1-F6EECF244321}">
                <p14:modId xmlns:p14="http://schemas.microsoft.com/office/powerpoint/2010/main" val="135361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074885"/>
                    </a:ext>
                  </a:extLst>
                </a:gridCol>
                <a:gridCol w="576072">
                  <a:extLst>
                    <a:ext uri="{9D8B030D-6E8A-4147-A177-3AD203B41FA5}">
                      <a16:colId xmlns:a16="http://schemas.microsoft.com/office/drawing/2014/main" val="1675814576"/>
                    </a:ext>
                  </a:extLst>
                </a:gridCol>
                <a:gridCol w="576072">
                  <a:extLst>
                    <a:ext uri="{9D8B030D-6E8A-4147-A177-3AD203B41FA5}">
                      <a16:colId xmlns:a16="http://schemas.microsoft.com/office/drawing/2014/main" val="1485538625"/>
                    </a:ext>
                  </a:extLst>
                </a:gridCol>
                <a:gridCol w="576072">
                  <a:extLst>
                    <a:ext uri="{9D8B030D-6E8A-4147-A177-3AD203B41FA5}">
                      <a16:colId xmlns:a16="http://schemas.microsoft.com/office/drawing/2014/main" val="2801050017"/>
                    </a:ext>
                  </a:extLst>
                </a:gridCol>
                <a:gridCol w="576072">
                  <a:extLst>
                    <a:ext uri="{9D8B030D-6E8A-4147-A177-3AD203B41FA5}">
                      <a16:colId xmlns:a16="http://schemas.microsoft.com/office/drawing/2014/main" val="2332282432"/>
                    </a:ext>
                  </a:extLst>
                </a:gridCol>
                <a:gridCol w="576072">
                  <a:extLst>
                    <a:ext uri="{9D8B030D-6E8A-4147-A177-3AD203B41FA5}">
                      <a16:colId xmlns:a16="http://schemas.microsoft.com/office/drawing/2014/main" val="2281917385"/>
                    </a:ext>
                  </a:extLst>
                </a:gridCol>
                <a:gridCol w="576072">
                  <a:extLst>
                    <a:ext uri="{9D8B030D-6E8A-4147-A177-3AD203B41FA5}">
                      <a16:colId xmlns:a16="http://schemas.microsoft.com/office/drawing/2014/main" val="909219190"/>
                    </a:ext>
                  </a:extLst>
                </a:gridCol>
                <a:gridCol w="576072">
                  <a:extLst>
                    <a:ext uri="{9D8B030D-6E8A-4147-A177-3AD203B41FA5}">
                      <a16:colId xmlns:a16="http://schemas.microsoft.com/office/drawing/2014/main" val="3304687068"/>
                    </a:ext>
                  </a:extLst>
                </a:gridCol>
                <a:gridCol w="576072">
                  <a:extLst>
                    <a:ext uri="{9D8B030D-6E8A-4147-A177-3AD203B41FA5}">
                      <a16:colId xmlns:a16="http://schemas.microsoft.com/office/drawing/2014/main" val="2161709382"/>
                    </a:ext>
                  </a:extLst>
                </a:gridCol>
                <a:gridCol w="576072">
                  <a:extLst>
                    <a:ext uri="{9D8B030D-6E8A-4147-A177-3AD203B41FA5}">
                      <a16:colId xmlns:a16="http://schemas.microsoft.com/office/drawing/2014/main" val="402743123"/>
                    </a:ext>
                  </a:extLst>
                </a:gridCol>
                <a:gridCol w="576072">
                  <a:extLst>
                    <a:ext uri="{9D8B030D-6E8A-4147-A177-3AD203B41FA5}">
                      <a16:colId xmlns:a16="http://schemas.microsoft.com/office/drawing/2014/main" val="2580022475"/>
                    </a:ext>
                  </a:extLst>
                </a:gridCol>
                <a:gridCol w="658368">
                  <a:extLst>
                    <a:ext uri="{9D8B030D-6E8A-4147-A177-3AD203B41FA5}">
                      <a16:colId xmlns:a16="http://schemas.microsoft.com/office/drawing/2014/main" val="3266528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11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- 2018-10-11 18:53:27 </a:t>
                      </a:r>
                      <a:r>
                        <a:rPr kumimoji="0" lang="en-US" sz="1000" b="0" i="0" u="none" strike="noStrike" kern="1200" cap="none" spc="0" normalizeH="0" baseline="0" noProof="0">
                          <a:ln>
                            <a:noFill/>
                          </a:ln>
                          <a:solidFill>
                            <a:prstClr val="black"/>
                          </a:solidFill>
                          <a:effectLst/>
                          <a:uLnTx/>
                          <a:uFillTx/>
                          <a:latin typeface="+mn-lt"/>
                          <a:ea typeface="+mn-ea"/>
                          <a:cs typeface="+mn-cs"/>
                        </a:rPr>
                        <a:t> 
 We care deeply about the nature around us and are very proud of our quick-thinking team who were able to help a beautiful dolphin which landed on our beach. The dolphin who was slightly injured was taken back into the sea for treatment and to rest, with the help of our Director of Security, lifeguards and the National Coast Guard.
📷: Rishi Toofany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19183"/>
                  </a:ext>
                </a:extLst>
              </a:tr>
            </a:tbl>
          </a:graphicData>
        </a:graphic>
      </p:graphicFrame>
      <p:sp>
        <p:nvSpPr>
          <p:cNvPr id="4" name="Text Placeholder 3">
            <a:extLst>
              <a:ext uri="{FF2B5EF4-FFF2-40B4-BE49-F238E27FC236}">
                <a16:creationId xmlns:a16="http://schemas.microsoft.com/office/drawing/2014/main" id="{122891E5-94B3-4B1E-A38D-BCAFA9C45FF5}"/>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210262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EC00-BD35-4AC7-BB0F-C68F1F80772D}"/>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8AD54F43-E9DA-4CBC-9ECF-E6B32CE8CF5F}"/>
              </a:ext>
            </a:extLst>
          </p:cNvPr>
          <p:cNvGraphicFramePr>
            <a:graphicFrameLocks noGrp="1"/>
          </p:cNvGraphicFramePr>
          <p:nvPr>
            <p:ph type="chart" sz="quarter" idx="13"/>
            <p:extLst>
              <p:ext uri="{D42A27DB-BD31-4B8C-83A1-F6EECF244321}">
                <p14:modId xmlns:p14="http://schemas.microsoft.com/office/powerpoint/2010/main" val="1328421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5368E-AC56-463C-8D28-262B57C8FDD8}"/>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4F10A1BA-A286-4B27-96C6-E13A77657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733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FEA8-00D2-4E88-A623-0B289EC56F11}"/>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F56CAFFA-3B69-4EDE-9234-DBD3649A6AD4}"/>
              </a:ext>
            </a:extLst>
          </p:cNvPr>
          <p:cNvGraphicFramePr>
            <a:graphicFrameLocks noGrp="1"/>
          </p:cNvGraphicFramePr>
          <p:nvPr>
            <p:ph type="chart" sz="quarter" idx="13"/>
            <p:extLst>
              <p:ext uri="{D42A27DB-BD31-4B8C-83A1-F6EECF244321}">
                <p14:modId xmlns:p14="http://schemas.microsoft.com/office/powerpoint/2010/main" val="1892617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3A5BC5-15AC-41D3-8B21-06288C06F61F}"/>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AB875A26-B62D-42D9-91AB-DCE7C01A11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316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E9D8E-FCC3-483B-BF3D-5434A107D569}"/>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C321223D-CE1F-496D-B230-8FA0D3745DCA}"/>
              </a:ext>
            </a:extLst>
          </p:cNvPr>
          <p:cNvGraphicFramePr>
            <a:graphicFrameLocks noGrp="1"/>
          </p:cNvGraphicFramePr>
          <p:nvPr>
            <p:ph type="chart" sz="quarter" idx="13"/>
            <p:extLst>
              <p:ext uri="{D42A27DB-BD31-4B8C-83A1-F6EECF244321}">
                <p14:modId xmlns:p14="http://schemas.microsoft.com/office/powerpoint/2010/main" val="2194678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18585-5205-4CD0-A2FD-5C49FBDD016E}"/>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1515F747-29CE-408E-9DC9-5BAA40EE9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721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7E13-FFAA-4FEB-A66F-43B94145698F}"/>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2D2DD7E6-AA5A-4DD4-8E1B-E7A7A91CFC5F}"/>
              </a:ext>
            </a:extLst>
          </p:cNvPr>
          <p:cNvGraphicFramePr>
            <a:graphicFrameLocks noGrp="1"/>
          </p:cNvGraphicFramePr>
          <p:nvPr>
            <p:ph type="chart" sz="quarter" idx="13"/>
            <p:extLst>
              <p:ext uri="{D42A27DB-BD31-4B8C-83A1-F6EECF244321}">
                <p14:modId xmlns:p14="http://schemas.microsoft.com/office/powerpoint/2010/main" val="3842624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B4E02-5279-4A2B-8CB3-F5628D7D31DA}"/>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6C60CF03-3906-4433-89A0-1F6188E1F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915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12915-3C60-4E8F-8012-86111D73349F}"/>
              </a:ext>
            </a:extLst>
          </p:cNvPr>
          <p:cNvSpPr>
            <a:spLocks noGrp="1"/>
          </p:cNvSpPr>
          <p:nvPr>
            <p:ph type="title"/>
          </p:nvPr>
        </p:nvSpPr>
        <p:spPr/>
        <p:txBody>
          <a:bodyPr/>
          <a:lstStyle/>
          <a:p>
            <a:r>
              <a:rPr lang="en-US"/>
              <a:t>Instagram Posts Table | SLTR - 1 of 7</a:t>
            </a:r>
          </a:p>
        </p:txBody>
      </p:sp>
      <p:graphicFrame>
        <p:nvGraphicFramePr>
          <p:cNvPr id="5" name="Table Placeholder 4">
            <a:extLst>
              <a:ext uri="{FF2B5EF4-FFF2-40B4-BE49-F238E27FC236}">
                <a16:creationId xmlns:a16="http://schemas.microsoft.com/office/drawing/2014/main" id="{B20F6670-B7A7-40D7-B195-7EDC659E8458}"/>
              </a:ext>
            </a:extLst>
          </p:cNvPr>
          <p:cNvGraphicFramePr>
            <a:graphicFrameLocks noGrp="1"/>
          </p:cNvGraphicFramePr>
          <p:nvPr>
            <p:ph type="tbl" sz="quarter" idx="13"/>
            <p:extLst>
              <p:ext uri="{D42A27DB-BD31-4B8C-83A1-F6EECF244321}">
                <p14:modId xmlns:p14="http://schemas.microsoft.com/office/powerpoint/2010/main" val="277146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8497049"/>
                    </a:ext>
                  </a:extLst>
                </a:gridCol>
                <a:gridCol w="987552">
                  <a:extLst>
                    <a:ext uri="{9D8B030D-6E8A-4147-A177-3AD203B41FA5}">
                      <a16:colId xmlns:a16="http://schemas.microsoft.com/office/drawing/2014/main" val="4153150929"/>
                    </a:ext>
                  </a:extLst>
                </a:gridCol>
                <a:gridCol w="987552">
                  <a:extLst>
                    <a:ext uri="{9D8B030D-6E8A-4147-A177-3AD203B41FA5}">
                      <a16:colId xmlns:a16="http://schemas.microsoft.com/office/drawing/2014/main" val="1686603733"/>
                    </a:ext>
                  </a:extLst>
                </a:gridCol>
                <a:gridCol w="987552">
                  <a:extLst>
                    <a:ext uri="{9D8B030D-6E8A-4147-A177-3AD203B41FA5}">
                      <a16:colId xmlns:a16="http://schemas.microsoft.com/office/drawing/2014/main" val="1315824335"/>
                    </a:ext>
                  </a:extLst>
                </a:gridCol>
                <a:gridCol w="987552">
                  <a:extLst>
                    <a:ext uri="{9D8B030D-6E8A-4147-A177-3AD203B41FA5}">
                      <a16:colId xmlns:a16="http://schemas.microsoft.com/office/drawing/2014/main" val="3146937886"/>
                    </a:ext>
                  </a:extLst>
                </a:gridCol>
                <a:gridCol w="987552">
                  <a:extLst>
                    <a:ext uri="{9D8B030D-6E8A-4147-A177-3AD203B41FA5}">
                      <a16:colId xmlns:a16="http://schemas.microsoft.com/office/drawing/2014/main" val="282402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585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- 2018-11-06 11:40:47 </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wish this was your room tonight ✋ 📷 kate_flagg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https://www.instagram.com/shangrilamauritius/p/Bp1LLElgWPt/media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530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https://www.instagram.com/shangrilamauritius/p/Bns44OjB-t2/media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072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- 2018-10-06 12:12:08 </a:t>
                      </a:r>
                      <a:r>
                        <a:rPr kumimoji="0" lang="en-US" sz="1000" b="0" i="0" u="none" strike="noStrike" kern="1200" cap="none" spc="0" normalizeH="0" baseline="0" noProof="0">
                          <a:ln>
                            <a:noFill/>
                          </a:ln>
                          <a:solidFill>
                            <a:prstClr val="black"/>
                          </a:solidFill>
                          <a:effectLst/>
                          <a:uLnTx/>
                          <a:uFillTx/>
                          <a:latin typeface="+mn-lt"/>
                          <a:ea typeface="+mn-ea"/>
                          <a:cs typeface="+mn-cs"/>
                        </a:rPr>
                        <a:t>
 Every room has a view of the Indian Ocean 🌊  #40YearsOfLeTouessrok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https://www.instagram.com/shangrilamauritius/p/BolaHhshVZe/media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493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- 2018-11-21 11:26:04 </a:t>
                      </a:r>
                      <a:r>
                        <a:rPr kumimoji="0" lang="en-US" sz="1000" b="0" i="0" u="none" strike="noStrike" kern="1200" cap="none" spc="0" normalizeH="0" baseline="0" noProof="0">
                          <a:ln>
                            <a:noFill/>
                          </a:ln>
                          <a:solidFill>
                            <a:prstClr val="black"/>
                          </a:solidFill>
                          <a:effectLst/>
                          <a:uLnTx/>
                          <a:uFillTx/>
                          <a:latin typeface="+mn-lt"/>
                          <a:ea typeface="+mn-ea"/>
                          <a:cs typeface="+mn-cs"/>
                        </a:rPr>
                        <a:t>
 Only good vibes allowed ✌️ 📷: marinedlcb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https://www.instagram.com/shangrilamauritius/p/BqbxacFgpo0/media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9058955"/>
                  </a:ext>
                </a:extLst>
              </a:tr>
            </a:tbl>
          </a:graphicData>
        </a:graphic>
      </p:graphicFrame>
      <p:sp>
        <p:nvSpPr>
          <p:cNvPr id="4" name="Text Placeholder 3">
            <a:extLst>
              <a:ext uri="{FF2B5EF4-FFF2-40B4-BE49-F238E27FC236}">
                <a16:creationId xmlns:a16="http://schemas.microsoft.com/office/drawing/2014/main" id="{833869A4-AA26-4B1F-A5E8-C89BD92477CA}"/>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1647210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E7969-1E1A-4D05-B958-290811B31E0F}"/>
              </a:ext>
            </a:extLst>
          </p:cNvPr>
          <p:cNvSpPr>
            <a:spLocks noGrp="1"/>
          </p:cNvSpPr>
          <p:nvPr>
            <p:ph type="title"/>
          </p:nvPr>
        </p:nvSpPr>
        <p:spPr/>
        <p:txBody>
          <a:bodyPr/>
          <a:lstStyle/>
          <a:p>
            <a:r>
              <a:rPr lang="en-US"/>
              <a:t>Instagram Posts Table | SLTR - 2 of 7</a:t>
            </a:r>
          </a:p>
        </p:txBody>
      </p:sp>
      <p:graphicFrame>
        <p:nvGraphicFramePr>
          <p:cNvPr id="5" name="Table Placeholder 4">
            <a:extLst>
              <a:ext uri="{FF2B5EF4-FFF2-40B4-BE49-F238E27FC236}">
                <a16:creationId xmlns:a16="http://schemas.microsoft.com/office/drawing/2014/main" id="{DB59D9BD-7E07-4526-A9E4-EB47743A1501}"/>
              </a:ext>
            </a:extLst>
          </p:cNvPr>
          <p:cNvGraphicFramePr>
            <a:graphicFrameLocks noGrp="1"/>
          </p:cNvGraphicFramePr>
          <p:nvPr>
            <p:ph type="tbl" sz="quarter" idx="13"/>
            <p:extLst>
              <p:ext uri="{D42A27DB-BD31-4B8C-83A1-F6EECF244321}">
                <p14:modId xmlns:p14="http://schemas.microsoft.com/office/powerpoint/2010/main" val="252401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0724672"/>
                    </a:ext>
                  </a:extLst>
                </a:gridCol>
                <a:gridCol w="987552">
                  <a:extLst>
                    <a:ext uri="{9D8B030D-6E8A-4147-A177-3AD203B41FA5}">
                      <a16:colId xmlns:a16="http://schemas.microsoft.com/office/drawing/2014/main" val="2419457889"/>
                    </a:ext>
                  </a:extLst>
                </a:gridCol>
                <a:gridCol w="987552">
                  <a:extLst>
                    <a:ext uri="{9D8B030D-6E8A-4147-A177-3AD203B41FA5}">
                      <a16:colId xmlns:a16="http://schemas.microsoft.com/office/drawing/2014/main" val="1384795507"/>
                    </a:ext>
                  </a:extLst>
                </a:gridCol>
                <a:gridCol w="987552">
                  <a:extLst>
                    <a:ext uri="{9D8B030D-6E8A-4147-A177-3AD203B41FA5}">
                      <a16:colId xmlns:a16="http://schemas.microsoft.com/office/drawing/2014/main" val="2004554600"/>
                    </a:ext>
                  </a:extLst>
                </a:gridCol>
                <a:gridCol w="987552">
                  <a:extLst>
                    <a:ext uri="{9D8B030D-6E8A-4147-A177-3AD203B41FA5}">
                      <a16:colId xmlns:a16="http://schemas.microsoft.com/office/drawing/2014/main" val="2716792574"/>
                    </a:ext>
                  </a:extLst>
                </a:gridCol>
                <a:gridCol w="987552">
                  <a:extLst>
                    <a:ext uri="{9D8B030D-6E8A-4147-A177-3AD203B41FA5}">
                      <a16:colId xmlns:a16="http://schemas.microsoft.com/office/drawing/2014/main" val="7013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69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- 2018-11-11 14:33:35 </a:t>
                      </a:r>
                      <a:r>
                        <a:rPr kumimoji="0" lang="en-US" sz="1000" b="0" i="0" u="none" strike="noStrike" kern="1200" cap="none" spc="0" normalizeH="0" baseline="0" noProof="0">
                          <a:ln>
                            <a:noFill/>
                          </a:ln>
                          <a:solidFill>
                            <a:prstClr val="black"/>
                          </a:solidFill>
                          <a:effectLst/>
                          <a:uLnTx/>
                          <a:uFillTx/>
                          <a:latin typeface="+mn-lt"/>
                          <a:ea typeface="+mn-ea"/>
                          <a:cs typeface="+mn-cs"/>
                        </a:rPr>
                        <a:t>
 Did someone say Paradise? 📷: ashdiaries_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https://www.instagram.com/shangrilamauritius/p/BqCW7IPAPf-/media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004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- 2018-10-18 11:55:57 </a:t>
                      </a:r>
                      <a:r>
                        <a:rPr kumimoji="0" lang="en-US" sz="1000" b="0" i="0" u="none" strike="noStrike" kern="1200" cap="none" spc="0" normalizeH="0" baseline="0" noProof="0">
                          <a:ln>
                            <a:noFill/>
                          </a:ln>
                          <a:solidFill>
                            <a:prstClr val="black"/>
                          </a:solidFill>
                          <a:effectLst/>
                          <a:uLnTx/>
                          <a:uFillTx/>
                          <a:latin typeface="+mn-lt"/>
                          <a:ea typeface="+mn-ea"/>
                          <a:cs typeface="+mn-cs"/>
                        </a:rPr>
                        <a:t>
 Are you a juice and fruit person, or bacon and coffee? 📷: yemekfilozofu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https://www.instagram.com/shangrilamauritius/p/BpERzfFBZXw/media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577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- 2018-10-08 13:58:41 </a:t>
                      </a:r>
                      <a:r>
                        <a:rPr kumimoji="0" lang="en-US" sz="1000" b="0" i="0" u="none" strike="noStrike" kern="1200" cap="none" spc="0" normalizeH="0" baseline="0" noProof="0">
                          <a:ln>
                            <a:noFill/>
                          </a:ln>
                          <a:solidFill>
                            <a:prstClr val="black"/>
                          </a:solidFill>
                          <a:effectLst/>
                          <a:uLnTx/>
                          <a:uFillTx/>
                          <a:latin typeface="+mn-lt"/>
                          <a:ea typeface="+mn-ea"/>
                          <a:cs typeface="+mn-cs"/>
                        </a:rPr>
                        <a:t>
 Livin' that Private Villa lifestyle. 📷: audreymerveille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https://www.instagram.com/shangrilamauritius/p/Boqv5v9hI_S/media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564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- 2018-11-23 13:09:11 </a:t>
                      </a:r>
                      <a:r>
                        <a:rPr kumimoji="0" lang="en-US" sz="1000" b="0" i="0" u="none" strike="noStrike" kern="1200" cap="none" spc="0" normalizeH="0" baseline="0" noProof="0">
                          <a:ln>
                            <a:noFill/>
                          </a:ln>
                          <a:solidFill>
                            <a:prstClr val="black"/>
                          </a:solidFill>
                          <a:effectLst/>
                          <a:uLnTx/>
                          <a:uFillTx/>
                          <a:latin typeface="+mn-lt"/>
                          <a:ea typeface="+mn-ea"/>
                          <a:cs typeface="+mn-cs"/>
                        </a:rPr>
                        <a:t>
 Our Black Friday sale has begun! Upgrade your summer holiday with 50% cashback on dining experiences and spa moments. #BlackFriday #GoldenCircle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https://www.instagram.com/shangrilamauritius/p/BqhGzZ2AFVG/media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5634330"/>
                  </a:ext>
                </a:extLst>
              </a:tr>
            </a:tbl>
          </a:graphicData>
        </a:graphic>
      </p:graphicFrame>
      <p:sp>
        <p:nvSpPr>
          <p:cNvPr id="4" name="Text Placeholder 3">
            <a:extLst>
              <a:ext uri="{FF2B5EF4-FFF2-40B4-BE49-F238E27FC236}">
                <a16:creationId xmlns:a16="http://schemas.microsoft.com/office/drawing/2014/main" id="{468E585C-C5F0-4009-BC9D-3443CA17BE08}"/>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282179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AD3B0-C5A9-4A30-8841-4DD4E98AAB1D}"/>
              </a:ext>
            </a:extLst>
          </p:cNvPr>
          <p:cNvSpPr>
            <a:spLocks noGrp="1"/>
          </p:cNvSpPr>
          <p:nvPr>
            <p:ph type="title"/>
          </p:nvPr>
        </p:nvSpPr>
        <p:spPr/>
        <p:txBody>
          <a:bodyPr/>
          <a:lstStyle/>
          <a:p>
            <a:r>
              <a:rPr lang="en-US"/>
              <a:t>Instagram Posts Table | SLTR - 3 of 7</a:t>
            </a:r>
          </a:p>
        </p:txBody>
      </p:sp>
      <p:graphicFrame>
        <p:nvGraphicFramePr>
          <p:cNvPr id="5" name="Table Placeholder 4">
            <a:extLst>
              <a:ext uri="{FF2B5EF4-FFF2-40B4-BE49-F238E27FC236}">
                <a16:creationId xmlns:a16="http://schemas.microsoft.com/office/drawing/2014/main" id="{6A8CE6B4-3F85-4951-AC73-3D1F8E9CA78A}"/>
              </a:ext>
            </a:extLst>
          </p:cNvPr>
          <p:cNvGraphicFramePr>
            <a:graphicFrameLocks noGrp="1"/>
          </p:cNvGraphicFramePr>
          <p:nvPr>
            <p:ph type="tbl" sz="quarter" idx="13"/>
            <p:extLst>
              <p:ext uri="{D42A27DB-BD31-4B8C-83A1-F6EECF244321}">
                <p14:modId xmlns:p14="http://schemas.microsoft.com/office/powerpoint/2010/main" val="194532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63904705"/>
                    </a:ext>
                  </a:extLst>
                </a:gridCol>
                <a:gridCol w="987552">
                  <a:extLst>
                    <a:ext uri="{9D8B030D-6E8A-4147-A177-3AD203B41FA5}">
                      <a16:colId xmlns:a16="http://schemas.microsoft.com/office/drawing/2014/main" val="4162287859"/>
                    </a:ext>
                  </a:extLst>
                </a:gridCol>
                <a:gridCol w="987552">
                  <a:extLst>
                    <a:ext uri="{9D8B030D-6E8A-4147-A177-3AD203B41FA5}">
                      <a16:colId xmlns:a16="http://schemas.microsoft.com/office/drawing/2014/main" val="436294799"/>
                    </a:ext>
                  </a:extLst>
                </a:gridCol>
                <a:gridCol w="987552">
                  <a:extLst>
                    <a:ext uri="{9D8B030D-6E8A-4147-A177-3AD203B41FA5}">
                      <a16:colId xmlns:a16="http://schemas.microsoft.com/office/drawing/2014/main" val="1009094001"/>
                    </a:ext>
                  </a:extLst>
                </a:gridCol>
                <a:gridCol w="987552">
                  <a:extLst>
                    <a:ext uri="{9D8B030D-6E8A-4147-A177-3AD203B41FA5}">
                      <a16:colId xmlns:a16="http://schemas.microsoft.com/office/drawing/2014/main" val="3485031182"/>
                    </a:ext>
                  </a:extLst>
                </a:gridCol>
                <a:gridCol w="987552">
                  <a:extLst>
                    <a:ext uri="{9D8B030D-6E8A-4147-A177-3AD203B41FA5}">
                      <a16:colId xmlns:a16="http://schemas.microsoft.com/office/drawing/2014/main" val="215786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079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- 2018-09-20 10:21:13 </a:t>
                      </a:r>
                      <a:r>
                        <a:rPr kumimoji="0" lang="en-US" sz="1000" b="0" i="0" u="none" strike="noStrike" kern="1200" cap="none" spc="0" normalizeH="0" baseline="0" noProof="0">
                          <a:ln>
                            <a:noFill/>
                          </a:ln>
                          <a:solidFill>
                            <a:prstClr val="black"/>
                          </a:solidFill>
                          <a:effectLst/>
                          <a:uLnTx/>
                          <a:uFillTx/>
                          <a:latin typeface="+mn-lt"/>
                          <a:ea typeface="+mn-ea"/>
                          <a:cs typeface="+mn-cs"/>
                        </a:rPr>
                        <a:t>
 Head up in the clouds...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https://www.instagram.com/shangrilamauritius/p/Bn8AtIxh4o9/media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119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- 2018-10-24 13:36:29 </a:t>
                      </a:r>
                      <a:r>
                        <a:rPr kumimoji="0" lang="en-US" sz="1000" b="0" i="0" u="none" strike="noStrike" kern="1200" cap="none" spc="0" normalizeH="0" baseline="0" noProof="0">
                          <a:ln>
                            <a:noFill/>
                          </a:ln>
                          <a:solidFill>
                            <a:prstClr val="black"/>
                          </a:solidFill>
                          <a:effectLst/>
                          <a:uLnTx/>
                          <a:uFillTx/>
                          <a:latin typeface="+mn-lt"/>
                          <a:ea typeface="+mn-ea"/>
                          <a:cs typeface="+mn-cs"/>
                        </a:rPr>
                        <a:t>
 Everyone's favourite archway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https://www.instagram.com/shangrilamauritius/p/BpT6FFABRNQ/media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266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- 2018-12-30 13:15:48 </a:t>
                      </a:r>
                      <a:r>
                        <a:rPr kumimoji="0" lang="en-US" sz="1000" b="0" i="0" u="none" strike="noStrike" kern="1200" cap="none" spc="0" normalizeH="0" baseline="0" noProof="0">
                          <a:ln>
                            <a:noFill/>
                          </a:ln>
                          <a:solidFill>
                            <a:prstClr val="black"/>
                          </a:solidFill>
                          <a:effectLst/>
                          <a:uLnTx/>
                          <a:uFillTx/>
                          <a:latin typeface="+mn-lt"/>
                          <a:ea typeface="+mn-ea"/>
                          <a:cs typeface="+mn-cs"/>
                        </a:rPr>
                        <a:t>
 Planning what to wear to our Woodstock New Year party like... 📷 fashionbook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https://www.instagram.com/shangrilamauritius/p/BsAY-SQgIAn/media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976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- 2018-09-15 14:26:32 </a:t>
                      </a:r>
                      <a:r>
                        <a:rPr kumimoji="0" lang="en-US" sz="1000" b="0" i="0" u="none" strike="noStrike" kern="1200" cap="none" spc="0" normalizeH="0" baseline="0" noProof="0">
                          <a:ln>
                            <a:noFill/>
                          </a:ln>
                          <a:solidFill>
                            <a:prstClr val="black"/>
                          </a:solidFill>
                          <a:effectLst/>
                          <a:uLnTx/>
                          <a:uFillTx/>
                          <a:latin typeface="+mn-lt"/>
                          <a:ea typeface="+mn-ea"/>
                          <a:cs typeface="+mn-cs"/>
                        </a:rPr>
                        <a:t>
 How do you like your views in the morning? 📷: davidbrucehome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https://www.instagram.com/shangrilamauritius/p/BnvkziRBMjE/media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3184173"/>
                  </a:ext>
                </a:extLst>
              </a:tr>
            </a:tbl>
          </a:graphicData>
        </a:graphic>
      </p:graphicFrame>
      <p:sp>
        <p:nvSpPr>
          <p:cNvPr id="4" name="Text Placeholder 3">
            <a:extLst>
              <a:ext uri="{FF2B5EF4-FFF2-40B4-BE49-F238E27FC236}">
                <a16:creationId xmlns:a16="http://schemas.microsoft.com/office/drawing/2014/main" id="{FA05E19F-5C81-4E14-BBE2-3409919AC26D}"/>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4020378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5BB6-47AE-42DD-9FB3-85B01EDFFDDF}"/>
              </a:ext>
            </a:extLst>
          </p:cNvPr>
          <p:cNvSpPr>
            <a:spLocks noGrp="1"/>
          </p:cNvSpPr>
          <p:nvPr>
            <p:ph type="title"/>
          </p:nvPr>
        </p:nvSpPr>
        <p:spPr/>
        <p:txBody>
          <a:bodyPr/>
          <a:lstStyle/>
          <a:p>
            <a:r>
              <a:rPr lang="en-US"/>
              <a:t>Instagram Posts Table | SLTR - 4 of 7</a:t>
            </a:r>
          </a:p>
        </p:txBody>
      </p:sp>
      <p:graphicFrame>
        <p:nvGraphicFramePr>
          <p:cNvPr id="5" name="Table Placeholder 4">
            <a:extLst>
              <a:ext uri="{FF2B5EF4-FFF2-40B4-BE49-F238E27FC236}">
                <a16:creationId xmlns:a16="http://schemas.microsoft.com/office/drawing/2014/main" id="{C93D2A34-6849-48A0-9D8A-B2B3C8F8E8C8}"/>
              </a:ext>
            </a:extLst>
          </p:cNvPr>
          <p:cNvGraphicFramePr>
            <a:graphicFrameLocks noGrp="1"/>
          </p:cNvGraphicFramePr>
          <p:nvPr>
            <p:ph type="tbl" sz="quarter" idx="13"/>
            <p:extLst>
              <p:ext uri="{D42A27DB-BD31-4B8C-83A1-F6EECF244321}">
                <p14:modId xmlns:p14="http://schemas.microsoft.com/office/powerpoint/2010/main" val="284064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1571717"/>
                    </a:ext>
                  </a:extLst>
                </a:gridCol>
                <a:gridCol w="987552">
                  <a:extLst>
                    <a:ext uri="{9D8B030D-6E8A-4147-A177-3AD203B41FA5}">
                      <a16:colId xmlns:a16="http://schemas.microsoft.com/office/drawing/2014/main" val="3400519978"/>
                    </a:ext>
                  </a:extLst>
                </a:gridCol>
                <a:gridCol w="987552">
                  <a:extLst>
                    <a:ext uri="{9D8B030D-6E8A-4147-A177-3AD203B41FA5}">
                      <a16:colId xmlns:a16="http://schemas.microsoft.com/office/drawing/2014/main" val="2288775714"/>
                    </a:ext>
                  </a:extLst>
                </a:gridCol>
                <a:gridCol w="987552">
                  <a:extLst>
                    <a:ext uri="{9D8B030D-6E8A-4147-A177-3AD203B41FA5}">
                      <a16:colId xmlns:a16="http://schemas.microsoft.com/office/drawing/2014/main" val="1546595546"/>
                    </a:ext>
                  </a:extLst>
                </a:gridCol>
                <a:gridCol w="987552">
                  <a:extLst>
                    <a:ext uri="{9D8B030D-6E8A-4147-A177-3AD203B41FA5}">
                      <a16:colId xmlns:a16="http://schemas.microsoft.com/office/drawing/2014/main" val="2222980595"/>
                    </a:ext>
                  </a:extLst>
                </a:gridCol>
                <a:gridCol w="987552">
                  <a:extLst>
                    <a:ext uri="{9D8B030D-6E8A-4147-A177-3AD203B41FA5}">
                      <a16:colId xmlns:a16="http://schemas.microsoft.com/office/drawing/2014/main" val="322795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3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- 2018-11-30 12:26:32 </a:t>
                      </a:r>
                      <a:r>
                        <a:rPr kumimoji="0" lang="en-US" sz="1000" b="0" i="0" u="none" strike="noStrike" kern="1200" cap="none" spc="0" normalizeH="0" baseline="0" noProof="0">
                          <a:ln>
                            <a:noFill/>
                          </a:ln>
                          <a:solidFill>
                            <a:prstClr val="black"/>
                          </a:solidFill>
                          <a:effectLst/>
                          <a:uLnTx/>
                          <a:uFillTx/>
                          <a:latin typeface="+mn-lt"/>
                          <a:ea typeface="+mn-ea"/>
                          <a:cs typeface="+mn-cs"/>
                        </a:rPr>
                        <a:t>
 Breakfast level 💯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https://www.instagram.com/shangrilamauritius/p/BqzDfGhg6cR/media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481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- 2018-11-04 12:21:10 </a:t>
                      </a:r>
                      <a:r>
                        <a:rPr kumimoji="0" lang="en-US" sz="1000" b="0" i="0" u="none" strike="noStrike" kern="1200" cap="none" spc="0" normalizeH="0" baseline="0" noProof="0">
                          <a:ln>
                            <a:noFill/>
                          </a:ln>
                          <a:solidFill>
                            <a:prstClr val="black"/>
                          </a:solidFill>
                          <a:effectLst/>
                          <a:uLnTx/>
                          <a:uFillTx/>
                          <a:latin typeface="+mn-lt"/>
                          <a:ea typeface="+mn-ea"/>
                          <a:cs typeface="+mn-cs"/>
                        </a:rPr>
                        <a:t>
 Your first glimpse at paradise will be this. 📷 anikajalal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https://www.instagram.com/shangrilamauritius/p/BpwGNFigvdC/media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726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- 2018-09-17 09:20:42 </a:t>
                      </a:r>
                      <a:r>
                        <a:rPr kumimoji="0" lang="en-US" sz="1000" b="0" i="0" u="none" strike="noStrike" kern="1200" cap="none" spc="0" normalizeH="0" baseline="0" noProof="0">
                          <a:ln>
                            <a:noFill/>
                          </a:ln>
                          <a:solidFill>
                            <a:prstClr val="black"/>
                          </a:solidFill>
                          <a:effectLst/>
                          <a:uLnTx/>
                          <a:uFillTx/>
                          <a:latin typeface="+mn-lt"/>
                          <a:ea typeface="+mn-ea"/>
                          <a:cs typeface="+mn-cs"/>
                        </a:rPr>
                        <a:t>
 Home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https://www.instagram.com/shangrilamauritius/p/Bn0LZUtBzAd/media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539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- 2018-12-28 13:25:41 </a:t>
                      </a:r>
                      <a:r>
                        <a:rPr kumimoji="0" lang="en-US" sz="1000" b="0" i="0" u="none" strike="noStrike" kern="1200" cap="none" spc="0" normalizeH="0" baseline="0" noProof="0">
                          <a:ln>
                            <a:noFill/>
                          </a:ln>
                          <a:solidFill>
                            <a:prstClr val="black"/>
                          </a:solidFill>
                          <a:effectLst/>
                          <a:uLnTx/>
                          <a:uFillTx/>
                          <a:latin typeface="+mn-lt"/>
                          <a:ea typeface="+mn-ea"/>
                          <a:cs typeface="+mn-cs"/>
                        </a:rPr>
                        <a:t>
 Miles of uninterrupted tranquillity... 📷 bksosninefive95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https://www.instagram.com/shangrilamauritius/p/Br7Qg5wADyF/media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2419139"/>
                  </a:ext>
                </a:extLst>
              </a:tr>
            </a:tbl>
          </a:graphicData>
        </a:graphic>
      </p:graphicFrame>
      <p:sp>
        <p:nvSpPr>
          <p:cNvPr id="4" name="Text Placeholder 3">
            <a:extLst>
              <a:ext uri="{FF2B5EF4-FFF2-40B4-BE49-F238E27FC236}">
                <a16:creationId xmlns:a16="http://schemas.microsoft.com/office/drawing/2014/main" id="{46238459-AB29-487A-8C73-18012C3254C1}"/>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658855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FAC5-4F8C-4E81-AD4F-D48E542AEDCB}"/>
              </a:ext>
            </a:extLst>
          </p:cNvPr>
          <p:cNvSpPr>
            <a:spLocks noGrp="1"/>
          </p:cNvSpPr>
          <p:nvPr>
            <p:ph type="title"/>
          </p:nvPr>
        </p:nvSpPr>
        <p:spPr/>
        <p:txBody>
          <a:bodyPr/>
          <a:lstStyle/>
          <a:p>
            <a:r>
              <a:rPr lang="en-US"/>
              <a:t>Instagram Posts Table | SLTR - 5 of 7</a:t>
            </a:r>
          </a:p>
        </p:txBody>
      </p:sp>
      <p:graphicFrame>
        <p:nvGraphicFramePr>
          <p:cNvPr id="5" name="Table Placeholder 4">
            <a:extLst>
              <a:ext uri="{FF2B5EF4-FFF2-40B4-BE49-F238E27FC236}">
                <a16:creationId xmlns:a16="http://schemas.microsoft.com/office/drawing/2014/main" id="{074239C7-F237-4B4A-9BB4-2F799E2E9951}"/>
              </a:ext>
            </a:extLst>
          </p:cNvPr>
          <p:cNvGraphicFramePr>
            <a:graphicFrameLocks noGrp="1"/>
          </p:cNvGraphicFramePr>
          <p:nvPr>
            <p:ph type="tbl" sz="quarter" idx="13"/>
            <p:extLst>
              <p:ext uri="{D42A27DB-BD31-4B8C-83A1-F6EECF244321}">
                <p14:modId xmlns:p14="http://schemas.microsoft.com/office/powerpoint/2010/main" val="181574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39269"/>
                    </a:ext>
                  </a:extLst>
                </a:gridCol>
                <a:gridCol w="987552">
                  <a:extLst>
                    <a:ext uri="{9D8B030D-6E8A-4147-A177-3AD203B41FA5}">
                      <a16:colId xmlns:a16="http://schemas.microsoft.com/office/drawing/2014/main" val="3185677392"/>
                    </a:ext>
                  </a:extLst>
                </a:gridCol>
                <a:gridCol w="987552">
                  <a:extLst>
                    <a:ext uri="{9D8B030D-6E8A-4147-A177-3AD203B41FA5}">
                      <a16:colId xmlns:a16="http://schemas.microsoft.com/office/drawing/2014/main" val="570334949"/>
                    </a:ext>
                  </a:extLst>
                </a:gridCol>
                <a:gridCol w="987552">
                  <a:extLst>
                    <a:ext uri="{9D8B030D-6E8A-4147-A177-3AD203B41FA5}">
                      <a16:colId xmlns:a16="http://schemas.microsoft.com/office/drawing/2014/main" val="1590975762"/>
                    </a:ext>
                  </a:extLst>
                </a:gridCol>
                <a:gridCol w="987552">
                  <a:extLst>
                    <a:ext uri="{9D8B030D-6E8A-4147-A177-3AD203B41FA5}">
                      <a16:colId xmlns:a16="http://schemas.microsoft.com/office/drawing/2014/main" val="3500115870"/>
                    </a:ext>
                  </a:extLst>
                </a:gridCol>
                <a:gridCol w="987552">
                  <a:extLst>
                    <a:ext uri="{9D8B030D-6E8A-4147-A177-3AD203B41FA5}">
                      <a16:colId xmlns:a16="http://schemas.microsoft.com/office/drawing/2014/main" val="222130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13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- 2018-10-22 16:41:33 </a:t>
                      </a:r>
                      <a:r>
                        <a:rPr kumimoji="0" lang="en-US" sz="1000" b="0" i="0" u="none" strike="noStrike" kern="1200" cap="none" spc="0" normalizeH="0" baseline="0" noProof="0">
                          <a:ln>
                            <a:noFill/>
                          </a:ln>
                          <a:solidFill>
                            <a:prstClr val="black"/>
                          </a:solidFill>
                          <a:effectLst/>
                          <a:uLnTx/>
                          <a:uFillTx/>
                          <a:latin typeface="+mn-lt"/>
                          <a:ea typeface="+mn-ea"/>
                          <a:cs typeface="+mn-cs"/>
                        </a:rPr>
                        <a:t>
 Beach life is the good life 📸: catalibujoli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https://www.instagram.com/shangrilamauritius/p/BpPFq17hM0W/media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229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- 2018-12-10 12:36:33 </a:t>
                      </a:r>
                      <a:r>
                        <a:rPr kumimoji="0" lang="en-US" sz="1000" b="0" i="0" u="none" strike="noStrike" kern="1200" cap="none" spc="0" normalizeH="0" baseline="0" noProof="0">
                          <a:ln>
                            <a:noFill/>
                          </a:ln>
                          <a:solidFill>
                            <a:prstClr val="black"/>
                          </a:solidFill>
                          <a:effectLst/>
                          <a:uLnTx/>
                          <a:uFillTx/>
                          <a:latin typeface="+mn-lt"/>
                          <a:ea typeface="+mn-ea"/>
                          <a:cs typeface="+mn-cs"/>
                        </a:rPr>
                        <a:t>
 When the sun peeks through 🌤️ 📷 Queniad123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https://www.instagram.com/shangrilamauritius/p/BrM0lQkAanz/media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813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- 2018-12-18 10:27:13 </a:t>
                      </a:r>
                      <a:r>
                        <a:rPr kumimoji="0" lang="en-US" sz="1000" b="0" i="0" u="none" strike="noStrike" kern="1200" cap="none" spc="0" normalizeH="0" baseline="0" noProof="0">
                          <a:ln>
                            <a:noFill/>
                          </a:ln>
                          <a:solidFill>
                            <a:prstClr val="black"/>
                          </a:solidFill>
                          <a:effectLst/>
                          <a:uLnTx/>
                          <a:uFillTx/>
                          <a:latin typeface="+mn-lt"/>
                          <a:ea typeface="+mn-ea"/>
                          <a:cs typeface="+mn-cs"/>
                        </a:rPr>
                        <a:t>
 This tiny island packs a punch 📷 wideopenventure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https://www.instagram.com/shangrilamauritius/p/BrhMJCXA5oU/media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159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- 2018-12-02 12:35:06 </a:t>
                      </a:r>
                      <a:r>
                        <a:rPr kumimoji="0" lang="en-US" sz="1000" b="0" i="0" u="none" strike="noStrike" kern="1200" cap="none" spc="0" normalizeH="0" baseline="0" noProof="0">
                          <a:ln>
                            <a:noFill/>
                          </a:ln>
                          <a:solidFill>
                            <a:prstClr val="black"/>
                          </a:solidFill>
                          <a:effectLst/>
                          <a:uLnTx/>
                          <a:uFillTx/>
                          <a:latin typeface="+mn-lt"/>
                          <a:ea typeface="+mn-ea"/>
                          <a:cs typeface="+mn-cs"/>
                        </a:rPr>
                        <a:t>
 Azure, sapphire, cobalt... whatever word you use, its beautiful 💙 📷 shewandersfree_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https://www.instagram.com/shangrilamauritius/p/Bq4ODlfgNIG/media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6749817"/>
                  </a:ext>
                </a:extLst>
              </a:tr>
            </a:tbl>
          </a:graphicData>
        </a:graphic>
      </p:graphicFrame>
      <p:sp>
        <p:nvSpPr>
          <p:cNvPr id="4" name="Text Placeholder 3">
            <a:extLst>
              <a:ext uri="{FF2B5EF4-FFF2-40B4-BE49-F238E27FC236}">
                <a16:creationId xmlns:a16="http://schemas.microsoft.com/office/drawing/2014/main" id="{322C0CB6-D399-49D1-98AD-BBEDA8A7FC52}"/>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420144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360E0-130B-43BC-8E94-5AC53094258E}"/>
              </a:ext>
            </a:extLst>
          </p:cNvPr>
          <p:cNvSpPr>
            <a:spLocks noGrp="1"/>
          </p:cNvSpPr>
          <p:nvPr>
            <p:ph type="title"/>
          </p:nvPr>
        </p:nvSpPr>
        <p:spPr/>
        <p:txBody>
          <a:bodyPr/>
          <a:lstStyle/>
          <a:p>
            <a:r>
              <a:rPr lang="en-US"/>
              <a:t>Instagram Posts Table | SLTR - 6 of 7</a:t>
            </a:r>
          </a:p>
        </p:txBody>
      </p:sp>
      <p:graphicFrame>
        <p:nvGraphicFramePr>
          <p:cNvPr id="5" name="Table Placeholder 4">
            <a:extLst>
              <a:ext uri="{FF2B5EF4-FFF2-40B4-BE49-F238E27FC236}">
                <a16:creationId xmlns:a16="http://schemas.microsoft.com/office/drawing/2014/main" id="{241AE1DE-05B8-4986-9BE2-B4C0CD2CFC1F}"/>
              </a:ext>
            </a:extLst>
          </p:cNvPr>
          <p:cNvGraphicFramePr>
            <a:graphicFrameLocks noGrp="1"/>
          </p:cNvGraphicFramePr>
          <p:nvPr>
            <p:ph type="tbl" sz="quarter" idx="13"/>
            <p:extLst>
              <p:ext uri="{D42A27DB-BD31-4B8C-83A1-F6EECF244321}">
                <p14:modId xmlns:p14="http://schemas.microsoft.com/office/powerpoint/2010/main" val="241971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4634514"/>
                    </a:ext>
                  </a:extLst>
                </a:gridCol>
                <a:gridCol w="987552">
                  <a:extLst>
                    <a:ext uri="{9D8B030D-6E8A-4147-A177-3AD203B41FA5}">
                      <a16:colId xmlns:a16="http://schemas.microsoft.com/office/drawing/2014/main" val="2964769895"/>
                    </a:ext>
                  </a:extLst>
                </a:gridCol>
                <a:gridCol w="987552">
                  <a:extLst>
                    <a:ext uri="{9D8B030D-6E8A-4147-A177-3AD203B41FA5}">
                      <a16:colId xmlns:a16="http://schemas.microsoft.com/office/drawing/2014/main" val="578354560"/>
                    </a:ext>
                  </a:extLst>
                </a:gridCol>
                <a:gridCol w="987552">
                  <a:extLst>
                    <a:ext uri="{9D8B030D-6E8A-4147-A177-3AD203B41FA5}">
                      <a16:colId xmlns:a16="http://schemas.microsoft.com/office/drawing/2014/main" val="1912334823"/>
                    </a:ext>
                  </a:extLst>
                </a:gridCol>
                <a:gridCol w="987552">
                  <a:extLst>
                    <a:ext uri="{9D8B030D-6E8A-4147-A177-3AD203B41FA5}">
                      <a16:colId xmlns:a16="http://schemas.microsoft.com/office/drawing/2014/main" val="2812638079"/>
                    </a:ext>
                  </a:extLst>
                </a:gridCol>
                <a:gridCol w="987552">
                  <a:extLst>
                    <a:ext uri="{9D8B030D-6E8A-4147-A177-3AD203B41FA5}">
                      <a16:colId xmlns:a16="http://schemas.microsoft.com/office/drawing/2014/main" val="2205369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30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- 2018-11-25 11:13:21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Le Touessrok!! 🍰 🥳 
We are celebrating 40 years today!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https://www.instagram.com/shangrilamauritius/p/BqmDIwMgpoX/media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934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- 2018-09-18 18:11:49 </a:t>
                      </a:r>
                      <a:r>
                        <a:rPr kumimoji="0" lang="en-US" sz="1000" b="0" i="0" u="none" strike="noStrike" kern="1200" cap="none" spc="0" normalizeH="0" baseline="0" noProof="0">
                          <a:ln>
                            <a:noFill/>
                          </a:ln>
                          <a:solidFill>
                            <a:prstClr val="black"/>
                          </a:solidFill>
                          <a:effectLst/>
                          <a:uLnTx/>
                          <a:uFillTx/>
                          <a:latin typeface="+mn-lt"/>
                          <a:ea typeface="+mn-ea"/>
                          <a:cs typeface="+mn-cs"/>
                        </a:rPr>
                        <a:t>
 Enchanting shades of blue...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https://www.instagram.com/shangrilamauritius/p/Bn3s-KZgVWU/media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987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- 2018-09-01 12:53:21 </a:t>
                      </a:r>
                      <a:r>
                        <a:rPr kumimoji="0" lang="en-US" sz="1000" b="0" i="0" u="none" strike="noStrike" kern="1200" cap="none" spc="0" normalizeH="0" baseline="0" noProof="0">
                          <a:ln>
                            <a:noFill/>
                          </a:ln>
                          <a:solidFill>
                            <a:prstClr val="black"/>
                          </a:solidFill>
                          <a:effectLst/>
                          <a:uLnTx/>
                          <a:uFillTx/>
                          <a:latin typeface="+mn-lt"/>
                          <a:ea typeface="+mn-ea"/>
                          <a:cs typeface="+mn-cs"/>
                        </a:rPr>
                        <a:t>
 There's no shortage of greenery here! Time for wander around the palms 📷: lucillacv666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https://www.instagram.com/shangrilamauritius/p/BnLXAxZBaDn/media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191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- 2018-12-04 12:02:34 </a:t>
                      </a:r>
                      <a:r>
                        <a:rPr kumimoji="0" lang="en-US" sz="1000" b="0" i="0" u="none" strike="noStrike" kern="1200" cap="none" spc="0" normalizeH="0" baseline="0" noProof="0">
                          <a:ln>
                            <a:noFill/>
                          </a:ln>
                          <a:solidFill>
                            <a:prstClr val="black"/>
                          </a:solidFill>
                          <a:effectLst/>
                          <a:uLnTx/>
                          <a:uFillTx/>
                          <a:latin typeface="+mn-lt"/>
                          <a:ea typeface="+mn-ea"/>
                          <a:cs typeface="+mn-cs"/>
                        </a:rPr>
                        <a:t>
 All aboard! 📷 peterforster_21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https://www.instagram.com/shangrilamauritius/p/Bq9T7DdASJe/media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7963488"/>
                  </a:ext>
                </a:extLst>
              </a:tr>
            </a:tbl>
          </a:graphicData>
        </a:graphic>
      </p:graphicFrame>
      <p:sp>
        <p:nvSpPr>
          <p:cNvPr id="4" name="Text Placeholder 3">
            <a:extLst>
              <a:ext uri="{FF2B5EF4-FFF2-40B4-BE49-F238E27FC236}">
                <a16:creationId xmlns:a16="http://schemas.microsoft.com/office/drawing/2014/main" id="{ECDA7A34-AD41-4511-B37B-F74C3DC4F791}"/>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2067208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6B40-F021-4E88-BA52-C0BF7C507EBD}"/>
              </a:ext>
            </a:extLst>
          </p:cNvPr>
          <p:cNvSpPr>
            <a:spLocks noGrp="1"/>
          </p:cNvSpPr>
          <p:nvPr>
            <p:ph type="title"/>
          </p:nvPr>
        </p:nvSpPr>
        <p:spPr/>
        <p:txBody>
          <a:bodyPr/>
          <a:lstStyle/>
          <a:p>
            <a:r>
              <a:rPr lang="en-US"/>
              <a:t>Instagram Posts Table | SLTR - 7 of 7</a:t>
            </a:r>
          </a:p>
        </p:txBody>
      </p:sp>
      <p:graphicFrame>
        <p:nvGraphicFramePr>
          <p:cNvPr id="5" name="Table Placeholder 4">
            <a:extLst>
              <a:ext uri="{FF2B5EF4-FFF2-40B4-BE49-F238E27FC236}">
                <a16:creationId xmlns:a16="http://schemas.microsoft.com/office/drawing/2014/main" id="{E685EBF0-C917-424E-A0B8-E8C63ED725C5}"/>
              </a:ext>
            </a:extLst>
          </p:cNvPr>
          <p:cNvGraphicFramePr>
            <a:graphicFrameLocks noGrp="1"/>
          </p:cNvGraphicFramePr>
          <p:nvPr>
            <p:ph type="tbl" sz="quarter" idx="13"/>
            <p:extLst>
              <p:ext uri="{D42A27DB-BD31-4B8C-83A1-F6EECF244321}">
                <p14:modId xmlns:p14="http://schemas.microsoft.com/office/powerpoint/2010/main" val="27964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2652046"/>
                    </a:ext>
                  </a:extLst>
                </a:gridCol>
                <a:gridCol w="987552">
                  <a:extLst>
                    <a:ext uri="{9D8B030D-6E8A-4147-A177-3AD203B41FA5}">
                      <a16:colId xmlns:a16="http://schemas.microsoft.com/office/drawing/2014/main" val="2293860865"/>
                    </a:ext>
                  </a:extLst>
                </a:gridCol>
                <a:gridCol w="987552">
                  <a:extLst>
                    <a:ext uri="{9D8B030D-6E8A-4147-A177-3AD203B41FA5}">
                      <a16:colId xmlns:a16="http://schemas.microsoft.com/office/drawing/2014/main" val="1262608080"/>
                    </a:ext>
                  </a:extLst>
                </a:gridCol>
                <a:gridCol w="987552">
                  <a:extLst>
                    <a:ext uri="{9D8B030D-6E8A-4147-A177-3AD203B41FA5}">
                      <a16:colId xmlns:a16="http://schemas.microsoft.com/office/drawing/2014/main" val="3893093365"/>
                    </a:ext>
                  </a:extLst>
                </a:gridCol>
                <a:gridCol w="987552">
                  <a:extLst>
                    <a:ext uri="{9D8B030D-6E8A-4147-A177-3AD203B41FA5}">
                      <a16:colId xmlns:a16="http://schemas.microsoft.com/office/drawing/2014/main" val="954620291"/>
                    </a:ext>
                  </a:extLst>
                </a:gridCol>
                <a:gridCol w="987552">
                  <a:extLst>
                    <a:ext uri="{9D8B030D-6E8A-4147-A177-3AD203B41FA5}">
                      <a16:colId xmlns:a16="http://schemas.microsoft.com/office/drawing/2014/main" val="3989339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52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- 2018-12-19 13:35:54 </a:t>
                      </a:r>
                      <a:r>
                        <a:rPr kumimoji="0" lang="en-US" sz="1000" b="0" i="0" u="none" strike="noStrike" kern="1200" cap="none" spc="0" normalizeH="0" baseline="0" noProof="0">
                          <a:ln>
                            <a:noFill/>
                          </a:ln>
                          <a:solidFill>
                            <a:prstClr val="black"/>
                          </a:solidFill>
                          <a:effectLst/>
                          <a:uLnTx/>
                          <a:uFillTx/>
                          <a:latin typeface="+mn-lt"/>
                          <a:ea typeface="+mn-ea"/>
                          <a:cs typeface="+mn-cs"/>
                        </a:rPr>
                        <a:t>
 Sand underfoot. 📷 eric_lepine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https://www.instagram.com/shangrilamauritius/p/BrkGh4DA7I1/media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5017683"/>
                  </a:ext>
                </a:extLst>
              </a:tr>
            </a:tbl>
          </a:graphicData>
        </a:graphic>
      </p:graphicFrame>
      <p:sp>
        <p:nvSpPr>
          <p:cNvPr id="4" name="Text Placeholder 3">
            <a:extLst>
              <a:ext uri="{FF2B5EF4-FFF2-40B4-BE49-F238E27FC236}">
                <a16:creationId xmlns:a16="http://schemas.microsoft.com/office/drawing/2014/main" id="{0CE664AA-87CF-4C7A-BABD-AE183E08CEEE}"/>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827089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ADDE3-6666-4478-84EC-936618E70FEA}"/>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E211A14A-B463-4A60-8548-BB02E760FD88}"/>
              </a:ext>
            </a:extLst>
          </p:cNvPr>
          <p:cNvGraphicFramePr>
            <a:graphicFrameLocks noGrp="1"/>
          </p:cNvGraphicFramePr>
          <p:nvPr>
            <p:ph type="tbl" sz="quarter" idx="13"/>
            <p:extLst>
              <p:ext uri="{D42A27DB-BD31-4B8C-83A1-F6EECF244321}">
                <p14:modId xmlns:p14="http://schemas.microsoft.com/office/powerpoint/2010/main" val="97521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06773143"/>
                    </a:ext>
                  </a:extLst>
                </a:gridCol>
                <a:gridCol w="1152143">
                  <a:extLst>
                    <a:ext uri="{9D8B030D-6E8A-4147-A177-3AD203B41FA5}">
                      <a16:colId xmlns:a16="http://schemas.microsoft.com/office/drawing/2014/main" val="1639396325"/>
                    </a:ext>
                  </a:extLst>
                </a:gridCol>
                <a:gridCol w="493776">
                  <a:extLst>
                    <a:ext uri="{9D8B030D-6E8A-4147-A177-3AD203B41FA5}">
                      <a16:colId xmlns:a16="http://schemas.microsoft.com/office/drawing/2014/main" val="3274054469"/>
                    </a:ext>
                  </a:extLst>
                </a:gridCol>
                <a:gridCol w="493776">
                  <a:extLst>
                    <a:ext uri="{9D8B030D-6E8A-4147-A177-3AD203B41FA5}">
                      <a16:colId xmlns:a16="http://schemas.microsoft.com/office/drawing/2014/main" val="1934762833"/>
                    </a:ext>
                  </a:extLst>
                </a:gridCol>
                <a:gridCol w="493776">
                  <a:extLst>
                    <a:ext uri="{9D8B030D-6E8A-4147-A177-3AD203B41FA5}">
                      <a16:colId xmlns:a16="http://schemas.microsoft.com/office/drawing/2014/main" val="4064363274"/>
                    </a:ext>
                  </a:extLst>
                </a:gridCol>
                <a:gridCol w="493776">
                  <a:extLst>
                    <a:ext uri="{9D8B030D-6E8A-4147-A177-3AD203B41FA5}">
                      <a16:colId xmlns:a16="http://schemas.microsoft.com/office/drawing/2014/main" val="1889216118"/>
                    </a:ext>
                  </a:extLst>
                </a:gridCol>
                <a:gridCol w="493776">
                  <a:extLst>
                    <a:ext uri="{9D8B030D-6E8A-4147-A177-3AD203B41FA5}">
                      <a16:colId xmlns:a16="http://schemas.microsoft.com/office/drawing/2014/main" val="4041281926"/>
                    </a:ext>
                  </a:extLst>
                </a:gridCol>
                <a:gridCol w="493776">
                  <a:extLst>
                    <a:ext uri="{9D8B030D-6E8A-4147-A177-3AD203B41FA5}">
                      <a16:colId xmlns:a16="http://schemas.microsoft.com/office/drawing/2014/main" val="167528282"/>
                    </a:ext>
                  </a:extLst>
                </a:gridCol>
                <a:gridCol w="493776">
                  <a:extLst>
                    <a:ext uri="{9D8B030D-6E8A-4147-A177-3AD203B41FA5}">
                      <a16:colId xmlns:a16="http://schemas.microsoft.com/office/drawing/2014/main" val="2646802331"/>
                    </a:ext>
                  </a:extLst>
                </a:gridCol>
                <a:gridCol w="493776">
                  <a:extLst>
                    <a:ext uri="{9D8B030D-6E8A-4147-A177-3AD203B41FA5}">
                      <a16:colId xmlns:a16="http://schemas.microsoft.com/office/drawing/2014/main" val="1136756365"/>
                    </a:ext>
                  </a:extLst>
                </a:gridCol>
                <a:gridCol w="493776">
                  <a:extLst>
                    <a:ext uri="{9D8B030D-6E8A-4147-A177-3AD203B41FA5}">
                      <a16:colId xmlns:a16="http://schemas.microsoft.com/office/drawing/2014/main" val="93068352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720074425"/>
                  </a:ext>
                </a:extLst>
              </a:tr>
              <a:tr h="370840">
                <a:tc>
                  <a:txBody>
                    <a:bodyPr/>
                    <a:lstStyle/>
                    <a:p>
                      <a:r>
                        <a:rPr lang="en-US" sz="1000" b="1"/>
                        <a:t>shangrilamauritius - 2018-12-07 14:39:00 </a:t>
                      </a:r>
                      <a:r>
                        <a:rPr lang="en-US" sz="1000"/>
                        <a:t>
 If you like waking up to the waves, choose Frangipani. 📷 @jflshv</a:t>
                      </a:r>
                    </a:p>
                  </a:txBody>
                  <a:tcPr/>
                </a:tc>
                <a:tc>
                  <a:txBody>
                    <a:bodyPr/>
                    <a:lstStyle/>
                    <a:p>
                      <a:r>
                        <a:rPr lang="en-US" sz="1000"/>
                        <a:t>https://www.instagram.com/shangrilamauritius/p/BrFT8iYAhoh/media</a:t>
                      </a:r>
                    </a:p>
                  </a:txBody>
                  <a:tcPr/>
                </a:tc>
                <a:tc>
                  <a:txBody>
                    <a:bodyPr/>
                    <a:lstStyle/>
                    <a:p>
                      <a:r>
                        <a:rPr lang="en-US" sz="1000"/>
                        <a:t>4014</a:t>
                      </a:r>
                    </a:p>
                  </a:txBody>
                  <a:tcPr/>
                </a:tc>
                <a:tc>
                  <a:txBody>
                    <a:bodyPr/>
                    <a:lstStyle/>
                    <a:p>
                      <a:r>
                        <a:rPr lang="en-US" sz="1000"/>
                        <a:t>624</a:t>
                      </a:r>
                    </a:p>
                  </a:txBody>
                  <a:tcPr/>
                </a:tc>
                <a:tc>
                  <a:txBody>
                    <a:bodyPr/>
                    <a:lstStyle/>
                    <a:p>
                      <a:r>
                        <a:rPr lang="en-US" sz="1000"/>
                        <a:t>44</a:t>
                      </a:r>
                    </a:p>
                  </a:txBody>
                  <a:tcPr/>
                </a:tc>
                <a:tc>
                  <a:txBody>
                    <a:bodyPr/>
                    <a:lstStyle/>
                    <a:p>
                      <a:r>
                        <a:rPr lang="en-US" sz="1000"/>
                        <a:t>50</a:t>
                      </a:r>
                    </a:p>
                  </a:txBody>
                  <a:tcPr/>
                </a:tc>
                <a:tc>
                  <a:txBody>
                    <a:bodyPr/>
                    <a:lstStyle/>
                    <a:p>
                      <a:r>
                        <a:rPr lang="en-US" sz="1000"/>
                        <a:t>718</a:t>
                      </a:r>
                    </a:p>
                  </a:txBody>
                  <a:tcPr/>
                </a:tc>
                <a:tc>
                  <a:txBody>
                    <a:bodyPr/>
                    <a:lstStyle/>
                    <a:p>
                      <a:r>
                        <a:rPr lang="en-US" sz="1000"/>
                        <a:t>14845</a:t>
                      </a:r>
                    </a:p>
                  </a:txBody>
                  <a:tcPr/>
                </a:tc>
                <a:tc>
                  <a:txBody>
                    <a:bodyPr/>
                    <a:lstStyle/>
                    <a:p>
                      <a:r>
                        <a:rPr lang="en-US" sz="1000"/>
                        <a:t>12214</a:t>
                      </a:r>
                    </a:p>
                  </a:txBody>
                  <a:tcPr/>
                </a:tc>
                <a:tc>
                  <a:txBody>
                    <a:bodyPr/>
                    <a:lstStyle/>
                    <a:p>
                      <a:r>
                        <a:rPr lang="en-US" sz="1000"/>
                        <a:t>4.84 %</a:t>
                      </a:r>
                    </a:p>
                  </a:txBody>
                  <a:tcPr/>
                </a:tc>
                <a:tc>
                  <a:txBody>
                    <a:bodyPr/>
                    <a:lstStyle/>
                    <a:p>
                      <a:r>
                        <a:rPr lang="en-US" sz="1000"/>
                        <a:t>27.04 %</a:t>
                      </a:r>
                    </a:p>
                  </a:txBody>
                  <a:tcPr/>
                </a:tc>
                <a:extLst>
                  <a:ext uri="{0D108BD9-81ED-4DB2-BD59-A6C34878D82A}">
                    <a16:rowId xmlns:a16="http://schemas.microsoft.com/office/drawing/2014/main" val="3524473789"/>
                  </a:ext>
                </a:extLst>
              </a:tr>
              <a:tr h="370840">
                <a:tc>
                  <a:txBody>
                    <a:bodyPr/>
                    <a:lstStyle/>
                    <a:p>
                      <a:r>
                        <a:rPr lang="en-US" sz="1000" b="1"/>
                        <a:t>shangrilamauritius - 2018-10-09 12:35:07 </a:t>
                      </a:r>
                      <a:r>
                        <a:rPr lang="en-US" sz="1000"/>
                        <a:t>
 The view from a beach access room. 📷: @_seni_9</a:t>
                      </a:r>
                    </a:p>
                  </a:txBody>
                  <a:tcPr/>
                </a:tc>
                <a:tc>
                  <a:txBody>
                    <a:bodyPr/>
                    <a:lstStyle/>
                    <a:p>
                      <a:r>
                        <a:rPr lang="en-US" sz="1000"/>
                        <a:t>https://www.instagram.com/shangrilamauritius/p/BotK5YPB6oT/media</a:t>
                      </a:r>
                    </a:p>
                  </a:txBody>
                  <a:tcPr/>
                </a:tc>
                <a:tc>
                  <a:txBody>
                    <a:bodyPr/>
                    <a:lstStyle/>
                    <a:p>
                      <a:r>
                        <a:rPr lang="en-US" sz="1000"/>
                        <a:t>2488</a:t>
                      </a:r>
                    </a:p>
                  </a:txBody>
                  <a:tcPr/>
                </a:tc>
                <a:tc>
                  <a:txBody>
                    <a:bodyPr/>
                    <a:lstStyle/>
                    <a:p>
                      <a:r>
                        <a:rPr lang="en-US" sz="1000"/>
                        <a:t>586</a:t>
                      </a:r>
                    </a:p>
                  </a:txBody>
                  <a:tcPr/>
                </a:tc>
                <a:tc>
                  <a:txBody>
                    <a:bodyPr/>
                    <a:lstStyle/>
                    <a:p>
                      <a:r>
                        <a:rPr lang="en-US" sz="1000"/>
                        <a:t>15</a:t>
                      </a:r>
                    </a:p>
                  </a:txBody>
                  <a:tcPr/>
                </a:tc>
                <a:tc>
                  <a:txBody>
                    <a:bodyPr/>
                    <a:lstStyle/>
                    <a:p>
                      <a:r>
                        <a:rPr lang="en-US" sz="1000"/>
                        <a:t>33</a:t>
                      </a:r>
                    </a:p>
                  </a:txBody>
                  <a:tcPr/>
                </a:tc>
                <a:tc>
                  <a:txBody>
                    <a:bodyPr/>
                    <a:lstStyle/>
                    <a:p>
                      <a:r>
                        <a:rPr lang="en-US" sz="1000"/>
                        <a:t>634</a:t>
                      </a:r>
                    </a:p>
                  </a:txBody>
                  <a:tcPr/>
                </a:tc>
                <a:tc>
                  <a:txBody>
                    <a:bodyPr/>
                    <a:lstStyle/>
                    <a:p>
                      <a:r>
                        <a:rPr lang="en-US" sz="1000"/>
                        <a:t>10897</a:t>
                      </a:r>
                    </a:p>
                  </a:txBody>
                  <a:tcPr/>
                </a:tc>
                <a:tc>
                  <a:txBody>
                    <a:bodyPr/>
                    <a:lstStyle/>
                    <a:p>
                      <a:r>
                        <a:rPr lang="en-US" sz="1000"/>
                        <a:t>8733</a:t>
                      </a:r>
                    </a:p>
                  </a:txBody>
                  <a:tcPr/>
                </a:tc>
                <a:tc>
                  <a:txBody>
                    <a:bodyPr/>
                    <a:lstStyle/>
                    <a:p>
                      <a:r>
                        <a:rPr lang="en-US" sz="1000"/>
                        <a:t>5.82 %</a:t>
                      </a:r>
                    </a:p>
                  </a:txBody>
                  <a:tcPr/>
                </a:tc>
                <a:tc>
                  <a:txBody>
                    <a:bodyPr/>
                    <a:lstStyle/>
                    <a:p>
                      <a:r>
                        <a:rPr lang="en-US" sz="1000"/>
                        <a:t>22.83 %</a:t>
                      </a:r>
                    </a:p>
                  </a:txBody>
                  <a:tcPr/>
                </a:tc>
                <a:extLst>
                  <a:ext uri="{0D108BD9-81ED-4DB2-BD59-A6C34878D82A}">
                    <a16:rowId xmlns:a16="http://schemas.microsoft.com/office/drawing/2014/main" val="1541526668"/>
                  </a:ext>
                </a:extLst>
              </a:tr>
              <a:tr h="370840">
                <a:tc>
                  <a:txBody>
                    <a:bodyPr/>
                    <a:lstStyle/>
                    <a:p>
                      <a:r>
                        <a:rPr lang="en-US" sz="1000" b="1"/>
                        <a:t>shangrilamauritius - 2018-09-12 10:18:07 </a:t>
                      </a:r>
                      <a:r>
                        <a:rPr lang="en-US" sz="1000"/>
                        <a:t>
 Unforgettable scenes, every morning. 📷: @alysonstof</a:t>
                      </a:r>
                    </a:p>
                  </a:txBody>
                  <a:tcPr/>
                </a:tc>
                <a:tc>
                  <a:txBody>
                    <a:bodyPr/>
                    <a:lstStyle/>
                    <a:p>
                      <a:r>
                        <a:rPr lang="en-US" sz="1000"/>
                        <a:t>https://www.instagram.com/shangrilamauritius/p/BnnZ8WShgHZ/media</a:t>
                      </a:r>
                    </a:p>
                  </a:txBody>
                  <a:tcPr/>
                </a:tc>
                <a:tc>
                  <a:txBody>
                    <a:bodyPr/>
                    <a:lstStyle/>
                    <a:p>
                      <a:r>
                        <a:rPr lang="en-US" sz="1000"/>
                        <a:t>3859</a:t>
                      </a:r>
                    </a:p>
                  </a:txBody>
                  <a:tcPr/>
                </a:tc>
                <a:tc>
                  <a:txBody>
                    <a:bodyPr/>
                    <a:lstStyle/>
                    <a:p>
                      <a:r>
                        <a:rPr lang="en-US" sz="1000"/>
                        <a:t>604</a:t>
                      </a:r>
                    </a:p>
                  </a:txBody>
                  <a:tcPr/>
                </a:tc>
                <a:tc>
                  <a:txBody>
                    <a:bodyPr/>
                    <a:lstStyle/>
                    <a:p>
                      <a:r>
                        <a:rPr lang="en-US" sz="1000"/>
                        <a:t>25</a:t>
                      </a:r>
                    </a:p>
                  </a:txBody>
                  <a:tcPr/>
                </a:tc>
                <a:tc>
                  <a:txBody>
                    <a:bodyPr/>
                    <a:lstStyle/>
                    <a:p>
                      <a:r>
                        <a:rPr lang="en-US" sz="1000"/>
                        <a:t>73</a:t>
                      </a:r>
                    </a:p>
                  </a:txBody>
                  <a:tcPr/>
                </a:tc>
                <a:tc>
                  <a:txBody>
                    <a:bodyPr/>
                    <a:lstStyle/>
                    <a:p>
                      <a:r>
                        <a:rPr lang="en-US" sz="1000"/>
                        <a:t>702</a:t>
                      </a:r>
                    </a:p>
                  </a:txBody>
                  <a:tcPr/>
                </a:tc>
                <a:tc>
                  <a:txBody>
                    <a:bodyPr/>
                    <a:lstStyle/>
                    <a:p>
                      <a:r>
                        <a:rPr lang="en-US" sz="1000"/>
                        <a:t>13642</a:t>
                      </a:r>
                    </a:p>
                  </a:txBody>
                  <a:tcPr/>
                </a:tc>
                <a:tc>
                  <a:txBody>
                    <a:bodyPr/>
                    <a:lstStyle/>
                    <a:p>
                      <a:r>
                        <a:rPr lang="en-US" sz="1000"/>
                        <a:t>10799</a:t>
                      </a:r>
                    </a:p>
                  </a:txBody>
                  <a:tcPr/>
                </a:tc>
                <a:tc>
                  <a:txBody>
                    <a:bodyPr/>
                    <a:lstStyle/>
                    <a:p>
                      <a:r>
                        <a:rPr lang="en-US" sz="1000"/>
                        <a:t>5.15 %</a:t>
                      </a:r>
                    </a:p>
                  </a:txBody>
                  <a:tcPr/>
                </a:tc>
                <a:tc>
                  <a:txBody>
                    <a:bodyPr/>
                    <a:lstStyle/>
                    <a:p>
                      <a:r>
                        <a:rPr lang="en-US" sz="1000"/>
                        <a:t>28.29 %</a:t>
                      </a:r>
                    </a:p>
                  </a:txBody>
                  <a:tcPr/>
                </a:tc>
                <a:extLst>
                  <a:ext uri="{0D108BD9-81ED-4DB2-BD59-A6C34878D82A}">
                    <a16:rowId xmlns:a16="http://schemas.microsoft.com/office/drawing/2014/main" val="2741700103"/>
                  </a:ext>
                </a:extLst>
              </a:tr>
            </a:tbl>
          </a:graphicData>
        </a:graphic>
      </p:graphicFrame>
      <p:sp>
        <p:nvSpPr>
          <p:cNvPr id="4" name="Text Placeholder 3">
            <a:extLst>
              <a:ext uri="{FF2B5EF4-FFF2-40B4-BE49-F238E27FC236}">
                <a16:creationId xmlns:a16="http://schemas.microsoft.com/office/drawing/2014/main" id="{B1216BC2-1736-41B4-B89C-63B771182C6E}"/>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579613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D6750-E3B5-4627-86A3-3A316D8C677C}"/>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BC29AC41-7BCC-4965-AD30-736C6B50FBB3}"/>
              </a:ext>
            </a:extLst>
          </p:cNvPr>
          <p:cNvGraphicFramePr>
            <a:graphicFrameLocks noGrp="1"/>
          </p:cNvGraphicFramePr>
          <p:nvPr>
            <p:ph type="chart" sz="quarter" idx="13"/>
            <p:extLst>
              <p:ext uri="{D42A27DB-BD31-4B8C-83A1-F6EECF244321}">
                <p14:modId xmlns:p14="http://schemas.microsoft.com/office/powerpoint/2010/main" val="2159468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76272-8B9A-42DA-B9AF-8DB9BEB221A8}"/>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3AB1E185-C3E0-43F3-91CB-F14ADA8EFB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4401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A253-49CE-4DF3-AB99-306311844029}"/>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580955F7-366E-4511-9226-ECFF5E1E3A72}"/>
              </a:ext>
            </a:extLst>
          </p:cNvPr>
          <p:cNvGraphicFramePr>
            <a:graphicFrameLocks noGrp="1"/>
          </p:cNvGraphicFramePr>
          <p:nvPr>
            <p:ph type="chart" sz="quarter" idx="13"/>
            <p:extLst>
              <p:ext uri="{D42A27DB-BD31-4B8C-83A1-F6EECF244321}">
                <p14:modId xmlns:p14="http://schemas.microsoft.com/office/powerpoint/2010/main" val="146663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B8873-AFBB-4E32-BBB6-C92D084DAF2C}"/>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F726B126-3027-4B3B-B7D3-86500B6600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577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0C01-DB0C-46DE-AE9E-B434E8889EEF}"/>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51D5A593-1051-4B28-808B-0D39779149A2}"/>
              </a:ext>
            </a:extLst>
          </p:cNvPr>
          <p:cNvGraphicFramePr>
            <a:graphicFrameLocks noGrp="1"/>
          </p:cNvGraphicFramePr>
          <p:nvPr>
            <p:ph type="tbl" sz="quarter" idx="13"/>
            <p:extLst>
              <p:ext uri="{D42A27DB-BD31-4B8C-83A1-F6EECF244321}">
                <p14:modId xmlns:p14="http://schemas.microsoft.com/office/powerpoint/2010/main" val="185076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58333010"/>
                    </a:ext>
                  </a:extLst>
                </a:gridCol>
                <a:gridCol w="707746">
                  <a:extLst>
                    <a:ext uri="{9D8B030D-6E8A-4147-A177-3AD203B41FA5}">
                      <a16:colId xmlns:a16="http://schemas.microsoft.com/office/drawing/2014/main" val="2371675591"/>
                    </a:ext>
                  </a:extLst>
                </a:gridCol>
                <a:gridCol w="707746">
                  <a:extLst>
                    <a:ext uri="{9D8B030D-6E8A-4147-A177-3AD203B41FA5}">
                      <a16:colId xmlns:a16="http://schemas.microsoft.com/office/drawing/2014/main" val="3912969146"/>
                    </a:ext>
                  </a:extLst>
                </a:gridCol>
                <a:gridCol w="353873">
                  <a:extLst>
                    <a:ext uri="{9D8B030D-6E8A-4147-A177-3AD203B41FA5}">
                      <a16:colId xmlns:a16="http://schemas.microsoft.com/office/drawing/2014/main" val="4252008821"/>
                    </a:ext>
                  </a:extLst>
                </a:gridCol>
                <a:gridCol w="353873">
                  <a:extLst>
                    <a:ext uri="{9D8B030D-6E8A-4147-A177-3AD203B41FA5}">
                      <a16:colId xmlns:a16="http://schemas.microsoft.com/office/drawing/2014/main" val="3246490075"/>
                    </a:ext>
                  </a:extLst>
                </a:gridCol>
                <a:gridCol w="707746">
                  <a:extLst>
                    <a:ext uri="{9D8B030D-6E8A-4147-A177-3AD203B41FA5}">
                      <a16:colId xmlns:a16="http://schemas.microsoft.com/office/drawing/2014/main" val="1266291384"/>
                    </a:ext>
                  </a:extLst>
                </a:gridCol>
                <a:gridCol w="707746">
                  <a:extLst>
                    <a:ext uri="{9D8B030D-6E8A-4147-A177-3AD203B41FA5}">
                      <a16:colId xmlns:a16="http://schemas.microsoft.com/office/drawing/2014/main" val="3995128069"/>
                    </a:ext>
                  </a:extLst>
                </a:gridCol>
                <a:gridCol w="707746">
                  <a:extLst>
                    <a:ext uri="{9D8B030D-6E8A-4147-A177-3AD203B41FA5}">
                      <a16:colId xmlns:a16="http://schemas.microsoft.com/office/drawing/2014/main" val="3818198911"/>
                    </a:ext>
                  </a:extLst>
                </a:gridCol>
                <a:gridCol w="707746">
                  <a:extLst>
                    <a:ext uri="{9D8B030D-6E8A-4147-A177-3AD203B41FA5}">
                      <a16:colId xmlns:a16="http://schemas.microsoft.com/office/drawing/2014/main" val="373993637"/>
                    </a:ext>
                  </a:extLst>
                </a:gridCol>
                <a:gridCol w="707746">
                  <a:extLst>
                    <a:ext uri="{9D8B030D-6E8A-4147-A177-3AD203B41FA5}">
                      <a16:colId xmlns:a16="http://schemas.microsoft.com/office/drawing/2014/main" val="2162618806"/>
                    </a:ext>
                  </a:extLst>
                </a:gridCol>
                <a:gridCol w="707746">
                  <a:extLst>
                    <a:ext uri="{9D8B030D-6E8A-4147-A177-3AD203B41FA5}">
                      <a16:colId xmlns:a16="http://schemas.microsoft.com/office/drawing/2014/main" val="1434076445"/>
                    </a:ext>
                  </a:extLst>
                </a:gridCol>
                <a:gridCol w="707746">
                  <a:extLst>
                    <a:ext uri="{9D8B030D-6E8A-4147-A177-3AD203B41FA5}">
                      <a16:colId xmlns:a16="http://schemas.microsoft.com/office/drawing/2014/main" val="22413542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479375493"/>
                  </a:ext>
                </a:extLst>
              </a:tr>
              <a:tr h="370840">
                <a:tc>
                  <a:txBody>
                    <a:bodyPr/>
                    <a:lstStyle/>
                    <a:p>
                      <a:r>
                        <a:rPr lang="en-US" sz="1000"/>
                        <a:t>shangrilamauritius</a:t>
                      </a:r>
                    </a:p>
                  </a:txBody>
                  <a:tcPr/>
                </a:tc>
                <a:tc>
                  <a:txBody>
                    <a:bodyPr/>
                    <a:lstStyle/>
                    <a:p>
                      <a:r>
                        <a:rPr lang="en-US" sz="1000"/>
                        <a:t>92</a:t>
                      </a:r>
                    </a:p>
                  </a:txBody>
                  <a:tcPr/>
                </a:tc>
                <a:tc>
                  <a:txBody>
                    <a:bodyPr/>
                    <a:lstStyle/>
                    <a:p>
                      <a:r>
                        <a:rPr lang="en-US" sz="1000"/>
                        <a:t>0.8319</a:t>
                      </a:r>
                    </a:p>
                  </a:txBody>
                  <a:tcPr/>
                </a:tc>
                <a:tc>
                  <a:txBody>
                    <a:bodyPr/>
                    <a:lstStyle/>
                    <a:p>
                      <a:r>
                        <a:rPr lang="en-US" sz="1000"/>
                        <a:t>99.31</a:t>
                      </a:r>
                    </a:p>
                  </a:txBody>
                  <a:tcPr/>
                </a:tc>
                <a:tc>
                  <a:txBody>
                    <a:bodyPr/>
                    <a:lstStyle/>
                    <a:p>
                      <a:r>
                        <a:rPr lang="en-US" sz="1000"/>
                        <a:t>0.77</a:t>
                      </a:r>
                    </a:p>
                  </a:txBody>
                  <a:tcPr/>
                </a:tc>
                <a:tc>
                  <a:txBody>
                    <a:bodyPr/>
                    <a:lstStyle/>
                    <a:p>
                      <a:r>
                        <a:rPr lang="en-US" sz="1000"/>
                        <a:t>1647.40</a:t>
                      </a:r>
                    </a:p>
                  </a:txBody>
                  <a:tcPr/>
                </a:tc>
                <a:tc>
                  <a:txBody>
                    <a:bodyPr/>
                    <a:lstStyle/>
                    <a:p>
                      <a:r>
                        <a:rPr lang="en-US" sz="1000"/>
                        <a:t>1487.40</a:t>
                      </a:r>
                    </a:p>
                  </a:txBody>
                  <a:tcPr/>
                </a:tc>
                <a:tc>
                  <a:txBody>
                    <a:bodyPr/>
                    <a:lstStyle/>
                    <a:p>
                      <a:r>
                        <a:rPr lang="en-US" sz="1000"/>
                        <a:t>1235.52</a:t>
                      </a:r>
                    </a:p>
                  </a:txBody>
                  <a:tcPr/>
                </a:tc>
                <a:tc>
                  <a:txBody>
                    <a:bodyPr/>
                    <a:lstStyle/>
                    <a:p>
                      <a:r>
                        <a:rPr lang="en-US" sz="1000"/>
                        <a:t>1234.75</a:t>
                      </a:r>
                    </a:p>
                  </a:txBody>
                  <a:tcPr/>
                </a:tc>
                <a:tc>
                  <a:txBody>
                    <a:bodyPr/>
                    <a:lstStyle/>
                    <a:p>
                      <a:r>
                        <a:rPr lang="en-US" sz="1000"/>
                        <a:t>149913</a:t>
                      </a:r>
                    </a:p>
                  </a:txBody>
                  <a:tcPr/>
                </a:tc>
                <a:tc>
                  <a:txBody>
                    <a:bodyPr/>
                    <a:lstStyle/>
                    <a:p>
                      <a:r>
                        <a:rPr lang="en-US" sz="1000"/>
                        <a:t>9037</a:t>
                      </a:r>
                    </a:p>
                  </a:txBody>
                  <a:tcPr/>
                </a:tc>
                <a:tc>
                  <a:txBody>
                    <a:bodyPr/>
                    <a:lstStyle/>
                    <a:p>
                      <a:r>
                        <a:rPr lang="en-US" sz="1000"/>
                        <a:t>112432</a:t>
                      </a:r>
                    </a:p>
                  </a:txBody>
                  <a:tcPr/>
                </a:tc>
                <a:extLst>
                  <a:ext uri="{0D108BD9-81ED-4DB2-BD59-A6C34878D82A}">
                    <a16:rowId xmlns:a16="http://schemas.microsoft.com/office/drawing/2014/main" val="2311120182"/>
                  </a:ext>
                </a:extLst>
              </a:tr>
            </a:tbl>
          </a:graphicData>
        </a:graphic>
      </p:graphicFrame>
      <p:sp>
        <p:nvSpPr>
          <p:cNvPr id="4" name="Text Placeholder 3">
            <a:extLst>
              <a:ext uri="{FF2B5EF4-FFF2-40B4-BE49-F238E27FC236}">
                <a16:creationId xmlns:a16="http://schemas.microsoft.com/office/drawing/2014/main" id="{6FB78AFA-34EB-4671-81A6-C8C9A778865A}"/>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2207582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69CD-ECB6-45F0-A53B-225D1C658EE6}"/>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104395DB-403B-40E0-B63C-92E4D5E627BD}"/>
              </a:ext>
            </a:extLst>
          </p:cNvPr>
          <p:cNvGraphicFramePr>
            <a:graphicFrameLocks noGrp="1"/>
          </p:cNvGraphicFramePr>
          <p:nvPr>
            <p:ph type="chart" sz="quarter" idx="13"/>
            <p:extLst>
              <p:ext uri="{D42A27DB-BD31-4B8C-83A1-F6EECF244321}">
                <p14:modId xmlns:p14="http://schemas.microsoft.com/office/powerpoint/2010/main" val="2860476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831A0-508B-4C1A-9DC2-17CCE1AC9B39}"/>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F3CDC70C-73C9-467D-BDB9-33057BBF5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555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242B-4A4B-438F-B266-E85C8F641F9F}"/>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66B044E9-4B81-468B-9B49-D0EEB7DDA46E}"/>
              </a:ext>
            </a:extLst>
          </p:cNvPr>
          <p:cNvGraphicFramePr>
            <a:graphicFrameLocks noGrp="1"/>
          </p:cNvGraphicFramePr>
          <p:nvPr>
            <p:ph type="chart" sz="quarter" idx="13"/>
            <p:extLst>
              <p:ext uri="{D42A27DB-BD31-4B8C-83A1-F6EECF244321}">
                <p14:modId xmlns:p14="http://schemas.microsoft.com/office/powerpoint/2010/main" val="2012374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266E8E-356A-4FDA-ADB7-2DDA126E2965}"/>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A0BD8B39-A490-458A-AAE3-3C0123C41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078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6E1E-2319-4EED-BCAE-7149F1547F08}"/>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B3374107-6CD9-4946-B56F-005033EDD249}"/>
              </a:ext>
            </a:extLst>
          </p:cNvPr>
          <p:cNvGraphicFramePr>
            <a:graphicFrameLocks noGrp="1"/>
          </p:cNvGraphicFramePr>
          <p:nvPr>
            <p:ph type="chart" sz="quarter" idx="13"/>
            <p:extLst>
              <p:ext uri="{D42A27DB-BD31-4B8C-83A1-F6EECF244321}">
                <p14:modId xmlns:p14="http://schemas.microsoft.com/office/powerpoint/2010/main" val="3004718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480A9-30DB-4C6D-9382-0EEFB3AAD0B7}"/>
              </a:ext>
            </a:extLst>
          </p:cNvPr>
          <p:cNvSpPr>
            <a:spLocks noGrp="1"/>
          </p:cNvSpPr>
          <p:nvPr>
            <p:ph type="body" sz="quarter" idx="14"/>
          </p:nvPr>
        </p:nvSpPr>
        <p:spPr/>
        <p:txBody>
          <a:bodyPr/>
          <a:lstStyle/>
          <a:p>
            <a:r>
              <a:rPr lang="en-US"/>
              <a:t>01/09/2018 - 31/12/2018</a:t>
            </a:r>
          </a:p>
        </p:txBody>
      </p:sp>
      <p:sp>
        <p:nvSpPr>
          <p:cNvPr id="5" name="Footer Placeholder 4">
            <a:extLst>
              <a:ext uri="{FF2B5EF4-FFF2-40B4-BE49-F238E27FC236}">
                <a16:creationId xmlns:a16="http://schemas.microsoft.com/office/drawing/2014/main" id="{0A8D2AD9-03E4-483E-9ED9-933ED833B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7221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44F51-BC17-4123-9CD9-B3B4D7A31362}"/>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28A80495-B497-481F-89D5-13C08BDDD515}"/>
              </a:ext>
            </a:extLst>
          </p:cNvPr>
          <p:cNvGraphicFramePr>
            <a:graphicFrameLocks noGrp="1"/>
          </p:cNvGraphicFramePr>
          <p:nvPr>
            <p:ph type="tbl" sz="quarter" idx="13"/>
            <p:extLst>
              <p:ext uri="{D42A27DB-BD31-4B8C-83A1-F6EECF244321}">
                <p14:modId xmlns:p14="http://schemas.microsoft.com/office/powerpoint/2010/main" val="1854535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7435014"/>
                    </a:ext>
                  </a:extLst>
                </a:gridCol>
                <a:gridCol w="1481328">
                  <a:extLst>
                    <a:ext uri="{9D8B030D-6E8A-4147-A177-3AD203B41FA5}">
                      <a16:colId xmlns:a16="http://schemas.microsoft.com/office/drawing/2014/main" val="1883644846"/>
                    </a:ext>
                  </a:extLst>
                </a:gridCol>
                <a:gridCol w="1481328">
                  <a:extLst>
                    <a:ext uri="{9D8B030D-6E8A-4147-A177-3AD203B41FA5}">
                      <a16:colId xmlns:a16="http://schemas.microsoft.com/office/drawing/2014/main" val="804597849"/>
                    </a:ext>
                  </a:extLst>
                </a:gridCol>
                <a:gridCol w="1481328">
                  <a:extLst>
                    <a:ext uri="{9D8B030D-6E8A-4147-A177-3AD203B41FA5}">
                      <a16:colId xmlns:a16="http://schemas.microsoft.com/office/drawing/2014/main" val="3943356118"/>
                    </a:ext>
                  </a:extLst>
                </a:gridCol>
                <a:gridCol w="1481328">
                  <a:extLst>
                    <a:ext uri="{9D8B030D-6E8A-4147-A177-3AD203B41FA5}">
                      <a16:colId xmlns:a16="http://schemas.microsoft.com/office/drawing/2014/main" val="425593206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3739269244"/>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844.5</a:t>
                      </a:r>
                    </a:p>
                  </a:txBody>
                  <a:tcPr/>
                </a:tc>
                <a:tc>
                  <a:txBody>
                    <a:bodyPr/>
                    <a:lstStyle/>
                    <a:p>
                      <a:r>
                        <a:rPr lang="en-US" sz="1000"/>
                        <a:t>14</a:t>
                      </a:r>
                    </a:p>
                  </a:txBody>
                  <a:tcPr/>
                </a:tc>
                <a:tc>
                  <a:txBody>
                    <a:bodyPr/>
                    <a:lstStyle/>
                    <a:p>
                      <a:r>
                        <a:rPr lang="en-US" sz="1000"/>
                        <a:t>858.5</a:t>
                      </a:r>
                    </a:p>
                  </a:txBody>
                  <a:tcPr/>
                </a:tc>
                <a:extLst>
                  <a:ext uri="{0D108BD9-81ED-4DB2-BD59-A6C34878D82A}">
                    <a16:rowId xmlns:a16="http://schemas.microsoft.com/office/drawing/2014/main" val="2195168228"/>
                  </a:ext>
                </a:extLst>
              </a:tr>
              <a:tr h="370840">
                <a:tc>
                  <a:txBody>
                    <a:bodyPr/>
                    <a:lstStyle/>
                    <a:p>
                      <a:r>
                        <a:rPr lang="en-US" sz="1000"/>
                        <a:t>#Yelloween</a:t>
                      </a:r>
                    </a:p>
                  </a:txBody>
                  <a:tcPr/>
                </a:tc>
                <a:tc>
                  <a:txBody>
                    <a:bodyPr/>
                    <a:lstStyle/>
                    <a:p>
                      <a:r>
                        <a:rPr lang="en-US" sz="1000"/>
                        <a:t>1</a:t>
                      </a:r>
                    </a:p>
                  </a:txBody>
                  <a:tcPr/>
                </a:tc>
                <a:tc>
                  <a:txBody>
                    <a:bodyPr/>
                    <a:lstStyle/>
                    <a:p>
                      <a:r>
                        <a:rPr lang="en-US" sz="1000"/>
                        <a:t>734</a:t>
                      </a:r>
                    </a:p>
                  </a:txBody>
                  <a:tcPr/>
                </a:tc>
                <a:tc>
                  <a:txBody>
                    <a:bodyPr/>
                    <a:lstStyle/>
                    <a:p>
                      <a:r>
                        <a:rPr lang="en-US" sz="1000"/>
                        <a:t>7</a:t>
                      </a:r>
                    </a:p>
                  </a:txBody>
                  <a:tcPr/>
                </a:tc>
                <a:tc>
                  <a:txBody>
                    <a:bodyPr/>
                    <a:lstStyle/>
                    <a:p>
                      <a:r>
                        <a:rPr lang="en-US" sz="1000"/>
                        <a:t>741</a:t>
                      </a:r>
                    </a:p>
                  </a:txBody>
                  <a:tcPr/>
                </a:tc>
                <a:extLst>
                  <a:ext uri="{0D108BD9-81ED-4DB2-BD59-A6C34878D82A}">
                    <a16:rowId xmlns:a16="http://schemas.microsoft.com/office/drawing/2014/main" val="2691502131"/>
                  </a:ext>
                </a:extLst>
              </a:tr>
              <a:tr h="370840">
                <a:tc>
                  <a:txBody>
                    <a:bodyPr/>
                    <a:lstStyle/>
                    <a:p>
                      <a:r>
                        <a:rPr lang="en-US" sz="1000"/>
                        <a:t>#IlotMangenie</a:t>
                      </a:r>
                    </a:p>
                  </a:txBody>
                  <a:tcPr/>
                </a:tc>
                <a:tc>
                  <a:txBody>
                    <a:bodyPr/>
                    <a:lstStyle/>
                    <a:p>
                      <a:r>
                        <a:rPr lang="en-US" sz="1000"/>
                        <a:t>2</a:t>
                      </a:r>
                    </a:p>
                  </a:txBody>
                  <a:tcPr/>
                </a:tc>
                <a:tc>
                  <a:txBody>
                    <a:bodyPr/>
                    <a:lstStyle/>
                    <a:p>
                      <a:r>
                        <a:rPr lang="en-US" sz="1000"/>
                        <a:t>842.5</a:t>
                      </a:r>
                    </a:p>
                  </a:txBody>
                  <a:tcPr/>
                </a:tc>
                <a:tc>
                  <a:txBody>
                    <a:bodyPr/>
                    <a:lstStyle/>
                    <a:p>
                      <a:r>
                        <a:rPr lang="en-US" sz="1000"/>
                        <a:t>14</a:t>
                      </a:r>
                    </a:p>
                  </a:txBody>
                  <a:tcPr/>
                </a:tc>
                <a:tc>
                  <a:txBody>
                    <a:bodyPr/>
                    <a:lstStyle/>
                    <a:p>
                      <a:r>
                        <a:rPr lang="en-US" sz="1000"/>
                        <a:t>856.5</a:t>
                      </a:r>
                    </a:p>
                  </a:txBody>
                  <a:tcPr/>
                </a:tc>
                <a:extLst>
                  <a:ext uri="{0D108BD9-81ED-4DB2-BD59-A6C34878D82A}">
                    <a16:rowId xmlns:a16="http://schemas.microsoft.com/office/drawing/2014/main" val="3109877154"/>
                  </a:ext>
                </a:extLst>
              </a:tr>
              <a:tr h="370840">
                <a:tc>
                  <a:txBody>
                    <a:bodyPr/>
                    <a:lstStyle/>
                    <a:p>
                      <a:r>
                        <a:rPr lang="en-US" sz="1000"/>
                        <a:t>#SteakMaestro</a:t>
                      </a:r>
                    </a:p>
                  </a:txBody>
                  <a:tcPr/>
                </a:tc>
                <a:tc>
                  <a:txBody>
                    <a:bodyPr/>
                    <a:lstStyle/>
                    <a:p>
                      <a:r>
                        <a:rPr lang="en-US" sz="1000"/>
                        <a:t>1</a:t>
                      </a:r>
                    </a:p>
                  </a:txBody>
                  <a:tcPr/>
                </a:tc>
                <a:tc>
                  <a:txBody>
                    <a:bodyPr/>
                    <a:lstStyle/>
                    <a:p>
                      <a:r>
                        <a:rPr lang="en-US" sz="1000"/>
                        <a:t>451</a:t>
                      </a:r>
                    </a:p>
                  </a:txBody>
                  <a:tcPr/>
                </a:tc>
                <a:tc>
                  <a:txBody>
                    <a:bodyPr/>
                    <a:lstStyle/>
                    <a:p>
                      <a:r>
                        <a:rPr lang="en-US" sz="1000"/>
                        <a:t>15</a:t>
                      </a:r>
                    </a:p>
                  </a:txBody>
                  <a:tcPr/>
                </a:tc>
                <a:tc>
                  <a:txBody>
                    <a:bodyPr/>
                    <a:lstStyle/>
                    <a:p>
                      <a:r>
                        <a:rPr lang="en-US" sz="1000"/>
                        <a:t>466</a:t>
                      </a:r>
                    </a:p>
                  </a:txBody>
                  <a:tcPr/>
                </a:tc>
                <a:extLst>
                  <a:ext uri="{0D108BD9-81ED-4DB2-BD59-A6C34878D82A}">
                    <a16:rowId xmlns:a16="http://schemas.microsoft.com/office/drawing/2014/main" val="3410368200"/>
                  </a:ext>
                </a:extLst>
              </a:tr>
              <a:tr h="370840">
                <a:tc>
                  <a:txBody>
                    <a:bodyPr/>
                    <a:lstStyle/>
                    <a:p>
                      <a:r>
                        <a:rPr lang="en-US" sz="1000"/>
                        <a:t>#HardestQuestionOfTheDay</a:t>
                      </a:r>
                    </a:p>
                  </a:txBody>
                  <a:tcPr/>
                </a:tc>
                <a:tc>
                  <a:txBody>
                    <a:bodyPr/>
                    <a:lstStyle/>
                    <a:p>
                      <a:r>
                        <a:rPr lang="en-US" sz="1000"/>
                        <a:t>1</a:t>
                      </a:r>
                    </a:p>
                  </a:txBody>
                  <a:tcPr/>
                </a:tc>
                <a:tc>
                  <a:txBody>
                    <a:bodyPr/>
                    <a:lstStyle/>
                    <a:p>
                      <a:r>
                        <a:rPr lang="en-US" sz="1000"/>
                        <a:t>939</a:t>
                      </a:r>
                    </a:p>
                  </a:txBody>
                  <a:tcPr/>
                </a:tc>
                <a:tc>
                  <a:txBody>
                    <a:bodyPr/>
                    <a:lstStyle/>
                    <a:p>
                      <a:r>
                        <a:rPr lang="en-US" sz="1000"/>
                        <a:t>15</a:t>
                      </a:r>
                    </a:p>
                  </a:txBody>
                  <a:tcPr/>
                </a:tc>
                <a:tc>
                  <a:txBody>
                    <a:bodyPr/>
                    <a:lstStyle/>
                    <a:p>
                      <a:r>
                        <a:rPr lang="en-US" sz="1000"/>
                        <a:t>954</a:t>
                      </a:r>
                    </a:p>
                  </a:txBody>
                  <a:tcPr/>
                </a:tc>
                <a:extLst>
                  <a:ext uri="{0D108BD9-81ED-4DB2-BD59-A6C34878D82A}">
                    <a16:rowId xmlns:a16="http://schemas.microsoft.com/office/drawing/2014/main" val="3582360236"/>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1356</a:t>
                      </a:r>
                    </a:p>
                  </a:txBody>
                  <a:tcPr/>
                </a:tc>
                <a:extLst>
                  <a:ext uri="{0D108BD9-81ED-4DB2-BD59-A6C34878D82A}">
                    <a16:rowId xmlns:a16="http://schemas.microsoft.com/office/drawing/2014/main" val="3494451646"/>
                  </a:ext>
                </a:extLst>
              </a:tr>
              <a:tr h="370840">
                <a:tc>
                  <a:txBody>
                    <a:bodyPr/>
                    <a:lstStyle/>
                    <a:p>
                      <a:r>
                        <a:rPr lang="en-US" sz="1000"/>
                        <a:t>#GoldenCircle</a:t>
                      </a:r>
                    </a:p>
                  </a:txBody>
                  <a:tcPr/>
                </a:tc>
                <a:tc>
                  <a:txBody>
                    <a:bodyPr/>
                    <a:lstStyle/>
                    <a:p>
                      <a:r>
                        <a:rPr lang="en-US" sz="1000"/>
                        <a:t>2</a:t>
                      </a:r>
                    </a:p>
                  </a:txBody>
                  <a:tcPr/>
                </a:tc>
                <a:tc>
                  <a:txBody>
                    <a:bodyPr/>
                    <a:lstStyle/>
                    <a:p>
                      <a:r>
                        <a:rPr lang="en-US" sz="1000"/>
                        <a:t>980.5</a:t>
                      </a:r>
                    </a:p>
                  </a:txBody>
                  <a:tcPr/>
                </a:tc>
                <a:tc>
                  <a:txBody>
                    <a:bodyPr/>
                    <a:lstStyle/>
                    <a:p>
                      <a:r>
                        <a:rPr lang="en-US" sz="1000"/>
                        <a:t>13</a:t>
                      </a:r>
                    </a:p>
                  </a:txBody>
                  <a:tcPr/>
                </a:tc>
                <a:tc>
                  <a:txBody>
                    <a:bodyPr/>
                    <a:lstStyle/>
                    <a:p>
                      <a:r>
                        <a:rPr lang="en-US" sz="1000"/>
                        <a:t>993.5</a:t>
                      </a:r>
                    </a:p>
                  </a:txBody>
                  <a:tcPr/>
                </a:tc>
                <a:extLst>
                  <a:ext uri="{0D108BD9-81ED-4DB2-BD59-A6C34878D82A}">
                    <a16:rowId xmlns:a16="http://schemas.microsoft.com/office/drawing/2014/main" val="1265018966"/>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631</a:t>
                      </a:r>
                    </a:p>
                  </a:txBody>
                  <a:tcPr/>
                </a:tc>
                <a:extLst>
                  <a:ext uri="{0D108BD9-81ED-4DB2-BD59-A6C34878D82A}">
                    <a16:rowId xmlns:a16="http://schemas.microsoft.com/office/drawing/2014/main" val="2830770640"/>
                  </a:ext>
                </a:extLst>
              </a:tr>
            </a:tbl>
          </a:graphicData>
        </a:graphic>
      </p:graphicFrame>
      <p:sp>
        <p:nvSpPr>
          <p:cNvPr id="4" name="Text Placeholder 3">
            <a:extLst>
              <a:ext uri="{FF2B5EF4-FFF2-40B4-BE49-F238E27FC236}">
                <a16:creationId xmlns:a16="http://schemas.microsoft.com/office/drawing/2014/main" id="{B315D380-1A9B-4381-B262-BB1C4CBCAF59}"/>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963912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0DF-E378-4144-925D-54FF76018F41}"/>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3CAF4A19-6DC6-4B2A-B546-10F9A88D020D}"/>
              </a:ext>
            </a:extLst>
          </p:cNvPr>
          <p:cNvGraphicFramePr>
            <a:graphicFrameLocks noGrp="1"/>
          </p:cNvGraphicFramePr>
          <p:nvPr>
            <p:ph type="tbl" sz="quarter" idx="13"/>
            <p:extLst>
              <p:ext uri="{D42A27DB-BD31-4B8C-83A1-F6EECF244321}">
                <p14:modId xmlns:p14="http://schemas.microsoft.com/office/powerpoint/2010/main" val="103962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8043388"/>
                    </a:ext>
                  </a:extLst>
                </a:gridCol>
                <a:gridCol w="822960">
                  <a:extLst>
                    <a:ext uri="{9D8B030D-6E8A-4147-A177-3AD203B41FA5}">
                      <a16:colId xmlns:a16="http://schemas.microsoft.com/office/drawing/2014/main" val="4269542235"/>
                    </a:ext>
                  </a:extLst>
                </a:gridCol>
                <a:gridCol w="822960">
                  <a:extLst>
                    <a:ext uri="{9D8B030D-6E8A-4147-A177-3AD203B41FA5}">
                      <a16:colId xmlns:a16="http://schemas.microsoft.com/office/drawing/2014/main" val="573295907"/>
                    </a:ext>
                  </a:extLst>
                </a:gridCol>
                <a:gridCol w="822960">
                  <a:extLst>
                    <a:ext uri="{9D8B030D-6E8A-4147-A177-3AD203B41FA5}">
                      <a16:colId xmlns:a16="http://schemas.microsoft.com/office/drawing/2014/main" val="2775437988"/>
                    </a:ext>
                  </a:extLst>
                </a:gridCol>
                <a:gridCol w="822960">
                  <a:extLst>
                    <a:ext uri="{9D8B030D-6E8A-4147-A177-3AD203B41FA5}">
                      <a16:colId xmlns:a16="http://schemas.microsoft.com/office/drawing/2014/main" val="130399746"/>
                    </a:ext>
                  </a:extLst>
                </a:gridCol>
                <a:gridCol w="822960">
                  <a:extLst>
                    <a:ext uri="{9D8B030D-6E8A-4147-A177-3AD203B41FA5}">
                      <a16:colId xmlns:a16="http://schemas.microsoft.com/office/drawing/2014/main" val="246306142"/>
                    </a:ext>
                  </a:extLst>
                </a:gridCol>
                <a:gridCol w="822960">
                  <a:extLst>
                    <a:ext uri="{9D8B030D-6E8A-4147-A177-3AD203B41FA5}">
                      <a16:colId xmlns:a16="http://schemas.microsoft.com/office/drawing/2014/main" val="786468013"/>
                    </a:ext>
                  </a:extLst>
                </a:gridCol>
                <a:gridCol w="822960">
                  <a:extLst>
                    <a:ext uri="{9D8B030D-6E8A-4147-A177-3AD203B41FA5}">
                      <a16:colId xmlns:a16="http://schemas.microsoft.com/office/drawing/2014/main" val="422382353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Total Likes per Post</a:t>
                      </a:r>
                    </a:p>
                  </a:txBody>
                  <a:tcPr/>
                </a:tc>
                <a:tc>
                  <a:txBody>
                    <a:bodyPr/>
                    <a:lstStyle/>
                    <a:p>
                      <a:r>
                        <a:rPr lang="en-US" sz="1000"/>
                        <a:t>Total Comments per Post</a:t>
                      </a:r>
                    </a:p>
                  </a:txBody>
                  <a:tcPr/>
                </a:tc>
                <a:tc>
                  <a:txBody>
                    <a:bodyPr/>
                    <a:lstStyle/>
                    <a:p>
                      <a:r>
                        <a:rPr lang="en-US" sz="1000"/>
                        <a:t>Total Saves per Post</a:t>
                      </a:r>
                    </a:p>
                  </a:txBody>
                  <a:tcPr/>
                </a:tc>
                <a:tc>
                  <a:txBody>
                    <a:bodyPr/>
                    <a:lstStyle/>
                    <a:p>
                      <a:r>
                        <a:rPr lang="en-US" sz="1000"/>
                        <a:t>Total Engagements per Post</a:t>
                      </a:r>
                    </a:p>
                  </a:txBody>
                  <a:tcPr/>
                </a:tc>
                <a:tc>
                  <a:txBody>
                    <a:bodyPr/>
                    <a:lstStyle/>
                    <a:p>
                      <a:r>
                        <a:rPr lang="en-US" sz="1000"/>
                        <a:t>Total Impressions per Post</a:t>
                      </a:r>
                    </a:p>
                  </a:txBody>
                  <a:tcPr/>
                </a:tc>
                <a:tc>
                  <a:txBody>
                    <a:bodyPr/>
                    <a:lstStyle/>
                    <a:p>
                      <a:r>
                        <a:rPr lang="en-US" sz="1000"/>
                        <a:t>Total Reach per Post</a:t>
                      </a:r>
                    </a:p>
                  </a:txBody>
                  <a:tcPr/>
                </a:tc>
                <a:extLst>
                  <a:ext uri="{0D108BD9-81ED-4DB2-BD59-A6C34878D82A}">
                    <a16:rowId xmlns:a16="http://schemas.microsoft.com/office/drawing/2014/main" val="4193801158"/>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847.75</a:t>
                      </a:r>
                    </a:p>
                  </a:txBody>
                  <a:tcPr/>
                </a:tc>
                <a:tc>
                  <a:txBody>
                    <a:bodyPr/>
                    <a:lstStyle/>
                    <a:p>
                      <a:r>
                        <a:rPr lang="en-US" sz="1000"/>
                        <a:t>14.25</a:t>
                      </a:r>
                    </a:p>
                  </a:txBody>
                  <a:tcPr/>
                </a:tc>
                <a:tc>
                  <a:txBody>
                    <a:bodyPr/>
                    <a:lstStyle/>
                    <a:p>
                      <a:r>
                        <a:rPr lang="en-US" sz="1000"/>
                        <a:t>30.5</a:t>
                      </a:r>
                    </a:p>
                  </a:txBody>
                  <a:tcPr/>
                </a:tc>
                <a:tc>
                  <a:txBody>
                    <a:bodyPr/>
                    <a:lstStyle/>
                    <a:p>
                      <a:r>
                        <a:rPr lang="en-US" sz="1000"/>
                        <a:t>892.5</a:t>
                      </a:r>
                    </a:p>
                  </a:txBody>
                  <a:tcPr/>
                </a:tc>
                <a:tc>
                  <a:txBody>
                    <a:bodyPr/>
                    <a:lstStyle/>
                    <a:p>
                      <a:r>
                        <a:rPr lang="en-US" sz="1000"/>
                        <a:t>13879.25</a:t>
                      </a:r>
                    </a:p>
                  </a:txBody>
                  <a:tcPr/>
                </a:tc>
                <a:tc>
                  <a:txBody>
                    <a:bodyPr/>
                    <a:lstStyle/>
                    <a:p>
                      <a:r>
                        <a:rPr lang="en-US" sz="1000"/>
                        <a:t>10973</a:t>
                      </a:r>
                    </a:p>
                  </a:txBody>
                  <a:tcPr/>
                </a:tc>
                <a:extLst>
                  <a:ext uri="{0D108BD9-81ED-4DB2-BD59-A6C34878D82A}">
                    <a16:rowId xmlns:a16="http://schemas.microsoft.com/office/drawing/2014/main" val="70884213"/>
                  </a:ext>
                </a:extLst>
              </a:tr>
              <a:tr h="370840">
                <a:tc>
                  <a:txBody>
                    <a:bodyPr/>
                    <a:lstStyle/>
                    <a:p>
                      <a:r>
                        <a:rPr lang="en-US" sz="1000"/>
                        <a:t>#Yelloween</a:t>
                      </a:r>
                    </a:p>
                  </a:txBody>
                  <a:tcPr/>
                </a:tc>
                <a:tc>
                  <a:txBody>
                    <a:bodyPr/>
                    <a:lstStyle/>
                    <a:p>
                      <a:r>
                        <a:rPr lang="en-US" sz="1000"/>
                        <a:t>1</a:t>
                      </a:r>
                    </a:p>
                  </a:txBody>
                  <a:tcPr/>
                </a:tc>
                <a:tc>
                  <a:txBody>
                    <a:bodyPr/>
                    <a:lstStyle/>
                    <a:p>
                      <a:r>
                        <a:rPr lang="en-US" sz="1000"/>
                        <a:t>736</a:t>
                      </a:r>
                    </a:p>
                  </a:txBody>
                  <a:tcPr/>
                </a:tc>
                <a:tc>
                  <a:txBody>
                    <a:bodyPr/>
                    <a:lstStyle/>
                    <a:p>
                      <a:r>
                        <a:rPr lang="en-US" sz="1000"/>
                        <a:t>7</a:t>
                      </a:r>
                    </a:p>
                  </a:txBody>
                  <a:tcPr/>
                </a:tc>
                <a:tc>
                  <a:txBody>
                    <a:bodyPr/>
                    <a:lstStyle/>
                    <a:p>
                      <a:r>
                        <a:rPr lang="en-US" sz="1000"/>
                        <a:t>23</a:t>
                      </a:r>
                    </a:p>
                  </a:txBody>
                  <a:tcPr/>
                </a:tc>
                <a:tc>
                  <a:txBody>
                    <a:bodyPr/>
                    <a:lstStyle/>
                    <a:p>
                      <a:r>
                        <a:rPr lang="en-US" sz="1000"/>
                        <a:t>766</a:t>
                      </a:r>
                    </a:p>
                  </a:txBody>
                  <a:tcPr/>
                </a:tc>
                <a:tc>
                  <a:txBody>
                    <a:bodyPr/>
                    <a:lstStyle/>
                    <a:p>
                      <a:r>
                        <a:rPr lang="en-US" sz="1000"/>
                        <a:t>12675</a:t>
                      </a:r>
                    </a:p>
                  </a:txBody>
                  <a:tcPr/>
                </a:tc>
                <a:tc>
                  <a:txBody>
                    <a:bodyPr/>
                    <a:lstStyle/>
                    <a:p>
                      <a:r>
                        <a:rPr lang="en-US" sz="1000"/>
                        <a:t>10160</a:t>
                      </a:r>
                    </a:p>
                  </a:txBody>
                  <a:tcPr/>
                </a:tc>
                <a:extLst>
                  <a:ext uri="{0D108BD9-81ED-4DB2-BD59-A6C34878D82A}">
                    <a16:rowId xmlns:a16="http://schemas.microsoft.com/office/drawing/2014/main" val="511116062"/>
                  </a:ext>
                </a:extLst>
              </a:tr>
              <a:tr h="370840">
                <a:tc>
                  <a:txBody>
                    <a:bodyPr/>
                    <a:lstStyle/>
                    <a:p>
                      <a:r>
                        <a:rPr lang="en-US" sz="1000"/>
                        <a:t>#IlotMangenie</a:t>
                      </a:r>
                    </a:p>
                  </a:txBody>
                  <a:tcPr/>
                </a:tc>
                <a:tc>
                  <a:txBody>
                    <a:bodyPr/>
                    <a:lstStyle/>
                    <a:p>
                      <a:r>
                        <a:rPr lang="en-US" sz="1000"/>
                        <a:t>2</a:t>
                      </a:r>
                    </a:p>
                  </a:txBody>
                  <a:tcPr/>
                </a:tc>
                <a:tc>
                  <a:txBody>
                    <a:bodyPr/>
                    <a:lstStyle/>
                    <a:p>
                      <a:r>
                        <a:rPr lang="en-US" sz="1000"/>
                        <a:t>843</a:t>
                      </a:r>
                    </a:p>
                  </a:txBody>
                  <a:tcPr/>
                </a:tc>
                <a:tc>
                  <a:txBody>
                    <a:bodyPr/>
                    <a:lstStyle/>
                    <a:p>
                      <a:r>
                        <a:rPr lang="en-US" sz="1000"/>
                        <a:t>14</a:t>
                      </a:r>
                    </a:p>
                  </a:txBody>
                  <a:tcPr/>
                </a:tc>
                <a:tc>
                  <a:txBody>
                    <a:bodyPr/>
                    <a:lstStyle/>
                    <a:p>
                      <a:r>
                        <a:rPr lang="en-US" sz="1000"/>
                        <a:t>25.5</a:t>
                      </a:r>
                    </a:p>
                  </a:txBody>
                  <a:tcPr/>
                </a:tc>
                <a:tc>
                  <a:txBody>
                    <a:bodyPr/>
                    <a:lstStyle/>
                    <a:p>
                      <a:r>
                        <a:rPr lang="en-US" sz="1000"/>
                        <a:t>882.5</a:t>
                      </a:r>
                    </a:p>
                  </a:txBody>
                  <a:tcPr/>
                </a:tc>
                <a:tc>
                  <a:txBody>
                    <a:bodyPr/>
                    <a:lstStyle/>
                    <a:p>
                      <a:r>
                        <a:rPr lang="en-US" sz="1000"/>
                        <a:t>12801.5</a:t>
                      </a:r>
                    </a:p>
                  </a:txBody>
                  <a:tcPr/>
                </a:tc>
                <a:tc>
                  <a:txBody>
                    <a:bodyPr/>
                    <a:lstStyle/>
                    <a:p>
                      <a:r>
                        <a:rPr lang="en-US" sz="1000"/>
                        <a:t>10100.5</a:t>
                      </a:r>
                    </a:p>
                  </a:txBody>
                  <a:tcPr/>
                </a:tc>
                <a:extLst>
                  <a:ext uri="{0D108BD9-81ED-4DB2-BD59-A6C34878D82A}">
                    <a16:rowId xmlns:a16="http://schemas.microsoft.com/office/drawing/2014/main" val="1684956508"/>
                  </a:ext>
                </a:extLst>
              </a:tr>
              <a:tr h="370840">
                <a:tc>
                  <a:txBody>
                    <a:bodyPr/>
                    <a:lstStyle/>
                    <a:p>
                      <a:r>
                        <a:rPr lang="en-US" sz="1000"/>
                        <a:t>#SteakMaestro</a:t>
                      </a:r>
                    </a:p>
                  </a:txBody>
                  <a:tcPr/>
                </a:tc>
                <a:tc>
                  <a:txBody>
                    <a:bodyPr/>
                    <a:lstStyle/>
                    <a:p>
                      <a:r>
                        <a:rPr lang="en-US" sz="1000"/>
                        <a:t>1</a:t>
                      </a:r>
                    </a:p>
                  </a:txBody>
                  <a:tcPr/>
                </a:tc>
                <a:tc>
                  <a:txBody>
                    <a:bodyPr/>
                    <a:lstStyle/>
                    <a:p>
                      <a:r>
                        <a:rPr lang="en-US" sz="1000"/>
                        <a:t>457</a:t>
                      </a:r>
                    </a:p>
                  </a:txBody>
                  <a:tcPr/>
                </a:tc>
                <a:tc>
                  <a:txBody>
                    <a:bodyPr/>
                    <a:lstStyle/>
                    <a:p>
                      <a:r>
                        <a:rPr lang="en-US" sz="1000"/>
                        <a:t>15</a:t>
                      </a:r>
                    </a:p>
                  </a:txBody>
                  <a:tcPr/>
                </a:tc>
                <a:tc>
                  <a:txBody>
                    <a:bodyPr/>
                    <a:lstStyle/>
                    <a:p>
                      <a:r>
                        <a:rPr lang="en-US" sz="1000"/>
                        <a:t>6</a:t>
                      </a:r>
                    </a:p>
                  </a:txBody>
                  <a:tcPr/>
                </a:tc>
                <a:tc>
                  <a:txBody>
                    <a:bodyPr/>
                    <a:lstStyle/>
                    <a:p>
                      <a:r>
                        <a:rPr lang="en-US" sz="1000"/>
                        <a:t>478</a:t>
                      </a:r>
                    </a:p>
                  </a:txBody>
                  <a:tcPr/>
                </a:tc>
                <a:tc>
                  <a:txBody>
                    <a:bodyPr/>
                    <a:lstStyle/>
                    <a:p>
                      <a:r>
                        <a:rPr lang="en-US" sz="1000"/>
                        <a:t>12227</a:t>
                      </a:r>
                    </a:p>
                  </a:txBody>
                  <a:tcPr/>
                </a:tc>
                <a:tc>
                  <a:txBody>
                    <a:bodyPr/>
                    <a:lstStyle/>
                    <a:p>
                      <a:r>
                        <a:rPr lang="en-US" sz="1000"/>
                        <a:t>9855</a:t>
                      </a:r>
                    </a:p>
                  </a:txBody>
                  <a:tcPr/>
                </a:tc>
                <a:extLst>
                  <a:ext uri="{0D108BD9-81ED-4DB2-BD59-A6C34878D82A}">
                    <a16:rowId xmlns:a16="http://schemas.microsoft.com/office/drawing/2014/main" val="4117223333"/>
                  </a:ext>
                </a:extLst>
              </a:tr>
              <a:tr h="370840">
                <a:tc>
                  <a:txBody>
                    <a:bodyPr/>
                    <a:lstStyle/>
                    <a:p>
                      <a:r>
                        <a:rPr lang="en-US" sz="1000"/>
                        <a:t>#BlackFriday</a:t>
                      </a:r>
                    </a:p>
                  </a:txBody>
                  <a:tcPr/>
                </a:tc>
                <a:tc>
                  <a:txBody>
                    <a:bodyPr/>
                    <a:lstStyle/>
                    <a:p>
                      <a:r>
                        <a:rPr lang="en-US" sz="1000"/>
                        <a:t>1</a:t>
                      </a:r>
                    </a:p>
                  </a:txBody>
                  <a:tcPr/>
                </a:tc>
                <a:tc>
                  <a:txBody>
                    <a:bodyPr/>
                    <a:lstStyle/>
                    <a:p>
                      <a:r>
                        <a:rPr lang="en-US" sz="1000"/>
                        <a:t>1341</a:t>
                      </a:r>
                    </a:p>
                  </a:txBody>
                  <a:tcPr/>
                </a:tc>
                <a:tc>
                  <a:txBody>
                    <a:bodyPr/>
                    <a:lstStyle/>
                    <a:p>
                      <a:r>
                        <a:rPr lang="en-US" sz="1000"/>
                        <a:t>16</a:t>
                      </a:r>
                    </a:p>
                  </a:txBody>
                  <a:tcPr/>
                </a:tc>
                <a:tc>
                  <a:txBody>
                    <a:bodyPr/>
                    <a:lstStyle/>
                    <a:p>
                      <a:r>
                        <a:rPr lang="en-US" sz="1000"/>
                        <a:t>65</a:t>
                      </a:r>
                    </a:p>
                  </a:txBody>
                  <a:tcPr/>
                </a:tc>
                <a:tc>
                  <a:txBody>
                    <a:bodyPr/>
                    <a:lstStyle/>
                    <a:p>
                      <a:r>
                        <a:rPr lang="en-US" sz="1000"/>
                        <a:t>1422</a:t>
                      </a:r>
                    </a:p>
                  </a:txBody>
                  <a:tcPr/>
                </a:tc>
                <a:tc>
                  <a:txBody>
                    <a:bodyPr/>
                    <a:lstStyle/>
                    <a:p>
                      <a:r>
                        <a:rPr lang="en-US" sz="1000"/>
                        <a:t>19053</a:t>
                      </a:r>
                    </a:p>
                  </a:txBody>
                  <a:tcPr/>
                </a:tc>
                <a:tc>
                  <a:txBody>
                    <a:bodyPr/>
                    <a:lstStyle/>
                    <a:p>
                      <a:r>
                        <a:rPr lang="en-US" sz="1000"/>
                        <a:t>15204</a:t>
                      </a:r>
                    </a:p>
                  </a:txBody>
                  <a:tcPr/>
                </a:tc>
                <a:extLst>
                  <a:ext uri="{0D108BD9-81ED-4DB2-BD59-A6C34878D82A}">
                    <a16:rowId xmlns:a16="http://schemas.microsoft.com/office/drawing/2014/main" val="1034988533"/>
                  </a:ext>
                </a:extLst>
              </a:tr>
              <a:tr h="370840">
                <a:tc>
                  <a:txBody>
                    <a:bodyPr/>
                    <a:lstStyle/>
                    <a:p>
                      <a:r>
                        <a:rPr lang="en-US" sz="1000"/>
                        <a:t>#GoldenCircle</a:t>
                      </a:r>
                    </a:p>
                  </a:txBody>
                  <a:tcPr/>
                </a:tc>
                <a:tc>
                  <a:txBody>
                    <a:bodyPr/>
                    <a:lstStyle/>
                    <a:p>
                      <a:r>
                        <a:rPr lang="en-US" sz="1000"/>
                        <a:t>2</a:t>
                      </a:r>
                    </a:p>
                  </a:txBody>
                  <a:tcPr/>
                </a:tc>
                <a:tc>
                  <a:txBody>
                    <a:bodyPr/>
                    <a:lstStyle/>
                    <a:p>
                      <a:r>
                        <a:rPr lang="en-US" sz="1000"/>
                        <a:t>981</a:t>
                      </a:r>
                    </a:p>
                  </a:txBody>
                  <a:tcPr/>
                </a:tc>
                <a:tc>
                  <a:txBody>
                    <a:bodyPr/>
                    <a:lstStyle/>
                    <a:p>
                      <a:r>
                        <a:rPr lang="en-US" sz="1000"/>
                        <a:t>13</a:t>
                      </a:r>
                    </a:p>
                  </a:txBody>
                  <a:tcPr/>
                </a:tc>
                <a:tc>
                  <a:txBody>
                    <a:bodyPr/>
                    <a:lstStyle/>
                    <a:p>
                      <a:r>
                        <a:rPr lang="en-US" sz="1000"/>
                        <a:t>44.5</a:t>
                      </a:r>
                    </a:p>
                  </a:txBody>
                  <a:tcPr/>
                </a:tc>
                <a:tc>
                  <a:txBody>
                    <a:bodyPr/>
                    <a:lstStyle/>
                    <a:p>
                      <a:r>
                        <a:rPr lang="en-US" sz="1000"/>
                        <a:t>1038.5</a:t>
                      </a:r>
                    </a:p>
                  </a:txBody>
                  <a:tcPr/>
                </a:tc>
                <a:tc>
                  <a:txBody>
                    <a:bodyPr/>
                    <a:lstStyle/>
                    <a:p>
                      <a:r>
                        <a:rPr lang="en-US" sz="1000"/>
                        <a:t>15991.5</a:t>
                      </a:r>
                    </a:p>
                  </a:txBody>
                  <a:tcPr/>
                </a:tc>
                <a:tc>
                  <a:txBody>
                    <a:bodyPr/>
                    <a:lstStyle/>
                    <a:p>
                      <a:r>
                        <a:rPr lang="en-US" sz="1000"/>
                        <a:t>12601</a:t>
                      </a:r>
                    </a:p>
                  </a:txBody>
                  <a:tcPr/>
                </a:tc>
                <a:extLst>
                  <a:ext uri="{0D108BD9-81ED-4DB2-BD59-A6C34878D82A}">
                    <a16:rowId xmlns:a16="http://schemas.microsoft.com/office/drawing/2014/main" val="1431888223"/>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24</a:t>
                      </a:r>
                    </a:p>
                  </a:txBody>
                  <a:tcPr/>
                </a:tc>
                <a:tc>
                  <a:txBody>
                    <a:bodyPr/>
                    <a:lstStyle/>
                    <a:p>
                      <a:r>
                        <a:rPr lang="en-US" sz="1000"/>
                        <a:t>655</a:t>
                      </a:r>
                    </a:p>
                  </a:txBody>
                  <a:tcPr/>
                </a:tc>
                <a:tc>
                  <a:txBody>
                    <a:bodyPr/>
                    <a:lstStyle/>
                    <a:p>
                      <a:r>
                        <a:rPr lang="en-US" sz="1000"/>
                        <a:t>12930</a:t>
                      </a:r>
                    </a:p>
                  </a:txBody>
                  <a:tcPr/>
                </a:tc>
                <a:tc>
                  <a:txBody>
                    <a:bodyPr/>
                    <a:lstStyle/>
                    <a:p>
                      <a:r>
                        <a:rPr lang="en-US" sz="1000"/>
                        <a:t>9998</a:t>
                      </a:r>
                    </a:p>
                  </a:txBody>
                  <a:tcPr/>
                </a:tc>
                <a:extLst>
                  <a:ext uri="{0D108BD9-81ED-4DB2-BD59-A6C34878D82A}">
                    <a16:rowId xmlns:a16="http://schemas.microsoft.com/office/drawing/2014/main" val="4021029291"/>
                  </a:ext>
                </a:extLst>
              </a:tr>
              <a:tr h="370840">
                <a:tc>
                  <a:txBody>
                    <a:bodyPr/>
                    <a:lstStyle/>
                    <a:p>
                      <a:r>
                        <a:rPr lang="en-US" sz="1000"/>
                        <a:t>#HardestQuestionOfTheDay</a:t>
                      </a:r>
                    </a:p>
                  </a:txBody>
                  <a:tcPr/>
                </a:tc>
                <a:tc>
                  <a:txBody>
                    <a:bodyPr/>
                    <a:lstStyle/>
                    <a:p>
                      <a:r>
                        <a:rPr lang="en-US" sz="1000"/>
                        <a:t>1</a:t>
                      </a:r>
                    </a:p>
                  </a:txBody>
                  <a:tcPr/>
                </a:tc>
                <a:tc>
                  <a:txBody>
                    <a:bodyPr/>
                    <a:lstStyle/>
                    <a:p>
                      <a:r>
                        <a:rPr lang="en-US" sz="1000"/>
                        <a:t>940</a:t>
                      </a:r>
                    </a:p>
                  </a:txBody>
                  <a:tcPr/>
                </a:tc>
                <a:tc>
                  <a:txBody>
                    <a:bodyPr/>
                    <a:lstStyle/>
                    <a:p>
                      <a:r>
                        <a:rPr lang="en-US" sz="1000"/>
                        <a:t>15</a:t>
                      </a:r>
                    </a:p>
                  </a:txBody>
                  <a:tcPr/>
                </a:tc>
                <a:tc>
                  <a:txBody>
                    <a:bodyPr/>
                    <a:lstStyle/>
                    <a:p>
                      <a:r>
                        <a:rPr lang="en-US" sz="1000"/>
                        <a:t>21</a:t>
                      </a:r>
                    </a:p>
                  </a:txBody>
                  <a:tcPr/>
                </a:tc>
                <a:tc>
                  <a:txBody>
                    <a:bodyPr/>
                    <a:lstStyle/>
                    <a:p>
                      <a:r>
                        <a:rPr lang="en-US" sz="1000"/>
                        <a:t>976</a:t>
                      </a:r>
                    </a:p>
                  </a:txBody>
                  <a:tcPr/>
                </a:tc>
                <a:tc>
                  <a:txBody>
                    <a:bodyPr/>
                    <a:lstStyle/>
                    <a:p>
                      <a:r>
                        <a:rPr lang="en-US" sz="1000"/>
                        <a:t>14928</a:t>
                      </a:r>
                    </a:p>
                  </a:txBody>
                  <a:tcPr/>
                </a:tc>
                <a:tc>
                  <a:txBody>
                    <a:bodyPr/>
                    <a:lstStyle/>
                    <a:p>
                      <a:r>
                        <a:rPr lang="en-US" sz="1000"/>
                        <a:t>11998</a:t>
                      </a:r>
                    </a:p>
                  </a:txBody>
                  <a:tcPr/>
                </a:tc>
                <a:extLst>
                  <a:ext uri="{0D108BD9-81ED-4DB2-BD59-A6C34878D82A}">
                    <a16:rowId xmlns:a16="http://schemas.microsoft.com/office/drawing/2014/main" val="395368465"/>
                  </a:ext>
                </a:extLst>
              </a:tr>
            </a:tbl>
          </a:graphicData>
        </a:graphic>
      </p:graphicFrame>
      <p:sp>
        <p:nvSpPr>
          <p:cNvPr id="4" name="Text Placeholder 3">
            <a:extLst>
              <a:ext uri="{FF2B5EF4-FFF2-40B4-BE49-F238E27FC236}">
                <a16:creationId xmlns:a16="http://schemas.microsoft.com/office/drawing/2014/main" id="{C0DB3886-3676-4C8D-8D18-C051ACF78CCD}"/>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2012704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12C2-39C0-4C99-A43B-03470C7E57B5}"/>
              </a:ext>
            </a:extLst>
          </p:cNvPr>
          <p:cNvSpPr>
            <a:spLocks noGrp="1"/>
          </p:cNvSpPr>
          <p:nvPr>
            <p:ph type="title"/>
          </p:nvPr>
        </p:nvSpPr>
        <p:spPr/>
        <p:txBody>
          <a:bodyPr/>
          <a:lstStyle/>
          <a:p>
            <a:r>
              <a:rPr lang="en-US"/>
              <a:t>Instagram IG Hashtag Analytics | SLTR</a:t>
            </a:r>
          </a:p>
        </p:txBody>
      </p:sp>
      <p:graphicFrame>
        <p:nvGraphicFramePr>
          <p:cNvPr id="5" name="Table Placeholder 4">
            <a:extLst>
              <a:ext uri="{FF2B5EF4-FFF2-40B4-BE49-F238E27FC236}">
                <a16:creationId xmlns:a16="http://schemas.microsoft.com/office/drawing/2014/main" id="{426E07FE-2B6B-4116-A898-38D0F47FE0DD}"/>
              </a:ext>
            </a:extLst>
          </p:cNvPr>
          <p:cNvGraphicFramePr>
            <a:graphicFrameLocks noGrp="1"/>
          </p:cNvGraphicFramePr>
          <p:nvPr>
            <p:ph type="tbl" sz="quarter" idx="13"/>
            <p:extLst>
              <p:ext uri="{D42A27DB-BD31-4B8C-83A1-F6EECF244321}">
                <p14:modId xmlns:p14="http://schemas.microsoft.com/office/powerpoint/2010/main" val="141998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9439641"/>
                    </a:ext>
                  </a:extLst>
                </a:gridCol>
                <a:gridCol w="1645920">
                  <a:extLst>
                    <a:ext uri="{9D8B030D-6E8A-4147-A177-3AD203B41FA5}">
                      <a16:colId xmlns:a16="http://schemas.microsoft.com/office/drawing/2014/main" val="164462645"/>
                    </a:ext>
                  </a:extLst>
                </a:gridCol>
                <a:gridCol w="1645920">
                  <a:extLst>
                    <a:ext uri="{9D8B030D-6E8A-4147-A177-3AD203B41FA5}">
                      <a16:colId xmlns:a16="http://schemas.microsoft.com/office/drawing/2014/main" val="3587294095"/>
                    </a:ext>
                  </a:extLst>
                </a:gridCol>
                <a:gridCol w="1645920">
                  <a:extLst>
                    <a:ext uri="{9D8B030D-6E8A-4147-A177-3AD203B41FA5}">
                      <a16:colId xmlns:a16="http://schemas.microsoft.com/office/drawing/2014/main" val="4070376093"/>
                    </a:ext>
                  </a:extLst>
                </a:gridCol>
                <a:gridCol w="1645920">
                  <a:extLst>
                    <a:ext uri="{9D8B030D-6E8A-4147-A177-3AD203B41FA5}">
                      <a16:colId xmlns:a16="http://schemas.microsoft.com/office/drawing/2014/main" val="44925995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2942255411"/>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3378</a:t>
                      </a:r>
                    </a:p>
                  </a:txBody>
                  <a:tcPr/>
                </a:tc>
                <a:tc>
                  <a:txBody>
                    <a:bodyPr/>
                    <a:lstStyle/>
                    <a:p>
                      <a:r>
                        <a:rPr lang="en-US" sz="1000"/>
                        <a:t>56</a:t>
                      </a:r>
                    </a:p>
                  </a:txBody>
                  <a:tcPr/>
                </a:tc>
                <a:tc>
                  <a:txBody>
                    <a:bodyPr/>
                    <a:lstStyle/>
                    <a:p>
                      <a:r>
                        <a:rPr lang="en-US" sz="1000"/>
                        <a:t>3434</a:t>
                      </a:r>
                    </a:p>
                  </a:txBody>
                  <a:tcPr/>
                </a:tc>
                <a:extLst>
                  <a:ext uri="{0D108BD9-81ED-4DB2-BD59-A6C34878D82A}">
                    <a16:rowId xmlns:a16="http://schemas.microsoft.com/office/drawing/2014/main" val="2090619270"/>
                  </a:ext>
                </a:extLst>
              </a:tr>
              <a:tr h="370840">
                <a:tc>
                  <a:txBody>
                    <a:bodyPr/>
                    <a:lstStyle/>
                    <a:p>
                      <a:r>
                        <a:rPr lang="en-US" sz="1000"/>
                        <a:t>#Yelloween</a:t>
                      </a:r>
                    </a:p>
                  </a:txBody>
                  <a:tcPr/>
                </a:tc>
                <a:tc>
                  <a:txBody>
                    <a:bodyPr/>
                    <a:lstStyle/>
                    <a:p>
                      <a:r>
                        <a:rPr lang="en-US" sz="1000"/>
                        <a:t>1</a:t>
                      </a:r>
                    </a:p>
                  </a:txBody>
                  <a:tcPr/>
                </a:tc>
                <a:tc>
                  <a:txBody>
                    <a:bodyPr/>
                    <a:lstStyle/>
                    <a:p>
                      <a:r>
                        <a:rPr lang="en-US" sz="1000"/>
                        <a:t>734</a:t>
                      </a:r>
                    </a:p>
                  </a:txBody>
                  <a:tcPr/>
                </a:tc>
                <a:tc>
                  <a:txBody>
                    <a:bodyPr/>
                    <a:lstStyle/>
                    <a:p>
                      <a:r>
                        <a:rPr lang="en-US" sz="1000"/>
                        <a:t>7</a:t>
                      </a:r>
                    </a:p>
                  </a:txBody>
                  <a:tcPr/>
                </a:tc>
                <a:tc>
                  <a:txBody>
                    <a:bodyPr/>
                    <a:lstStyle/>
                    <a:p>
                      <a:r>
                        <a:rPr lang="en-US" sz="1000"/>
                        <a:t>741</a:t>
                      </a:r>
                    </a:p>
                  </a:txBody>
                  <a:tcPr/>
                </a:tc>
                <a:extLst>
                  <a:ext uri="{0D108BD9-81ED-4DB2-BD59-A6C34878D82A}">
                    <a16:rowId xmlns:a16="http://schemas.microsoft.com/office/drawing/2014/main" val="3622540406"/>
                  </a:ext>
                </a:extLst>
              </a:tr>
              <a:tr h="370840">
                <a:tc>
                  <a:txBody>
                    <a:bodyPr/>
                    <a:lstStyle/>
                    <a:p>
                      <a:r>
                        <a:rPr lang="en-US" sz="1000"/>
                        <a:t>#IlotMangenie</a:t>
                      </a:r>
                    </a:p>
                  </a:txBody>
                  <a:tcPr/>
                </a:tc>
                <a:tc>
                  <a:txBody>
                    <a:bodyPr/>
                    <a:lstStyle/>
                    <a:p>
                      <a:r>
                        <a:rPr lang="en-US" sz="1000"/>
                        <a:t>2</a:t>
                      </a:r>
                    </a:p>
                  </a:txBody>
                  <a:tcPr/>
                </a:tc>
                <a:tc>
                  <a:txBody>
                    <a:bodyPr/>
                    <a:lstStyle/>
                    <a:p>
                      <a:r>
                        <a:rPr lang="en-US" sz="1000"/>
                        <a:t>1685</a:t>
                      </a:r>
                    </a:p>
                  </a:txBody>
                  <a:tcPr/>
                </a:tc>
                <a:tc>
                  <a:txBody>
                    <a:bodyPr/>
                    <a:lstStyle/>
                    <a:p>
                      <a:r>
                        <a:rPr lang="en-US" sz="1000"/>
                        <a:t>28</a:t>
                      </a:r>
                    </a:p>
                  </a:txBody>
                  <a:tcPr/>
                </a:tc>
                <a:tc>
                  <a:txBody>
                    <a:bodyPr/>
                    <a:lstStyle/>
                    <a:p>
                      <a:r>
                        <a:rPr lang="en-US" sz="1000"/>
                        <a:t>1713</a:t>
                      </a:r>
                    </a:p>
                  </a:txBody>
                  <a:tcPr/>
                </a:tc>
                <a:extLst>
                  <a:ext uri="{0D108BD9-81ED-4DB2-BD59-A6C34878D82A}">
                    <a16:rowId xmlns:a16="http://schemas.microsoft.com/office/drawing/2014/main" val="561294828"/>
                  </a:ext>
                </a:extLst>
              </a:tr>
              <a:tr h="370840">
                <a:tc>
                  <a:txBody>
                    <a:bodyPr/>
                    <a:lstStyle/>
                    <a:p>
                      <a:r>
                        <a:rPr lang="en-US" sz="1000"/>
                        <a:t>#SteakMaestro</a:t>
                      </a:r>
                    </a:p>
                  </a:txBody>
                  <a:tcPr/>
                </a:tc>
                <a:tc>
                  <a:txBody>
                    <a:bodyPr/>
                    <a:lstStyle/>
                    <a:p>
                      <a:r>
                        <a:rPr lang="en-US" sz="1000"/>
                        <a:t>1</a:t>
                      </a:r>
                    </a:p>
                  </a:txBody>
                  <a:tcPr/>
                </a:tc>
                <a:tc>
                  <a:txBody>
                    <a:bodyPr/>
                    <a:lstStyle/>
                    <a:p>
                      <a:r>
                        <a:rPr lang="en-US" sz="1000"/>
                        <a:t>451</a:t>
                      </a:r>
                    </a:p>
                  </a:txBody>
                  <a:tcPr/>
                </a:tc>
                <a:tc>
                  <a:txBody>
                    <a:bodyPr/>
                    <a:lstStyle/>
                    <a:p>
                      <a:r>
                        <a:rPr lang="en-US" sz="1000"/>
                        <a:t>15</a:t>
                      </a:r>
                    </a:p>
                  </a:txBody>
                  <a:tcPr/>
                </a:tc>
                <a:tc>
                  <a:txBody>
                    <a:bodyPr/>
                    <a:lstStyle/>
                    <a:p>
                      <a:r>
                        <a:rPr lang="en-US" sz="1000"/>
                        <a:t>466</a:t>
                      </a:r>
                    </a:p>
                  </a:txBody>
                  <a:tcPr/>
                </a:tc>
                <a:extLst>
                  <a:ext uri="{0D108BD9-81ED-4DB2-BD59-A6C34878D82A}">
                    <a16:rowId xmlns:a16="http://schemas.microsoft.com/office/drawing/2014/main" val="2585235061"/>
                  </a:ext>
                </a:extLst>
              </a:tr>
              <a:tr h="370840">
                <a:tc>
                  <a:txBody>
                    <a:bodyPr/>
                    <a:lstStyle/>
                    <a:p>
                      <a:r>
                        <a:rPr lang="en-US" sz="1000"/>
                        <a:t>#HardestQuestionOfTheDay</a:t>
                      </a:r>
                    </a:p>
                  </a:txBody>
                  <a:tcPr/>
                </a:tc>
                <a:tc>
                  <a:txBody>
                    <a:bodyPr/>
                    <a:lstStyle/>
                    <a:p>
                      <a:r>
                        <a:rPr lang="en-US" sz="1000"/>
                        <a:t>1</a:t>
                      </a:r>
                    </a:p>
                  </a:txBody>
                  <a:tcPr/>
                </a:tc>
                <a:tc>
                  <a:txBody>
                    <a:bodyPr/>
                    <a:lstStyle/>
                    <a:p>
                      <a:r>
                        <a:rPr lang="en-US" sz="1000"/>
                        <a:t>939</a:t>
                      </a:r>
                    </a:p>
                  </a:txBody>
                  <a:tcPr/>
                </a:tc>
                <a:tc>
                  <a:txBody>
                    <a:bodyPr/>
                    <a:lstStyle/>
                    <a:p>
                      <a:r>
                        <a:rPr lang="en-US" sz="1000"/>
                        <a:t>15</a:t>
                      </a:r>
                    </a:p>
                  </a:txBody>
                  <a:tcPr/>
                </a:tc>
                <a:tc>
                  <a:txBody>
                    <a:bodyPr/>
                    <a:lstStyle/>
                    <a:p>
                      <a:r>
                        <a:rPr lang="en-US" sz="1000"/>
                        <a:t>954</a:t>
                      </a:r>
                    </a:p>
                  </a:txBody>
                  <a:tcPr/>
                </a:tc>
                <a:extLst>
                  <a:ext uri="{0D108BD9-81ED-4DB2-BD59-A6C34878D82A}">
                    <a16:rowId xmlns:a16="http://schemas.microsoft.com/office/drawing/2014/main" val="867972718"/>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1356</a:t>
                      </a:r>
                    </a:p>
                  </a:txBody>
                  <a:tcPr/>
                </a:tc>
                <a:extLst>
                  <a:ext uri="{0D108BD9-81ED-4DB2-BD59-A6C34878D82A}">
                    <a16:rowId xmlns:a16="http://schemas.microsoft.com/office/drawing/2014/main" val="3944811788"/>
                  </a:ext>
                </a:extLst>
              </a:tr>
              <a:tr h="370840">
                <a:tc>
                  <a:txBody>
                    <a:bodyPr/>
                    <a:lstStyle/>
                    <a:p>
                      <a:r>
                        <a:rPr lang="en-US" sz="1000"/>
                        <a:t>#GoldenCircle</a:t>
                      </a:r>
                    </a:p>
                  </a:txBody>
                  <a:tcPr/>
                </a:tc>
                <a:tc>
                  <a:txBody>
                    <a:bodyPr/>
                    <a:lstStyle/>
                    <a:p>
                      <a:r>
                        <a:rPr lang="en-US" sz="1000"/>
                        <a:t>2</a:t>
                      </a:r>
                    </a:p>
                  </a:txBody>
                  <a:tcPr/>
                </a:tc>
                <a:tc>
                  <a:txBody>
                    <a:bodyPr/>
                    <a:lstStyle/>
                    <a:p>
                      <a:r>
                        <a:rPr lang="en-US" sz="1000"/>
                        <a:t>1961</a:t>
                      </a:r>
                    </a:p>
                  </a:txBody>
                  <a:tcPr/>
                </a:tc>
                <a:tc>
                  <a:txBody>
                    <a:bodyPr/>
                    <a:lstStyle/>
                    <a:p>
                      <a:r>
                        <a:rPr lang="en-US" sz="1000"/>
                        <a:t>26</a:t>
                      </a:r>
                    </a:p>
                  </a:txBody>
                  <a:tcPr/>
                </a:tc>
                <a:tc>
                  <a:txBody>
                    <a:bodyPr/>
                    <a:lstStyle/>
                    <a:p>
                      <a:r>
                        <a:rPr lang="en-US" sz="1000"/>
                        <a:t>1987</a:t>
                      </a:r>
                    </a:p>
                  </a:txBody>
                  <a:tcPr/>
                </a:tc>
                <a:extLst>
                  <a:ext uri="{0D108BD9-81ED-4DB2-BD59-A6C34878D82A}">
                    <a16:rowId xmlns:a16="http://schemas.microsoft.com/office/drawing/2014/main" val="2127529570"/>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631</a:t>
                      </a:r>
                    </a:p>
                  </a:txBody>
                  <a:tcPr/>
                </a:tc>
                <a:extLst>
                  <a:ext uri="{0D108BD9-81ED-4DB2-BD59-A6C34878D82A}">
                    <a16:rowId xmlns:a16="http://schemas.microsoft.com/office/drawing/2014/main" val="1171852824"/>
                  </a:ext>
                </a:extLst>
              </a:tr>
            </a:tbl>
          </a:graphicData>
        </a:graphic>
      </p:graphicFrame>
      <p:sp>
        <p:nvSpPr>
          <p:cNvPr id="4" name="Text Placeholder 3">
            <a:extLst>
              <a:ext uri="{FF2B5EF4-FFF2-40B4-BE49-F238E27FC236}">
                <a16:creationId xmlns:a16="http://schemas.microsoft.com/office/drawing/2014/main" id="{2E19A093-1EE2-4A6B-B5DA-D052DCFDDE26}"/>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254872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6AA1-7AA9-4FF3-86B9-033C56953E69}"/>
              </a:ext>
            </a:extLst>
          </p:cNvPr>
          <p:cNvSpPr>
            <a:spLocks noGrp="1"/>
          </p:cNvSpPr>
          <p:nvPr>
            <p:ph type="title"/>
          </p:nvPr>
        </p:nvSpPr>
        <p:spPr/>
        <p:txBody>
          <a:bodyPr/>
          <a:lstStyle/>
          <a:p>
            <a:r>
              <a:rPr lang="en-US"/>
              <a:t>Facebook Hashtag Detection | SLTR</a:t>
            </a:r>
          </a:p>
        </p:txBody>
      </p:sp>
      <p:graphicFrame>
        <p:nvGraphicFramePr>
          <p:cNvPr id="5" name="Table Placeholder 4">
            <a:extLst>
              <a:ext uri="{FF2B5EF4-FFF2-40B4-BE49-F238E27FC236}">
                <a16:creationId xmlns:a16="http://schemas.microsoft.com/office/drawing/2014/main" id="{ACCA44E7-AA35-406A-A1C2-9EB3F0351C2C}"/>
              </a:ext>
            </a:extLst>
          </p:cNvPr>
          <p:cNvGraphicFramePr>
            <a:graphicFrameLocks noGrp="1"/>
          </p:cNvGraphicFramePr>
          <p:nvPr>
            <p:ph type="tbl" sz="quarter" idx="13"/>
            <p:extLst>
              <p:ext uri="{D42A27DB-BD31-4B8C-83A1-F6EECF244321}">
                <p14:modId xmlns:p14="http://schemas.microsoft.com/office/powerpoint/2010/main" val="169479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8735351"/>
                    </a:ext>
                  </a:extLst>
                </a:gridCol>
                <a:gridCol w="1234440">
                  <a:extLst>
                    <a:ext uri="{9D8B030D-6E8A-4147-A177-3AD203B41FA5}">
                      <a16:colId xmlns:a16="http://schemas.microsoft.com/office/drawing/2014/main" val="491582814"/>
                    </a:ext>
                  </a:extLst>
                </a:gridCol>
                <a:gridCol w="1234440">
                  <a:extLst>
                    <a:ext uri="{9D8B030D-6E8A-4147-A177-3AD203B41FA5}">
                      <a16:colId xmlns:a16="http://schemas.microsoft.com/office/drawing/2014/main" val="55808024"/>
                    </a:ext>
                  </a:extLst>
                </a:gridCol>
                <a:gridCol w="1234440">
                  <a:extLst>
                    <a:ext uri="{9D8B030D-6E8A-4147-A177-3AD203B41FA5}">
                      <a16:colId xmlns:a16="http://schemas.microsoft.com/office/drawing/2014/main" val="450168576"/>
                    </a:ext>
                  </a:extLst>
                </a:gridCol>
                <a:gridCol w="1234440">
                  <a:extLst>
                    <a:ext uri="{9D8B030D-6E8A-4147-A177-3AD203B41FA5}">
                      <a16:colId xmlns:a16="http://schemas.microsoft.com/office/drawing/2014/main" val="3778392713"/>
                    </a:ext>
                  </a:extLst>
                </a:gridCol>
                <a:gridCol w="1234440">
                  <a:extLst>
                    <a:ext uri="{9D8B030D-6E8A-4147-A177-3AD203B41FA5}">
                      <a16:colId xmlns:a16="http://schemas.microsoft.com/office/drawing/2014/main" val="152717164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4154090582"/>
                  </a:ext>
                </a:extLst>
              </a:tr>
              <a:tr h="370840">
                <a:tc>
                  <a:txBody>
                    <a:bodyPr/>
                    <a:lstStyle/>
                    <a:p>
                      <a:r>
                        <a:rPr lang="en-US" sz="1000"/>
                        <a:t>#40YearsOfLeTouessrok</a:t>
                      </a:r>
                    </a:p>
                  </a:txBody>
                  <a:tcPr/>
                </a:tc>
                <a:tc>
                  <a:txBody>
                    <a:bodyPr/>
                    <a:lstStyle/>
                    <a:p>
                      <a:r>
                        <a:rPr lang="en-US" sz="1000"/>
                        <a:t>30</a:t>
                      </a:r>
                    </a:p>
                  </a:txBody>
                  <a:tcPr/>
                </a:tc>
                <a:tc>
                  <a:txBody>
                    <a:bodyPr/>
                    <a:lstStyle/>
                    <a:p>
                      <a:r>
                        <a:rPr lang="en-US" sz="1000"/>
                        <a:t>223.06666666667</a:t>
                      </a:r>
                    </a:p>
                  </a:txBody>
                  <a:tcPr/>
                </a:tc>
                <a:tc>
                  <a:txBody>
                    <a:bodyPr/>
                    <a:lstStyle/>
                    <a:p>
                      <a:r>
                        <a:rPr lang="en-US" sz="1000"/>
                        <a:t>46.1</a:t>
                      </a:r>
                    </a:p>
                  </a:txBody>
                  <a:tcPr/>
                </a:tc>
                <a:tc>
                  <a:txBody>
                    <a:bodyPr/>
                    <a:lstStyle/>
                    <a:p>
                      <a:r>
                        <a:rPr lang="en-US" sz="1000"/>
                        <a:t>12.166666666667</a:t>
                      </a:r>
                    </a:p>
                  </a:txBody>
                  <a:tcPr/>
                </a:tc>
                <a:tc>
                  <a:txBody>
                    <a:bodyPr/>
                    <a:lstStyle/>
                    <a:p>
                      <a:r>
                        <a:rPr lang="en-US" sz="1000"/>
                        <a:t>281.33333333333</a:t>
                      </a:r>
                    </a:p>
                  </a:txBody>
                  <a:tcPr/>
                </a:tc>
                <a:extLst>
                  <a:ext uri="{0D108BD9-81ED-4DB2-BD59-A6C34878D82A}">
                    <a16:rowId xmlns:a16="http://schemas.microsoft.com/office/drawing/2014/main" val="455219665"/>
                  </a:ext>
                </a:extLst>
              </a:tr>
              <a:tr h="370840">
                <a:tc>
                  <a:txBody>
                    <a:bodyPr/>
                    <a:lstStyle/>
                    <a:p>
                      <a:r>
                        <a:rPr lang="en-US" sz="1000"/>
                        <a:t>#SteakMaestro</a:t>
                      </a:r>
                    </a:p>
                  </a:txBody>
                  <a:tcPr/>
                </a:tc>
                <a:tc>
                  <a:txBody>
                    <a:bodyPr/>
                    <a:lstStyle/>
                    <a:p>
                      <a:r>
                        <a:rPr lang="en-US" sz="1000"/>
                        <a:t>4</a:t>
                      </a:r>
                    </a:p>
                  </a:txBody>
                  <a:tcPr/>
                </a:tc>
                <a:tc>
                  <a:txBody>
                    <a:bodyPr/>
                    <a:lstStyle/>
                    <a:p>
                      <a:r>
                        <a:rPr lang="en-US" sz="1000"/>
                        <a:t>169.25</a:t>
                      </a:r>
                    </a:p>
                  </a:txBody>
                  <a:tcPr/>
                </a:tc>
                <a:tc>
                  <a:txBody>
                    <a:bodyPr/>
                    <a:lstStyle/>
                    <a:p>
                      <a:r>
                        <a:rPr lang="en-US" sz="1000"/>
                        <a:t>70.25</a:t>
                      </a:r>
                    </a:p>
                  </a:txBody>
                  <a:tcPr/>
                </a:tc>
                <a:tc>
                  <a:txBody>
                    <a:bodyPr/>
                    <a:lstStyle/>
                    <a:p>
                      <a:r>
                        <a:rPr lang="en-US" sz="1000"/>
                        <a:t>8.5</a:t>
                      </a:r>
                    </a:p>
                  </a:txBody>
                  <a:tcPr/>
                </a:tc>
                <a:tc>
                  <a:txBody>
                    <a:bodyPr/>
                    <a:lstStyle/>
                    <a:p>
                      <a:r>
                        <a:rPr lang="en-US" sz="1000"/>
                        <a:t>248</a:t>
                      </a:r>
                    </a:p>
                  </a:txBody>
                  <a:tcPr/>
                </a:tc>
                <a:extLst>
                  <a:ext uri="{0D108BD9-81ED-4DB2-BD59-A6C34878D82A}">
                    <a16:rowId xmlns:a16="http://schemas.microsoft.com/office/drawing/2014/main" val="3094528"/>
                  </a:ext>
                </a:extLst>
              </a:tr>
              <a:tr h="370840">
                <a:tc>
                  <a:txBody>
                    <a:bodyPr/>
                    <a:lstStyle/>
                    <a:p>
                      <a:r>
                        <a:rPr lang="en-US" sz="1000"/>
                        <a:t>#40YearsOfLeTouessrokWIN</a:t>
                      </a:r>
                    </a:p>
                  </a:txBody>
                  <a:tcPr/>
                </a:tc>
                <a:tc>
                  <a:txBody>
                    <a:bodyPr/>
                    <a:lstStyle/>
                    <a:p>
                      <a:r>
                        <a:rPr lang="en-US" sz="1000"/>
                        <a:t>1</a:t>
                      </a:r>
                    </a:p>
                  </a:txBody>
                  <a:tcPr/>
                </a:tc>
                <a:tc>
                  <a:txBody>
                    <a:bodyPr/>
                    <a:lstStyle/>
                    <a:p>
                      <a:r>
                        <a:rPr lang="en-US" sz="1000"/>
                        <a:t>1465</a:t>
                      </a:r>
                    </a:p>
                  </a:txBody>
                  <a:tcPr/>
                </a:tc>
                <a:tc>
                  <a:txBody>
                    <a:bodyPr/>
                    <a:lstStyle/>
                    <a:p>
                      <a:r>
                        <a:rPr lang="en-US" sz="1000"/>
                        <a:t>63</a:t>
                      </a:r>
                    </a:p>
                  </a:txBody>
                  <a:tcPr/>
                </a:tc>
                <a:tc>
                  <a:txBody>
                    <a:bodyPr/>
                    <a:lstStyle/>
                    <a:p>
                      <a:r>
                        <a:rPr lang="en-US" sz="1000"/>
                        <a:t>64</a:t>
                      </a:r>
                    </a:p>
                  </a:txBody>
                  <a:tcPr/>
                </a:tc>
                <a:tc>
                  <a:txBody>
                    <a:bodyPr/>
                    <a:lstStyle/>
                    <a:p>
                      <a:r>
                        <a:rPr lang="en-US" sz="1000"/>
                        <a:t>1592</a:t>
                      </a:r>
                    </a:p>
                  </a:txBody>
                  <a:tcPr/>
                </a:tc>
                <a:extLst>
                  <a:ext uri="{0D108BD9-81ED-4DB2-BD59-A6C34878D82A}">
                    <a16:rowId xmlns:a16="http://schemas.microsoft.com/office/drawing/2014/main" val="629684484"/>
                  </a:ext>
                </a:extLst>
              </a:tr>
              <a:tr h="370840">
                <a:tc>
                  <a:txBody>
                    <a:bodyPr/>
                    <a:lstStyle/>
                    <a:p>
                      <a:r>
                        <a:rPr lang="en-US" sz="1000"/>
                        <a:t>#steakmaestro</a:t>
                      </a:r>
                    </a:p>
                  </a:txBody>
                  <a:tcPr/>
                </a:tc>
                <a:tc>
                  <a:txBody>
                    <a:bodyPr/>
                    <a:lstStyle/>
                    <a:p>
                      <a:r>
                        <a:rPr lang="en-US" sz="1000"/>
                        <a:t>1</a:t>
                      </a:r>
                    </a:p>
                  </a:txBody>
                  <a:tcPr/>
                </a:tc>
                <a:tc>
                  <a:txBody>
                    <a:bodyPr/>
                    <a:lstStyle/>
                    <a:p>
                      <a:r>
                        <a:rPr lang="en-US" sz="1000"/>
                        <a:t>988</a:t>
                      </a:r>
                    </a:p>
                  </a:txBody>
                  <a:tcPr/>
                </a:tc>
                <a:tc>
                  <a:txBody>
                    <a:bodyPr/>
                    <a:lstStyle/>
                    <a:p>
                      <a:r>
                        <a:rPr lang="en-US" sz="1000"/>
                        <a:t>6</a:t>
                      </a:r>
                    </a:p>
                  </a:txBody>
                  <a:tcPr/>
                </a:tc>
                <a:tc>
                  <a:txBody>
                    <a:bodyPr/>
                    <a:lstStyle/>
                    <a:p>
                      <a:r>
                        <a:rPr lang="en-US" sz="1000"/>
                        <a:t>11</a:t>
                      </a:r>
                    </a:p>
                  </a:txBody>
                  <a:tcPr/>
                </a:tc>
                <a:tc>
                  <a:txBody>
                    <a:bodyPr/>
                    <a:lstStyle/>
                    <a:p>
                      <a:r>
                        <a:rPr lang="en-US" sz="1000"/>
                        <a:t>1005</a:t>
                      </a:r>
                    </a:p>
                  </a:txBody>
                  <a:tcPr/>
                </a:tc>
                <a:extLst>
                  <a:ext uri="{0D108BD9-81ED-4DB2-BD59-A6C34878D82A}">
                    <a16:rowId xmlns:a16="http://schemas.microsoft.com/office/drawing/2014/main" val="3440616325"/>
                  </a:ext>
                </a:extLst>
              </a:tr>
              <a:tr h="370840">
                <a:tc>
                  <a:txBody>
                    <a:bodyPr/>
                    <a:lstStyle/>
                    <a:p>
                      <a:r>
                        <a:rPr lang="en-US" sz="1000"/>
                        <a:t>#VeuveCliquot</a:t>
                      </a:r>
                    </a:p>
                  </a:txBody>
                  <a:tcPr/>
                </a:tc>
                <a:tc>
                  <a:txBody>
                    <a:bodyPr/>
                    <a:lstStyle/>
                    <a:p>
                      <a:r>
                        <a:rPr lang="en-US" sz="1000"/>
                        <a:t>1</a:t>
                      </a:r>
                    </a:p>
                  </a:txBody>
                  <a:tcPr/>
                </a:tc>
                <a:tc>
                  <a:txBody>
                    <a:bodyPr/>
                    <a:lstStyle/>
                    <a:p>
                      <a:r>
                        <a:rPr lang="en-US" sz="1000"/>
                        <a:t>50</a:t>
                      </a:r>
                    </a:p>
                  </a:txBody>
                  <a:tcPr/>
                </a:tc>
                <a:tc>
                  <a:txBody>
                    <a:bodyPr/>
                    <a:lstStyle/>
                    <a:p>
                      <a:r>
                        <a:rPr lang="en-US" sz="1000"/>
                        <a:t>4</a:t>
                      </a:r>
                    </a:p>
                  </a:txBody>
                  <a:tcPr/>
                </a:tc>
                <a:tc>
                  <a:txBody>
                    <a:bodyPr/>
                    <a:lstStyle/>
                    <a:p>
                      <a:r>
                        <a:rPr lang="en-US" sz="1000"/>
                        <a:t>28</a:t>
                      </a:r>
                    </a:p>
                  </a:txBody>
                  <a:tcPr/>
                </a:tc>
                <a:tc>
                  <a:txBody>
                    <a:bodyPr/>
                    <a:lstStyle/>
                    <a:p>
                      <a:r>
                        <a:rPr lang="en-US" sz="1000"/>
                        <a:t>82</a:t>
                      </a:r>
                    </a:p>
                  </a:txBody>
                  <a:tcPr/>
                </a:tc>
                <a:extLst>
                  <a:ext uri="{0D108BD9-81ED-4DB2-BD59-A6C34878D82A}">
                    <a16:rowId xmlns:a16="http://schemas.microsoft.com/office/drawing/2014/main" val="3733360848"/>
                  </a:ext>
                </a:extLst>
              </a:tr>
              <a:tr h="370840">
                <a:tc>
                  <a:txBody>
                    <a:bodyPr/>
                    <a:lstStyle/>
                    <a:p>
                      <a:r>
                        <a:rPr lang="en-US" sz="1000"/>
                        <a:t>#TheDream</a:t>
                      </a:r>
                    </a:p>
                  </a:txBody>
                  <a:tcPr/>
                </a:tc>
                <a:tc>
                  <a:txBody>
                    <a:bodyPr/>
                    <a:lstStyle/>
                    <a:p>
                      <a:r>
                        <a:rPr lang="en-US" sz="1000"/>
                        <a:t>1</a:t>
                      </a:r>
                    </a:p>
                  </a:txBody>
                  <a:tcPr/>
                </a:tc>
                <a:tc>
                  <a:txBody>
                    <a:bodyPr/>
                    <a:lstStyle/>
                    <a:p>
                      <a:r>
                        <a:rPr lang="en-US" sz="1000"/>
                        <a:t>96</a:t>
                      </a:r>
                    </a:p>
                  </a:txBody>
                  <a:tcPr/>
                </a:tc>
                <a:tc>
                  <a:txBody>
                    <a:bodyPr/>
                    <a:lstStyle/>
                    <a:p>
                      <a:r>
                        <a:rPr lang="en-US" sz="1000"/>
                        <a:t>5</a:t>
                      </a:r>
                    </a:p>
                  </a:txBody>
                  <a:tcPr/>
                </a:tc>
                <a:tc>
                  <a:txBody>
                    <a:bodyPr/>
                    <a:lstStyle/>
                    <a:p>
                      <a:r>
                        <a:rPr lang="en-US" sz="1000"/>
                        <a:t>1</a:t>
                      </a:r>
                    </a:p>
                  </a:txBody>
                  <a:tcPr/>
                </a:tc>
                <a:tc>
                  <a:txBody>
                    <a:bodyPr/>
                    <a:lstStyle/>
                    <a:p>
                      <a:r>
                        <a:rPr lang="en-US" sz="1000"/>
                        <a:t>102</a:t>
                      </a:r>
                    </a:p>
                  </a:txBody>
                  <a:tcPr/>
                </a:tc>
                <a:extLst>
                  <a:ext uri="{0D108BD9-81ED-4DB2-BD59-A6C34878D82A}">
                    <a16:rowId xmlns:a16="http://schemas.microsoft.com/office/drawing/2014/main" val="552038845"/>
                  </a:ext>
                </a:extLst>
              </a:tr>
            </a:tbl>
          </a:graphicData>
        </a:graphic>
      </p:graphicFrame>
      <p:sp>
        <p:nvSpPr>
          <p:cNvPr id="4" name="Text Placeholder 3">
            <a:extLst>
              <a:ext uri="{FF2B5EF4-FFF2-40B4-BE49-F238E27FC236}">
                <a16:creationId xmlns:a16="http://schemas.microsoft.com/office/drawing/2014/main" id="{64C1A406-837F-460D-BFCB-3A0CCBA85FA4}"/>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973589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B935B-AE06-48F3-890F-7ED8A217B3CF}"/>
              </a:ext>
            </a:extLst>
          </p:cNvPr>
          <p:cNvSpPr>
            <a:spLocks noGrp="1"/>
          </p:cNvSpPr>
          <p:nvPr>
            <p:ph type="title"/>
          </p:nvPr>
        </p:nvSpPr>
        <p:spPr/>
        <p:txBody>
          <a:bodyPr/>
          <a:lstStyle/>
          <a:p>
            <a:r>
              <a:rPr lang="en-US"/>
              <a:t>Facebook FB Hashtag Analytics | SLTR</a:t>
            </a:r>
          </a:p>
        </p:txBody>
      </p:sp>
      <p:graphicFrame>
        <p:nvGraphicFramePr>
          <p:cNvPr id="5" name="Table Placeholder 4">
            <a:extLst>
              <a:ext uri="{FF2B5EF4-FFF2-40B4-BE49-F238E27FC236}">
                <a16:creationId xmlns:a16="http://schemas.microsoft.com/office/drawing/2014/main" id="{C2BEE7C7-2F4D-4412-BE01-A1D9A65A1AEF}"/>
              </a:ext>
            </a:extLst>
          </p:cNvPr>
          <p:cNvGraphicFramePr>
            <a:graphicFrameLocks noGrp="1"/>
          </p:cNvGraphicFramePr>
          <p:nvPr>
            <p:ph type="tbl" sz="quarter" idx="13"/>
            <p:extLst>
              <p:ext uri="{D42A27DB-BD31-4B8C-83A1-F6EECF244321}">
                <p14:modId xmlns:p14="http://schemas.microsoft.com/office/powerpoint/2010/main" val="251390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1436636"/>
                    </a:ext>
                  </a:extLst>
                </a:gridCol>
                <a:gridCol w="1234440">
                  <a:extLst>
                    <a:ext uri="{9D8B030D-6E8A-4147-A177-3AD203B41FA5}">
                      <a16:colId xmlns:a16="http://schemas.microsoft.com/office/drawing/2014/main" val="2713707709"/>
                    </a:ext>
                  </a:extLst>
                </a:gridCol>
                <a:gridCol w="1234440">
                  <a:extLst>
                    <a:ext uri="{9D8B030D-6E8A-4147-A177-3AD203B41FA5}">
                      <a16:colId xmlns:a16="http://schemas.microsoft.com/office/drawing/2014/main" val="1711539763"/>
                    </a:ext>
                  </a:extLst>
                </a:gridCol>
                <a:gridCol w="1234440">
                  <a:extLst>
                    <a:ext uri="{9D8B030D-6E8A-4147-A177-3AD203B41FA5}">
                      <a16:colId xmlns:a16="http://schemas.microsoft.com/office/drawing/2014/main" val="3673973569"/>
                    </a:ext>
                  </a:extLst>
                </a:gridCol>
                <a:gridCol w="1234440">
                  <a:extLst>
                    <a:ext uri="{9D8B030D-6E8A-4147-A177-3AD203B41FA5}">
                      <a16:colId xmlns:a16="http://schemas.microsoft.com/office/drawing/2014/main" val="2181322809"/>
                    </a:ext>
                  </a:extLst>
                </a:gridCol>
                <a:gridCol w="1234440">
                  <a:extLst>
                    <a:ext uri="{9D8B030D-6E8A-4147-A177-3AD203B41FA5}">
                      <a16:colId xmlns:a16="http://schemas.microsoft.com/office/drawing/2014/main" val="94835984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extLst>
                  <a:ext uri="{0D108BD9-81ED-4DB2-BD59-A6C34878D82A}">
                    <a16:rowId xmlns:a16="http://schemas.microsoft.com/office/drawing/2014/main" val="2262383573"/>
                  </a:ext>
                </a:extLst>
              </a:tr>
              <a:tr h="370840">
                <a:tc>
                  <a:txBody>
                    <a:bodyPr/>
                    <a:lstStyle/>
                    <a:p>
                      <a:r>
                        <a:rPr lang="en-US" sz="1000"/>
                        <a:t>#40YearsOfLeTouessrok</a:t>
                      </a:r>
                    </a:p>
                  </a:txBody>
                  <a:tcPr/>
                </a:tc>
                <a:tc>
                  <a:txBody>
                    <a:bodyPr/>
                    <a:lstStyle/>
                    <a:p>
                      <a:r>
                        <a:rPr lang="en-US" sz="1000"/>
                        <a:t>30</a:t>
                      </a:r>
                    </a:p>
                  </a:txBody>
                  <a:tcPr/>
                </a:tc>
                <a:tc>
                  <a:txBody>
                    <a:bodyPr/>
                    <a:lstStyle/>
                    <a:p>
                      <a:r>
                        <a:rPr lang="en-US" sz="1000"/>
                        <a:t>6228</a:t>
                      </a:r>
                    </a:p>
                  </a:txBody>
                  <a:tcPr/>
                </a:tc>
                <a:tc>
                  <a:txBody>
                    <a:bodyPr/>
                    <a:lstStyle/>
                    <a:p>
                      <a:r>
                        <a:rPr lang="en-US" sz="1000"/>
                        <a:t>1383</a:t>
                      </a:r>
                    </a:p>
                  </a:txBody>
                  <a:tcPr/>
                </a:tc>
                <a:tc>
                  <a:txBody>
                    <a:bodyPr/>
                    <a:lstStyle/>
                    <a:p>
                      <a:r>
                        <a:rPr lang="en-US" sz="1000"/>
                        <a:t>365</a:t>
                      </a:r>
                    </a:p>
                  </a:txBody>
                  <a:tcPr/>
                </a:tc>
                <a:tc>
                  <a:txBody>
                    <a:bodyPr/>
                    <a:lstStyle/>
                    <a:p>
                      <a:r>
                        <a:rPr lang="en-US" sz="1000"/>
                        <a:t>7976</a:t>
                      </a:r>
                    </a:p>
                  </a:txBody>
                  <a:tcPr/>
                </a:tc>
                <a:extLst>
                  <a:ext uri="{0D108BD9-81ED-4DB2-BD59-A6C34878D82A}">
                    <a16:rowId xmlns:a16="http://schemas.microsoft.com/office/drawing/2014/main" val="2388379122"/>
                  </a:ext>
                </a:extLst>
              </a:tr>
              <a:tr h="370840">
                <a:tc>
                  <a:txBody>
                    <a:bodyPr/>
                    <a:lstStyle/>
                    <a:p>
                      <a:r>
                        <a:rPr lang="en-US" sz="1000"/>
                        <a:t>#steakmaestro</a:t>
                      </a:r>
                    </a:p>
                  </a:txBody>
                  <a:tcPr/>
                </a:tc>
                <a:tc>
                  <a:txBody>
                    <a:bodyPr/>
                    <a:lstStyle/>
                    <a:p>
                      <a:r>
                        <a:rPr lang="en-US" sz="1000"/>
                        <a:t>1</a:t>
                      </a:r>
                    </a:p>
                  </a:txBody>
                  <a:tcPr/>
                </a:tc>
                <a:tc>
                  <a:txBody>
                    <a:bodyPr/>
                    <a:lstStyle/>
                    <a:p>
                      <a:r>
                        <a:rPr lang="en-US" sz="1000"/>
                        <a:t>968</a:t>
                      </a:r>
                    </a:p>
                  </a:txBody>
                  <a:tcPr/>
                </a:tc>
                <a:tc>
                  <a:txBody>
                    <a:bodyPr/>
                    <a:lstStyle/>
                    <a:p>
                      <a:r>
                        <a:rPr lang="en-US" sz="1000"/>
                        <a:t>6</a:t>
                      </a:r>
                    </a:p>
                  </a:txBody>
                  <a:tcPr/>
                </a:tc>
                <a:tc>
                  <a:txBody>
                    <a:bodyPr/>
                    <a:lstStyle/>
                    <a:p>
                      <a:r>
                        <a:rPr lang="en-US" sz="1000"/>
                        <a:t>11</a:t>
                      </a:r>
                    </a:p>
                  </a:txBody>
                  <a:tcPr/>
                </a:tc>
                <a:tc>
                  <a:txBody>
                    <a:bodyPr/>
                    <a:lstStyle/>
                    <a:p>
                      <a:r>
                        <a:rPr lang="en-US" sz="1000"/>
                        <a:t>985</a:t>
                      </a:r>
                    </a:p>
                  </a:txBody>
                  <a:tcPr/>
                </a:tc>
                <a:extLst>
                  <a:ext uri="{0D108BD9-81ED-4DB2-BD59-A6C34878D82A}">
                    <a16:rowId xmlns:a16="http://schemas.microsoft.com/office/drawing/2014/main" val="1791400557"/>
                  </a:ext>
                </a:extLst>
              </a:tr>
              <a:tr h="370840">
                <a:tc>
                  <a:txBody>
                    <a:bodyPr/>
                    <a:lstStyle/>
                    <a:p>
                      <a:r>
                        <a:rPr lang="en-US" sz="1000"/>
                        <a:t>#SteakMaestro</a:t>
                      </a:r>
                    </a:p>
                  </a:txBody>
                  <a:tcPr/>
                </a:tc>
                <a:tc>
                  <a:txBody>
                    <a:bodyPr/>
                    <a:lstStyle/>
                    <a:p>
                      <a:r>
                        <a:rPr lang="en-US" sz="1000"/>
                        <a:t>4</a:t>
                      </a:r>
                    </a:p>
                  </a:txBody>
                  <a:tcPr/>
                </a:tc>
                <a:tc>
                  <a:txBody>
                    <a:bodyPr/>
                    <a:lstStyle/>
                    <a:p>
                      <a:r>
                        <a:rPr lang="en-US" sz="1000"/>
                        <a:t>609</a:t>
                      </a:r>
                    </a:p>
                  </a:txBody>
                  <a:tcPr/>
                </a:tc>
                <a:tc>
                  <a:txBody>
                    <a:bodyPr/>
                    <a:lstStyle/>
                    <a:p>
                      <a:r>
                        <a:rPr lang="en-US" sz="1000"/>
                        <a:t>281</a:t>
                      </a:r>
                    </a:p>
                  </a:txBody>
                  <a:tcPr/>
                </a:tc>
                <a:tc>
                  <a:txBody>
                    <a:bodyPr/>
                    <a:lstStyle/>
                    <a:p>
                      <a:r>
                        <a:rPr lang="en-US" sz="1000"/>
                        <a:t>34</a:t>
                      </a:r>
                    </a:p>
                  </a:txBody>
                  <a:tcPr/>
                </a:tc>
                <a:tc>
                  <a:txBody>
                    <a:bodyPr/>
                    <a:lstStyle/>
                    <a:p>
                      <a:r>
                        <a:rPr lang="en-US" sz="1000"/>
                        <a:t>924</a:t>
                      </a:r>
                    </a:p>
                  </a:txBody>
                  <a:tcPr/>
                </a:tc>
                <a:extLst>
                  <a:ext uri="{0D108BD9-81ED-4DB2-BD59-A6C34878D82A}">
                    <a16:rowId xmlns:a16="http://schemas.microsoft.com/office/drawing/2014/main" val="310482929"/>
                  </a:ext>
                </a:extLst>
              </a:tr>
              <a:tr h="370840">
                <a:tc>
                  <a:txBody>
                    <a:bodyPr/>
                    <a:lstStyle/>
                    <a:p>
                      <a:r>
                        <a:rPr lang="en-US" sz="1000"/>
                        <a:t>#VeuveCliquot</a:t>
                      </a:r>
                    </a:p>
                  </a:txBody>
                  <a:tcPr/>
                </a:tc>
                <a:tc>
                  <a:txBody>
                    <a:bodyPr/>
                    <a:lstStyle/>
                    <a:p>
                      <a:r>
                        <a:rPr lang="en-US" sz="1000"/>
                        <a:t>1</a:t>
                      </a:r>
                    </a:p>
                  </a:txBody>
                  <a:tcPr/>
                </a:tc>
                <a:tc>
                  <a:txBody>
                    <a:bodyPr/>
                    <a:lstStyle/>
                    <a:p>
                      <a:r>
                        <a:rPr lang="en-US" sz="1000"/>
                        <a:t>40</a:t>
                      </a:r>
                    </a:p>
                  </a:txBody>
                  <a:tcPr/>
                </a:tc>
                <a:tc>
                  <a:txBody>
                    <a:bodyPr/>
                    <a:lstStyle/>
                    <a:p>
                      <a:r>
                        <a:rPr lang="en-US" sz="1000"/>
                        <a:t>4</a:t>
                      </a:r>
                    </a:p>
                  </a:txBody>
                  <a:tcPr/>
                </a:tc>
                <a:tc>
                  <a:txBody>
                    <a:bodyPr/>
                    <a:lstStyle/>
                    <a:p>
                      <a:r>
                        <a:rPr lang="en-US" sz="1000"/>
                        <a:t>28</a:t>
                      </a:r>
                    </a:p>
                  </a:txBody>
                  <a:tcPr/>
                </a:tc>
                <a:tc>
                  <a:txBody>
                    <a:bodyPr/>
                    <a:lstStyle/>
                    <a:p>
                      <a:r>
                        <a:rPr lang="en-US" sz="1000"/>
                        <a:t>72</a:t>
                      </a:r>
                    </a:p>
                  </a:txBody>
                  <a:tcPr/>
                </a:tc>
                <a:extLst>
                  <a:ext uri="{0D108BD9-81ED-4DB2-BD59-A6C34878D82A}">
                    <a16:rowId xmlns:a16="http://schemas.microsoft.com/office/drawing/2014/main" val="4183364675"/>
                  </a:ext>
                </a:extLst>
              </a:tr>
              <a:tr h="370840">
                <a:tc>
                  <a:txBody>
                    <a:bodyPr/>
                    <a:lstStyle/>
                    <a:p>
                      <a:r>
                        <a:rPr lang="en-US" sz="1000"/>
                        <a:t>#TheDream</a:t>
                      </a:r>
                    </a:p>
                  </a:txBody>
                  <a:tcPr/>
                </a:tc>
                <a:tc>
                  <a:txBody>
                    <a:bodyPr/>
                    <a:lstStyle/>
                    <a:p>
                      <a:r>
                        <a:rPr lang="en-US" sz="1000"/>
                        <a:t>1</a:t>
                      </a:r>
                    </a:p>
                  </a:txBody>
                  <a:tcPr/>
                </a:tc>
                <a:tc>
                  <a:txBody>
                    <a:bodyPr/>
                    <a:lstStyle/>
                    <a:p>
                      <a:r>
                        <a:rPr lang="en-US" sz="1000"/>
                        <a:t>82</a:t>
                      </a:r>
                    </a:p>
                  </a:txBody>
                  <a:tcPr/>
                </a:tc>
                <a:tc>
                  <a:txBody>
                    <a:bodyPr/>
                    <a:lstStyle/>
                    <a:p>
                      <a:r>
                        <a:rPr lang="en-US" sz="1000"/>
                        <a:t>5</a:t>
                      </a:r>
                    </a:p>
                  </a:txBody>
                  <a:tcPr/>
                </a:tc>
                <a:tc>
                  <a:txBody>
                    <a:bodyPr/>
                    <a:lstStyle/>
                    <a:p>
                      <a:r>
                        <a:rPr lang="en-US" sz="1000"/>
                        <a:t>1</a:t>
                      </a:r>
                    </a:p>
                  </a:txBody>
                  <a:tcPr/>
                </a:tc>
                <a:tc>
                  <a:txBody>
                    <a:bodyPr/>
                    <a:lstStyle/>
                    <a:p>
                      <a:r>
                        <a:rPr lang="en-US" sz="1000"/>
                        <a:t>88</a:t>
                      </a:r>
                    </a:p>
                  </a:txBody>
                  <a:tcPr/>
                </a:tc>
                <a:extLst>
                  <a:ext uri="{0D108BD9-81ED-4DB2-BD59-A6C34878D82A}">
                    <a16:rowId xmlns:a16="http://schemas.microsoft.com/office/drawing/2014/main" val="1205521711"/>
                  </a:ext>
                </a:extLst>
              </a:tr>
              <a:tr h="370840">
                <a:tc>
                  <a:txBody>
                    <a:bodyPr/>
                    <a:lstStyle/>
                    <a:p>
                      <a:r>
                        <a:rPr lang="en-US" sz="1000"/>
                        <a:t>#40YearsOfLeTouessrokWIN</a:t>
                      </a:r>
                    </a:p>
                  </a:txBody>
                  <a:tcPr/>
                </a:tc>
                <a:tc>
                  <a:txBody>
                    <a:bodyPr/>
                    <a:lstStyle/>
                    <a:p>
                      <a:r>
                        <a:rPr lang="en-US" sz="1000"/>
                        <a:t>1</a:t>
                      </a:r>
                    </a:p>
                  </a:txBody>
                  <a:tcPr/>
                </a:tc>
                <a:tc>
                  <a:txBody>
                    <a:bodyPr/>
                    <a:lstStyle/>
                    <a:p>
                      <a:r>
                        <a:rPr lang="en-US" sz="1000"/>
                        <a:t>1366</a:t>
                      </a:r>
                    </a:p>
                  </a:txBody>
                  <a:tcPr/>
                </a:tc>
                <a:tc>
                  <a:txBody>
                    <a:bodyPr/>
                    <a:lstStyle/>
                    <a:p>
                      <a:r>
                        <a:rPr lang="en-US" sz="1000"/>
                        <a:t>63</a:t>
                      </a:r>
                    </a:p>
                  </a:txBody>
                  <a:tcPr/>
                </a:tc>
                <a:tc>
                  <a:txBody>
                    <a:bodyPr/>
                    <a:lstStyle/>
                    <a:p>
                      <a:r>
                        <a:rPr lang="en-US" sz="1000"/>
                        <a:t>64</a:t>
                      </a:r>
                    </a:p>
                  </a:txBody>
                  <a:tcPr/>
                </a:tc>
                <a:tc>
                  <a:txBody>
                    <a:bodyPr/>
                    <a:lstStyle/>
                    <a:p>
                      <a:r>
                        <a:rPr lang="en-US" sz="1000"/>
                        <a:t>1493</a:t>
                      </a:r>
                    </a:p>
                  </a:txBody>
                  <a:tcPr/>
                </a:tc>
                <a:extLst>
                  <a:ext uri="{0D108BD9-81ED-4DB2-BD59-A6C34878D82A}">
                    <a16:rowId xmlns:a16="http://schemas.microsoft.com/office/drawing/2014/main" val="415417881"/>
                  </a:ext>
                </a:extLst>
              </a:tr>
            </a:tbl>
          </a:graphicData>
        </a:graphic>
      </p:graphicFrame>
      <p:sp>
        <p:nvSpPr>
          <p:cNvPr id="4" name="Text Placeholder 3">
            <a:extLst>
              <a:ext uri="{FF2B5EF4-FFF2-40B4-BE49-F238E27FC236}">
                <a16:creationId xmlns:a16="http://schemas.microsoft.com/office/drawing/2014/main" id="{7074A6E6-4BAA-4F64-B281-80DD122B72AE}"/>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3668633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7D920-69AB-4026-8BB9-13271165850C}"/>
              </a:ext>
            </a:extLst>
          </p:cNvPr>
          <p:cNvSpPr>
            <a:spLocks noGrp="1"/>
          </p:cNvSpPr>
          <p:nvPr>
            <p:ph type="title"/>
          </p:nvPr>
        </p:nvSpPr>
        <p:spPr/>
        <p:txBody>
          <a:bodyPr/>
          <a:lstStyle/>
          <a:p>
            <a:r>
              <a:rPr lang="en-US"/>
              <a:t>Twitter Hashtag Detection | SLTR</a:t>
            </a:r>
          </a:p>
        </p:txBody>
      </p:sp>
      <p:graphicFrame>
        <p:nvGraphicFramePr>
          <p:cNvPr id="5" name="Table Placeholder 4">
            <a:extLst>
              <a:ext uri="{FF2B5EF4-FFF2-40B4-BE49-F238E27FC236}">
                <a16:creationId xmlns:a16="http://schemas.microsoft.com/office/drawing/2014/main" id="{1C6C8CA7-2CAA-4675-9754-3ACBE57395D9}"/>
              </a:ext>
            </a:extLst>
          </p:cNvPr>
          <p:cNvGraphicFramePr>
            <a:graphicFrameLocks noGrp="1"/>
          </p:cNvGraphicFramePr>
          <p:nvPr>
            <p:ph type="tbl" sz="quarter" idx="13"/>
            <p:extLst>
              <p:ext uri="{D42A27DB-BD31-4B8C-83A1-F6EECF244321}">
                <p14:modId xmlns:p14="http://schemas.microsoft.com/office/powerpoint/2010/main" val="256631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6313114"/>
                    </a:ext>
                  </a:extLst>
                </a:gridCol>
                <a:gridCol w="1234440">
                  <a:extLst>
                    <a:ext uri="{9D8B030D-6E8A-4147-A177-3AD203B41FA5}">
                      <a16:colId xmlns:a16="http://schemas.microsoft.com/office/drawing/2014/main" val="2593566022"/>
                    </a:ext>
                  </a:extLst>
                </a:gridCol>
                <a:gridCol w="1234440">
                  <a:extLst>
                    <a:ext uri="{9D8B030D-6E8A-4147-A177-3AD203B41FA5}">
                      <a16:colId xmlns:a16="http://schemas.microsoft.com/office/drawing/2014/main" val="1816368440"/>
                    </a:ext>
                  </a:extLst>
                </a:gridCol>
                <a:gridCol w="1234440">
                  <a:extLst>
                    <a:ext uri="{9D8B030D-6E8A-4147-A177-3AD203B41FA5}">
                      <a16:colId xmlns:a16="http://schemas.microsoft.com/office/drawing/2014/main" val="498287889"/>
                    </a:ext>
                  </a:extLst>
                </a:gridCol>
                <a:gridCol w="1234440">
                  <a:extLst>
                    <a:ext uri="{9D8B030D-6E8A-4147-A177-3AD203B41FA5}">
                      <a16:colId xmlns:a16="http://schemas.microsoft.com/office/drawing/2014/main" val="900702439"/>
                    </a:ext>
                  </a:extLst>
                </a:gridCol>
                <a:gridCol w="1234440">
                  <a:extLst>
                    <a:ext uri="{9D8B030D-6E8A-4147-A177-3AD203B41FA5}">
                      <a16:colId xmlns:a16="http://schemas.microsoft.com/office/drawing/2014/main" val="1725852568"/>
                    </a:ext>
                  </a:extLst>
                </a:gridCol>
              </a:tblGrid>
              <a:tr h="370840">
                <a:tc>
                  <a:txBody>
                    <a:bodyPr/>
                    <a:lstStyle/>
                    <a:p>
                      <a:r>
                        <a:rPr lang="en-US" sz="1000"/>
                        <a:t>Hashtag</a:t>
                      </a:r>
                    </a:p>
                  </a:txBody>
                  <a:tcPr/>
                </a:tc>
                <a:tc>
                  <a:txBody>
                    <a:bodyPr/>
                    <a:lstStyle/>
                    <a:p>
                      <a:r>
                        <a:rPr lang="en-US" sz="1000"/>
                        <a:t>Tweets</a:t>
                      </a:r>
                    </a:p>
                  </a:txBody>
                  <a:tcPr/>
                </a:tc>
                <a:tc>
                  <a:txBody>
                    <a:bodyPr/>
                    <a:lstStyle/>
                    <a:p>
                      <a:r>
                        <a:rPr lang="en-US" sz="1000"/>
                        <a:t>Likes per Tweet</a:t>
                      </a:r>
                    </a:p>
                  </a:txBody>
                  <a:tcPr/>
                </a:tc>
                <a:tc>
                  <a:txBody>
                    <a:bodyPr/>
                    <a:lstStyle/>
                    <a:p>
                      <a:r>
                        <a:rPr lang="en-US" sz="1000"/>
                        <a:t>Retweets per Tweet</a:t>
                      </a:r>
                    </a:p>
                  </a:txBody>
                  <a:tcPr/>
                </a:tc>
                <a:tc>
                  <a:txBody>
                    <a:bodyPr/>
                    <a:lstStyle/>
                    <a:p>
                      <a:r>
                        <a:rPr lang="en-US" sz="1000"/>
                        <a:t>Replies per Tweet</a:t>
                      </a:r>
                    </a:p>
                  </a:txBody>
                  <a:tcPr/>
                </a:tc>
                <a:tc>
                  <a:txBody>
                    <a:bodyPr/>
                    <a:lstStyle/>
                    <a:p>
                      <a:r>
                        <a:rPr lang="en-US" sz="1000"/>
                        <a:t>Total Interactions per Tweet</a:t>
                      </a:r>
                    </a:p>
                  </a:txBody>
                  <a:tcPr/>
                </a:tc>
                <a:extLst>
                  <a:ext uri="{0D108BD9-81ED-4DB2-BD59-A6C34878D82A}">
                    <a16:rowId xmlns:a16="http://schemas.microsoft.com/office/drawing/2014/main" val="1368849097"/>
                  </a:ext>
                </a:extLst>
              </a:tr>
              <a:tr h="370840">
                <a:tc>
                  <a:txBody>
                    <a:bodyPr/>
                    <a:lstStyle/>
                    <a:p>
                      <a:r>
                        <a:rPr lang="en-US" sz="1000"/>
                        <a:t>#IlotMangenie</a:t>
                      </a:r>
                    </a:p>
                  </a:txBody>
                  <a:tcPr/>
                </a:tc>
                <a:tc>
                  <a:txBody>
                    <a:bodyPr/>
                    <a:lstStyle/>
                    <a:p>
                      <a:r>
                        <a:rPr lang="en-US" sz="1000"/>
                        <a:t>3</a:t>
                      </a:r>
                    </a:p>
                  </a:txBody>
                  <a:tcPr/>
                </a:tc>
                <a:tc>
                  <a:txBody>
                    <a:bodyPr/>
                    <a:lstStyle/>
                    <a:p>
                      <a:r>
                        <a:rPr lang="en-US" sz="1000"/>
                        <a:t>5.6666666666667</a:t>
                      </a:r>
                    </a:p>
                  </a:txBody>
                  <a:tcPr/>
                </a:tc>
                <a:tc>
                  <a:txBody>
                    <a:bodyPr/>
                    <a:lstStyle/>
                    <a:p>
                      <a:r>
                        <a:rPr lang="en-US" sz="1000"/>
                        <a:t>1.6666666666667</a:t>
                      </a:r>
                    </a:p>
                  </a:txBody>
                  <a:tcPr/>
                </a:tc>
                <a:tc>
                  <a:txBody>
                    <a:bodyPr/>
                    <a:lstStyle/>
                    <a:p>
                      <a:r>
                        <a:rPr lang="en-US" sz="1000"/>
                        <a:t>0</a:t>
                      </a:r>
                    </a:p>
                  </a:txBody>
                  <a:tcPr/>
                </a:tc>
                <a:tc>
                  <a:txBody>
                    <a:bodyPr/>
                    <a:lstStyle/>
                    <a:p>
                      <a:r>
                        <a:rPr lang="en-US" sz="1000"/>
                        <a:t>7.3333333333333</a:t>
                      </a:r>
                    </a:p>
                  </a:txBody>
                  <a:tcPr/>
                </a:tc>
                <a:extLst>
                  <a:ext uri="{0D108BD9-81ED-4DB2-BD59-A6C34878D82A}">
                    <a16:rowId xmlns:a16="http://schemas.microsoft.com/office/drawing/2014/main" val="411607054"/>
                  </a:ext>
                </a:extLst>
              </a:tr>
              <a:tr h="370840">
                <a:tc>
                  <a:txBody>
                    <a:bodyPr/>
                    <a:lstStyle/>
                    <a:p>
                      <a:r>
                        <a:rPr lang="en-US" sz="1000"/>
                        <a:t>#Dodo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401561172"/>
                  </a:ext>
                </a:extLst>
              </a:tr>
              <a:tr h="370840">
                <a:tc>
                  <a:txBody>
                    <a:bodyPr/>
                    <a:lstStyle/>
                    <a:p>
                      <a:r>
                        <a:rPr lang="en-US" sz="1000"/>
                        <a:t>#40YearsOfLeTouessrok</a:t>
                      </a:r>
                    </a:p>
                  </a:txBody>
                  <a:tcPr/>
                </a:tc>
                <a:tc>
                  <a:txBody>
                    <a:bodyPr/>
                    <a:lstStyle/>
                    <a:p>
                      <a:r>
                        <a:rPr lang="en-US" sz="1000"/>
                        <a:t>31</a:t>
                      </a:r>
                    </a:p>
                  </a:txBody>
                  <a:tcPr/>
                </a:tc>
                <a:tc>
                  <a:txBody>
                    <a:bodyPr/>
                    <a:lstStyle/>
                    <a:p>
                      <a:r>
                        <a:rPr lang="en-US" sz="1000"/>
                        <a:t>3.4516129032258</a:t>
                      </a:r>
                    </a:p>
                  </a:txBody>
                  <a:tcPr/>
                </a:tc>
                <a:tc>
                  <a:txBody>
                    <a:bodyPr/>
                    <a:lstStyle/>
                    <a:p>
                      <a:r>
                        <a:rPr lang="en-US" sz="1000"/>
                        <a:t>1.258064516129</a:t>
                      </a:r>
                    </a:p>
                  </a:txBody>
                  <a:tcPr/>
                </a:tc>
                <a:tc>
                  <a:txBody>
                    <a:bodyPr/>
                    <a:lstStyle/>
                    <a:p>
                      <a:r>
                        <a:rPr lang="en-US" sz="1000"/>
                        <a:t>0.064516129032258</a:t>
                      </a:r>
                    </a:p>
                  </a:txBody>
                  <a:tcPr/>
                </a:tc>
                <a:tc>
                  <a:txBody>
                    <a:bodyPr/>
                    <a:lstStyle/>
                    <a:p>
                      <a:r>
                        <a:rPr lang="en-US" sz="1000"/>
                        <a:t>4.7741935483871</a:t>
                      </a:r>
                    </a:p>
                  </a:txBody>
                  <a:tcPr/>
                </a:tc>
                <a:extLst>
                  <a:ext uri="{0D108BD9-81ED-4DB2-BD59-A6C34878D82A}">
                    <a16:rowId xmlns:a16="http://schemas.microsoft.com/office/drawing/2014/main" val="511201132"/>
                  </a:ext>
                </a:extLst>
              </a:tr>
              <a:tr h="370840">
                <a:tc>
                  <a:txBody>
                    <a:bodyPr/>
                    <a:lstStyle/>
                    <a:p>
                      <a:r>
                        <a:rPr lang="en-US" sz="1000"/>
                        <a:t>#WorldWellnessWeekend</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343396136"/>
                  </a:ext>
                </a:extLst>
              </a:tr>
              <a:tr h="370840">
                <a:tc>
                  <a:txBody>
                    <a:bodyPr/>
                    <a:lstStyle/>
                    <a:p>
                      <a:r>
                        <a:rPr lang="en-US" sz="1000"/>
                        <a:t>#Wellness</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711077081"/>
                  </a:ext>
                </a:extLst>
              </a:tr>
              <a:tr h="370840">
                <a:tc>
                  <a:txBody>
                    <a:bodyPr/>
                    <a:lstStyle/>
                    <a:p>
                      <a:r>
                        <a:rPr lang="en-US" sz="1000"/>
                        <a:t>#WellnessWeekend</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839669856"/>
                  </a:ext>
                </a:extLst>
              </a:tr>
              <a:tr h="370840">
                <a:tc>
                  <a:txBody>
                    <a:bodyPr/>
                    <a:lstStyle/>
                    <a:p>
                      <a:r>
                        <a:rPr lang="en-US" sz="1000"/>
                        <a:t>#SteakMaestro</a:t>
                      </a:r>
                    </a:p>
                  </a:txBody>
                  <a:tcPr/>
                </a:tc>
                <a:tc>
                  <a:txBody>
                    <a:bodyPr/>
                    <a:lstStyle/>
                    <a:p>
                      <a:r>
                        <a:rPr lang="en-US" sz="1000"/>
                        <a:t>6</a:t>
                      </a:r>
                    </a:p>
                  </a:txBody>
                  <a:tcPr/>
                </a:tc>
                <a:tc>
                  <a:txBody>
                    <a:bodyPr/>
                    <a:lstStyle/>
                    <a:p>
                      <a:r>
                        <a:rPr lang="en-US" sz="1000"/>
                        <a:t>1</a:t>
                      </a:r>
                    </a:p>
                  </a:txBody>
                  <a:tcPr/>
                </a:tc>
                <a:tc>
                  <a:txBody>
                    <a:bodyPr/>
                    <a:lstStyle/>
                    <a:p>
                      <a:r>
                        <a:rPr lang="en-US" sz="1000"/>
                        <a:t>0.33333333333333</a:t>
                      </a:r>
                    </a:p>
                  </a:txBody>
                  <a:tcPr/>
                </a:tc>
                <a:tc>
                  <a:txBody>
                    <a:bodyPr/>
                    <a:lstStyle/>
                    <a:p>
                      <a:r>
                        <a:rPr lang="en-US" sz="1000"/>
                        <a:t>0</a:t>
                      </a:r>
                    </a:p>
                  </a:txBody>
                  <a:tcPr/>
                </a:tc>
                <a:tc>
                  <a:txBody>
                    <a:bodyPr/>
                    <a:lstStyle/>
                    <a:p>
                      <a:r>
                        <a:rPr lang="en-US" sz="1000"/>
                        <a:t>1.3333333333333</a:t>
                      </a:r>
                    </a:p>
                  </a:txBody>
                  <a:tcPr/>
                </a:tc>
                <a:extLst>
                  <a:ext uri="{0D108BD9-81ED-4DB2-BD59-A6C34878D82A}">
                    <a16:rowId xmlns:a16="http://schemas.microsoft.com/office/drawing/2014/main" val="3714702521"/>
                  </a:ext>
                </a:extLst>
              </a:tr>
              <a:tr h="370840">
                <a:tc>
                  <a:txBody>
                    <a:bodyPr/>
                    <a:lstStyle/>
                    <a:p>
                      <a:r>
                        <a:rPr lang="en-US" sz="1000"/>
                        <a:t>#Yelloween</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873496951"/>
                  </a:ext>
                </a:extLst>
              </a:tr>
              <a:tr h="370840">
                <a:tc>
                  <a:txBody>
                    <a:bodyPr/>
                    <a:lstStyle/>
                    <a:p>
                      <a:r>
                        <a:rPr lang="en-US" sz="1000"/>
                        <a:t>#VeuveClicquot</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085289901"/>
                  </a:ext>
                </a:extLst>
              </a:tr>
              <a:tr h="370840">
                <a:tc>
                  <a:txBody>
                    <a:bodyPr/>
                    <a:lstStyle/>
                    <a:p>
                      <a:r>
                        <a:rPr lang="en-US" sz="1000"/>
                        <a:t>#Mauritius</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1197250050"/>
                  </a:ext>
                </a:extLst>
              </a:tr>
              <a:tr h="370840">
                <a:tc>
                  <a:txBody>
                    <a:bodyPr/>
                    <a:lstStyle/>
                    <a:p>
                      <a:r>
                        <a:rPr lang="en-US" sz="1000"/>
                        <a:t>#LeTouessrok</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348393684"/>
                  </a:ext>
                </a:extLst>
              </a:tr>
            </a:tbl>
          </a:graphicData>
        </a:graphic>
      </p:graphicFrame>
      <p:sp>
        <p:nvSpPr>
          <p:cNvPr id="4" name="Text Placeholder 3">
            <a:extLst>
              <a:ext uri="{FF2B5EF4-FFF2-40B4-BE49-F238E27FC236}">
                <a16:creationId xmlns:a16="http://schemas.microsoft.com/office/drawing/2014/main" id="{70684330-9D02-4FDF-989F-8272CBABDC9A}"/>
              </a:ext>
            </a:extLst>
          </p:cNvPr>
          <p:cNvSpPr>
            <a:spLocks noGrp="1"/>
          </p:cNvSpPr>
          <p:nvPr>
            <p:ph type="body" sz="quarter" idx="14"/>
          </p:nvPr>
        </p:nvSpPr>
        <p:spPr/>
        <p:txBody>
          <a:bodyPr/>
          <a:lstStyle/>
          <a:p>
            <a:r>
              <a:rPr lang="en-US"/>
              <a:t>01/09/2018 - 31/12/2018</a:t>
            </a:r>
          </a:p>
        </p:txBody>
      </p:sp>
    </p:spTree>
    <p:extLst>
      <p:ext uri="{BB962C8B-B14F-4D97-AF65-F5344CB8AC3E}">
        <p14:creationId xmlns:p14="http://schemas.microsoft.com/office/powerpoint/2010/main" val="20728186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3101</Words>
  <Application>Microsoft Office PowerPoint</Application>
  <PresentationFormat>On-screen Show (4:3)</PresentationFormat>
  <Paragraphs>1290</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7</vt:lpstr>
      <vt:lpstr>Instagram Posts Table | SLTR - 2 of 7</vt:lpstr>
      <vt:lpstr>Instagram Posts Table | SLTR - 3 of 7</vt:lpstr>
      <vt:lpstr>Instagram Posts Table | SLTR - 4 of 7</vt:lpstr>
      <vt:lpstr>Instagram Posts Table | SLTR - 5 of 7</vt:lpstr>
      <vt:lpstr>Instagram Posts Table | SLTR - 6 of 7</vt:lpstr>
      <vt:lpstr>Instagram Posts Table | SLTR - 7 of 7</vt:lpstr>
      <vt:lpstr>Instagram Videos Table | SLTR</vt:lpstr>
      <vt:lpstr>Instagram Stories Key Metrics Line Chart | SLTR</vt:lpstr>
      <vt:lpstr>Instagram Stories Taps Line Chart | SLTR</vt:lpstr>
      <vt:lpstr>Instagram Stories Key Metrics Table | SLTR</vt:lpstr>
      <vt:lpstr>Twitter TW Followers Total (Bar Chart) | SLTR</vt:lpstr>
      <vt:lpstr>Twitter TW Followers Change (Bar Chart) | SLTR</vt:lpstr>
      <vt:lpstr>Overall TW Total Interactions (Bar Chart) | Shangri-La Mauritius</vt:lpstr>
      <vt:lpstr>Instagram Hashtag Detection | SLTR</vt:lpstr>
      <vt:lpstr>Instagram Hashtag Detection | SLTR</vt:lpstr>
      <vt:lpstr>Instagram IG Hashtag Analytics | SLTR</vt:lpstr>
      <vt:lpstr>Facebook Hashtag Detection | SLTR</vt:lpstr>
      <vt:lpstr>Facebook FB Hashtag Analytics | SLTR</vt:lpstr>
      <vt:lpstr>Twitter Hashtag Detection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2019-01-13T16:05:53Z</dcterms:created>
  <dcterms:modified xsi:type="dcterms:W3CDTF">2019-01-13T16:07:22Z</dcterms:modified>
</cp:coreProperties>
</file>