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55130</c:v>
                </c:pt>
                <c:pt idx="1">
                  <c:v>55584</c:v>
                </c:pt>
                <c:pt idx="2">
                  <c:v>55854</c:v>
                </c:pt>
              </c:numCache>
            </c:numRef>
          </c:val>
          <c:extLst>
            <c:ext xmlns:c16="http://schemas.microsoft.com/office/drawing/2014/chart" uri="{C3380CC4-5D6E-409C-BE32-E72D297353CC}">
              <c16:uniqueId val="{00000000-4213-407B-84CE-5EBA649CCBF1}"/>
            </c:ext>
          </c:extLst>
        </c:ser>
        <c:dLbls>
          <c:showLegendKey val="0"/>
          <c:showVal val="0"/>
          <c:showCatName val="0"/>
          <c:showSerName val="0"/>
          <c:showPercent val="0"/>
          <c:showBubbleSize val="0"/>
        </c:dLbls>
        <c:gapWidth val="182"/>
        <c:axId val="292844520"/>
        <c:axId val="292845832"/>
      </c:barChart>
      <c:dateAx>
        <c:axId val="292844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45832"/>
        <c:crosses val="autoZero"/>
        <c:auto val="1"/>
        <c:lblOffset val="100"/>
        <c:baseTimeUnit val="days"/>
      </c:dateAx>
      <c:valAx>
        <c:axId val="2928458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4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412</c:v>
                </c:pt>
                <c:pt idx="1">
                  <c:v>451</c:v>
                </c:pt>
                <c:pt idx="2">
                  <c:v>287</c:v>
                </c:pt>
              </c:numCache>
            </c:numRef>
          </c:val>
          <c:extLst>
            <c:ext xmlns:c16="http://schemas.microsoft.com/office/drawing/2014/chart" uri="{C3380CC4-5D6E-409C-BE32-E72D297353CC}">
              <c16:uniqueId val="{00000000-B892-4A63-8B47-CEEC5C02EB1F}"/>
            </c:ext>
          </c:extLst>
        </c:ser>
        <c:dLbls>
          <c:showLegendKey val="0"/>
          <c:showVal val="0"/>
          <c:showCatName val="0"/>
          <c:showSerName val="0"/>
          <c:showPercent val="0"/>
          <c:showBubbleSize val="0"/>
        </c:dLbls>
        <c:gapWidth val="182"/>
        <c:axId val="288575112"/>
        <c:axId val="288571504"/>
      </c:barChart>
      <c:dateAx>
        <c:axId val="2885751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71504"/>
        <c:crosses val="autoZero"/>
        <c:auto val="1"/>
        <c:lblOffset val="100"/>
        <c:baseTimeUnit val="days"/>
      </c:dateAx>
      <c:valAx>
        <c:axId val="288571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7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258767</c:v>
                </c:pt>
                <c:pt idx="1">
                  <c:v>358822</c:v>
                </c:pt>
                <c:pt idx="2">
                  <c:v>294406</c:v>
                </c:pt>
              </c:numCache>
            </c:numRef>
          </c:val>
          <c:extLst>
            <c:ext xmlns:c16="http://schemas.microsoft.com/office/drawing/2014/chart" uri="{C3380CC4-5D6E-409C-BE32-E72D297353CC}">
              <c16:uniqueId val="{00000000-9B37-4A3C-A04F-3CBF62E19C01}"/>
            </c:ext>
          </c:extLst>
        </c:ser>
        <c:dLbls>
          <c:showLegendKey val="0"/>
          <c:showVal val="0"/>
          <c:showCatName val="0"/>
          <c:showSerName val="0"/>
          <c:showPercent val="0"/>
          <c:showBubbleSize val="0"/>
        </c:dLbls>
        <c:gapWidth val="182"/>
        <c:axId val="342718384"/>
        <c:axId val="342717400"/>
      </c:barChart>
      <c:dateAx>
        <c:axId val="3427183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17400"/>
        <c:crosses val="autoZero"/>
        <c:auto val="1"/>
        <c:lblOffset val="100"/>
        <c:baseTimeUnit val="days"/>
      </c:dateAx>
      <c:valAx>
        <c:axId val="342717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1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45257</c:v>
                </c:pt>
                <c:pt idx="1">
                  <c:v>40783</c:v>
                </c:pt>
                <c:pt idx="2">
                  <c:v>29705</c:v>
                </c:pt>
              </c:numCache>
            </c:numRef>
          </c:val>
          <c:extLst>
            <c:ext xmlns:c16="http://schemas.microsoft.com/office/drawing/2014/chart" uri="{C3380CC4-5D6E-409C-BE32-E72D297353CC}">
              <c16:uniqueId val="{00000000-10EE-4BEA-B24E-C612E92CA093}"/>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43109</c:v>
                </c:pt>
                <c:pt idx="1">
                  <c:v>43110</c:v>
                </c:pt>
                <c:pt idx="2">
                  <c:v>43111</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10EE-4BEA-B24E-C612E92CA093}"/>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43109</c:v>
                </c:pt>
                <c:pt idx="1">
                  <c:v>43110</c:v>
                </c:pt>
                <c:pt idx="2">
                  <c:v>43111</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0EE-4BEA-B24E-C612E92CA093}"/>
            </c:ext>
          </c:extLst>
        </c:ser>
        <c:dLbls>
          <c:showLegendKey val="0"/>
          <c:showVal val="0"/>
          <c:showCatName val="0"/>
          <c:showSerName val="0"/>
          <c:showPercent val="0"/>
          <c:showBubbleSize val="0"/>
        </c:dLbls>
        <c:gapWidth val="182"/>
        <c:axId val="45383240"/>
        <c:axId val="45381600"/>
      </c:barChart>
      <c:dateAx>
        <c:axId val="453832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1600"/>
        <c:crosses val="autoZero"/>
        <c:auto val="1"/>
        <c:lblOffset val="100"/>
        <c:baseTimeUnit val="days"/>
      </c:dateAx>
      <c:valAx>
        <c:axId val="45381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17323</c:v>
                </c:pt>
                <c:pt idx="1">
                  <c:v>22683</c:v>
                </c:pt>
                <c:pt idx="2">
                  <c:v>16146</c:v>
                </c:pt>
              </c:numCache>
            </c:numRef>
          </c:val>
          <c:extLst>
            <c:ext xmlns:c16="http://schemas.microsoft.com/office/drawing/2014/chart" uri="{C3380CC4-5D6E-409C-BE32-E72D297353CC}">
              <c16:uniqueId val="{00000000-5969-4E9B-845F-8CF791D0E12B}"/>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43109</c:v>
                </c:pt>
                <c:pt idx="1">
                  <c:v>43110</c:v>
                </c:pt>
                <c:pt idx="2">
                  <c:v>43111</c:v>
                </c:pt>
              </c:numCache>
            </c:numRef>
          </c:cat>
          <c:val>
            <c:numRef>
              <c:f>Sheet1!$C$2:$C$4</c:f>
              <c:numCache>
                <c:formatCode>General</c:formatCode>
                <c:ptCount val="3"/>
                <c:pt idx="0">
                  <c:v>134045</c:v>
                </c:pt>
                <c:pt idx="1">
                  <c:v>233175</c:v>
                </c:pt>
                <c:pt idx="2">
                  <c:v>192137</c:v>
                </c:pt>
              </c:numCache>
            </c:numRef>
          </c:val>
          <c:extLst>
            <c:ext xmlns:c16="http://schemas.microsoft.com/office/drawing/2014/chart" uri="{C3380CC4-5D6E-409C-BE32-E72D297353CC}">
              <c16:uniqueId val="{00000001-5969-4E9B-845F-8CF791D0E12B}"/>
            </c:ext>
          </c:extLst>
        </c:ser>
        <c:dLbls>
          <c:showLegendKey val="0"/>
          <c:showVal val="0"/>
          <c:showCatName val="0"/>
          <c:showSerName val="0"/>
          <c:showPercent val="0"/>
          <c:showBubbleSize val="0"/>
        </c:dLbls>
        <c:gapWidth val="182"/>
        <c:axId val="45379304"/>
        <c:axId val="45379632"/>
      </c:barChart>
      <c:dateAx>
        <c:axId val="45379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79632"/>
        <c:crosses val="autoZero"/>
        <c:auto val="1"/>
        <c:lblOffset val="100"/>
        <c:baseTimeUnit val="days"/>
      </c:dateAx>
      <c:valAx>
        <c:axId val="453796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7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158321</c:v>
                </c:pt>
                <c:pt idx="1">
                  <c:v>271204</c:v>
                </c:pt>
                <c:pt idx="2">
                  <c:v>215950</c:v>
                </c:pt>
              </c:numCache>
            </c:numRef>
          </c:val>
          <c:extLst>
            <c:ext xmlns:c16="http://schemas.microsoft.com/office/drawing/2014/chart" uri="{C3380CC4-5D6E-409C-BE32-E72D297353CC}">
              <c16:uniqueId val="{00000000-0B58-4259-B5CD-9F441ACDC400}"/>
            </c:ext>
          </c:extLst>
        </c:ser>
        <c:dLbls>
          <c:showLegendKey val="0"/>
          <c:showVal val="0"/>
          <c:showCatName val="0"/>
          <c:showSerName val="0"/>
          <c:showPercent val="0"/>
          <c:showBubbleSize val="0"/>
        </c:dLbls>
        <c:gapWidth val="182"/>
        <c:axId val="344123280"/>
        <c:axId val="344119672"/>
      </c:barChart>
      <c:dateAx>
        <c:axId val="3441232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19672"/>
        <c:crosses val="autoZero"/>
        <c:auto val="1"/>
        <c:lblOffset val="100"/>
        <c:baseTimeUnit val="days"/>
      </c:dateAx>
      <c:valAx>
        <c:axId val="3441196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2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53267</c:v>
                </c:pt>
                <c:pt idx="1">
                  <c:v>55852</c:v>
                </c:pt>
                <c:pt idx="2">
                  <c:v>57602</c:v>
                </c:pt>
              </c:numCache>
            </c:numRef>
          </c:val>
          <c:extLst>
            <c:ext xmlns:c16="http://schemas.microsoft.com/office/drawing/2014/chart" uri="{C3380CC4-5D6E-409C-BE32-E72D297353CC}">
              <c16:uniqueId val="{00000000-61DC-4DE8-803D-1C47DE5D8A73}"/>
            </c:ext>
          </c:extLst>
        </c:ser>
        <c:dLbls>
          <c:showLegendKey val="0"/>
          <c:showVal val="0"/>
          <c:showCatName val="0"/>
          <c:showSerName val="0"/>
          <c:showPercent val="0"/>
          <c:showBubbleSize val="0"/>
        </c:dLbls>
        <c:gapWidth val="182"/>
        <c:axId val="221864736"/>
        <c:axId val="221857192"/>
      </c:barChart>
      <c:dateAx>
        <c:axId val="2218647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57192"/>
        <c:crosses val="autoZero"/>
        <c:auto val="1"/>
        <c:lblOffset val="100"/>
        <c:baseTimeUnit val="days"/>
      </c:dateAx>
      <c:valAx>
        <c:axId val="221857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6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940</c:v>
                </c:pt>
                <c:pt idx="1">
                  <c:v>2585</c:v>
                </c:pt>
                <c:pt idx="2">
                  <c:v>1750</c:v>
                </c:pt>
              </c:numCache>
            </c:numRef>
          </c:val>
          <c:extLst>
            <c:ext xmlns:c16="http://schemas.microsoft.com/office/drawing/2014/chart" uri="{C3380CC4-5D6E-409C-BE32-E72D297353CC}">
              <c16:uniqueId val="{00000000-026D-4651-B7BC-39E3BB691148}"/>
            </c:ext>
          </c:extLst>
        </c:ser>
        <c:dLbls>
          <c:showLegendKey val="0"/>
          <c:showVal val="0"/>
          <c:showCatName val="0"/>
          <c:showSerName val="0"/>
          <c:showPercent val="0"/>
          <c:showBubbleSize val="0"/>
        </c:dLbls>
        <c:gapWidth val="182"/>
        <c:axId val="221857520"/>
        <c:axId val="221859816"/>
      </c:barChart>
      <c:dateAx>
        <c:axId val="221857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59816"/>
        <c:crosses val="autoZero"/>
        <c:auto val="1"/>
        <c:lblOffset val="100"/>
        <c:baseTimeUnit val="days"/>
      </c:dateAx>
      <c:valAx>
        <c:axId val="221859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5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46333</c:v>
                </c:pt>
                <c:pt idx="1">
                  <c:v>53136</c:v>
                </c:pt>
                <c:pt idx="2">
                  <c:v>58645</c:v>
                </c:pt>
              </c:numCache>
            </c:numRef>
          </c:val>
          <c:extLst>
            <c:ext xmlns:c16="http://schemas.microsoft.com/office/drawing/2014/chart" uri="{C3380CC4-5D6E-409C-BE32-E72D297353CC}">
              <c16:uniqueId val="{00000000-1F32-4118-A781-81983E9B614D}"/>
            </c:ext>
          </c:extLst>
        </c:ser>
        <c:dLbls>
          <c:showLegendKey val="0"/>
          <c:showVal val="0"/>
          <c:showCatName val="0"/>
          <c:showSerName val="0"/>
          <c:showPercent val="0"/>
          <c:showBubbleSize val="0"/>
        </c:dLbls>
        <c:gapWidth val="182"/>
        <c:axId val="221863752"/>
        <c:axId val="221864080"/>
      </c:barChart>
      <c:dateAx>
        <c:axId val="2218637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64080"/>
        <c:crosses val="autoZero"/>
        <c:auto val="1"/>
        <c:lblOffset val="100"/>
        <c:baseTimeUnit val="days"/>
      </c:dateAx>
      <c:valAx>
        <c:axId val="221864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6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5CDF-4090-9C78-8172FF3F76BA}"/>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43109</c:v>
                </c:pt>
                <c:pt idx="1">
                  <c:v>43110</c:v>
                </c:pt>
                <c:pt idx="2">
                  <c:v>43111</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5CDF-4090-9C78-8172FF3F76BA}"/>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43109</c:v>
                </c:pt>
                <c:pt idx="1">
                  <c:v>43110</c:v>
                </c:pt>
                <c:pt idx="2">
                  <c:v>43111</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5CDF-4090-9C78-8172FF3F76BA}"/>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43109</c:v>
                </c:pt>
                <c:pt idx="1">
                  <c:v>43110</c:v>
                </c:pt>
                <c:pt idx="2">
                  <c:v>43111</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5CDF-4090-9C78-8172FF3F76BA}"/>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43109</c:v>
                </c:pt>
                <c:pt idx="1">
                  <c:v>43110</c:v>
                </c:pt>
                <c:pt idx="2">
                  <c:v>43111</c:v>
                </c:pt>
              </c:numCache>
            </c:numRef>
          </c:cat>
          <c:val>
            <c:numRef>
              <c:f>Sheet1!$F$2:$F$4</c:f>
              <c:numCache>
                <c:formatCode>General</c:formatCode>
                <c:ptCount val="3"/>
                <c:pt idx="0">
                  <c:v>30090</c:v>
                </c:pt>
                <c:pt idx="1">
                  <c:v>25266</c:v>
                </c:pt>
                <c:pt idx="2">
                  <c:v>29150</c:v>
                </c:pt>
              </c:numCache>
            </c:numRef>
          </c:val>
          <c:extLst>
            <c:ext xmlns:c16="http://schemas.microsoft.com/office/drawing/2014/chart" uri="{C3380CC4-5D6E-409C-BE32-E72D297353CC}">
              <c16:uniqueId val="{00000004-5CDF-4090-9C78-8172FF3F76BA}"/>
            </c:ext>
          </c:extLst>
        </c:ser>
        <c:dLbls>
          <c:showLegendKey val="0"/>
          <c:showVal val="0"/>
          <c:showCatName val="0"/>
          <c:showSerName val="0"/>
          <c:showPercent val="0"/>
          <c:showBubbleSize val="0"/>
        </c:dLbls>
        <c:gapWidth val="182"/>
        <c:axId val="221865720"/>
        <c:axId val="221869328"/>
      </c:barChart>
      <c:dateAx>
        <c:axId val="2218657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69328"/>
        <c:crosses val="autoZero"/>
        <c:auto val="1"/>
        <c:lblOffset val="100"/>
        <c:baseTimeUnit val="days"/>
      </c:dateAx>
      <c:valAx>
        <c:axId val="221869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6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Sheet1!$B$2:$B$24</c:f>
              <c:numCache>
                <c:formatCode>General</c:formatCode>
                <c:ptCount val="23"/>
                <c:pt idx="0">
                  <c:v>1401</c:v>
                </c:pt>
                <c:pt idx="1">
                  <c:v>1719.1666666666699</c:v>
                </c:pt>
                <c:pt idx="2">
                  <c:v>1086</c:v>
                </c:pt>
                <c:pt idx="3">
                  <c:v>1486.8333333333301</c:v>
                </c:pt>
                <c:pt idx="4">
                  <c:v>1412.3333333333301</c:v>
                </c:pt>
                <c:pt idx="5">
                  <c:v>1255.5</c:v>
                </c:pt>
                <c:pt idx="6">
                  <c:v>1251.2</c:v>
                </c:pt>
                <c:pt idx="7">
                  <c:v>1398</c:v>
                </c:pt>
                <c:pt idx="8">
                  <c:v>1760</c:v>
                </c:pt>
                <c:pt idx="9">
                  <c:v>1561</c:v>
                </c:pt>
                <c:pt idx="10">
                  <c:v>2446</c:v>
                </c:pt>
                <c:pt idx="11">
                  <c:v>1317</c:v>
                </c:pt>
                <c:pt idx="12">
                  <c:v>1325.7142857142901</c:v>
                </c:pt>
                <c:pt idx="13">
                  <c:v>1376</c:v>
                </c:pt>
                <c:pt idx="14">
                  <c:v>1647</c:v>
                </c:pt>
                <c:pt idx="15">
                  <c:v>1878.6666666666699</c:v>
                </c:pt>
                <c:pt idx="16">
                  <c:v>1273</c:v>
                </c:pt>
                <c:pt idx="17">
                  <c:v>1321.5</c:v>
                </c:pt>
                <c:pt idx="18">
                  <c:v>1365</c:v>
                </c:pt>
                <c:pt idx="19">
                  <c:v>1451</c:v>
                </c:pt>
                <c:pt idx="20">
                  <c:v>1524</c:v>
                </c:pt>
                <c:pt idx="21">
                  <c:v>1405</c:v>
                </c:pt>
                <c:pt idx="22">
                  <c:v>1122</c:v>
                </c:pt>
              </c:numCache>
            </c:numRef>
          </c:val>
          <c:extLst>
            <c:ext xmlns:c16="http://schemas.microsoft.com/office/drawing/2014/chart" uri="{C3380CC4-5D6E-409C-BE32-E72D297353CC}">
              <c16:uniqueId val="{00000000-7A6B-44EF-B68A-2A22E3D096EE}"/>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Sheet1!$C$2:$C$24</c:f>
              <c:numCache>
                <c:formatCode>General</c:formatCode>
                <c:ptCount val="23"/>
                <c:pt idx="0">
                  <c:v>395</c:v>
                </c:pt>
                <c:pt idx="1">
                  <c:v>450</c:v>
                </c:pt>
                <c:pt idx="2">
                  <c:v>147</c:v>
                </c:pt>
                <c:pt idx="3">
                  <c:v>633</c:v>
                </c:pt>
                <c:pt idx="4">
                  <c:v>189</c:v>
                </c:pt>
                <c:pt idx="5">
                  <c:v>261</c:v>
                </c:pt>
                <c:pt idx="6">
                  <c:v>319</c:v>
                </c:pt>
                <c:pt idx="7">
                  <c:v>332</c:v>
                </c:pt>
                <c:pt idx="8">
                  <c:v>515</c:v>
                </c:pt>
                <c:pt idx="9">
                  <c:v>238</c:v>
                </c:pt>
                <c:pt idx="10">
                  <c:v>682</c:v>
                </c:pt>
                <c:pt idx="11">
                  <c:v>166</c:v>
                </c:pt>
                <c:pt idx="12">
                  <c:v>526</c:v>
                </c:pt>
                <c:pt idx="13">
                  <c:v>154</c:v>
                </c:pt>
                <c:pt idx="14">
                  <c:v>234</c:v>
                </c:pt>
                <c:pt idx="15">
                  <c:v>1052</c:v>
                </c:pt>
                <c:pt idx="16">
                  <c:v>144</c:v>
                </c:pt>
                <c:pt idx="17">
                  <c:v>295</c:v>
                </c:pt>
                <c:pt idx="18">
                  <c:v>172</c:v>
                </c:pt>
                <c:pt idx="19">
                  <c:v>164</c:v>
                </c:pt>
                <c:pt idx="20">
                  <c:v>180</c:v>
                </c:pt>
                <c:pt idx="21">
                  <c:v>173</c:v>
                </c:pt>
                <c:pt idx="22">
                  <c:v>342</c:v>
                </c:pt>
              </c:numCache>
            </c:numRef>
          </c:val>
          <c:extLst>
            <c:ext xmlns:c16="http://schemas.microsoft.com/office/drawing/2014/chart" uri="{C3380CC4-5D6E-409C-BE32-E72D297353CC}">
              <c16:uniqueId val="{00000001-7A6B-44EF-B68A-2A22E3D096EE}"/>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Sheet1!$D$2:$D$24</c:f>
              <c:numCache>
                <c:formatCode>General</c:formatCode>
                <c:ptCount val="23"/>
                <c:pt idx="0">
                  <c:v>7604</c:v>
                </c:pt>
                <c:pt idx="1">
                  <c:v>11394</c:v>
                </c:pt>
                <c:pt idx="2">
                  <c:v>1210</c:v>
                </c:pt>
                <c:pt idx="3">
                  <c:v>9782</c:v>
                </c:pt>
                <c:pt idx="4">
                  <c:v>4642</c:v>
                </c:pt>
                <c:pt idx="5">
                  <c:v>2826</c:v>
                </c:pt>
                <c:pt idx="6">
                  <c:v>6720</c:v>
                </c:pt>
                <c:pt idx="7">
                  <c:v>6058</c:v>
                </c:pt>
                <c:pt idx="8">
                  <c:v>8086</c:v>
                </c:pt>
                <c:pt idx="9">
                  <c:v>1724</c:v>
                </c:pt>
                <c:pt idx="10">
                  <c:v>5813</c:v>
                </c:pt>
                <c:pt idx="11">
                  <c:v>1496</c:v>
                </c:pt>
                <c:pt idx="12">
                  <c:v>10061</c:v>
                </c:pt>
                <c:pt idx="13">
                  <c:v>1556</c:v>
                </c:pt>
                <c:pt idx="14">
                  <c:v>1998</c:v>
                </c:pt>
                <c:pt idx="15">
                  <c:v>24790</c:v>
                </c:pt>
                <c:pt idx="16">
                  <c:v>1442</c:v>
                </c:pt>
                <c:pt idx="17">
                  <c:v>5817</c:v>
                </c:pt>
                <c:pt idx="18">
                  <c:v>1507</c:v>
                </c:pt>
                <c:pt idx="19">
                  <c:v>1602</c:v>
                </c:pt>
                <c:pt idx="20">
                  <c:v>1721</c:v>
                </c:pt>
                <c:pt idx="21">
                  <c:v>1578</c:v>
                </c:pt>
                <c:pt idx="22">
                  <c:v>6036</c:v>
                </c:pt>
              </c:numCache>
            </c:numRef>
          </c:val>
          <c:extLst>
            <c:ext xmlns:c16="http://schemas.microsoft.com/office/drawing/2014/chart" uri="{C3380CC4-5D6E-409C-BE32-E72D297353CC}">
              <c16:uniqueId val="{00000002-7A6B-44EF-B68A-2A22E3D096EE}"/>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Sheet1!$E$2:$E$24</c:f>
              <c:numCache>
                <c:formatCode>General</c:formatCode>
                <c:ptCount val="23"/>
                <c:pt idx="0">
                  <c:v>5</c:v>
                </c:pt>
                <c:pt idx="1">
                  <c:v>7</c:v>
                </c:pt>
                <c:pt idx="2">
                  <c:v>1</c:v>
                </c:pt>
                <c:pt idx="3">
                  <c:v>3</c:v>
                </c:pt>
                <c:pt idx="4">
                  <c:v>0</c:v>
                </c:pt>
                <c:pt idx="5">
                  <c:v>0</c:v>
                </c:pt>
                <c:pt idx="6">
                  <c:v>1</c:v>
                </c:pt>
                <c:pt idx="7">
                  <c:v>3</c:v>
                </c:pt>
                <c:pt idx="8">
                  <c:v>2</c:v>
                </c:pt>
                <c:pt idx="9">
                  <c:v>0</c:v>
                </c:pt>
                <c:pt idx="10">
                  <c:v>2</c:v>
                </c:pt>
                <c:pt idx="11">
                  <c:v>3</c:v>
                </c:pt>
                <c:pt idx="12">
                  <c:v>12</c:v>
                </c:pt>
                <c:pt idx="13">
                  <c:v>1</c:v>
                </c:pt>
                <c:pt idx="14">
                  <c:v>3</c:v>
                </c:pt>
                <c:pt idx="15">
                  <c:v>11</c:v>
                </c:pt>
                <c:pt idx="16">
                  <c:v>0</c:v>
                </c:pt>
                <c:pt idx="17">
                  <c:v>2</c:v>
                </c:pt>
                <c:pt idx="18">
                  <c:v>0</c:v>
                </c:pt>
                <c:pt idx="19">
                  <c:v>0</c:v>
                </c:pt>
                <c:pt idx="20">
                  <c:v>2</c:v>
                </c:pt>
                <c:pt idx="21">
                  <c:v>7</c:v>
                </c:pt>
                <c:pt idx="22">
                  <c:v>4</c:v>
                </c:pt>
              </c:numCache>
            </c:numRef>
          </c:val>
          <c:extLst>
            <c:ext xmlns:c16="http://schemas.microsoft.com/office/drawing/2014/chart" uri="{C3380CC4-5D6E-409C-BE32-E72D297353CC}">
              <c16:uniqueId val="{00000003-7A6B-44EF-B68A-2A22E3D096EE}"/>
            </c:ext>
          </c:extLst>
        </c:ser>
        <c:dLbls>
          <c:showLegendKey val="0"/>
          <c:showVal val="0"/>
          <c:showCatName val="0"/>
          <c:showSerName val="0"/>
          <c:showPercent val="0"/>
          <c:showBubbleSize val="0"/>
        </c:dLbls>
        <c:gapWidth val="182"/>
        <c:axId val="485764208"/>
        <c:axId val="485764536"/>
      </c:barChart>
      <c:catAx>
        <c:axId val="485764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64536"/>
        <c:crosses val="autoZero"/>
        <c:auto val="1"/>
        <c:lblAlgn val="ctr"/>
        <c:lblOffset val="100"/>
        <c:noMultiLvlLbl val="0"/>
      </c:catAx>
      <c:valAx>
        <c:axId val="485764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6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Sheet1!$B$2:$B$24</c:f>
              <c:numCache>
                <c:formatCode>General</c:formatCode>
                <c:ptCount val="23"/>
                <c:pt idx="0">
                  <c:v>187</c:v>
                </c:pt>
                <c:pt idx="1">
                  <c:v>358</c:v>
                </c:pt>
                <c:pt idx="2">
                  <c:v>7</c:v>
                </c:pt>
                <c:pt idx="3">
                  <c:v>279</c:v>
                </c:pt>
                <c:pt idx="4">
                  <c:v>143</c:v>
                </c:pt>
                <c:pt idx="5">
                  <c:v>56</c:v>
                </c:pt>
                <c:pt idx="6">
                  <c:v>181</c:v>
                </c:pt>
                <c:pt idx="7">
                  <c:v>108</c:v>
                </c:pt>
                <c:pt idx="8">
                  <c:v>365</c:v>
                </c:pt>
                <c:pt idx="9">
                  <c:v>9</c:v>
                </c:pt>
                <c:pt idx="10">
                  <c:v>169</c:v>
                </c:pt>
                <c:pt idx="11">
                  <c:v>17</c:v>
                </c:pt>
                <c:pt idx="12">
                  <c:v>257</c:v>
                </c:pt>
                <c:pt idx="13">
                  <c:v>20</c:v>
                </c:pt>
                <c:pt idx="14">
                  <c:v>37</c:v>
                </c:pt>
                <c:pt idx="15">
                  <c:v>728</c:v>
                </c:pt>
                <c:pt idx="16">
                  <c:v>31</c:v>
                </c:pt>
                <c:pt idx="17">
                  <c:v>191</c:v>
                </c:pt>
                <c:pt idx="18">
                  <c:v>17</c:v>
                </c:pt>
                <c:pt idx="19">
                  <c:v>22</c:v>
                </c:pt>
                <c:pt idx="20">
                  <c:v>22</c:v>
                </c:pt>
                <c:pt idx="21">
                  <c:v>18</c:v>
                </c:pt>
                <c:pt idx="22">
                  <c:v>153</c:v>
                </c:pt>
              </c:numCache>
            </c:numRef>
          </c:val>
          <c:extLst>
            <c:ext xmlns:c16="http://schemas.microsoft.com/office/drawing/2014/chart" uri="{C3380CC4-5D6E-409C-BE32-E72D297353CC}">
              <c16:uniqueId val="{00000000-F654-4CF8-9201-6A8EE1715ADE}"/>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Sheet1!$A$2:$A$24</c:f>
              <c:numCache>
                <c:formatCode>General</c:formatCode>
                <c:ptCount val="23"/>
                <c:pt idx="0">
                  <c:v>2.11</c:v>
                </c:pt>
                <c:pt idx="1">
                  <c:v>4.1100000000000003</c:v>
                </c:pt>
                <c:pt idx="2">
                  <c:v>7.11</c:v>
                </c:pt>
                <c:pt idx="3">
                  <c:v>11.11</c:v>
                </c:pt>
                <c:pt idx="4">
                  <c:v>16.100000000000001</c:v>
                </c:pt>
                <c:pt idx="5">
                  <c:v>17.100000000000001</c:v>
                </c:pt>
                <c:pt idx="6">
                  <c:v>18.100000000000001</c:v>
                </c:pt>
                <c:pt idx="7">
                  <c:v>19.100000000000001</c:v>
                </c:pt>
                <c:pt idx="8">
                  <c:v>20.100000000000001</c:v>
                </c:pt>
                <c:pt idx="9">
                  <c:v>21.1</c:v>
                </c:pt>
                <c:pt idx="10">
                  <c:v>22.1</c:v>
                </c:pt>
                <c:pt idx="11">
                  <c:v>22.11</c:v>
                </c:pt>
                <c:pt idx="12">
                  <c:v>23.1</c:v>
                </c:pt>
                <c:pt idx="13">
                  <c:v>24.1</c:v>
                </c:pt>
                <c:pt idx="14">
                  <c:v>25.1</c:v>
                </c:pt>
                <c:pt idx="15">
                  <c:v>25.11</c:v>
                </c:pt>
                <c:pt idx="16">
                  <c:v>26.1</c:v>
                </c:pt>
                <c:pt idx="17">
                  <c:v>26.11</c:v>
                </c:pt>
                <c:pt idx="18">
                  <c:v>27.1</c:v>
                </c:pt>
                <c:pt idx="19">
                  <c:v>28.1</c:v>
                </c:pt>
                <c:pt idx="20">
                  <c:v>29.1</c:v>
                </c:pt>
                <c:pt idx="21">
                  <c:v>30.1</c:v>
                </c:pt>
                <c:pt idx="22">
                  <c:v>31.1</c:v>
                </c:pt>
              </c:numCache>
            </c:numRef>
          </c:cat>
          <c:val>
            <c:numRef>
              <c:f>Sheet1!$C$2:$C$24</c:f>
              <c:numCache>
                <c:formatCode>General</c:formatCode>
                <c:ptCount val="23"/>
                <c:pt idx="0">
                  <c:v>5639</c:v>
                </c:pt>
                <c:pt idx="1">
                  <c:v>8837</c:v>
                </c:pt>
                <c:pt idx="2">
                  <c:v>586</c:v>
                </c:pt>
                <c:pt idx="3">
                  <c:v>7358</c:v>
                </c:pt>
                <c:pt idx="4">
                  <c:v>3849</c:v>
                </c:pt>
                <c:pt idx="5">
                  <c:v>1740</c:v>
                </c:pt>
                <c:pt idx="6">
                  <c:v>4983</c:v>
                </c:pt>
                <c:pt idx="7">
                  <c:v>4124</c:v>
                </c:pt>
                <c:pt idx="8">
                  <c:v>5621</c:v>
                </c:pt>
                <c:pt idx="9">
                  <c:v>810</c:v>
                </c:pt>
                <c:pt idx="10">
                  <c:v>3307</c:v>
                </c:pt>
                <c:pt idx="11">
                  <c:v>797</c:v>
                </c:pt>
                <c:pt idx="12">
                  <c:v>7957</c:v>
                </c:pt>
                <c:pt idx="13">
                  <c:v>792</c:v>
                </c:pt>
                <c:pt idx="14">
                  <c:v>963</c:v>
                </c:pt>
                <c:pt idx="15">
                  <c:v>19254</c:v>
                </c:pt>
                <c:pt idx="16">
                  <c:v>731</c:v>
                </c:pt>
                <c:pt idx="17">
                  <c:v>4464</c:v>
                </c:pt>
                <c:pt idx="18">
                  <c:v>756</c:v>
                </c:pt>
                <c:pt idx="19">
                  <c:v>817</c:v>
                </c:pt>
                <c:pt idx="20">
                  <c:v>913</c:v>
                </c:pt>
                <c:pt idx="21">
                  <c:v>831</c:v>
                </c:pt>
                <c:pt idx="22">
                  <c:v>4533</c:v>
                </c:pt>
              </c:numCache>
            </c:numRef>
          </c:val>
          <c:extLst>
            <c:ext xmlns:c16="http://schemas.microsoft.com/office/drawing/2014/chart" uri="{C3380CC4-5D6E-409C-BE32-E72D297353CC}">
              <c16:uniqueId val="{00000001-F654-4CF8-9201-6A8EE1715ADE}"/>
            </c:ext>
          </c:extLst>
        </c:ser>
        <c:dLbls>
          <c:showLegendKey val="0"/>
          <c:showVal val="0"/>
          <c:showCatName val="0"/>
          <c:showSerName val="0"/>
          <c:showPercent val="0"/>
          <c:showBubbleSize val="0"/>
        </c:dLbls>
        <c:gapWidth val="182"/>
        <c:axId val="485731736"/>
        <c:axId val="485727800"/>
      </c:barChart>
      <c:catAx>
        <c:axId val="485731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27800"/>
        <c:crosses val="autoZero"/>
        <c:auto val="1"/>
        <c:lblAlgn val="ctr"/>
        <c:lblOffset val="100"/>
        <c:noMultiLvlLbl val="0"/>
      </c:catAx>
      <c:valAx>
        <c:axId val="485727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73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2705</c:v>
                </c:pt>
                <c:pt idx="1">
                  <c:v>2714</c:v>
                </c:pt>
                <c:pt idx="2">
                  <c:v>2723</c:v>
                </c:pt>
              </c:numCache>
            </c:numRef>
          </c:val>
          <c:extLst>
            <c:ext xmlns:c16="http://schemas.microsoft.com/office/drawing/2014/chart" uri="{C3380CC4-5D6E-409C-BE32-E72D297353CC}">
              <c16:uniqueId val="{00000000-54F9-4D80-849A-34522755CAAC}"/>
            </c:ext>
          </c:extLst>
        </c:ser>
        <c:dLbls>
          <c:showLegendKey val="0"/>
          <c:showVal val="0"/>
          <c:showCatName val="0"/>
          <c:showSerName val="0"/>
          <c:showPercent val="0"/>
          <c:showBubbleSize val="0"/>
        </c:dLbls>
        <c:gapWidth val="182"/>
        <c:axId val="496812232"/>
        <c:axId val="496809608"/>
      </c:barChart>
      <c:dateAx>
        <c:axId val="4968122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09608"/>
        <c:crosses val="autoZero"/>
        <c:auto val="1"/>
        <c:lblOffset val="100"/>
        <c:baseTimeUnit val="days"/>
      </c:dateAx>
      <c:valAx>
        <c:axId val="4968096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30</c:v>
                </c:pt>
                <c:pt idx="1">
                  <c:v>9</c:v>
                </c:pt>
                <c:pt idx="2">
                  <c:v>9</c:v>
                </c:pt>
              </c:numCache>
            </c:numRef>
          </c:val>
          <c:extLst>
            <c:ext xmlns:c16="http://schemas.microsoft.com/office/drawing/2014/chart" uri="{C3380CC4-5D6E-409C-BE32-E72D297353CC}">
              <c16:uniqueId val="{00000000-E1E7-4723-B729-FC53B2E3A786}"/>
            </c:ext>
          </c:extLst>
        </c:ser>
        <c:dLbls>
          <c:showLegendKey val="0"/>
          <c:showVal val="0"/>
          <c:showCatName val="0"/>
          <c:showSerName val="0"/>
          <c:showPercent val="0"/>
          <c:showBubbleSize val="0"/>
        </c:dLbls>
        <c:gapWidth val="182"/>
        <c:axId val="496817152"/>
        <c:axId val="496817480"/>
      </c:barChart>
      <c:dateAx>
        <c:axId val="4968171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7480"/>
        <c:crosses val="autoZero"/>
        <c:auto val="1"/>
        <c:lblOffset val="100"/>
        <c:baseTimeUnit val="days"/>
      </c:dateAx>
      <c:valAx>
        <c:axId val="496817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43109</c:v>
                </c:pt>
                <c:pt idx="1">
                  <c:v>43110</c:v>
                </c:pt>
                <c:pt idx="2">
                  <c:v>43111</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CDEB-4C30-ADE6-58E86FE5187A}"/>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43109</c:v>
                </c:pt>
                <c:pt idx="1">
                  <c:v>43110</c:v>
                </c:pt>
                <c:pt idx="2">
                  <c:v>43111</c:v>
                </c:pt>
              </c:numCache>
            </c:numRef>
          </c:cat>
          <c:val>
            <c:numRef>
              <c:f>Sheet1!$C$2:$C$4</c:f>
              <c:numCache>
                <c:formatCode>General</c:formatCode>
                <c:ptCount val="3"/>
                <c:pt idx="0">
                  <c:v>169</c:v>
                </c:pt>
                <c:pt idx="1">
                  <c:v>151</c:v>
                </c:pt>
                <c:pt idx="2">
                  <c:v>176</c:v>
                </c:pt>
              </c:numCache>
            </c:numRef>
          </c:val>
          <c:extLst>
            <c:ext xmlns:c16="http://schemas.microsoft.com/office/drawing/2014/chart" uri="{C3380CC4-5D6E-409C-BE32-E72D297353CC}">
              <c16:uniqueId val="{00000001-CDEB-4C30-ADE6-58E86FE5187A}"/>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43109</c:v>
                </c:pt>
                <c:pt idx="1">
                  <c:v>43110</c:v>
                </c:pt>
                <c:pt idx="2">
                  <c:v>43111</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CDEB-4C30-ADE6-58E86FE5187A}"/>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43109</c:v>
                </c:pt>
                <c:pt idx="1">
                  <c:v>43110</c:v>
                </c:pt>
                <c:pt idx="2">
                  <c:v>43111</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CDEB-4C30-ADE6-58E86FE5187A}"/>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43109</c:v>
                </c:pt>
                <c:pt idx="1">
                  <c:v>43110</c:v>
                </c:pt>
                <c:pt idx="2">
                  <c:v>43111</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CDEB-4C30-ADE6-58E86FE5187A}"/>
            </c:ext>
          </c:extLst>
        </c:ser>
        <c:dLbls>
          <c:showLegendKey val="0"/>
          <c:showVal val="0"/>
          <c:showCatName val="0"/>
          <c:showSerName val="0"/>
          <c:showPercent val="0"/>
          <c:showBubbleSize val="0"/>
        </c:dLbls>
        <c:gapWidth val="182"/>
        <c:axId val="496819120"/>
        <c:axId val="496824696"/>
      </c:barChart>
      <c:dateAx>
        <c:axId val="496819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24696"/>
        <c:crosses val="autoZero"/>
        <c:auto val="1"/>
        <c:lblOffset val="100"/>
        <c:baseTimeUnit val="days"/>
      </c:dateAx>
      <c:valAx>
        <c:axId val="496824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98A8A-BF8A-4957-A193-725F1B32C38B}"/>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9E9A2A5F-1B1E-42B3-8181-8FED8C5C5356}"/>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050652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FB4BF-7BBA-4DC2-8112-CBAA8D9170EF}"/>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3C229A38-D482-46FF-824F-D68EA098B0BA}"/>
              </a:ext>
            </a:extLst>
          </p:cNvPr>
          <p:cNvGraphicFramePr>
            <a:graphicFrameLocks noGrp="1"/>
          </p:cNvGraphicFramePr>
          <p:nvPr>
            <p:ph type="chart" sz="quarter" idx="13"/>
            <p:extLst>
              <p:ext uri="{D42A27DB-BD31-4B8C-83A1-F6EECF244321}">
                <p14:modId xmlns:p14="http://schemas.microsoft.com/office/powerpoint/2010/main" val="135154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FF699-D78E-491B-9407-059BFCE89DB5}"/>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7945D465-86D7-4F83-8627-2F862AB9E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911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FDC3-FEE1-4651-A7FB-AE25CB86EE51}"/>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69D82D20-DF51-4FD4-AFD9-6C2AE1569A0A}"/>
              </a:ext>
            </a:extLst>
          </p:cNvPr>
          <p:cNvGraphicFramePr>
            <a:graphicFrameLocks noGrp="1"/>
          </p:cNvGraphicFramePr>
          <p:nvPr>
            <p:ph type="chart" sz="quarter" idx="13"/>
            <p:extLst>
              <p:ext uri="{D42A27DB-BD31-4B8C-83A1-F6EECF244321}">
                <p14:modId xmlns:p14="http://schemas.microsoft.com/office/powerpoint/2010/main" val="40376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E7A7E9-541D-43D2-97D8-C4ABAE2DFCF1}"/>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E3F8E2F1-44DB-4DDA-8345-6B5CDA2F1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502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06E5-C585-42C1-BA14-295CED9F7104}"/>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7539BDAC-AA23-4E46-9433-3D3F30E25C5A}"/>
              </a:ext>
            </a:extLst>
          </p:cNvPr>
          <p:cNvGraphicFramePr>
            <a:graphicFrameLocks noGrp="1"/>
          </p:cNvGraphicFramePr>
          <p:nvPr>
            <p:ph type="chart" sz="quarter" idx="13"/>
            <p:extLst>
              <p:ext uri="{D42A27DB-BD31-4B8C-83A1-F6EECF244321}">
                <p14:modId xmlns:p14="http://schemas.microsoft.com/office/powerpoint/2010/main" val="2432425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4087C-D5A3-4350-BDEF-643707712947}"/>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C9B9A7D5-EF3B-40F9-95D1-9F5EC1553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26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8FCE-A72F-459C-9EFA-C02D3D0870B5}"/>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63177B78-DC9A-4682-B660-551B8FDD2392}"/>
              </a:ext>
            </a:extLst>
          </p:cNvPr>
          <p:cNvGraphicFramePr>
            <a:graphicFrameLocks noGrp="1"/>
          </p:cNvGraphicFramePr>
          <p:nvPr>
            <p:ph type="chart" sz="quarter" idx="13"/>
            <p:extLst>
              <p:ext uri="{D42A27DB-BD31-4B8C-83A1-F6EECF244321}">
                <p14:modId xmlns:p14="http://schemas.microsoft.com/office/powerpoint/2010/main" val="1354872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16BB0-124E-4F99-8BE5-1136758A645D}"/>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36A4B15D-F6CF-464D-9129-1C457497A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4672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AA3FC-D9CD-4664-AAB8-6D87A3580B6A}"/>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A15ACCDD-0A00-4AF0-AA17-2D48AC39BB07}"/>
              </a:ext>
            </a:extLst>
          </p:cNvPr>
          <p:cNvGraphicFramePr>
            <a:graphicFrameLocks noGrp="1"/>
          </p:cNvGraphicFramePr>
          <p:nvPr>
            <p:ph type="chart" sz="quarter" idx="13"/>
            <p:extLst>
              <p:ext uri="{D42A27DB-BD31-4B8C-83A1-F6EECF244321}">
                <p14:modId xmlns:p14="http://schemas.microsoft.com/office/powerpoint/2010/main" val="1402453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3F7D0E-0BB2-45AD-9D51-02604E801B29}"/>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56C554CA-7B77-4B93-B1B0-A40D74812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520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721A6-A324-404A-ACAA-65C090402C92}"/>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ECA058D6-FF50-4170-BE9D-BD1E988FD962}"/>
              </a:ext>
            </a:extLst>
          </p:cNvPr>
          <p:cNvGraphicFramePr>
            <a:graphicFrameLocks noGrp="1"/>
          </p:cNvGraphicFramePr>
          <p:nvPr>
            <p:ph type="chart" sz="quarter" idx="13"/>
            <p:extLst>
              <p:ext uri="{D42A27DB-BD31-4B8C-83A1-F6EECF244321}">
                <p14:modId xmlns:p14="http://schemas.microsoft.com/office/powerpoint/2010/main" val="228008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7EA084-13A8-4A9A-B2D0-C019C797855C}"/>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939FCA8E-089B-44BB-BDF9-F63612EB0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151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1B5F8-4893-4412-B959-D70106114324}"/>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207EA30A-1A8F-4280-8089-9D4686430808}"/>
              </a:ext>
            </a:extLst>
          </p:cNvPr>
          <p:cNvGraphicFramePr>
            <a:graphicFrameLocks noGrp="1"/>
          </p:cNvGraphicFramePr>
          <p:nvPr>
            <p:ph type="tbl" sz="quarter" idx="13"/>
            <p:extLst>
              <p:ext uri="{D42A27DB-BD31-4B8C-83A1-F6EECF244321}">
                <p14:modId xmlns:p14="http://schemas.microsoft.com/office/powerpoint/2010/main" val="8602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969354"/>
                    </a:ext>
                  </a:extLst>
                </a:gridCol>
                <a:gridCol w="576072">
                  <a:extLst>
                    <a:ext uri="{9D8B030D-6E8A-4147-A177-3AD203B41FA5}">
                      <a16:colId xmlns:a16="http://schemas.microsoft.com/office/drawing/2014/main" val="1780785391"/>
                    </a:ext>
                  </a:extLst>
                </a:gridCol>
                <a:gridCol w="576072">
                  <a:extLst>
                    <a:ext uri="{9D8B030D-6E8A-4147-A177-3AD203B41FA5}">
                      <a16:colId xmlns:a16="http://schemas.microsoft.com/office/drawing/2014/main" val="2687963694"/>
                    </a:ext>
                  </a:extLst>
                </a:gridCol>
                <a:gridCol w="576072">
                  <a:extLst>
                    <a:ext uri="{9D8B030D-6E8A-4147-A177-3AD203B41FA5}">
                      <a16:colId xmlns:a16="http://schemas.microsoft.com/office/drawing/2014/main" val="3001205612"/>
                    </a:ext>
                  </a:extLst>
                </a:gridCol>
                <a:gridCol w="576072">
                  <a:extLst>
                    <a:ext uri="{9D8B030D-6E8A-4147-A177-3AD203B41FA5}">
                      <a16:colId xmlns:a16="http://schemas.microsoft.com/office/drawing/2014/main" val="3467783649"/>
                    </a:ext>
                  </a:extLst>
                </a:gridCol>
                <a:gridCol w="576072">
                  <a:extLst>
                    <a:ext uri="{9D8B030D-6E8A-4147-A177-3AD203B41FA5}">
                      <a16:colId xmlns:a16="http://schemas.microsoft.com/office/drawing/2014/main" val="2455337972"/>
                    </a:ext>
                  </a:extLst>
                </a:gridCol>
                <a:gridCol w="576072">
                  <a:extLst>
                    <a:ext uri="{9D8B030D-6E8A-4147-A177-3AD203B41FA5}">
                      <a16:colId xmlns:a16="http://schemas.microsoft.com/office/drawing/2014/main" val="130543974"/>
                    </a:ext>
                  </a:extLst>
                </a:gridCol>
                <a:gridCol w="576072">
                  <a:extLst>
                    <a:ext uri="{9D8B030D-6E8A-4147-A177-3AD203B41FA5}">
                      <a16:colId xmlns:a16="http://schemas.microsoft.com/office/drawing/2014/main" val="674654342"/>
                    </a:ext>
                  </a:extLst>
                </a:gridCol>
                <a:gridCol w="576072">
                  <a:extLst>
                    <a:ext uri="{9D8B030D-6E8A-4147-A177-3AD203B41FA5}">
                      <a16:colId xmlns:a16="http://schemas.microsoft.com/office/drawing/2014/main" val="4026000645"/>
                    </a:ext>
                  </a:extLst>
                </a:gridCol>
                <a:gridCol w="576072">
                  <a:extLst>
                    <a:ext uri="{9D8B030D-6E8A-4147-A177-3AD203B41FA5}">
                      <a16:colId xmlns:a16="http://schemas.microsoft.com/office/drawing/2014/main" val="577668639"/>
                    </a:ext>
                  </a:extLst>
                </a:gridCol>
                <a:gridCol w="576072">
                  <a:extLst>
                    <a:ext uri="{9D8B030D-6E8A-4147-A177-3AD203B41FA5}">
                      <a16:colId xmlns:a16="http://schemas.microsoft.com/office/drawing/2014/main" val="1033952486"/>
                    </a:ext>
                  </a:extLst>
                </a:gridCol>
                <a:gridCol w="658368">
                  <a:extLst>
                    <a:ext uri="{9D8B030D-6E8A-4147-A177-3AD203B41FA5}">
                      <a16:colId xmlns:a16="http://schemas.microsoft.com/office/drawing/2014/main" val="2997025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53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- 2018-12-29 14:30:00 </a:t>
                      </a:r>
                      <a:r>
                        <a:rPr kumimoji="0" lang="en-US" sz="1000" b="0" i="0" u="none" strike="noStrike" kern="1200" cap="none" spc="0" normalizeH="0" baseline="0" noProof="0">
                          <a:ln>
                            <a:noFill/>
                          </a:ln>
                          <a:solidFill>
                            <a:prstClr val="black"/>
                          </a:solidFill>
                          <a:effectLst/>
                          <a:uLnTx/>
                          <a:uFillTx/>
                          <a:latin typeface="+mn-lt"/>
                          <a:ea typeface="+mn-ea"/>
                          <a:cs typeface="+mn-cs"/>
                        </a:rPr>
                        <a:t> 
 Keep the party going into January, at Brunch, Bubbles &amp; Beats! Our first epic brunch is on 6th January, and we want to see you there for food, music and bubbles! 
To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0596003"/>
                  </a:ext>
                </a:extLst>
              </a:tr>
            </a:tbl>
          </a:graphicData>
        </a:graphic>
      </p:graphicFrame>
      <p:sp>
        <p:nvSpPr>
          <p:cNvPr id="4" name="Text Placeholder 3">
            <a:extLst>
              <a:ext uri="{FF2B5EF4-FFF2-40B4-BE49-F238E27FC236}">
                <a16:creationId xmlns:a16="http://schemas.microsoft.com/office/drawing/2014/main" id="{9280F202-BAC8-4CE5-B992-DDE3708A237D}"/>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439266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B9B67-80C6-4B5F-B5E6-65ECED970F26}"/>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3225495E-F170-43B2-91AF-1E5AB2858DC8}"/>
              </a:ext>
            </a:extLst>
          </p:cNvPr>
          <p:cNvGraphicFramePr>
            <a:graphicFrameLocks noGrp="1"/>
          </p:cNvGraphicFramePr>
          <p:nvPr>
            <p:ph type="tbl" sz="quarter" idx="13"/>
            <p:extLst>
              <p:ext uri="{D42A27DB-BD31-4B8C-83A1-F6EECF244321}">
                <p14:modId xmlns:p14="http://schemas.microsoft.com/office/powerpoint/2010/main" val="212294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6385101"/>
                    </a:ext>
                  </a:extLst>
                </a:gridCol>
                <a:gridCol w="576072">
                  <a:extLst>
                    <a:ext uri="{9D8B030D-6E8A-4147-A177-3AD203B41FA5}">
                      <a16:colId xmlns:a16="http://schemas.microsoft.com/office/drawing/2014/main" val="2564919018"/>
                    </a:ext>
                  </a:extLst>
                </a:gridCol>
                <a:gridCol w="576072">
                  <a:extLst>
                    <a:ext uri="{9D8B030D-6E8A-4147-A177-3AD203B41FA5}">
                      <a16:colId xmlns:a16="http://schemas.microsoft.com/office/drawing/2014/main" val="3021659169"/>
                    </a:ext>
                  </a:extLst>
                </a:gridCol>
                <a:gridCol w="576072">
                  <a:extLst>
                    <a:ext uri="{9D8B030D-6E8A-4147-A177-3AD203B41FA5}">
                      <a16:colId xmlns:a16="http://schemas.microsoft.com/office/drawing/2014/main" val="2611616762"/>
                    </a:ext>
                  </a:extLst>
                </a:gridCol>
                <a:gridCol w="576072">
                  <a:extLst>
                    <a:ext uri="{9D8B030D-6E8A-4147-A177-3AD203B41FA5}">
                      <a16:colId xmlns:a16="http://schemas.microsoft.com/office/drawing/2014/main" val="3696333979"/>
                    </a:ext>
                  </a:extLst>
                </a:gridCol>
                <a:gridCol w="576072">
                  <a:extLst>
                    <a:ext uri="{9D8B030D-6E8A-4147-A177-3AD203B41FA5}">
                      <a16:colId xmlns:a16="http://schemas.microsoft.com/office/drawing/2014/main" val="3401891232"/>
                    </a:ext>
                  </a:extLst>
                </a:gridCol>
                <a:gridCol w="576072">
                  <a:extLst>
                    <a:ext uri="{9D8B030D-6E8A-4147-A177-3AD203B41FA5}">
                      <a16:colId xmlns:a16="http://schemas.microsoft.com/office/drawing/2014/main" val="1888658073"/>
                    </a:ext>
                  </a:extLst>
                </a:gridCol>
                <a:gridCol w="576072">
                  <a:extLst>
                    <a:ext uri="{9D8B030D-6E8A-4147-A177-3AD203B41FA5}">
                      <a16:colId xmlns:a16="http://schemas.microsoft.com/office/drawing/2014/main" val="948451393"/>
                    </a:ext>
                  </a:extLst>
                </a:gridCol>
                <a:gridCol w="576072">
                  <a:extLst>
                    <a:ext uri="{9D8B030D-6E8A-4147-A177-3AD203B41FA5}">
                      <a16:colId xmlns:a16="http://schemas.microsoft.com/office/drawing/2014/main" val="1577271861"/>
                    </a:ext>
                  </a:extLst>
                </a:gridCol>
                <a:gridCol w="576072">
                  <a:extLst>
                    <a:ext uri="{9D8B030D-6E8A-4147-A177-3AD203B41FA5}">
                      <a16:colId xmlns:a16="http://schemas.microsoft.com/office/drawing/2014/main" val="648728244"/>
                    </a:ext>
                  </a:extLst>
                </a:gridCol>
                <a:gridCol w="576072">
                  <a:extLst>
                    <a:ext uri="{9D8B030D-6E8A-4147-A177-3AD203B41FA5}">
                      <a16:colId xmlns:a16="http://schemas.microsoft.com/office/drawing/2014/main" val="2555107097"/>
                    </a:ext>
                  </a:extLst>
                </a:gridCol>
                <a:gridCol w="658368">
                  <a:extLst>
                    <a:ext uri="{9D8B030D-6E8A-4147-A177-3AD203B41FA5}">
                      <a16:colId xmlns:a16="http://schemas.microsoft.com/office/drawing/2014/main" val="317463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654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- 2018-12-23 13:00:00 </a:t>
                      </a:r>
                      <a:r>
                        <a:rPr kumimoji="0" lang="en-US" sz="1000" b="0" i="0" u="none" strike="noStrike" kern="1200" cap="none" spc="0" normalizeH="0" baseline="0" noProof="0">
                          <a:ln>
                            <a:noFill/>
                          </a:ln>
                          <a:solidFill>
                            <a:prstClr val="black"/>
                          </a:solidFill>
                          <a:effectLst/>
                          <a:uLnTx/>
                          <a:uFillTx/>
                          <a:latin typeface="+mn-lt"/>
                          <a:ea typeface="+mn-ea"/>
                          <a:cs typeface="+mn-cs"/>
                        </a:rPr>
                        <a:t> 
 We're excited for what the New Year will bring - like another epic Brunch, Bubbles &amp; Beats on Jan 6th! 
Enter to WIN 2 seats simply by commenting 🎉 below! 📷 thierrybaz
Or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1333112"/>
                  </a:ext>
                </a:extLst>
              </a:tr>
            </a:tbl>
          </a:graphicData>
        </a:graphic>
      </p:graphicFrame>
      <p:sp>
        <p:nvSpPr>
          <p:cNvPr id="4" name="Text Placeholder 3">
            <a:extLst>
              <a:ext uri="{FF2B5EF4-FFF2-40B4-BE49-F238E27FC236}">
                <a16:creationId xmlns:a16="http://schemas.microsoft.com/office/drawing/2014/main" id="{33523029-F935-45F3-A201-557EA08DF5A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988060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43151-25D1-4604-B6FA-3B960A693A05}"/>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99013809-6F19-4CD8-AC24-AF44FFD9849E}"/>
              </a:ext>
            </a:extLst>
          </p:cNvPr>
          <p:cNvGraphicFramePr>
            <a:graphicFrameLocks noGrp="1"/>
          </p:cNvGraphicFramePr>
          <p:nvPr>
            <p:ph type="tbl" sz="quarter" idx="13"/>
            <p:extLst>
              <p:ext uri="{D42A27DB-BD31-4B8C-83A1-F6EECF244321}">
                <p14:modId xmlns:p14="http://schemas.microsoft.com/office/powerpoint/2010/main" val="87371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353281"/>
                    </a:ext>
                  </a:extLst>
                </a:gridCol>
                <a:gridCol w="576072">
                  <a:extLst>
                    <a:ext uri="{9D8B030D-6E8A-4147-A177-3AD203B41FA5}">
                      <a16:colId xmlns:a16="http://schemas.microsoft.com/office/drawing/2014/main" val="3200168760"/>
                    </a:ext>
                  </a:extLst>
                </a:gridCol>
                <a:gridCol w="576072">
                  <a:extLst>
                    <a:ext uri="{9D8B030D-6E8A-4147-A177-3AD203B41FA5}">
                      <a16:colId xmlns:a16="http://schemas.microsoft.com/office/drawing/2014/main" val="1821244577"/>
                    </a:ext>
                  </a:extLst>
                </a:gridCol>
                <a:gridCol w="576072">
                  <a:extLst>
                    <a:ext uri="{9D8B030D-6E8A-4147-A177-3AD203B41FA5}">
                      <a16:colId xmlns:a16="http://schemas.microsoft.com/office/drawing/2014/main" val="3859747419"/>
                    </a:ext>
                  </a:extLst>
                </a:gridCol>
                <a:gridCol w="576072">
                  <a:extLst>
                    <a:ext uri="{9D8B030D-6E8A-4147-A177-3AD203B41FA5}">
                      <a16:colId xmlns:a16="http://schemas.microsoft.com/office/drawing/2014/main" val="2522180352"/>
                    </a:ext>
                  </a:extLst>
                </a:gridCol>
                <a:gridCol w="576072">
                  <a:extLst>
                    <a:ext uri="{9D8B030D-6E8A-4147-A177-3AD203B41FA5}">
                      <a16:colId xmlns:a16="http://schemas.microsoft.com/office/drawing/2014/main" val="1007157404"/>
                    </a:ext>
                  </a:extLst>
                </a:gridCol>
                <a:gridCol w="576072">
                  <a:extLst>
                    <a:ext uri="{9D8B030D-6E8A-4147-A177-3AD203B41FA5}">
                      <a16:colId xmlns:a16="http://schemas.microsoft.com/office/drawing/2014/main" val="689684952"/>
                    </a:ext>
                  </a:extLst>
                </a:gridCol>
                <a:gridCol w="576072">
                  <a:extLst>
                    <a:ext uri="{9D8B030D-6E8A-4147-A177-3AD203B41FA5}">
                      <a16:colId xmlns:a16="http://schemas.microsoft.com/office/drawing/2014/main" val="2777296261"/>
                    </a:ext>
                  </a:extLst>
                </a:gridCol>
                <a:gridCol w="576072">
                  <a:extLst>
                    <a:ext uri="{9D8B030D-6E8A-4147-A177-3AD203B41FA5}">
                      <a16:colId xmlns:a16="http://schemas.microsoft.com/office/drawing/2014/main" val="82302713"/>
                    </a:ext>
                  </a:extLst>
                </a:gridCol>
                <a:gridCol w="576072">
                  <a:extLst>
                    <a:ext uri="{9D8B030D-6E8A-4147-A177-3AD203B41FA5}">
                      <a16:colId xmlns:a16="http://schemas.microsoft.com/office/drawing/2014/main" val="4228541930"/>
                    </a:ext>
                  </a:extLst>
                </a:gridCol>
                <a:gridCol w="576072">
                  <a:extLst>
                    <a:ext uri="{9D8B030D-6E8A-4147-A177-3AD203B41FA5}">
                      <a16:colId xmlns:a16="http://schemas.microsoft.com/office/drawing/2014/main" val="1577454063"/>
                    </a:ext>
                  </a:extLst>
                </a:gridCol>
                <a:gridCol w="658368">
                  <a:extLst>
                    <a:ext uri="{9D8B030D-6E8A-4147-A177-3AD203B41FA5}">
                      <a16:colId xmlns:a16="http://schemas.microsoft.com/office/drawing/2014/main" val="171392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56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- 2018-10-30 15:00:30 </a:t>
                      </a:r>
                      <a:r>
                        <a:rPr kumimoji="0" lang="en-US" sz="1000" b="0" i="0" u="none" strike="noStrike" kern="1200" cap="none" spc="0" normalizeH="0" baseline="0" noProof="0">
                          <a:ln>
                            <a:noFill/>
                          </a:ln>
                          <a:solidFill>
                            <a:prstClr val="black"/>
                          </a:solidFill>
                          <a:effectLst/>
                          <a:uLnTx/>
                          <a:uFillTx/>
                          <a:latin typeface="+mn-lt"/>
                          <a:ea typeface="+mn-ea"/>
                          <a:cs typeface="+mn-cs"/>
                        </a:rPr>
                        <a:t> 
 🐢 Name our female tortoise and WIN a dinner for 2 at Le Touessrok! 🐢
Help us celebrate 40 Years by leaving your name suggestions below 👇
The best name will be appointed to our special lady, and the winner will dine at Le Bazar! 
📷: ayeshawanders_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1378641"/>
                  </a:ext>
                </a:extLst>
              </a:tr>
            </a:tbl>
          </a:graphicData>
        </a:graphic>
      </p:graphicFrame>
      <p:sp>
        <p:nvSpPr>
          <p:cNvPr id="4" name="Text Placeholder 3">
            <a:extLst>
              <a:ext uri="{FF2B5EF4-FFF2-40B4-BE49-F238E27FC236}">
                <a16:creationId xmlns:a16="http://schemas.microsoft.com/office/drawing/2014/main" id="{F38120B7-816C-4576-83B7-2262C7E679A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44039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32E7-BECD-4232-B428-8B88B5251028}"/>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11BD6A16-6BFB-4C72-A69A-29C2174973B9}"/>
              </a:ext>
            </a:extLst>
          </p:cNvPr>
          <p:cNvGraphicFramePr>
            <a:graphicFrameLocks noGrp="1"/>
          </p:cNvGraphicFramePr>
          <p:nvPr>
            <p:ph type="tbl" sz="quarter" idx="13"/>
            <p:extLst>
              <p:ext uri="{D42A27DB-BD31-4B8C-83A1-F6EECF244321}">
                <p14:modId xmlns:p14="http://schemas.microsoft.com/office/powerpoint/2010/main" val="333466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3496614"/>
                    </a:ext>
                  </a:extLst>
                </a:gridCol>
                <a:gridCol w="576072">
                  <a:extLst>
                    <a:ext uri="{9D8B030D-6E8A-4147-A177-3AD203B41FA5}">
                      <a16:colId xmlns:a16="http://schemas.microsoft.com/office/drawing/2014/main" val="1643276550"/>
                    </a:ext>
                  </a:extLst>
                </a:gridCol>
                <a:gridCol w="576072">
                  <a:extLst>
                    <a:ext uri="{9D8B030D-6E8A-4147-A177-3AD203B41FA5}">
                      <a16:colId xmlns:a16="http://schemas.microsoft.com/office/drawing/2014/main" val="2800413678"/>
                    </a:ext>
                  </a:extLst>
                </a:gridCol>
                <a:gridCol w="576072">
                  <a:extLst>
                    <a:ext uri="{9D8B030D-6E8A-4147-A177-3AD203B41FA5}">
                      <a16:colId xmlns:a16="http://schemas.microsoft.com/office/drawing/2014/main" val="72836708"/>
                    </a:ext>
                  </a:extLst>
                </a:gridCol>
                <a:gridCol w="576072">
                  <a:extLst>
                    <a:ext uri="{9D8B030D-6E8A-4147-A177-3AD203B41FA5}">
                      <a16:colId xmlns:a16="http://schemas.microsoft.com/office/drawing/2014/main" val="2043291801"/>
                    </a:ext>
                  </a:extLst>
                </a:gridCol>
                <a:gridCol w="576072">
                  <a:extLst>
                    <a:ext uri="{9D8B030D-6E8A-4147-A177-3AD203B41FA5}">
                      <a16:colId xmlns:a16="http://schemas.microsoft.com/office/drawing/2014/main" val="920070443"/>
                    </a:ext>
                  </a:extLst>
                </a:gridCol>
                <a:gridCol w="576072">
                  <a:extLst>
                    <a:ext uri="{9D8B030D-6E8A-4147-A177-3AD203B41FA5}">
                      <a16:colId xmlns:a16="http://schemas.microsoft.com/office/drawing/2014/main" val="4087629475"/>
                    </a:ext>
                  </a:extLst>
                </a:gridCol>
                <a:gridCol w="576072">
                  <a:extLst>
                    <a:ext uri="{9D8B030D-6E8A-4147-A177-3AD203B41FA5}">
                      <a16:colId xmlns:a16="http://schemas.microsoft.com/office/drawing/2014/main" val="678394851"/>
                    </a:ext>
                  </a:extLst>
                </a:gridCol>
                <a:gridCol w="576072">
                  <a:extLst>
                    <a:ext uri="{9D8B030D-6E8A-4147-A177-3AD203B41FA5}">
                      <a16:colId xmlns:a16="http://schemas.microsoft.com/office/drawing/2014/main" val="1837989929"/>
                    </a:ext>
                  </a:extLst>
                </a:gridCol>
                <a:gridCol w="576072">
                  <a:extLst>
                    <a:ext uri="{9D8B030D-6E8A-4147-A177-3AD203B41FA5}">
                      <a16:colId xmlns:a16="http://schemas.microsoft.com/office/drawing/2014/main" val="1938809411"/>
                    </a:ext>
                  </a:extLst>
                </a:gridCol>
                <a:gridCol w="576072">
                  <a:extLst>
                    <a:ext uri="{9D8B030D-6E8A-4147-A177-3AD203B41FA5}">
                      <a16:colId xmlns:a16="http://schemas.microsoft.com/office/drawing/2014/main" val="4164255578"/>
                    </a:ext>
                  </a:extLst>
                </a:gridCol>
                <a:gridCol w="658368">
                  <a:extLst>
                    <a:ext uri="{9D8B030D-6E8A-4147-A177-3AD203B41FA5}">
                      <a16:colId xmlns:a16="http://schemas.microsoft.com/office/drawing/2014/main" val="154607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59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- 2018-10-12 13:00:00 </a:t>
                      </a:r>
                      <a:r>
                        <a:rPr kumimoji="0" lang="en-US" sz="1000" b="0" i="0" u="none" strike="noStrike" kern="1200" cap="none" spc="0" normalizeH="0" baseline="0" noProof="0">
                          <a:ln>
                            <a:noFill/>
                          </a:ln>
                          <a:solidFill>
                            <a:prstClr val="black"/>
                          </a:solidFill>
                          <a:effectLst/>
                          <a:uLnTx/>
                          <a:uFillTx/>
                          <a:latin typeface="+mn-lt"/>
                          <a:ea typeface="+mn-ea"/>
                          <a:cs typeface="+mn-cs"/>
                        </a:rPr>
                        <a:t> 
 🔮 WIN Yelloween entry and BBQ for 2 on October 27th! Just fill in the blank to enter... 👇
"Voodoo magic, pyro dancing, mouth-watering dishes and DJ David Jay with _____ will make Yelloween the spookiest party EVER!"
52591441 / 5255 3892 / 4027400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6466312"/>
                  </a:ext>
                </a:extLst>
              </a:tr>
            </a:tbl>
          </a:graphicData>
        </a:graphic>
      </p:graphicFrame>
      <p:sp>
        <p:nvSpPr>
          <p:cNvPr id="4" name="Text Placeholder 3">
            <a:extLst>
              <a:ext uri="{FF2B5EF4-FFF2-40B4-BE49-F238E27FC236}">
                <a16:creationId xmlns:a16="http://schemas.microsoft.com/office/drawing/2014/main" id="{941022BB-2CB7-4087-B15C-BF9FFC9EA20A}"/>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46344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251C-9EA8-4E8B-81BC-4801B58584B9}"/>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47FE077F-BF32-4339-9A70-BE244B235005}"/>
              </a:ext>
            </a:extLst>
          </p:cNvPr>
          <p:cNvGraphicFramePr>
            <a:graphicFrameLocks noGrp="1"/>
          </p:cNvGraphicFramePr>
          <p:nvPr>
            <p:ph type="tbl" sz="quarter" idx="13"/>
            <p:extLst>
              <p:ext uri="{D42A27DB-BD31-4B8C-83A1-F6EECF244321}">
                <p14:modId xmlns:p14="http://schemas.microsoft.com/office/powerpoint/2010/main" val="355810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676989"/>
                    </a:ext>
                  </a:extLst>
                </a:gridCol>
                <a:gridCol w="576072">
                  <a:extLst>
                    <a:ext uri="{9D8B030D-6E8A-4147-A177-3AD203B41FA5}">
                      <a16:colId xmlns:a16="http://schemas.microsoft.com/office/drawing/2014/main" val="23098565"/>
                    </a:ext>
                  </a:extLst>
                </a:gridCol>
                <a:gridCol w="576072">
                  <a:extLst>
                    <a:ext uri="{9D8B030D-6E8A-4147-A177-3AD203B41FA5}">
                      <a16:colId xmlns:a16="http://schemas.microsoft.com/office/drawing/2014/main" val="3580350859"/>
                    </a:ext>
                  </a:extLst>
                </a:gridCol>
                <a:gridCol w="576072">
                  <a:extLst>
                    <a:ext uri="{9D8B030D-6E8A-4147-A177-3AD203B41FA5}">
                      <a16:colId xmlns:a16="http://schemas.microsoft.com/office/drawing/2014/main" val="289384928"/>
                    </a:ext>
                  </a:extLst>
                </a:gridCol>
                <a:gridCol w="576072">
                  <a:extLst>
                    <a:ext uri="{9D8B030D-6E8A-4147-A177-3AD203B41FA5}">
                      <a16:colId xmlns:a16="http://schemas.microsoft.com/office/drawing/2014/main" val="1881631805"/>
                    </a:ext>
                  </a:extLst>
                </a:gridCol>
                <a:gridCol w="576072">
                  <a:extLst>
                    <a:ext uri="{9D8B030D-6E8A-4147-A177-3AD203B41FA5}">
                      <a16:colId xmlns:a16="http://schemas.microsoft.com/office/drawing/2014/main" val="172609263"/>
                    </a:ext>
                  </a:extLst>
                </a:gridCol>
                <a:gridCol w="576072">
                  <a:extLst>
                    <a:ext uri="{9D8B030D-6E8A-4147-A177-3AD203B41FA5}">
                      <a16:colId xmlns:a16="http://schemas.microsoft.com/office/drawing/2014/main" val="2154940435"/>
                    </a:ext>
                  </a:extLst>
                </a:gridCol>
                <a:gridCol w="576072">
                  <a:extLst>
                    <a:ext uri="{9D8B030D-6E8A-4147-A177-3AD203B41FA5}">
                      <a16:colId xmlns:a16="http://schemas.microsoft.com/office/drawing/2014/main" val="762390599"/>
                    </a:ext>
                  </a:extLst>
                </a:gridCol>
                <a:gridCol w="576072">
                  <a:extLst>
                    <a:ext uri="{9D8B030D-6E8A-4147-A177-3AD203B41FA5}">
                      <a16:colId xmlns:a16="http://schemas.microsoft.com/office/drawing/2014/main" val="3540318808"/>
                    </a:ext>
                  </a:extLst>
                </a:gridCol>
                <a:gridCol w="576072">
                  <a:extLst>
                    <a:ext uri="{9D8B030D-6E8A-4147-A177-3AD203B41FA5}">
                      <a16:colId xmlns:a16="http://schemas.microsoft.com/office/drawing/2014/main" val="4050103589"/>
                    </a:ext>
                  </a:extLst>
                </a:gridCol>
                <a:gridCol w="576072">
                  <a:extLst>
                    <a:ext uri="{9D8B030D-6E8A-4147-A177-3AD203B41FA5}">
                      <a16:colId xmlns:a16="http://schemas.microsoft.com/office/drawing/2014/main" val="2997263040"/>
                    </a:ext>
                  </a:extLst>
                </a:gridCol>
                <a:gridCol w="658368">
                  <a:extLst>
                    <a:ext uri="{9D8B030D-6E8A-4147-A177-3AD203B41FA5}">
                      <a16:colId xmlns:a16="http://schemas.microsoft.com/office/drawing/2014/main" val="3699939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882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Our White Party is BACK! Join the annual festivities, don your whitest outfits and party into the night on December 29th, with music from DJ David Jay, Roxanne LeBrasse and Scarlett De La Torre! 
Throwback to last year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27991855"/>
                  </a:ext>
                </a:extLst>
              </a:tr>
            </a:tbl>
          </a:graphicData>
        </a:graphic>
      </p:graphicFrame>
      <p:sp>
        <p:nvSpPr>
          <p:cNvPr id="4" name="Text Placeholder 3">
            <a:extLst>
              <a:ext uri="{FF2B5EF4-FFF2-40B4-BE49-F238E27FC236}">
                <a16:creationId xmlns:a16="http://schemas.microsoft.com/office/drawing/2014/main" id="{70DFE97A-A4A2-494F-81EB-D23E1F30D26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866317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7D4CB-3FBD-4F98-B1DF-F02AC6C6C9C0}"/>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887D62D3-4D26-4880-8FB9-511FDBC35AAD}"/>
              </a:ext>
            </a:extLst>
          </p:cNvPr>
          <p:cNvGraphicFramePr>
            <a:graphicFrameLocks noGrp="1"/>
          </p:cNvGraphicFramePr>
          <p:nvPr>
            <p:ph type="tbl" sz="quarter" idx="13"/>
            <p:extLst>
              <p:ext uri="{D42A27DB-BD31-4B8C-83A1-F6EECF244321}">
                <p14:modId xmlns:p14="http://schemas.microsoft.com/office/powerpoint/2010/main" val="75604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9097463"/>
                    </a:ext>
                  </a:extLst>
                </a:gridCol>
                <a:gridCol w="576072">
                  <a:extLst>
                    <a:ext uri="{9D8B030D-6E8A-4147-A177-3AD203B41FA5}">
                      <a16:colId xmlns:a16="http://schemas.microsoft.com/office/drawing/2014/main" val="3356430339"/>
                    </a:ext>
                  </a:extLst>
                </a:gridCol>
                <a:gridCol w="576072">
                  <a:extLst>
                    <a:ext uri="{9D8B030D-6E8A-4147-A177-3AD203B41FA5}">
                      <a16:colId xmlns:a16="http://schemas.microsoft.com/office/drawing/2014/main" val="3804510344"/>
                    </a:ext>
                  </a:extLst>
                </a:gridCol>
                <a:gridCol w="576072">
                  <a:extLst>
                    <a:ext uri="{9D8B030D-6E8A-4147-A177-3AD203B41FA5}">
                      <a16:colId xmlns:a16="http://schemas.microsoft.com/office/drawing/2014/main" val="3902559625"/>
                    </a:ext>
                  </a:extLst>
                </a:gridCol>
                <a:gridCol w="576072">
                  <a:extLst>
                    <a:ext uri="{9D8B030D-6E8A-4147-A177-3AD203B41FA5}">
                      <a16:colId xmlns:a16="http://schemas.microsoft.com/office/drawing/2014/main" val="1499928728"/>
                    </a:ext>
                  </a:extLst>
                </a:gridCol>
                <a:gridCol w="576072">
                  <a:extLst>
                    <a:ext uri="{9D8B030D-6E8A-4147-A177-3AD203B41FA5}">
                      <a16:colId xmlns:a16="http://schemas.microsoft.com/office/drawing/2014/main" val="3489980141"/>
                    </a:ext>
                  </a:extLst>
                </a:gridCol>
                <a:gridCol w="576072">
                  <a:extLst>
                    <a:ext uri="{9D8B030D-6E8A-4147-A177-3AD203B41FA5}">
                      <a16:colId xmlns:a16="http://schemas.microsoft.com/office/drawing/2014/main" val="1156433164"/>
                    </a:ext>
                  </a:extLst>
                </a:gridCol>
                <a:gridCol w="576072">
                  <a:extLst>
                    <a:ext uri="{9D8B030D-6E8A-4147-A177-3AD203B41FA5}">
                      <a16:colId xmlns:a16="http://schemas.microsoft.com/office/drawing/2014/main" val="3025335264"/>
                    </a:ext>
                  </a:extLst>
                </a:gridCol>
                <a:gridCol w="576072">
                  <a:extLst>
                    <a:ext uri="{9D8B030D-6E8A-4147-A177-3AD203B41FA5}">
                      <a16:colId xmlns:a16="http://schemas.microsoft.com/office/drawing/2014/main" val="3830737200"/>
                    </a:ext>
                  </a:extLst>
                </a:gridCol>
                <a:gridCol w="576072">
                  <a:extLst>
                    <a:ext uri="{9D8B030D-6E8A-4147-A177-3AD203B41FA5}">
                      <a16:colId xmlns:a16="http://schemas.microsoft.com/office/drawing/2014/main" val="3029966980"/>
                    </a:ext>
                  </a:extLst>
                </a:gridCol>
                <a:gridCol w="576072">
                  <a:extLst>
                    <a:ext uri="{9D8B030D-6E8A-4147-A177-3AD203B41FA5}">
                      <a16:colId xmlns:a16="http://schemas.microsoft.com/office/drawing/2014/main" val="3916018447"/>
                    </a:ext>
                  </a:extLst>
                </a:gridCol>
                <a:gridCol w="658368">
                  <a:extLst>
                    <a:ext uri="{9D8B030D-6E8A-4147-A177-3AD203B41FA5}">
                      <a16:colId xmlns:a16="http://schemas.microsoft.com/office/drawing/2014/main" val="199910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302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- 2018-10-20 11:50:50 </a:t>
                      </a:r>
                      <a:r>
                        <a:rPr kumimoji="0" lang="en-US" sz="1000" b="0" i="0" u="none" strike="noStrike" kern="1200" cap="none" spc="0" normalizeH="0" baseline="0" noProof="0">
                          <a:ln>
                            <a:noFill/>
                          </a:ln>
                          <a:solidFill>
                            <a:prstClr val="black"/>
                          </a:solidFill>
                          <a:effectLst/>
                          <a:uLnTx/>
                          <a:uFillTx/>
                          <a:latin typeface="+mn-lt"/>
                          <a:ea typeface="+mn-ea"/>
                          <a:cs typeface="+mn-cs"/>
                        </a:rPr>
                        <a:t> 
 Ghosts! Goblins! and Voodoo masters! Gather on the 27th October for our HUGE Yelloween party! (That's Halloween, with added Veuve Clicquot!) 
Mauritians can dine and dance into the darkness on Republik Beach, and then stay the night at local rates.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7191296"/>
                  </a:ext>
                </a:extLst>
              </a:tr>
            </a:tbl>
          </a:graphicData>
        </a:graphic>
      </p:graphicFrame>
      <p:sp>
        <p:nvSpPr>
          <p:cNvPr id="4" name="Text Placeholder 3">
            <a:extLst>
              <a:ext uri="{FF2B5EF4-FFF2-40B4-BE49-F238E27FC236}">
                <a16:creationId xmlns:a16="http://schemas.microsoft.com/office/drawing/2014/main" id="{2303793A-A33A-4E07-AAF4-116EEF42D7E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314619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E0B4D-6799-47AA-A602-1589D418A16C}"/>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630546CD-DC06-4B52-A282-BB2D6CAEC13E}"/>
              </a:ext>
            </a:extLst>
          </p:cNvPr>
          <p:cNvGraphicFramePr>
            <a:graphicFrameLocks noGrp="1"/>
          </p:cNvGraphicFramePr>
          <p:nvPr>
            <p:ph type="tbl" sz="quarter" idx="13"/>
            <p:extLst>
              <p:ext uri="{D42A27DB-BD31-4B8C-83A1-F6EECF244321}">
                <p14:modId xmlns:p14="http://schemas.microsoft.com/office/powerpoint/2010/main" val="26169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5127004"/>
                    </a:ext>
                  </a:extLst>
                </a:gridCol>
                <a:gridCol w="576072">
                  <a:extLst>
                    <a:ext uri="{9D8B030D-6E8A-4147-A177-3AD203B41FA5}">
                      <a16:colId xmlns:a16="http://schemas.microsoft.com/office/drawing/2014/main" val="1735747750"/>
                    </a:ext>
                  </a:extLst>
                </a:gridCol>
                <a:gridCol w="576072">
                  <a:extLst>
                    <a:ext uri="{9D8B030D-6E8A-4147-A177-3AD203B41FA5}">
                      <a16:colId xmlns:a16="http://schemas.microsoft.com/office/drawing/2014/main" val="941586678"/>
                    </a:ext>
                  </a:extLst>
                </a:gridCol>
                <a:gridCol w="576072">
                  <a:extLst>
                    <a:ext uri="{9D8B030D-6E8A-4147-A177-3AD203B41FA5}">
                      <a16:colId xmlns:a16="http://schemas.microsoft.com/office/drawing/2014/main" val="2675824326"/>
                    </a:ext>
                  </a:extLst>
                </a:gridCol>
                <a:gridCol w="576072">
                  <a:extLst>
                    <a:ext uri="{9D8B030D-6E8A-4147-A177-3AD203B41FA5}">
                      <a16:colId xmlns:a16="http://schemas.microsoft.com/office/drawing/2014/main" val="732582119"/>
                    </a:ext>
                  </a:extLst>
                </a:gridCol>
                <a:gridCol w="576072">
                  <a:extLst>
                    <a:ext uri="{9D8B030D-6E8A-4147-A177-3AD203B41FA5}">
                      <a16:colId xmlns:a16="http://schemas.microsoft.com/office/drawing/2014/main" val="1122341696"/>
                    </a:ext>
                  </a:extLst>
                </a:gridCol>
                <a:gridCol w="576072">
                  <a:extLst>
                    <a:ext uri="{9D8B030D-6E8A-4147-A177-3AD203B41FA5}">
                      <a16:colId xmlns:a16="http://schemas.microsoft.com/office/drawing/2014/main" val="4136539539"/>
                    </a:ext>
                  </a:extLst>
                </a:gridCol>
                <a:gridCol w="576072">
                  <a:extLst>
                    <a:ext uri="{9D8B030D-6E8A-4147-A177-3AD203B41FA5}">
                      <a16:colId xmlns:a16="http://schemas.microsoft.com/office/drawing/2014/main" val="1542605095"/>
                    </a:ext>
                  </a:extLst>
                </a:gridCol>
                <a:gridCol w="576072">
                  <a:extLst>
                    <a:ext uri="{9D8B030D-6E8A-4147-A177-3AD203B41FA5}">
                      <a16:colId xmlns:a16="http://schemas.microsoft.com/office/drawing/2014/main" val="2240288615"/>
                    </a:ext>
                  </a:extLst>
                </a:gridCol>
                <a:gridCol w="576072">
                  <a:extLst>
                    <a:ext uri="{9D8B030D-6E8A-4147-A177-3AD203B41FA5}">
                      <a16:colId xmlns:a16="http://schemas.microsoft.com/office/drawing/2014/main" val="1510481177"/>
                    </a:ext>
                  </a:extLst>
                </a:gridCol>
                <a:gridCol w="576072">
                  <a:extLst>
                    <a:ext uri="{9D8B030D-6E8A-4147-A177-3AD203B41FA5}">
                      <a16:colId xmlns:a16="http://schemas.microsoft.com/office/drawing/2014/main" val="3617019107"/>
                    </a:ext>
                  </a:extLst>
                </a:gridCol>
                <a:gridCol w="658368">
                  <a:extLst>
                    <a:ext uri="{9D8B030D-6E8A-4147-A177-3AD203B41FA5}">
                      <a16:colId xmlns:a16="http://schemas.microsoft.com/office/drawing/2014/main" val="359470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416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- 2018-10-22 17:15:45 </a:t>
                      </a:r>
                      <a:r>
                        <a:rPr kumimoji="0" lang="en-US" sz="1000" b="0" i="0" u="none" strike="noStrike" kern="1200" cap="none" spc="0" normalizeH="0" baseline="0" noProof="0">
                          <a:ln>
                            <a:noFill/>
                          </a:ln>
                          <a:solidFill>
                            <a:prstClr val="black"/>
                          </a:solidFill>
                          <a:effectLst/>
                          <a:uLnTx/>
                          <a:uFillTx/>
                          <a:latin typeface="+mn-lt"/>
                          <a:ea typeface="+mn-ea"/>
                          <a:cs typeface="+mn-cs"/>
                        </a:rPr>
                        <a:t> 
 🎉 🏆 WIN 4 nights at Le Touessrok (Half Board)! 🏆 🎉 
The rules are simple, just go to our Instagram @shangrilamauritius and comment #40YearsOfLeTouessrokWIN on your favourite image, along with a memory about the resort to enter. 
T&amp;Cs apply, travel not included: 
http://bit.ly/2D21Ooa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247067"/>
                  </a:ext>
                </a:extLst>
              </a:tr>
            </a:tbl>
          </a:graphicData>
        </a:graphic>
      </p:graphicFrame>
      <p:sp>
        <p:nvSpPr>
          <p:cNvPr id="4" name="Text Placeholder 3">
            <a:extLst>
              <a:ext uri="{FF2B5EF4-FFF2-40B4-BE49-F238E27FC236}">
                <a16:creationId xmlns:a16="http://schemas.microsoft.com/office/drawing/2014/main" id="{F4845F08-DEC4-4309-B852-1EC5243DD7C4}"/>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938790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9FCF8-A26A-458D-B1C9-27134565131F}"/>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3922B18D-921D-431C-BBF2-04E9F52CA69C}"/>
              </a:ext>
            </a:extLst>
          </p:cNvPr>
          <p:cNvGraphicFramePr>
            <a:graphicFrameLocks noGrp="1"/>
          </p:cNvGraphicFramePr>
          <p:nvPr>
            <p:ph type="tbl" sz="quarter" idx="13"/>
            <p:extLst>
              <p:ext uri="{D42A27DB-BD31-4B8C-83A1-F6EECF244321}">
                <p14:modId xmlns:p14="http://schemas.microsoft.com/office/powerpoint/2010/main" val="421692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4483815"/>
                    </a:ext>
                  </a:extLst>
                </a:gridCol>
                <a:gridCol w="576072">
                  <a:extLst>
                    <a:ext uri="{9D8B030D-6E8A-4147-A177-3AD203B41FA5}">
                      <a16:colId xmlns:a16="http://schemas.microsoft.com/office/drawing/2014/main" val="1702517884"/>
                    </a:ext>
                  </a:extLst>
                </a:gridCol>
                <a:gridCol w="576072">
                  <a:extLst>
                    <a:ext uri="{9D8B030D-6E8A-4147-A177-3AD203B41FA5}">
                      <a16:colId xmlns:a16="http://schemas.microsoft.com/office/drawing/2014/main" val="3992504356"/>
                    </a:ext>
                  </a:extLst>
                </a:gridCol>
                <a:gridCol w="576072">
                  <a:extLst>
                    <a:ext uri="{9D8B030D-6E8A-4147-A177-3AD203B41FA5}">
                      <a16:colId xmlns:a16="http://schemas.microsoft.com/office/drawing/2014/main" val="3069174199"/>
                    </a:ext>
                  </a:extLst>
                </a:gridCol>
                <a:gridCol w="576072">
                  <a:extLst>
                    <a:ext uri="{9D8B030D-6E8A-4147-A177-3AD203B41FA5}">
                      <a16:colId xmlns:a16="http://schemas.microsoft.com/office/drawing/2014/main" val="163709748"/>
                    </a:ext>
                  </a:extLst>
                </a:gridCol>
                <a:gridCol w="576072">
                  <a:extLst>
                    <a:ext uri="{9D8B030D-6E8A-4147-A177-3AD203B41FA5}">
                      <a16:colId xmlns:a16="http://schemas.microsoft.com/office/drawing/2014/main" val="1742568095"/>
                    </a:ext>
                  </a:extLst>
                </a:gridCol>
                <a:gridCol w="576072">
                  <a:extLst>
                    <a:ext uri="{9D8B030D-6E8A-4147-A177-3AD203B41FA5}">
                      <a16:colId xmlns:a16="http://schemas.microsoft.com/office/drawing/2014/main" val="28030029"/>
                    </a:ext>
                  </a:extLst>
                </a:gridCol>
                <a:gridCol w="576072">
                  <a:extLst>
                    <a:ext uri="{9D8B030D-6E8A-4147-A177-3AD203B41FA5}">
                      <a16:colId xmlns:a16="http://schemas.microsoft.com/office/drawing/2014/main" val="2731757346"/>
                    </a:ext>
                  </a:extLst>
                </a:gridCol>
                <a:gridCol w="576072">
                  <a:extLst>
                    <a:ext uri="{9D8B030D-6E8A-4147-A177-3AD203B41FA5}">
                      <a16:colId xmlns:a16="http://schemas.microsoft.com/office/drawing/2014/main" val="2002658223"/>
                    </a:ext>
                  </a:extLst>
                </a:gridCol>
                <a:gridCol w="576072">
                  <a:extLst>
                    <a:ext uri="{9D8B030D-6E8A-4147-A177-3AD203B41FA5}">
                      <a16:colId xmlns:a16="http://schemas.microsoft.com/office/drawing/2014/main" val="3307654598"/>
                    </a:ext>
                  </a:extLst>
                </a:gridCol>
                <a:gridCol w="576072">
                  <a:extLst>
                    <a:ext uri="{9D8B030D-6E8A-4147-A177-3AD203B41FA5}">
                      <a16:colId xmlns:a16="http://schemas.microsoft.com/office/drawing/2014/main" val="2500406081"/>
                    </a:ext>
                  </a:extLst>
                </a:gridCol>
                <a:gridCol w="658368">
                  <a:extLst>
                    <a:ext uri="{9D8B030D-6E8A-4147-A177-3AD203B41FA5}">
                      <a16:colId xmlns:a16="http://schemas.microsoft.com/office/drawing/2014/main" val="110367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3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- 2018-12-07 16:11:00 </a:t>
                      </a:r>
                      <a:r>
                        <a:rPr kumimoji="0" lang="en-US" sz="1000" b="0" i="0" u="none" strike="noStrike" kern="1200" cap="none" spc="0" normalizeH="0" baseline="0" noProof="0">
                          <a:ln>
                            <a:noFill/>
                          </a:ln>
                          <a:solidFill>
                            <a:prstClr val="black"/>
                          </a:solidFill>
                          <a:effectLst/>
                          <a:uLnTx/>
                          <a:uFillTx/>
                          <a:latin typeface="+mn-lt"/>
                          <a:ea typeface="+mn-ea"/>
                          <a:cs typeface="+mn-cs"/>
                        </a:rPr>
                        <a:t> 
 Bring yourself some festive cheer, with a staycation in Paradise! Stay before Dec 22nd at local rates - bed &amp; breakfast from Rs. 10,500*
For all info &amp; booking, call 4027400 or email us at reservations.sltr@shangri-la.com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2830199"/>
                  </a:ext>
                </a:extLst>
              </a:tr>
            </a:tbl>
          </a:graphicData>
        </a:graphic>
      </p:graphicFrame>
      <p:sp>
        <p:nvSpPr>
          <p:cNvPr id="4" name="Text Placeholder 3">
            <a:extLst>
              <a:ext uri="{FF2B5EF4-FFF2-40B4-BE49-F238E27FC236}">
                <a16:creationId xmlns:a16="http://schemas.microsoft.com/office/drawing/2014/main" id="{3A1B1C2A-FBFE-4A0D-B8C9-F1AEF4E60F0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036842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5D427-21C9-4D84-8327-A105AADFD24A}"/>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97AD1148-7155-4D89-AB5F-B05B28739C38}"/>
              </a:ext>
            </a:extLst>
          </p:cNvPr>
          <p:cNvGraphicFramePr>
            <a:graphicFrameLocks noGrp="1"/>
          </p:cNvGraphicFramePr>
          <p:nvPr>
            <p:ph type="tbl" sz="quarter" idx="13"/>
            <p:extLst>
              <p:ext uri="{D42A27DB-BD31-4B8C-83A1-F6EECF244321}">
                <p14:modId xmlns:p14="http://schemas.microsoft.com/office/powerpoint/2010/main" val="168374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3605573"/>
                    </a:ext>
                  </a:extLst>
                </a:gridCol>
                <a:gridCol w="576072">
                  <a:extLst>
                    <a:ext uri="{9D8B030D-6E8A-4147-A177-3AD203B41FA5}">
                      <a16:colId xmlns:a16="http://schemas.microsoft.com/office/drawing/2014/main" val="3562093948"/>
                    </a:ext>
                  </a:extLst>
                </a:gridCol>
                <a:gridCol w="576072">
                  <a:extLst>
                    <a:ext uri="{9D8B030D-6E8A-4147-A177-3AD203B41FA5}">
                      <a16:colId xmlns:a16="http://schemas.microsoft.com/office/drawing/2014/main" val="2945727327"/>
                    </a:ext>
                  </a:extLst>
                </a:gridCol>
                <a:gridCol w="576072">
                  <a:extLst>
                    <a:ext uri="{9D8B030D-6E8A-4147-A177-3AD203B41FA5}">
                      <a16:colId xmlns:a16="http://schemas.microsoft.com/office/drawing/2014/main" val="2505724793"/>
                    </a:ext>
                  </a:extLst>
                </a:gridCol>
                <a:gridCol w="576072">
                  <a:extLst>
                    <a:ext uri="{9D8B030D-6E8A-4147-A177-3AD203B41FA5}">
                      <a16:colId xmlns:a16="http://schemas.microsoft.com/office/drawing/2014/main" val="2395148740"/>
                    </a:ext>
                  </a:extLst>
                </a:gridCol>
                <a:gridCol w="576072">
                  <a:extLst>
                    <a:ext uri="{9D8B030D-6E8A-4147-A177-3AD203B41FA5}">
                      <a16:colId xmlns:a16="http://schemas.microsoft.com/office/drawing/2014/main" val="1481995200"/>
                    </a:ext>
                  </a:extLst>
                </a:gridCol>
                <a:gridCol w="576072">
                  <a:extLst>
                    <a:ext uri="{9D8B030D-6E8A-4147-A177-3AD203B41FA5}">
                      <a16:colId xmlns:a16="http://schemas.microsoft.com/office/drawing/2014/main" val="806134962"/>
                    </a:ext>
                  </a:extLst>
                </a:gridCol>
                <a:gridCol w="576072">
                  <a:extLst>
                    <a:ext uri="{9D8B030D-6E8A-4147-A177-3AD203B41FA5}">
                      <a16:colId xmlns:a16="http://schemas.microsoft.com/office/drawing/2014/main" val="527619328"/>
                    </a:ext>
                  </a:extLst>
                </a:gridCol>
                <a:gridCol w="576072">
                  <a:extLst>
                    <a:ext uri="{9D8B030D-6E8A-4147-A177-3AD203B41FA5}">
                      <a16:colId xmlns:a16="http://schemas.microsoft.com/office/drawing/2014/main" val="2642632186"/>
                    </a:ext>
                  </a:extLst>
                </a:gridCol>
                <a:gridCol w="576072">
                  <a:extLst>
                    <a:ext uri="{9D8B030D-6E8A-4147-A177-3AD203B41FA5}">
                      <a16:colId xmlns:a16="http://schemas.microsoft.com/office/drawing/2014/main" val="554785570"/>
                    </a:ext>
                  </a:extLst>
                </a:gridCol>
                <a:gridCol w="576072">
                  <a:extLst>
                    <a:ext uri="{9D8B030D-6E8A-4147-A177-3AD203B41FA5}">
                      <a16:colId xmlns:a16="http://schemas.microsoft.com/office/drawing/2014/main" val="2641387861"/>
                    </a:ext>
                  </a:extLst>
                </a:gridCol>
                <a:gridCol w="658368">
                  <a:extLst>
                    <a:ext uri="{9D8B030D-6E8A-4147-A177-3AD203B41FA5}">
                      <a16:colId xmlns:a16="http://schemas.microsoft.com/office/drawing/2014/main" val="399142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130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- 2018-10-03 13:11:11 </a:t>
                      </a:r>
                      <a:r>
                        <a:rPr kumimoji="0" lang="en-US" sz="1000" b="0" i="0" u="none" strike="noStrike" kern="1200" cap="none" spc="0" normalizeH="0" baseline="0" noProof="0">
                          <a:ln>
                            <a:noFill/>
                          </a:ln>
                          <a:solidFill>
                            <a:prstClr val="black"/>
                          </a:solidFill>
                          <a:effectLst/>
                          <a:uLnTx/>
                          <a:uFillTx/>
                          <a:latin typeface="+mn-lt"/>
                          <a:ea typeface="+mn-ea"/>
                          <a:cs typeface="+mn-cs"/>
                        </a:rPr>
                        <a:t> 
 Ghost, Ghouls and Voodoo masters, we summon you to the BIGGEST Halloween party on the island! Celebrate Yelloween with us, October 27th! 👿 👹 👺
Expect African Carnival live drumming, fire eaters, and a deliciously spooky feast! 
402 7400 / 5259 1441 / 5255 3892 or email us at restaurant-reservations.sltr@shangri-la.com
It epic, its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5981093"/>
                  </a:ext>
                </a:extLst>
              </a:tr>
            </a:tbl>
          </a:graphicData>
        </a:graphic>
      </p:graphicFrame>
      <p:sp>
        <p:nvSpPr>
          <p:cNvPr id="4" name="Text Placeholder 3">
            <a:extLst>
              <a:ext uri="{FF2B5EF4-FFF2-40B4-BE49-F238E27FC236}">
                <a16:creationId xmlns:a16="http://schemas.microsoft.com/office/drawing/2014/main" id="{3123AD8C-7D10-42E7-92F2-8393AAB2580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829073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406A-3980-4AB5-97FB-70C27F2E4660}"/>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044210CE-4745-4CEE-937A-729EB5B85FE6}"/>
              </a:ext>
            </a:extLst>
          </p:cNvPr>
          <p:cNvGraphicFramePr>
            <a:graphicFrameLocks noGrp="1"/>
          </p:cNvGraphicFramePr>
          <p:nvPr>
            <p:ph type="tbl" sz="quarter" idx="13"/>
            <p:extLst>
              <p:ext uri="{D42A27DB-BD31-4B8C-83A1-F6EECF244321}">
                <p14:modId xmlns:p14="http://schemas.microsoft.com/office/powerpoint/2010/main" val="303656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29638907"/>
                    </a:ext>
                  </a:extLst>
                </a:gridCol>
                <a:gridCol w="576072">
                  <a:extLst>
                    <a:ext uri="{9D8B030D-6E8A-4147-A177-3AD203B41FA5}">
                      <a16:colId xmlns:a16="http://schemas.microsoft.com/office/drawing/2014/main" val="1033459027"/>
                    </a:ext>
                  </a:extLst>
                </a:gridCol>
                <a:gridCol w="576072">
                  <a:extLst>
                    <a:ext uri="{9D8B030D-6E8A-4147-A177-3AD203B41FA5}">
                      <a16:colId xmlns:a16="http://schemas.microsoft.com/office/drawing/2014/main" val="2606623626"/>
                    </a:ext>
                  </a:extLst>
                </a:gridCol>
                <a:gridCol w="576072">
                  <a:extLst>
                    <a:ext uri="{9D8B030D-6E8A-4147-A177-3AD203B41FA5}">
                      <a16:colId xmlns:a16="http://schemas.microsoft.com/office/drawing/2014/main" val="3480615887"/>
                    </a:ext>
                  </a:extLst>
                </a:gridCol>
                <a:gridCol w="576072">
                  <a:extLst>
                    <a:ext uri="{9D8B030D-6E8A-4147-A177-3AD203B41FA5}">
                      <a16:colId xmlns:a16="http://schemas.microsoft.com/office/drawing/2014/main" val="2064358033"/>
                    </a:ext>
                  </a:extLst>
                </a:gridCol>
                <a:gridCol w="576072">
                  <a:extLst>
                    <a:ext uri="{9D8B030D-6E8A-4147-A177-3AD203B41FA5}">
                      <a16:colId xmlns:a16="http://schemas.microsoft.com/office/drawing/2014/main" val="2198074815"/>
                    </a:ext>
                  </a:extLst>
                </a:gridCol>
                <a:gridCol w="576072">
                  <a:extLst>
                    <a:ext uri="{9D8B030D-6E8A-4147-A177-3AD203B41FA5}">
                      <a16:colId xmlns:a16="http://schemas.microsoft.com/office/drawing/2014/main" val="3265157446"/>
                    </a:ext>
                  </a:extLst>
                </a:gridCol>
                <a:gridCol w="576072">
                  <a:extLst>
                    <a:ext uri="{9D8B030D-6E8A-4147-A177-3AD203B41FA5}">
                      <a16:colId xmlns:a16="http://schemas.microsoft.com/office/drawing/2014/main" val="575638338"/>
                    </a:ext>
                  </a:extLst>
                </a:gridCol>
                <a:gridCol w="576072">
                  <a:extLst>
                    <a:ext uri="{9D8B030D-6E8A-4147-A177-3AD203B41FA5}">
                      <a16:colId xmlns:a16="http://schemas.microsoft.com/office/drawing/2014/main" val="1127740558"/>
                    </a:ext>
                  </a:extLst>
                </a:gridCol>
                <a:gridCol w="576072">
                  <a:extLst>
                    <a:ext uri="{9D8B030D-6E8A-4147-A177-3AD203B41FA5}">
                      <a16:colId xmlns:a16="http://schemas.microsoft.com/office/drawing/2014/main" val="1125113297"/>
                    </a:ext>
                  </a:extLst>
                </a:gridCol>
                <a:gridCol w="576072">
                  <a:extLst>
                    <a:ext uri="{9D8B030D-6E8A-4147-A177-3AD203B41FA5}">
                      <a16:colId xmlns:a16="http://schemas.microsoft.com/office/drawing/2014/main" val="3090667667"/>
                    </a:ext>
                  </a:extLst>
                </a:gridCol>
                <a:gridCol w="658368">
                  <a:extLst>
                    <a:ext uri="{9D8B030D-6E8A-4147-A177-3AD203B41FA5}">
                      <a16:colId xmlns:a16="http://schemas.microsoft.com/office/drawing/2014/main" val="280864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86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- 2018-10-21 14:56:53 </a:t>
                      </a:r>
                      <a:r>
                        <a:rPr kumimoji="0" lang="en-US" sz="1000" b="0" i="0" u="none" strike="noStrike" kern="1200" cap="none" spc="0" normalizeH="0" baseline="0" noProof="0">
                          <a:ln>
                            <a:noFill/>
                          </a:ln>
                          <a:solidFill>
                            <a:prstClr val="black"/>
                          </a:solidFill>
                          <a:effectLst/>
                          <a:uLnTx/>
                          <a:uFillTx/>
                          <a:latin typeface="+mn-lt"/>
                          <a:ea typeface="+mn-ea"/>
                          <a:cs typeface="+mn-cs"/>
                        </a:rPr>
                        <a:t> 
 Our anniversary Brunch, Bubbles &amp; Beats is right around the corner! Win entry for 2, by telling us your ALL TIME favourite Le Touessrok dish from the last 40 years! 
Sunday 4th November brings food, music and massive celebration, so tell your friends!! 
Booking: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0219809"/>
                  </a:ext>
                </a:extLst>
              </a:tr>
            </a:tbl>
          </a:graphicData>
        </a:graphic>
      </p:graphicFrame>
      <p:sp>
        <p:nvSpPr>
          <p:cNvPr id="4" name="Text Placeholder 3">
            <a:extLst>
              <a:ext uri="{FF2B5EF4-FFF2-40B4-BE49-F238E27FC236}">
                <a16:creationId xmlns:a16="http://schemas.microsoft.com/office/drawing/2014/main" id="{C008C01B-ED35-4178-AE63-E94F7AE9313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46065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7332-D93D-4790-9D9F-83A126E7C2DF}"/>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C75E4706-1590-48D8-BBF1-A4C8C68A51B7}"/>
              </a:ext>
            </a:extLst>
          </p:cNvPr>
          <p:cNvGraphicFramePr>
            <a:graphicFrameLocks noGrp="1"/>
          </p:cNvGraphicFramePr>
          <p:nvPr>
            <p:ph type="tbl" sz="quarter" idx="13"/>
            <p:extLst>
              <p:ext uri="{D42A27DB-BD31-4B8C-83A1-F6EECF244321}">
                <p14:modId xmlns:p14="http://schemas.microsoft.com/office/powerpoint/2010/main" val="725230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2657406"/>
                    </a:ext>
                  </a:extLst>
                </a:gridCol>
                <a:gridCol w="576072">
                  <a:extLst>
                    <a:ext uri="{9D8B030D-6E8A-4147-A177-3AD203B41FA5}">
                      <a16:colId xmlns:a16="http://schemas.microsoft.com/office/drawing/2014/main" val="2136486979"/>
                    </a:ext>
                  </a:extLst>
                </a:gridCol>
                <a:gridCol w="576072">
                  <a:extLst>
                    <a:ext uri="{9D8B030D-6E8A-4147-A177-3AD203B41FA5}">
                      <a16:colId xmlns:a16="http://schemas.microsoft.com/office/drawing/2014/main" val="1659488448"/>
                    </a:ext>
                  </a:extLst>
                </a:gridCol>
                <a:gridCol w="576072">
                  <a:extLst>
                    <a:ext uri="{9D8B030D-6E8A-4147-A177-3AD203B41FA5}">
                      <a16:colId xmlns:a16="http://schemas.microsoft.com/office/drawing/2014/main" val="4175735989"/>
                    </a:ext>
                  </a:extLst>
                </a:gridCol>
                <a:gridCol w="576072">
                  <a:extLst>
                    <a:ext uri="{9D8B030D-6E8A-4147-A177-3AD203B41FA5}">
                      <a16:colId xmlns:a16="http://schemas.microsoft.com/office/drawing/2014/main" val="476748890"/>
                    </a:ext>
                  </a:extLst>
                </a:gridCol>
                <a:gridCol w="576072">
                  <a:extLst>
                    <a:ext uri="{9D8B030D-6E8A-4147-A177-3AD203B41FA5}">
                      <a16:colId xmlns:a16="http://schemas.microsoft.com/office/drawing/2014/main" val="1219077088"/>
                    </a:ext>
                  </a:extLst>
                </a:gridCol>
                <a:gridCol w="576072">
                  <a:extLst>
                    <a:ext uri="{9D8B030D-6E8A-4147-A177-3AD203B41FA5}">
                      <a16:colId xmlns:a16="http://schemas.microsoft.com/office/drawing/2014/main" val="574209747"/>
                    </a:ext>
                  </a:extLst>
                </a:gridCol>
                <a:gridCol w="576072">
                  <a:extLst>
                    <a:ext uri="{9D8B030D-6E8A-4147-A177-3AD203B41FA5}">
                      <a16:colId xmlns:a16="http://schemas.microsoft.com/office/drawing/2014/main" val="731585324"/>
                    </a:ext>
                  </a:extLst>
                </a:gridCol>
                <a:gridCol w="576072">
                  <a:extLst>
                    <a:ext uri="{9D8B030D-6E8A-4147-A177-3AD203B41FA5}">
                      <a16:colId xmlns:a16="http://schemas.microsoft.com/office/drawing/2014/main" val="170304524"/>
                    </a:ext>
                  </a:extLst>
                </a:gridCol>
                <a:gridCol w="576072">
                  <a:extLst>
                    <a:ext uri="{9D8B030D-6E8A-4147-A177-3AD203B41FA5}">
                      <a16:colId xmlns:a16="http://schemas.microsoft.com/office/drawing/2014/main" val="3962139122"/>
                    </a:ext>
                  </a:extLst>
                </a:gridCol>
                <a:gridCol w="576072">
                  <a:extLst>
                    <a:ext uri="{9D8B030D-6E8A-4147-A177-3AD203B41FA5}">
                      <a16:colId xmlns:a16="http://schemas.microsoft.com/office/drawing/2014/main" val="822576089"/>
                    </a:ext>
                  </a:extLst>
                </a:gridCol>
                <a:gridCol w="658368">
                  <a:extLst>
                    <a:ext uri="{9D8B030D-6E8A-4147-A177-3AD203B41FA5}">
                      <a16:colId xmlns:a16="http://schemas.microsoft.com/office/drawing/2014/main" val="407060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667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- 2018-10-05 11:09:56 </a:t>
                      </a:r>
                      <a:r>
                        <a:rPr kumimoji="0" lang="en-US" sz="1000" b="0" i="0" u="none" strike="noStrike" kern="1200" cap="none" spc="0" normalizeH="0" baseline="0" noProof="0">
                          <a:ln>
                            <a:noFill/>
                          </a:ln>
                          <a:solidFill>
                            <a:prstClr val="black"/>
                          </a:solidFill>
                          <a:effectLst/>
                          <a:uLnTx/>
                          <a:uFillTx/>
                          <a:latin typeface="+mn-lt"/>
                          <a:ea typeface="+mn-ea"/>
                          <a:cs typeface="+mn-cs"/>
                        </a:rPr>
                        <a:t> 
 ⭐️ WIN a night for 2 (half board), AND a delicious buffet dinner at Le Bazar! Simply share with us below your favourite memory from the last #40YearsOfLeTouessrok with a photo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16878328"/>
                  </a:ext>
                </a:extLst>
              </a:tr>
            </a:tbl>
          </a:graphicData>
        </a:graphic>
      </p:graphicFrame>
      <p:sp>
        <p:nvSpPr>
          <p:cNvPr id="4" name="Text Placeholder 3">
            <a:extLst>
              <a:ext uri="{FF2B5EF4-FFF2-40B4-BE49-F238E27FC236}">
                <a16:creationId xmlns:a16="http://schemas.microsoft.com/office/drawing/2014/main" id="{5CFB0740-0500-4BEA-851C-DCCFD877164E}"/>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001709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F89F-43BD-4BE5-B531-BD788BC40F4C}"/>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C232D70C-F4A5-4BDF-B1FC-A900E038BEAA}"/>
              </a:ext>
            </a:extLst>
          </p:cNvPr>
          <p:cNvGraphicFramePr>
            <a:graphicFrameLocks noGrp="1"/>
          </p:cNvGraphicFramePr>
          <p:nvPr>
            <p:ph type="tbl" sz="quarter" idx="13"/>
            <p:extLst>
              <p:ext uri="{D42A27DB-BD31-4B8C-83A1-F6EECF244321}">
                <p14:modId xmlns:p14="http://schemas.microsoft.com/office/powerpoint/2010/main" val="189100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63798460"/>
                    </a:ext>
                  </a:extLst>
                </a:gridCol>
                <a:gridCol w="576072">
                  <a:extLst>
                    <a:ext uri="{9D8B030D-6E8A-4147-A177-3AD203B41FA5}">
                      <a16:colId xmlns:a16="http://schemas.microsoft.com/office/drawing/2014/main" val="2564809742"/>
                    </a:ext>
                  </a:extLst>
                </a:gridCol>
                <a:gridCol w="576072">
                  <a:extLst>
                    <a:ext uri="{9D8B030D-6E8A-4147-A177-3AD203B41FA5}">
                      <a16:colId xmlns:a16="http://schemas.microsoft.com/office/drawing/2014/main" val="1067753055"/>
                    </a:ext>
                  </a:extLst>
                </a:gridCol>
                <a:gridCol w="576072">
                  <a:extLst>
                    <a:ext uri="{9D8B030D-6E8A-4147-A177-3AD203B41FA5}">
                      <a16:colId xmlns:a16="http://schemas.microsoft.com/office/drawing/2014/main" val="3261487293"/>
                    </a:ext>
                  </a:extLst>
                </a:gridCol>
                <a:gridCol w="576072">
                  <a:extLst>
                    <a:ext uri="{9D8B030D-6E8A-4147-A177-3AD203B41FA5}">
                      <a16:colId xmlns:a16="http://schemas.microsoft.com/office/drawing/2014/main" val="1804737328"/>
                    </a:ext>
                  </a:extLst>
                </a:gridCol>
                <a:gridCol w="576072">
                  <a:extLst>
                    <a:ext uri="{9D8B030D-6E8A-4147-A177-3AD203B41FA5}">
                      <a16:colId xmlns:a16="http://schemas.microsoft.com/office/drawing/2014/main" val="4291849840"/>
                    </a:ext>
                  </a:extLst>
                </a:gridCol>
                <a:gridCol w="576072">
                  <a:extLst>
                    <a:ext uri="{9D8B030D-6E8A-4147-A177-3AD203B41FA5}">
                      <a16:colId xmlns:a16="http://schemas.microsoft.com/office/drawing/2014/main" val="4260115924"/>
                    </a:ext>
                  </a:extLst>
                </a:gridCol>
                <a:gridCol w="576072">
                  <a:extLst>
                    <a:ext uri="{9D8B030D-6E8A-4147-A177-3AD203B41FA5}">
                      <a16:colId xmlns:a16="http://schemas.microsoft.com/office/drawing/2014/main" val="1842182087"/>
                    </a:ext>
                  </a:extLst>
                </a:gridCol>
                <a:gridCol w="576072">
                  <a:extLst>
                    <a:ext uri="{9D8B030D-6E8A-4147-A177-3AD203B41FA5}">
                      <a16:colId xmlns:a16="http://schemas.microsoft.com/office/drawing/2014/main" val="1288280084"/>
                    </a:ext>
                  </a:extLst>
                </a:gridCol>
                <a:gridCol w="576072">
                  <a:extLst>
                    <a:ext uri="{9D8B030D-6E8A-4147-A177-3AD203B41FA5}">
                      <a16:colId xmlns:a16="http://schemas.microsoft.com/office/drawing/2014/main" val="3699384681"/>
                    </a:ext>
                  </a:extLst>
                </a:gridCol>
                <a:gridCol w="576072">
                  <a:extLst>
                    <a:ext uri="{9D8B030D-6E8A-4147-A177-3AD203B41FA5}">
                      <a16:colId xmlns:a16="http://schemas.microsoft.com/office/drawing/2014/main" val="3284598167"/>
                    </a:ext>
                  </a:extLst>
                </a:gridCol>
                <a:gridCol w="658368">
                  <a:extLst>
                    <a:ext uri="{9D8B030D-6E8A-4147-A177-3AD203B41FA5}">
                      <a16:colId xmlns:a16="http://schemas.microsoft.com/office/drawing/2014/main" val="222275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325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- 2018-12-12 14:37:39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special gift this Christmas. Book and stay before 22nd Dec. at exclusive local rates! 
Deluxe Ocean View Room on half board, from Rs. 14,500* 
Call 4027400 or email us at reservations.sltr@shangri-la.com for info and booking. 📷 mohammed_alnuaimi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2108952"/>
                  </a:ext>
                </a:extLst>
              </a:tr>
            </a:tbl>
          </a:graphicData>
        </a:graphic>
      </p:graphicFrame>
      <p:sp>
        <p:nvSpPr>
          <p:cNvPr id="4" name="Text Placeholder 3">
            <a:extLst>
              <a:ext uri="{FF2B5EF4-FFF2-40B4-BE49-F238E27FC236}">
                <a16:creationId xmlns:a16="http://schemas.microsoft.com/office/drawing/2014/main" id="{96B4D2AD-A644-46EB-9898-4DB382995D61}"/>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93528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C54B-D826-4B1D-9357-074646362CF9}"/>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67A0C035-C09E-4973-92B9-17DF484BEE15}"/>
              </a:ext>
            </a:extLst>
          </p:cNvPr>
          <p:cNvGraphicFramePr>
            <a:graphicFrameLocks noGrp="1"/>
          </p:cNvGraphicFramePr>
          <p:nvPr>
            <p:ph type="tbl" sz="quarter" idx="13"/>
            <p:extLst>
              <p:ext uri="{D42A27DB-BD31-4B8C-83A1-F6EECF244321}">
                <p14:modId xmlns:p14="http://schemas.microsoft.com/office/powerpoint/2010/main" val="20445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7862459"/>
                    </a:ext>
                  </a:extLst>
                </a:gridCol>
                <a:gridCol w="576072">
                  <a:extLst>
                    <a:ext uri="{9D8B030D-6E8A-4147-A177-3AD203B41FA5}">
                      <a16:colId xmlns:a16="http://schemas.microsoft.com/office/drawing/2014/main" val="2356106152"/>
                    </a:ext>
                  </a:extLst>
                </a:gridCol>
                <a:gridCol w="576072">
                  <a:extLst>
                    <a:ext uri="{9D8B030D-6E8A-4147-A177-3AD203B41FA5}">
                      <a16:colId xmlns:a16="http://schemas.microsoft.com/office/drawing/2014/main" val="1916317733"/>
                    </a:ext>
                  </a:extLst>
                </a:gridCol>
                <a:gridCol w="576072">
                  <a:extLst>
                    <a:ext uri="{9D8B030D-6E8A-4147-A177-3AD203B41FA5}">
                      <a16:colId xmlns:a16="http://schemas.microsoft.com/office/drawing/2014/main" val="2606147552"/>
                    </a:ext>
                  </a:extLst>
                </a:gridCol>
                <a:gridCol w="576072">
                  <a:extLst>
                    <a:ext uri="{9D8B030D-6E8A-4147-A177-3AD203B41FA5}">
                      <a16:colId xmlns:a16="http://schemas.microsoft.com/office/drawing/2014/main" val="2989529863"/>
                    </a:ext>
                  </a:extLst>
                </a:gridCol>
                <a:gridCol w="576072">
                  <a:extLst>
                    <a:ext uri="{9D8B030D-6E8A-4147-A177-3AD203B41FA5}">
                      <a16:colId xmlns:a16="http://schemas.microsoft.com/office/drawing/2014/main" val="1968988459"/>
                    </a:ext>
                  </a:extLst>
                </a:gridCol>
                <a:gridCol w="576072">
                  <a:extLst>
                    <a:ext uri="{9D8B030D-6E8A-4147-A177-3AD203B41FA5}">
                      <a16:colId xmlns:a16="http://schemas.microsoft.com/office/drawing/2014/main" val="2927231503"/>
                    </a:ext>
                  </a:extLst>
                </a:gridCol>
                <a:gridCol w="576072">
                  <a:extLst>
                    <a:ext uri="{9D8B030D-6E8A-4147-A177-3AD203B41FA5}">
                      <a16:colId xmlns:a16="http://schemas.microsoft.com/office/drawing/2014/main" val="2544027261"/>
                    </a:ext>
                  </a:extLst>
                </a:gridCol>
                <a:gridCol w="576072">
                  <a:extLst>
                    <a:ext uri="{9D8B030D-6E8A-4147-A177-3AD203B41FA5}">
                      <a16:colId xmlns:a16="http://schemas.microsoft.com/office/drawing/2014/main" val="2135899777"/>
                    </a:ext>
                  </a:extLst>
                </a:gridCol>
                <a:gridCol w="576072">
                  <a:extLst>
                    <a:ext uri="{9D8B030D-6E8A-4147-A177-3AD203B41FA5}">
                      <a16:colId xmlns:a16="http://schemas.microsoft.com/office/drawing/2014/main" val="2816248655"/>
                    </a:ext>
                  </a:extLst>
                </a:gridCol>
                <a:gridCol w="576072">
                  <a:extLst>
                    <a:ext uri="{9D8B030D-6E8A-4147-A177-3AD203B41FA5}">
                      <a16:colId xmlns:a16="http://schemas.microsoft.com/office/drawing/2014/main" val="1763915702"/>
                    </a:ext>
                  </a:extLst>
                </a:gridCol>
                <a:gridCol w="658368">
                  <a:extLst>
                    <a:ext uri="{9D8B030D-6E8A-4147-A177-3AD203B41FA5}">
                      <a16:colId xmlns:a16="http://schemas.microsoft.com/office/drawing/2014/main" val="33589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241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- 2018-11-16 13:00:01 </a:t>
                      </a:r>
                      <a:r>
                        <a:rPr kumimoji="0" lang="en-US" sz="1000" b="0" i="0" u="none" strike="noStrike" kern="1200" cap="none" spc="0" normalizeH="0" baseline="0" noProof="0">
                          <a:ln>
                            <a:noFill/>
                          </a:ln>
                          <a:solidFill>
                            <a:prstClr val="black"/>
                          </a:solidFill>
                          <a:effectLst/>
                          <a:uLnTx/>
                          <a:uFillTx/>
                          <a:latin typeface="+mn-lt"/>
                          <a:ea typeface="+mn-ea"/>
                          <a:cs typeface="+mn-cs"/>
                        </a:rPr>
                        <a:t> 
 An essential piece of the Le Touessrok legacy, Jacqueline Dalais will share some of her iconic dishes, raising funds for a great cause at our anniversary dinner. 
30th Nov, seats are limited. 
Book: 52591441 / 5255 3892 / 402 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7575491"/>
                  </a:ext>
                </a:extLst>
              </a:tr>
            </a:tbl>
          </a:graphicData>
        </a:graphic>
      </p:graphicFrame>
      <p:sp>
        <p:nvSpPr>
          <p:cNvPr id="4" name="Text Placeholder 3">
            <a:extLst>
              <a:ext uri="{FF2B5EF4-FFF2-40B4-BE49-F238E27FC236}">
                <a16:creationId xmlns:a16="http://schemas.microsoft.com/office/drawing/2014/main" id="{6456ADF3-5E2D-450F-95A4-E88D738B2CE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884630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D742-FAF4-41DF-B801-6B387C9233C5}"/>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7C063480-84A8-4212-B1AC-D892C06FD3CE}"/>
              </a:ext>
            </a:extLst>
          </p:cNvPr>
          <p:cNvGraphicFramePr>
            <a:graphicFrameLocks noGrp="1"/>
          </p:cNvGraphicFramePr>
          <p:nvPr>
            <p:ph type="tbl" sz="quarter" idx="13"/>
            <p:extLst>
              <p:ext uri="{D42A27DB-BD31-4B8C-83A1-F6EECF244321}">
                <p14:modId xmlns:p14="http://schemas.microsoft.com/office/powerpoint/2010/main" val="293232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0183829"/>
                    </a:ext>
                  </a:extLst>
                </a:gridCol>
                <a:gridCol w="576072">
                  <a:extLst>
                    <a:ext uri="{9D8B030D-6E8A-4147-A177-3AD203B41FA5}">
                      <a16:colId xmlns:a16="http://schemas.microsoft.com/office/drawing/2014/main" val="976331044"/>
                    </a:ext>
                  </a:extLst>
                </a:gridCol>
                <a:gridCol w="576072">
                  <a:extLst>
                    <a:ext uri="{9D8B030D-6E8A-4147-A177-3AD203B41FA5}">
                      <a16:colId xmlns:a16="http://schemas.microsoft.com/office/drawing/2014/main" val="929563231"/>
                    </a:ext>
                  </a:extLst>
                </a:gridCol>
                <a:gridCol w="576072">
                  <a:extLst>
                    <a:ext uri="{9D8B030D-6E8A-4147-A177-3AD203B41FA5}">
                      <a16:colId xmlns:a16="http://schemas.microsoft.com/office/drawing/2014/main" val="3771948624"/>
                    </a:ext>
                  </a:extLst>
                </a:gridCol>
                <a:gridCol w="576072">
                  <a:extLst>
                    <a:ext uri="{9D8B030D-6E8A-4147-A177-3AD203B41FA5}">
                      <a16:colId xmlns:a16="http://schemas.microsoft.com/office/drawing/2014/main" val="4165583167"/>
                    </a:ext>
                  </a:extLst>
                </a:gridCol>
                <a:gridCol w="576072">
                  <a:extLst>
                    <a:ext uri="{9D8B030D-6E8A-4147-A177-3AD203B41FA5}">
                      <a16:colId xmlns:a16="http://schemas.microsoft.com/office/drawing/2014/main" val="2020595054"/>
                    </a:ext>
                  </a:extLst>
                </a:gridCol>
                <a:gridCol w="576072">
                  <a:extLst>
                    <a:ext uri="{9D8B030D-6E8A-4147-A177-3AD203B41FA5}">
                      <a16:colId xmlns:a16="http://schemas.microsoft.com/office/drawing/2014/main" val="4187411089"/>
                    </a:ext>
                  </a:extLst>
                </a:gridCol>
                <a:gridCol w="576072">
                  <a:extLst>
                    <a:ext uri="{9D8B030D-6E8A-4147-A177-3AD203B41FA5}">
                      <a16:colId xmlns:a16="http://schemas.microsoft.com/office/drawing/2014/main" val="65160581"/>
                    </a:ext>
                  </a:extLst>
                </a:gridCol>
                <a:gridCol w="576072">
                  <a:extLst>
                    <a:ext uri="{9D8B030D-6E8A-4147-A177-3AD203B41FA5}">
                      <a16:colId xmlns:a16="http://schemas.microsoft.com/office/drawing/2014/main" val="2765037308"/>
                    </a:ext>
                  </a:extLst>
                </a:gridCol>
                <a:gridCol w="576072">
                  <a:extLst>
                    <a:ext uri="{9D8B030D-6E8A-4147-A177-3AD203B41FA5}">
                      <a16:colId xmlns:a16="http://schemas.microsoft.com/office/drawing/2014/main" val="1564666154"/>
                    </a:ext>
                  </a:extLst>
                </a:gridCol>
                <a:gridCol w="576072">
                  <a:extLst>
                    <a:ext uri="{9D8B030D-6E8A-4147-A177-3AD203B41FA5}">
                      <a16:colId xmlns:a16="http://schemas.microsoft.com/office/drawing/2014/main" val="2836691868"/>
                    </a:ext>
                  </a:extLst>
                </a:gridCol>
                <a:gridCol w="658368">
                  <a:extLst>
                    <a:ext uri="{9D8B030D-6E8A-4147-A177-3AD203B41FA5}">
                      <a16:colId xmlns:a16="http://schemas.microsoft.com/office/drawing/2014/main" val="242506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275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- 2018-12-15 14:30:00 </a:t>
                      </a:r>
                      <a:r>
                        <a:rPr kumimoji="0" lang="en-US" sz="1000" b="0" i="0" u="none" strike="noStrike" kern="1200" cap="none" spc="0" normalizeH="0" baseline="0" noProof="0">
                          <a:ln>
                            <a:noFill/>
                          </a:ln>
                          <a:solidFill>
                            <a:prstClr val="black"/>
                          </a:solidFill>
                          <a:effectLst/>
                          <a:uLnTx/>
                          <a:uFillTx/>
                          <a:latin typeface="+mn-lt"/>
                          <a:ea typeface="+mn-ea"/>
                          <a:cs typeface="+mn-cs"/>
                        </a:rPr>
                        <a:t> 
 Raise a toast to 2019 as the sky fills with fireworks! We will be celebrating in groovy Woodstock style ✌️at Republik Beach Club &amp; Grill with a curated 5 course meal, followed by electrifying beats from DJ Jimmy Gassel!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4007647"/>
                  </a:ext>
                </a:extLst>
              </a:tr>
            </a:tbl>
          </a:graphicData>
        </a:graphic>
      </p:graphicFrame>
      <p:sp>
        <p:nvSpPr>
          <p:cNvPr id="4" name="Text Placeholder 3">
            <a:extLst>
              <a:ext uri="{FF2B5EF4-FFF2-40B4-BE49-F238E27FC236}">
                <a16:creationId xmlns:a16="http://schemas.microsoft.com/office/drawing/2014/main" id="{9AF4AE60-FCF7-46DE-B4B1-6AABF0C6D24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036434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38DA-9A73-4616-A855-F534B97BB5E6}"/>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00F7DE41-B6D6-4444-8869-75BEB039CE71}"/>
              </a:ext>
            </a:extLst>
          </p:cNvPr>
          <p:cNvGraphicFramePr>
            <a:graphicFrameLocks noGrp="1"/>
          </p:cNvGraphicFramePr>
          <p:nvPr>
            <p:ph type="tbl" sz="quarter" idx="13"/>
            <p:extLst>
              <p:ext uri="{D42A27DB-BD31-4B8C-83A1-F6EECF244321}">
                <p14:modId xmlns:p14="http://schemas.microsoft.com/office/powerpoint/2010/main" val="186135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3171013"/>
                    </a:ext>
                  </a:extLst>
                </a:gridCol>
                <a:gridCol w="576072">
                  <a:extLst>
                    <a:ext uri="{9D8B030D-6E8A-4147-A177-3AD203B41FA5}">
                      <a16:colId xmlns:a16="http://schemas.microsoft.com/office/drawing/2014/main" val="2578415541"/>
                    </a:ext>
                  </a:extLst>
                </a:gridCol>
                <a:gridCol w="576072">
                  <a:extLst>
                    <a:ext uri="{9D8B030D-6E8A-4147-A177-3AD203B41FA5}">
                      <a16:colId xmlns:a16="http://schemas.microsoft.com/office/drawing/2014/main" val="1436126753"/>
                    </a:ext>
                  </a:extLst>
                </a:gridCol>
                <a:gridCol w="576072">
                  <a:extLst>
                    <a:ext uri="{9D8B030D-6E8A-4147-A177-3AD203B41FA5}">
                      <a16:colId xmlns:a16="http://schemas.microsoft.com/office/drawing/2014/main" val="2953359390"/>
                    </a:ext>
                  </a:extLst>
                </a:gridCol>
                <a:gridCol w="576072">
                  <a:extLst>
                    <a:ext uri="{9D8B030D-6E8A-4147-A177-3AD203B41FA5}">
                      <a16:colId xmlns:a16="http://schemas.microsoft.com/office/drawing/2014/main" val="705978301"/>
                    </a:ext>
                  </a:extLst>
                </a:gridCol>
                <a:gridCol w="576072">
                  <a:extLst>
                    <a:ext uri="{9D8B030D-6E8A-4147-A177-3AD203B41FA5}">
                      <a16:colId xmlns:a16="http://schemas.microsoft.com/office/drawing/2014/main" val="1318523629"/>
                    </a:ext>
                  </a:extLst>
                </a:gridCol>
                <a:gridCol w="576072">
                  <a:extLst>
                    <a:ext uri="{9D8B030D-6E8A-4147-A177-3AD203B41FA5}">
                      <a16:colId xmlns:a16="http://schemas.microsoft.com/office/drawing/2014/main" val="3842797541"/>
                    </a:ext>
                  </a:extLst>
                </a:gridCol>
                <a:gridCol w="576072">
                  <a:extLst>
                    <a:ext uri="{9D8B030D-6E8A-4147-A177-3AD203B41FA5}">
                      <a16:colId xmlns:a16="http://schemas.microsoft.com/office/drawing/2014/main" val="1982330694"/>
                    </a:ext>
                  </a:extLst>
                </a:gridCol>
                <a:gridCol w="576072">
                  <a:extLst>
                    <a:ext uri="{9D8B030D-6E8A-4147-A177-3AD203B41FA5}">
                      <a16:colId xmlns:a16="http://schemas.microsoft.com/office/drawing/2014/main" val="1102389946"/>
                    </a:ext>
                  </a:extLst>
                </a:gridCol>
                <a:gridCol w="576072">
                  <a:extLst>
                    <a:ext uri="{9D8B030D-6E8A-4147-A177-3AD203B41FA5}">
                      <a16:colId xmlns:a16="http://schemas.microsoft.com/office/drawing/2014/main" val="3358650048"/>
                    </a:ext>
                  </a:extLst>
                </a:gridCol>
                <a:gridCol w="576072">
                  <a:extLst>
                    <a:ext uri="{9D8B030D-6E8A-4147-A177-3AD203B41FA5}">
                      <a16:colId xmlns:a16="http://schemas.microsoft.com/office/drawing/2014/main" val="606207056"/>
                    </a:ext>
                  </a:extLst>
                </a:gridCol>
                <a:gridCol w="658368">
                  <a:extLst>
                    <a:ext uri="{9D8B030D-6E8A-4147-A177-3AD203B41FA5}">
                      <a16:colId xmlns:a16="http://schemas.microsoft.com/office/drawing/2014/main" val="310890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927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- 2018-10-24 13:03:45 </a:t>
                      </a:r>
                      <a:r>
                        <a:rPr kumimoji="0" lang="en-US" sz="1000" b="0" i="0" u="none" strike="noStrike" kern="1200" cap="none" spc="0" normalizeH="0" baseline="0" noProof="0">
                          <a:ln>
                            <a:noFill/>
                          </a:ln>
                          <a:solidFill>
                            <a:prstClr val="black"/>
                          </a:solidFill>
                          <a:effectLst/>
                          <a:uLnTx/>
                          <a:uFillTx/>
                          <a:latin typeface="+mn-lt"/>
                          <a:ea typeface="+mn-ea"/>
                          <a:cs typeface="+mn-cs"/>
                        </a:rPr>
                        <a:t> 
 Voo-doo you wanna know about the biggest Halloween party in Mauritius?!? It's going to be right here on 27th October! 🎃 💀  
Gather round and get your spook on, with Veuve Clicquot packages and eerily delicious BBQ! Locals who arrive in African Voodoo dress from 8pm with reservation will get in free!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459737"/>
                  </a:ext>
                </a:extLst>
              </a:tr>
            </a:tbl>
          </a:graphicData>
        </a:graphic>
      </p:graphicFrame>
      <p:sp>
        <p:nvSpPr>
          <p:cNvPr id="4" name="Text Placeholder 3">
            <a:extLst>
              <a:ext uri="{FF2B5EF4-FFF2-40B4-BE49-F238E27FC236}">
                <a16:creationId xmlns:a16="http://schemas.microsoft.com/office/drawing/2014/main" id="{DA59D1B3-E5A7-4B22-A20E-B1362E4C5AED}"/>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872543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C639-5A3A-4EE5-B527-2408DDBA37C9}"/>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B51D3B3A-4EE8-47A1-812C-B4504AB5FD93}"/>
              </a:ext>
            </a:extLst>
          </p:cNvPr>
          <p:cNvGraphicFramePr>
            <a:graphicFrameLocks noGrp="1"/>
          </p:cNvGraphicFramePr>
          <p:nvPr>
            <p:ph type="tbl" sz="quarter" idx="13"/>
            <p:extLst>
              <p:ext uri="{D42A27DB-BD31-4B8C-83A1-F6EECF244321}">
                <p14:modId xmlns:p14="http://schemas.microsoft.com/office/powerpoint/2010/main" val="95988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178586"/>
                    </a:ext>
                  </a:extLst>
                </a:gridCol>
                <a:gridCol w="576072">
                  <a:extLst>
                    <a:ext uri="{9D8B030D-6E8A-4147-A177-3AD203B41FA5}">
                      <a16:colId xmlns:a16="http://schemas.microsoft.com/office/drawing/2014/main" val="1404928697"/>
                    </a:ext>
                  </a:extLst>
                </a:gridCol>
                <a:gridCol w="576072">
                  <a:extLst>
                    <a:ext uri="{9D8B030D-6E8A-4147-A177-3AD203B41FA5}">
                      <a16:colId xmlns:a16="http://schemas.microsoft.com/office/drawing/2014/main" val="3577446545"/>
                    </a:ext>
                  </a:extLst>
                </a:gridCol>
                <a:gridCol w="576072">
                  <a:extLst>
                    <a:ext uri="{9D8B030D-6E8A-4147-A177-3AD203B41FA5}">
                      <a16:colId xmlns:a16="http://schemas.microsoft.com/office/drawing/2014/main" val="2886933912"/>
                    </a:ext>
                  </a:extLst>
                </a:gridCol>
                <a:gridCol w="576072">
                  <a:extLst>
                    <a:ext uri="{9D8B030D-6E8A-4147-A177-3AD203B41FA5}">
                      <a16:colId xmlns:a16="http://schemas.microsoft.com/office/drawing/2014/main" val="3057789140"/>
                    </a:ext>
                  </a:extLst>
                </a:gridCol>
                <a:gridCol w="576072">
                  <a:extLst>
                    <a:ext uri="{9D8B030D-6E8A-4147-A177-3AD203B41FA5}">
                      <a16:colId xmlns:a16="http://schemas.microsoft.com/office/drawing/2014/main" val="4186558498"/>
                    </a:ext>
                  </a:extLst>
                </a:gridCol>
                <a:gridCol w="576072">
                  <a:extLst>
                    <a:ext uri="{9D8B030D-6E8A-4147-A177-3AD203B41FA5}">
                      <a16:colId xmlns:a16="http://schemas.microsoft.com/office/drawing/2014/main" val="4279179669"/>
                    </a:ext>
                  </a:extLst>
                </a:gridCol>
                <a:gridCol w="576072">
                  <a:extLst>
                    <a:ext uri="{9D8B030D-6E8A-4147-A177-3AD203B41FA5}">
                      <a16:colId xmlns:a16="http://schemas.microsoft.com/office/drawing/2014/main" val="2747232484"/>
                    </a:ext>
                  </a:extLst>
                </a:gridCol>
                <a:gridCol w="576072">
                  <a:extLst>
                    <a:ext uri="{9D8B030D-6E8A-4147-A177-3AD203B41FA5}">
                      <a16:colId xmlns:a16="http://schemas.microsoft.com/office/drawing/2014/main" val="3015773648"/>
                    </a:ext>
                  </a:extLst>
                </a:gridCol>
                <a:gridCol w="576072">
                  <a:extLst>
                    <a:ext uri="{9D8B030D-6E8A-4147-A177-3AD203B41FA5}">
                      <a16:colId xmlns:a16="http://schemas.microsoft.com/office/drawing/2014/main" val="3154064514"/>
                    </a:ext>
                  </a:extLst>
                </a:gridCol>
                <a:gridCol w="576072">
                  <a:extLst>
                    <a:ext uri="{9D8B030D-6E8A-4147-A177-3AD203B41FA5}">
                      <a16:colId xmlns:a16="http://schemas.microsoft.com/office/drawing/2014/main" val="3212924577"/>
                    </a:ext>
                  </a:extLst>
                </a:gridCol>
                <a:gridCol w="658368">
                  <a:extLst>
                    <a:ext uri="{9D8B030D-6E8A-4147-A177-3AD203B41FA5}">
                      <a16:colId xmlns:a16="http://schemas.microsoft.com/office/drawing/2014/main" val="343956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1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- 2018-12-08 14:50:00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at our SECOND edition this Dec 16th! Just tell us in the comments who makes Christmas special for you! Get ready to party into the afternoon and feast on festive delights!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6441447"/>
                  </a:ext>
                </a:extLst>
              </a:tr>
            </a:tbl>
          </a:graphicData>
        </a:graphic>
      </p:graphicFrame>
      <p:sp>
        <p:nvSpPr>
          <p:cNvPr id="4" name="Text Placeholder 3">
            <a:extLst>
              <a:ext uri="{FF2B5EF4-FFF2-40B4-BE49-F238E27FC236}">
                <a16:creationId xmlns:a16="http://schemas.microsoft.com/office/drawing/2014/main" id="{0E0057B3-B936-4F1F-80B3-6475DDAFBEB0}"/>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426041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10053-4194-40B6-BA68-EBA4FC76D647}"/>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CA92EDFD-9523-490E-BD54-CC46CFF242B8}"/>
              </a:ext>
            </a:extLst>
          </p:cNvPr>
          <p:cNvGraphicFramePr>
            <a:graphicFrameLocks noGrp="1"/>
          </p:cNvGraphicFramePr>
          <p:nvPr>
            <p:ph type="tbl" sz="quarter" idx="13"/>
            <p:extLst>
              <p:ext uri="{D42A27DB-BD31-4B8C-83A1-F6EECF244321}">
                <p14:modId xmlns:p14="http://schemas.microsoft.com/office/powerpoint/2010/main" val="18290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3358442"/>
                    </a:ext>
                  </a:extLst>
                </a:gridCol>
                <a:gridCol w="576072">
                  <a:extLst>
                    <a:ext uri="{9D8B030D-6E8A-4147-A177-3AD203B41FA5}">
                      <a16:colId xmlns:a16="http://schemas.microsoft.com/office/drawing/2014/main" val="1878423377"/>
                    </a:ext>
                  </a:extLst>
                </a:gridCol>
                <a:gridCol w="576072">
                  <a:extLst>
                    <a:ext uri="{9D8B030D-6E8A-4147-A177-3AD203B41FA5}">
                      <a16:colId xmlns:a16="http://schemas.microsoft.com/office/drawing/2014/main" val="2704238567"/>
                    </a:ext>
                  </a:extLst>
                </a:gridCol>
                <a:gridCol w="576072">
                  <a:extLst>
                    <a:ext uri="{9D8B030D-6E8A-4147-A177-3AD203B41FA5}">
                      <a16:colId xmlns:a16="http://schemas.microsoft.com/office/drawing/2014/main" val="893228939"/>
                    </a:ext>
                  </a:extLst>
                </a:gridCol>
                <a:gridCol w="576072">
                  <a:extLst>
                    <a:ext uri="{9D8B030D-6E8A-4147-A177-3AD203B41FA5}">
                      <a16:colId xmlns:a16="http://schemas.microsoft.com/office/drawing/2014/main" val="3038067440"/>
                    </a:ext>
                  </a:extLst>
                </a:gridCol>
                <a:gridCol w="576072">
                  <a:extLst>
                    <a:ext uri="{9D8B030D-6E8A-4147-A177-3AD203B41FA5}">
                      <a16:colId xmlns:a16="http://schemas.microsoft.com/office/drawing/2014/main" val="3788864700"/>
                    </a:ext>
                  </a:extLst>
                </a:gridCol>
                <a:gridCol w="576072">
                  <a:extLst>
                    <a:ext uri="{9D8B030D-6E8A-4147-A177-3AD203B41FA5}">
                      <a16:colId xmlns:a16="http://schemas.microsoft.com/office/drawing/2014/main" val="3477335680"/>
                    </a:ext>
                  </a:extLst>
                </a:gridCol>
                <a:gridCol w="576072">
                  <a:extLst>
                    <a:ext uri="{9D8B030D-6E8A-4147-A177-3AD203B41FA5}">
                      <a16:colId xmlns:a16="http://schemas.microsoft.com/office/drawing/2014/main" val="3355658382"/>
                    </a:ext>
                  </a:extLst>
                </a:gridCol>
                <a:gridCol w="576072">
                  <a:extLst>
                    <a:ext uri="{9D8B030D-6E8A-4147-A177-3AD203B41FA5}">
                      <a16:colId xmlns:a16="http://schemas.microsoft.com/office/drawing/2014/main" val="2128162089"/>
                    </a:ext>
                  </a:extLst>
                </a:gridCol>
                <a:gridCol w="576072">
                  <a:extLst>
                    <a:ext uri="{9D8B030D-6E8A-4147-A177-3AD203B41FA5}">
                      <a16:colId xmlns:a16="http://schemas.microsoft.com/office/drawing/2014/main" val="2826875792"/>
                    </a:ext>
                  </a:extLst>
                </a:gridCol>
                <a:gridCol w="576072">
                  <a:extLst>
                    <a:ext uri="{9D8B030D-6E8A-4147-A177-3AD203B41FA5}">
                      <a16:colId xmlns:a16="http://schemas.microsoft.com/office/drawing/2014/main" val="2978740184"/>
                    </a:ext>
                  </a:extLst>
                </a:gridCol>
                <a:gridCol w="658368">
                  <a:extLst>
                    <a:ext uri="{9D8B030D-6E8A-4147-A177-3AD203B41FA5}">
                      <a16:colId xmlns:a16="http://schemas.microsoft.com/office/drawing/2014/main" val="1776672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882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13:23:58 </a:t>
                      </a:r>
                      <a:r>
                        <a:rPr kumimoji="0" lang="en-US" sz="1000" b="0" i="0" u="none" strike="noStrike" kern="1200" cap="none" spc="0" normalizeH="0" baseline="0" noProof="0">
                          <a:ln>
                            <a:noFill/>
                          </a:ln>
                          <a:solidFill>
                            <a:prstClr val="black"/>
                          </a:solidFill>
                          <a:effectLst/>
                          <a:uLnTx/>
                          <a:uFillTx/>
                          <a:latin typeface="+mn-lt"/>
                          <a:ea typeface="+mn-ea"/>
                          <a:cs typeface="+mn-cs"/>
                        </a:rPr>
                        <a:t> 
 The Christmas countdown is ON! Can you imagine spending yours lying on an island beach listening to jazz, while jumbo prawns flambé with rum on the BBQ? 
Get in touch for details about a festive island Christmas Day!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857352"/>
                  </a:ext>
                </a:extLst>
              </a:tr>
            </a:tbl>
          </a:graphicData>
        </a:graphic>
      </p:graphicFrame>
      <p:sp>
        <p:nvSpPr>
          <p:cNvPr id="4" name="Text Placeholder 3">
            <a:extLst>
              <a:ext uri="{FF2B5EF4-FFF2-40B4-BE49-F238E27FC236}">
                <a16:creationId xmlns:a16="http://schemas.microsoft.com/office/drawing/2014/main" id="{9FD1CA53-3A8E-4792-8424-4294C123F338}"/>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885957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4F6D9-7F2D-4E6D-8DCC-CEC3A414B5E9}"/>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7CBC3538-E51F-4978-A695-E3D57F3E4AE4}"/>
              </a:ext>
            </a:extLst>
          </p:cNvPr>
          <p:cNvGraphicFramePr>
            <a:graphicFrameLocks noGrp="1"/>
          </p:cNvGraphicFramePr>
          <p:nvPr>
            <p:ph type="tbl" sz="quarter" idx="13"/>
            <p:extLst>
              <p:ext uri="{D42A27DB-BD31-4B8C-83A1-F6EECF244321}">
                <p14:modId xmlns:p14="http://schemas.microsoft.com/office/powerpoint/2010/main" val="420714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861573"/>
                    </a:ext>
                  </a:extLst>
                </a:gridCol>
                <a:gridCol w="576072">
                  <a:extLst>
                    <a:ext uri="{9D8B030D-6E8A-4147-A177-3AD203B41FA5}">
                      <a16:colId xmlns:a16="http://schemas.microsoft.com/office/drawing/2014/main" val="601304390"/>
                    </a:ext>
                  </a:extLst>
                </a:gridCol>
                <a:gridCol w="576072">
                  <a:extLst>
                    <a:ext uri="{9D8B030D-6E8A-4147-A177-3AD203B41FA5}">
                      <a16:colId xmlns:a16="http://schemas.microsoft.com/office/drawing/2014/main" val="2465902479"/>
                    </a:ext>
                  </a:extLst>
                </a:gridCol>
                <a:gridCol w="576072">
                  <a:extLst>
                    <a:ext uri="{9D8B030D-6E8A-4147-A177-3AD203B41FA5}">
                      <a16:colId xmlns:a16="http://schemas.microsoft.com/office/drawing/2014/main" val="428920833"/>
                    </a:ext>
                  </a:extLst>
                </a:gridCol>
                <a:gridCol w="576072">
                  <a:extLst>
                    <a:ext uri="{9D8B030D-6E8A-4147-A177-3AD203B41FA5}">
                      <a16:colId xmlns:a16="http://schemas.microsoft.com/office/drawing/2014/main" val="1136628881"/>
                    </a:ext>
                  </a:extLst>
                </a:gridCol>
                <a:gridCol w="576072">
                  <a:extLst>
                    <a:ext uri="{9D8B030D-6E8A-4147-A177-3AD203B41FA5}">
                      <a16:colId xmlns:a16="http://schemas.microsoft.com/office/drawing/2014/main" val="749343928"/>
                    </a:ext>
                  </a:extLst>
                </a:gridCol>
                <a:gridCol w="576072">
                  <a:extLst>
                    <a:ext uri="{9D8B030D-6E8A-4147-A177-3AD203B41FA5}">
                      <a16:colId xmlns:a16="http://schemas.microsoft.com/office/drawing/2014/main" val="1460478156"/>
                    </a:ext>
                  </a:extLst>
                </a:gridCol>
                <a:gridCol w="576072">
                  <a:extLst>
                    <a:ext uri="{9D8B030D-6E8A-4147-A177-3AD203B41FA5}">
                      <a16:colId xmlns:a16="http://schemas.microsoft.com/office/drawing/2014/main" val="940154670"/>
                    </a:ext>
                  </a:extLst>
                </a:gridCol>
                <a:gridCol w="576072">
                  <a:extLst>
                    <a:ext uri="{9D8B030D-6E8A-4147-A177-3AD203B41FA5}">
                      <a16:colId xmlns:a16="http://schemas.microsoft.com/office/drawing/2014/main" val="248231444"/>
                    </a:ext>
                  </a:extLst>
                </a:gridCol>
                <a:gridCol w="576072">
                  <a:extLst>
                    <a:ext uri="{9D8B030D-6E8A-4147-A177-3AD203B41FA5}">
                      <a16:colId xmlns:a16="http://schemas.microsoft.com/office/drawing/2014/main" val="1479495233"/>
                    </a:ext>
                  </a:extLst>
                </a:gridCol>
                <a:gridCol w="576072">
                  <a:extLst>
                    <a:ext uri="{9D8B030D-6E8A-4147-A177-3AD203B41FA5}">
                      <a16:colId xmlns:a16="http://schemas.microsoft.com/office/drawing/2014/main" val="1913823543"/>
                    </a:ext>
                  </a:extLst>
                </a:gridCol>
                <a:gridCol w="658368">
                  <a:extLst>
                    <a:ext uri="{9D8B030D-6E8A-4147-A177-3AD203B41FA5}">
                      <a16:colId xmlns:a16="http://schemas.microsoft.com/office/drawing/2014/main" val="331895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08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- 2018-10-10 11:16:50 </a:t>
                      </a:r>
                      <a:r>
                        <a:rPr kumimoji="0" lang="en-US" sz="1000" b="0" i="0" u="none" strike="noStrike" kern="1200" cap="none" spc="0" normalizeH="0" baseline="0" noProof="0">
                          <a:ln>
                            <a:noFill/>
                          </a:ln>
                          <a:solidFill>
                            <a:prstClr val="black"/>
                          </a:solidFill>
                          <a:effectLst/>
                          <a:uLnTx/>
                          <a:uFillTx/>
                          <a:latin typeface="+mn-lt"/>
                          <a:ea typeface="+mn-ea"/>
                          <a:cs typeface="+mn-cs"/>
                        </a:rPr>
                        <a:t> 
 WIN dinner for 2 at our #SteakMaestro evening! Chef Chris Wade is a master of Australian STEAK! Simply comment below how you like yours done to enter. Rare? Medium? Or well?  
Or to book for this meaty experience, call: 402 7400 or email restaurant-reservations.sltr@shangri-la.com to book 📷: Chef Chris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4771876"/>
                  </a:ext>
                </a:extLst>
              </a:tr>
            </a:tbl>
          </a:graphicData>
        </a:graphic>
      </p:graphicFrame>
      <p:sp>
        <p:nvSpPr>
          <p:cNvPr id="4" name="Text Placeholder 3">
            <a:extLst>
              <a:ext uri="{FF2B5EF4-FFF2-40B4-BE49-F238E27FC236}">
                <a16:creationId xmlns:a16="http://schemas.microsoft.com/office/drawing/2014/main" id="{E77F1D68-4C15-4497-8087-D4444A281A8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645565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5F3AA-74B3-42A0-AB22-B4987E350C16}"/>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D17E2569-283B-411D-AF3E-1682E94A2709}"/>
              </a:ext>
            </a:extLst>
          </p:cNvPr>
          <p:cNvGraphicFramePr>
            <a:graphicFrameLocks noGrp="1"/>
          </p:cNvGraphicFramePr>
          <p:nvPr>
            <p:ph type="tbl" sz="quarter" idx="13"/>
            <p:extLst>
              <p:ext uri="{D42A27DB-BD31-4B8C-83A1-F6EECF244321}">
                <p14:modId xmlns:p14="http://schemas.microsoft.com/office/powerpoint/2010/main" val="77906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0459752"/>
                    </a:ext>
                  </a:extLst>
                </a:gridCol>
                <a:gridCol w="576072">
                  <a:extLst>
                    <a:ext uri="{9D8B030D-6E8A-4147-A177-3AD203B41FA5}">
                      <a16:colId xmlns:a16="http://schemas.microsoft.com/office/drawing/2014/main" val="1740154786"/>
                    </a:ext>
                  </a:extLst>
                </a:gridCol>
                <a:gridCol w="576072">
                  <a:extLst>
                    <a:ext uri="{9D8B030D-6E8A-4147-A177-3AD203B41FA5}">
                      <a16:colId xmlns:a16="http://schemas.microsoft.com/office/drawing/2014/main" val="3910868258"/>
                    </a:ext>
                  </a:extLst>
                </a:gridCol>
                <a:gridCol w="576072">
                  <a:extLst>
                    <a:ext uri="{9D8B030D-6E8A-4147-A177-3AD203B41FA5}">
                      <a16:colId xmlns:a16="http://schemas.microsoft.com/office/drawing/2014/main" val="1330182648"/>
                    </a:ext>
                  </a:extLst>
                </a:gridCol>
                <a:gridCol w="576072">
                  <a:extLst>
                    <a:ext uri="{9D8B030D-6E8A-4147-A177-3AD203B41FA5}">
                      <a16:colId xmlns:a16="http://schemas.microsoft.com/office/drawing/2014/main" val="2783504060"/>
                    </a:ext>
                  </a:extLst>
                </a:gridCol>
                <a:gridCol w="576072">
                  <a:extLst>
                    <a:ext uri="{9D8B030D-6E8A-4147-A177-3AD203B41FA5}">
                      <a16:colId xmlns:a16="http://schemas.microsoft.com/office/drawing/2014/main" val="3671749248"/>
                    </a:ext>
                  </a:extLst>
                </a:gridCol>
                <a:gridCol w="576072">
                  <a:extLst>
                    <a:ext uri="{9D8B030D-6E8A-4147-A177-3AD203B41FA5}">
                      <a16:colId xmlns:a16="http://schemas.microsoft.com/office/drawing/2014/main" val="388933022"/>
                    </a:ext>
                  </a:extLst>
                </a:gridCol>
                <a:gridCol w="576072">
                  <a:extLst>
                    <a:ext uri="{9D8B030D-6E8A-4147-A177-3AD203B41FA5}">
                      <a16:colId xmlns:a16="http://schemas.microsoft.com/office/drawing/2014/main" val="2387090655"/>
                    </a:ext>
                  </a:extLst>
                </a:gridCol>
                <a:gridCol w="576072">
                  <a:extLst>
                    <a:ext uri="{9D8B030D-6E8A-4147-A177-3AD203B41FA5}">
                      <a16:colId xmlns:a16="http://schemas.microsoft.com/office/drawing/2014/main" val="2699977502"/>
                    </a:ext>
                  </a:extLst>
                </a:gridCol>
                <a:gridCol w="576072">
                  <a:extLst>
                    <a:ext uri="{9D8B030D-6E8A-4147-A177-3AD203B41FA5}">
                      <a16:colId xmlns:a16="http://schemas.microsoft.com/office/drawing/2014/main" val="2198862091"/>
                    </a:ext>
                  </a:extLst>
                </a:gridCol>
                <a:gridCol w="576072">
                  <a:extLst>
                    <a:ext uri="{9D8B030D-6E8A-4147-A177-3AD203B41FA5}">
                      <a16:colId xmlns:a16="http://schemas.microsoft.com/office/drawing/2014/main" val="1582015914"/>
                    </a:ext>
                  </a:extLst>
                </a:gridCol>
                <a:gridCol w="658368">
                  <a:extLst>
                    <a:ext uri="{9D8B030D-6E8A-4147-A177-3AD203B41FA5}">
                      <a16:colId xmlns:a16="http://schemas.microsoft.com/office/drawing/2014/main" val="194023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93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- 2018-10-28 14:53:20 </a:t>
                      </a:r>
                      <a:r>
                        <a:rPr kumimoji="0" lang="en-US" sz="1000" b="0" i="0" u="none" strike="noStrike" kern="1200" cap="none" spc="0" normalizeH="0" baseline="0" noProof="0">
                          <a:ln>
                            <a:noFill/>
                          </a:ln>
                          <a:solidFill>
                            <a:prstClr val="black"/>
                          </a:solidFill>
                          <a:effectLst/>
                          <a:uLnTx/>
                          <a:uFillTx/>
                          <a:latin typeface="+mn-lt"/>
                          <a:ea typeface="+mn-ea"/>
                          <a:cs typeface="+mn-cs"/>
                        </a:rPr>
                        <a:t> 
 🍖 A second chance to win dinner for 2 at one of our Steak Maestro nights with Chris Wade! 🍖 
To enter, tell us below which unusual Australian meat Chris will be showcasing on his menu... (clue, it begins with a K!)
Call 402 7400 or email restaurant-reservations.sltr@shangri-la.com to book a spot while they're available!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4700982"/>
                  </a:ext>
                </a:extLst>
              </a:tr>
            </a:tbl>
          </a:graphicData>
        </a:graphic>
      </p:graphicFrame>
      <p:sp>
        <p:nvSpPr>
          <p:cNvPr id="4" name="Text Placeholder 3">
            <a:extLst>
              <a:ext uri="{FF2B5EF4-FFF2-40B4-BE49-F238E27FC236}">
                <a16:creationId xmlns:a16="http://schemas.microsoft.com/office/drawing/2014/main" id="{55D28F62-F884-45F6-B720-D3F1FBDA3A67}"/>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3594245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8EBD-9EF2-44BF-9272-114471D0FF28}"/>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A7B601F7-BAAE-46F2-AF30-48112BE27233}"/>
              </a:ext>
            </a:extLst>
          </p:cNvPr>
          <p:cNvGraphicFramePr>
            <a:graphicFrameLocks noGrp="1"/>
          </p:cNvGraphicFramePr>
          <p:nvPr>
            <p:ph type="tbl" sz="quarter" idx="13"/>
            <p:extLst>
              <p:ext uri="{D42A27DB-BD31-4B8C-83A1-F6EECF244321}">
                <p14:modId xmlns:p14="http://schemas.microsoft.com/office/powerpoint/2010/main" val="419531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5099915"/>
                    </a:ext>
                  </a:extLst>
                </a:gridCol>
                <a:gridCol w="576072">
                  <a:extLst>
                    <a:ext uri="{9D8B030D-6E8A-4147-A177-3AD203B41FA5}">
                      <a16:colId xmlns:a16="http://schemas.microsoft.com/office/drawing/2014/main" val="3238501092"/>
                    </a:ext>
                  </a:extLst>
                </a:gridCol>
                <a:gridCol w="576072">
                  <a:extLst>
                    <a:ext uri="{9D8B030D-6E8A-4147-A177-3AD203B41FA5}">
                      <a16:colId xmlns:a16="http://schemas.microsoft.com/office/drawing/2014/main" val="733627786"/>
                    </a:ext>
                  </a:extLst>
                </a:gridCol>
                <a:gridCol w="576072">
                  <a:extLst>
                    <a:ext uri="{9D8B030D-6E8A-4147-A177-3AD203B41FA5}">
                      <a16:colId xmlns:a16="http://schemas.microsoft.com/office/drawing/2014/main" val="2635176413"/>
                    </a:ext>
                  </a:extLst>
                </a:gridCol>
                <a:gridCol w="576072">
                  <a:extLst>
                    <a:ext uri="{9D8B030D-6E8A-4147-A177-3AD203B41FA5}">
                      <a16:colId xmlns:a16="http://schemas.microsoft.com/office/drawing/2014/main" val="3898965981"/>
                    </a:ext>
                  </a:extLst>
                </a:gridCol>
                <a:gridCol w="576072">
                  <a:extLst>
                    <a:ext uri="{9D8B030D-6E8A-4147-A177-3AD203B41FA5}">
                      <a16:colId xmlns:a16="http://schemas.microsoft.com/office/drawing/2014/main" val="2866305150"/>
                    </a:ext>
                  </a:extLst>
                </a:gridCol>
                <a:gridCol w="576072">
                  <a:extLst>
                    <a:ext uri="{9D8B030D-6E8A-4147-A177-3AD203B41FA5}">
                      <a16:colId xmlns:a16="http://schemas.microsoft.com/office/drawing/2014/main" val="388596715"/>
                    </a:ext>
                  </a:extLst>
                </a:gridCol>
                <a:gridCol w="576072">
                  <a:extLst>
                    <a:ext uri="{9D8B030D-6E8A-4147-A177-3AD203B41FA5}">
                      <a16:colId xmlns:a16="http://schemas.microsoft.com/office/drawing/2014/main" val="3969279595"/>
                    </a:ext>
                  </a:extLst>
                </a:gridCol>
                <a:gridCol w="576072">
                  <a:extLst>
                    <a:ext uri="{9D8B030D-6E8A-4147-A177-3AD203B41FA5}">
                      <a16:colId xmlns:a16="http://schemas.microsoft.com/office/drawing/2014/main" val="1806472464"/>
                    </a:ext>
                  </a:extLst>
                </a:gridCol>
                <a:gridCol w="576072">
                  <a:extLst>
                    <a:ext uri="{9D8B030D-6E8A-4147-A177-3AD203B41FA5}">
                      <a16:colId xmlns:a16="http://schemas.microsoft.com/office/drawing/2014/main" val="1743419959"/>
                    </a:ext>
                  </a:extLst>
                </a:gridCol>
                <a:gridCol w="576072">
                  <a:extLst>
                    <a:ext uri="{9D8B030D-6E8A-4147-A177-3AD203B41FA5}">
                      <a16:colId xmlns:a16="http://schemas.microsoft.com/office/drawing/2014/main" val="3664662617"/>
                    </a:ext>
                  </a:extLst>
                </a:gridCol>
                <a:gridCol w="658368">
                  <a:extLst>
                    <a:ext uri="{9D8B030D-6E8A-4147-A177-3AD203B41FA5}">
                      <a16:colId xmlns:a16="http://schemas.microsoft.com/office/drawing/2014/main" val="502703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429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- 2018-11-08 13:00:01 </a:t>
                      </a:r>
                      <a:r>
                        <a:rPr kumimoji="0" lang="en-US" sz="1000" b="0" i="0" u="none" strike="noStrike" kern="1200" cap="none" spc="0" normalizeH="0" baseline="0" noProof="0">
                          <a:ln>
                            <a:noFill/>
                          </a:ln>
                          <a:solidFill>
                            <a:prstClr val="black"/>
                          </a:solidFill>
                          <a:effectLst/>
                          <a:uLnTx/>
                          <a:uFillTx/>
                          <a:latin typeface="+mn-lt"/>
                          <a:ea typeface="+mn-ea"/>
                          <a:cs typeface="+mn-cs"/>
                        </a:rPr>
                        <a:t> 
 Celebrate our 40th Anniversary with a Le Touessrok legacy - Jacqueline Dalais! Taste her signature Mauritian seafood and flavours in a 5 course meal, with part of the proceeds going to Eastern Association for the Disabled, for less privileged children. 
Call 5259 1441 / 5255 3892 or 402 7400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2910633"/>
                  </a:ext>
                </a:extLst>
              </a:tr>
            </a:tbl>
          </a:graphicData>
        </a:graphic>
      </p:graphicFrame>
      <p:sp>
        <p:nvSpPr>
          <p:cNvPr id="4" name="Text Placeholder 3">
            <a:extLst>
              <a:ext uri="{FF2B5EF4-FFF2-40B4-BE49-F238E27FC236}">
                <a16:creationId xmlns:a16="http://schemas.microsoft.com/office/drawing/2014/main" id="{BE0B40B3-B0C3-4169-8755-55945F28A45F}"/>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695520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5EA8-226F-499C-92F7-4E0A930A41B2}"/>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90AD9C0E-A612-4F9F-9483-8866F83992C0}"/>
              </a:ext>
            </a:extLst>
          </p:cNvPr>
          <p:cNvGraphicFramePr>
            <a:graphicFrameLocks noGrp="1"/>
          </p:cNvGraphicFramePr>
          <p:nvPr>
            <p:ph type="tbl" sz="quarter" idx="13"/>
            <p:extLst>
              <p:ext uri="{D42A27DB-BD31-4B8C-83A1-F6EECF244321}">
                <p14:modId xmlns:p14="http://schemas.microsoft.com/office/powerpoint/2010/main" val="410760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936695"/>
                    </a:ext>
                  </a:extLst>
                </a:gridCol>
                <a:gridCol w="576072">
                  <a:extLst>
                    <a:ext uri="{9D8B030D-6E8A-4147-A177-3AD203B41FA5}">
                      <a16:colId xmlns:a16="http://schemas.microsoft.com/office/drawing/2014/main" val="86221728"/>
                    </a:ext>
                  </a:extLst>
                </a:gridCol>
                <a:gridCol w="576072">
                  <a:extLst>
                    <a:ext uri="{9D8B030D-6E8A-4147-A177-3AD203B41FA5}">
                      <a16:colId xmlns:a16="http://schemas.microsoft.com/office/drawing/2014/main" val="1612099291"/>
                    </a:ext>
                  </a:extLst>
                </a:gridCol>
                <a:gridCol w="576072">
                  <a:extLst>
                    <a:ext uri="{9D8B030D-6E8A-4147-A177-3AD203B41FA5}">
                      <a16:colId xmlns:a16="http://schemas.microsoft.com/office/drawing/2014/main" val="2387148987"/>
                    </a:ext>
                  </a:extLst>
                </a:gridCol>
                <a:gridCol w="576072">
                  <a:extLst>
                    <a:ext uri="{9D8B030D-6E8A-4147-A177-3AD203B41FA5}">
                      <a16:colId xmlns:a16="http://schemas.microsoft.com/office/drawing/2014/main" val="1612782831"/>
                    </a:ext>
                  </a:extLst>
                </a:gridCol>
                <a:gridCol w="576072">
                  <a:extLst>
                    <a:ext uri="{9D8B030D-6E8A-4147-A177-3AD203B41FA5}">
                      <a16:colId xmlns:a16="http://schemas.microsoft.com/office/drawing/2014/main" val="390255766"/>
                    </a:ext>
                  </a:extLst>
                </a:gridCol>
                <a:gridCol w="576072">
                  <a:extLst>
                    <a:ext uri="{9D8B030D-6E8A-4147-A177-3AD203B41FA5}">
                      <a16:colId xmlns:a16="http://schemas.microsoft.com/office/drawing/2014/main" val="42458329"/>
                    </a:ext>
                  </a:extLst>
                </a:gridCol>
                <a:gridCol w="576072">
                  <a:extLst>
                    <a:ext uri="{9D8B030D-6E8A-4147-A177-3AD203B41FA5}">
                      <a16:colId xmlns:a16="http://schemas.microsoft.com/office/drawing/2014/main" val="743577054"/>
                    </a:ext>
                  </a:extLst>
                </a:gridCol>
                <a:gridCol w="576072">
                  <a:extLst>
                    <a:ext uri="{9D8B030D-6E8A-4147-A177-3AD203B41FA5}">
                      <a16:colId xmlns:a16="http://schemas.microsoft.com/office/drawing/2014/main" val="2361877949"/>
                    </a:ext>
                  </a:extLst>
                </a:gridCol>
                <a:gridCol w="576072">
                  <a:extLst>
                    <a:ext uri="{9D8B030D-6E8A-4147-A177-3AD203B41FA5}">
                      <a16:colId xmlns:a16="http://schemas.microsoft.com/office/drawing/2014/main" val="3310046666"/>
                    </a:ext>
                  </a:extLst>
                </a:gridCol>
                <a:gridCol w="576072">
                  <a:extLst>
                    <a:ext uri="{9D8B030D-6E8A-4147-A177-3AD203B41FA5}">
                      <a16:colId xmlns:a16="http://schemas.microsoft.com/office/drawing/2014/main" val="2562784830"/>
                    </a:ext>
                  </a:extLst>
                </a:gridCol>
                <a:gridCol w="658368">
                  <a:extLst>
                    <a:ext uri="{9D8B030D-6E8A-4147-A177-3AD203B41FA5}">
                      <a16:colId xmlns:a16="http://schemas.microsoft.com/office/drawing/2014/main" val="466868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78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18:30:04 </a:t>
                      </a:r>
                      <a:r>
                        <a:rPr kumimoji="0" lang="en-US" sz="1000" b="0" i="0" u="none" strike="noStrike" kern="1200" cap="none" spc="0" normalizeH="0" baseline="0" noProof="0">
                          <a:ln>
                            <a:noFill/>
                          </a:ln>
                          <a:solidFill>
                            <a:prstClr val="black"/>
                          </a:solidFill>
                          <a:effectLst/>
                          <a:uLnTx/>
                          <a:uFillTx/>
                          <a:latin typeface="+mn-lt"/>
                          <a:ea typeface="+mn-ea"/>
                          <a:cs typeface="+mn-cs"/>
                        </a:rPr>
                        <a:t> 
 😍 When the steak looks like this 👇🏾 you've GOT to try it! From Kangaroo Loin to Tomahawks, bespoke menu or À la carte, you can only try Chef Chris Wade's Steakmaestro menu until 17th Nov. 
For info &amp; booking, contact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472157"/>
                  </a:ext>
                </a:extLst>
              </a:tr>
            </a:tbl>
          </a:graphicData>
        </a:graphic>
      </p:graphicFrame>
      <p:sp>
        <p:nvSpPr>
          <p:cNvPr id="4" name="Text Placeholder 3">
            <a:extLst>
              <a:ext uri="{FF2B5EF4-FFF2-40B4-BE49-F238E27FC236}">
                <a16:creationId xmlns:a16="http://schemas.microsoft.com/office/drawing/2014/main" id="{3919E8D8-DDA7-46E7-9647-65D0780BC08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438260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7034-D327-4268-AD86-E8E54FBCB3D4}"/>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878C9FC5-7633-4E1A-BBF7-F781FDCBDB3A}"/>
              </a:ext>
            </a:extLst>
          </p:cNvPr>
          <p:cNvGraphicFramePr>
            <a:graphicFrameLocks noGrp="1"/>
          </p:cNvGraphicFramePr>
          <p:nvPr>
            <p:ph type="tbl" sz="quarter" idx="13"/>
            <p:extLst>
              <p:ext uri="{D42A27DB-BD31-4B8C-83A1-F6EECF244321}">
                <p14:modId xmlns:p14="http://schemas.microsoft.com/office/powerpoint/2010/main" val="51324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11540132"/>
                    </a:ext>
                  </a:extLst>
                </a:gridCol>
                <a:gridCol w="576072">
                  <a:extLst>
                    <a:ext uri="{9D8B030D-6E8A-4147-A177-3AD203B41FA5}">
                      <a16:colId xmlns:a16="http://schemas.microsoft.com/office/drawing/2014/main" val="3945209674"/>
                    </a:ext>
                  </a:extLst>
                </a:gridCol>
                <a:gridCol w="576072">
                  <a:extLst>
                    <a:ext uri="{9D8B030D-6E8A-4147-A177-3AD203B41FA5}">
                      <a16:colId xmlns:a16="http://schemas.microsoft.com/office/drawing/2014/main" val="4062711446"/>
                    </a:ext>
                  </a:extLst>
                </a:gridCol>
                <a:gridCol w="576072">
                  <a:extLst>
                    <a:ext uri="{9D8B030D-6E8A-4147-A177-3AD203B41FA5}">
                      <a16:colId xmlns:a16="http://schemas.microsoft.com/office/drawing/2014/main" val="3526675974"/>
                    </a:ext>
                  </a:extLst>
                </a:gridCol>
                <a:gridCol w="576072">
                  <a:extLst>
                    <a:ext uri="{9D8B030D-6E8A-4147-A177-3AD203B41FA5}">
                      <a16:colId xmlns:a16="http://schemas.microsoft.com/office/drawing/2014/main" val="3282321641"/>
                    </a:ext>
                  </a:extLst>
                </a:gridCol>
                <a:gridCol w="576072">
                  <a:extLst>
                    <a:ext uri="{9D8B030D-6E8A-4147-A177-3AD203B41FA5}">
                      <a16:colId xmlns:a16="http://schemas.microsoft.com/office/drawing/2014/main" val="1914456316"/>
                    </a:ext>
                  </a:extLst>
                </a:gridCol>
                <a:gridCol w="576072">
                  <a:extLst>
                    <a:ext uri="{9D8B030D-6E8A-4147-A177-3AD203B41FA5}">
                      <a16:colId xmlns:a16="http://schemas.microsoft.com/office/drawing/2014/main" val="555758780"/>
                    </a:ext>
                  </a:extLst>
                </a:gridCol>
                <a:gridCol w="576072">
                  <a:extLst>
                    <a:ext uri="{9D8B030D-6E8A-4147-A177-3AD203B41FA5}">
                      <a16:colId xmlns:a16="http://schemas.microsoft.com/office/drawing/2014/main" val="1807913592"/>
                    </a:ext>
                  </a:extLst>
                </a:gridCol>
                <a:gridCol w="576072">
                  <a:extLst>
                    <a:ext uri="{9D8B030D-6E8A-4147-A177-3AD203B41FA5}">
                      <a16:colId xmlns:a16="http://schemas.microsoft.com/office/drawing/2014/main" val="2690266104"/>
                    </a:ext>
                  </a:extLst>
                </a:gridCol>
                <a:gridCol w="576072">
                  <a:extLst>
                    <a:ext uri="{9D8B030D-6E8A-4147-A177-3AD203B41FA5}">
                      <a16:colId xmlns:a16="http://schemas.microsoft.com/office/drawing/2014/main" val="1937323885"/>
                    </a:ext>
                  </a:extLst>
                </a:gridCol>
                <a:gridCol w="576072">
                  <a:extLst>
                    <a:ext uri="{9D8B030D-6E8A-4147-A177-3AD203B41FA5}">
                      <a16:colId xmlns:a16="http://schemas.microsoft.com/office/drawing/2014/main" val="3927000816"/>
                    </a:ext>
                  </a:extLst>
                </a:gridCol>
                <a:gridCol w="658368">
                  <a:extLst>
                    <a:ext uri="{9D8B030D-6E8A-4147-A177-3AD203B41FA5}">
                      <a16:colId xmlns:a16="http://schemas.microsoft.com/office/drawing/2014/main" val="136455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353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- 2018-11-19 14:00:02 </a:t>
                      </a:r>
                      <a:r>
                        <a:rPr kumimoji="0" lang="en-US" sz="1000" b="0" i="0" u="none" strike="noStrike" kern="1200" cap="none" spc="0" normalizeH="0" baseline="0" noProof="0">
                          <a:ln>
                            <a:noFill/>
                          </a:ln>
                          <a:solidFill>
                            <a:prstClr val="black"/>
                          </a:solidFill>
                          <a:effectLst/>
                          <a:uLnTx/>
                          <a:uFillTx/>
                          <a:latin typeface="+mn-lt"/>
                          <a:ea typeface="+mn-ea"/>
                          <a:cs typeface="+mn-cs"/>
                        </a:rPr>
                        <a:t> 
 Hola! 💃🏻 Flamenco with us into the night, as the BBQ sizzles in Andalusian style! Sat 24th November on our Republik Beach. 
Book now on: 52591441 / 5255 3892 / 402 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8455222"/>
                  </a:ext>
                </a:extLst>
              </a:tr>
            </a:tbl>
          </a:graphicData>
        </a:graphic>
      </p:graphicFrame>
      <p:sp>
        <p:nvSpPr>
          <p:cNvPr id="4" name="Text Placeholder 3">
            <a:extLst>
              <a:ext uri="{FF2B5EF4-FFF2-40B4-BE49-F238E27FC236}">
                <a16:creationId xmlns:a16="http://schemas.microsoft.com/office/drawing/2014/main" id="{64EEE9F1-1330-458C-B423-C6831AF7A8D3}"/>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41599853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9D83-B63C-42E7-A701-8EF64A43DB41}"/>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2E968048-2F5A-4F93-8D6E-B9D0257D60C5}"/>
              </a:ext>
            </a:extLst>
          </p:cNvPr>
          <p:cNvGraphicFramePr>
            <a:graphicFrameLocks noGrp="1"/>
          </p:cNvGraphicFramePr>
          <p:nvPr>
            <p:ph type="tbl" sz="quarter" idx="13"/>
            <p:extLst>
              <p:ext uri="{D42A27DB-BD31-4B8C-83A1-F6EECF244321}">
                <p14:modId xmlns:p14="http://schemas.microsoft.com/office/powerpoint/2010/main" val="401810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9152891"/>
                    </a:ext>
                  </a:extLst>
                </a:gridCol>
                <a:gridCol w="576072">
                  <a:extLst>
                    <a:ext uri="{9D8B030D-6E8A-4147-A177-3AD203B41FA5}">
                      <a16:colId xmlns:a16="http://schemas.microsoft.com/office/drawing/2014/main" val="1920525477"/>
                    </a:ext>
                  </a:extLst>
                </a:gridCol>
                <a:gridCol w="576072">
                  <a:extLst>
                    <a:ext uri="{9D8B030D-6E8A-4147-A177-3AD203B41FA5}">
                      <a16:colId xmlns:a16="http://schemas.microsoft.com/office/drawing/2014/main" val="1808500587"/>
                    </a:ext>
                  </a:extLst>
                </a:gridCol>
                <a:gridCol w="576072">
                  <a:extLst>
                    <a:ext uri="{9D8B030D-6E8A-4147-A177-3AD203B41FA5}">
                      <a16:colId xmlns:a16="http://schemas.microsoft.com/office/drawing/2014/main" val="2922638502"/>
                    </a:ext>
                  </a:extLst>
                </a:gridCol>
                <a:gridCol w="576072">
                  <a:extLst>
                    <a:ext uri="{9D8B030D-6E8A-4147-A177-3AD203B41FA5}">
                      <a16:colId xmlns:a16="http://schemas.microsoft.com/office/drawing/2014/main" val="4108614465"/>
                    </a:ext>
                  </a:extLst>
                </a:gridCol>
                <a:gridCol w="576072">
                  <a:extLst>
                    <a:ext uri="{9D8B030D-6E8A-4147-A177-3AD203B41FA5}">
                      <a16:colId xmlns:a16="http://schemas.microsoft.com/office/drawing/2014/main" val="736842592"/>
                    </a:ext>
                  </a:extLst>
                </a:gridCol>
                <a:gridCol w="576072">
                  <a:extLst>
                    <a:ext uri="{9D8B030D-6E8A-4147-A177-3AD203B41FA5}">
                      <a16:colId xmlns:a16="http://schemas.microsoft.com/office/drawing/2014/main" val="158782151"/>
                    </a:ext>
                  </a:extLst>
                </a:gridCol>
                <a:gridCol w="576072">
                  <a:extLst>
                    <a:ext uri="{9D8B030D-6E8A-4147-A177-3AD203B41FA5}">
                      <a16:colId xmlns:a16="http://schemas.microsoft.com/office/drawing/2014/main" val="1922009035"/>
                    </a:ext>
                  </a:extLst>
                </a:gridCol>
                <a:gridCol w="576072">
                  <a:extLst>
                    <a:ext uri="{9D8B030D-6E8A-4147-A177-3AD203B41FA5}">
                      <a16:colId xmlns:a16="http://schemas.microsoft.com/office/drawing/2014/main" val="3075936782"/>
                    </a:ext>
                  </a:extLst>
                </a:gridCol>
                <a:gridCol w="576072">
                  <a:extLst>
                    <a:ext uri="{9D8B030D-6E8A-4147-A177-3AD203B41FA5}">
                      <a16:colId xmlns:a16="http://schemas.microsoft.com/office/drawing/2014/main" val="150774956"/>
                    </a:ext>
                  </a:extLst>
                </a:gridCol>
                <a:gridCol w="576072">
                  <a:extLst>
                    <a:ext uri="{9D8B030D-6E8A-4147-A177-3AD203B41FA5}">
                      <a16:colId xmlns:a16="http://schemas.microsoft.com/office/drawing/2014/main" val="1486553217"/>
                    </a:ext>
                  </a:extLst>
                </a:gridCol>
                <a:gridCol w="658368">
                  <a:extLst>
                    <a:ext uri="{9D8B030D-6E8A-4147-A177-3AD203B41FA5}">
                      <a16:colId xmlns:a16="http://schemas.microsoft.com/office/drawing/2014/main" val="334562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760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- 2018-11-26 11:24:37 </a:t>
                      </a:r>
                      <a:r>
                        <a:rPr kumimoji="0" lang="en-US" sz="1000" b="0" i="0" u="none" strike="noStrike" kern="1200" cap="none" spc="0" normalizeH="0" baseline="0" noProof="0">
                          <a:ln>
                            <a:noFill/>
                          </a:ln>
                          <a:solidFill>
                            <a:prstClr val="black"/>
                          </a:solidFill>
                          <a:effectLst/>
                          <a:uLnTx/>
                          <a:uFillTx/>
                          <a:latin typeface="+mn-lt"/>
                          <a:ea typeface="+mn-ea"/>
                          <a:cs typeface="+mn-cs"/>
                        </a:rPr>
                        <a:t> 
 Take a step back in time, and watch Le Touessrok evolve from a small fishing island, to the resort we know and love today. A very special video created in celebration of our 40th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202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- 2018-11-05 14:00:01 </a:t>
                      </a:r>
                      <a:r>
                        <a:rPr kumimoji="0" lang="en-US" sz="1000" b="0" i="0" u="none" strike="noStrike" kern="1200" cap="none" spc="0" normalizeH="0" baseline="0" noProof="0">
                          <a:ln>
                            <a:noFill/>
                          </a:ln>
                          <a:solidFill>
                            <a:prstClr val="black"/>
                          </a:solidFill>
                          <a:effectLst/>
                          <a:uLnTx/>
                          <a:uFillTx/>
                          <a:latin typeface="+mn-lt"/>
                          <a:ea typeface="+mn-ea"/>
                          <a:cs typeface="+mn-cs"/>
                        </a:rPr>
                        <a:t> 
 Add some JAZZ to your Sunday surf and turf! 🎷 Join us on Ilot Mangenie on 18th November for a delicious BBQ, as music and smells fills the air! 
Call 402 7400 or email restaurant-reservations.sltr@shangri-la.com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7907620"/>
                  </a:ext>
                </a:extLst>
              </a:tr>
            </a:tbl>
          </a:graphicData>
        </a:graphic>
      </p:graphicFrame>
      <p:sp>
        <p:nvSpPr>
          <p:cNvPr id="4" name="Text Placeholder 3">
            <a:extLst>
              <a:ext uri="{FF2B5EF4-FFF2-40B4-BE49-F238E27FC236}">
                <a16:creationId xmlns:a16="http://schemas.microsoft.com/office/drawing/2014/main" id="{D58474BE-0AD1-4B97-93F3-535A6E314E1A}"/>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673456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C9C0-287B-462D-9001-BF117A9D492A}"/>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79206213-155C-46CA-AFB8-F44EDFCB113D}"/>
              </a:ext>
            </a:extLst>
          </p:cNvPr>
          <p:cNvGraphicFramePr>
            <a:graphicFrameLocks noGrp="1"/>
          </p:cNvGraphicFramePr>
          <p:nvPr>
            <p:ph type="tbl" sz="quarter" idx="13"/>
            <p:extLst>
              <p:ext uri="{D42A27DB-BD31-4B8C-83A1-F6EECF244321}">
                <p14:modId xmlns:p14="http://schemas.microsoft.com/office/powerpoint/2010/main" val="391240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8834675"/>
                    </a:ext>
                  </a:extLst>
                </a:gridCol>
                <a:gridCol w="576072">
                  <a:extLst>
                    <a:ext uri="{9D8B030D-6E8A-4147-A177-3AD203B41FA5}">
                      <a16:colId xmlns:a16="http://schemas.microsoft.com/office/drawing/2014/main" val="1644041713"/>
                    </a:ext>
                  </a:extLst>
                </a:gridCol>
                <a:gridCol w="576072">
                  <a:extLst>
                    <a:ext uri="{9D8B030D-6E8A-4147-A177-3AD203B41FA5}">
                      <a16:colId xmlns:a16="http://schemas.microsoft.com/office/drawing/2014/main" val="3033073251"/>
                    </a:ext>
                  </a:extLst>
                </a:gridCol>
                <a:gridCol w="576072">
                  <a:extLst>
                    <a:ext uri="{9D8B030D-6E8A-4147-A177-3AD203B41FA5}">
                      <a16:colId xmlns:a16="http://schemas.microsoft.com/office/drawing/2014/main" val="4078048563"/>
                    </a:ext>
                  </a:extLst>
                </a:gridCol>
                <a:gridCol w="576072">
                  <a:extLst>
                    <a:ext uri="{9D8B030D-6E8A-4147-A177-3AD203B41FA5}">
                      <a16:colId xmlns:a16="http://schemas.microsoft.com/office/drawing/2014/main" val="986204960"/>
                    </a:ext>
                  </a:extLst>
                </a:gridCol>
                <a:gridCol w="576072">
                  <a:extLst>
                    <a:ext uri="{9D8B030D-6E8A-4147-A177-3AD203B41FA5}">
                      <a16:colId xmlns:a16="http://schemas.microsoft.com/office/drawing/2014/main" val="1202134687"/>
                    </a:ext>
                  </a:extLst>
                </a:gridCol>
                <a:gridCol w="576072">
                  <a:extLst>
                    <a:ext uri="{9D8B030D-6E8A-4147-A177-3AD203B41FA5}">
                      <a16:colId xmlns:a16="http://schemas.microsoft.com/office/drawing/2014/main" val="4014927160"/>
                    </a:ext>
                  </a:extLst>
                </a:gridCol>
                <a:gridCol w="576072">
                  <a:extLst>
                    <a:ext uri="{9D8B030D-6E8A-4147-A177-3AD203B41FA5}">
                      <a16:colId xmlns:a16="http://schemas.microsoft.com/office/drawing/2014/main" val="2105128960"/>
                    </a:ext>
                  </a:extLst>
                </a:gridCol>
                <a:gridCol w="576072">
                  <a:extLst>
                    <a:ext uri="{9D8B030D-6E8A-4147-A177-3AD203B41FA5}">
                      <a16:colId xmlns:a16="http://schemas.microsoft.com/office/drawing/2014/main" val="2250242423"/>
                    </a:ext>
                  </a:extLst>
                </a:gridCol>
                <a:gridCol w="576072">
                  <a:extLst>
                    <a:ext uri="{9D8B030D-6E8A-4147-A177-3AD203B41FA5}">
                      <a16:colId xmlns:a16="http://schemas.microsoft.com/office/drawing/2014/main" val="705857310"/>
                    </a:ext>
                  </a:extLst>
                </a:gridCol>
                <a:gridCol w="576072">
                  <a:extLst>
                    <a:ext uri="{9D8B030D-6E8A-4147-A177-3AD203B41FA5}">
                      <a16:colId xmlns:a16="http://schemas.microsoft.com/office/drawing/2014/main" val="935521602"/>
                    </a:ext>
                  </a:extLst>
                </a:gridCol>
                <a:gridCol w="658368">
                  <a:extLst>
                    <a:ext uri="{9D8B030D-6E8A-4147-A177-3AD203B41FA5}">
                      <a16:colId xmlns:a16="http://schemas.microsoft.com/office/drawing/2014/main" val="367991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37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- 2018-10-11 18:53:27 </a:t>
                      </a:r>
                      <a:r>
                        <a:rPr kumimoji="0" lang="en-US" sz="1000" b="0" i="0" u="none" strike="noStrike" kern="1200" cap="none" spc="0" normalizeH="0" baseline="0" noProof="0">
                          <a:ln>
                            <a:noFill/>
                          </a:ln>
                          <a:solidFill>
                            <a:prstClr val="black"/>
                          </a:solidFill>
                          <a:effectLst/>
                          <a:uLnTx/>
                          <a:uFillTx/>
                          <a:latin typeface="+mn-lt"/>
                          <a:ea typeface="+mn-ea"/>
                          <a:cs typeface="+mn-cs"/>
                        </a:rPr>
                        <a:t> 
 We care deeply about the nature around us and are very proud of our quick-thinking team who were able to help a beautiful dolphin which landed on our beach. The dolphin who was slightly injured was taken back into the sea for treatment and to rest, with the help of our Director of Security, lifeguards and the National Coast Guard.
📷: Rishi Toofany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7636683"/>
                  </a:ext>
                </a:extLst>
              </a:tr>
            </a:tbl>
          </a:graphicData>
        </a:graphic>
      </p:graphicFrame>
      <p:sp>
        <p:nvSpPr>
          <p:cNvPr id="4" name="Text Placeholder 3">
            <a:extLst>
              <a:ext uri="{FF2B5EF4-FFF2-40B4-BE49-F238E27FC236}">
                <a16:creationId xmlns:a16="http://schemas.microsoft.com/office/drawing/2014/main" id="{C44B2469-231B-4A85-A658-DA94B19F3C18}"/>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66091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7BF1-4C0C-42DE-994E-7B63F9CA43AD}"/>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76D0E566-D40A-466A-9385-E6998875F44C}"/>
              </a:ext>
            </a:extLst>
          </p:cNvPr>
          <p:cNvGraphicFramePr>
            <a:graphicFrameLocks noGrp="1"/>
          </p:cNvGraphicFramePr>
          <p:nvPr>
            <p:ph type="chart" sz="quarter" idx="13"/>
            <p:extLst>
              <p:ext uri="{D42A27DB-BD31-4B8C-83A1-F6EECF244321}">
                <p14:modId xmlns:p14="http://schemas.microsoft.com/office/powerpoint/2010/main" val="2354161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0C4AE9-6307-4B77-A4CE-2A5CDCC976B4}"/>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6719C3AC-BD41-435B-AE59-8749D4B1F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9251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99537-7C7C-4364-991A-840B2B3A131A}"/>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C45F33F8-E14B-4024-878D-D0969EBEED3C}"/>
              </a:ext>
            </a:extLst>
          </p:cNvPr>
          <p:cNvGraphicFramePr>
            <a:graphicFrameLocks noGrp="1"/>
          </p:cNvGraphicFramePr>
          <p:nvPr>
            <p:ph type="chart" sz="quarter" idx="13"/>
            <p:extLst>
              <p:ext uri="{D42A27DB-BD31-4B8C-83A1-F6EECF244321}">
                <p14:modId xmlns:p14="http://schemas.microsoft.com/office/powerpoint/2010/main" val="1255060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2CC84-7DFE-44A7-8A44-49812E5D0B58}"/>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5BFC3E65-74ED-48AF-A666-D1D8724DCF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990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D8AA-B7B5-4D84-8845-BD4887816D4C}"/>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73B616E2-5006-4A4E-B5D0-A9B8B885BFBB}"/>
              </a:ext>
            </a:extLst>
          </p:cNvPr>
          <p:cNvGraphicFramePr>
            <a:graphicFrameLocks noGrp="1"/>
          </p:cNvGraphicFramePr>
          <p:nvPr>
            <p:ph type="chart" sz="quarter" idx="13"/>
            <p:extLst>
              <p:ext uri="{D42A27DB-BD31-4B8C-83A1-F6EECF244321}">
                <p14:modId xmlns:p14="http://schemas.microsoft.com/office/powerpoint/2010/main" val="1461215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E925C-CFA9-446A-8021-94DBB7496140}"/>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26F18644-C442-4904-AE0C-3D4F3D2D4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2220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0D9E-A07D-40E1-91E8-049CCD3774BC}"/>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4E913DAD-BF9D-4113-861F-AC604A637D0B}"/>
              </a:ext>
            </a:extLst>
          </p:cNvPr>
          <p:cNvGraphicFramePr>
            <a:graphicFrameLocks noGrp="1"/>
          </p:cNvGraphicFramePr>
          <p:nvPr>
            <p:ph type="chart" sz="quarter" idx="13"/>
            <p:extLst>
              <p:ext uri="{D42A27DB-BD31-4B8C-83A1-F6EECF244321}">
                <p14:modId xmlns:p14="http://schemas.microsoft.com/office/powerpoint/2010/main" val="195691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72C0DF-0BDC-440C-88FB-ADB9775C41E6}"/>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623CAF4D-C642-46AB-BD43-D789436252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8299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90371-7CB2-4E7B-B35E-C9838C6C832F}"/>
              </a:ext>
            </a:extLst>
          </p:cNvPr>
          <p:cNvSpPr>
            <a:spLocks noGrp="1"/>
          </p:cNvSpPr>
          <p:nvPr>
            <p:ph type="title"/>
          </p:nvPr>
        </p:nvSpPr>
        <p:spPr/>
        <p:txBody>
          <a:bodyPr/>
          <a:lstStyle/>
          <a:p>
            <a:r>
              <a:rPr lang="en-US"/>
              <a:t>Instagram Posts Table | SLTR - 1 of 7</a:t>
            </a:r>
          </a:p>
        </p:txBody>
      </p:sp>
      <p:graphicFrame>
        <p:nvGraphicFramePr>
          <p:cNvPr id="5" name="Table Placeholder 4">
            <a:extLst>
              <a:ext uri="{FF2B5EF4-FFF2-40B4-BE49-F238E27FC236}">
                <a16:creationId xmlns:a16="http://schemas.microsoft.com/office/drawing/2014/main" id="{1CC3C430-2740-4837-9E3F-D21E0391078F}"/>
              </a:ext>
            </a:extLst>
          </p:cNvPr>
          <p:cNvGraphicFramePr>
            <a:graphicFrameLocks noGrp="1"/>
          </p:cNvGraphicFramePr>
          <p:nvPr>
            <p:ph type="tbl" sz="quarter" idx="13"/>
            <p:extLst>
              <p:ext uri="{D42A27DB-BD31-4B8C-83A1-F6EECF244321}">
                <p14:modId xmlns:p14="http://schemas.microsoft.com/office/powerpoint/2010/main" val="412921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796482"/>
                    </a:ext>
                  </a:extLst>
                </a:gridCol>
                <a:gridCol w="987552">
                  <a:extLst>
                    <a:ext uri="{9D8B030D-6E8A-4147-A177-3AD203B41FA5}">
                      <a16:colId xmlns:a16="http://schemas.microsoft.com/office/drawing/2014/main" val="110833526"/>
                    </a:ext>
                  </a:extLst>
                </a:gridCol>
                <a:gridCol w="987552">
                  <a:extLst>
                    <a:ext uri="{9D8B030D-6E8A-4147-A177-3AD203B41FA5}">
                      <a16:colId xmlns:a16="http://schemas.microsoft.com/office/drawing/2014/main" val="1256714075"/>
                    </a:ext>
                  </a:extLst>
                </a:gridCol>
                <a:gridCol w="987552">
                  <a:extLst>
                    <a:ext uri="{9D8B030D-6E8A-4147-A177-3AD203B41FA5}">
                      <a16:colId xmlns:a16="http://schemas.microsoft.com/office/drawing/2014/main" val="226348830"/>
                    </a:ext>
                  </a:extLst>
                </a:gridCol>
                <a:gridCol w="987552">
                  <a:extLst>
                    <a:ext uri="{9D8B030D-6E8A-4147-A177-3AD203B41FA5}">
                      <a16:colId xmlns:a16="http://schemas.microsoft.com/office/drawing/2014/main" val="1912783482"/>
                    </a:ext>
                  </a:extLst>
                </a:gridCol>
                <a:gridCol w="987552">
                  <a:extLst>
                    <a:ext uri="{9D8B030D-6E8A-4147-A177-3AD203B41FA5}">
                      <a16:colId xmlns:a16="http://schemas.microsoft.com/office/drawing/2014/main" val="1990727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912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- 2018-11-06 11:40:47 </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wish this was your room tonight ✋ 📷 kate_flagg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https://www.instagram.com/shangrilamauritius/p/Bp1LLElgWPt/media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467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https://www.instagram.com/shangrilamauritius/p/Bns44OjB-t2/media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690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- 2018-10-06 12:12:08 </a:t>
                      </a:r>
                      <a:r>
                        <a:rPr kumimoji="0" lang="en-US" sz="1000" b="0" i="0" u="none" strike="noStrike" kern="1200" cap="none" spc="0" normalizeH="0" baseline="0" noProof="0">
                          <a:ln>
                            <a:noFill/>
                          </a:ln>
                          <a:solidFill>
                            <a:prstClr val="black"/>
                          </a:solidFill>
                          <a:effectLst/>
                          <a:uLnTx/>
                          <a:uFillTx/>
                          <a:latin typeface="+mn-lt"/>
                          <a:ea typeface="+mn-ea"/>
                          <a:cs typeface="+mn-cs"/>
                        </a:rPr>
                        <a:t>
 Every room has a view of the Indian Ocean 🌊  #40YearsOfLeTouessrok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https://www.instagram.com/shangrilamauritius/p/BolaHhshVZe/media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752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- 2018-11-21 11:26:04 </a:t>
                      </a:r>
                      <a:r>
                        <a:rPr kumimoji="0" lang="en-US" sz="1000" b="0" i="0" u="none" strike="noStrike" kern="1200" cap="none" spc="0" normalizeH="0" baseline="0" noProof="0">
                          <a:ln>
                            <a:noFill/>
                          </a:ln>
                          <a:solidFill>
                            <a:prstClr val="black"/>
                          </a:solidFill>
                          <a:effectLst/>
                          <a:uLnTx/>
                          <a:uFillTx/>
                          <a:latin typeface="+mn-lt"/>
                          <a:ea typeface="+mn-ea"/>
                          <a:cs typeface="+mn-cs"/>
                        </a:rPr>
                        <a:t>
 Only good vibes allowed ✌️ 📷: marinedlcb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https://www.instagram.com/shangrilamauritius/p/BqbxacFgpo0/media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085092"/>
                  </a:ext>
                </a:extLst>
              </a:tr>
            </a:tbl>
          </a:graphicData>
        </a:graphic>
      </p:graphicFrame>
      <p:sp>
        <p:nvSpPr>
          <p:cNvPr id="4" name="Text Placeholder 3">
            <a:extLst>
              <a:ext uri="{FF2B5EF4-FFF2-40B4-BE49-F238E27FC236}">
                <a16:creationId xmlns:a16="http://schemas.microsoft.com/office/drawing/2014/main" id="{2E56F51E-6262-48D3-8030-E39B14467935}"/>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9267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8B8E-2DAC-478D-AE00-30189327502B}"/>
              </a:ext>
            </a:extLst>
          </p:cNvPr>
          <p:cNvSpPr>
            <a:spLocks noGrp="1"/>
          </p:cNvSpPr>
          <p:nvPr>
            <p:ph type="title"/>
          </p:nvPr>
        </p:nvSpPr>
        <p:spPr/>
        <p:txBody>
          <a:bodyPr/>
          <a:lstStyle/>
          <a:p>
            <a:r>
              <a:rPr lang="en-US"/>
              <a:t>Instagram Posts Table | SLTR - 2 of 7</a:t>
            </a:r>
          </a:p>
        </p:txBody>
      </p:sp>
      <p:graphicFrame>
        <p:nvGraphicFramePr>
          <p:cNvPr id="5" name="Table Placeholder 4">
            <a:extLst>
              <a:ext uri="{FF2B5EF4-FFF2-40B4-BE49-F238E27FC236}">
                <a16:creationId xmlns:a16="http://schemas.microsoft.com/office/drawing/2014/main" id="{E095E06B-114C-4B8A-A13F-D969741A7C12}"/>
              </a:ext>
            </a:extLst>
          </p:cNvPr>
          <p:cNvGraphicFramePr>
            <a:graphicFrameLocks noGrp="1"/>
          </p:cNvGraphicFramePr>
          <p:nvPr>
            <p:ph type="tbl" sz="quarter" idx="13"/>
            <p:extLst>
              <p:ext uri="{D42A27DB-BD31-4B8C-83A1-F6EECF244321}">
                <p14:modId xmlns:p14="http://schemas.microsoft.com/office/powerpoint/2010/main" val="18916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8515915"/>
                    </a:ext>
                  </a:extLst>
                </a:gridCol>
                <a:gridCol w="987552">
                  <a:extLst>
                    <a:ext uri="{9D8B030D-6E8A-4147-A177-3AD203B41FA5}">
                      <a16:colId xmlns:a16="http://schemas.microsoft.com/office/drawing/2014/main" val="3258195534"/>
                    </a:ext>
                  </a:extLst>
                </a:gridCol>
                <a:gridCol w="987552">
                  <a:extLst>
                    <a:ext uri="{9D8B030D-6E8A-4147-A177-3AD203B41FA5}">
                      <a16:colId xmlns:a16="http://schemas.microsoft.com/office/drawing/2014/main" val="3006871300"/>
                    </a:ext>
                  </a:extLst>
                </a:gridCol>
                <a:gridCol w="987552">
                  <a:extLst>
                    <a:ext uri="{9D8B030D-6E8A-4147-A177-3AD203B41FA5}">
                      <a16:colId xmlns:a16="http://schemas.microsoft.com/office/drawing/2014/main" val="1281727602"/>
                    </a:ext>
                  </a:extLst>
                </a:gridCol>
                <a:gridCol w="987552">
                  <a:extLst>
                    <a:ext uri="{9D8B030D-6E8A-4147-A177-3AD203B41FA5}">
                      <a16:colId xmlns:a16="http://schemas.microsoft.com/office/drawing/2014/main" val="509567763"/>
                    </a:ext>
                  </a:extLst>
                </a:gridCol>
                <a:gridCol w="987552">
                  <a:extLst>
                    <a:ext uri="{9D8B030D-6E8A-4147-A177-3AD203B41FA5}">
                      <a16:colId xmlns:a16="http://schemas.microsoft.com/office/drawing/2014/main" val="64561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974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- 2018-11-11 14:33:35 </a:t>
                      </a:r>
                      <a:r>
                        <a:rPr kumimoji="0" lang="en-US" sz="1000" b="0" i="0" u="none" strike="noStrike" kern="1200" cap="none" spc="0" normalizeH="0" baseline="0" noProof="0">
                          <a:ln>
                            <a:noFill/>
                          </a:ln>
                          <a:solidFill>
                            <a:prstClr val="black"/>
                          </a:solidFill>
                          <a:effectLst/>
                          <a:uLnTx/>
                          <a:uFillTx/>
                          <a:latin typeface="+mn-lt"/>
                          <a:ea typeface="+mn-ea"/>
                          <a:cs typeface="+mn-cs"/>
                        </a:rPr>
                        <a:t>
 Did someone say Paradise? 📷: ashdiaries_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https://www.instagram.com/shangrilamauritius/p/BqCW7IPAPf-/media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993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- 2018-10-18 11:55:57 </a:t>
                      </a:r>
                      <a:r>
                        <a:rPr kumimoji="0" lang="en-US" sz="1000" b="0" i="0" u="none" strike="noStrike" kern="1200" cap="none" spc="0" normalizeH="0" baseline="0" noProof="0">
                          <a:ln>
                            <a:noFill/>
                          </a:ln>
                          <a:solidFill>
                            <a:prstClr val="black"/>
                          </a:solidFill>
                          <a:effectLst/>
                          <a:uLnTx/>
                          <a:uFillTx/>
                          <a:latin typeface="+mn-lt"/>
                          <a:ea typeface="+mn-ea"/>
                          <a:cs typeface="+mn-cs"/>
                        </a:rPr>
                        <a:t>
 Are you a juice and fruit person, or bacon and coffee? 📷: yemekfilozofu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https://www.instagram.com/shangrilamauritius/p/BpERzfFBZXw/media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039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- 2018-10-08 13:58:41 </a:t>
                      </a:r>
                      <a:r>
                        <a:rPr kumimoji="0" lang="en-US" sz="1000" b="0" i="0" u="none" strike="noStrike" kern="1200" cap="none" spc="0" normalizeH="0" baseline="0" noProof="0">
                          <a:ln>
                            <a:noFill/>
                          </a:ln>
                          <a:solidFill>
                            <a:prstClr val="black"/>
                          </a:solidFill>
                          <a:effectLst/>
                          <a:uLnTx/>
                          <a:uFillTx/>
                          <a:latin typeface="+mn-lt"/>
                          <a:ea typeface="+mn-ea"/>
                          <a:cs typeface="+mn-cs"/>
                        </a:rPr>
                        <a:t>
 Livin' that Private Villa lifestyle. 📷: audreymerveille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https://www.instagram.com/shangrilamauritius/p/Boqv5v9hI_S/media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969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- 2018-11-23 13:09:11 </a:t>
                      </a:r>
                      <a:r>
                        <a:rPr kumimoji="0" lang="en-US" sz="1000" b="0" i="0" u="none" strike="noStrike" kern="1200" cap="none" spc="0" normalizeH="0" baseline="0" noProof="0">
                          <a:ln>
                            <a:noFill/>
                          </a:ln>
                          <a:solidFill>
                            <a:prstClr val="black"/>
                          </a:solidFill>
                          <a:effectLst/>
                          <a:uLnTx/>
                          <a:uFillTx/>
                          <a:latin typeface="+mn-lt"/>
                          <a:ea typeface="+mn-ea"/>
                          <a:cs typeface="+mn-cs"/>
                        </a:rPr>
                        <a:t>
 Our Black Friday sale has begun! Upgrade your summer holiday with 50% cashback on dining experiences and spa moments. #BlackFriday #GoldenCircle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https://www.instagram.com/shangrilamauritius/p/BqhGzZ2AFVG/media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9020630"/>
                  </a:ext>
                </a:extLst>
              </a:tr>
            </a:tbl>
          </a:graphicData>
        </a:graphic>
      </p:graphicFrame>
      <p:sp>
        <p:nvSpPr>
          <p:cNvPr id="4" name="Text Placeholder 3">
            <a:extLst>
              <a:ext uri="{FF2B5EF4-FFF2-40B4-BE49-F238E27FC236}">
                <a16:creationId xmlns:a16="http://schemas.microsoft.com/office/drawing/2014/main" id="{3019E0E8-0453-463D-9BB4-0D4ABD501712}"/>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4031556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856E-9329-421F-9B32-0BF512C13B12}"/>
              </a:ext>
            </a:extLst>
          </p:cNvPr>
          <p:cNvSpPr>
            <a:spLocks noGrp="1"/>
          </p:cNvSpPr>
          <p:nvPr>
            <p:ph type="title"/>
          </p:nvPr>
        </p:nvSpPr>
        <p:spPr/>
        <p:txBody>
          <a:bodyPr/>
          <a:lstStyle/>
          <a:p>
            <a:r>
              <a:rPr lang="en-US"/>
              <a:t>Instagram Posts Table | SLTR - 3 of 7</a:t>
            </a:r>
          </a:p>
        </p:txBody>
      </p:sp>
      <p:graphicFrame>
        <p:nvGraphicFramePr>
          <p:cNvPr id="5" name="Table Placeholder 4">
            <a:extLst>
              <a:ext uri="{FF2B5EF4-FFF2-40B4-BE49-F238E27FC236}">
                <a16:creationId xmlns:a16="http://schemas.microsoft.com/office/drawing/2014/main" id="{1AB83F0F-D052-454C-BC64-11A7E63C1DBE}"/>
              </a:ext>
            </a:extLst>
          </p:cNvPr>
          <p:cNvGraphicFramePr>
            <a:graphicFrameLocks noGrp="1"/>
          </p:cNvGraphicFramePr>
          <p:nvPr>
            <p:ph type="tbl" sz="quarter" idx="13"/>
            <p:extLst>
              <p:ext uri="{D42A27DB-BD31-4B8C-83A1-F6EECF244321}">
                <p14:modId xmlns:p14="http://schemas.microsoft.com/office/powerpoint/2010/main" val="321071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4836200"/>
                    </a:ext>
                  </a:extLst>
                </a:gridCol>
                <a:gridCol w="987552">
                  <a:extLst>
                    <a:ext uri="{9D8B030D-6E8A-4147-A177-3AD203B41FA5}">
                      <a16:colId xmlns:a16="http://schemas.microsoft.com/office/drawing/2014/main" val="2755418498"/>
                    </a:ext>
                  </a:extLst>
                </a:gridCol>
                <a:gridCol w="987552">
                  <a:extLst>
                    <a:ext uri="{9D8B030D-6E8A-4147-A177-3AD203B41FA5}">
                      <a16:colId xmlns:a16="http://schemas.microsoft.com/office/drawing/2014/main" val="166881392"/>
                    </a:ext>
                  </a:extLst>
                </a:gridCol>
                <a:gridCol w="987552">
                  <a:extLst>
                    <a:ext uri="{9D8B030D-6E8A-4147-A177-3AD203B41FA5}">
                      <a16:colId xmlns:a16="http://schemas.microsoft.com/office/drawing/2014/main" val="3606604701"/>
                    </a:ext>
                  </a:extLst>
                </a:gridCol>
                <a:gridCol w="987552">
                  <a:extLst>
                    <a:ext uri="{9D8B030D-6E8A-4147-A177-3AD203B41FA5}">
                      <a16:colId xmlns:a16="http://schemas.microsoft.com/office/drawing/2014/main" val="2738763356"/>
                    </a:ext>
                  </a:extLst>
                </a:gridCol>
                <a:gridCol w="987552">
                  <a:extLst>
                    <a:ext uri="{9D8B030D-6E8A-4147-A177-3AD203B41FA5}">
                      <a16:colId xmlns:a16="http://schemas.microsoft.com/office/drawing/2014/main" val="226084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537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- 2018-09-20 10:21:13 </a:t>
                      </a:r>
                      <a:r>
                        <a:rPr kumimoji="0" lang="en-US" sz="1000" b="0" i="0" u="none" strike="noStrike" kern="1200" cap="none" spc="0" normalizeH="0" baseline="0" noProof="0">
                          <a:ln>
                            <a:noFill/>
                          </a:ln>
                          <a:solidFill>
                            <a:prstClr val="black"/>
                          </a:solidFill>
                          <a:effectLst/>
                          <a:uLnTx/>
                          <a:uFillTx/>
                          <a:latin typeface="+mn-lt"/>
                          <a:ea typeface="+mn-ea"/>
                          <a:cs typeface="+mn-cs"/>
                        </a:rPr>
                        <a:t>
 Head up in the clouds...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https://www.instagram.com/shangrilamauritius/p/Bn8AtIxh4o9/media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213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- 2018-10-24 13:36:29 </a:t>
                      </a:r>
                      <a:r>
                        <a:rPr kumimoji="0" lang="en-US" sz="1000" b="0" i="0" u="none" strike="noStrike" kern="1200" cap="none" spc="0" normalizeH="0" baseline="0" noProof="0">
                          <a:ln>
                            <a:noFill/>
                          </a:ln>
                          <a:solidFill>
                            <a:prstClr val="black"/>
                          </a:solidFill>
                          <a:effectLst/>
                          <a:uLnTx/>
                          <a:uFillTx/>
                          <a:latin typeface="+mn-lt"/>
                          <a:ea typeface="+mn-ea"/>
                          <a:cs typeface="+mn-cs"/>
                        </a:rPr>
                        <a:t>
 Everyone's favourite archway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https://www.instagram.com/shangrilamauritius/p/BpT6FFABRNQ/media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81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- 2018-09-15 14:26:32 </a:t>
                      </a:r>
                      <a:r>
                        <a:rPr kumimoji="0" lang="en-US" sz="1000" b="0" i="0" u="none" strike="noStrike" kern="1200" cap="none" spc="0" normalizeH="0" baseline="0" noProof="0">
                          <a:ln>
                            <a:noFill/>
                          </a:ln>
                          <a:solidFill>
                            <a:prstClr val="black"/>
                          </a:solidFill>
                          <a:effectLst/>
                          <a:uLnTx/>
                          <a:uFillTx/>
                          <a:latin typeface="+mn-lt"/>
                          <a:ea typeface="+mn-ea"/>
                          <a:cs typeface="+mn-cs"/>
                        </a:rPr>
                        <a:t>
 How do you like your views in the morning? 📷: davidbrucehome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https://www.instagram.com/shangrilamauritius/p/BnvkziRBMjE/media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762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- 2018-11-30 12:26:32 </a:t>
                      </a:r>
                      <a:r>
                        <a:rPr kumimoji="0" lang="en-US" sz="1000" b="0" i="0" u="none" strike="noStrike" kern="1200" cap="none" spc="0" normalizeH="0" baseline="0" noProof="0">
                          <a:ln>
                            <a:noFill/>
                          </a:ln>
                          <a:solidFill>
                            <a:prstClr val="black"/>
                          </a:solidFill>
                          <a:effectLst/>
                          <a:uLnTx/>
                          <a:uFillTx/>
                          <a:latin typeface="+mn-lt"/>
                          <a:ea typeface="+mn-ea"/>
                          <a:cs typeface="+mn-cs"/>
                        </a:rPr>
                        <a:t>
 Breakfast level 💯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https://www.instagram.com/shangrilamauritius/p/BqzDfGhg6cR/media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4534115"/>
                  </a:ext>
                </a:extLst>
              </a:tr>
            </a:tbl>
          </a:graphicData>
        </a:graphic>
      </p:graphicFrame>
      <p:sp>
        <p:nvSpPr>
          <p:cNvPr id="4" name="Text Placeholder 3">
            <a:extLst>
              <a:ext uri="{FF2B5EF4-FFF2-40B4-BE49-F238E27FC236}">
                <a16:creationId xmlns:a16="http://schemas.microsoft.com/office/drawing/2014/main" id="{07D69968-BA6E-43BC-B3A7-739BB3173E1B}"/>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914461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02CE-0681-4FAA-B874-C78949DA240B}"/>
              </a:ext>
            </a:extLst>
          </p:cNvPr>
          <p:cNvSpPr>
            <a:spLocks noGrp="1"/>
          </p:cNvSpPr>
          <p:nvPr>
            <p:ph type="title"/>
          </p:nvPr>
        </p:nvSpPr>
        <p:spPr/>
        <p:txBody>
          <a:bodyPr/>
          <a:lstStyle/>
          <a:p>
            <a:r>
              <a:rPr lang="en-US"/>
              <a:t>Instagram Posts Table | SLTR - 4 of 7</a:t>
            </a:r>
          </a:p>
        </p:txBody>
      </p:sp>
      <p:graphicFrame>
        <p:nvGraphicFramePr>
          <p:cNvPr id="5" name="Table Placeholder 4">
            <a:extLst>
              <a:ext uri="{FF2B5EF4-FFF2-40B4-BE49-F238E27FC236}">
                <a16:creationId xmlns:a16="http://schemas.microsoft.com/office/drawing/2014/main" id="{E3894C94-B30F-4B8C-BD60-CDECD959E394}"/>
              </a:ext>
            </a:extLst>
          </p:cNvPr>
          <p:cNvGraphicFramePr>
            <a:graphicFrameLocks noGrp="1"/>
          </p:cNvGraphicFramePr>
          <p:nvPr>
            <p:ph type="tbl" sz="quarter" idx="13"/>
            <p:extLst>
              <p:ext uri="{D42A27DB-BD31-4B8C-83A1-F6EECF244321}">
                <p14:modId xmlns:p14="http://schemas.microsoft.com/office/powerpoint/2010/main" val="307395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492480"/>
                    </a:ext>
                  </a:extLst>
                </a:gridCol>
                <a:gridCol w="987552">
                  <a:extLst>
                    <a:ext uri="{9D8B030D-6E8A-4147-A177-3AD203B41FA5}">
                      <a16:colId xmlns:a16="http://schemas.microsoft.com/office/drawing/2014/main" val="363251615"/>
                    </a:ext>
                  </a:extLst>
                </a:gridCol>
                <a:gridCol w="987552">
                  <a:extLst>
                    <a:ext uri="{9D8B030D-6E8A-4147-A177-3AD203B41FA5}">
                      <a16:colId xmlns:a16="http://schemas.microsoft.com/office/drawing/2014/main" val="3356087661"/>
                    </a:ext>
                  </a:extLst>
                </a:gridCol>
                <a:gridCol w="987552">
                  <a:extLst>
                    <a:ext uri="{9D8B030D-6E8A-4147-A177-3AD203B41FA5}">
                      <a16:colId xmlns:a16="http://schemas.microsoft.com/office/drawing/2014/main" val="819267836"/>
                    </a:ext>
                  </a:extLst>
                </a:gridCol>
                <a:gridCol w="987552">
                  <a:extLst>
                    <a:ext uri="{9D8B030D-6E8A-4147-A177-3AD203B41FA5}">
                      <a16:colId xmlns:a16="http://schemas.microsoft.com/office/drawing/2014/main" val="1084689269"/>
                    </a:ext>
                  </a:extLst>
                </a:gridCol>
                <a:gridCol w="987552">
                  <a:extLst>
                    <a:ext uri="{9D8B030D-6E8A-4147-A177-3AD203B41FA5}">
                      <a16:colId xmlns:a16="http://schemas.microsoft.com/office/drawing/2014/main" val="399053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707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- 2018-11-04 12:21:10 </a:t>
                      </a:r>
                      <a:r>
                        <a:rPr kumimoji="0" lang="en-US" sz="1000" b="0" i="0" u="none" strike="noStrike" kern="1200" cap="none" spc="0" normalizeH="0" baseline="0" noProof="0">
                          <a:ln>
                            <a:noFill/>
                          </a:ln>
                          <a:solidFill>
                            <a:prstClr val="black"/>
                          </a:solidFill>
                          <a:effectLst/>
                          <a:uLnTx/>
                          <a:uFillTx/>
                          <a:latin typeface="+mn-lt"/>
                          <a:ea typeface="+mn-ea"/>
                          <a:cs typeface="+mn-cs"/>
                        </a:rPr>
                        <a:t>
 Your first glimpse at paradise will be this. 📷 anikajalal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https://www.instagram.com/shangrilamauritius/p/BpwGNFigvdC/media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056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- 2018-09-17 09:20:42 </a:t>
                      </a:r>
                      <a:r>
                        <a:rPr kumimoji="0" lang="en-US" sz="1000" b="0" i="0" u="none" strike="noStrike" kern="1200" cap="none" spc="0" normalizeH="0" baseline="0" noProof="0">
                          <a:ln>
                            <a:noFill/>
                          </a:ln>
                          <a:solidFill>
                            <a:prstClr val="black"/>
                          </a:solidFill>
                          <a:effectLst/>
                          <a:uLnTx/>
                          <a:uFillTx/>
                          <a:latin typeface="+mn-lt"/>
                          <a:ea typeface="+mn-ea"/>
                          <a:cs typeface="+mn-cs"/>
                        </a:rPr>
                        <a:t>
 Home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https://www.instagram.com/shangrilamauritius/p/Bn0LZUtBzAd/media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359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- 2018-10-22 16:41:33 </a:t>
                      </a:r>
                      <a:r>
                        <a:rPr kumimoji="0" lang="en-US" sz="1000" b="0" i="0" u="none" strike="noStrike" kern="1200" cap="none" spc="0" normalizeH="0" baseline="0" noProof="0">
                          <a:ln>
                            <a:noFill/>
                          </a:ln>
                          <a:solidFill>
                            <a:prstClr val="black"/>
                          </a:solidFill>
                          <a:effectLst/>
                          <a:uLnTx/>
                          <a:uFillTx/>
                          <a:latin typeface="+mn-lt"/>
                          <a:ea typeface="+mn-ea"/>
                          <a:cs typeface="+mn-cs"/>
                        </a:rPr>
                        <a:t>
 Beach life is the good life 📸: catalibujoli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https://www.instagram.com/shangrilamauritius/p/BpPFq17hM0W/media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449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- 2018-11-25 11:13:21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Le Touessrok!! 🍰 🥳 
We are celebrating 40 years today!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https://www.instagram.com/shangrilamauritius/p/BqmDIwMgpoX/media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4961908"/>
                  </a:ext>
                </a:extLst>
              </a:tr>
            </a:tbl>
          </a:graphicData>
        </a:graphic>
      </p:graphicFrame>
      <p:sp>
        <p:nvSpPr>
          <p:cNvPr id="4" name="Text Placeholder 3">
            <a:extLst>
              <a:ext uri="{FF2B5EF4-FFF2-40B4-BE49-F238E27FC236}">
                <a16:creationId xmlns:a16="http://schemas.microsoft.com/office/drawing/2014/main" id="{FF471916-0139-4253-9DD8-3578C6A2F7E9}"/>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187127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4A366-D7B9-4E2F-AA50-4FC3BBB22CE9}"/>
              </a:ext>
            </a:extLst>
          </p:cNvPr>
          <p:cNvSpPr>
            <a:spLocks noGrp="1"/>
          </p:cNvSpPr>
          <p:nvPr>
            <p:ph type="title"/>
          </p:nvPr>
        </p:nvSpPr>
        <p:spPr/>
        <p:txBody>
          <a:bodyPr/>
          <a:lstStyle/>
          <a:p>
            <a:r>
              <a:rPr lang="en-US"/>
              <a:t>Instagram Posts Table | SLTR - 5 of 7</a:t>
            </a:r>
          </a:p>
        </p:txBody>
      </p:sp>
      <p:graphicFrame>
        <p:nvGraphicFramePr>
          <p:cNvPr id="5" name="Table Placeholder 4">
            <a:extLst>
              <a:ext uri="{FF2B5EF4-FFF2-40B4-BE49-F238E27FC236}">
                <a16:creationId xmlns:a16="http://schemas.microsoft.com/office/drawing/2014/main" id="{BEB34706-3451-41DE-A626-72EBFE9031D5}"/>
              </a:ext>
            </a:extLst>
          </p:cNvPr>
          <p:cNvGraphicFramePr>
            <a:graphicFrameLocks noGrp="1"/>
          </p:cNvGraphicFramePr>
          <p:nvPr>
            <p:ph type="tbl" sz="quarter" idx="13"/>
            <p:extLst>
              <p:ext uri="{D42A27DB-BD31-4B8C-83A1-F6EECF244321}">
                <p14:modId xmlns:p14="http://schemas.microsoft.com/office/powerpoint/2010/main" val="209892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5326181"/>
                    </a:ext>
                  </a:extLst>
                </a:gridCol>
                <a:gridCol w="987552">
                  <a:extLst>
                    <a:ext uri="{9D8B030D-6E8A-4147-A177-3AD203B41FA5}">
                      <a16:colId xmlns:a16="http://schemas.microsoft.com/office/drawing/2014/main" val="290557286"/>
                    </a:ext>
                  </a:extLst>
                </a:gridCol>
                <a:gridCol w="987552">
                  <a:extLst>
                    <a:ext uri="{9D8B030D-6E8A-4147-A177-3AD203B41FA5}">
                      <a16:colId xmlns:a16="http://schemas.microsoft.com/office/drawing/2014/main" val="265272009"/>
                    </a:ext>
                  </a:extLst>
                </a:gridCol>
                <a:gridCol w="987552">
                  <a:extLst>
                    <a:ext uri="{9D8B030D-6E8A-4147-A177-3AD203B41FA5}">
                      <a16:colId xmlns:a16="http://schemas.microsoft.com/office/drawing/2014/main" val="1768347258"/>
                    </a:ext>
                  </a:extLst>
                </a:gridCol>
                <a:gridCol w="987552">
                  <a:extLst>
                    <a:ext uri="{9D8B030D-6E8A-4147-A177-3AD203B41FA5}">
                      <a16:colId xmlns:a16="http://schemas.microsoft.com/office/drawing/2014/main" val="2953067249"/>
                    </a:ext>
                  </a:extLst>
                </a:gridCol>
                <a:gridCol w="987552">
                  <a:extLst>
                    <a:ext uri="{9D8B030D-6E8A-4147-A177-3AD203B41FA5}">
                      <a16:colId xmlns:a16="http://schemas.microsoft.com/office/drawing/2014/main" val="178286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55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- 2018-09-18 18:11:49 </a:t>
                      </a:r>
                      <a:r>
                        <a:rPr kumimoji="0" lang="en-US" sz="1000" b="0" i="0" u="none" strike="noStrike" kern="1200" cap="none" spc="0" normalizeH="0" baseline="0" noProof="0">
                          <a:ln>
                            <a:noFill/>
                          </a:ln>
                          <a:solidFill>
                            <a:prstClr val="black"/>
                          </a:solidFill>
                          <a:effectLst/>
                          <a:uLnTx/>
                          <a:uFillTx/>
                          <a:latin typeface="+mn-lt"/>
                          <a:ea typeface="+mn-ea"/>
                          <a:cs typeface="+mn-cs"/>
                        </a:rPr>
                        <a:t>
 Enchanting shades of blue...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https://www.instagram.com/shangrilamauritius/p/Bn3s-KZgVWU/media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63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- 2018-09-01 12:53:21 </a:t>
                      </a:r>
                      <a:r>
                        <a:rPr kumimoji="0" lang="en-US" sz="1000" b="0" i="0" u="none" strike="noStrike" kern="1200" cap="none" spc="0" normalizeH="0" baseline="0" noProof="0">
                          <a:ln>
                            <a:noFill/>
                          </a:ln>
                          <a:solidFill>
                            <a:prstClr val="black"/>
                          </a:solidFill>
                          <a:effectLst/>
                          <a:uLnTx/>
                          <a:uFillTx/>
                          <a:latin typeface="+mn-lt"/>
                          <a:ea typeface="+mn-ea"/>
                          <a:cs typeface="+mn-cs"/>
                        </a:rPr>
                        <a:t>
 There's no shortage of greenery here! Time for wander around the palms 📷: lucillacv666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https://www.instagram.com/shangrilamauritius/p/BnLXAxZBaDn/media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299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- 2018-09-10 12:01:39 </a:t>
                      </a:r>
                      <a:r>
                        <a:rPr kumimoji="0" lang="en-US" sz="1000" b="0" i="0" u="none" strike="noStrike" kern="1200" cap="none" spc="0" normalizeH="0" baseline="0" noProof="0">
                          <a:ln>
                            <a:noFill/>
                          </a:ln>
                          <a:solidFill>
                            <a:prstClr val="black"/>
                          </a:solidFill>
                          <a:effectLst/>
                          <a:uLnTx/>
                          <a:uFillTx/>
                          <a:latin typeface="+mn-lt"/>
                          <a:ea typeface="+mn-ea"/>
                          <a:cs typeface="+mn-cs"/>
                        </a:rPr>
                        <a:t>
 What is your go-to poolside playlist? 🎵 📷: louisetroeng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https://www.instagram.com/shangrilamauritius/p/BnicQD_hYac/media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223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- 2018-09-23 13:03:01 </a:t>
                      </a:r>
                      <a:r>
                        <a:rPr kumimoji="0" lang="en-US" sz="1000" b="0" i="0" u="none" strike="noStrike" kern="1200" cap="none" spc="0" normalizeH="0" baseline="0" noProof="0">
                          <a:ln>
                            <a:noFill/>
                          </a:ln>
                          <a:solidFill>
                            <a:prstClr val="black"/>
                          </a:solidFill>
                          <a:effectLst/>
                          <a:uLnTx/>
                          <a:uFillTx/>
                          <a:latin typeface="+mn-lt"/>
                          <a:ea typeface="+mn-ea"/>
                          <a:cs typeface="+mn-cs"/>
                        </a:rPr>
                        <a:t>
 The Mauritian Summer is coming ☀️☀️☀️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https://www.instagram.com/shangrilamauritius/p/BoEBm57BJvQ/media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7953941"/>
                  </a:ext>
                </a:extLst>
              </a:tr>
            </a:tbl>
          </a:graphicData>
        </a:graphic>
      </p:graphicFrame>
      <p:sp>
        <p:nvSpPr>
          <p:cNvPr id="4" name="Text Placeholder 3">
            <a:extLst>
              <a:ext uri="{FF2B5EF4-FFF2-40B4-BE49-F238E27FC236}">
                <a16:creationId xmlns:a16="http://schemas.microsoft.com/office/drawing/2014/main" id="{D088BF86-E889-43F9-AE78-098ADC9E74B4}"/>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3406349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6529D-50FC-490A-B06A-5A8F818DE95E}"/>
              </a:ext>
            </a:extLst>
          </p:cNvPr>
          <p:cNvSpPr>
            <a:spLocks noGrp="1"/>
          </p:cNvSpPr>
          <p:nvPr>
            <p:ph type="title"/>
          </p:nvPr>
        </p:nvSpPr>
        <p:spPr/>
        <p:txBody>
          <a:bodyPr/>
          <a:lstStyle/>
          <a:p>
            <a:r>
              <a:rPr lang="en-US"/>
              <a:t>Instagram Posts Table | SLTR - 6 of 7</a:t>
            </a:r>
          </a:p>
        </p:txBody>
      </p:sp>
      <p:graphicFrame>
        <p:nvGraphicFramePr>
          <p:cNvPr id="5" name="Table Placeholder 4">
            <a:extLst>
              <a:ext uri="{FF2B5EF4-FFF2-40B4-BE49-F238E27FC236}">
                <a16:creationId xmlns:a16="http://schemas.microsoft.com/office/drawing/2014/main" id="{5C576D66-BE7B-4483-9A2C-4D40F8305402}"/>
              </a:ext>
            </a:extLst>
          </p:cNvPr>
          <p:cNvGraphicFramePr>
            <a:graphicFrameLocks noGrp="1"/>
          </p:cNvGraphicFramePr>
          <p:nvPr>
            <p:ph type="tbl" sz="quarter" idx="13"/>
            <p:extLst>
              <p:ext uri="{D42A27DB-BD31-4B8C-83A1-F6EECF244321}">
                <p14:modId xmlns:p14="http://schemas.microsoft.com/office/powerpoint/2010/main" val="362457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1791695"/>
                    </a:ext>
                  </a:extLst>
                </a:gridCol>
                <a:gridCol w="987552">
                  <a:extLst>
                    <a:ext uri="{9D8B030D-6E8A-4147-A177-3AD203B41FA5}">
                      <a16:colId xmlns:a16="http://schemas.microsoft.com/office/drawing/2014/main" val="3559595797"/>
                    </a:ext>
                  </a:extLst>
                </a:gridCol>
                <a:gridCol w="987552">
                  <a:extLst>
                    <a:ext uri="{9D8B030D-6E8A-4147-A177-3AD203B41FA5}">
                      <a16:colId xmlns:a16="http://schemas.microsoft.com/office/drawing/2014/main" val="1437000989"/>
                    </a:ext>
                  </a:extLst>
                </a:gridCol>
                <a:gridCol w="987552">
                  <a:extLst>
                    <a:ext uri="{9D8B030D-6E8A-4147-A177-3AD203B41FA5}">
                      <a16:colId xmlns:a16="http://schemas.microsoft.com/office/drawing/2014/main" val="2916756067"/>
                    </a:ext>
                  </a:extLst>
                </a:gridCol>
                <a:gridCol w="987552">
                  <a:extLst>
                    <a:ext uri="{9D8B030D-6E8A-4147-A177-3AD203B41FA5}">
                      <a16:colId xmlns:a16="http://schemas.microsoft.com/office/drawing/2014/main" val="4090880724"/>
                    </a:ext>
                  </a:extLst>
                </a:gridCol>
                <a:gridCol w="987552">
                  <a:extLst>
                    <a:ext uri="{9D8B030D-6E8A-4147-A177-3AD203B41FA5}">
                      <a16:colId xmlns:a16="http://schemas.microsoft.com/office/drawing/2014/main" val="3309616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788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- 2018-10-05 11:54:15 </a:t>
                      </a:r>
                      <a:r>
                        <a:rPr kumimoji="0" lang="en-US" sz="1000" b="0" i="0" u="none" strike="noStrike" kern="1200" cap="none" spc="0" normalizeH="0" baseline="0" noProof="0">
                          <a:ln>
                            <a:noFill/>
                          </a:ln>
                          <a:solidFill>
                            <a:prstClr val="black"/>
                          </a:solidFill>
                          <a:effectLst/>
                          <a:uLnTx/>
                          <a:uFillTx/>
                          <a:latin typeface="+mn-lt"/>
                          <a:ea typeface="+mn-ea"/>
                          <a:cs typeface="+mn-cs"/>
                        </a:rPr>
                        <a:t>
 A pizza luxury 🍕 🌴 📷: pcbpelomundo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https://www.instagram.com/shangrilamauritius/p/BoizRrDhHY3/media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547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- 2018-09-06 10:12:30 </a:t>
                      </a:r>
                      <a:r>
                        <a:rPr kumimoji="0" lang="en-US" sz="1000" b="0" i="0" u="none" strike="noStrike" kern="1200" cap="none" spc="0" normalizeH="0" baseline="0" noProof="0">
                          <a:ln>
                            <a:noFill/>
                          </a:ln>
                          <a:solidFill>
                            <a:prstClr val="black"/>
                          </a:solidFill>
                          <a:effectLst/>
                          <a:uLnTx/>
                          <a:uFillTx/>
                          <a:latin typeface="+mn-lt"/>
                          <a:ea typeface="+mn-ea"/>
                          <a:cs typeface="+mn-cs"/>
                        </a:rPr>
                        <a:t>
 Sending ripples of good energy into your Thursday 📷: riccardotocchio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https://www.instagram.com/shangrilamauritius/p/BnX8lE8BWdl/media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193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- 2018-11-27 12:29:17 </a:t>
                      </a:r>
                      <a:r>
                        <a:rPr kumimoji="0" lang="en-US" sz="1000" b="0" i="0" u="none" strike="noStrike" kern="1200" cap="none" spc="0" normalizeH="0" baseline="0" noProof="0">
                          <a:ln>
                            <a:noFill/>
                          </a:ln>
                          <a:solidFill>
                            <a:prstClr val="black"/>
                          </a:solidFill>
                          <a:effectLst/>
                          <a:uLnTx/>
                          <a:uFillTx/>
                          <a:latin typeface="+mn-lt"/>
                          <a:ea typeface="+mn-ea"/>
                          <a:cs typeface="+mn-cs"/>
                        </a:rPr>
                        <a:t>
 Glorious Golf 🏌️‍♂️ 📷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https://www.instagram.com/shangrilamauritius/p/BqrVaoCASdv/media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058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- 2018-11-24 13:07:59 </a:t>
                      </a:r>
                      <a:r>
                        <a:rPr kumimoji="0" lang="en-US" sz="1000" b="0" i="0" u="none" strike="noStrike" kern="1200" cap="none" spc="0" normalizeH="0" baseline="0" noProof="0">
                          <a:ln>
                            <a:noFill/>
                          </a:ln>
                          <a:solidFill>
                            <a:prstClr val="black"/>
                          </a:solidFill>
                          <a:effectLst/>
                          <a:uLnTx/>
                          <a:uFillTx/>
                          <a:latin typeface="+mn-lt"/>
                          <a:ea typeface="+mn-ea"/>
                          <a:cs typeface="+mn-cs"/>
                        </a:rPr>
                        <a:t>
 Hibiscus Bay view? Yes please. 📷: sonjachristian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https://www.instagram.com/shangrilamauritius/p/BqjrdgXgYIa/media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3819844"/>
                  </a:ext>
                </a:extLst>
              </a:tr>
            </a:tbl>
          </a:graphicData>
        </a:graphic>
      </p:graphicFrame>
      <p:sp>
        <p:nvSpPr>
          <p:cNvPr id="4" name="Text Placeholder 3">
            <a:extLst>
              <a:ext uri="{FF2B5EF4-FFF2-40B4-BE49-F238E27FC236}">
                <a16:creationId xmlns:a16="http://schemas.microsoft.com/office/drawing/2014/main" id="{3A93835E-BB0E-4197-8DD5-E670EF2FFF50}"/>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8979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68579-8B00-4F71-8848-0A877567514F}"/>
              </a:ext>
            </a:extLst>
          </p:cNvPr>
          <p:cNvSpPr>
            <a:spLocks noGrp="1"/>
          </p:cNvSpPr>
          <p:nvPr>
            <p:ph type="title"/>
          </p:nvPr>
        </p:nvSpPr>
        <p:spPr/>
        <p:txBody>
          <a:bodyPr/>
          <a:lstStyle/>
          <a:p>
            <a:r>
              <a:rPr lang="en-US"/>
              <a:t>Instagram Posts Table | SLTR - 7 of 7</a:t>
            </a:r>
          </a:p>
        </p:txBody>
      </p:sp>
      <p:graphicFrame>
        <p:nvGraphicFramePr>
          <p:cNvPr id="5" name="Table Placeholder 4">
            <a:extLst>
              <a:ext uri="{FF2B5EF4-FFF2-40B4-BE49-F238E27FC236}">
                <a16:creationId xmlns:a16="http://schemas.microsoft.com/office/drawing/2014/main" id="{21DC2517-BAC4-4B71-9E3A-2248EE7B10F5}"/>
              </a:ext>
            </a:extLst>
          </p:cNvPr>
          <p:cNvGraphicFramePr>
            <a:graphicFrameLocks noGrp="1"/>
          </p:cNvGraphicFramePr>
          <p:nvPr>
            <p:ph type="tbl" sz="quarter" idx="13"/>
            <p:extLst>
              <p:ext uri="{D42A27DB-BD31-4B8C-83A1-F6EECF244321}">
                <p14:modId xmlns:p14="http://schemas.microsoft.com/office/powerpoint/2010/main" val="2113958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2506826"/>
                    </a:ext>
                  </a:extLst>
                </a:gridCol>
                <a:gridCol w="987552">
                  <a:extLst>
                    <a:ext uri="{9D8B030D-6E8A-4147-A177-3AD203B41FA5}">
                      <a16:colId xmlns:a16="http://schemas.microsoft.com/office/drawing/2014/main" val="2362826985"/>
                    </a:ext>
                  </a:extLst>
                </a:gridCol>
                <a:gridCol w="987552">
                  <a:extLst>
                    <a:ext uri="{9D8B030D-6E8A-4147-A177-3AD203B41FA5}">
                      <a16:colId xmlns:a16="http://schemas.microsoft.com/office/drawing/2014/main" val="3746913855"/>
                    </a:ext>
                  </a:extLst>
                </a:gridCol>
                <a:gridCol w="987552">
                  <a:extLst>
                    <a:ext uri="{9D8B030D-6E8A-4147-A177-3AD203B41FA5}">
                      <a16:colId xmlns:a16="http://schemas.microsoft.com/office/drawing/2014/main" val="2442884274"/>
                    </a:ext>
                  </a:extLst>
                </a:gridCol>
                <a:gridCol w="987552">
                  <a:extLst>
                    <a:ext uri="{9D8B030D-6E8A-4147-A177-3AD203B41FA5}">
                      <a16:colId xmlns:a16="http://schemas.microsoft.com/office/drawing/2014/main" val="1947237849"/>
                    </a:ext>
                  </a:extLst>
                </a:gridCol>
                <a:gridCol w="987552">
                  <a:extLst>
                    <a:ext uri="{9D8B030D-6E8A-4147-A177-3AD203B41FA5}">
                      <a16:colId xmlns:a16="http://schemas.microsoft.com/office/drawing/2014/main" val="233789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450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- 2018-09-05 10:04:22 </a:t>
                      </a:r>
                      <a:r>
                        <a:rPr kumimoji="0" lang="en-US" sz="1000" b="0" i="0" u="none" strike="noStrike" kern="1200" cap="none" spc="0" normalizeH="0" baseline="0" noProof="0">
                          <a:ln>
                            <a:noFill/>
                          </a:ln>
                          <a:solidFill>
                            <a:prstClr val="black"/>
                          </a:solidFill>
                          <a:effectLst/>
                          <a:uLnTx/>
                          <a:uFillTx/>
                          <a:latin typeface="+mn-lt"/>
                          <a:ea typeface="+mn-ea"/>
                          <a:cs typeface="+mn-cs"/>
                        </a:rPr>
                        <a:t>
 Polkadot beaches 📷: MarcPBernard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https://www.instagram.com/shangrilamauritius/p/BnVW2nphGGi/media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6352302"/>
                  </a:ext>
                </a:extLst>
              </a:tr>
            </a:tbl>
          </a:graphicData>
        </a:graphic>
      </p:graphicFrame>
      <p:sp>
        <p:nvSpPr>
          <p:cNvPr id="4" name="Text Placeholder 3">
            <a:extLst>
              <a:ext uri="{FF2B5EF4-FFF2-40B4-BE49-F238E27FC236}">
                <a16:creationId xmlns:a16="http://schemas.microsoft.com/office/drawing/2014/main" id="{50E6780C-191D-4FC2-A722-6557C3E85B39}"/>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1223629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F1A2-202D-48F9-B0B6-9C0704C58514}"/>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72409A89-BBD0-4CB1-9B6B-E2BA504F2DA5}"/>
              </a:ext>
            </a:extLst>
          </p:cNvPr>
          <p:cNvGraphicFramePr>
            <a:graphicFrameLocks noGrp="1"/>
          </p:cNvGraphicFramePr>
          <p:nvPr>
            <p:ph type="tbl" sz="quarter" idx="13"/>
            <p:extLst>
              <p:ext uri="{D42A27DB-BD31-4B8C-83A1-F6EECF244321}">
                <p14:modId xmlns:p14="http://schemas.microsoft.com/office/powerpoint/2010/main" val="163627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2094693"/>
                    </a:ext>
                  </a:extLst>
                </a:gridCol>
                <a:gridCol w="1152143">
                  <a:extLst>
                    <a:ext uri="{9D8B030D-6E8A-4147-A177-3AD203B41FA5}">
                      <a16:colId xmlns:a16="http://schemas.microsoft.com/office/drawing/2014/main" val="3753611004"/>
                    </a:ext>
                  </a:extLst>
                </a:gridCol>
                <a:gridCol w="493776">
                  <a:extLst>
                    <a:ext uri="{9D8B030D-6E8A-4147-A177-3AD203B41FA5}">
                      <a16:colId xmlns:a16="http://schemas.microsoft.com/office/drawing/2014/main" val="382862947"/>
                    </a:ext>
                  </a:extLst>
                </a:gridCol>
                <a:gridCol w="493776">
                  <a:extLst>
                    <a:ext uri="{9D8B030D-6E8A-4147-A177-3AD203B41FA5}">
                      <a16:colId xmlns:a16="http://schemas.microsoft.com/office/drawing/2014/main" val="4023263994"/>
                    </a:ext>
                  </a:extLst>
                </a:gridCol>
                <a:gridCol w="493776">
                  <a:extLst>
                    <a:ext uri="{9D8B030D-6E8A-4147-A177-3AD203B41FA5}">
                      <a16:colId xmlns:a16="http://schemas.microsoft.com/office/drawing/2014/main" val="744590402"/>
                    </a:ext>
                  </a:extLst>
                </a:gridCol>
                <a:gridCol w="493776">
                  <a:extLst>
                    <a:ext uri="{9D8B030D-6E8A-4147-A177-3AD203B41FA5}">
                      <a16:colId xmlns:a16="http://schemas.microsoft.com/office/drawing/2014/main" val="3373601105"/>
                    </a:ext>
                  </a:extLst>
                </a:gridCol>
                <a:gridCol w="493776">
                  <a:extLst>
                    <a:ext uri="{9D8B030D-6E8A-4147-A177-3AD203B41FA5}">
                      <a16:colId xmlns:a16="http://schemas.microsoft.com/office/drawing/2014/main" val="4042638896"/>
                    </a:ext>
                  </a:extLst>
                </a:gridCol>
                <a:gridCol w="493776">
                  <a:extLst>
                    <a:ext uri="{9D8B030D-6E8A-4147-A177-3AD203B41FA5}">
                      <a16:colId xmlns:a16="http://schemas.microsoft.com/office/drawing/2014/main" val="2030858770"/>
                    </a:ext>
                  </a:extLst>
                </a:gridCol>
                <a:gridCol w="493776">
                  <a:extLst>
                    <a:ext uri="{9D8B030D-6E8A-4147-A177-3AD203B41FA5}">
                      <a16:colId xmlns:a16="http://schemas.microsoft.com/office/drawing/2014/main" val="4042439934"/>
                    </a:ext>
                  </a:extLst>
                </a:gridCol>
                <a:gridCol w="493776">
                  <a:extLst>
                    <a:ext uri="{9D8B030D-6E8A-4147-A177-3AD203B41FA5}">
                      <a16:colId xmlns:a16="http://schemas.microsoft.com/office/drawing/2014/main" val="3978865795"/>
                    </a:ext>
                  </a:extLst>
                </a:gridCol>
                <a:gridCol w="493776">
                  <a:extLst>
                    <a:ext uri="{9D8B030D-6E8A-4147-A177-3AD203B41FA5}">
                      <a16:colId xmlns:a16="http://schemas.microsoft.com/office/drawing/2014/main" val="19534186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3076646904"/>
                  </a:ext>
                </a:extLst>
              </a:tr>
              <a:tr h="370840">
                <a:tc>
                  <a:txBody>
                    <a:bodyPr/>
                    <a:lstStyle/>
                    <a:p>
                      <a:r>
                        <a:rPr lang="en-US" sz="1000" b="1"/>
                        <a:t>shangrilamauritius - 2018-10-09 12:35:07 </a:t>
                      </a:r>
                      <a:r>
                        <a:rPr lang="en-US" sz="1000"/>
                        <a:t>
 The view from a beach access room. 📷: @_seni_9</a:t>
                      </a:r>
                    </a:p>
                  </a:txBody>
                  <a:tcPr/>
                </a:tc>
                <a:tc>
                  <a:txBody>
                    <a:bodyPr/>
                    <a:lstStyle/>
                    <a:p>
                      <a:r>
                        <a:rPr lang="en-US" sz="1000"/>
                        <a:t>https://www.instagram.com/shangrilamauritius/p/BotK5YPB6oT/media</a:t>
                      </a:r>
                    </a:p>
                  </a:txBody>
                  <a:tcPr/>
                </a:tc>
                <a:tc>
                  <a:txBody>
                    <a:bodyPr/>
                    <a:lstStyle/>
                    <a:p>
                      <a:r>
                        <a:rPr lang="en-US" sz="1000"/>
                        <a:t>2485</a:t>
                      </a:r>
                    </a:p>
                  </a:txBody>
                  <a:tcPr/>
                </a:tc>
                <a:tc>
                  <a:txBody>
                    <a:bodyPr/>
                    <a:lstStyle/>
                    <a:p>
                      <a:r>
                        <a:rPr lang="en-US" sz="1000"/>
                        <a:t>586</a:t>
                      </a:r>
                    </a:p>
                  </a:txBody>
                  <a:tcPr/>
                </a:tc>
                <a:tc>
                  <a:txBody>
                    <a:bodyPr/>
                    <a:lstStyle/>
                    <a:p>
                      <a:r>
                        <a:rPr lang="en-US" sz="1000"/>
                        <a:t>15</a:t>
                      </a:r>
                    </a:p>
                  </a:txBody>
                  <a:tcPr/>
                </a:tc>
                <a:tc>
                  <a:txBody>
                    <a:bodyPr/>
                    <a:lstStyle/>
                    <a:p>
                      <a:r>
                        <a:rPr lang="en-US" sz="1000"/>
                        <a:t>33</a:t>
                      </a:r>
                    </a:p>
                  </a:txBody>
                  <a:tcPr/>
                </a:tc>
                <a:tc>
                  <a:txBody>
                    <a:bodyPr/>
                    <a:lstStyle/>
                    <a:p>
                      <a:r>
                        <a:rPr lang="en-US" sz="1000"/>
                        <a:t>634</a:t>
                      </a:r>
                    </a:p>
                  </a:txBody>
                  <a:tcPr/>
                </a:tc>
                <a:tc>
                  <a:txBody>
                    <a:bodyPr/>
                    <a:lstStyle/>
                    <a:p>
                      <a:r>
                        <a:rPr lang="en-US" sz="1000"/>
                        <a:t>10887</a:t>
                      </a:r>
                    </a:p>
                  </a:txBody>
                  <a:tcPr/>
                </a:tc>
                <a:tc>
                  <a:txBody>
                    <a:bodyPr/>
                    <a:lstStyle/>
                    <a:p>
                      <a:r>
                        <a:rPr lang="en-US" sz="1000"/>
                        <a:t>8733</a:t>
                      </a:r>
                    </a:p>
                  </a:txBody>
                  <a:tcPr/>
                </a:tc>
                <a:tc>
                  <a:txBody>
                    <a:bodyPr/>
                    <a:lstStyle/>
                    <a:p>
                      <a:r>
                        <a:rPr lang="en-US" sz="1000"/>
                        <a:t>5.82 %</a:t>
                      </a:r>
                    </a:p>
                  </a:txBody>
                  <a:tcPr/>
                </a:tc>
                <a:tc>
                  <a:txBody>
                    <a:bodyPr/>
                    <a:lstStyle/>
                    <a:p>
                      <a:r>
                        <a:rPr lang="en-US" sz="1000"/>
                        <a:t>22.83 %</a:t>
                      </a:r>
                    </a:p>
                  </a:txBody>
                  <a:tcPr/>
                </a:tc>
                <a:extLst>
                  <a:ext uri="{0D108BD9-81ED-4DB2-BD59-A6C34878D82A}">
                    <a16:rowId xmlns:a16="http://schemas.microsoft.com/office/drawing/2014/main" val="2242125384"/>
                  </a:ext>
                </a:extLst>
              </a:tr>
              <a:tr h="370840">
                <a:tc>
                  <a:txBody>
                    <a:bodyPr/>
                    <a:lstStyle/>
                    <a:p>
                      <a:r>
                        <a:rPr lang="en-US" sz="1000" b="1"/>
                        <a:t>shangrilamauritius - 2018-09-12 10:18:07 </a:t>
                      </a:r>
                      <a:r>
                        <a:rPr lang="en-US" sz="1000"/>
                        <a:t>
 Unforgettable scenes, every morning. 📷: @alysonstof</a:t>
                      </a:r>
                    </a:p>
                  </a:txBody>
                  <a:tcPr/>
                </a:tc>
                <a:tc>
                  <a:txBody>
                    <a:bodyPr/>
                    <a:lstStyle/>
                    <a:p>
                      <a:r>
                        <a:rPr lang="en-US" sz="1000"/>
                        <a:t>https://www.instagram.com/shangrilamauritius/p/BnnZ8WShgHZ/media</a:t>
                      </a:r>
                    </a:p>
                  </a:txBody>
                  <a:tcPr/>
                </a:tc>
                <a:tc>
                  <a:txBody>
                    <a:bodyPr/>
                    <a:lstStyle/>
                    <a:p>
                      <a:r>
                        <a:rPr lang="en-US" sz="1000"/>
                        <a:t>3849</a:t>
                      </a:r>
                    </a:p>
                  </a:txBody>
                  <a:tcPr/>
                </a:tc>
                <a:tc>
                  <a:txBody>
                    <a:bodyPr/>
                    <a:lstStyle/>
                    <a:p>
                      <a:r>
                        <a:rPr lang="en-US" sz="1000"/>
                        <a:t>603</a:t>
                      </a:r>
                    </a:p>
                  </a:txBody>
                  <a:tcPr/>
                </a:tc>
                <a:tc>
                  <a:txBody>
                    <a:bodyPr/>
                    <a:lstStyle/>
                    <a:p>
                      <a:r>
                        <a:rPr lang="en-US" sz="1000"/>
                        <a:t>23</a:t>
                      </a:r>
                    </a:p>
                  </a:txBody>
                  <a:tcPr/>
                </a:tc>
                <a:tc>
                  <a:txBody>
                    <a:bodyPr/>
                    <a:lstStyle/>
                    <a:p>
                      <a:r>
                        <a:rPr lang="en-US" sz="1000"/>
                        <a:t>73</a:t>
                      </a:r>
                    </a:p>
                  </a:txBody>
                  <a:tcPr/>
                </a:tc>
                <a:tc>
                  <a:txBody>
                    <a:bodyPr/>
                    <a:lstStyle/>
                    <a:p>
                      <a:r>
                        <a:rPr lang="en-US" sz="1000"/>
                        <a:t>699</a:t>
                      </a:r>
                    </a:p>
                  </a:txBody>
                  <a:tcPr/>
                </a:tc>
                <a:tc>
                  <a:txBody>
                    <a:bodyPr/>
                    <a:lstStyle/>
                    <a:p>
                      <a:r>
                        <a:rPr lang="en-US" sz="1000"/>
                        <a:t>13624</a:t>
                      </a:r>
                    </a:p>
                  </a:txBody>
                  <a:tcPr/>
                </a:tc>
                <a:tc>
                  <a:txBody>
                    <a:bodyPr/>
                    <a:lstStyle/>
                    <a:p>
                      <a:r>
                        <a:rPr lang="en-US" sz="1000"/>
                        <a:t>10789</a:t>
                      </a:r>
                    </a:p>
                  </a:txBody>
                  <a:tcPr/>
                </a:tc>
                <a:tc>
                  <a:txBody>
                    <a:bodyPr/>
                    <a:lstStyle/>
                    <a:p>
                      <a:r>
                        <a:rPr lang="en-US" sz="1000"/>
                        <a:t>5.13 %</a:t>
                      </a:r>
                    </a:p>
                  </a:txBody>
                  <a:tcPr/>
                </a:tc>
                <a:tc>
                  <a:txBody>
                    <a:bodyPr/>
                    <a:lstStyle/>
                    <a:p>
                      <a:r>
                        <a:rPr lang="en-US" sz="1000"/>
                        <a:t>28.25 %</a:t>
                      </a:r>
                    </a:p>
                  </a:txBody>
                  <a:tcPr/>
                </a:tc>
                <a:extLst>
                  <a:ext uri="{0D108BD9-81ED-4DB2-BD59-A6C34878D82A}">
                    <a16:rowId xmlns:a16="http://schemas.microsoft.com/office/drawing/2014/main" val="3679340263"/>
                  </a:ext>
                </a:extLst>
              </a:tr>
            </a:tbl>
          </a:graphicData>
        </a:graphic>
      </p:graphicFrame>
      <p:sp>
        <p:nvSpPr>
          <p:cNvPr id="4" name="Text Placeholder 3">
            <a:extLst>
              <a:ext uri="{FF2B5EF4-FFF2-40B4-BE49-F238E27FC236}">
                <a16:creationId xmlns:a16="http://schemas.microsoft.com/office/drawing/2014/main" id="{1007C500-6694-45C6-BF9A-9A30B3D90C3D}"/>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1930727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2C3B3-D17A-4564-A23F-77D87F9C1EED}"/>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11B33131-984A-4B7A-8062-054764FE66E0}"/>
              </a:ext>
            </a:extLst>
          </p:cNvPr>
          <p:cNvGraphicFramePr>
            <a:graphicFrameLocks noGrp="1"/>
          </p:cNvGraphicFramePr>
          <p:nvPr>
            <p:ph type="chart" sz="quarter" idx="13"/>
            <p:extLst>
              <p:ext uri="{D42A27DB-BD31-4B8C-83A1-F6EECF244321}">
                <p14:modId xmlns:p14="http://schemas.microsoft.com/office/powerpoint/2010/main" val="2097601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8D363-EA1E-4C24-BAE0-F73A45A358D6}"/>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A9A6FF7F-EADF-4331-9E2A-4DB68D356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5784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E278E-19B1-4F5B-8601-10AC9A49327E}"/>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E8AEF3D6-05BB-44C6-90D5-9AC9D4E94B10}"/>
              </a:ext>
            </a:extLst>
          </p:cNvPr>
          <p:cNvGraphicFramePr>
            <a:graphicFrameLocks noGrp="1"/>
          </p:cNvGraphicFramePr>
          <p:nvPr>
            <p:ph type="chart" sz="quarter" idx="13"/>
            <p:extLst>
              <p:ext uri="{D42A27DB-BD31-4B8C-83A1-F6EECF244321}">
                <p14:modId xmlns:p14="http://schemas.microsoft.com/office/powerpoint/2010/main" val="327838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A2202E-A64D-489A-8C97-20754D5DEEDF}"/>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7CD723C7-6EF2-460D-83C0-39D04674DD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783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FB14-0A76-491F-B570-278F50FDE8FD}"/>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31243D6E-4C6C-40E1-AC9C-256DF092F17A}"/>
              </a:ext>
            </a:extLst>
          </p:cNvPr>
          <p:cNvGraphicFramePr>
            <a:graphicFrameLocks noGrp="1"/>
          </p:cNvGraphicFramePr>
          <p:nvPr>
            <p:ph type="tbl" sz="quarter" idx="13"/>
            <p:extLst>
              <p:ext uri="{D42A27DB-BD31-4B8C-83A1-F6EECF244321}">
                <p14:modId xmlns:p14="http://schemas.microsoft.com/office/powerpoint/2010/main" val="179888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17099746"/>
                    </a:ext>
                  </a:extLst>
                </a:gridCol>
                <a:gridCol w="707746">
                  <a:extLst>
                    <a:ext uri="{9D8B030D-6E8A-4147-A177-3AD203B41FA5}">
                      <a16:colId xmlns:a16="http://schemas.microsoft.com/office/drawing/2014/main" val="230026851"/>
                    </a:ext>
                  </a:extLst>
                </a:gridCol>
                <a:gridCol w="707746">
                  <a:extLst>
                    <a:ext uri="{9D8B030D-6E8A-4147-A177-3AD203B41FA5}">
                      <a16:colId xmlns:a16="http://schemas.microsoft.com/office/drawing/2014/main" val="630080131"/>
                    </a:ext>
                  </a:extLst>
                </a:gridCol>
                <a:gridCol w="353873">
                  <a:extLst>
                    <a:ext uri="{9D8B030D-6E8A-4147-A177-3AD203B41FA5}">
                      <a16:colId xmlns:a16="http://schemas.microsoft.com/office/drawing/2014/main" val="3320747483"/>
                    </a:ext>
                  </a:extLst>
                </a:gridCol>
                <a:gridCol w="353873">
                  <a:extLst>
                    <a:ext uri="{9D8B030D-6E8A-4147-A177-3AD203B41FA5}">
                      <a16:colId xmlns:a16="http://schemas.microsoft.com/office/drawing/2014/main" val="2679441273"/>
                    </a:ext>
                  </a:extLst>
                </a:gridCol>
                <a:gridCol w="707746">
                  <a:extLst>
                    <a:ext uri="{9D8B030D-6E8A-4147-A177-3AD203B41FA5}">
                      <a16:colId xmlns:a16="http://schemas.microsoft.com/office/drawing/2014/main" val="976344801"/>
                    </a:ext>
                  </a:extLst>
                </a:gridCol>
                <a:gridCol w="707746">
                  <a:extLst>
                    <a:ext uri="{9D8B030D-6E8A-4147-A177-3AD203B41FA5}">
                      <a16:colId xmlns:a16="http://schemas.microsoft.com/office/drawing/2014/main" val="2902865202"/>
                    </a:ext>
                  </a:extLst>
                </a:gridCol>
                <a:gridCol w="707746">
                  <a:extLst>
                    <a:ext uri="{9D8B030D-6E8A-4147-A177-3AD203B41FA5}">
                      <a16:colId xmlns:a16="http://schemas.microsoft.com/office/drawing/2014/main" val="2133486157"/>
                    </a:ext>
                  </a:extLst>
                </a:gridCol>
                <a:gridCol w="707746">
                  <a:extLst>
                    <a:ext uri="{9D8B030D-6E8A-4147-A177-3AD203B41FA5}">
                      <a16:colId xmlns:a16="http://schemas.microsoft.com/office/drawing/2014/main" val="125493546"/>
                    </a:ext>
                  </a:extLst>
                </a:gridCol>
                <a:gridCol w="707746">
                  <a:extLst>
                    <a:ext uri="{9D8B030D-6E8A-4147-A177-3AD203B41FA5}">
                      <a16:colId xmlns:a16="http://schemas.microsoft.com/office/drawing/2014/main" val="3522383630"/>
                    </a:ext>
                  </a:extLst>
                </a:gridCol>
                <a:gridCol w="707746">
                  <a:extLst>
                    <a:ext uri="{9D8B030D-6E8A-4147-A177-3AD203B41FA5}">
                      <a16:colId xmlns:a16="http://schemas.microsoft.com/office/drawing/2014/main" val="1299844039"/>
                    </a:ext>
                  </a:extLst>
                </a:gridCol>
                <a:gridCol w="707746">
                  <a:extLst>
                    <a:ext uri="{9D8B030D-6E8A-4147-A177-3AD203B41FA5}">
                      <a16:colId xmlns:a16="http://schemas.microsoft.com/office/drawing/2014/main" val="323512345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36860693"/>
                  </a:ext>
                </a:extLst>
              </a:tr>
              <a:tr h="370840">
                <a:tc>
                  <a:txBody>
                    <a:bodyPr/>
                    <a:lstStyle/>
                    <a:p>
                      <a:r>
                        <a:rPr lang="en-US" sz="1000"/>
                        <a:t>shangrilamauritius</a:t>
                      </a:r>
                    </a:p>
                  </a:txBody>
                  <a:tcPr/>
                </a:tc>
                <a:tc>
                  <a:txBody>
                    <a:bodyPr/>
                    <a:lstStyle/>
                    <a:p>
                      <a:r>
                        <a:rPr lang="en-US" sz="1000"/>
                        <a:t>75</a:t>
                      </a:r>
                    </a:p>
                  </a:txBody>
                  <a:tcPr/>
                </a:tc>
                <a:tc>
                  <a:txBody>
                    <a:bodyPr/>
                    <a:lstStyle/>
                    <a:p>
                      <a:r>
                        <a:rPr lang="en-US" sz="1000"/>
                        <a:t>0.8222</a:t>
                      </a:r>
                    </a:p>
                  </a:txBody>
                  <a:tcPr/>
                </a:tc>
                <a:tc>
                  <a:txBody>
                    <a:bodyPr/>
                    <a:lstStyle/>
                    <a:p>
                      <a:r>
                        <a:rPr lang="en-US" sz="1000"/>
                        <a:t>103.51</a:t>
                      </a:r>
                    </a:p>
                  </a:txBody>
                  <a:tcPr/>
                </a:tc>
                <a:tc>
                  <a:txBody>
                    <a:bodyPr/>
                    <a:lstStyle/>
                    <a:p>
                      <a:r>
                        <a:rPr lang="en-US" sz="1000"/>
                        <a:t>0.92</a:t>
                      </a:r>
                    </a:p>
                  </a:txBody>
                  <a:tcPr/>
                </a:tc>
                <a:tc>
                  <a:txBody>
                    <a:bodyPr/>
                    <a:lstStyle/>
                    <a:p>
                      <a:r>
                        <a:rPr lang="en-US" sz="1000"/>
                        <a:t>1672.84</a:t>
                      </a:r>
                    </a:p>
                  </a:txBody>
                  <a:tcPr/>
                </a:tc>
                <a:tc>
                  <a:txBody>
                    <a:bodyPr/>
                    <a:lstStyle/>
                    <a:p>
                      <a:r>
                        <a:rPr lang="en-US" sz="1000"/>
                        <a:t>1513.25</a:t>
                      </a:r>
                    </a:p>
                  </a:txBody>
                  <a:tcPr/>
                </a:tc>
                <a:tc>
                  <a:txBody>
                    <a:bodyPr/>
                    <a:lstStyle/>
                    <a:p>
                      <a:r>
                        <a:rPr lang="en-US" sz="1000"/>
                        <a:t>1241.41</a:t>
                      </a:r>
                    </a:p>
                  </a:txBody>
                  <a:tcPr/>
                </a:tc>
                <a:tc>
                  <a:txBody>
                    <a:bodyPr/>
                    <a:lstStyle/>
                    <a:p>
                      <a:r>
                        <a:rPr lang="en-US" sz="1000"/>
                        <a:t>1240.49</a:t>
                      </a:r>
                    </a:p>
                  </a:txBody>
                  <a:tcPr/>
                </a:tc>
                <a:tc>
                  <a:txBody>
                    <a:bodyPr/>
                    <a:lstStyle/>
                    <a:p>
                      <a:r>
                        <a:rPr lang="en-US" sz="1000"/>
                        <a:t>125463</a:t>
                      </a:r>
                    </a:p>
                  </a:txBody>
                  <a:tcPr/>
                </a:tc>
                <a:tc>
                  <a:txBody>
                    <a:bodyPr/>
                    <a:lstStyle/>
                    <a:p>
                      <a:r>
                        <a:rPr lang="en-US" sz="1000"/>
                        <a:t>7763</a:t>
                      </a:r>
                    </a:p>
                  </a:txBody>
                  <a:tcPr/>
                </a:tc>
                <a:tc>
                  <a:txBody>
                    <a:bodyPr/>
                    <a:lstStyle/>
                    <a:p>
                      <a:r>
                        <a:rPr lang="en-US" sz="1000"/>
                        <a:t>93106</a:t>
                      </a:r>
                    </a:p>
                  </a:txBody>
                  <a:tcPr/>
                </a:tc>
                <a:extLst>
                  <a:ext uri="{0D108BD9-81ED-4DB2-BD59-A6C34878D82A}">
                    <a16:rowId xmlns:a16="http://schemas.microsoft.com/office/drawing/2014/main" val="1746746899"/>
                  </a:ext>
                </a:extLst>
              </a:tr>
            </a:tbl>
          </a:graphicData>
        </a:graphic>
      </p:graphicFrame>
      <p:sp>
        <p:nvSpPr>
          <p:cNvPr id="4" name="Text Placeholder 3">
            <a:extLst>
              <a:ext uri="{FF2B5EF4-FFF2-40B4-BE49-F238E27FC236}">
                <a16:creationId xmlns:a16="http://schemas.microsoft.com/office/drawing/2014/main" id="{6748A9A7-BD39-4443-9BFB-736443485CCF}"/>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53460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CAAD-6456-4DA7-B178-C204234EC124}"/>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F71DD0BB-DB49-43AA-BFCB-16D93E01A293}"/>
              </a:ext>
            </a:extLst>
          </p:cNvPr>
          <p:cNvGraphicFramePr>
            <a:graphicFrameLocks noGrp="1"/>
          </p:cNvGraphicFramePr>
          <p:nvPr>
            <p:ph type="chart" sz="quarter" idx="13"/>
            <p:extLst>
              <p:ext uri="{D42A27DB-BD31-4B8C-83A1-F6EECF244321}">
                <p14:modId xmlns:p14="http://schemas.microsoft.com/office/powerpoint/2010/main" val="4057324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A62A2-798F-4A30-92D8-F1DA2FFADADA}"/>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8A1FBC1E-F929-4BC2-9570-B73776C6A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710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00F7-36C6-49BC-8431-852FAE14952E}"/>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235B505F-A242-4506-8C9D-8EAA8A4A0237}"/>
              </a:ext>
            </a:extLst>
          </p:cNvPr>
          <p:cNvGraphicFramePr>
            <a:graphicFrameLocks noGrp="1"/>
          </p:cNvGraphicFramePr>
          <p:nvPr>
            <p:ph type="chart" sz="quarter" idx="13"/>
            <p:extLst>
              <p:ext uri="{D42A27DB-BD31-4B8C-83A1-F6EECF244321}">
                <p14:modId xmlns:p14="http://schemas.microsoft.com/office/powerpoint/2010/main" val="3813178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8EF84-DC7C-4094-AD8D-501448DA45F0}"/>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4B277102-D855-40B1-844B-AAA20C719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485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C2CEB-C588-4CC3-99E4-40F3C057D774}"/>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EC6B763A-542C-4734-ABB1-3037E51B06FE}"/>
              </a:ext>
            </a:extLst>
          </p:cNvPr>
          <p:cNvGraphicFramePr>
            <a:graphicFrameLocks noGrp="1"/>
          </p:cNvGraphicFramePr>
          <p:nvPr>
            <p:ph type="chart" sz="quarter" idx="13"/>
            <p:extLst>
              <p:ext uri="{D42A27DB-BD31-4B8C-83A1-F6EECF244321}">
                <p14:modId xmlns:p14="http://schemas.microsoft.com/office/powerpoint/2010/main" val="584281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9B4B6-30C8-404F-B286-389C2142A586}"/>
              </a:ext>
            </a:extLst>
          </p:cNvPr>
          <p:cNvSpPr>
            <a:spLocks noGrp="1"/>
          </p:cNvSpPr>
          <p:nvPr>
            <p:ph type="body" sz="quarter" idx="14"/>
          </p:nvPr>
        </p:nvSpPr>
        <p:spPr/>
        <p:txBody>
          <a:bodyPr/>
          <a:lstStyle/>
          <a:p>
            <a:r>
              <a:rPr lang="en-US"/>
              <a:t>01/09/2018 - 30/11/2018</a:t>
            </a:r>
          </a:p>
        </p:txBody>
      </p:sp>
      <p:sp>
        <p:nvSpPr>
          <p:cNvPr id="5" name="Footer Placeholder 4">
            <a:extLst>
              <a:ext uri="{FF2B5EF4-FFF2-40B4-BE49-F238E27FC236}">
                <a16:creationId xmlns:a16="http://schemas.microsoft.com/office/drawing/2014/main" id="{3C3BC132-B29C-4054-A3EA-0FAEC5949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4544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5EF4-6D41-4E8E-A6E4-E4D820A5E658}"/>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33C08546-8985-4AF9-887E-2418F41E7FEF}"/>
              </a:ext>
            </a:extLst>
          </p:cNvPr>
          <p:cNvGraphicFramePr>
            <a:graphicFrameLocks noGrp="1"/>
          </p:cNvGraphicFramePr>
          <p:nvPr>
            <p:ph type="tbl" sz="quarter" idx="13"/>
            <p:extLst>
              <p:ext uri="{D42A27DB-BD31-4B8C-83A1-F6EECF244321}">
                <p14:modId xmlns:p14="http://schemas.microsoft.com/office/powerpoint/2010/main" val="9985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8038105"/>
                    </a:ext>
                  </a:extLst>
                </a:gridCol>
                <a:gridCol w="1481328">
                  <a:extLst>
                    <a:ext uri="{9D8B030D-6E8A-4147-A177-3AD203B41FA5}">
                      <a16:colId xmlns:a16="http://schemas.microsoft.com/office/drawing/2014/main" val="3713575550"/>
                    </a:ext>
                  </a:extLst>
                </a:gridCol>
                <a:gridCol w="1481328">
                  <a:extLst>
                    <a:ext uri="{9D8B030D-6E8A-4147-A177-3AD203B41FA5}">
                      <a16:colId xmlns:a16="http://schemas.microsoft.com/office/drawing/2014/main" val="2330088161"/>
                    </a:ext>
                  </a:extLst>
                </a:gridCol>
                <a:gridCol w="1481328">
                  <a:extLst>
                    <a:ext uri="{9D8B030D-6E8A-4147-A177-3AD203B41FA5}">
                      <a16:colId xmlns:a16="http://schemas.microsoft.com/office/drawing/2014/main" val="2901598133"/>
                    </a:ext>
                  </a:extLst>
                </a:gridCol>
                <a:gridCol w="1481328">
                  <a:extLst>
                    <a:ext uri="{9D8B030D-6E8A-4147-A177-3AD203B41FA5}">
                      <a16:colId xmlns:a16="http://schemas.microsoft.com/office/drawing/2014/main" val="240223002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 per Post</a:t>
                      </a:r>
                    </a:p>
                  </a:txBody>
                  <a:tcPr/>
                </a:tc>
                <a:tc>
                  <a:txBody>
                    <a:bodyPr/>
                    <a:lstStyle/>
                    <a:p>
                      <a:r>
                        <a:rPr lang="en-US" sz="1000"/>
                        <a:t>Comments per Post</a:t>
                      </a:r>
                    </a:p>
                  </a:txBody>
                  <a:tcPr/>
                </a:tc>
                <a:tc>
                  <a:txBody>
                    <a:bodyPr/>
                    <a:lstStyle/>
                    <a:p>
                      <a:r>
                        <a:rPr lang="en-US" sz="1000"/>
                        <a:t>Total Interactions per Post</a:t>
                      </a:r>
                    </a:p>
                  </a:txBody>
                  <a:tcPr/>
                </a:tc>
                <a:extLst>
                  <a:ext uri="{0D108BD9-81ED-4DB2-BD59-A6C34878D82A}">
                    <a16:rowId xmlns:a16="http://schemas.microsoft.com/office/drawing/2014/main" val="810189855"/>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844.5</a:t>
                      </a:r>
                    </a:p>
                  </a:txBody>
                  <a:tcPr/>
                </a:tc>
                <a:tc>
                  <a:txBody>
                    <a:bodyPr/>
                    <a:lstStyle/>
                    <a:p>
                      <a:r>
                        <a:rPr lang="en-US" sz="1000"/>
                        <a:t>14</a:t>
                      </a:r>
                    </a:p>
                  </a:txBody>
                  <a:tcPr/>
                </a:tc>
                <a:tc>
                  <a:txBody>
                    <a:bodyPr/>
                    <a:lstStyle/>
                    <a:p>
                      <a:r>
                        <a:rPr lang="en-US" sz="1000"/>
                        <a:t>858.5</a:t>
                      </a:r>
                    </a:p>
                  </a:txBody>
                  <a:tcPr/>
                </a:tc>
                <a:extLst>
                  <a:ext uri="{0D108BD9-81ED-4DB2-BD59-A6C34878D82A}">
                    <a16:rowId xmlns:a16="http://schemas.microsoft.com/office/drawing/2014/main" val="4109171225"/>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1356</a:t>
                      </a:r>
                    </a:p>
                  </a:txBody>
                  <a:tcPr/>
                </a:tc>
                <a:extLst>
                  <a:ext uri="{0D108BD9-81ED-4DB2-BD59-A6C34878D82A}">
                    <a16:rowId xmlns:a16="http://schemas.microsoft.com/office/drawing/2014/main" val="1506412666"/>
                  </a:ext>
                </a:extLst>
              </a:tr>
              <a:tr h="370840">
                <a:tc>
                  <a:txBody>
                    <a:bodyPr/>
                    <a:lstStyle/>
                    <a:p>
                      <a:r>
                        <a:rPr lang="en-US" sz="1000"/>
                        <a:t>#GoldenCircle</a:t>
                      </a:r>
                    </a:p>
                  </a:txBody>
                  <a:tcPr/>
                </a:tc>
                <a:tc>
                  <a:txBody>
                    <a:bodyPr/>
                    <a:lstStyle/>
                    <a:p>
                      <a:r>
                        <a:rPr lang="en-US" sz="1000"/>
                        <a:t>2</a:t>
                      </a:r>
                    </a:p>
                  </a:txBody>
                  <a:tcPr/>
                </a:tc>
                <a:tc>
                  <a:txBody>
                    <a:bodyPr/>
                    <a:lstStyle/>
                    <a:p>
                      <a:r>
                        <a:rPr lang="en-US" sz="1000"/>
                        <a:t>980.5</a:t>
                      </a:r>
                    </a:p>
                  </a:txBody>
                  <a:tcPr/>
                </a:tc>
                <a:tc>
                  <a:txBody>
                    <a:bodyPr/>
                    <a:lstStyle/>
                    <a:p>
                      <a:r>
                        <a:rPr lang="en-US" sz="1000"/>
                        <a:t>13</a:t>
                      </a:r>
                    </a:p>
                  </a:txBody>
                  <a:tcPr/>
                </a:tc>
                <a:tc>
                  <a:txBody>
                    <a:bodyPr/>
                    <a:lstStyle/>
                    <a:p>
                      <a:r>
                        <a:rPr lang="en-US" sz="1000"/>
                        <a:t>993.5</a:t>
                      </a:r>
                    </a:p>
                  </a:txBody>
                  <a:tcPr/>
                </a:tc>
                <a:extLst>
                  <a:ext uri="{0D108BD9-81ED-4DB2-BD59-A6C34878D82A}">
                    <a16:rowId xmlns:a16="http://schemas.microsoft.com/office/drawing/2014/main" val="3494525757"/>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631</a:t>
                      </a:r>
                    </a:p>
                  </a:txBody>
                  <a:tcPr/>
                </a:tc>
                <a:extLst>
                  <a:ext uri="{0D108BD9-81ED-4DB2-BD59-A6C34878D82A}">
                    <a16:rowId xmlns:a16="http://schemas.microsoft.com/office/drawing/2014/main" val="2830606978"/>
                  </a:ext>
                </a:extLst>
              </a:tr>
              <a:tr h="370840">
                <a:tc>
                  <a:txBody>
                    <a:bodyPr/>
                    <a:lstStyle/>
                    <a:p>
                      <a:r>
                        <a:rPr lang="en-US" sz="1000"/>
                        <a:t>#IlotMangenie</a:t>
                      </a:r>
                    </a:p>
                  </a:txBody>
                  <a:tcPr/>
                </a:tc>
                <a:tc>
                  <a:txBody>
                    <a:bodyPr/>
                    <a:lstStyle/>
                    <a:p>
                      <a:r>
                        <a:rPr lang="en-US" sz="1000"/>
                        <a:t>2</a:t>
                      </a:r>
                    </a:p>
                  </a:txBody>
                  <a:tcPr/>
                </a:tc>
                <a:tc>
                  <a:txBody>
                    <a:bodyPr/>
                    <a:lstStyle/>
                    <a:p>
                      <a:r>
                        <a:rPr lang="en-US" sz="1000"/>
                        <a:t>842</a:t>
                      </a:r>
                    </a:p>
                  </a:txBody>
                  <a:tcPr/>
                </a:tc>
                <a:tc>
                  <a:txBody>
                    <a:bodyPr/>
                    <a:lstStyle/>
                    <a:p>
                      <a:r>
                        <a:rPr lang="en-US" sz="1000"/>
                        <a:t>14</a:t>
                      </a:r>
                    </a:p>
                  </a:txBody>
                  <a:tcPr/>
                </a:tc>
                <a:tc>
                  <a:txBody>
                    <a:bodyPr/>
                    <a:lstStyle/>
                    <a:p>
                      <a:r>
                        <a:rPr lang="en-US" sz="1000"/>
                        <a:t>856</a:t>
                      </a:r>
                    </a:p>
                  </a:txBody>
                  <a:tcPr/>
                </a:tc>
                <a:extLst>
                  <a:ext uri="{0D108BD9-81ED-4DB2-BD59-A6C34878D82A}">
                    <a16:rowId xmlns:a16="http://schemas.microsoft.com/office/drawing/2014/main" val="702837184"/>
                  </a:ext>
                </a:extLst>
              </a:tr>
              <a:tr h="370840">
                <a:tc>
                  <a:txBody>
                    <a:bodyPr/>
                    <a:lstStyle/>
                    <a:p>
                      <a:r>
                        <a:rPr lang="en-US" sz="1000"/>
                        <a:t>#Yelloween</a:t>
                      </a:r>
                    </a:p>
                  </a:txBody>
                  <a:tcPr/>
                </a:tc>
                <a:tc>
                  <a:txBody>
                    <a:bodyPr/>
                    <a:lstStyle/>
                    <a:p>
                      <a:r>
                        <a:rPr lang="en-US" sz="1000"/>
                        <a:t>1</a:t>
                      </a:r>
                    </a:p>
                  </a:txBody>
                  <a:tcPr/>
                </a:tc>
                <a:tc>
                  <a:txBody>
                    <a:bodyPr/>
                    <a:lstStyle/>
                    <a:p>
                      <a:r>
                        <a:rPr lang="en-US" sz="1000"/>
                        <a:t>734</a:t>
                      </a:r>
                    </a:p>
                  </a:txBody>
                  <a:tcPr/>
                </a:tc>
                <a:tc>
                  <a:txBody>
                    <a:bodyPr/>
                    <a:lstStyle/>
                    <a:p>
                      <a:r>
                        <a:rPr lang="en-US" sz="1000"/>
                        <a:t>7</a:t>
                      </a:r>
                    </a:p>
                  </a:txBody>
                  <a:tcPr/>
                </a:tc>
                <a:tc>
                  <a:txBody>
                    <a:bodyPr/>
                    <a:lstStyle/>
                    <a:p>
                      <a:r>
                        <a:rPr lang="en-US" sz="1000"/>
                        <a:t>741</a:t>
                      </a:r>
                    </a:p>
                  </a:txBody>
                  <a:tcPr/>
                </a:tc>
                <a:extLst>
                  <a:ext uri="{0D108BD9-81ED-4DB2-BD59-A6C34878D82A}">
                    <a16:rowId xmlns:a16="http://schemas.microsoft.com/office/drawing/2014/main" val="120563514"/>
                  </a:ext>
                </a:extLst>
              </a:tr>
              <a:tr h="370840">
                <a:tc>
                  <a:txBody>
                    <a:bodyPr/>
                    <a:lstStyle/>
                    <a:p>
                      <a:r>
                        <a:rPr lang="en-US" sz="1000"/>
                        <a:t>#SteakMaestro</a:t>
                      </a:r>
                    </a:p>
                  </a:txBody>
                  <a:tcPr/>
                </a:tc>
                <a:tc>
                  <a:txBody>
                    <a:bodyPr/>
                    <a:lstStyle/>
                    <a:p>
                      <a:r>
                        <a:rPr lang="en-US" sz="1000"/>
                        <a:t>1</a:t>
                      </a:r>
                    </a:p>
                  </a:txBody>
                  <a:tcPr/>
                </a:tc>
                <a:tc>
                  <a:txBody>
                    <a:bodyPr/>
                    <a:lstStyle/>
                    <a:p>
                      <a:r>
                        <a:rPr lang="en-US" sz="1000"/>
                        <a:t>451</a:t>
                      </a:r>
                    </a:p>
                  </a:txBody>
                  <a:tcPr/>
                </a:tc>
                <a:tc>
                  <a:txBody>
                    <a:bodyPr/>
                    <a:lstStyle/>
                    <a:p>
                      <a:r>
                        <a:rPr lang="en-US" sz="1000"/>
                        <a:t>15</a:t>
                      </a:r>
                    </a:p>
                  </a:txBody>
                  <a:tcPr/>
                </a:tc>
                <a:tc>
                  <a:txBody>
                    <a:bodyPr/>
                    <a:lstStyle/>
                    <a:p>
                      <a:r>
                        <a:rPr lang="en-US" sz="1000"/>
                        <a:t>466</a:t>
                      </a:r>
                    </a:p>
                  </a:txBody>
                  <a:tcPr/>
                </a:tc>
                <a:extLst>
                  <a:ext uri="{0D108BD9-81ED-4DB2-BD59-A6C34878D82A}">
                    <a16:rowId xmlns:a16="http://schemas.microsoft.com/office/drawing/2014/main" val="3971324267"/>
                  </a:ext>
                </a:extLst>
              </a:tr>
            </a:tbl>
          </a:graphicData>
        </a:graphic>
      </p:graphicFrame>
      <p:sp>
        <p:nvSpPr>
          <p:cNvPr id="4" name="Text Placeholder 3">
            <a:extLst>
              <a:ext uri="{FF2B5EF4-FFF2-40B4-BE49-F238E27FC236}">
                <a16:creationId xmlns:a16="http://schemas.microsoft.com/office/drawing/2014/main" id="{28F874A6-94E8-4FDE-96D8-BEAA3A46C117}"/>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30829828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6FD8-7A92-435A-B4B6-90BAA7095A10}"/>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CB926488-E714-452F-8C0D-B56D78A9F81B}"/>
              </a:ext>
            </a:extLst>
          </p:cNvPr>
          <p:cNvGraphicFramePr>
            <a:graphicFrameLocks noGrp="1"/>
          </p:cNvGraphicFramePr>
          <p:nvPr>
            <p:ph type="tbl" sz="quarter" idx="13"/>
            <p:extLst>
              <p:ext uri="{D42A27DB-BD31-4B8C-83A1-F6EECF244321}">
                <p14:modId xmlns:p14="http://schemas.microsoft.com/office/powerpoint/2010/main" val="2324696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7391444"/>
                    </a:ext>
                  </a:extLst>
                </a:gridCol>
                <a:gridCol w="822960">
                  <a:extLst>
                    <a:ext uri="{9D8B030D-6E8A-4147-A177-3AD203B41FA5}">
                      <a16:colId xmlns:a16="http://schemas.microsoft.com/office/drawing/2014/main" val="1689653874"/>
                    </a:ext>
                  </a:extLst>
                </a:gridCol>
                <a:gridCol w="822960">
                  <a:extLst>
                    <a:ext uri="{9D8B030D-6E8A-4147-A177-3AD203B41FA5}">
                      <a16:colId xmlns:a16="http://schemas.microsoft.com/office/drawing/2014/main" val="2773142539"/>
                    </a:ext>
                  </a:extLst>
                </a:gridCol>
                <a:gridCol w="822960">
                  <a:extLst>
                    <a:ext uri="{9D8B030D-6E8A-4147-A177-3AD203B41FA5}">
                      <a16:colId xmlns:a16="http://schemas.microsoft.com/office/drawing/2014/main" val="1668357971"/>
                    </a:ext>
                  </a:extLst>
                </a:gridCol>
                <a:gridCol w="822960">
                  <a:extLst>
                    <a:ext uri="{9D8B030D-6E8A-4147-A177-3AD203B41FA5}">
                      <a16:colId xmlns:a16="http://schemas.microsoft.com/office/drawing/2014/main" val="2205508024"/>
                    </a:ext>
                  </a:extLst>
                </a:gridCol>
                <a:gridCol w="822960">
                  <a:extLst>
                    <a:ext uri="{9D8B030D-6E8A-4147-A177-3AD203B41FA5}">
                      <a16:colId xmlns:a16="http://schemas.microsoft.com/office/drawing/2014/main" val="1356678022"/>
                    </a:ext>
                  </a:extLst>
                </a:gridCol>
                <a:gridCol w="822960">
                  <a:extLst>
                    <a:ext uri="{9D8B030D-6E8A-4147-A177-3AD203B41FA5}">
                      <a16:colId xmlns:a16="http://schemas.microsoft.com/office/drawing/2014/main" val="3713258921"/>
                    </a:ext>
                  </a:extLst>
                </a:gridCol>
                <a:gridCol w="822960">
                  <a:extLst>
                    <a:ext uri="{9D8B030D-6E8A-4147-A177-3AD203B41FA5}">
                      <a16:colId xmlns:a16="http://schemas.microsoft.com/office/drawing/2014/main" val="421707892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Total Likes per Post</a:t>
                      </a:r>
                    </a:p>
                  </a:txBody>
                  <a:tcPr/>
                </a:tc>
                <a:tc>
                  <a:txBody>
                    <a:bodyPr/>
                    <a:lstStyle/>
                    <a:p>
                      <a:r>
                        <a:rPr lang="en-US" sz="1000"/>
                        <a:t>Total Comments per Post</a:t>
                      </a:r>
                    </a:p>
                  </a:txBody>
                  <a:tcPr/>
                </a:tc>
                <a:tc>
                  <a:txBody>
                    <a:bodyPr/>
                    <a:lstStyle/>
                    <a:p>
                      <a:r>
                        <a:rPr lang="en-US" sz="1000"/>
                        <a:t>Total Saves per Post</a:t>
                      </a:r>
                    </a:p>
                  </a:txBody>
                  <a:tcPr/>
                </a:tc>
                <a:tc>
                  <a:txBody>
                    <a:bodyPr/>
                    <a:lstStyle/>
                    <a:p>
                      <a:r>
                        <a:rPr lang="en-US" sz="1000"/>
                        <a:t>Total Engagements per Post</a:t>
                      </a:r>
                    </a:p>
                  </a:txBody>
                  <a:tcPr/>
                </a:tc>
                <a:tc>
                  <a:txBody>
                    <a:bodyPr/>
                    <a:lstStyle/>
                    <a:p>
                      <a:r>
                        <a:rPr lang="en-US" sz="1000"/>
                        <a:t>Total Impressions per Post</a:t>
                      </a:r>
                    </a:p>
                  </a:txBody>
                  <a:tcPr/>
                </a:tc>
                <a:tc>
                  <a:txBody>
                    <a:bodyPr/>
                    <a:lstStyle/>
                    <a:p>
                      <a:r>
                        <a:rPr lang="en-US" sz="1000"/>
                        <a:t>Total Reach per Post</a:t>
                      </a:r>
                    </a:p>
                  </a:txBody>
                  <a:tcPr/>
                </a:tc>
                <a:extLst>
                  <a:ext uri="{0D108BD9-81ED-4DB2-BD59-A6C34878D82A}">
                    <a16:rowId xmlns:a16="http://schemas.microsoft.com/office/drawing/2014/main" val="2608628062"/>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847.25</a:t>
                      </a:r>
                    </a:p>
                  </a:txBody>
                  <a:tcPr/>
                </a:tc>
                <a:tc>
                  <a:txBody>
                    <a:bodyPr/>
                    <a:lstStyle/>
                    <a:p>
                      <a:r>
                        <a:rPr lang="en-US" sz="1000"/>
                        <a:t>14.25</a:t>
                      </a:r>
                    </a:p>
                  </a:txBody>
                  <a:tcPr/>
                </a:tc>
                <a:tc>
                  <a:txBody>
                    <a:bodyPr/>
                    <a:lstStyle/>
                    <a:p>
                      <a:r>
                        <a:rPr lang="en-US" sz="1000"/>
                        <a:t>30.75</a:t>
                      </a:r>
                    </a:p>
                  </a:txBody>
                  <a:tcPr/>
                </a:tc>
                <a:tc>
                  <a:txBody>
                    <a:bodyPr/>
                    <a:lstStyle/>
                    <a:p>
                      <a:r>
                        <a:rPr lang="en-US" sz="1000"/>
                        <a:t>892.25</a:t>
                      </a:r>
                    </a:p>
                  </a:txBody>
                  <a:tcPr/>
                </a:tc>
                <a:tc>
                  <a:txBody>
                    <a:bodyPr/>
                    <a:lstStyle/>
                    <a:p>
                      <a:r>
                        <a:rPr lang="en-US" sz="1000"/>
                        <a:t>13868</a:t>
                      </a:r>
                    </a:p>
                  </a:txBody>
                  <a:tcPr/>
                </a:tc>
                <a:tc>
                  <a:txBody>
                    <a:bodyPr/>
                    <a:lstStyle/>
                    <a:p>
                      <a:r>
                        <a:rPr lang="en-US" sz="1000"/>
                        <a:t>10970.5</a:t>
                      </a:r>
                    </a:p>
                  </a:txBody>
                  <a:tcPr/>
                </a:tc>
                <a:extLst>
                  <a:ext uri="{0D108BD9-81ED-4DB2-BD59-A6C34878D82A}">
                    <a16:rowId xmlns:a16="http://schemas.microsoft.com/office/drawing/2014/main" val="3936478870"/>
                  </a:ext>
                </a:extLst>
              </a:tr>
              <a:tr h="370840">
                <a:tc>
                  <a:txBody>
                    <a:bodyPr/>
                    <a:lstStyle/>
                    <a:p>
                      <a:r>
                        <a:rPr lang="en-US" sz="1000"/>
                        <a:t>#Yelloween</a:t>
                      </a:r>
                    </a:p>
                  </a:txBody>
                  <a:tcPr/>
                </a:tc>
                <a:tc>
                  <a:txBody>
                    <a:bodyPr/>
                    <a:lstStyle/>
                    <a:p>
                      <a:r>
                        <a:rPr lang="en-US" sz="1000"/>
                        <a:t>1</a:t>
                      </a:r>
                    </a:p>
                  </a:txBody>
                  <a:tcPr/>
                </a:tc>
                <a:tc>
                  <a:txBody>
                    <a:bodyPr/>
                    <a:lstStyle/>
                    <a:p>
                      <a:r>
                        <a:rPr lang="en-US" sz="1000"/>
                        <a:t>737</a:t>
                      </a:r>
                    </a:p>
                  </a:txBody>
                  <a:tcPr/>
                </a:tc>
                <a:tc>
                  <a:txBody>
                    <a:bodyPr/>
                    <a:lstStyle/>
                    <a:p>
                      <a:r>
                        <a:rPr lang="en-US" sz="1000"/>
                        <a:t>7</a:t>
                      </a:r>
                    </a:p>
                  </a:txBody>
                  <a:tcPr/>
                </a:tc>
                <a:tc>
                  <a:txBody>
                    <a:bodyPr/>
                    <a:lstStyle/>
                    <a:p>
                      <a:r>
                        <a:rPr lang="en-US" sz="1000"/>
                        <a:t>23</a:t>
                      </a:r>
                    </a:p>
                  </a:txBody>
                  <a:tcPr/>
                </a:tc>
                <a:tc>
                  <a:txBody>
                    <a:bodyPr/>
                    <a:lstStyle/>
                    <a:p>
                      <a:r>
                        <a:rPr lang="en-US" sz="1000"/>
                        <a:t>767</a:t>
                      </a:r>
                    </a:p>
                  </a:txBody>
                  <a:tcPr/>
                </a:tc>
                <a:tc>
                  <a:txBody>
                    <a:bodyPr/>
                    <a:lstStyle/>
                    <a:p>
                      <a:r>
                        <a:rPr lang="en-US" sz="1000"/>
                        <a:t>12663</a:t>
                      </a:r>
                    </a:p>
                  </a:txBody>
                  <a:tcPr/>
                </a:tc>
                <a:tc>
                  <a:txBody>
                    <a:bodyPr/>
                    <a:lstStyle/>
                    <a:p>
                      <a:r>
                        <a:rPr lang="en-US" sz="1000"/>
                        <a:t>10160</a:t>
                      </a:r>
                    </a:p>
                  </a:txBody>
                  <a:tcPr/>
                </a:tc>
                <a:extLst>
                  <a:ext uri="{0D108BD9-81ED-4DB2-BD59-A6C34878D82A}">
                    <a16:rowId xmlns:a16="http://schemas.microsoft.com/office/drawing/2014/main" val="465877814"/>
                  </a:ext>
                </a:extLst>
              </a:tr>
              <a:tr h="370840">
                <a:tc>
                  <a:txBody>
                    <a:bodyPr/>
                    <a:lstStyle/>
                    <a:p>
                      <a:r>
                        <a:rPr lang="en-US" sz="1000"/>
                        <a:t>#IlotMangenie</a:t>
                      </a:r>
                    </a:p>
                  </a:txBody>
                  <a:tcPr/>
                </a:tc>
                <a:tc>
                  <a:txBody>
                    <a:bodyPr/>
                    <a:lstStyle/>
                    <a:p>
                      <a:r>
                        <a:rPr lang="en-US" sz="1000"/>
                        <a:t>2</a:t>
                      </a:r>
                    </a:p>
                  </a:txBody>
                  <a:tcPr/>
                </a:tc>
                <a:tc>
                  <a:txBody>
                    <a:bodyPr/>
                    <a:lstStyle/>
                    <a:p>
                      <a:r>
                        <a:rPr lang="en-US" sz="1000"/>
                        <a:t>843</a:t>
                      </a:r>
                    </a:p>
                  </a:txBody>
                  <a:tcPr/>
                </a:tc>
                <a:tc>
                  <a:txBody>
                    <a:bodyPr/>
                    <a:lstStyle/>
                    <a:p>
                      <a:r>
                        <a:rPr lang="en-US" sz="1000"/>
                        <a:t>14</a:t>
                      </a:r>
                    </a:p>
                  </a:txBody>
                  <a:tcPr/>
                </a:tc>
                <a:tc>
                  <a:txBody>
                    <a:bodyPr/>
                    <a:lstStyle/>
                    <a:p>
                      <a:r>
                        <a:rPr lang="en-US" sz="1000"/>
                        <a:t>25.5</a:t>
                      </a:r>
                    </a:p>
                  </a:txBody>
                  <a:tcPr/>
                </a:tc>
                <a:tc>
                  <a:txBody>
                    <a:bodyPr/>
                    <a:lstStyle/>
                    <a:p>
                      <a:r>
                        <a:rPr lang="en-US" sz="1000"/>
                        <a:t>882.5</a:t>
                      </a:r>
                    </a:p>
                  </a:txBody>
                  <a:tcPr/>
                </a:tc>
                <a:tc>
                  <a:txBody>
                    <a:bodyPr/>
                    <a:lstStyle/>
                    <a:p>
                      <a:r>
                        <a:rPr lang="en-US" sz="1000"/>
                        <a:t>12788.5</a:t>
                      </a:r>
                    </a:p>
                  </a:txBody>
                  <a:tcPr/>
                </a:tc>
                <a:tc>
                  <a:txBody>
                    <a:bodyPr/>
                    <a:lstStyle/>
                    <a:p>
                      <a:r>
                        <a:rPr lang="en-US" sz="1000"/>
                        <a:t>10094</a:t>
                      </a:r>
                    </a:p>
                  </a:txBody>
                  <a:tcPr/>
                </a:tc>
                <a:extLst>
                  <a:ext uri="{0D108BD9-81ED-4DB2-BD59-A6C34878D82A}">
                    <a16:rowId xmlns:a16="http://schemas.microsoft.com/office/drawing/2014/main" val="1902846651"/>
                  </a:ext>
                </a:extLst>
              </a:tr>
              <a:tr h="370840">
                <a:tc>
                  <a:txBody>
                    <a:bodyPr/>
                    <a:lstStyle/>
                    <a:p>
                      <a:r>
                        <a:rPr lang="en-US" sz="1000"/>
                        <a:t>#SteakMaestro</a:t>
                      </a:r>
                    </a:p>
                  </a:txBody>
                  <a:tcPr/>
                </a:tc>
                <a:tc>
                  <a:txBody>
                    <a:bodyPr/>
                    <a:lstStyle/>
                    <a:p>
                      <a:r>
                        <a:rPr lang="en-US" sz="1000"/>
                        <a:t>1</a:t>
                      </a:r>
                    </a:p>
                  </a:txBody>
                  <a:tcPr/>
                </a:tc>
                <a:tc>
                  <a:txBody>
                    <a:bodyPr/>
                    <a:lstStyle/>
                    <a:p>
                      <a:r>
                        <a:rPr lang="en-US" sz="1000"/>
                        <a:t>456</a:t>
                      </a:r>
                    </a:p>
                  </a:txBody>
                  <a:tcPr/>
                </a:tc>
                <a:tc>
                  <a:txBody>
                    <a:bodyPr/>
                    <a:lstStyle/>
                    <a:p>
                      <a:r>
                        <a:rPr lang="en-US" sz="1000"/>
                        <a:t>15</a:t>
                      </a:r>
                    </a:p>
                  </a:txBody>
                  <a:tcPr/>
                </a:tc>
                <a:tc>
                  <a:txBody>
                    <a:bodyPr/>
                    <a:lstStyle/>
                    <a:p>
                      <a:r>
                        <a:rPr lang="en-US" sz="1000"/>
                        <a:t>6</a:t>
                      </a:r>
                    </a:p>
                  </a:txBody>
                  <a:tcPr/>
                </a:tc>
                <a:tc>
                  <a:txBody>
                    <a:bodyPr/>
                    <a:lstStyle/>
                    <a:p>
                      <a:r>
                        <a:rPr lang="en-US" sz="1000"/>
                        <a:t>477</a:t>
                      </a:r>
                    </a:p>
                  </a:txBody>
                  <a:tcPr/>
                </a:tc>
                <a:tc>
                  <a:txBody>
                    <a:bodyPr/>
                    <a:lstStyle/>
                    <a:p>
                      <a:r>
                        <a:rPr lang="en-US" sz="1000"/>
                        <a:t>12185</a:t>
                      </a:r>
                    </a:p>
                  </a:txBody>
                  <a:tcPr/>
                </a:tc>
                <a:tc>
                  <a:txBody>
                    <a:bodyPr/>
                    <a:lstStyle/>
                    <a:p>
                      <a:r>
                        <a:rPr lang="en-US" sz="1000"/>
                        <a:t>9838</a:t>
                      </a:r>
                    </a:p>
                  </a:txBody>
                  <a:tcPr/>
                </a:tc>
                <a:extLst>
                  <a:ext uri="{0D108BD9-81ED-4DB2-BD59-A6C34878D82A}">
                    <a16:rowId xmlns:a16="http://schemas.microsoft.com/office/drawing/2014/main" val="1415864417"/>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65</a:t>
                      </a:r>
                    </a:p>
                  </a:txBody>
                  <a:tcPr/>
                </a:tc>
                <a:tc>
                  <a:txBody>
                    <a:bodyPr/>
                    <a:lstStyle/>
                    <a:p>
                      <a:r>
                        <a:rPr lang="en-US" sz="1000"/>
                        <a:t>1421</a:t>
                      </a:r>
                    </a:p>
                  </a:txBody>
                  <a:tcPr/>
                </a:tc>
                <a:tc>
                  <a:txBody>
                    <a:bodyPr/>
                    <a:lstStyle/>
                    <a:p>
                      <a:r>
                        <a:rPr lang="en-US" sz="1000"/>
                        <a:t>19039</a:t>
                      </a:r>
                    </a:p>
                  </a:txBody>
                  <a:tcPr/>
                </a:tc>
                <a:tc>
                  <a:txBody>
                    <a:bodyPr/>
                    <a:lstStyle/>
                    <a:p>
                      <a:r>
                        <a:rPr lang="en-US" sz="1000"/>
                        <a:t>15180</a:t>
                      </a:r>
                    </a:p>
                  </a:txBody>
                  <a:tcPr/>
                </a:tc>
                <a:extLst>
                  <a:ext uri="{0D108BD9-81ED-4DB2-BD59-A6C34878D82A}">
                    <a16:rowId xmlns:a16="http://schemas.microsoft.com/office/drawing/2014/main" val="722830084"/>
                  </a:ext>
                </a:extLst>
              </a:tr>
              <a:tr h="370840">
                <a:tc>
                  <a:txBody>
                    <a:bodyPr/>
                    <a:lstStyle/>
                    <a:p>
                      <a:r>
                        <a:rPr lang="en-US" sz="1000"/>
                        <a:t>#GoldenCircle</a:t>
                      </a:r>
                    </a:p>
                  </a:txBody>
                  <a:tcPr/>
                </a:tc>
                <a:tc>
                  <a:txBody>
                    <a:bodyPr/>
                    <a:lstStyle/>
                    <a:p>
                      <a:r>
                        <a:rPr lang="en-US" sz="1000"/>
                        <a:t>2</a:t>
                      </a:r>
                    </a:p>
                  </a:txBody>
                  <a:tcPr/>
                </a:tc>
                <a:tc>
                  <a:txBody>
                    <a:bodyPr/>
                    <a:lstStyle/>
                    <a:p>
                      <a:r>
                        <a:rPr lang="en-US" sz="1000"/>
                        <a:t>980.5</a:t>
                      </a:r>
                    </a:p>
                  </a:txBody>
                  <a:tcPr/>
                </a:tc>
                <a:tc>
                  <a:txBody>
                    <a:bodyPr/>
                    <a:lstStyle/>
                    <a:p>
                      <a:r>
                        <a:rPr lang="en-US" sz="1000"/>
                        <a:t>13</a:t>
                      </a:r>
                    </a:p>
                  </a:txBody>
                  <a:tcPr/>
                </a:tc>
                <a:tc>
                  <a:txBody>
                    <a:bodyPr/>
                    <a:lstStyle/>
                    <a:p>
                      <a:r>
                        <a:rPr lang="en-US" sz="1000"/>
                        <a:t>44.5</a:t>
                      </a:r>
                    </a:p>
                  </a:txBody>
                  <a:tcPr/>
                </a:tc>
                <a:tc>
                  <a:txBody>
                    <a:bodyPr/>
                    <a:lstStyle/>
                    <a:p>
                      <a:r>
                        <a:rPr lang="en-US" sz="1000"/>
                        <a:t>1038</a:t>
                      </a:r>
                    </a:p>
                  </a:txBody>
                  <a:tcPr/>
                </a:tc>
                <a:tc>
                  <a:txBody>
                    <a:bodyPr/>
                    <a:lstStyle/>
                    <a:p>
                      <a:r>
                        <a:rPr lang="en-US" sz="1000"/>
                        <a:t>15962.5</a:t>
                      </a:r>
                    </a:p>
                  </a:txBody>
                  <a:tcPr/>
                </a:tc>
                <a:tc>
                  <a:txBody>
                    <a:bodyPr/>
                    <a:lstStyle/>
                    <a:p>
                      <a:r>
                        <a:rPr lang="en-US" sz="1000"/>
                        <a:t>12576</a:t>
                      </a:r>
                    </a:p>
                  </a:txBody>
                  <a:tcPr/>
                </a:tc>
                <a:extLst>
                  <a:ext uri="{0D108BD9-81ED-4DB2-BD59-A6C34878D82A}">
                    <a16:rowId xmlns:a16="http://schemas.microsoft.com/office/drawing/2014/main" val="789028544"/>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24</a:t>
                      </a:r>
                    </a:p>
                  </a:txBody>
                  <a:tcPr/>
                </a:tc>
                <a:tc>
                  <a:txBody>
                    <a:bodyPr/>
                    <a:lstStyle/>
                    <a:p>
                      <a:r>
                        <a:rPr lang="en-US" sz="1000"/>
                        <a:t>655</a:t>
                      </a:r>
                    </a:p>
                  </a:txBody>
                  <a:tcPr/>
                </a:tc>
                <a:tc>
                  <a:txBody>
                    <a:bodyPr/>
                    <a:lstStyle/>
                    <a:p>
                      <a:r>
                        <a:rPr lang="en-US" sz="1000"/>
                        <a:t>12886</a:t>
                      </a:r>
                    </a:p>
                  </a:txBody>
                  <a:tcPr/>
                </a:tc>
                <a:tc>
                  <a:txBody>
                    <a:bodyPr/>
                    <a:lstStyle/>
                    <a:p>
                      <a:r>
                        <a:rPr lang="en-US" sz="1000"/>
                        <a:t>9972</a:t>
                      </a:r>
                    </a:p>
                  </a:txBody>
                  <a:tcPr/>
                </a:tc>
                <a:extLst>
                  <a:ext uri="{0D108BD9-81ED-4DB2-BD59-A6C34878D82A}">
                    <a16:rowId xmlns:a16="http://schemas.microsoft.com/office/drawing/2014/main" val="305989281"/>
                  </a:ext>
                </a:extLst>
              </a:tr>
            </a:tbl>
          </a:graphicData>
        </a:graphic>
      </p:graphicFrame>
      <p:sp>
        <p:nvSpPr>
          <p:cNvPr id="4" name="Text Placeholder 3">
            <a:extLst>
              <a:ext uri="{FF2B5EF4-FFF2-40B4-BE49-F238E27FC236}">
                <a16:creationId xmlns:a16="http://schemas.microsoft.com/office/drawing/2014/main" id="{D207DCE3-5472-42CC-919F-47D42DA50554}"/>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688132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FAA3B-E958-478E-ACC9-4A625A6D5910}"/>
              </a:ext>
            </a:extLst>
          </p:cNvPr>
          <p:cNvSpPr>
            <a:spLocks noGrp="1"/>
          </p:cNvSpPr>
          <p:nvPr>
            <p:ph type="title"/>
          </p:nvPr>
        </p:nvSpPr>
        <p:spPr/>
        <p:txBody>
          <a:bodyPr/>
          <a:lstStyle/>
          <a:p>
            <a:r>
              <a:rPr lang="en-US"/>
              <a:t>Instagram IG Hashtag Analytics | SLTR</a:t>
            </a:r>
          </a:p>
        </p:txBody>
      </p:sp>
      <p:graphicFrame>
        <p:nvGraphicFramePr>
          <p:cNvPr id="5" name="Table Placeholder 4">
            <a:extLst>
              <a:ext uri="{FF2B5EF4-FFF2-40B4-BE49-F238E27FC236}">
                <a16:creationId xmlns:a16="http://schemas.microsoft.com/office/drawing/2014/main" id="{B4DB154D-AC7D-4551-AC3E-C02D8C7F0D1F}"/>
              </a:ext>
            </a:extLst>
          </p:cNvPr>
          <p:cNvGraphicFramePr>
            <a:graphicFrameLocks noGrp="1"/>
          </p:cNvGraphicFramePr>
          <p:nvPr>
            <p:ph type="tbl" sz="quarter" idx="13"/>
            <p:extLst>
              <p:ext uri="{D42A27DB-BD31-4B8C-83A1-F6EECF244321}">
                <p14:modId xmlns:p14="http://schemas.microsoft.com/office/powerpoint/2010/main" val="286220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63961418"/>
                    </a:ext>
                  </a:extLst>
                </a:gridCol>
                <a:gridCol w="1645920">
                  <a:extLst>
                    <a:ext uri="{9D8B030D-6E8A-4147-A177-3AD203B41FA5}">
                      <a16:colId xmlns:a16="http://schemas.microsoft.com/office/drawing/2014/main" val="137403646"/>
                    </a:ext>
                  </a:extLst>
                </a:gridCol>
                <a:gridCol w="1645920">
                  <a:extLst>
                    <a:ext uri="{9D8B030D-6E8A-4147-A177-3AD203B41FA5}">
                      <a16:colId xmlns:a16="http://schemas.microsoft.com/office/drawing/2014/main" val="1229720966"/>
                    </a:ext>
                  </a:extLst>
                </a:gridCol>
                <a:gridCol w="1645920">
                  <a:extLst>
                    <a:ext uri="{9D8B030D-6E8A-4147-A177-3AD203B41FA5}">
                      <a16:colId xmlns:a16="http://schemas.microsoft.com/office/drawing/2014/main" val="3002298551"/>
                    </a:ext>
                  </a:extLst>
                </a:gridCol>
                <a:gridCol w="1645920">
                  <a:extLst>
                    <a:ext uri="{9D8B030D-6E8A-4147-A177-3AD203B41FA5}">
                      <a16:colId xmlns:a16="http://schemas.microsoft.com/office/drawing/2014/main" val="256471186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1147863881"/>
                  </a:ext>
                </a:extLst>
              </a:tr>
              <a:tr h="370840">
                <a:tc>
                  <a:txBody>
                    <a:bodyPr/>
                    <a:lstStyle/>
                    <a:p>
                      <a:r>
                        <a:rPr lang="en-US" sz="1000"/>
                        <a:t>#40YearsOfLeTouessrok</a:t>
                      </a:r>
                    </a:p>
                  </a:txBody>
                  <a:tcPr/>
                </a:tc>
                <a:tc>
                  <a:txBody>
                    <a:bodyPr/>
                    <a:lstStyle/>
                    <a:p>
                      <a:r>
                        <a:rPr lang="en-US" sz="1000"/>
                        <a:t>4</a:t>
                      </a:r>
                    </a:p>
                  </a:txBody>
                  <a:tcPr/>
                </a:tc>
                <a:tc>
                  <a:txBody>
                    <a:bodyPr/>
                    <a:lstStyle/>
                    <a:p>
                      <a:r>
                        <a:rPr lang="en-US" sz="1000"/>
                        <a:t>3378</a:t>
                      </a:r>
                    </a:p>
                  </a:txBody>
                  <a:tcPr/>
                </a:tc>
                <a:tc>
                  <a:txBody>
                    <a:bodyPr/>
                    <a:lstStyle/>
                    <a:p>
                      <a:r>
                        <a:rPr lang="en-US" sz="1000"/>
                        <a:t>56</a:t>
                      </a:r>
                    </a:p>
                  </a:txBody>
                  <a:tcPr/>
                </a:tc>
                <a:tc>
                  <a:txBody>
                    <a:bodyPr/>
                    <a:lstStyle/>
                    <a:p>
                      <a:r>
                        <a:rPr lang="en-US" sz="1000"/>
                        <a:t>3434</a:t>
                      </a:r>
                    </a:p>
                  </a:txBody>
                  <a:tcPr/>
                </a:tc>
                <a:extLst>
                  <a:ext uri="{0D108BD9-81ED-4DB2-BD59-A6C34878D82A}">
                    <a16:rowId xmlns:a16="http://schemas.microsoft.com/office/drawing/2014/main" val="2953680475"/>
                  </a:ext>
                </a:extLst>
              </a:tr>
              <a:tr h="370840">
                <a:tc>
                  <a:txBody>
                    <a:bodyPr/>
                    <a:lstStyle/>
                    <a:p>
                      <a:r>
                        <a:rPr lang="en-US" sz="1000"/>
                        <a:t>#BlackFriday</a:t>
                      </a:r>
                    </a:p>
                  </a:txBody>
                  <a:tcPr/>
                </a:tc>
                <a:tc>
                  <a:txBody>
                    <a:bodyPr/>
                    <a:lstStyle/>
                    <a:p>
                      <a:r>
                        <a:rPr lang="en-US" sz="1000"/>
                        <a:t>1</a:t>
                      </a:r>
                    </a:p>
                  </a:txBody>
                  <a:tcPr/>
                </a:tc>
                <a:tc>
                  <a:txBody>
                    <a:bodyPr/>
                    <a:lstStyle/>
                    <a:p>
                      <a:r>
                        <a:rPr lang="en-US" sz="1000"/>
                        <a:t>1340</a:t>
                      </a:r>
                    </a:p>
                  </a:txBody>
                  <a:tcPr/>
                </a:tc>
                <a:tc>
                  <a:txBody>
                    <a:bodyPr/>
                    <a:lstStyle/>
                    <a:p>
                      <a:r>
                        <a:rPr lang="en-US" sz="1000"/>
                        <a:t>16</a:t>
                      </a:r>
                    </a:p>
                  </a:txBody>
                  <a:tcPr/>
                </a:tc>
                <a:tc>
                  <a:txBody>
                    <a:bodyPr/>
                    <a:lstStyle/>
                    <a:p>
                      <a:r>
                        <a:rPr lang="en-US" sz="1000"/>
                        <a:t>1356</a:t>
                      </a:r>
                    </a:p>
                  </a:txBody>
                  <a:tcPr/>
                </a:tc>
                <a:extLst>
                  <a:ext uri="{0D108BD9-81ED-4DB2-BD59-A6C34878D82A}">
                    <a16:rowId xmlns:a16="http://schemas.microsoft.com/office/drawing/2014/main" val="2357858978"/>
                  </a:ext>
                </a:extLst>
              </a:tr>
              <a:tr h="370840">
                <a:tc>
                  <a:txBody>
                    <a:bodyPr/>
                    <a:lstStyle/>
                    <a:p>
                      <a:r>
                        <a:rPr lang="en-US" sz="1000"/>
                        <a:t>#GoldenCircle</a:t>
                      </a:r>
                    </a:p>
                  </a:txBody>
                  <a:tcPr/>
                </a:tc>
                <a:tc>
                  <a:txBody>
                    <a:bodyPr/>
                    <a:lstStyle/>
                    <a:p>
                      <a:r>
                        <a:rPr lang="en-US" sz="1000"/>
                        <a:t>2</a:t>
                      </a:r>
                    </a:p>
                  </a:txBody>
                  <a:tcPr/>
                </a:tc>
                <a:tc>
                  <a:txBody>
                    <a:bodyPr/>
                    <a:lstStyle/>
                    <a:p>
                      <a:r>
                        <a:rPr lang="en-US" sz="1000"/>
                        <a:t>1961</a:t>
                      </a:r>
                    </a:p>
                  </a:txBody>
                  <a:tcPr/>
                </a:tc>
                <a:tc>
                  <a:txBody>
                    <a:bodyPr/>
                    <a:lstStyle/>
                    <a:p>
                      <a:r>
                        <a:rPr lang="en-US" sz="1000"/>
                        <a:t>26</a:t>
                      </a:r>
                    </a:p>
                  </a:txBody>
                  <a:tcPr/>
                </a:tc>
                <a:tc>
                  <a:txBody>
                    <a:bodyPr/>
                    <a:lstStyle/>
                    <a:p>
                      <a:r>
                        <a:rPr lang="en-US" sz="1000"/>
                        <a:t>1987</a:t>
                      </a:r>
                    </a:p>
                  </a:txBody>
                  <a:tcPr/>
                </a:tc>
                <a:extLst>
                  <a:ext uri="{0D108BD9-81ED-4DB2-BD59-A6C34878D82A}">
                    <a16:rowId xmlns:a16="http://schemas.microsoft.com/office/drawing/2014/main" val="970232748"/>
                  </a:ext>
                </a:extLst>
              </a:tr>
              <a:tr h="370840">
                <a:tc>
                  <a:txBody>
                    <a:bodyPr/>
                    <a:lstStyle/>
                    <a:p>
                      <a:r>
                        <a:rPr lang="en-US" sz="1000"/>
                        <a:t>#CyberMonday</a:t>
                      </a:r>
                    </a:p>
                  </a:txBody>
                  <a:tcPr/>
                </a:tc>
                <a:tc>
                  <a:txBody>
                    <a:bodyPr/>
                    <a:lstStyle/>
                    <a:p>
                      <a:r>
                        <a:rPr lang="en-US" sz="1000"/>
                        <a:t>1</a:t>
                      </a:r>
                    </a:p>
                  </a:txBody>
                  <a:tcPr/>
                </a:tc>
                <a:tc>
                  <a:txBody>
                    <a:bodyPr/>
                    <a:lstStyle/>
                    <a:p>
                      <a:r>
                        <a:rPr lang="en-US" sz="1000"/>
                        <a:t>621</a:t>
                      </a:r>
                    </a:p>
                  </a:txBody>
                  <a:tcPr/>
                </a:tc>
                <a:tc>
                  <a:txBody>
                    <a:bodyPr/>
                    <a:lstStyle/>
                    <a:p>
                      <a:r>
                        <a:rPr lang="en-US" sz="1000"/>
                        <a:t>10</a:t>
                      </a:r>
                    </a:p>
                  </a:txBody>
                  <a:tcPr/>
                </a:tc>
                <a:tc>
                  <a:txBody>
                    <a:bodyPr/>
                    <a:lstStyle/>
                    <a:p>
                      <a:r>
                        <a:rPr lang="en-US" sz="1000"/>
                        <a:t>631</a:t>
                      </a:r>
                    </a:p>
                  </a:txBody>
                  <a:tcPr/>
                </a:tc>
                <a:extLst>
                  <a:ext uri="{0D108BD9-81ED-4DB2-BD59-A6C34878D82A}">
                    <a16:rowId xmlns:a16="http://schemas.microsoft.com/office/drawing/2014/main" val="2029687014"/>
                  </a:ext>
                </a:extLst>
              </a:tr>
              <a:tr h="370840">
                <a:tc>
                  <a:txBody>
                    <a:bodyPr/>
                    <a:lstStyle/>
                    <a:p>
                      <a:r>
                        <a:rPr lang="en-US" sz="1000"/>
                        <a:t>#IlotMangenie</a:t>
                      </a:r>
                    </a:p>
                  </a:txBody>
                  <a:tcPr/>
                </a:tc>
                <a:tc>
                  <a:txBody>
                    <a:bodyPr/>
                    <a:lstStyle/>
                    <a:p>
                      <a:r>
                        <a:rPr lang="en-US" sz="1000"/>
                        <a:t>2</a:t>
                      </a:r>
                    </a:p>
                  </a:txBody>
                  <a:tcPr/>
                </a:tc>
                <a:tc>
                  <a:txBody>
                    <a:bodyPr/>
                    <a:lstStyle/>
                    <a:p>
                      <a:r>
                        <a:rPr lang="en-US" sz="1000"/>
                        <a:t>1684</a:t>
                      </a:r>
                    </a:p>
                  </a:txBody>
                  <a:tcPr/>
                </a:tc>
                <a:tc>
                  <a:txBody>
                    <a:bodyPr/>
                    <a:lstStyle/>
                    <a:p>
                      <a:r>
                        <a:rPr lang="en-US" sz="1000"/>
                        <a:t>28</a:t>
                      </a:r>
                    </a:p>
                  </a:txBody>
                  <a:tcPr/>
                </a:tc>
                <a:tc>
                  <a:txBody>
                    <a:bodyPr/>
                    <a:lstStyle/>
                    <a:p>
                      <a:r>
                        <a:rPr lang="en-US" sz="1000"/>
                        <a:t>1712</a:t>
                      </a:r>
                    </a:p>
                  </a:txBody>
                  <a:tcPr/>
                </a:tc>
                <a:extLst>
                  <a:ext uri="{0D108BD9-81ED-4DB2-BD59-A6C34878D82A}">
                    <a16:rowId xmlns:a16="http://schemas.microsoft.com/office/drawing/2014/main" val="3815021308"/>
                  </a:ext>
                </a:extLst>
              </a:tr>
              <a:tr h="370840">
                <a:tc>
                  <a:txBody>
                    <a:bodyPr/>
                    <a:lstStyle/>
                    <a:p>
                      <a:r>
                        <a:rPr lang="en-US" sz="1000"/>
                        <a:t>#Yelloween</a:t>
                      </a:r>
                    </a:p>
                  </a:txBody>
                  <a:tcPr/>
                </a:tc>
                <a:tc>
                  <a:txBody>
                    <a:bodyPr/>
                    <a:lstStyle/>
                    <a:p>
                      <a:r>
                        <a:rPr lang="en-US" sz="1000"/>
                        <a:t>1</a:t>
                      </a:r>
                    </a:p>
                  </a:txBody>
                  <a:tcPr/>
                </a:tc>
                <a:tc>
                  <a:txBody>
                    <a:bodyPr/>
                    <a:lstStyle/>
                    <a:p>
                      <a:r>
                        <a:rPr lang="en-US" sz="1000"/>
                        <a:t>734</a:t>
                      </a:r>
                    </a:p>
                  </a:txBody>
                  <a:tcPr/>
                </a:tc>
                <a:tc>
                  <a:txBody>
                    <a:bodyPr/>
                    <a:lstStyle/>
                    <a:p>
                      <a:r>
                        <a:rPr lang="en-US" sz="1000"/>
                        <a:t>7</a:t>
                      </a:r>
                    </a:p>
                  </a:txBody>
                  <a:tcPr/>
                </a:tc>
                <a:tc>
                  <a:txBody>
                    <a:bodyPr/>
                    <a:lstStyle/>
                    <a:p>
                      <a:r>
                        <a:rPr lang="en-US" sz="1000"/>
                        <a:t>741</a:t>
                      </a:r>
                    </a:p>
                  </a:txBody>
                  <a:tcPr/>
                </a:tc>
                <a:extLst>
                  <a:ext uri="{0D108BD9-81ED-4DB2-BD59-A6C34878D82A}">
                    <a16:rowId xmlns:a16="http://schemas.microsoft.com/office/drawing/2014/main" val="1699429895"/>
                  </a:ext>
                </a:extLst>
              </a:tr>
              <a:tr h="370840">
                <a:tc>
                  <a:txBody>
                    <a:bodyPr/>
                    <a:lstStyle/>
                    <a:p>
                      <a:r>
                        <a:rPr lang="en-US" sz="1000"/>
                        <a:t>#SteakMaestro</a:t>
                      </a:r>
                    </a:p>
                  </a:txBody>
                  <a:tcPr/>
                </a:tc>
                <a:tc>
                  <a:txBody>
                    <a:bodyPr/>
                    <a:lstStyle/>
                    <a:p>
                      <a:r>
                        <a:rPr lang="en-US" sz="1000"/>
                        <a:t>1</a:t>
                      </a:r>
                    </a:p>
                  </a:txBody>
                  <a:tcPr/>
                </a:tc>
                <a:tc>
                  <a:txBody>
                    <a:bodyPr/>
                    <a:lstStyle/>
                    <a:p>
                      <a:r>
                        <a:rPr lang="en-US" sz="1000"/>
                        <a:t>451</a:t>
                      </a:r>
                    </a:p>
                  </a:txBody>
                  <a:tcPr/>
                </a:tc>
                <a:tc>
                  <a:txBody>
                    <a:bodyPr/>
                    <a:lstStyle/>
                    <a:p>
                      <a:r>
                        <a:rPr lang="en-US" sz="1000"/>
                        <a:t>15</a:t>
                      </a:r>
                    </a:p>
                  </a:txBody>
                  <a:tcPr/>
                </a:tc>
                <a:tc>
                  <a:txBody>
                    <a:bodyPr/>
                    <a:lstStyle/>
                    <a:p>
                      <a:r>
                        <a:rPr lang="en-US" sz="1000"/>
                        <a:t>466</a:t>
                      </a:r>
                    </a:p>
                  </a:txBody>
                  <a:tcPr/>
                </a:tc>
                <a:extLst>
                  <a:ext uri="{0D108BD9-81ED-4DB2-BD59-A6C34878D82A}">
                    <a16:rowId xmlns:a16="http://schemas.microsoft.com/office/drawing/2014/main" val="2061459077"/>
                  </a:ext>
                </a:extLst>
              </a:tr>
            </a:tbl>
          </a:graphicData>
        </a:graphic>
      </p:graphicFrame>
      <p:sp>
        <p:nvSpPr>
          <p:cNvPr id="4" name="Text Placeholder 3">
            <a:extLst>
              <a:ext uri="{FF2B5EF4-FFF2-40B4-BE49-F238E27FC236}">
                <a16:creationId xmlns:a16="http://schemas.microsoft.com/office/drawing/2014/main" id="{BC239964-27C7-4284-BECD-7BA0954DBC2D}"/>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226478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7AB8-0148-466A-86C3-6C9EC0F7BF9D}"/>
              </a:ext>
            </a:extLst>
          </p:cNvPr>
          <p:cNvSpPr>
            <a:spLocks noGrp="1"/>
          </p:cNvSpPr>
          <p:nvPr>
            <p:ph type="title"/>
          </p:nvPr>
        </p:nvSpPr>
        <p:spPr/>
        <p:txBody>
          <a:bodyPr/>
          <a:lstStyle/>
          <a:p>
            <a:r>
              <a:rPr lang="en-US"/>
              <a:t>Facebook Hashtag Detection | SLTR</a:t>
            </a:r>
          </a:p>
        </p:txBody>
      </p:sp>
      <p:graphicFrame>
        <p:nvGraphicFramePr>
          <p:cNvPr id="5" name="Table Placeholder 4">
            <a:extLst>
              <a:ext uri="{FF2B5EF4-FFF2-40B4-BE49-F238E27FC236}">
                <a16:creationId xmlns:a16="http://schemas.microsoft.com/office/drawing/2014/main" id="{B97C5877-BB7C-4411-9C42-01BC30DB5E15}"/>
              </a:ext>
            </a:extLst>
          </p:cNvPr>
          <p:cNvGraphicFramePr>
            <a:graphicFrameLocks noGrp="1"/>
          </p:cNvGraphicFramePr>
          <p:nvPr>
            <p:ph type="tbl" sz="quarter" idx="13"/>
            <p:extLst>
              <p:ext uri="{D42A27DB-BD31-4B8C-83A1-F6EECF244321}">
                <p14:modId xmlns:p14="http://schemas.microsoft.com/office/powerpoint/2010/main" val="311506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9589783"/>
                    </a:ext>
                  </a:extLst>
                </a:gridCol>
                <a:gridCol w="1234440">
                  <a:extLst>
                    <a:ext uri="{9D8B030D-6E8A-4147-A177-3AD203B41FA5}">
                      <a16:colId xmlns:a16="http://schemas.microsoft.com/office/drawing/2014/main" val="1855539383"/>
                    </a:ext>
                  </a:extLst>
                </a:gridCol>
                <a:gridCol w="1234440">
                  <a:extLst>
                    <a:ext uri="{9D8B030D-6E8A-4147-A177-3AD203B41FA5}">
                      <a16:colId xmlns:a16="http://schemas.microsoft.com/office/drawing/2014/main" val="359471613"/>
                    </a:ext>
                  </a:extLst>
                </a:gridCol>
                <a:gridCol w="1234440">
                  <a:extLst>
                    <a:ext uri="{9D8B030D-6E8A-4147-A177-3AD203B41FA5}">
                      <a16:colId xmlns:a16="http://schemas.microsoft.com/office/drawing/2014/main" val="872965598"/>
                    </a:ext>
                  </a:extLst>
                </a:gridCol>
                <a:gridCol w="1234440">
                  <a:extLst>
                    <a:ext uri="{9D8B030D-6E8A-4147-A177-3AD203B41FA5}">
                      <a16:colId xmlns:a16="http://schemas.microsoft.com/office/drawing/2014/main" val="2986768088"/>
                    </a:ext>
                  </a:extLst>
                </a:gridCol>
                <a:gridCol w="1234440">
                  <a:extLst>
                    <a:ext uri="{9D8B030D-6E8A-4147-A177-3AD203B41FA5}">
                      <a16:colId xmlns:a16="http://schemas.microsoft.com/office/drawing/2014/main" val="385122370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3687562790"/>
                  </a:ext>
                </a:extLst>
              </a:tr>
              <a:tr h="370840">
                <a:tc>
                  <a:txBody>
                    <a:bodyPr/>
                    <a:lstStyle/>
                    <a:p>
                      <a:r>
                        <a:rPr lang="en-US" sz="1000"/>
                        <a:t>#40YearsOfLeTouessrok</a:t>
                      </a:r>
                    </a:p>
                  </a:txBody>
                  <a:tcPr/>
                </a:tc>
                <a:tc>
                  <a:txBody>
                    <a:bodyPr/>
                    <a:lstStyle/>
                    <a:p>
                      <a:r>
                        <a:rPr lang="en-US" sz="1000"/>
                        <a:t>30</a:t>
                      </a:r>
                    </a:p>
                  </a:txBody>
                  <a:tcPr/>
                </a:tc>
                <a:tc>
                  <a:txBody>
                    <a:bodyPr/>
                    <a:lstStyle/>
                    <a:p>
                      <a:r>
                        <a:rPr lang="en-US" sz="1000"/>
                        <a:t>223.06666666667</a:t>
                      </a:r>
                    </a:p>
                  </a:txBody>
                  <a:tcPr/>
                </a:tc>
                <a:tc>
                  <a:txBody>
                    <a:bodyPr/>
                    <a:lstStyle/>
                    <a:p>
                      <a:r>
                        <a:rPr lang="en-US" sz="1000"/>
                        <a:t>46.1</a:t>
                      </a:r>
                    </a:p>
                  </a:txBody>
                  <a:tcPr/>
                </a:tc>
                <a:tc>
                  <a:txBody>
                    <a:bodyPr/>
                    <a:lstStyle/>
                    <a:p>
                      <a:r>
                        <a:rPr lang="en-US" sz="1000"/>
                        <a:t>12.166666666667</a:t>
                      </a:r>
                    </a:p>
                  </a:txBody>
                  <a:tcPr/>
                </a:tc>
                <a:tc>
                  <a:txBody>
                    <a:bodyPr/>
                    <a:lstStyle/>
                    <a:p>
                      <a:r>
                        <a:rPr lang="en-US" sz="1000"/>
                        <a:t>281.33333333333</a:t>
                      </a:r>
                    </a:p>
                  </a:txBody>
                  <a:tcPr/>
                </a:tc>
                <a:extLst>
                  <a:ext uri="{0D108BD9-81ED-4DB2-BD59-A6C34878D82A}">
                    <a16:rowId xmlns:a16="http://schemas.microsoft.com/office/drawing/2014/main" val="1525823480"/>
                  </a:ext>
                </a:extLst>
              </a:tr>
              <a:tr h="370840">
                <a:tc>
                  <a:txBody>
                    <a:bodyPr/>
                    <a:lstStyle/>
                    <a:p>
                      <a:r>
                        <a:rPr lang="en-US" sz="1000"/>
                        <a:t>#steakmaestro</a:t>
                      </a:r>
                    </a:p>
                  </a:txBody>
                  <a:tcPr/>
                </a:tc>
                <a:tc>
                  <a:txBody>
                    <a:bodyPr/>
                    <a:lstStyle/>
                    <a:p>
                      <a:r>
                        <a:rPr lang="en-US" sz="1000"/>
                        <a:t>1</a:t>
                      </a:r>
                    </a:p>
                  </a:txBody>
                  <a:tcPr/>
                </a:tc>
                <a:tc>
                  <a:txBody>
                    <a:bodyPr/>
                    <a:lstStyle/>
                    <a:p>
                      <a:r>
                        <a:rPr lang="en-US" sz="1000"/>
                        <a:t>988</a:t>
                      </a:r>
                    </a:p>
                  </a:txBody>
                  <a:tcPr/>
                </a:tc>
                <a:tc>
                  <a:txBody>
                    <a:bodyPr/>
                    <a:lstStyle/>
                    <a:p>
                      <a:r>
                        <a:rPr lang="en-US" sz="1000"/>
                        <a:t>6</a:t>
                      </a:r>
                    </a:p>
                  </a:txBody>
                  <a:tcPr/>
                </a:tc>
                <a:tc>
                  <a:txBody>
                    <a:bodyPr/>
                    <a:lstStyle/>
                    <a:p>
                      <a:r>
                        <a:rPr lang="en-US" sz="1000"/>
                        <a:t>11</a:t>
                      </a:r>
                    </a:p>
                  </a:txBody>
                  <a:tcPr/>
                </a:tc>
                <a:tc>
                  <a:txBody>
                    <a:bodyPr/>
                    <a:lstStyle/>
                    <a:p>
                      <a:r>
                        <a:rPr lang="en-US" sz="1000"/>
                        <a:t>1005</a:t>
                      </a:r>
                    </a:p>
                  </a:txBody>
                  <a:tcPr/>
                </a:tc>
                <a:extLst>
                  <a:ext uri="{0D108BD9-81ED-4DB2-BD59-A6C34878D82A}">
                    <a16:rowId xmlns:a16="http://schemas.microsoft.com/office/drawing/2014/main" val="2513229549"/>
                  </a:ext>
                </a:extLst>
              </a:tr>
              <a:tr h="370840">
                <a:tc>
                  <a:txBody>
                    <a:bodyPr/>
                    <a:lstStyle/>
                    <a:p>
                      <a:r>
                        <a:rPr lang="en-US" sz="1000"/>
                        <a:t>#SteakMaestro</a:t>
                      </a:r>
                    </a:p>
                  </a:txBody>
                  <a:tcPr/>
                </a:tc>
                <a:tc>
                  <a:txBody>
                    <a:bodyPr/>
                    <a:lstStyle/>
                    <a:p>
                      <a:r>
                        <a:rPr lang="en-US" sz="1000"/>
                        <a:t>4</a:t>
                      </a:r>
                    </a:p>
                  </a:txBody>
                  <a:tcPr/>
                </a:tc>
                <a:tc>
                  <a:txBody>
                    <a:bodyPr/>
                    <a:lstStyle/>
                    <a:p>
                      <a:r>
                        <a:rPr lang="en-US" sz="1000"/>
                        <a:t>169.25</a:t>
                      </a:r>
                    </a:p>
                  </a:txBody>
                  <a:tcPr/>
                </a:tc>
                <a:tc>
                  <a:txBody>
                    <a:bodyPr/>
                    <a:lstStyle/>
                    <a:p>
                      <a:r>
                        <a:rPr lang="en-US" sz="1000"/>
                        <a:t>70.25</a:t>
                      </a:r>
                    </a:p>
                  </a:txBody>
                  <a:tcPr/>
                </a:tc>
                <a:tc>
                  <a:txBody>
                    <a:bodyPr/>
                    <a:lstStyle/>
                    <a:p>
                      <a:r>
                        <a:rPr lang="en-US" sz="1000"/>
                        <a:t>8.5</a:t>
                      </a:r>
                    </a:p>
                  </a:txBody>
                  <a:tcPr/>
                </a:tc>
                <a:tc>
                  <a:txBody>
                    <a:bodyPr/>
                    <a:lstStyle/>
                    <a:p>
                      <a:r>
                        <a:rPr lang="en-US" sz="1000"/>
                        <a:t>248</a:t>
                      </a:r>
                    </a:p>
                  </a:txBody>
                  <a:tcPr/>
                </a:tc>
                <a:extLst>
                  <a:ext uri="{0D108BD9-81ED-4DB2-BD59-A6C34878D82A}">
                    <a16:rowId xmlns:a16="http://schemas.microsoft.com/office/drawing/2014/main" val="2750593026"/>
                  </a:ext>
                </a:extLst>
              </a:tr>
              <a:tr h="370840">
                <a:tc>
                  <a:txBody>
                    <a:bodyPr/>
                    <a:lstStyle/>
                    <a:p>
                      <a:r>
                        <a:rPr lang="en-US" sz="1000"/>
                        <a:t>#40YearsOfLeTouessrokWIN</a:t>
                      </a:r>
                    </a:p>
                  </a:txBody>
                  <a:tcPr/>
                </a:tc>
                <a:tc>
                  <a:txBody>
                    <a:bodyPr/>
                    <a:lstStyle/>
                    <a:p>
                      <a:r>
                        <a:rPr lang="en-US" sz="1000"/>
                        <a:t>1</a:t>
                      </a:r>
                    </a:p>
                  </a:txBody>
                  <a:tcPr/>
                </a:tc>
                <a:tc>
                  <a:txBody>
                    <a:bodyPr/>
                    <a:lstStyle/>
                    <a:p>
                      <a:r>
                        <a:rPr lang="en-US" sz="1000"/>
                        <a:t>1465</a:t>
                      </a:r>
                    </a:p>
                  </a:txBody>
                  <a:tcPr/>
                </a:tc>
                <a:tc>
                  <a:txBody>
                    <a:bodyPr/>
                    <a:lstStyle/>
                    <a:p>
                      <a:r>
                        <a:rPr lang="en-US" sz="1000"/>
                        <a:t>63</a:t>
                      </a:r>
                    </a:p>
                  </a:txBody>
                  <a:tcPr/>
                </a:tc>
                <a:tc>
                  <a:txBody>
                    <a:bodyPr/>
                    <a:lstStyle/>
                    <a:p>
                      <a:r>
                        <a:rPr lang="en-US" sz="1000"/>
                        <a:t>64</a:t>
                      </a:r>
                    </a:p>
                  </a:txBody>
                  <a:tcPr/>
                </a:tc>
                <a:tc>
                  <a:txBody>
                    <a:bodyPr/>
                    <a:lstStyle/>
                    <a:p>
                      <a:r>
                        <a:rPr lang="en-US" sz="1000"/>
                        <a:t>1592</a:t>
                      </a:r>
                    </a:p>
                  </a:txBody>
                  <a:tcPr/>
                </a:tc>
                <a:extLst>
                  <a:ext uri="{0D108BD9-81ED-4DB2-BD59-A6C34878D82A}">
                    <a16:rowId xmlns:a16="http://schemas.microsoft.com/office/drawing/2014/main" val="2396994990"/>
                  </a:ext>
                </a:extLst>
              </a:tr>
              <a:tr h="370840">
                <a:tc>
                  <a:txBody>
                    <a:bodyPr/>
                    <a:lstStyle/>
                    <a:p>
                      <a:r>
                        <a:rPr lang="en-US" sz="1000"/>
                        <a:t>#VeuveCliquot</a:t>
                      </a:r>
                    </a:p>
                  </a:txBody>
                  <a:tcPr/>
                </a:tc>
                <a:tc>
                  <a:txBody>
                    <a:bodyPr/>
                    <a:lstStyle/>
                    <a:p>
                      <a:r>
                        <a:rPr lang="en-US" sz="1000"/>
                        <a:t>1</a:t>
                      </a:r>
                    </a:p>
                  </a:txBody>
                  <a:tcPr/>
                </a:tc>
                <a:tc>
                  <a:txBody>
                    <a:bodyPr/>
                    <a:lstStyle/>
                    <a:p>
                      <a:r>
                        <a:rPr lang="en-US" sz="1000"/>
                        <a:t>50</a:t>
                      </a:r>
                    </a:p>
                  </a:txBody>
                  <a:tcPr/>
                </a:tc>
                <a:tc>
                  <a:txBody>
                    <a:bodyPr/>
                    <a:lstStyle/>
                    <a:p>
                      <a:r>
                        <a:rPr lang="en-US" sz="1000"/>
                        <a:t>4</a:t>
                      </a:r>
                    </a:p>
                  </a:txBody>
                  <a:tcPr/>
                </a:tc>
                <a:tc>
                  <a:txBody>
                    <a:bodyPr/>
                    <a:lstStyle/>
                    <a:p>
                      <a:r>
                        <a:rPr lang="en-US" sz="1000"/>
                        <a:t>28</a:t>
                      </a:r>
                    </a:p>
                  </a:txBody>
                  <a:tcPr/>
                </a:tc>
                <a:tc>
                  <a:txBody>
                    <a:bodyPr/>
                    <a:lstStyle/>
                    <a:p>
                      <a:r>
                        <a:rPr lang="en-US" sz="1000"/>
                        <a:t>82</a:t>
                      </a:r>
                    </a:p>
                  </a:txBody>
                  <a:tcPr/>
                </a:tc>
                <a:extLst>
                  <a:ext uri="{0D108BD9-81ED-4DB2-BD59-A6C34878D82A}">
                    <a16:rowId xmlns:a16="http://schemas.microsoft.com/office/drawing/2014/main" val="3747184354"/>
                  </a:ext>
                </a:extLst>
              </a:tr>
              <a:tr h="370840">
                <a:tc>
                  <a:txBody>
                    <a:bodyPr/>
                    <a:lstStyle/>
                    <a:p>
                      <a:r>
                        <a:rPr lang="en-US" sz="1000"/>
                        <a:t>#TheDream</a:t>
                      </a:r>
                    </a:p>
                  </a:txBody>
                  <a:tcPr/>
                </a:tc>
                <a:tc>
                  <a:txBody>
                    <a:bodyPr/>
                    <a:lstStyle/>
                    <a:p>
                      <a:r>
                        <a:rPr lang="en-US" sz="1000"/>
                        <a:t>1</a:t>
                      </a:r>
                    </a:p>
                  </a:txBody>
                  <a:tcPr/>
                </a:tc>
                <a:tc>
                  <a:txBody>
                    <a:bodyPr/>
                    <a:lstStyle/>
                    <a:p>
                      <a:r>
                        <a:rPr lang="en-US" sz="1000"/>
                        <a:t>96</a:t>
                      </a:r>
                    </a:p>
                  </a:txBody>
                  <a:tcPr/>
                </a:tc>
                <a:tc>
                  <a:txBody>
                    <a:bodyPr/>
                    <a:lstStyle/>
                    <a:p>
                      <a:r>
                        <a:rPr lang="en-US" sz="1000"/>
                        <a:t>5</a:t>
                      </a:r>
                    </a:p>
                  </a:txBody>
                  <a:tcPr/>
                </a:tc>
                <a:tc>
                  <a:txBody>
                    <a:bodyPr/>
                    <a:lstStyle/>
                    <a:p>
                      <a:r>
                        <a:rPr lang="en-US" sz="1000"/>
                        <a:t>1</a:t>
                      </a:r>
                    </a:p>
                  </a:txBody>
                  <a:tcPr/>
                </a:tc>
                <a:tc>
                  <a:txBody>
                    <a:bodyPr/>
                    <a:lstStyle/>
                    <a:p>
                      <a:r>
                        <a:rPr lang="en-US" sz="1000"/>
                        <a:t>102</a:t>
                      </a:r>
                    </a:p>
                  </a:txBody>
                  <a:tcPr/>
                </a:tc>
                <a:extLst>
                  <a:ext uri="{0D108BD9-81ED-4DB2-BD59-A6C34878D82A}">
                    <a16:rowId xmlns:a16="http://schemas.microsoft.com/office/drawing/2014/main" val="1561459858"/>
                  </a:ext>
                </a:extLst>
              </a:tr>
            </a:tbl>
          </a:graphicData>
        </a:graphic>
      </p:graphicFrame>
      <p:sp>
        <p:nvSpPr>
          <p:cNvPr id="4" name="Text Placeholder 3">
            <a:extLst>
              <a:ext uri="{FF2B5EF4-FFF2-40B4-BE49-F238E27FC236}">
                <a16:creationId xmlns:a16="http://schemas.microsoft.com/office/drawing/2014/main" id="{AE871B87-46E8-4F87-B26C-F3EE08566266}"/>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4039109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C84F5-DA6E-409D-A5FD-209A70D15C66}"/>
              </a:ext>
            </a:extLst>
          </p:cNvPr>
          <p:cNvSpPr>
            <a:spLocks noGrp="1"/>
          </p:cNvSpPr>
          <p:nvPr>
            <p:ph type="title"/>
          </p:nvPr>
        </p:nvSpPr>
        <p:spPr/>
        <p:txBody>
          <a:bodyPr/>
          <a:lstStyle/>
          <a:p>
            <a:r>
              <a:rPr lang="en-US"/>
              <a:t>Facebook FB Hashtag Analytics | SLTR</a:t>
            </a:r>
          </a:p>
        </p:txBody>
      </p:sp>
      <p:graphicFrame>
        <p:nvGraphicFramePr>
          <p:cNvPr id="5" name="Table Placeholder 4">
            <a:extLst>
              <a:ext uri="{FF2B5EF4-FFF2-40B4-BE49-F238E27FC236}">
                <a16:creationId xmlns:a16="http://schemas.microsoft.com/office/drawing/2014/main" id="{49241FD1-96F3-4FB4-AE50-CBC44C08F562}"/>
              </a:ext>
            </a:extLst>
          </p:cNvPr>
          <p:cNvGraphicFramePr>
            <a:graphicFrameLocks noGrp="1"/>
          </p:cNvGraphicFramePr>
          <p:nvPr>
            <p:ph type="tbl" sz="quarter" idx="13"/>
            <p:extLst>
              <p:ext uri="{D42A27DB-BD31-4B8C-83A1-F6EECF244321}">
                <p14:modId xmlns:p14="http://schemas.microsoft.com/office/powerpoint/2010/main" val="222969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1613832"/>
                    </a:ext>
                  </a:extLst>
                </a:gridCol>
                <a:gridCol w="1234440">
                  <a:extLst>
                    <a:ext uri="{9D8B030D-6E8A-4147-A177-3AD203B41FA5}">
                      <a16:colId xmlns:a16="http://schemas.microsoft.com/office/drawing/2014/main" val="695070461"/>
                    </a:ext>
                  </a:extLst>
                </a:gridCol>
                <a:gridCol w="1234440">
                  <a:extLst>
                    <a:ext uri="{9D8B030D-6E8A-4147-A177-3AD203B41FA5}">
                      <a16:colId xmlns:a16="http://schemas.microsoft.com/office/drawing/2014/main" val="4101561473"/>
                    </a:ext>
                  </a:extLst>
                </a:gridCol>
                <a:gridCol w="1234440">
                  <a:extLst>
                    <a:ext uri="{9D8B030D-6E8A-4147-A177-3AD203B41FA5}">
                      <a16:colId xmlns:a16="http://schemas.microsoft.com/office/drawing/2014/main" val="224223284"/>
                    </a:ext>
                  </a:extLst>
                </a:gridCol>
                <a:gridCol w="1234440">
                  <a:extLst>
                    <a:ext uri="{9D8B030D-6E8A-4147-A177-3AD203B41FA5}">
                      <a16:colId xmlns:a16="http://schemas.microsoft.com/office/drawing/2014/main" val="3314353938"/>
                    </a:ext>
                  </a:extLst>
                </a:gridCol>
                <a:gridCol w="1234440">
                  <a:extLst>
                    <a:ext uri="{9D8B030D-6E8A-4147-A177-3AD203B41FA5}">
                      <a16:colId xmlns:a16="http://schemas.microsoft.com/office/drawing/2014/main" val="285694636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extLst>
                  <a:ext uri="{0D108BD9-81ED-4DB2-BD59-A6C34878D82A}">
                    <a16:rowId xmlns:a16="http://schemas.microsoft.com/office/drawing/2014/main" val="3425984018"/>
                  </a:ext>
                </a:extLst>
              </a:tr>
              <a:tr h="370840">
                <a:tc>
                  <a:txBody>
                    <a:bodyPr/>
                    <a:lstStyle/>
                    <a:p>
                      <a:r>
                        <a:rPr lang="en-US" sz="1000"/>
                        <a:t>#SteakMaestro</a:t>
                      </a:r>
                    </a:p>
                  </a:txBody>
                  <a:tcPr/>
                </a:tc>
                <a:tc>
                  <a:txBody>
                    <a:bodyPr/>
                    <a:lstStyle/>
                    <a:p>
                      <a:r>
                        <a:rPr lang="en-US" sz="1000"/>
                        <a:t>4</a:t>
                      </a:r>
                    </a:p>
                  </a:txBody>
                  <a:tcPr/>
                </a:tc>
                <a:tc>
                  <a:txBody>
                    <a:bodyPr/>
                    <a:lstStyle/>
                    <a:p>
                      <a:r>
                        <a:rPr lang="en-US" sz="1000"/>
                        <a:t>609</a:t>
                      </a:r>
                    </a:p>
                  </a:txBody>
                  <a:tcPr/>
                </a:tc>
                <a:tc>
                  <a:txBody>
                    <a:bodyPr/>
                    <a:lstStyle/>
                    <a:p>
                      <a:r>
                        <a:rPr lang="en-US" sz="1000"/>
                        <a:t>281</a:t>
                      </a:r>
                    </a:p>
                  </a:txBody>
                  <a:tcPr/>
                </a:tc>
                <a:tc>
                  <a:txBody>
                    <a:bodyPr/>
                    <a:lstStyle/>
                    <a:p>
                      <a:r>
                        <a:rPr lang="en-US" sz="1000"/>
                        <a:t>34</a:t>
                      </a:r>
                    </a:p>
                  </a:txBody>
                  <a:tcPr/>
                </a:tc>
                <a:tc>
                  <a:txBody>
                    <a:bodyPr/>
                    <a:lstStyle/>
                    <a:p>
                      <a:r>
                        <a:rPr lang="en-US" sz="1000"/>
                        <a:t>924</a:t>
                      </a:r>
                    </a:p>
                  </a:txBody>
                  <a:tcPr/>
                </a:tc>
                <a:extLst>
                  <a:ext uri="{0D108BD9-81ED-4DB2-BD59-A6C34878D82A}">
                    <a16:rowId xmlns:a16="http://schemas.microsoft.com/office/drawing/2014/main" val="1280813557"/>
                  </a:ext>
                </a:extLst>
              </a:tr>
              <a:tr h="370840">
                <a:tc>
                  <a:txBody>
                    <a:bodyPr/>
                    <a:lstStyle/>
                    <a:p>
                      <a:r>
                        <a:rPr lang="en-US" sz="1000"/>
                        <a:t>#VeuveCliquot</a:t>
                      </a:r>
                    </a:p>
                  </a:txBody>
                  <a:tcPr/>
                </a:tc>
                <a:tc>
                  <a:txBody>
                    <a:bodyPr/>
                    <a:lstStyle/>
                    <a:p>
                      <a:r>
                        <a:rPr lang="en-US" sz="1000"/>
                        <a:t>1</a:t>
                      </a:r>
                    </a:p>
                  </a:txBody>
                  <a:tcPr/>
                </a:tc>
                <a:tc>
                  <a:txBody>
                    <a:bodyPr/>
                    <a:lstStyle/>
                    <a:p>
                      <a:r>
                        <a:rPr lang="en-US" sz="1000"/>
                        <a:t>40</a:t>
                      </a:r>
                    </a:p>
                  </a:txBody>
                  <a:tcPr/>
                </a:tc>
                <a:tc>
                  <a:txBody>
                    <a:bodyPr/>
                    <a:lstStyle/>
                    <a:p>
                      <a:r>
                        <a:rPr lang="en-US" sz="1000"/>
                        <a:t>4</a:t>
                      </a:r>
                    </a:p>
                  </a:txBody>
                  <a:tcPr/>
                </a:tc>
                <a:tc>
                  <a:txBody>
                    <a:bodyPr/>
                    <a:lstStyle/>
                    <a:p>
                      <a:r>
                        <a:rPr lang="en-US" sz="1000"/>
                        <a:t>28</a:t>
                      </a:r>
                    </a:p>
                  </a:txBody>
                  <a:tcPr/>
                </a:tc>
                <a:tc>
                  <a:txBody>
                    <a:bodyPr/>
                    <a:lstStyle/>
                    <a:p>
                      <a:r>
                        <a:rPr lang="en-US" sz="1000"/>
                        <a:t>72</a:t>
                      </a:r>
                    </a:p>
                  </a:txBody>
                  <a:tcPr/>
                </a:tc>
                <a:extLst>
                  <a:ext uri="{0D108BD9-81ED-4DB2-BD59-A6C34878D82A}">
                    <a16:rowId xmlns:a16="http://schemas.microsoft.com/office/drawing/2014/main" val="148572613"/>
                  </a:ext>
                </a:extLst>
              </a:tr>
              <a:tr h="370840">
                <a:tc>
                  <a:txBody>
                    <a:bodyPr/>
                    <a:lstStyle/>
                    <a:p>
                      <a:r>
                        <a:rPr lang="en-US" sz="1000"/>
                        <a:t>#TheDream</a:t>
                      </a:r>
                    </a:p>
                  </a:txBody>
                  <a:tcPr/>
                </a:tc>
                <a:tc>
                  <a:txBody>
                    <a:bodyPr/>
                    <a:lstStyle/>
                    <a:p>
                      <a:r>
                        <a:rPr lang="en-US" sz="1000"/>
                        <a:t>1</a:t>
                      </a:r>
                    </a:p>
                  </a:txBody>
                  <a:tcPr/>
                </a:tc>
                <a:tc>
                  <a:txBody>
                    <a:bodyPr/>
                    <a:lstStyle/>
                    <a:p>
                      <a:r>
                        <a:rPr lang="en-US" sz="1000"/>
                        <a:t>82</a:t>
                      </a:r>
                    </a:p>
                  </a:txBody>
                  <a:tcPr/>
                </a:tc>
                <a:tc>
                  <a:txBody>
                    <a:bodyPr/>
                    <a:lstStyle/>
                    <a:p>
                      <a:r>
                        <a:rPr lang="en-US" sz="1000"/>
                        <a:t>5</a:t>
                      </a:r>
                    </a:p>
                  </a:txBody>
                  <a:tcPr/>
                </a:tc>
                <a:tc>
                  <a:txBody>
                    <a:bodyPr/>
                    <a:lstStyle/>
                    <a:p>
                      <a:r>
                        <a:rPr lang="en-US" sz="1000"/>
                        <a:t>1</a:t>
                      </a:r>
                    </a:p>
                  </a:txBody>
                  <a:tcPr/>
                </a:tc>
                <a:tc>
                  <a:txBody>
                    <a:bodyPr/>
                    <a:lstStyle/>
                    <a:p>
                      <a:r>
                        <a:rPr lang="en-US" sz="1000"/>
                        <a:t>88</a:t>
                      </a:r>
                    </a:p>
                  </a:txBody>
                  <a:tcPr/>
                </a:tc>
                <a:extLst>
                  <a:ext uri="{0D108BD9-81ED-4DB2-BD59-A6C34878D82A}">
                    <a16:rowId xmlns:a16="http://schemas.microsoft.com/office/drawing/2014/main" val="655697158"/>
                  </a:ext>
                </a:extLst>
              </a:tr>
              <a:tr h="370840">
                <a:tc>
                  <a:txBody>
                    <a:bodyPr/>
                    <a:lstStyle/>
                    <a:p>
                      <a:r>
                        <a:rPr lang="en-US" sz="1000"/>
                        <a:t>#40YearsOfLeTouessrok</a:t>
                      </a:r>
                    </a:p>
                  </a:txBody>
                  <a:tcPr/>
                </a:tc>
                <a:tc>
                  <a:txBody>
                    <a:bodyPr/>
                    <a:lstStyle/>
                    <a:p>
                      <a:r>
                        <a:rPr lang="en-US" sz="1000"/>
                        <a:t>30</a:t>
                      </a:r>
                    </a:p>
                  </a:txBody>
                  <a:tcPr/>
                </a:tc>
                <a:tc>
                  <a:txBody>
                    <a:bodyPr/>
                    <a:lstStyle/>
                    <a:p>
                      <a:r>
                        <a:rPr lang="en-US" sz="1000"/>
                        <a:t>6228</a:t>
                      </a:r>
                    </a:p>
                  </a:txBody>
                  <a:tcPr/>
                </a:tc>
                <a:tc>
                  <a:txBody>
                    <a:bodyPr/>
                    <a:lstStyle/>
                    <a:p>
                      <a:r>
                        <a:rPr lang="en-US" sz="1000"/>
                        <a:t>1383</a:t>
                      </a:r>
                    </a:p>
                  </a:txBody>
                  <a:tcPr/>
                </a:tc>
                <a:tc>
                  <a:txBody>
                    <a:bodyPr/>
                    <a:lstStyle/>
                    <a:p>
                      <a:r>
                        <a:rPr lang="en-US" sz="1000"/>
                        <a:t>365</a:t>
                      </a:r>
                    </a:p>
                  </a:txBody>
                  <a:tcPr/>
                </a:tc>
                <a:tc>
                  <a:txBody>
                    <a:bodyPr/>
                    <a:lstStyle/>
                    <a:p>
                      <a:r>
                        <a:rPr lang="en-US" sz="1000"/>
                        <a:t>7976</a:t>
                      </a:r>
                    </a:p>
                  </a:txBody>
                  <a:tcPr/>
                </a:tc>
                <a:extLst>
                  <a:ext uri="{0D108BD9-81ED-4DB2-BD59-A6C34878D82A}">
                    <a16:rowId xmlns:a16="http://schemas.microsoft.com/office/drawing/2014/main" val="518680467"/>
                  </a:ext>
                </a:extLst>
              </a:tr>
              <a:tr h="370840">
                <a:tc>
                  <a:txBody>
                    <a:bodyPr/>
                    <a:lstStyle/>
                    <a:p>
                      <a:r>
                        <a:rPr lang="en-US" sz="1000"/>
                        <a:t>#steakmaestro</a:t>
                      </a:r>
                    </a:p>
                  </a:txBody>
                  <a:tcPr/>
                </a:tc>
                <a:tc>
                  <a:txBody>
                    <a:bodyPr/>
                    <a:lstStyle/>
                    <a:p>
                      <a:r>
                        <a:rPr lang="en-US" sz="1000"/>
                        <a:t>1</a:t>
                      </a:r>
                    </a:p>
                  </a:txBody>
                  <a:tcPr/>
                </a:tc>
                <a:tc>
                  <a:txBody>
                    <a:bodyPr/>
                    <a:lstStyle/>
                    <a:p>
                      <a:r>
                        <a:rPr lang="en-US" sz="1000"/>
                        <a:t>968</a:t>
                      </a:r>
                    </a:p>
                  </a:txBody>
                  <a:tcPr/>
                </a:tc>
                <a:tc>
                  <a:txBody>
                    <a:bodyPr/>
                    <a:lstStyle/>
                    <a:p>
                      <a:r>
                        <a:rPr lang="en-US" sz="1000"/>
                        <a:t>6</a:t>
                      </a:r>
                    </a:p>
                  </a:txBody>
                  <a:tcPr/>
                </a:tc>
                <a:tc>
                  <a:txBody>
                    <a:bodyPr/>
                    <a:lstStyle/>
                    <a:p>
                      <a:r>
                        <a:rPr lang="en-US" sz="1000"/>
                        <a:t>11</a:t>
                      </a:r>
                    </a:p>
                  </a:txBody>
                  <a:tcPr/>
                </a:tc>
                <a:tc>
                  <a:txBody>
                    <a:bodyPr/>
                    <a:lstStyle/>
                    <a:p>
                      <a:r>
                        <a:rPr lang="en-US" sz="1000"/>
                        <a:t>985</a:t>
                      </a:r>
                    </a:p>
                  </a:txBody>
                  <a:tcPr/>
                </a:tc>
                <a:extLst>
                  <a:ext uri="{0D108BD9-81ED-4DB2-BD59-A6C34878D82A}">
                    <a16:rowId xmlns:a16="http://schemas.microsoft.com/office/drawing/2014/main" val="2287812407"/>
                  </a:ext>
                </a:extLst>
              </a:tr>
              <a:tr h="370840">
                <a:tc>
                  <a:txBody>
                    <a:bodyPr/>
                    <a:lstStyle/>
                    <a:p>
                      <a:r>
                        <a:rPr lang="en-US" sz="1000"/>
                        <a:t>#40YearsOfLeTouessrokWIN</a:t>
                      </a:r>
                    </a:p>
                  </a:txBody>
                  <a:tcPr/>
                </a:tc>
                <a:tc>
                  <a:txBody>
                    <a:bodyPr/>
                    <a:lstStyle/>
                    <a:p>
                      <a:r>
                        <a:rPr lang="en-US" sz="1000"/>
                        <a:t>1</a:t>
                      </a:r>
                    </a:p>
                  </a:txBody>
                  <a:tcPr/>
                </a:tc>
                <a:tc>
                  <a:txBody>
                    <a:bodyPr/>
                    <a:lstStyle/>
                    <a:p>
                      <a:r>
                        <a:rPr lang="en-US" sz="1000"/>
                        <a:t>1366</a:t>
                      </a:r>
                    </a:p>
                  </a:txBody>
                  <a:tcPr/>
                </a:tc>
                <a:tc>
                  <a:txBody>
                    <a:bodyPr/>
                    <a:lstStyle/>
                    <a:p>
                      <a:r>
                        <a:rPr lang="en-US" sz="1000"/>
                        <a:t>63</a:t>
                      </a:r>
                    </a:p>
                  </a:txBody>
                  <a:tcPr/>
                </a:tc>
                <a:tc>
                  <a:txBody>
                    <a:bodyPr/>
                    <a:lstStyle/>
                    <a:p>
                      <a:r>
                        <a:rPr lang="en-US" sz="1000"/>
                        <a:t>64</a:t>
                      </a:r>
                    </a:p>
                  </a:txBody>
                  <a:tcPr/>
                </a:tc>
                <a:tc>
                  <a:txBody>
                    <a:bodyPr/>
                    <a:lstStyle/>
                    <a:p>
                      <a:r>
                        <a:rPr lang="en-US" sz="1000"/>
                        <a:t>1493</a:t>
                      </a:r>
                    </a:p>
                  </a:txBody>
                  <a:tcPr/>
                </a:tc>
                <a:extLst>
                  <a:ext uri="{0D108BD9-81ED-4DB2-BD59-A6C34878D82A}">
                    <a16:rowId xmlns:a16="http://schemas.microsoft.com/office/drawing/2014/main" val="2529471464"/>
                  </a:ext>
                </a:extLst>
              </a:tr>
            </a:tbl>
          </a:graphicData>
        </a:graphic>
      </p:graphicFrame>
      <p:sp>
        <p:nvSpPr>
          <p:cNvPr id="4" name="Text Placeholder 3">
            <a:extLst>
              <a:ext uri="{FF2B5EF4-FFF2-40B4-BE49-F238E27FC236}">
                <a16:creationId xmlns:a16="http://schemas.microsoft.com/office/drawing/2014/main" id="{88338E06-028A-4C7D-8697-5F4832F10398}"/>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2210770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C2C88-71F5-426F-89C0-A3F3F06330E1}"/>
              </a:ext>
            </a:extLst>
          </p:cNvPr>
          <p:cNvSpPr>
            <a:spLocks noGrp="1"/>
          </p:cNvSpPr>
          <p:nvPr>
            <p:ph type="title"/>
          </p:nvPr>
        </p:nvSpPr>
        <p:spPr/>
        <p:txBody>
          <a:bodyPr/>
          <a:lstStyle/>
          <a:p>
            <a:r>
              <a:rPr lang="en-US"/>
              <a:t>Twitter Hashtag Detection | SLTR</a:t>
            </a:r>
          </a:p>
        </p:txBody>
      </p:sp>
      <p:graphicFrame>
        <p:nvGraphicFramePr>
          <p:cNvPr id="5" name="Table Placeholder 4">
            <a:extLst>
              <a:ext uri="{FF2B5EF4-FFF2-40B4-BE49-F238E27FC236}">
                <a16:creationId xmlns:a16="http://schemas.microsoft.com/office/drawing/2014/main" id="{C4A7223A-B69B-40C3-AD3D-D58C6B0EA40A}"/>
              </a:ext>
            </a:extLst>
          </p:cNvPr>
          <p:cNvGraphicFramePr>
            <a:graphicFrameLocks noGrp="1"/>
          </p:cNvGraphicFramePr>
          <p:nvPr>
            <p:ph type="tbl" sz="quarter" idx="13"/>
            <p:extLst>
              <p:ext uri="{D42A27DB-BD31-4B8C-83A1-F6EECF244321}">
                <p14:modId xmlns:p14="http://schemas.microsoft.com/office/powerpoint/2010/main" val="381838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3119385"/>
                    </a:ext>
                  </a:extLst>
                </a:gridCol>
                <a:gridCol w="1234440">
                  <a:extLst>
                    <a:ext uri="{9D8B030D-6E8A-4147-A177-3AD203B41FA5}">
                      <a16:colId xmlns:a16="http://schemas.microsoft.com/office/drawing/2014/main" val="3852314787"/>
                    </a:ext>
                  </a:extLst>
                </a:gridCol>
                <a:gridCol w="1234440">
                  <a:extLst>
                    <a:ext uri="{9D8B030D-6E8A-4147-A177-3AD203B41FA5}">
                      <a16:colId xmlns:a16="http://schemas.microsoft.com/office/drawing/2014/main" val="3432205846"/>
                    </a:ext>
                  </a:extLst>
                </a:gridCol>
                <a:gridCol w="1234440">
                  <a:extLst>
                    <a:ext uri="{9D8B030D-6E8A-4147-A177-3AD203B41FA5}">
                      <a16:colId xmlns:a16="http://schemas.microsoft.com/office/drawing/2014/main" val="4247961036"/>
                    </a:ext>
                  </a:extLst>
                </a:gridCol>
                <a:gridCol w="1234440">
                  <a:extLst>
                    <a:ext uri="{9D8B030D-6E8A-4147-A177-3AD203B41FA5}">
                      <a16:colId xmlns:a16="http://schemas.microsoft.com/office/drawing/2014/main" val="3351649871"/>
                    </a:ext>
                  </a:extLst>
                </a:gridCol>
                <a:gridCol w="1234440">
                  <a:extLst>
                    <a:ext uri="{9D8B030D-6E8A-4147-A177-3AD203B41FA5}">
                      <a16:colId xmlns:a16="http://schemas.microsoft.com/office/drawing/2014/main" val="2591620927"/>
                    </a:ext>
                  </a:extLst>
                </a:gridCol>
              </a:tblGrid>
              <a:tr h="370840">
                <a:tc>
                  <a:txBody>
                    <a:bodyPr/>
                    <a:lstStyle/>
                    <a:p>
                      <a:r>
                        <a:rPr lang="en-US" sz="1000"/>
                        <a:t>Hashtag</a:t>
                      </a:r>
                    </a:p>
                  </a:txBody>
                  <a:tcPr/>
                </a:tc>
                <a:tc>
                  <a:txBody>
                    <a:bodyPr/>
                    <a:lstStyle/>
                    <a:p>
                      <a:r>
                        <a:rPr lang="en-US" sz="1000"/>
                        <a:t>Tweets</a:t>
                      </a:r>
                    </a:p>
                  </a:txBody>
                  <a:tcPr/>
                </a:tc>
                <a:tc>
                  <a:txBody>
                    <a:bodyPr/>
                    <a:lstStyle/>
                    <a:p>
                      <a:r>
                        <a:rPr lang="en-US" sz="1000"/>
                        <a:t>Likes per Tweet</a:t>
                      </a:r>
                    </a:p>
                  </a:txBody>
                  <a:tcPr/>
                </a:tc>
                <a:tc>
                  <a:txBody>
                    <a:bodyPr/>
                    <a:lstStyle/>
                    <a:p>
                      <a:r>
                        <a:rPr lang="en-US" sz="1000"/>
                        <a:t>Retweets per Tweet</a:t>
                      </a:r>
                    </a:p>
                  </a:txBody>
                  <a:tcPr/>
                </a:tc>
                <a:tc>
                  <a:txBody>
                    <a:bodyPr/>
                    <a:lstStyle/>
                    <a:p>
                      <a:r>
                        <a:rPr lang="en-US" sz="1000"/>
                        <a:t>Replies per Tweet</a:t>
                      </a:r>
                    </a:p>
                  </a:txBody>
                  <a:tcPr/>
                </a:tc>
                <a:tc>
                  <a:txBody>
                    <a:bodyPr/>
                    <a:lstStyle/>
                    <a:p>
                      <a:r>
                        <a:rPr lang="en-US" sz="1000"/>
                        <a:t>Total Interactions per Tweet</a:t>
                      </a:r>
                    </a:p>
                  </a:txBody>
                  <a:tcPr/>
                </a:tc>
                <a:extLst>
                  <a:ext uri="{0D108BD9-81ED-4DB2-BD59-A6C34878D82A}">
                    <a16:rowId xmlns:a16="http://schemas.microsoft.com/office/drawing/2014/main" val="610071230"/>
                  </a:ext>
                </a:extLst>
              </a:tr>
              <a:tr h="370840">
                <a:tc>
                  <a:txBody>
                    <a:bodyPr/>
                    <a:lstStyle/>
                    <a:p>
                      <a:r>
                        <a:rPr lang="en-US" sz="1000"/>
                        <a:t>#IlotMangenie</a:t>
                      </a:r>
                    </a:p>
                  </a:txBody>
                  <a:tcPr/>
                </a:tc>
                <a:tc>
                  <a:txBody>
                    <a:bodyPr/>
                    <a:lstStyle/>
                    <a:p>
                      <a:r>
                        <a:rPr lang="en-US" sz="1000"/>
                        <a:t>2</a:t>
                      </a:r>
                    </a:p>
                  </a:txBody>
                  <a:tcPr/>
                </a:tc>
                <a:tc>
                  <a:txBody>
                    <a:bodyPr/>
                    <a:lstStyle/>
                    <a:p>
                      <a:r>
                        <a:rPr lang="en-US" sz="1000"/>
                        <a:t>7</a:t>
                      </a:r>
                    </a:p>
                  </a:txBody>
                  <a:tcPr/>
                </a:tc>
                <a:tc>
                  <a:txBody>
                    <a:bodyPr/>
                    <a:lstStyle/>
                    <a:p>
                      <a:r>
                        <a:rPr lang="en-US" sz="1000"/>
                        <a:t>1.5</a:t>
                      </a:r>
                    </a:p>
                  </a:txBody>
                  <a:tcPr/>
                </a:tc>
                <a:tc>
                  <a:txBody>
                    <a:bodyPr/>
                    <a:lstStyle/>
                    <a:p>
                      <a:r>
                        <a:rPr lang="en-US" sz="1000"/>
                        <a:t>0</a:t>
                      </a:r>
                    </a:p>
                  </a:txBody>
                  <a:tcPr/>
                </a:tc>
                <a:tc>
                  <a:txBody>
                    <a:bodyPr/>
                    <a:lstStyle/>
                    <a:p>
                      <a:r>
                        <a:rPr lang="en-US" sz="1000"/>
                        <a:t>8.5</a:t>
                      </a:r>
                    </a:p>
                  </a:txBody>
                  <a:tcPr/>
                </a:tc>
                <a:extLst>
                  <a:ext uri="{0D108BD9-81ED-4DB2-BD59-A6C34878D82A}">
                    <a16:rowId xmlns:a16="http://schemas.microsoft.com/office/drawing/2014/main" val="2254428669"/>
                  </a:ext>
                </a:extLst>
              </a:tr>
              <a:tr h="370840">
                <a:tc>
                  <a:txBody>
                    <a:bodyPr/>
                    <a:lstStyle/>
                    <a:p>
                      <a:r>
                        <a:rPr lang="en-US" sz="1000"/>
                        <a:t>#Dodo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116921267"/>
                  </a:ext>
                </a:extLst>
              </a:tr>
              <a:tr h="370840">
                <a:tc>
                  <a:txBody>
                    <a:bodyPr/>
                    <a:lstStyle/>
                    <a:p>
                      <a:r>
                        <a:rPr lang="en-US" sz="1000"/>
                        <a:t>#40YearsOfLeTouessrok</a:t>
                      </a:r>
                    </a:p>
                  </a:txBody>
                  <a:tcPr/>
                </a:tc>
                <a:tc>
                  <a:txBody>
                    <a:bodyPr/>
                    <a:lstStyle/>
                    <a:p>
                      <a:r>
                        <a:rPr lang="en-US" sz="1000"/>
                        <a:t>31</a:t>
                      </a:r>
                    </a:p>
                  </a:txBody>
                  <a:tcPr/>
                </a:tc>
                <a:tc>
                  <a:txBody>
                    <a:bodyPr/>
                    <a:lstStyle/>
                    <a:p>
                      <a:r>
                        <a:rPr lang="en-US" sz="1000"/>
                        <a:t>3.4516129032258</a:t>
                      </a:r>
                    </a:p>
                  </a:txBody>
                  <a:tcPr/>
                </a:tc>
                <a:tc>
                  <a:txBody>
                    <a:bodyPr/>
                    <a:lstStyle/>
                    <a:p>
                      <a:r>
                        <a:rPr lang="en-US" sz="1000"/>
                        <a:t>1.258064516129</a:t>
                      </a:r>
                    </a:p>
                  </a:txBody>
                  <a:tcPr/>
                </a:tc>
                <a:tc>
                  <a:txBody>
                    <a:bodyPr/>
                    <a:lstStyle/>
                    <a:p>
                      <a:r>
                        <a:rPr lang="en-US" sz="1000"/>
                        <a:t>0.064516129032258</a:t>
                      </a:r>
                    </a:p>
                  </a:txBody>
                  <a:tcPr/>
                </a:tc>
                <a:tc>
                  <a:txBody>
                    <a:bodyPr/>
                    <a:lstStyle/>
                    <a:p>
                      <a:r>
                        <a:rPr lang="en-US" sz="1000"/>
                        <a:t>4.7741935483871</a:t>
                      </a:r>
                    </a:p>
                  </a:txBody>
                  <a:tcPr/>
                </a:tc>
                <a:extLst>
                  <a:ext uri="{0D108BD9-81ED-4DB2-BD59-A6C34878D82A}">
                    <a16:rowId xmlns:a16="http://schemas.microsoft.com/office/drawing/2014/main" val="1967287719"/>
                  </a:ext>
                </a:extLst>
              </a:tr>
              <a:tr h="370840">
                <a:tc>
                  <a:txBody>
                    <a:bodyPr/>
                    <a:lstStyle/>
                    <a:p>
                      <a:r>
                        <a:rPr lang="en-US" sz="1000"/>
                        <a:t>#WorldWellnessWeekend</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269558226"/>
                  </a:ext>
                </a:extLst>
              </a:tr>
              <a:tr h="370840">
                <a:tc>
                  <a:txBody>
                    <a:bodyPr/>
                    <a:lstStyle/>
                    <a:p>
                      <a:r>
                        <a:rPr lang="en-US" sz="1000"/>
                        <a:t>#Wellness</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985395860"/>
                  </a:ext>
                </a:extLst>
              </a:tr>
              <a:tr h="370840">
                <a:tc>
                  <a:txBody>
                    <a:bodyPr/>
                    <a:lstStyle/>
                    <a:p>
                      <a:r>
                        <a:rPr lang="en-US" sz="1000"/>
                        <a:t>#WellnessWeekend</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635832915"/>
                  </a:ext>
                </a:extLst>
              </a:tr>
              <a:tr h="370840">
                <a:tc>
                  <a:txBody>
                    <a:bodyPr/>
                    <a:lstStyle/>
                    <a:p>
                      <a:r>
                        <a:rPr lang="en-US" sz="1000"/>
                        <a:t>#SteakMaestro</a:t>
                      </a:r>
                    </a:p>
                  </a:txBody>
                  <a:tcPr/>
                </a:tc>
                <a:tc>
                  <a:txBody>
                    <a:bodyPr/>
                    <a:lstStyle/>
                    <a:p>
                      <a:r>
                        <a:rPr lang="en-US" sz="1000"/>
                        <a:t>6</a:t>
                      </a:r>
                    </a:p>
                  </a:txBody>
                  <a:tcPr/>
                </a:tc>
                <a:tc>
                  <a:txBody>
                    <a:bodyPr/>
                    <a:lstStyle/>
                    <a:p>
                      <a:r>
                        <a:rPr lang="en-US" sz="1000"/>
                        <a:t>1</a:t>
                      </a:r>
                    </a:p>
                  </a:txBody>
                  <a:tcPr/>
                </a:tc>
                <a:tc>
                  <a:txBody>
                    <a:bodyPr/>
                    <a:lstStyle/>
                    <a:p>
                      <a:r>
                        <a:rPr lang="en-US" sz="1000"/>
                        <a:t>0.33333333333333</a:t>
                      </a:r>
                    </a:p>
                  </a:txBody>
                  <a:tcPr/>
                </a:tc>
                <a:tc>
                  <a:txBody>
                    <a:bodyPr/>
                    <a:lstStyle/>
                    <a:p>
                      <a:r>
                        <a:rPr lang="en-US" sz="1000"/>
                        <a:t>0</a:t>
                      </a:r>
                    </a:p>
                  </a:txBody>
                  <a:tcPr/>
                </a:tc>
                <a:tc>
                  <a:txBody>
                    <a:bodyPr/>
                    <a:lstStyle/>
                    <a:p>
                      <a:r>
                        <a:rPr lang="en-US" sz="1000"/>
                        <a:t>1.3333333333333</a:t>
                      </a:r>
                    </a:p>
                  </a:txBody>
                  <a:tcPr/>
                </a:tc>
                <a:extLst>
                  <a:ext uri="{0D108BD9-81ED-4DB2-BD59-A6C34878D82A}">
                    <a16:rowId xmlns:a16="http://schemas.microsoft.com/office/drawing/2014/main" val="3721506343"/>
                  </a:ext>
                </a:extLst>
              </a:tr>
              <a:tr h="370840">
                <a:tc>
                  <a:txBody>
                    <a:bodyPr/>
                    <a:lstStyle/>
                    <a:p>
                      <a:r>
                        <a:rPr lang="en-US" sz="1000"/>
                        <a:t>#Yelloween</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5354508"/>
                  </a:ext>
                </a:extLst>
              </a:tr>
              <a:tr h="370840">
                <a:tc>
                  <a:txBody>
                    <a:bodyPr/>
                    <a:lstStyle/>
                    <a:p>
                      <a:r>
                        <a:rPr lang="en-US" sz="1000"/>
                        <a:t>#VeuveClicquot</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4271394734"/>
                  </a:ext>
                </a:extLst>
              </a:tr>
              <a:tr h="370840">
                <a:tc>
                  <a:txBody>
                    <a:bodyPr/>
                    <a:lstStyle/>
                    <a:p>
                      <a:r>
                        <a:rPr lang="en-US" sz="1000"/>
                        <a:t>#Mauritius</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1469095630"/>
                  </a:ext>
                </a:extLst>
              </a:tr>
              <a:tr h="370840">
                <a:tc>
                  <a:txBody>
                    <a:bodyPr/>
                    <a:lstStyle/>
                    <a:p>
                      <a:r>
                        <a:rPr lang="en-US" sz="1000"/>
                        <a:t>#LeTouessrok</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113719208"/>
                  </a:ext>
                </a:extLst>
              </a:tr>
            </a:tbl>
          </a:graphicData>
        </a:graphic>
      </p:graphicFrame>
      <p:sp>
        <p:nvSpPr>
          <p:cNvPr id="4" name="Text Placeholder 3">
            <a:extLst>
              <a:ext uri="{FF2B5EF4-FFF2-40B4-BE49-F238E27FC236}">
                <a16:creationId xmlns:a16="http://schemas.microsoft.com/office/drawing/2014/main" id="{C25CAA6A-D07A-4ECE-8BD3-8E473CF0682E}"/>
              </a:ext>
            </a:extLst>
          </p:cNvPr>
          <p:cNvSpPr>
            <a:spLocks noGrp="1"/>
          </p:cNvSpPr>
          <p:nvPr>
            <p:ph type="body" sz="quarter" idx="14"/>
          </p:nvPr>
        </p:nvSpPr>
        <p:spPr/>
        <p:txBody>
          <a:bodyPr/>
          <a:lstStyle/>
          <a:p>
            <a:r>
              <a:rPr lang="en-US"/>
              <a:t>01/09/2018 - 30/11/2018</a:t>
            </a:r>
          </a:p>
        </p:txBody>
      </p:sp>
    </p:spTree>
    <p:extLst>
      <p:ext uri="{BB962C8B-B14F-4D97-AF65-F5344CB8AC3E}">
        <p14:creationId xmlns:p14="http://schemas.microsoft.com/office/powerpoint/2010/main" val="28764521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3053</Words>
  <Application>Microsoft Office PowerPoint</Application>
  <PresentationFormat>On-screen Show (4:3)</PresentationFormat>
  <Paragraphs>1262</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7</vt:lpstr>
      <vt:lpstr>Instagram Posts Table | SLTR - 2 of 7</vt:lpstr>
      <vt:lpstr>Instagram Posts Table | SLTR - 3 of 7</vt:lpstr>
      <vt:lpstr>Instagram Posts Table | SLTR - 4 of 7</vt:lpstr>
      <vt:lpstr>Instagram Posts Table | SLTR - 5 of 7</vt:lpstr>
      <vt:lpstr>Instagram Posts Table | SLTR - 6 of 7</vt:lpstr>
      <vt:lpstr>Instagram Posts Table | SLTR - 7 of 7</vt:lpstr>
      <vt:lpstr>Instagram Videos Table | SLTR</vt:lpstr>
      <vt:lpstr>Instagram Stories Key Metrics Line Chart | SLTR</vt:lpstr>
      <vt:lpstr>Instagram Stories Taps Line Chart | SLTR</vt:lpstr>
      <vt:lpstr>Instagram Stories Key Metrics Table | SLTR</vt:lpstr>
      <vt:lpstr>Twitter TW Followers Total (Bar Chart) | SLTR</vt:lpstr>
      <vt:lpstr>Twitter TW Followers Change (Bar Chart) | SLTR</vt:lpstr>
      <vt:lpstr>Overall TW Total Interactions (Bar Chart) | Shangri-La Mauritius</vt:lpstr>
      <vt:lpstr>Instagram Hashtag Detection | SLTR</vt:lpstr>
      <vt:lpstr>Instagram Hashtag Detection | SLTR</vt:lpstr>
      <vt:lpstr>Instagram IG Hashtag Analytics | SLTR</vt:lpstr>
      <vt:lpstr>Facebook Hashtag Detection | SLTR</vt:lpstr>
      <vt:lpstr>Facebook FB Hashtag Analytics | SLTR</vt:lpstr>
      <vt:lpstr>Twitter Hashtag Detection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2019-01-10T16:41:41Z</dcterms:created>
  <dcterms:modified xsi:type="dcterms:W3CDTF">2019-01-10T16:43:05Z</dcterms:modified>
</cp:coreProperties>
</file>