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55584</c:v>
                </c:pt>
                <c:pt idx="1">
                  <c:v>55854</c:v>
                </c:pt>
                <c:pt idx="2">
                  <c:v>56272</c:v>
                </c:pt>
              </c:numCache>
            </c:numRef>
          </c:val>
          <c:extLst>
            <c:ext xmlns:c16="http://schemas.microsoft.com/office/drawing/2014/chart" uri="{C3380CC4-5D6E-409C-BE32-E72D297353CC}">
              <c16:uniqueId val="{00000000-3E96-4A1F-94A1-DE0927717AC6}"/>
            </c:ext>
          </c:extLst>
        </c:ser>
        <c:dLbls>
          <c:showLegendKey val="0"/>
          <c:showVal val="0"/>
          <c:showCatName val="0"/>
          <c:showSerName val="0"/>
          <c:showPercent val="0"/>
          <c:showBubbleSize val="0"/>
        </c:dLbls>
        <c:gapWidth val="182"/>
        <c:axId val="349789928"/>
        <c:axId val="349785992"/>
      </c:barChart>
      <c:dateAx>
        <c:axId val="3497899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85992"/>
        <c:crosses val="autoZero"/>
        <c:auto val="1"/>
        <c:lblOffset val="100"/>
        <c:baseTimeUnit val="days"/>
      </c:dateAx>
      <c:valAx>
        <c:axId val="349785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8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451</c:v>
                </c:pt>
                <c:pt idx="1">
                  <c:v>287</c:v>
                </c:pt>
                <c:pt idx="2">
                  <c:v>421</c:v>
                </c:pt>
              </c:numCache>
            </c:numRef>
          </c:val>
          <c:extLst>
            <c:ext xmlns:c16="http://schemas.microsoft.com/office/drawing/2014/chart" uri="{C3380CC4-5D6E-409C-BE32-E72D297353CC}">
              <c16:uniqueId val="{00000000-56B1-4941-9D4A-8EE97FD2FCE6}"/>
            </c:ext>
          </c:extLst>
        </c:ser>
        <c:dLbls>
          <c:showLegendKey val="0"/>
          <c:showVal val="0"/>
          <c:showCatName val="0"/>
          <c:showSerName val="0"/>
          <c:showPercent val="0"/>
          <c:showBubbleSize val="0"/>
        </c:dLbls>
        <c:gapWidth val="182"/>
        <c:axId val="287531544"/>
        <c:axId val="287532856"/>
      </c:barChart>
      <c:dateAx>
        <c:axId val="28753154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32856"/>
        <c:crosses val="autoZero"/>
        <c:auto val="1"/>
        <c:lblOffset val="100"/>
        <c:baseTimeUnit val="days"/>
      </c:dateAx>
      <c:valAx>
        <c:axId val="2875328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3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358822</c:v>
                </c:pt>
                <c:pt idx="1">
                  <c:v>294406</c:v>
                </c:pt>
                <c:pt idx="2">
                  <c:v>418699</c:v>
                </c:pt>
              </c:numCache>
            </c:numRef>
          </c:val>
          <c:extLst>
            <c:ext xmlns:c16="http://schemas.microsoft.com/office/drawing/2014/chart" uri="{C3380CC4-5D6E-409C-BE32-E72D297353CC}">
              <c16:uniqueId val="{00000000-6524-4C5E-B26F-FD95F2F27D84}"/>
            </c:ext>
          </c:extLst>
        </c:ser>
        <c:dLbls>
          <c:showLegendKey val="0"/>
          <c:showVal val="0"/>
          <c:showCatName val="0"/>
          <c:showSerName val="0"/>
          <c:showPercent val="0"/>
          <c:showBubbleSize val="0"/>
        </c:dLbls>
        <c:gapWidth val="182"/>
        <c:axId val="351947792"/>
        <c:axId val="351953040"/>
      </c:barChart>
      <c:dateAx>
        <c:axId val="3519477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53040"/>
        <c:crosses val="autoZero"/>
        <c:auto val="1"/>
        <c:lblOffset val="100"/>
        <c:baseTimeUnit val="days"/>
      </c:dateAx>
      <c:valAx>
        <c:axId val="3519530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4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40783</c:v>
                </c:pt>
                <c:pt idx="1">
                  <c:v>29704</c:v>
                </c:pt>
                <c:pt idx="2">
                  <c:v>119002</c:v>
                </c:pt>
              </c:numCache>
            </c:numRef>
          </c:val>
          <c:extLst>
            <c:ext xmlns:c16="http://schemas.microsoft.com/office/drawing/2014/chart" uri="{C3380CC4-5D6E-409C-BE32-E72D297353CC}">
              <c16:uniqueId val="{00000000-7730-4916-A021-4E0D3BBF5B78}"/>
            </c:ext>
          </c:extLst>
        </c:ser>
        <c:ser>
          <c:idx val="1"/>
          <c:order val="1"/>
          <c:tx>
            <c:strRef>
              <c:f>Sheet1!$C$1</c:f>
              <c:strCache>
                <c:ptCount val="1"/>
                <c:pt idx="0">
                  <c:v>shangrilamauritius</c:v>
                </c:pt>
              </c:strCache>
            </c:strRef>
          </c:tx>
          <c:spPr>
            <a:solidFill>
              <a:schemeClr val="accent2"/>
            </a:solidFill>
            <a:ln>
              <a:noFill/>
            </a:ln>
            <a:effectLst/>
          </c:spPr>
          <c:invertIfNegative val="0"/>
          <c:cat>
            <c:numRef>
              <c:f>Sheet1!$A$2:$A$4</c:f>
              <c:numCache>
                <c:formatCode>m/d/yyyy</c:formatCode>
                <c:ptCount val="3"/>
                <c:pt idx="0">
                  <c:v>43110</c:v>
                </c:pt>
                <c:pt idx="1">
                  <c:v>43111</c:v>
                </c:pt>
                <c:pt idx="2">
                  <c:v>43112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7730-4916-A021-4E0D3BBF5B78}"/>
            </c:ext>
          </c:extLst>
        </c:ser>
        <c:ser>
          <c:idx val="2"/>
          <c:order val="2"/>
          <c:tx>
            <c:strRef>
              <c:f>Sheet1!$D$1</c:f>
              <c:strCache>
                <c:ptCount val="1"/>
                <c:pt idx="0">
                  <c:v>@ShangriLaMaur</c:v>
                </c:pt>
              </c:strCache>
            </c:strRef>
          </c:tx>
          <c:spPr>
            <a:solidFill>
              <a:schemeClr val="accent3"/>
            </a:solidFill>
            <a:ln>
              <a:noFill/>
            </a:ln>
            <a:effectLst/>
          </c:spPr>
          <c:invertIfNegative val="0"/>
          <c:cat>
            <c:numRef>
              <c:f>Sheet1!$A$2:$A$4</c:f>
              <c:numCache>
                <c:formatCode>m/d/yyyy</c:formatCode>
                <c:ptCount val="3"/>
                <c:pt idx="0">
                  <c:v>43110</c:v>
                </c:pt>
                <c:pt idx="1">
                  <c:v>43111</c:v>
                </c:pt>
                <c:pt idx="2">
                  <c:v>43112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7730-4916-A021-4E0D3BBF5B78}"/>
            </c:ext>
          </c:extLst>
        </c:ser>
        <c:dLbls>
          <c:showLegendKey val="0"/>
          <c:showVal val="0"/>
          <c:showCatName val="0"/>
          <c:showSerName val="0"/>
          <c:showPercent val="0"/>
          <c:showBubbleSize val="0"/>
        </c:dLbls>
        <c:gapWidth val="182"/>
        <c:axId val="50295360"/>
        <c:axId val="50298312"/>
      </c:barChart>
      <c:dateAx>
        <c:axId val="502953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98312"/>
        <c:crosses val="autoZero"/>
        <c:auto val="1"/>
        <c:lblOffset val="100"/>
        <c:baseTimeUnit val="days"/>
      </c:dateAx>
      <c:valAx>
        <c:axId val="502983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9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22683</c:v>
                </c:pt>
                <c:pt idx="1">
                  <c:v>16146</c:v>
                </c:pt>
                <c:pt idx="2">
                  <c:v>15603</c:v>
                </c:pt>
              </c:numCache>
            </c:numRef>
          </c:val>
          <c:extLst>
            <c:ext xmlns:c16="http://schemas.microsoft.com/office/drawing/2014/chart" uri="{C3380CC4-5D6E-409C-BE32-E72D297353CC}">
              <c16:uniqueId val="{00000000-E403-4376-9E05-CA30E592A8EA}"/>
            </c:ext>
          </c:extLst>
        </c:ser>
        <c:ser>
          <c:idx val="1"/>
          <c:order val="1"/>
          <c:tx>
            <c:strRef>
              <c:f>Sheet1!$C$1</c:f>
              <c:strCache>
                <c:ptCount val="1"/>
                <c:pt idx="0">
                  <c:v>Paid</c:v>
                </c:pt>
              </c:strCache>
            </c:strRef>
          </c:tx>
          <c:spPr>
            <a:solidFill>
              <a:schemeClr val="accent2"/>
            </a:solidFill>
            <a:ln>
              <a:noFill/>
            </a:ln>
            <a:effectLst/>
          </c:spPr>
          <c:invertIfNegative val="0"/>
          <c:cat>
            <c:numRef>
              <c:f>Sheet1!$A$2:$A$4</c:f>
              <c:numCache>
                <c:formatCode>m/d/yyyy</c:formatCode>
                <c:ptCount val="3"/>
                <c:pt idx="0">
                  <c:v>43110</c:v>
                </c:pt>
                <c:pt idx="1">
                  <c:v>43111</c:v>
                </c:pt>
                <c:pt idx="2">
                  <c:v>43112</c:v>
                </c:pt>
              </c:numCache>
            </c:numRef>
          </c:cat>
          <c:val>
            <c:numRef>
              <c:f>Sheet1!$C$2:$C$4</c:f>
              <c:numCache>
                <c:formatCode>General</c:formatCode>
                <c:ptCount val="3"/>
                <c:pt idx="0">
                  <c:v>233175</c:v>
                </c:pt>
                <c:pt idx="1">
                  <c:v>192137</c:v>
                </c:pt>
                <c:pt idx="2">
                  <c:v>297340</c:v>
                </c:pt>
              </c:numCache>
            </c:numRef>
          </c:val>
          <c:extLst>
            <c:ext xmlns:c16="http://schemas.microsoft.com/office/drawing/2014/chart" uri="{C3380CC4-5D6E-409C-BE32-E72D297353CC}">
              <c16:uniqueId val="{00000001-E403-4376-9E05-CA30E592A8EA}"/>
            </c:ext>
          </c:extLst>
        </c:ser>
        <c:dLbls>
          <c:showLegendKey val="0"/>
          <c:showVal val="0"/>
          <c:showCatName val="0"/>
          <c:showSerName val="0"/>
          <c:showPercent val="0"/>
          <c:showBubbleSize val="0"/>
        </c:dLbls>
        <c:gapWidth val="182"/>
        <c:axId val="352255840"/>
        <c:axId val="352256168"/>
      </c:barChart>
      <c:dateAx>
        <c:axId val="3522558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56168"/>
        <c:crosses val="autoZero"/>
        <c:auto val="1"/>
        <c:lblOffset val="100"/>
        <c:baseTimeUnit val="days"/>
      </c:dateAx>
      <c:valAx>
        <c:axId val="35225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5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271204</c:v>
                </c:pt>
                <c:pt idx="1">
                  <c:v>215950</c:v>
                </c:pt>
                <c:pt idx="2">
                  <c:v>311261</c:v>
                </c:pt>
              </c:numCache>
            </c:numRef>
          </c:val>
          <c:extLst>
            <c:ext xmlns:c16="http://schemas.microsoft.com/office/drawing/2014/chart" uri="{C3380CC4-5D6E-409C-BE32-E72D297353CC}">
              <c16:uniqueId val="{00000000-3722-4ECA-A287-EF75B476899D}"/>
            </c:ext>
          </c:extLst>
        </c:ser>
        <c:dLbls>
          <c:showLegendKey val="0"/>
          <c:showVal val="0"/>
          <c:showCatName val="0"/>
          <c:showSerName val="0"/>
          <c:showPercent val="0"/>
          <c:showBubbleSize val="0"/>
        </c:dLbls>
        <c:gapWidth val="182"/>
        <c:axId val="352255184"/>
        <c:axId val="352256496"/>
      </c:barChart>
      <c:dateAx>
        <c:axId val="3522551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56496"/>
        <c:crosses val="autoZero"/>
        <c:auto val="1"/>
        <c:lblOffset val="100"/>
        <c:baseTimeUnit val="days"/>
      </c:dateAx>
      <c:valAx>
        <c:axId val="3522564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5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55852</c:v>
                </c:pt>
                <c:pt idx="1">
                  <c:v>57602</c:v>
                </c:pt>
                <c:pt idx="2">
                  <c:v>58647</c:v>
                </c:pt>
              </c:numCache>
            </c:numRef>
          </c:val>
          <c:extLst>
            <c:ext xmlns:c16="http://schemas.microsoft.com/office/drawing/2014/chart" uri="{C3380CC4-5D6E-409C-BE32-E72D297353CC}">
              <c16:uniqueId val="{00000000-D855-4114-88A3-B59BA760DAC8}"/>
            </c:ext>
          </c:extLst>
        </c:ser>
        <c:dLbls>
          <c:showLegendKey val="0"/>
          <c:showVal val="0"/>
          <c:showCatName val="0"/>
          <c:showSerName val="0"/>
          <c:showPercent val="0"/>
          <c:showBubbleSize val="0"/>
        </c:dLbls>
        <c:gapWidth val="182"/>
        <c:axId val="225281576"/>
        <c:axId val="225277640"/>
      </c:barChart>
      <c:dateAx>
        <c:axId val="2252815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77640"/>
        <c:crosses val="autoZero"/>
        <c:auto val="1"/>
        <c:lblOffset val="100"/>
        <c:baseTimeUnit val="days"/>
      </c:dateAx>
      <c:valAx>
        <c:axId val="2252776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8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2585</c:v>
                </c:pt>
                <c:pt idx="1">
                  <c:v>1750</c:v>
                </c:pt>
                <c:pt idx="2">
                  <c:v>1045</c:v>
                </c:pt>
              </c:numCache>
            </c:numRef>
          </c:val>
          <c:extLst>
            <c:ext xmlns:c16="http://schemas.microsoft.com/office/drawing/2014/chart" uri="{C3380CC4-5D6E-409C-BE32-E72D297353CC}">
              <c16:uniqueId val="{00000000-455F-45EA-A4D4-0BD11F680A5E}"/>
            </c:ext>
          </c:extLst>
        </c:ser>
        <c:dLbls>
          <c:showLegendKey val="0"/>
          <c:showVal val="0"/>
          <c:showCatName val="0"/>
          <c:showSerName val="0"/>
          <c:showPercent val="0"/>
          <c:showBubbleSize val="0"/>
        </c:dLbls>
        <c:gapWidth val="182"/>
        <c:axId val="225279608"/>
        <c:axId val="225280920"/>
      </c:barChart>
      <c:dateAx>
        <c:axId val="2252796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80920"/>
        <c:crosses val="autoZero"/>
        <c:auto val="1"/>
        <c:lblOffset val="100"/>
        <c:baseTimeUnit val="days"/>
      </c:dateAx>
      <c:valAx>
        <c:axId val="2252809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7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numCache>
            </c:numRef>
          </c:val>
          <c:extLst>
            <c:ext xmlns:c16="http://schemas.microsoft.com/office/drawing/2014/chart" uri="{C3380CC4-5D6E-409C-BE32-E72D297353CC}">
              <c16:uniqueId val="{00000000-9CA3-4F93-A541-9174F99A38AC}"/>
            </c:ext>
          </c:extLst>
        </c:ser>
        <c:dLbls>
          <c:showLegendKey val="0"/>
          <c:showVal val="0"/>
          <c:showCatName val="0"/>
          <c:showSerName val="0"/>
          <c:showPercent val="0"/>
          <c:showBubbleSize val="0"/>
        </c:dLbls>
        <c:gapWidth val="182"/>
        <c:axId val="225276328"/>
        <c:axId val="225276656"/>
      </c:barChart>
      <c:dateAx>
        <c:axId val="2252763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76656"/>
        <c:crosses val="autoZero"/>
        <c:auto val="1"/>
        <c:lblOffset val="100"/>
        <c:baseTimeUnit val="days"/>
      </c:dateAx>
      <c:valAx>
        <c:axId val="2252766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7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20BC-46A2-AF78-0733880F6CBE}"/>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43110</c:v>
                </c:pt>
                <c:pt idx="1">
                  <c:v>43111</c:v>
                </c:pt>
                <c:pt idx="2">
                  <c:v>43112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20BC-46A2-AF78-0733880F6CBE}"/>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43110</c:v>
                </c:pt>
                <c:pt idx="1">
                  <c:v>43111</c:v>
                </c:pt>
                <c:pt idx="2">
                  <c:v>43112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20BC-46A2-AF78-0733880F6CBE}"/>
            </c:ext>
          </c:extLst>
        </c:ser>
        <c:ser>
          <c:idx val="3"/>
          <c:order val="3"/>
          <c:tx>
            <c:strRef>
              <c:f>Sheet1!$E$1</c:f>
              <c:strCache>
                <c:ptCount val="1"/>
                <c:pt idx="0">
                  <c:v>LinkedIn</c:v>
                </c:pt>
              </c:strCache>
            </c:strRef>
          </c:tx>
          <c:spPr>
            <a:solidFill>
              <a:schemeClr val="accent4"/>
            </a:solidFill>
            <a:ln>
              <a:noFill/>
            </a:ln>
            <a:effectLst/>
          </c:spPr>
          <c:invertIfNegative val="0"/>
          <c:cat>
            <c:numRef>
              <c:f>Sheet1!$A$2:$A$4</c:f>
              <c:numCache>
                <c:formatCode>m/d/yyyy</c:formatCode>
                <c:ptCount val="3"/>
                <c:pt idx="0">
                  <c:v>43110</c:v>
                </c:pt>
                <c:pt idx="1">
                  <c:v>43111</c:v>
                </c:pt>
                <c:pt idx="2">
                  <c:v>43112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20BC-46A2-AF78-0733880F6CBE}"/>
            </c:ext>
          </c:extLst>
        </c:ser>
        <c:ser>
          <c:idx val="4"/>
          <c:order val="4"/>
          <c:tx>
            <c:strRef>
              <c:f>Sheet1!$F$1</c:f>
              <c:strCache>
                <c:ptCount val="1"/>
                <c:pt idx="0">
                  <c:v>Instagram</c:v>
                </c:pt>
              </c:strCache>
            </c:strRef>
          </c:tx>
          <c:spPr>
            <a:solidFill>
              <a:schemeClr val="accent5"/>
            </a:solidFill>
            <a:ln>
              <a:noFill/>
            </a:ln>
            <a:effectLst/>
          </c:spPr>
          <c:invertIfNegative val="0"/>
          <c:cat>
            <c:numRef>
              <c:f>Sheet1!$A$2:$A$4</c:f>
              <c:numCache>
                <c:formatCode>m/d/yyyy</c:formatCode>
                <c:ptCount val="3"/>
                <c:pt idx="0">
                  <c:v>43110</c:v>
                </c:pt>
                <c:pt idx="1">
                  <c:v>43111</c:v>
                </c:pt>
                <c:pt idx="2">
                  <c:v>43112</c:v>
                </c:pt>
              </c:numCache>
            </c:numRef>
          </c:cat>
          <c:val>
            <c:numRef>
              <c:f>Sheet1!$F$2:$F$4</c:f>
              <c:numCache>
                <c:formatCode>General</c:formatCode>
                <c:ptCount val="3"/>
                <c:pt idx="0">
                  <c:v>25266</c:v>
                </c:pt>
                <c:pt idx="1">
                  <c:v>29151</c:v>
                </c:pt>
                <c:pt idx="2">
                  <c:v>26546</c:v>
                </c:pt>
              </c:numCache>
            </c:numRef>
          </c:val>
          <c:extLst>
            <c:ext xmlns:c16="http://schemas.microsoft.com/office/drawing/2014/chart" uri="{C3380CC4-5D6E-409C-BE32-E72D297353CC}">
              <c16:uniqueId val="{00000004-20BC-46A2-AF78-0733880F6CBE}"/>
            </c:ext>
          </c:extLst>
        </c:ser>
        <c:dLbls>
          <c:showLegendKey val="0"/>
          <c:showVal val="0"/>
          <c:showCatName val="0"/>
          <c:showSerName val="0"/>
          <c:showPercent val="0"/>
          <c:showBubbleSize val="0"/>
        </c:dLbls>
        <c:gapWidth val="182"/>
        <c:axId val="225286496"/>
        <c:axId val="225293056"/>
      </c:barChart>
      <c:dateAx>
        <c:axId val="22528649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93056"/>
        <c:crosses val="autoZero"/>
        <c:auto val="1"/>
        <c:lblOffset val="100"/>
        <c:baseTimeUnit val="days"/>
      </c:dateAx>
      <c:valAx>
        <c:axId val="2252930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8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avg. reach</c:v>
                </c:pt>
              </c:strCache>
            </c:strRef>
          </c:tx>
          <c:spPr>
            <a:solidFill>
              <a:schemeClr val="accent1"/>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Sheet1!$B$2:$B$28</c:f>
              <c:numCache>
                <c:formatCode>General</c:formatCode>
                <c:ptCount val="27"/>
                <c:pt idx="0">
                  <c:v>1401</c:v>
                </c:pt>
                <c:pt idx="1">
                  <c:v>1719.1666666666699</c:v>
                </c:pt>
                <c:pt idx="2">
                  <c:v>282</c:v>
                </c:pt>
                <c:pt idx="3">
                  <c:v>1086</c:v>
                </c:pt>
                <c:pt idx="4">
                  <c:v>1486.8333333333301</c:v>
                </c:pt>
                <c:pt idx="5">
                  <c:v>1388.5</c:v>
                </c:pt>
                <c:pt idx="6">
                  <c:v>1412.3333333333301</c:v>
                </c:pt>
                <c:pt idx="7">
                  <c:v>1255.5</c:v>
                </c:pt>
                <c:pt idx="8">
                  <c:v>1251.2</c:v>
                </c:pt>
                <c:pt idx="9">
                  <c:v>1398</c:v>
                </c:pt>
                <c:pt idx="10">
                  <c:v>1760</c:v>
                </c:pt>
                <c:pt idx="11">
                  <c:v>1368.625</c:v>
                </c:pt>
                <c:pt idx="12">
                  <c:v>1561</c:v>
                </c:pt>
                <c:pt idx="13">
                  <c:v>2446</c:v>
                </c:pt>
                <c:pt idx="14">
                  <c:v>1317</c:v>
                </c:pt>
                <c:pt idx="15">
                  <c:v>1325.7142857142901</c:v>
                </c:pt>
                <c:pt idx="16">
                  <c:v>1376</c:v>
                </c:pt>
                <c:pt idx="17">
                  <c:v>1647</c:v>
                </c:pt>
                <c:pt idx="18">
                  <c:v>1878.6666666666699</c:v>
                </c:pt>
                <c:pt idx="19">
                  <c:v>1273</c:v>
                </c:pt>
                <c:pt idx="20">
                  <c:v>1321.5</c:v>
                </c:pt>
                <c:pt idx="21">
                  <c:v>1365</c:v>
                </c:pt>
                <c:pt idx="22">
                  <c:v>1691.3333333333301</c:v>
                </c:pt>
                <c:pt idx="23">
                  <c:v>1451</c:v>
                </c:pt>
                <c:pt idx="24">
                  <c:v>1524</c:v>
                </c:pt>
                <c:pt idx="25">
                  <c:v>1405</c:v>
                </c:pt>
                <c:pt idx="26">
                  <c:v>1122</c:v>
                </c:pt>
              </c:numCache>
            </c:numRef>
          </c:val>
          <c:extLst>
            <c:ext xmlns:c16="http://schemas.microsoft.com/office/drawing/2014/chart" uri="{C3380CC4-5D6E-409C-BE32-E72D297353CC}">
              <c16:uniqueId val="{00000000-37FF-490D-992A-57D83572D89E}"/>
            </c:ext>
          </c:extLst>
        </c:ser>
        <c:ser>
          <c:idx val="1"/>
          <c:order val="1"/>
          <c:tx>
            <c:strRef>
              <c:f>Sheet1!$C$1</c:f>
              <c:strCache>
                <c:ptCount val="1"/>
                <c:pt idx="0">
                  <c:v>shangrilamauritius exits</c:v>
                </c:pt>
              </c:strCache>
            </c:strRef>
          </c:tx>
          <c:spPr>
            <a:solidFill>
              <a:schemeClr val="accent2"/>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Sheet1!$C$2:$C$28</c:f>
              <c:numCache>
                <c:formatCode>General</c:formatCode>
                <c:ptCount val="27"/>
                <c:pt idx="0">
                  <c:v>395</c:v>
                </c:pt>
                <c:pt idx="1">
                  <c:v>450</c:v>
                </c:pt>
                <c:pt idx="2">
                  <c:v>37</c:v>
                </c:pt>
                <c:pt idx="3">
                  <c:v>147</c:v>
                </c:pt>
                <c:pt idx="4">
                  <c:v>633</c:v>
                </c:pt>
                <c:pt idx="5">
                  <c:v>337</c:v>
                </c:pt>
                <c:pt idx="6">
                  <c:v>189</c:v>
                </c:pt>
                <c:pt idx="7">
                  <c:v>261</c:v>
                </c:pt>
                <c:pt idx="8">
                  <c:v>319</c:v>
                </c:pt>
                <c:pt idx="9">
                  <c:v>332</c:v>
                </c:pt>
                <c:pt idx="10">
                  <c:v>515</c:v>
                </c:pt>
                <c:pt idx="11">
                  <c:v>558</c:v>
                </c:pt>
                <c:pt idx="12">
                  <c:v>238</c:v>
                </c:pt>
                <c:pt idx="13">
                  <c:v>682</c:v>
                </c:pt>
                <c:pt idx="14">
                  <c:v>166</c:v>
                </c:pt>
                <c:pt idx="15">
                  <c:v>526</c:v>
                </c:pt>
                <c:pt idx="16">
                  <c:v>154</c:v>
                </c:pt>
                <c:pt idx="17">
                  <c:v>234</c:v>
                </c:pt>
                <c:pt idx="18">
                  <c:v>1052</c:v>
                </c:pt>
                <c:pt idx="19">
                  <c:v>144</c:v>
                </c:pt>
                <c:pt idx="20">
                  <c:v>295</c:v>
                </c:pt>
                <c:pt idx="21">
                  <c:v>172</c:v>
                </c:pt>
                <c:pt idx="22">
                  <c:v>342</c:v>
                </c:pt>
                <c:pt idx="23">
                  <c:v>164</c:v>
                </c:pt>
                <c:pt idx="24">
                  <c:v>180</c:v>
                </c:pt>
                <c:pt idx="25">
                  <c:v>173</c:v>
                </c:pt>
                <c:pt idx="26">
                  <c:v>342</c:v>
                </c:pt>
              </c:numCache>
            </c:numRef>
          </c:val>
          <c:extLst>
            <c:ext xmlns:c16="http://schemas.microsoft.com/office/drawing/2014/chart" uri="{C3380CC4-5D6E-409C-BE32-E72D297353CC}">
              <c16:uniqueId val="{00000001-37FF-490D-992A-57D83572D89E}"/>
            </c:ext>
          </c:extLst>
        </c:ser>
        <c:ser>
          <c:idx val="2"/>
          <c:order val="2"/>
          <c:tx>
            <c:strRef>
              <c:f>Sheet1!$D$1</c:f>
              <c:strCache>
                <c:ptCount val="1"/>
                <c:pt idx="0">
                  <c:v>shangrilamauritius impressions</c:v>
                </c:pt>
              </c:strCache>
            </c:strRef>
          </c:tx>
          <c:spPr>
            <a:solidFill>
              <a:schemeClr val="accent3"/>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Sheet1!$D$2:$D$28</c:f>
              <c:numCache>
                <c:formatCode>General</c:formatCode>
                <c:ptCount val="27"/>
                <c:pt idx="0">
                  <c:v>7604</c:v>
                </c:pt>
                <c:pt idx="1">
                  <c:v>11394</c:v>
                </c:pt>
                <c:pt idx="2">
                  <c:v>306</c:v>
                </c:pt>
                <c:pt idx="3">
                  <c:v>1210</c:v>
                </c:pt>
                <c:pt idx="4">
                  <c:v>9782</c:v>
                </c:pt>
                <c:pt idx="5">
                  <c:v>6369</c:v>
                </c:pt>
                <c:pt idx="6">
                  <c:v>4642</c:v>
                </c:pt>
                <c:pt idx="7">
                  <c:v>2826</c:v>
                </c:pt>
                <c:pt idx="8">
                  <c:v>6720</c:v>
                </c:pt>
                <c:pt idx="9">
                  <c:v>6058</c:v>
                </c:pt>
                <c:pt idx="10">
                  <c:v>8086</c:v>
                </c:pt>
                <c:pt idx="11">
                  <c:v>11856</c:v>
                </c:pt>
                <c:pt idx="12">
                  <c:v>1724</c:v>
                </c:pt>
                <c:pt idx="13">
                  <c:v>5813</c:v>
                </c:pt>
                <c:pt idx="14">
                  <c:v>1496</c:v>
                </c:pt>
                <c:pt idx="15">
                  <c:v>10061</c:v>
                </c:pt>
                <c:pt idx="16">
                  <c:v>1556</c:v>
                </c:pt>
                <c:pt idx="17">
                  <c:v>1998</c:v>
                </c:pt>
                <c:pt idx="18">
                  <c:v>24790</c:v>
                </c:pt>
                <c:pt idx="19">
                  <c:v>1442</c:v>
                </c:pt>
                <c:pt idx="20">
                  <c:v>5817</c:v>
                </c:pt>
                <c:pt idx="21">
                  <c:v>1507</c:v>
                </c:pt>
                <c:pt idx="22">
                  <c:v>5919</c:v>
                </c:pt>
                <c:pt idx="23">
                  <c:v>1602</c:v>
                </c:pt>
                <c:pt idx="24">
                  <c:v>1721</c:v>
                </c:pt>
                <c:pt idx="25">
                  <c:v>1578</c:v>
                </c:pt>
                <c:pt idx="26">
                  <c:v>6036</c:v>
                </c:pt>
              </c:numCache>
            </c:numRef>
          </c:val>
          <c:extLst>
            <c:ext xmlns:c16="http://schemas.microsoft.com/office/drawing/2014/chart" uri="{C3380CC4-5D6E-409C-BE32-E72D297353CC}">
              <c16:uniqueId val="{00000002-37FF-490D-992A-57D83572D89E}"/>
            </c:ext>
          </c:extLst>
        </c:ser>
        <c:ser>
          <c:idx val="3"/>
          <c:order val="3"/>
          <c:tx>
            <c:strRef>
              <c:f>Sheet1!$E$1</c:f>
              <c:strCache>
                <c:ptCount val="1"/>
                <c:pt idx="0">
                  <c:v>shangrilamauritius replies</c:v>
                </c:pt>
              </c:strCache>
            </c:strRef>
          </c:tx>
          <c:spPr>
            <a:solidFill>
              <a:schemeClr val="accent4"/>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Sheet1!$E$2:$E$28</c:f>
              <c:numCache>
                <c:formatCode>General</c:formatCode>
                <c:ptCount val="27"/>
                <c:pt idx="0">
                  <c:v>5</c:v>
                </c:pt>
                <c:pt idx="1">
                  <c:v>7</c:v>
                </c:pt>
                <c:pt idx="2">
                  <c:v>0</c:v>
                </c:pt>
                <c:pt idx="3">
                  <c:v>1</c:v>
                </c:pt>
                <c:pt idx="4">
                  <c:v>3</c:v>
                </c:pt>
                <c:pt idx="5">
                  <c:v>0</c:v>
                </c:pt>
                <c:pt idx="6">
                  <c:v>0</c:v>
                </c:pt>
                <c:pt idx="7">
                  <c:v>0</c:v>
                </c:pt>
                <c:pt idx="8">
                  <c:v>1</c:v>
                </c:pt>
                <c:pt idx="9">
                  <c:v>3</c:v>
                </c:pt>
                <c:pt idx="10">
                  <c:v>2</c:v>
                </c:pt>
                <c:pt idx="11">
                  <c:v>1</c:v>
                </c:pt>
                <c:pt idx="12">
                  <c:v>0</c:v>
                </c:pt>
                <c:pt idx="13">
                  <c:v>2</c:v>
                </c:pt>
                <c:pt idx="14">
                  <c:v>3</c:v>
                </c:pt>
                <c:pt idx="15">
                  <c:v>12</c:v>
                </c:pt>
                <c:pt idx="16">
                  <c:v>1</c:v>
                </c:pt>
                <c:pt idx="17">
                  <c:v>3</c:v>
                </c:pt>
                <c:pt idx="18">
                  <c:v>11</c:v>
                </c:pt>
                <c:pt idx="19">
                  <c:v>0</c:v>
                </c:pt>
                <c:pt idx="20">
                  <c:v>2</c:v>
                </c:pt>
                <c:pt idx="21">
                  <c:v>0</c:v>
                </c:pt>
                <c:pt idx="22">
                  <c:v>0</c:v>
                </c:pt>
                <c:pt idx="23">
                  <c:v>0</c:v>
                </c:pt>
                <c:pt idx="24">
                  <c:v>2</c:v>
                </c:pt>
                <c:pt idx="25">
                  <c:v>7</c:v>
                </c:pt>
                <c:pt idx="26">
                  <c:v>4</c:v>
                </c:pt>
              </c:numCache>
            </c:numRef>
          </c:val>
          <c:extLst>
            <c:ext xmlns:c16="http://schemas.microsoft.com/office/drawing/2014/chart" uri="{C3380CC4-5D6E-409C-BE32-E72D297353CC}">
              <c16:uniqueId val="{00000003-37FF-490D-992A-57D83572D89E}"/>
            </c:ext>
          </c:extLst>
        </c:ser>
        <c:dLbls>
          <c:showLegendKey val="0"/>
          <c:showVal val="0"/>
          <c:showCatName val="0"/>
          <c:showSerName val="0"/>
          <c:showPercent val="0"/>
          <c:showBubbleSize val="0"/>
        </c:dLbls>
        <c:gapWidth val="182"/>
        <c:axId val="490326200"/>
        <c:axId val="490330136"/>
      </c:barChart>
      <c:catAx>
        <c:axId val="4903262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30136"/>
        <c:crosses val="autoZero"/>
        <c:auto val="1"/>
        <c:lblAlgn val="ctr"/>
        <c:lblOffset val="100"/>
        <c:noMultiLvlLbl val="0"/>
      </c:catAx>
      <c:valAx>
        <c:axId val="4903301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2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Taps Back</c:v>
                </c:pt>
              </c:strCache>
            </c:strRef>
          </c:tx>
          <c:spPr>
            <a:solidFill>
              <a:schemeClr val="accent1"/>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Sheet1!$B$2:$B$28</c:f>
              <c:numCache>
                <c:formatCode>General</c:formatCode>
                <c:ptCount val="27"/>
                <c:pt idx="0">
                  <c:v>187</c:v>
                </c:pt>
                <c:pt idx="1">
                  <c:v>358</c:v>
                </c:pt>
                <c:pt idx="2">
                  <c:v>3</c:v>
                </c:pt>
                <c:pt idx="3">
                  <c:v>7</c:v>
                </c:pt>
                <c:pt idx="4">
                  <c:v>279</c:v>
                </c:pt>
                <c:pt idx="5">
                  <c:v>326</c:v>
                </c:pt>
                <c:pt idx="6">
                  <c:v>143</c:v>
                </c:pt>
                <c:pt idx="7">
                  <c:v>56</c:v>
                </c:pt>
                <c:pt idx="8">
                  <c:v>181</c:v>
                </c:pt>
                <c:pt idx="9">
                  <c:v>108</c:v>
                </c:pt>
                <c:pt idx="10">
                  <c:v>365</c:v>
                </c:pt>
                <c:pt idx="11">
                  <c:v>327</c:v>
                </c:pt>
                <c:pt idx="12">
                  <c:v>9</c:v>
                </c:pt>
                <c:pt idx="13">
                  <c:v>169</c:v>
                </c:pt>
                <c:pt idx="14">
                  <c:v>17</c:v>
                </c:pt>
                <c:pt idx="15">
                  <c:v>257</c:v>
                </c:pt>
                <c:pt idx="16">
                  <c:v>20</c:v>
                </c:pt>
                <c:pt idx="17">
                  <c:v>37</c:v>
                </c:pt>
                <c:pt idx="18">
                  <c:v>728</c:v>
                </c:pt>
                <c:pt idx="19">
                  <c:v>31</c:v>
                </c:pt>
                <c:pt idx="20">
                  <c:v>191</c:v>
                </c:pt>
                <c:pt idx="21">
                  <c:v>17</c:v>
                </c:pt>
                <c:pt idx="22">
                  <c:v>302</c:v>
                </c:pt>
                <c:pt idx="23">
                  <c:v>22</c:v>
                </c:pt>
                <c:pt idx="24">
                  <c:v>22</c:v>
                </c:pt>
                <c:pt idx="25">
                  <c:v>18</c:v>
                </c:pt>
                <c:pt idx="26">
                  <c:v>153</c:v>
                </c:pt>
              </c:numCache>
            </c:numRef>
          </c:val>
          <c:extLst>
            <c:ext xmlns:c16="http://schemas.microsoft.com/office/drawing/2014/chart" uri="{C3380CC4-5D6E-409C-BE32-E72D297353CC}">
              <c16:uniqueId val="{00000000-AC9B-47E2-BEAD-DC666C1F5EE4}"/>
            </c:ext>
          </c:extLst>
        </c:ser>
        <c:ser>
          <c:idx val="1"/>
          <c:order val="1"/>
          <c:tx>
            <c:strRef>
              <c:f>Sheet1!$C$1</c:f>
              <c:strCache>
                <c:ptCount val="1"/>
                <c:pt idx="0">
                  <c:v>shangrilamauritius Taps Forward</c:v>
                </c:pt>
              </c:strCache>
            </c:strRef>
          </c:tx>
          <c:spPr>
            <a:solidFill>
              <a:schemeClr val="accent2"/>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Sheet1!$C$2:$C$28</c:f>
              <c:numCache>
                <c:formatCode>General</c:formatCode>
                <c:ptCount val="27"/>
                <c:pt idx="0">
                  <c:v>5639</c:v>
                </c:pt>
                <c:pt idx="1">
                  <c:v>8837</c:v>
                </c:pt>
                <c:pt idx="2">
                  <c:v>158</c:v>
                </c:pt>
                <c:pt idx="3">
                  <c:v>586</c:v>
                </c:pt>
                <c:pt idx="4">
                  <c:v>7358</c:v>
                </c:pt>
                <c:pt idx="5">
                  <c:v>4735</c:v>
                </c:pt>
                <c:pt idx="6">
                  <c:v>3849</c:v>
                </c:pt>
                <c:pt idx="7">
                  <c:v>1740</c:v>
                </c:pt>
                <c:pt idx="8">
                  <c:v>4983</c:v>
                </c:pt>
                <c:pt idx="9">
                  <c:v>4124</c:v>
                </c:pt>
                <c:pt idx="10">
                  <c:v>5621</c:v>
                </c:pt>
                <c:pt idx="11">
                  <c:v>9385</c:v>
                </c:pt>
                <c:pt idx="12">
                  <c:v>810</c:v>
                </c:pt>
                <c:pt idx="13">
                  <c:v>3307</c:v>
                </c:pt>
                <c:pt idx="14">
                  <c:v>797</c:v>
                </c:pt>
                <c:pt idx="15">
                  <c:v>7957</c:v>
                </c:pt>
                <c:pt idx="16">
                  <c:v>792</c:v>
                </c:pt>
                <c:pt idx="17">
                  <c:v>963</c:v>
                </c:pt>
                <c:pt idx="18">
                  <c:v>19254</c:v>
                </c:pt>
                <c:pt idx="19">
                  <c:v>731</c:v>
                </c:pt>
                <c:pt idx="20">
                  <c:v>4464</c:v>
                </c:pt>
                <c:pt idx="21">
                  <c:v>756</c:v>
                </c:pt>
                <c:pt idx="22">
                  <c:v>4089</c:v>
                </c:pt>
                <c:pt idx="23">
                  <c:v>817</c:v>
                </c:pt>
                <c:pt idx="24">
                  <c:v>913</c:v>
                </c:pt>
                <c:pt idx="25">
                  <c:v>831</c:v>
                </c:pt>
                <c:pt idx="26">
                  <c:v>4533</c:v>
                </c:pt>
              </c:numCache>
            </c:numRef>
          </c:val>
          <c:extLst>
            <c:ext xmlns:c16="http://schemas.microsoft.com/office/drawing/2014/chart" uri="{C3380CC4-5D6E-409C-BE32-E72D297353CC}">
              <c16:uniqueId val="{00000001-AC9B-47E2-BEAD-DC666C1F5EE4}"/>
            </c:ext>
          </c:extLst>
        </c:ser>
        <c:dLbls>
          <c:showLegendKey val="0"/>
          <c:showVal val="0"/>
          <c:showCatName val="0"/>
          <c:showSerName val="0"/>
          <c:showPercent val="0"/>
          <c:showBubbleSize val="0"/>
        </c:dLbls>
        <c:gapWidth val="182"/>
        <c:axId val="490324888"/>
        <c:axId val="490322264"/>
      </c:barChart>
      <c:catAx>
        <c:axId val="490324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22264"/>
        <c:crosses val="autoZero"/>
        <c:auto val="1"/>
        <c:lblAlgn val="ctr"/>
        <c:lblOffset val="100"/>
        <c:noMultiLvlLbl val="0"/>
      </c:catAx>
      <c:valAx>
        <c:axId val="4903222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2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2714</c:v>
                </c:pt>
                <c:pt idx="1">
                  <c:v>2723</c:v>
                </c:pt>
                <c:pt idx="2">
                  <c:v>2738</c:v>
                </c:pt>
              </c:numCache>
            </c:numRef>
          </c:val>
          <c:extLst>
            <c:ext xmlns:c16="http://schemas.microsoft.com/office/drawing/2014/chart" uri="{C3380CC4-5D6E-409C-BE32-E72D297353CC}">
              <c16:uniqueId val="{00000000-C8C3-4FC0-B0CC-C4EFB9D46EE8}"/>
            </c:ext>
          </c:extLst>
        </c:ser>
        <c:dLbls>
          <c:showLegendKey val="0"/>
          <c:showVal val="0"/>
          <c:showCatName val="0"/>
          <c:showSerName val="0"/>
          <c:showPercent val="0"/>
          <c:showBubbleSize val="0"/>
        </c:dLbls>
        <c:gapWidth val="182"/>
        <c:axId val="490332432"/>
        <c:axId val="490337352"/>
      </c:barChart>
      <c:dateAx>
        <c:axId val="4903324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37352"/>
        <c:crosses val="autoZero"/>
        <c:auto val="1"/>
        <c:lblOffset val="100"/>
        <c:baseTimeUnit val="days"/>
      </c:dateAx>
      <c:valAx>
        <c:axId val="4903373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3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9</c:v>
                </c:pt>
                <c:pt idx="1">
                  <c:v>9</c:v>
                </c:pt>
                <c:pt idx="2">
                  <c:v>15</c:v>
                </c:pt>
              </c:numCache>
            </c:numRef>
          </c:val>
          <c:extLst>
            <c:ext xmlns:c16="http://schemas.microsoft.com/office/drawing/2014/chart" uri="{C3380CC4-5D6E-409C-BE32-E72D297353CC}">
              <c16:uniqueId val="{00000000-8B1B-4DE9-89FD-63711210F423}"/>
            </c:ext>
          </c:extLst>
        </c:ser>
        <c:dLbls>
          <c:showLegendKey val="0"/>
          <c:showVal val="0"/>
          <c:showCatName val="0"/>
          <c:showSerName val="0"/>
          <c:showPercent val="0"/>
          <c:showBubbleSize val="0"/>
        </c:dLbls>
        <c:gapWidth val="182"/>
        <c:axId val="490348176"/>
        <c:axId val="490350144"/>
      </c:barChart>
      <c:dateAx>
        <c:axId val="4903481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50144"/>
        <c:crosses val="autoZero"/>
        <c:auto val="1"/>
        <c:lblOffset val="100"/>
        <c:baseTimeUnit val="days"/>
      </c:dateAx>
      <c:valAx>
        <c:axId val="4903501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4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86AE-4D9F-8C4F-982F28391000}"/>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43110</c:v>
                </c:pt>
                <c:pt idx="1">
                  <c:v>43111</c:v>
                </c:pt>
                <c:pt idx="2">
                  <c:v>43112</c:v>
                </c:pt>
              </c:numCache>
            </c:numRef>
          </c:cat>
          <c:val>
            <c:numRef>
              <c:f>Sheet1!$C$2:$C$4</c:f>
              <c:numCache>
                <c:formatCode>General</c:formatCode>
                <c:ptCount val="3"/>
                <c:pt idx="0">
                  <c:v>151</c:v>
                </c:pt>
                <c:pt idx="1">
                  <c:v>176</c:v>
                </c:pt>
                <c:pt idx="2">
                  <c:v>147</c:v>
                </c:pt>
              </c:numCache>
            </c:numRef>
          </c:val>
          <c:extLst>
            <c:ext xmlns:c16="http://schemas.microsoft.com/office/drawing/2014/chart" uri="{C3380CC4-5D6E-409C-BE32-E72D297353CC}">
              <c16:uniqueId val="{00000001-86AE-4D9F-8C4F-982F28391000}"/>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43110</c:v>
                </c:pt>
                <c:pt idx="1">
                  <c:v>43111</c:v>
                </c:pt>
                <c:pt idx="2">
                  <c:v>43112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86AE-4D9F-8C4F-982F28391000}"/>
            </c:ext>
          </c:extLst>
        </c:ser>
        <c:ser>
          <c:idx val="3"/>
          <c:order val="3"/>
          <c:tx>
            <c:strRef>
              <c:f>Sheet1!$E$1</c:f>
              <c:strCache>
                <c:ptCount val="1"/>
                <c:pt idx="0">
                  <c:v>LinkedIn</c:v>
                </c:pt>
              </c:strCache>
            </c:strRef>
          </c:tx>
          <c:spPr>
            <a:solidFill>
              <a:schemeClr val="accent4"/>
            </a:solidFill>
            <a:ln>
              <a:noFill/>
            </a:ln>
            <a:effectLst/>
          </c:spPr>
          <c:invertIfNegative val="0"/>
          <c:cat>
            <c:numRef>
              <c:f>Sheet1!$A$2:$A$4</c:f>
              <c:numCache>
                <c:formatCode>m/d/yyyy</c:formatCode>
                <c:ptCount val="3"/>
                <c:pt idx="0">
                  <c:v>43110</c:v>
                </c:pt>
                <c:pt idx="1">
                  <c:v>43111</c:v>
                </c:pt>
                <c:pt idx="2">
                  <c:v>43112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86AE-4D9F-8C4F-982F28391000}"/>
            </c:ext>
          </c:extLst>
        </c:ser>
        <c:ser>
          <c:idx val="4"/>
          <c:order val="4"/>
          <c:tx>
            <c:strRef>
              <c:f>Sheet1!$F$1</c:f>
              <c:strCache>
                <c:ptCount val="1"/>
                <c:pt idx="0">
                  <c:v>Instagram</c:v>
                </c:pt>
              </c:strCache>
            </c:strRef>
          </c:tx>
          <c:spPr>
            <a:solidFill>
              <a:schemeClr val="accent5"/>
            </a:solidFill>
            <a:ln>
              <a:noFill/>
            </a:ln>
            <a:effectLst/>
          </c:spPr>
          <c:invertIfNegative val="0"/>
          <c:cat>
            <c:numRef>
              <c:f>Sheet1!$A$2:$A$4</c:f>
              <c:numCache>
                <c:formatCode>m/d/yyyy</c:formatCode>
                <c:ptCount val="3"/>
                <c:pt idx="0">
                  <c:v>43110</c:v>
                </c:pt>
                <c:pt idx="1">
                  <c:v>43111</c:v>
                </c:pt>
                <c:pt idx="2">
                  <c:v>43112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86AE-4D9F-8C4F-982F28391000}"/>
            </c:ext>
          </c:extLst>
        </c:ser>
        <c:dLbls>
          <c:showLegendKey val="0"/>
          <c:showVal val="0"/>
          <c:showCatName val="0"/>
          <c:showSerName val="0"/>
          <c:showPercent val="0"/>
          <c:showBubbleSize val="0"/>
        </c:dLbls>
        <c:gapWidth val="182"/>
        <c:axId val="490345880"/>
        <c:axId val="490340960"/>
      </c:barChart>
      <c:dateAx>
        <c:axId val="4903458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40960"/>
        <c:crosses val="autoZero"/>
        <c:auto val="1"/>
        <c:lblOffset val="100"/>
        <c:baseTimeUnit val="days"/>
      </c:dateAx>
      <c:valAx>
        <c:axId val="490340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4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356C6-7E9D-44E2-B514-7FD611F81BCF}"/>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EC5958D3-13B3-46F3-B6E8-61C5FCF9DC9A}"/>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078876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99930-937A-468A-BF01-F13285DF9D84}"/>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0CB3E351-6BA1-4753-BFBC-FE9DE9E3C23F}"/>
              </a:ext>
            </a:extLst>
          </p:cNvPr>
          <p:cNvGraphicFramePr>
            <a:graphicFrameLocks noGrp="1"/>
          </p:cNvGraphicFramePr>
          <p:nvPr>
            <p:ph type="chart" sz="quarter" idx="13"/>
            <p:extLst>
              <p:ext uri="{D42A27DB-BD31-4B8C-83A1-F6EECF244321}">
                <p14:modId xmlns:p14="http://schemas.microsoft.com/office/powerpoint/2010/main" val="2966443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4DF879-AC9D-448D-B1C1-452580213D87}"/>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E512B8BC-22A5-4896-B603-C2C1A1084E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911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C66C-73ED-46CE-A5A2-5AEAE9D3E29F}"/>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50F0A967-5A1D-4117-9FCE-C70C9BA1AF2C}"/>
              </a:ext>
            </a:extLst>
          </p:cNvPr>
          <p:cNvGraphicFramePr>
            <a:graphicFrameLocks noGrp="1"/>
          </p:cNvGraphicFramePr>
          <p:nvPr>
            <p:ph type="chart" sz="quarter" idx="13"/>
            <p:extLst>
              <p:ext uri="{D42A27DB-BD31-4B8C-83A1-F6EECF244321}">
                <p14:modId xmlns:p14="http://schemas.microsoft.com/office/powerpoint/2010/main" val="538917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CCDB76-0E92-47E9-85C7-47919BEBC42C}"/>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7E4EC1CE-9287-4603-A570-135046DDF2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251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E7F77-BC2C-44F9-8F8B-1E6C232E8D5C}"/>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CA66EDB0-265E-4E71-92FB-824F383A042F}"/>
              </a:ext>
            </a:extLst>
          </p:cNvPr>
          <p:cNvGraphicFramePr>
            <a:graphicFrameLocks noGrp="1"/>
          </p:cNvGraphicFramePr>
          <p:nvPr>
            <p:ph type="chart" sz="quarter" idx="13"/>
            <p:extLst>
              <p:ext uri="{D42A27DB-BD31-4B8C-83A1-F6EECF244321}">
                <p14:modId xmlns:p14="http://schemas.microsoft.com/office/powerpoint/2010/main" val="3131739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3373F4-AB00-4F0A-A612-90D1A0918E8C}"/>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973AD6C9-C0AB-4632-836A-BCC456B06A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914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17135-BDD2-4B6A-A4AC-C010EA11FE10}"/>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2A36C070-D7D9-4E26-B9F1-DD721E19E617}"/>
              </a:ext>
            </a:extLst>
          </p:cNvPr>
          <p:cNvGraphicFramePr>
            <a:graphicFrameLocks noGrp="1"/>
          </p:cNvGraphicFramePr>
          <p:nvPr>
            <p:ph type="chart" sz="quarter" idx="13"/>
            <p:extLst>
              <p:ext uri="{D42A27DB-BD31-4B8C-83A1-F6EECF244321}">
                <p14:modId xmlns:p14="http://schemas.microsoft.com/office/powerpoint/2010/main" val="500664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47830B-A7B3-4B97-B03C-9B2AC90A614C}"/>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0FB74FD0-0DAB-4940-BE1F-6B4D9DA7AE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7553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99BF-48CD-403B-AE39-7A557C046B85}"/>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F878F7F7-7E2A-4DB8-9E72-2DF17C41ED2B}"/>
              </a:ext>
            </a:extLst>
          </p:cNvPr>
          <p:cNvGraphicFramePr>
            <a:graphicFrameLocks noGrp="1"/>
          </p:cNvGraphicFramePr>
          <p:nvPr>
            <p:ph type="chart" sz="quarter" idx="13"/>
            <p:extLst>
              <p:ext uri="{D42A27DB-BD31-4B8C-83A1-F6EECF244321}">
                <p14:modId xmlns:p14="http://schemas.microsoft.com/office/powerpoint/2010/main" val="105759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DC4392-BD11-436A-8D1E-C1EE6C51F279}"/>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036D6E32-D019-44AE-B3BF-4E7AF7D052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1212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F834D-31EA-405E-A013-F48A4B4520FA}"/>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51E5F1BB-4EEB-47C5-830D-E3C0239832BB}"/>
              </a:ext>
            </a:extLst>
          </p:cNvPr>
          <p:cNvGraphicFramePr>
            <a:graphicFrameLocks noGrp="1"/>
          </p:cNvGraphicFramePr>
          <p:nvPr>
            <p:ph type="chart" sz="quarter" idx="13"/>
            <p:extLst>
              <p:ext uri="{D42A27DB-BD31-4B8C-83A1-F6EECF244321}">
                <p14:modId xmlns:p14="http://schemas.microsoft.com/office/powerpoint/2010/main" val="3240502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812E5F-F2F3-4865-872B-60187D8704DB}"/>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EC9AF061-1864-4F9D-ACF8-5C2675A5C1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6860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B525B-8713-4BE6-A0E8-8AFA44FB9AAF}"/>
              </a:ext>
            </a:extLst>
          </p:cNvPr>
          <p:cNvSpPr>
            <a:spLocks noGrp="1"/>
          </p:cNvSpPr>
          <p:nvPr>
            <p:ph type="title"/>
          </p:nvPr>
        </p:nvSpPr>
        <p:spPr/>
        <p:txBody>
          <a:bodyPr/>
          <a:lstStyle/>
          <a:p>
            <a:r>
              <a:rPr lang="en-US"/>
              <a:t>Facebook FB Own Posts Table with views | SLTR - 1 of 24</a:t>
            </a:r>
          </a:p>
        </p:txBody>
      </p:sp>
      <p:graphicFrame>
        <p:nvGraphicFramePr>
          <p:cNvPr id="5" name="Table Placeholder 4">
            <a:extLst>
              <a:ext uri="{FF2B5EF4-FFF2-40B4-BE49-F238E27FC236}">
                <a16:creationId xmlns:a16="http://schemas.microsoft.com/office/drawing/2014/main" id="{E8444900-37C1-458C-8DAF-81102C5F5EFA}"/>
              </a:ext>
            </a:extLst>
          </p:cNvPr>
          <p:cNvGraphicFramePr>
            <a:graphicFrameLocks noGrp="1"/>
          </p:cNvGraphicFramePr>
          <p:nvPr>
            <p:ph type="tbl" sz="quarter" idx="13"/>
            <p:extLst>
              <p:ext uri="{D42A27DB-BD31-4B8C-83A1-F6EECF244321}">
                <p14:modId xmlns:p14="http://schemas.microsoft.com/office/powerpoint/2010/main" val="3961040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35826455"/>
                    </a:ext>
                  </a:extLst>
                </a:gridCol>
                <a:gridCol w="576072">
                  <a:extLst>
                    <a:ext uri="{9D8B030D-6E8A-4147-A177-3AD203B41FA5}">
                      <a16:colId xmlns:a16="http://schemas.microsoft.com/office/drawing/2014/main" val="7618365"/>
                    </a:ext>
                  </a:extLst>
                </a:gridCol>
                <a:gridCol w="576072">
                  <a:extLst>
                    <a:ext uri="{9D8B030D-6E8A-4147-A177-3AD203B41FA5}">
                      <a16:colId xmlns:a16="http://schemas.microsoft.com/office/drawing/2014/main" val="2894859686"/>
                    </a:ext>
                  </a:extLst>
                </a:gridCol>
                <a:gridCol w="576072">
                  <a:extLst>
                    <a:ext uri="{9D8B030D-6E8A-4147-A177-3AD203B41FA5}">
                      <a16:colId xmlns:a16="http://schemas.microsoft.com/office/drawing/2014/main" val="582891501"/>
                    </a:ext>
                  </a:extLst>
                </a:gridCol>
                <a:gridCol w="576072">
                  <a:extLst>
                    <a:ext uri="{9D8B030D-6E8A-4147-A177-3AD203B41FA5}">
                      <a16:colId xmlns:a16="http://schemas.microsoft.com/office/drawing/2014/main" val="3145805731"/>
                    </a:ext>
                  </a:extLst>
                </a:gridCol>
                <a:gridCol w="576072">
                  <a:extLst>
                    <a:ext uri="{9D8B030D-6E8A-4147-A177-3AD203B41FA5}">
                      <a16:colId xmlns:a16="http://schemas.microsoft.com/office/drawing/2014/main" val="2431327065"/>
                    </a:ext>
                  </a:extLst>
                </a:gridCol>
                <a:gridCol w="576072">
                  <a:extLst>
                    <a:ext uri="{9D8B030D-6E8A-4147-A177-3AD203B41FA5}">
                      <a16:colId xmlns:a16="http://schemas.microsoft.com/office/drawing/2014/main" val="1745158797"/>
                    </a:ext>
                  </a:extLst>
                </a:gridCol>
                <a:gridCol w="576072">
                  <a:extLst>
                    <a:ext uri="{9D8B030D-6E8A-4147-A177-3AD203B41FA5}">
                      <a16:colId xmlns:a16="http://schemas.microsoft.com/office/drawing/2014/main" val="3317661665"/>
                    </a:ext>
                  </a:extLst>
                </a:gridCol>
                <a:gridCol w="576072">
                  <a:extLst>
                    <a:ext uri="{9D8B030D-6E8A-4147-A177-3AD203B41FA5}">
                      <a16:colId xmlns:a16="http://schemas.microsoft.com/office/drawing/2014/main" val="36857724"/>
                    </a:ext>
                  </a:extLst>
                </a:gridCol>
                <a:gridCol w="576072">
                  <a:extLst>
                    <a:ext uri="{9D8B030D-6E8A-4147-A177-3AD203B41FA5}">
                      <a16:colId xmlns:a16="http://schemas.microsoft.com/office/drawing/2014/main" val="1618183518"/>
                    </a:ext>
                  </a:extLst>
                </a:gridCol>
                <a:gridCol w="576072">
                  <a:extLst>
                    <a:ext uri="{9D8B030D-6E8A-4147-A177-3AD203B41FA5}">
                      <a16:colId xmlns:a16="http://schemas.microsoft.com/office/drawing/2014/main" val="4286846618"/>
                    </a:ext>
                  </a:extLst>
                </a:gridCol>
                <a:gridCol w="658368">
                  <a:extLst>
                    <a:ext uri="{9D8B030D-6E8A-4147-A177-3AD203B41FA5}">
                      <a16:colId xmlns:a16="http://schemas.microsoft.com/office/drawing/2014/main" val="3150421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161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- 2018-12-29 14:30:00 </a:t>
                      </a:r>
                      <a:r>
                        <a:rPr kumimoji="0" lang="en-US" sz="1000" b="0" i="0" u="none" strike="noStrike" kern="1200" cap="none" spc="0" normalizeH="0" baseline="0" noProof="0">
                          <a:ln>
                            <a:noFill/>
                          </a:ln>
                          <a:solidFill>
                            <a:prstClr val="black"/>
                          </a:solidFill>
                          <a:effectLst/>
                          <a:uLnTx/>
                          <a:uFillTx/>
                          <a:latin typeface="+mn-lt"/>
                          <a:ea typeface="+mn-ea"/>
                          <a:cs typeface="+mn-cs"/>
                        </a:rPr>
                        <a:t> 
 Keep the party going into January, at Brunch, Bubbles &amp; Beats! Our first epic brunch is on 6th January, and we want to see you there for food, music and bubbles! 
To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5173625"/>
                  </a:ext>
                </a:extLst>
              </a:tr>
            </a:tbl>
          </a:graphicData>
        </a:graphic>
      </p:graphicFrame>
      <p:sp>
        <p:nvSpPr>
          <p:cNvPr id="4" name="Text Placeholder 3">
            <a:extLst>
              <a:ext uri="{FF2B5EF4-FFF2-40B4-BE49-F238E27FC236}">
                <a16:creationId xmlns:a16="http://schemas.microsoft.com/office/drawing/2014/main" id="{8138BEA8-7C40-47AC-AF2D-442F8D01A147}"/>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375405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8D6F0-5BC6-40E1-942D-638020B8C549}"/>
              </a:ext>
            </a:extLst>
          </p:cNvPr>
          <p:cNvSpPr>
            <a:spLocks noGrp="1"/>
          </p:cNvSpPr>
          <p:nvPr>
            <p:ph type="title"/>
          </p:nvPr>
        </p:nvSpPr>
        <p:spPr/>
        <p:txBody>
          <a:bodyPr/>
          <a:lstStyle/>
          <a:p>
            <a:r>
              <a:rPr lang="en-US"/>
              <a:t>Facebook FB Own Posts Table with views | SLTR - 2 of 24</a:t>
            </a:r>
          </a:p>
        </p:txBody>
      </p:sp>
      <p:graphicFrame>
        <p:nvGraphicFramePr>
          <p:cNvPr id="5" name="Table Placeholder 4">
            <a:extLst>
              <a:ext uri="{FF2B5EF4-FFF2-40B4-BE49-F238E27FC236}">
                <a16:creationId xmlns:a16="http://schemas.microsoft.com/office/drawing/2014/main" id="{8856FF60-8564-457E-AF0A-E2B04BE2CA55}"/>
              </a:ext>
            </a:extLst>
          </p:cNvPr>
          <p:cNvGraphicFramePr>
            <a:graphicFrameLocks noGrp="1"/>
          </p:cNvGraphicFramePr>
          <p:nvPr>
            <p:ph type="tbl" sz="quarter" idx="13"/>
            <p:extLst>
              <p:ext uri="{D42A27DB-BD31-4B8C-83A1-F6EECF244321}">
                <p14:modId xmlns:p14="http://schemas.microsoft.com/office/powerpoint/2010/main" val="1119163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28162882"/>
                    </a:ext>
                  </a:extLst>
                </a:gridCol>
                <a:gridCol w="576072">
                  <a:extLst>
                    <a:ext uri="{9D8B030D-6E8A-4147-A177-3AD203B41FA5}">
                      <a16:colId xmlns:a16="http://schemas.microsoft.com/office/drawing/2014/main" val="3488056641"/>
                    </a:ext>
                  </a:extLst>
                </a:gridCol>
                <a:gridCol w="576072">
                  <a:extLst>
                    <a:ext uri="{9D8B030D-6E8A-4147-A177-3AD203B41FA5}">
                      <a16:colId xmlns:a16="http://schemas.microsoft.com/office/drawing/2014/main" val="4203885758"/>
                    </a:ext>
                  </a:extLst>
                </a:gridCol>
                <a:gridCol w="576072">
                  <a:extLst>
                    <a:ext uri="{9D8B030D-6E8A-4147-A177-3AD203B41FA5}">
                      <a16:colId xmlns:a16="http://schemas.microsoft.com/office/drawing/2014/main" val="3822346292"/>
                    </a:ext>
                  </a:extLst>
                </a:gridCol>
                <a:gridCol w="576072">
                  <a:extLst>
                    <a:ext uri="{9D8B030D-6E8A-4147-A177-3AD203B41FA5}">
                      <a16:colId xmlns:a16="http://schemas.microsoft.com/office/drawing/2014/main" val="2059543576"/>
                    </a:ext>
                  </a:extLst>
                </a:gridCol>
                <a:gridCol w="576072">
                  <a:extLst>
                    <a:ext uri="{9D8B030D-6E8A-4147-A177-3AD203B41FA5}">
                      <a16:colId xmlns:a16="http://schemas.microsoft.com/office/drawing/2014/main" val="351506739"/>
                    </a:ext>
                  </a:extLst>
                </a:gridCol>
                <a:gridCol w="576072">
                  <a:extLst>
                    <a:ext uri="{9D8B030D-6E8A-4147-A177-3AD203B41FA5}">
                      <a16:colId xmlns:a16="http://schemas.microsoft.com/office/drawing/2014/main" val="2048066477"/>
                    </a:ext>
                  </a:extLst>
                </a:gridCol>
                <a:gridCol w="576072">
                  <a:extLst>
                    <a:ext uri="{9D8B030D-6E8A-4147-A177-3AD203B41FA5}">
                      <a16:colId xmlns:a16="http://schemas.microsoft.com/office/drawing/2014/main" val="3162430373"/>
                    </a:ext>
                  </a:extLst>
                </a:gridCol>
                <a:gridCol w="576072">
                  <a:extLst>
                    <a:ext uri="{9D8B030D-6E8A-4147-A177-3AD203B41FA5}">
                      <a16:colId xmlns:a16="http://schemas.microsoft.com/office/drawing/2014/main" val="1224495193"/>
                    </a:ext>
                  </a:extLst>
                </a:gridCol>
                <a:gridCol w="576072">
                  <a:extLst>
                    <a:ext uri="{9D8B030D-6E8A-4147-A177-3AD203B41FA5}">
                      <a16:colId xmlns:a16="http://schemas.microsoft.com/office/drawing/2014/main" val="3206497676"/>
                    </a:ext>
                  </a:extLst>
                </a:gridCol>
                <a:gridCol w="576072">
                  <a:extLst>
                    <a:ext uri="{9D8B030D-6E8A-4147-A177-3AD203B41FA5}">
                      <a16:colId xmlns:a16="http://schemas.microsoft.com/office/drawing/2014/main" val="4006714609"/>
                    </a:ext>
                  </a:extLst>
                </a:gridCol>
                <a:gridCol w="658368">
                  <a:extLst>
                    <a:ext uri="{9D8B030D-6E8A-4147-A177-3AD203B41FA5}">
                      <a16:colId xmlns:a16="http://schemas.microsoft.com/office/drawing/2014/main" val="4033358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481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- 2018-12-23 13:00:00 </a:t>
                      </a:r>
                      <a:r>
                        <a:rPr kumimoji="0" lang="en-US" sz="1000" b="0" i="0" u="none" strike="noStrike" kern="1200" cap="none" spc="0" normalizeH="0" baseline="0" noProof="0">
                          <a:ln>
                            <a:noFill/>
                          </a:ln>
                          <a:solidFill>
                            <a:prstClr val="black"/>
                          </a:solidFill>
                          <a:effectLst/>
                          <a:uLnTx/>
                          <a:uFillTx/>
                          <a:latin typeface="+mn-lt"/>
                          <a:ea typeface="+mn-ea"/>
                          <a:cs typeface="+mn-cs"/>
                        </a:rPr>
                        <a:t> 
 We're excited for what the New Year will bring - like another epic Brunch, Bubbles &amp; Beats on Jan 6th! 
Enter to WIN 2 seats simply by commenting 🎉 below! 📷 thierrybaz
Or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4745209"/>
                  </a:ext>
                </a:extLst>
              </a:tr>
            </a:tbl>
          </a:graphicData>
        </a:graphic>
      </p:graphicFrame>
      <p:sp>
        <p:nvSpPr>
          <p:cNvPr id="4" name="Text Placeholder 3">
            <a:extLst>
              <a:ext uri="{FF2B5EF4-FFF2-40B4-BE49-F238E27FC236}">
                <a16:creationId xmlns:a16="http://schemas.microsoft.com/office/drawing/2014/main" id="{A992F239-9023-4A9B-899B-DB36413C229E}"/>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95282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20B2A-6C97-46D5-9913-55C36D5A23AF}"/>
              </a:ext>
            </a:extLst>
          </p:cNvPr>
          <p:cNvSpPr>
            <a:spLocks noGrp="1"/>
          </p:cNvSpPr>
          <p:nvPr>
            <p:ph type="title"/>
          </p:nvPr>
        </p:nvSpPr>
        <p:spPr/>
        <p:txBody>
          <a:bodyPr/>
          <a:lstStyle/>
          <a:p>
            <a:r>
              <a:rPr lang="en-US"/>
              <a:t>Facebook FB Own Posts Table with views | SLTR - 3 of 24</a:t>
            </a:r>
          </a:p>
        </p:txBody>
      </p:sp>
      <p:graphicFrame>
        <p:nvGraphicFramePr>
          <p:cNvPr id="5" name="Table Placeholder 4">
            <a:extLst>
              <a:ext uri="{FF2B5EF4-FFF2-40B4-BE49-F238E27FC236}">
                <a16:creationId xmlns:a16="http://schemas.microsoft.com/office/drawing/2014/main" id="{8F686D22-7937-4403-BA85-21FA357EF8B3}"/>
              </a:ext>
            </a:extLst>
          </p:cNvPr>
          <p:cNvGraphicFramePr>
            <a:graphicFrameLocks noGrp="1"/>
          </p:cNvGraphicFramePr>
          <p:nvPr>
            <p:ph type="tbl" sz="quarter" idx="13"/>
            <p:extLst>
              <p:ext uri="{D42A27DB-BD31-4B8C-83A1-F6EECF244321}">
                <p14:modId xmlns:p14="http://schemas.microsoft.com/office/powerpoint/2010/main" val="252772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0153266"/>
                    </a:ext>
                  </a:extLst>
                </a:gridCol>
                <a:gridCol w="576072">
                  <a:extLst>
                    <a:ext uri="{9D8B030D-6E8A-4147-A177-3AD203B41FA5}">
                      <a16:colId xmlns:a16="http://schemas.microsoft.com/office/drawing/2014/main" val="987481203"/>
                    </a:ext>
                  </a:extLst>
                </a:gridCol>
                <a:gridCol w="576072">
                  <a:extLst>
                    <a:ext uri="{9D8B030D-6E8A-4147-A177-3AD203B41FA5}">
                      <a16:colId xmlns:a16="http://schemas.microsoft.com/office/drawing/2014/main" val="726433381"/>
                    </a:ext>
                  </a:extLst>
                </a:gridCol>
                <a:gridCol w="576072">
                  <a:extLst>
                    <a:ext uri="{9D8B030D-6E8A-4147-A177-3AD203B41FA5}">
                      <a16:colId xmlns:a16="http://schemas.microsoft.com/office/drawing/2014/main" val="1852893801"/>
                    </a:ext>
                  </a:extLst>
                </a:gridCol>
                <a:gridCol w="576072">
                  <a:extLst>
                    <a:ext uri="{9D8B030D-6E8A-4147-A177-3AD203B41FA5}">
                      <a16:colId xmlns:a16="http://schemas.microsoft.com/office/drawing/2014/main" val="3243610391"/>
                    </a:ext>
                  </a:extLst>
                </a:gridCol>
                <a:gridCol w="576072">
                  <a:extLst>
                    <a:ext uri="{9D8B030D-6E8A-4147-A177-3AD203B41FA5}">
                      <a16:colId xmlns:a16="http://schemas.microsoft.com/office/drawing/2014/main" val="1747439436"/>
                    </a:ext>
                  </a:extLst>
                </a:gridCol>
                <a:gridCol w="576072">
                  <a:extLst>
                    <a:ext uri="{9D8B030D-6E8A-4147-A177-3AD203B41FA5}">
                      <a16:colId xmlns:a16="http://schemas.microsoft.com/office/drawing/2014/main" val="1092551268"/>
                    </a:ext>
                  </a:extLst>
                </a:gridCol>
                <a:gridCol w="576072">
                  <a:extLst>
                    <a:ext uri="{9D8B030D-6E8A-4147-A177-3AD203B41FA5}">
                      <a16:colId xmlns:a16="http://schemas.microsoft.com/office/drawing/2014/main" val="2465667422"/>
                    </a:ext>
                  </a:extLst>
                </a:gridCol>
                <a:gridCol w="576072">
                  <a:extLst>
                    <a:ext uri="{9D8B030D-6E8A-4147-A177-3AD203B41FA5}">
                      <a16:colId xmlns:a16="http://schemas.microsoft.com/office/drawing/2014/main" val="1801904282"/>
                    </a:ext>
                  </a:extLst>
                </a:gridCol>
                <a:gridCol w="576072">
                  <a:extLst>
                    <a:ext uri="{9D8B030D-6E8A-4147-A177-3AD203B41FA5}">
                      <a16:colId xmlns:a16="http://schemas.microsoft.com/office/drawing/2014/main" val="2472950087"/>
                    </a:ext>
                  </a:extLst>
                </a:gridCol>
                <a:gridCol w="576072">
                  <a:extLst>
                    <a:ext uri="{9D8B030D-6E8A-4147-A177-3AD203B41FA5}">
                      <a16:colId xmlns:a16="http://schemas.microsoft.com/office/drawing/2014/main" val="2837697873"/>
                    </a:ext>
                  </a:extLst>
                </a:gridCol>
                <a:gridCol w="658368">
                  <a:extLst>
                    <a:ext uri="{9D8B030D-6E8A-4147-A177-3AD203B41FA5}">
                      <a16:colId xmlns:a16="http://schemas.microsoft.com/office/drawing/2014/main" val="274360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507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- 2018-10-30 15:00:30 </a:t>
                      </a:r>
                      <a:r>
                        <a:rPr kumimoji="0" lang="en-US" sz="1000" b="0" i="0" u="none" strike="noStrike" kern="1200" cap="none" spc="0" normalizeH="0" baseline="0" noProof="0">
                          <a:ln>
                            <a:noFill/>
                          </a:ln>
                          <a:solidFill>
                            <a:prstClr val="black"/>
                          </a:solidFill>
                          <a:effectLst/>
                          <a:uLnTx/>
                          <a:uFillTx/>
                          <a:latin typeface="+mn-lt"/>
                          <a:ea typeface="+mn-ea"/>
                          <a:cs typeface="+mn-cs"/>
                        </a:rPr>
                        <a:t> 
 🐢 Name our female tortoise and WIN a dinner for 2 at Le Touessrok! 🐢
Help us celebrate 40 Years by leaving your name suggestions below 👇
The best name will be appointed to our special lady, and the winner will dine at Le Bazar! 
📷: ayeshawanders_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373232"/>
                  </a:ext>
                </a:extLst>
              </a:tr>
            </a:tbl>
          </a:graphicData>
        </a:graphic>
      </p:graphicFrame>
      <p:sp>
        <p:nvSpPr>
          <p:cNvPr id="4" name="Text Placeholder 3">
            <a:extLst>
              <a:ext uri="{FF2B5EF4-FFF2-40B4-BE49-F238E27FC236}">
                <a16:creationId xmlns:a16="http://schemas.microsoft.com/office/drawing/2014/main" id="{136C4D9C-BA82-4DC6-9792-9D6645581D6C}"/>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3397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02451-1753-4DE4-A033-12FE012D339A}"/>
              </a:ext>
            </a:extLst>
          </p:cNvPr>
          <p:cNvSpPr>
            <a:spLocks noGrp="1"/>
          </p:cNvSpPr>
          <p:nvPr>
            <p:ph type="title"/>
          </p:nvPr>
        </p:nvSpPr>
        <p:spPr/>
        <p:txBody>
          <a:bodyPr/>
          <a:lstStyle/>
          <a:p>
            <a:r>
              <a:rPr lang="en-US"/>
              <a:t>Facebook FB Own Posts Table with views | SLTR - 4 of 24</a:t>
            </a:r>
          </a:p>
        </p:txBody>
      </p:sp>
      <p:graphicFrame>
        <p:nvGraphicFramePr>
          <p:cNvPr id="5" name="Table Placeholder 4">
            <a:extLst>
              <a:ext uri="{FF2B5EF4-FFF2-40B4-BE49-F238E27FC236}">
                <a16:creationId xmlns:a16="http://schemas.microsoft.com/office/drawing/2014/main" id="{D90F7BAD-FC02-424C-B8B8-15D77CF50976}"/>
              </a:ext>
            </a:extLst>
          </p:cNvPr>
          <p:cNvGraphicFramePr>
            <a:graphicFrameLocks noGrp="1"/>
          </p:cNvGraphicFramePr>
          <p:nvPr>
            <p:ph type="tbl" sz="quarter" idx="13"/>
            <p:extLst>
              <p:ext uri="{D42A27DB-BD31-4B8C-83A1-F6EECF244321}">
                <p14:modId xmlns:p14="http://schemas.microsoft.com/office/powerpoint/2010/main" val="4235007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8660783"/>
                    </a:ext>
                  </a:extLst>
                </a:gridCol>
                <a:gridCol w="576072">
                  <a:extLst>
                    <a:ext uri="{9D8B030D-6E8A-4147-A177-3AD203B41FA5}">
                      <a16:colId xmlns:a16="http://schemas.microsoft.com/office/drawing/2014/main" val="3130394112"/>
                    </a:ext>
                  </a:extLst>
                </a:gridCol>
                <a:gridCol w="576072">
                  <a:extLst>
                    <a:ext uri="{9D8B030D-6E8A-4147-A177-3AD203B41FA5}">
                      <a16:colId xmlns:a16="http://schemas.microsoft.com/office/drawing/2014/main" val="3272479132"/>
                    </a:ext>
                  </a:extLst>
                </a:gridCol>
                <a:gridCol w="576072">
                  <a:extLst>
                    <a:ext uri="{9D8B030D-6E8A-4147-A177-3AD203B41FA5}">
                      <a16:colId xmlns:a16="http://schemas.microsoft.com/office/drawing/2014/main" val="2856782757"/>
                    </a:ext>
                  </a:extLst>
                </a:gridCol>
                <a:gridCol w="576072">
                  <a:extLst>
                    <a:ext uri="{9D8B030D-6E8A-4147-A177-3AD203B41FA5}">
                      <a16:colId xmlns:a16="http://schemas.microsoft.com/office/drawing/2014/main" val="1764991902"/>
                    </a:ext>
                  </a:extLst>
                </a:gridCol>
                <a:gridCol w="576072">
                  <a:extLst>
                    <a:ext uri="{9D8B030D-6E8A-4147-A177-3AD203B41FA5}">
                      <a16:colId xmlns:a16="http://schemas.microsoft.com/office/drawing/2014/main" val="2767779926"/>
                    </a:ext>
                  </a:extLst>
                </a:gridCol>
                <a:gridCol w="576072">
                  <a:extLst>
                    <a:ext uri="{9D8B030D-6E8A-4147-A177-3AD203B41FA5}">
                      <a16:colId xmlns:a16="http://schemas.microsoft.com/office/drawing/2014/main" val="1604728685"/>
                    </a:ext>
                  </a:extLst>
                </a:gridCol>
                <a:gridCol w="576072">
                  <a:extLst>
                    <a:ext uri="{9D8B030D-6E8A-4147-A177-3AD203B41FA5}">
                      <a16:colId xmlns:a16="http://schemas.microsoft.com/office/drawing/2014/main" val="1058807332"/>
                    </a:ext>
                  </a:extLst>
                </a:gridCol>
                <a:gridCol w="576072">
                  <a:extLst>
                    <a:ext uri="{9D8B030D-6E8A-4147-A177-3AD203B41FA5}">
                      <a16:colId xmlns:a16="http://schemas.microsoft.com/office/drawing/2014/main" val="2820557201"/>
                    </a:ext>
                  </a:extLst>
                </a:gridCol>
                <a:gridCol w="576072">
                  <a:extLst>
                    <a:ext uri="{9D8B030D-6E8A-4147-A177-3AD203B41FA5}">
                      <a16:colId xmlns:a16="http://schemas.microsoft.com/office/drawing/2014/main" val="8596199"/>
                    </a:ext>
                  </a:extLst>
                </a:gridCol>
                <a:gridCol w="576072">
                  <a:extLst>
                    <a:ext uri="{9D8B030D-6E8A-4147-A177-3AD203B41FA5}">
                      <a16:colId xmlns:a16="http://schemas.microsoft.com/office/drawing/2014/main" val="770907840"/>
                    </a:ext>
                  </a:extLst>
                </a:gridCol>
                <a:gridCol w="658368">
                  <a:extLst>
                    <a:ext uri="{9D8B030D-6E8A-4147-A177-3AD203B41FA5}">
                      <a16:colId xmlns:a16="http://schemas.microsoft.com/office/drawing/2014/main" val="18213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349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- 2018-10-12 13:00:00 </a:t>
                      </a:r>
                      <a:r>
                        <a:rPr kumimoji="0" lang="en-US" sz="1000" b="0" i="0" u="none" strike="noStrike" kern="1200" cap="none" spc="0" normalizeH="0" baseline="0" noProof="0">
                          <a:ln>
                            <a:noFill/>
                          </a:ln>
                          <a:solidFill>
                            <a:prstClr val="black"/>
                          </a:solidFill>
                          <a:effectLst/>
                          <a:uLnTx/>
                          <a:uFillTx/>
                          <a:latin typeface="+mn-lt"/>
                          <a:ea typeface="+mn-ea"/>
                          <a:cs typeface="+mn-cs"/>
                        </a:rPr>
                        <a:t> 
 🔮 WIN Yelloween entry and BBQ for 2 on October 27th! Just fill in the blank to enter... 👇
"Voodoo magic, pyro dancing, mouth-watering dishes and DJ David Jay with _____ will make Yelloween the spookiest party EVER!"
52591441 / 5255 3892 / 4027400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1705551"/>
                  </a:ext>
                </a:extLst>
              </a:tr>
            </a:tbl>
          </a:graphicData>
        </a:graphic>
      </p:graphicFrame>
      <p:sp>
        <p:nvSpPr>
          <p:cNvPr id="4" name="Text Placeholder 3">
            <a:extLst>
              <a:ext uri="{FF2B5EF4-FFF2-40B4-BE49-F238E27FC236}">
                <a16:creationId xmlns:a16="http://schemas.microsoft.com/office/drawing/2014/main" id="{9F2E5F1D-6215-4C7D-B7FE-22905AEB5B46}"/>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43721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E53EB-9120-48EB-B60F-91A6A52D4300}"/>
              </a:ext>
            </a:extLst>
          </p:cNvPr>
          <p:cNvSpPr>
            <a:spLocks noGrp="1"/>
          </p:cNvSpPr>
          <p:nvPr>
            <p:ph type="title"/>
          </p:nvPr>
        </p:nvSpPr>
        <p:spPr/>
        <p:txBody>
          <a:bodyPr/>
          <a:lstStyle/>
          <a:p>
            <a:r>
              <a:rPr lang="en-US"/>
              <a:t>Facebook FB Own Posts Table with views | SLTR - 5 of 24</a:t>
            </a:r>
          </a:p>
        </p:txBody>
      </p:sp>
      <p:graphicFrame>
        <p:nvGraphicFramePr>
          <p:cNvPr id="5" name="Table Placeholder 4">
            <a:extLst>
              <a:ext uri="{FF2B5EF4-FFF2-40B4-BE49-F238E27FC236}">
                <a16:creationId xmlns:a16="http://schemas.microsoft.com/office/drawing/2014/main" id="{057FEC72-E272-47A5-9203-216E4ABC648D}"/>
              </a:ext>
            </a:extLst>
          </p:cNvPr>
          <p:cNvGraphicFramePr>
            <a:graphicFrameLocks noGrp="1"/>
          </p:cNvGraphicFramePr>
          <p:nvPr>
            <p:ph type="tbl" sz="quarter" idx="13"/>
            <p:extLst>
              <p:ext uri="{D42A27DB-BD31-4B8C-83A1-F6EECF244321}">
                <p14:modId xmlns:p14="http://schemas.microsoft.com/office/powerpoint/2010/main" val="1087147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15080571"/>
                    </a:ext>
                  </a:extLst>
                </a:gridCol>
                <a:gridCol w="576072">
                  <a:extLst>
                    <a:ext uri="{9D8B030D-6E8A-4147-A177-3AD203B41FA5}">
                      <a16:colId xmlns:a16="http://schemas.microsoft.com/office/drawing/2014/main" val="995964626"/>
                    </a:ext>
                  </a:extLst>
                </a:gridCol>
                <a:gridCol w="576072">
                  <a:extLst>
                    <a:ext uri="{9D8B030D-6E8A-4147-A177-3AD203B41FA5}">
                      <a16:colId xmlns:a16="http://schemas.microsoft.com/office/drawing/2014/main" val="246756529"/>
                    </a:ext>
                  </a:extLst>
                </a:gridCol>
                <a:gridCol w="576072">
                  <a:extLst>
                    <a:ext uri="{9D8B030D-6E8A-4147-A177-3AD203B41FA5}">
                      <a16:colId xmlns:a16="http://schemas.microsoft.com/office/drawing/2014/main" val="9317550"/>
                    </a:ext>
                  </a:extLst>
                </a:gridCol>
                <a:gridCol w="576072">
                  <a:extLst>
                    <a:ext uri="{9D8B030D-6E8A-4147-A177-3AD203B41FA5}">
                      <a16:colId xmlns:a16="http://schemas.microsoft.com/office/drawing/2014/main" val="4222987102"/>
                    </a:ext>
                  </a:extLst>
                </a:gridCol>
                <a:gridCol w="576072">
                  <a:extLst>
                    <a:ext uri="{9D8B030D-6E8A-4147-A177-3AD203B41FA5}">
                      <a16:colId xmlns:a16="http://schemas.microsoft.com/office/drawing/2014/main" val="2925623621"/>
                    </a:ext>
                  </a:extLst>
                </a:gridCol>
                <a:gridCol w="576072">
                  <a:extLst>
                    <a:ext uri="{9D8B030D-6E8A-4147-A177-3AD203B41FA5}">
                      <a16:colId xmlns:a16="http://schemas.microsoft.com/office/drawing/2014/main" val="2051623782"/>
                    </a:ext>
                  </a:extLst>
                </a:gridCol>
                <a:gridCol w="576072">
                  <a:extLst>
                    <a:ext uri="{9D8B030D-6E8A-4147-A177-3AD203B41FA5}">
                      <a16:colId xmlns:a16="http://schemas.microsoft.com/office/drawing/2014/main" val="190817581"/>
                    </a:ext>
                  </a:extLst>
                </a:gridCol>
                <a:gridCol w="576072">
                  <a:extLst>
                    <a:ext uri="{9D8B030D-6E8A-4147-A177-3AD203B41FA5}">
                      <a16:colId xmlns:a16="http://schemas.microsoft.com/office/drawing/2014/main" val="2405776023"/>
                    </a:ext>
                  </a:extLst>
                </a:gridCol>
                <a:gridCol w="576072">
                  <a:extLst>
                    <a:ext uri="{9D8B030D-6E8A-4147-A177-3AD203B41FA5}">
                      <a16:colId xmlns:a16="http://schemas.microsoft.com/office/drawing/2014/main" val="941833618"/>
                    </a:ext>
                  </a:extLst>
                </a:gridCol>
                <a:gridCol w="576072">
                  <a:extLst>
                    <a:ext uri="{9D8B030D-6E8A-4147-A177-3AD203B41FA5}">
                      <a16:colId xmlns:a16="http://schemas.microsoft.com/office/drawing/2014/main" val="3515286429"/>
                    </a:ext>
                  </a:extLst>
                </a:gridCol>
                <a:gridCol w="658368">
                  <a:extLst>
                    <a:ext uri="{9D8B030D-6E8A-4147-A177-3AD203B41FA5}">
                      <a16:colId xmlns:a16="http://schemas.microsoft.com/office/drawing/2014/main" val="274426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815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- 2018-12-11 14:00:01 </a:t>
                      </a:r>
                      <a:r>
                        <a:rPr kumimoji="0" lang="en-US" sz="1000" b="0" i="0" u="none" strike="noStrike" kern="1200" cap="none" spc="0" normalizeH="0" baseline="0" noProof="0">
                          <a:ln>
                            <a:noFill/>
                          </a:ln>
                          <a:solidFill>
                            <a:prstClr val="black"/>
                          </a:solidFill>
                          <a:effectLst/>
                          <a:uLnTx/>
                          <a:uFillTx/>
                          <a:latin typeface="+mn-lt"/>
                          <a:ea typeface="+mn-ea"/>
                          <a:cs typeface="+mn-cs"/>
                        </a:rPr>
                        <a:t> 
 Our White Party is BACK! Join the annual festivities, don your whitest outfits and party into the night on December 29th, with music from DJ David Jay, Roxanne LeBrasse and Scarlett De La Torre! 
Throwback to last year 👇🏾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6885969"/>
                  </a:ext>
                </a:extLst>
              </a:tr>
            </a:tbl>
          </a:graphicData>
        </a:graphic>
      </p:graphicFrame>
      <p:sp>
        <p:nvSpPr>
          <p:cNvPr id="4" name="Text Placeholder 3">
            <a:extLst>
              <a:ext uri="{FF2B5EF4-FFF2-40B4-BE49-F238E27FC236}">
                <a16:creationId xmlns:a16="http://schemas.microsoft.com/office/drawing/2014/main" id="{2A08B0BA-A6F2-48C8-A534-5D8AF4B1FD16}"/>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350376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32E0-99C9-4287-B8FC-3D267A1A68FB}"/>
              </a:ext>
            </a:extLst>
          </p:cNvPr>
          <p:cNvSpPr>
            <a:spLocks noGrp="1"/>
          </p:cNvSpPr>
          <p:nvPr>
            <p:ph type="title"/>
          </p:nvPr>
        </p:nvSpPr>
        <p:spPr/>
        <p:txBody>
          <a:bodyPr/>
          <a:lstStyle/>
          <a:p>
            <a:r>
              <a:rPr lang="en-US"/>
              <a:t>Facebook FB Own Posts Table with views | SLTR - 6 of 24</a:t>
            </a:r>
          </a:p>
        </p:txBody>
      </p:sp>
      <p:graphicFrame>
        <p:nvGraphicFramePr>
          <p:cNvPr id="5" name="Table Placeholder 4">
            <a:extLst>
              <a:ext uri="{FF2B5EF4-FFF2-40B4-BE49-F238E27FC236}">
                <a16:creationId xmlns:a16="http://schemas.microsoft.com/office/drawing/2014/main" id="{6BD077F1-1F15-4BC9-A988-7F9914349F0D}"/>
              </a:ext>
            </a:extLst>
          </p:cNvPr>
          <p:cNvGraphicFramePr>
            <a:graphicFrameLocks noGrp="1"/>
          </p:cNvGraphicFramePr>
          <p:nvPr>
            <p:ph type="tbl" sz="quarter" idx="13"/>
            <p:extLst>
              <p:ext uri="{D42A27DB-BD31-4B8C-83A1-F6EECF244321}">
                <p14:modId xmlns:p14="http://schemas.microsoft.com/office/powerpoint/2010/main" val="2575907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6404949"/>
                    </a:ext>
                  </a:extLst>
                </a:gridCol>
                <a:gridCol w="576072">
                  <a:extLst>
                    <a:ext uri="{9D8B030D-6E8A-4147-A177-3AD203B41FA5}">
                      <a16:colId xmlns:a16="http://schemas.microsoft.com/office/drawing/2014/main" val="3066597871"/>
                    </a:ext>
                  </a:extLst>
                </a:gridCol>
                <a:gridCol w="576072">
                  <a:extLst>
                    <a:ext uri="{9D8B030D-6E8A-4147-A177-3AD203B41FA5}">
                      <a16:colId xmlns:a16="http://schemas.microsoft.com/office/drawing/2014/main" val="3557338434"/>
                    </a:ext>
                  </a:extLst>
                </a:gridCol>
                <a:gridCol w="576072">
                  <a:extLst>
                    <a:ext uri="{9D8B030D-6E8A-4147-A177-3AD203B41FA5}">
                      <a16:colId xmlns:a16="http://schemas.microsoft.com/office/drawing/2014/main" val="3674317271"/>
                    </a:ext>
                  </a:extLst>
                </a:gridCol>
                <a:gridCol w="576072">
                  <a:extLst>
                    <a:ext uri="{9D8B030D-6E8A-4147-A177-3AD203B41FA5}">
                      <a16:colId xmlns:a16="http://schemas.microsoft.com/office/drawing/2014/main" val="861403238"/>
                    </a:ext>
                  </a:extLst>
                </a:gridCol>
                <a:gridCol w="576072">
                  <a:extLst>
                    <a:ext uri="{9D8B030D-6E8A-4147-A177-3AD203B41FA5}">
                      <a16:colId xmlns:a16="http://schemas.microsoft.com/office/drawing/2014/main" val="3583787541"/>
                    </a:ext>
                  </a:extLst>
                </a:gridCol>
                <a:gridCol w="576072">
                  <a:extLst>
                    <a:ext uri="{9D8B030D-6E8A-4147-A177-3AD203B41FA5}">
                      <a16:colId xmlns:a16="http://schemas.microsoft.com/office/drawing/2014/main" val="3710865074"/>
                    </a:ext>
                  </a:extLst>
                </a:gridCol>
                <a:gridCol w="576072">
                  <a:extLst>
                    <a:ext uri="{9D8B030D-6E8A-4147-A177-3AD203B41FA5}">
                      <a16:colId xmlns:a16="http://schemas.microsoft.com/office/drawing/2014/main" val="795832319"/>
                    </a:ext>
                  </a:extLst>
                </a:gridCol>
                <a:gridCol w="576072">
                  <a:extLst>
                    <a:ext uri="{9D8B030D-6E8A-4147-A177-3AD203B41FA5}">
                      <a16:colId xmlns:a16="http://schemas.microsoft.com/office/drawing/2014/main" val="4199886256"/>
                    </a:ext>
                  </a:extLst>
                </a:gridCol>
                <a:gridCol w="576072">
                  <a:extLst>
                    <a:ext uri="{9D8B030D-6E8A-4147-A177-3AD203B41FA5}">
                      <a16:colId xmlns:a16="http://schemas.microsoft.com/office/drawing/2014/main" val="3752990785"/>
                    </a:ext>
                  </a:extLst>
                </a:gridCol>
                <a:gridCol w="576072">
                  <a:extLst>
                    <a:ext uri="{9D8B030D-6E8A-4147-A177-3AD203B41FA5}">
                      <a16:colId xmlns:a16="http://schemas.microsoft.com/office/drawing/2014/main" val="898025946"/>
                    </a:ext>
                  </a:extLst>
                </a:gridCol>
                <a:gridCol w="658368">
                  <a:extLst>
                    <a:ext uri="{9D8B030D-6E8A-4147-A177-3AD203B41FA5}">
                      <a16:colId xmlns:a16="http://schemas.microsoft.com/office/drawing/2014/main" val="4157301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8199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- 2018-10-20 11:50:50 </a:t>
                      </a:r>
                      <a:r>
                        <a:rPr kumimoji="0" lang="en-US" sz="1000" b="0" i="0" u="none" strike="noStrike" kern="1200" cap="none" spc="0" normalizeH="0" baseline="0" noProof="0">
                          <a:ln>
                            <a:noFill/>
                          </a:ln>
                          <a:solidFill>
                            <a:prstClr val="black"/>
                          </a:solidFill>
                          <a:effectLst/>
                          <a:uLnTx/>
                          <a:uFillTx/>
                          <a:latin typeface="+mn-lt"/>
                          <a:ea typeface="+mn-ea"/>
                          <a:cs typeface="+mn-cs"/>
                        </a:rPr>
                        <a:t> 
 Ghosts! Goblins! and Voodoo masters! Gather on the 27th October for our HUGE Yelloween party! (That's Halloween, with added Veuve Clicquot!) 
Mauritians can dine and dance into the darkness on Republik Beach, and then stay the night at local rates.
Event booking: 52591441 / 5255 3892 / 4027400 or email us at restaurant-reservations.sltr@shangri-la.com
Room booking: 4027400 or email us at 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1423130"/>
                  </a:ext>
                </a:extLst>
              </a:tr>
            </a:tbl>
          </a:graphicData>
        </a:graphic>
      </p:graphicFrame>
      <p:sp>
        <p:nvSpPr>
          <p:cNvPr id="4" name="Text Placeholder 3">
            <a:extLst>
              <a:ext uri="{FF2B5EF4-FFF2-40B4-BE49-F238E27FC236}">
                <a16:creationId xmlns:a16="http://schemas.microsoft.com/office/drawing/2014/main" id="{F9FA54B0-8CF5-4FD3-ABA0-8C27B62CAC79}"/>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890429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19FC4-4889-44E7-ABD3-40BBA2A31332}"/>
              </a:ext>
            </a:extLst>
          </p:cNvPr>
          <p:cNvSpPr>
            <a:spLocks noGrp="1"/>
          </p:cNvSpPr>
          <p:nvPr>
            <p:ph type="title"/>
          </p:nvPr>
        </p:nvSpPr>
        <p:spPr/>
        <p:txBody>
          <a:bodyPr/>
          <a:lstStyle/>
          <a:p>
            <a:r>
              <a:rPr lang="en-US"/>
              <a:t>Facebook FB Own Posts Table with views | SLTR - 7 of 24</a:t>
            </a:r>
          </a:p>
        </p:txBody>
      </p:sp>
      <p:graphicFrame>
        <p:nvGraphicFramePr>
          <p:cNvPr id="5" name="Table Placeholder 4">
            <a:extLst>
              <a:ext uri="{FF2B5EF4-FFF2-40B4-BE49-F238E27FC236}">
                <a16:creationId xmlns:a16="http://schemas.microsoft.com/office/drawing/2014/main" id="{1BE90845-26A9-4F56-99B7-2D6E337FAD5C}"/>
              </a:ext>
            </a:extLst>
          </p:cNvPr>
          <p:cNvGraphicFramePr>
            <a:graphicFrameLocks noGrp="1"/>
          </p:cNvGraphicFramePr>
          <p:nvPr>
            <p:ph type="tbl" sz="quarter" idx="13"/>
            <p:extLst>
              <p:ext uri="{D42A27DB-BD31-4B8C-83A1-F6EECF244321}">
                <p14:modId xmlns:p14="http://schemas.microsoft.com/office/powerpoint/2010/main" val="3159095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0026546"/>
                    </a:ext>
                  </a:extLst>
                </a:gridCol>
                <a:gridCol w="576072">
                  <a:extLst>
                    <a:ext uri="{9D8B030D-6E8A-4147-A177-3AD203B41FA5}">
                      <a16:colId xmlns:a16="http://schemas.microsoft.com/office/drawing/2014/main" val="1652540437"/>
                    </a:ext>
                  </a:extLst>
                </a:gridCol>
                <a:gridCol w="576072">
                  <a:extLst>
                    <a:ext uri="{9D8B030D-6E8A-4147-A177-3AD203B41FA5}">
                      <a16:colId xmlns:a16="http://schemas.microsoft.com/office/drawing/2014/main" val="2678121896"/>
                    </a:ext>
                  </a:extLst>
                </a:gridCol>
                <a:gridCol w="576072">
                  <a:extLst>
                    <a:ext uri="{9D8B030D-6E8A-4147-A177-3AD203B41FA5}">
                      <a16:colId xmlns:a16="http://schemas.microsoft.com/office/drawing/2014/main" val="969393702"/>
                    </a:ext>
                  </a:extLst>
                </a:gridCol>
                <a:gridCol w="576072">
                  <a:extLst>
                    <a:ext uri="{9D8B030D-6E8A-4147-A177-3AD203B41FA5}">
                      <a16:colId xmlns:a16="http://schemas.microsoft.com/office/drawing/2014/main" val="2268455097"/>
                    </a:ext>
                  </a:extLst>
                </a:gridCol>
                <a:gridCol w="576072">
                  <a:extLst>
                    <a:ext uri="{9D8B030D-6E8A-4147-A177-3AD203B41FA5}">
                      <a16:colId xmlns:a16="http://schemas.microsoft.com/office/drawing/2014/main" val="1876092701"/>
                    </a:ext>
                  </a:extLst>
                </a:gridCol>
                <a:gridCol w="576072">
                  <a:extLst>
                    <a:ext uri="{9D8B030D-6E8A-4147-A177-3AD203B41FA5}">
                      <a16:colId xmlns:a16="http://schemas.microsoft.com/office/drawing/2014/main" val="3164449501"/>
                    </a:ext>
                  </a:extLst>
                </a:gridCol>
                <a:gridCol w="576072">
                  <a:extLst>
                    <a:ext uri="{9D8B030D-6E8A-4147-A177-3AD203B41FA5}">
                      <a16:colId xmlns:a16="http://schemas.microsoft.com/office/drawing/2014/main" val="2587206603"/>
                    </a:ext>
                  </a:extLst>
                </a:gridCol>
                <a:gridCol w="576072">
                  <a:extLst>
                    <a:ext uri="{9D8B030D-6E8A-4147-A177-3AD203B41FA5}">
                      <a16:colId xmlns:a16="http://schemas.microsoft.com/office/drawing/2014/main" val="1459750341"/>
                    </a:ext>
                  </a:extLst>
                </a:gridCol>
                <a:gridCol w="576072">
                  <a:extLst>
                    <a:ext uri="{9D8B030D-6E8A-4147-A177-3AD203B41FA5}">
                      <a16:colId xmlns:a16="http://schemas.microsoft.com/office/drawing/2014/main" val="1757815356"/>
                    </a:ext>
                  </a:extLst>
                </a:gridCol>
                <a:gridCol w="576072">
                  <a:extLst>
                    <a:ext uri="{9D8B030D-6E8A-4147-A177-3AD203B41FA5}">
                      <a16:colId xmlns:a16="http://schemas.microsoft.com/office/drawing/2014/main" val="1790803971"/>
                    </a:ext>
                  </a:extLst>
                </a:gridCol>
                <a:gridCol w="658368">
                  <a:extLst>
                    <a:ext uri="{9D8B030D-6E8A-4147-A177-3AD203B41FA5}">
                      <a16:colId xmlns:a16="http://schemas.microsoft.com/office/drawing/2014/main" val="2613307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688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- 2018-10-22 17:15:45 </a:t>
                      </a:r>
                      <a:r>
                        <a:rPr kumimoji="0" lang="en-US" sz="1000" b="0" i="0" u="none" strike="noStrike" kern="1200" cap="none" spc="0" normalizeH="0" baseline="0" noProof="0">
                          <a:ln>
                            <a:noFill/>
                          </a:ln>
                          <a:solidFill>
                            <a:prstClr val="black"/>
                          </a:solidFill>
                          <a:effectLst/>
                          <a:uLnTx/>
                          <a:uFillTx/>
                          <a:latin typeface="+mn-lt"/>
                          <a:ea typeface="+mn-ea"/>
                          <a:cs typeface="+mn-cs"/>
                        </a:rPr>
                        <a:t> 
 🎉 🏆 WIN 4 nights at Le Touessrok (Half Board)! 🏆 🎉 
The rules are simple, just go to our Instagram @shangrilamauritius and comment #40YearsOfLeTouessrokWIN on your favourite image, along with a memory about the resort to enter. 
T&amp;Cs apply, travel not included: 
http://bit.ly/2D21Ooa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5606664"/>
                  </a:ext>
                </a:extLst>
              </a:tr>
            </a:tbl>
          </a:graphicData>
        </a:graphic>
      </p:graphicFrame>
      <p:sp>
        <p:nvSpPr>
          <p:cNvPr id="4" name="Text Placeholder 3">
            <a:extLst>
              <a:ext uri="{FF2B5EF4-FFF2-40B4-BE49-F238E27FC236}">
                <a16:creationId xmlns:a16="http://schemas.microsoft.com/office/drawing/2014/main" id="{D59916F8-E8E1-4159-AD47-AAE86FE872E4}"/>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71705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CCAC-7CDC-4F17-8CE0-162860AD439E}"/>
              </a:ext>
            </a:extLst>
          </p:cNvPr>
          <p:cNvSpPr>
            <a:spLocks noGrp="1"/>
          </p:cNvSpPr>
          <p:nvPr>
            <p:ph type="title"/>
          </p:nvPr>
        </p:nvSpPr>
        <p:spPr/>
        <p:txBody>
          <a:bodyPr/>
          <a:lstStyle/>
          <a:p>
            <a:r>
              <a:rPr lang="en-US"/>
              <a:t>Facebook FB Own Posts Table with views | SLTR - 8 of 24</a:t>
            </a:r>
          </a:p>
        </p:txBody>
      </p:sp>
      <p:graphicFrame>
        <p:nvGraphicFramePr>
          <p:cNvPr id="5" name="Table Placeholder 4">
            <a:extLst>
              <a:ext uri="{FF2B5EF4-FFF2-40B4-BE49-F238E27FC236}">
                <a16:creationId xmlns:a16="http://schemas.microsoft.com/office/drawing/2014/main" id="{8B3EACD2-6627-44F0-9623-9E5E22157E30}"/>
              </a:ext>
            </a:extLst>
          </p:cNvPr>
          <p:cNvGraphicFramePr>
            <a:graphicFrameLocks noGrp="1"/>
          </p:cNvGraphicFramePr>
          <p:nvPr>
            <p:ph type="tbl" sz="quarter" idx="13"/>
            <p:extLst>
              <p:ext uri="{D42A27DB-BD31-4B8C-83A1-F6EECF244321}">
                <p14:modId xmlns:p14="http://schemas.microsoft.com/office/powerpoint/2010/main" val="1407214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2351213"/>
                    </a:ext>
                  </a:extLst>
                </a:gridCol>
                <a:gridCol w="576072">
                  <a:extLst>
                    <a:ext uri="{9D8B030D-6E8A-4147-A177-3AD203B41FA5}">
                      <a16:colId xmlns:a16="http://schemas.microsoft.com/office/drawing/2014/main" val="1893732896"/>
                    </a:ext>
                  </a:extLst>
                </a:gridCol>
                <a:gridCol w="576072">
                  <a:extLst>
                    <a:ext uri="{9D8B030D-6E8A-4147-A177-3AD203B41FA5}">
                      <a16:colId xmlns:a16="http://schemas.microsoft.com/office/drawing/2014/main" val="1176244610"/>
                    </a:ext>
                  </a:extLst>
                </a:gridCol>
                <a:gridCol w="576072">
                  <a:extLst>
                    <a:ext uri="{9D8B030D-6E8A-4147-A177-3AD203B41FA5}">
                      <a16:colId xmlns:a16="http://schemas.microsoft.com/office/drawing/2014/main" val="3663654504"/>
                    </a:ext>
                  </a:extLst>
                </a:gridCol>
                <a:gridCol w="576072">
                  <a:extLst>
                    <a:ext uri="{9D8B030D-6E8A-4147-A177-3AD203B41FA5}">
                      <a16:colId xmlns:a16="http://schemas.microsoft.com/office/drawing/2014/main" val="2800140775"/>
                    </a:ext>
                  </a:extLst>
                </a:gridCol>
                <a:gridCol w="576072">
                  <a:extLst>
                    <a:ext uri="{9D8B030D-6E8A-4147-A177-3AD203B41FA5}">
                      <a16:colId xmlns:a16="http://schemas.microsoft.com/office/drawing/2014/main" val="2059438349"/>
                    </a:ext>
                  </a:extLst>
                </a:gridCol>
                <a:gridCol w="576072">
                  <a:extLst>
                    <a:ext uri="{9D8B030D-6E8A-4147-A177-3AD203B41FA5}">
                      <a16:colId xmlns:a16="http://schemas.microsoft.com/office/drawing/2014/main" val="2014216943"/>
                    </a:ext>
                  </a:extLst>
                </a:gridCol>
                <a:gridCol w="576072">
                  <a:extLst>
                    <a:ext uri="{9D8B030D-6E8A-4147-A177-3AD203B41FA5}">
                      <a16:colId xmlns:a16="http://schemas.microsoft.com/office/drawing/2014/main" val="2266271631"/>
                    </a:ext>
                  </a:extLst>
                </a:gridCol>
                <a:gridCol w="576072">
                  <a:extLst>
                    <a:ext uri="{9D8B030D-6E8A-4147-A177-3AD203B41FA5}">
                      <a16:colId xmlns:a16="http://schemas.microsoft.com/office/drawing/2014/main" val="476198499"/>
                    </a:ext>
                  </a:extLst>
                </a:gridCol>
                <a:gridCol w="576072">
                  <a:extLst>
                    <a:ext uri="{9D8B030D-6E8A-4147-A177-3AD203B41FA5}">
                      <a16:colId xmlns:a16="http://schemas.microsoft.com/office/drawing/2014/main" val="1248923537"/>
                    </a:ext>
                  </a:extLst>
                </a:gridCol>
                <a:gridCol w="576072">
                  <a:extLst>
                    <a:ext uri="{9D8B030D-6E8A-4147-A177-3AD203B41FA5}">
                      <a16:colId xmlns:a16="http://schemas.microsoft.com/office/drawing/2014/main" val="2044818901"/>
                    </a:ext>
                  </a:extLst>
                </a:gridCol>
                <a:gridCol w="658368">
                  <a:extLst>
                    <a:ext uri="{9D8B030D-6E8A-4147-A177-3AD203B41FA5}">
                      <a16:colId xmlns:a16="http://schemas.microsoft.com/office/drawing/2014/main" val="4081874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618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- 2018-12-07 16:11:00 </a:t>
                      </a:r>
                      <a:r>
                        <a:rPr kumimoji="0" lang="en-US" sz="1000" b="0" i="0" u="none" strike="noStrike" kern="1200" cap="none" spc="0" normalizeH="0" baseline="0" noProof="0">
                          <a:ln>
                            <a:noFill/>
                          </a:ln>
                          <a:solidFill>
                            <a:prstClr val="black"/>
                          </a:solidFill>
                          <a:effectLst/>
                          <a:uLnTx/>
                          <a:uFillTx/>
                          <a:latin typeface="+mn-lt"/>
                          <a:ea typeface="+mn-ea"/>
                          <a:cs typeface="+mn-cs"/>
                        </a:rPr>
                        <a:t> 
 Bring yourself some festive cheer, with a staycation in Paradise! Stay before Dec 22nd at local rates - bed &amp; breakfast from Rs. 10,500*
For all info &amp; booking, call 4027400 or email us at reservations.sltr@shangri-la.com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5123582"/>
                  </a:ext>
                </a:extLst>
              </a:tr>
            </a:tbl>
          </a:graphicData>
        </a:graphic>
      </p:graphicFrame>
      <p:sp>
        <p:nvSpPr>
          <p:cNvPr id="4" name="Text Placeholder 3">
            <a:extLst>
              <a:ext uri="{FF2B5EF4-FFF2-40B4-BE49-F238E27FC236}">
                <a16:creationId xmlns:a16="http://schemas.microsoft.com/office/drawing/2014/main" id="{F92802F4-D673-4AC5-9FCF-28499E743708}"/>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401478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9634D-FCFA-493F-B6E0-87D9E8E4A230}"/>
              </a:ext>
            </a:extLst>
          </p:cNvPr>
          <p:cNvSpPr>
            <a:spLocks noGrp="1"/>
          </p:cNvSpPr>
          <p:nvPr>
            <p:ph type="title"/>
          </p:nvPr>
        </p:nvSpPr>
        <p:spPr/>
        <p:txBody>
          <a:bodyPr/>
          <a:lstStyle/>
          <a:p>
            <a:r>
              <a:rPr lang="en-US"/>
              <a:t>Facebook FB Own Posts Table with views | SLTR - 9 of 24</a:t>
            </a:r>
          </a:p>
        </p:txBody>
      </p:sp>
      <p:graphicFrame>
        <p:nvGraphicFramePr>
          <p:cNvPr id="5" name="Table Placeholder 4">
            <a:extLst>
              <a:ext uri="{FF2B5EF4-FFF2-40B4-BE49-F238E27FC236}">
                <a16:creationId xmlns:a16="http://schemas.microsoft.com/office/drawing/2014/main" id="{ABB9313A-07FB-4C63-9D10-E7249680F626}"/>
              </a:ext>
            </a:extLst>
          </p:cNvPr>
          <p:cNvGraphicFramePr>
            <a:graphicFrameLocks noGrp="1"/>
          </p:cNvGraphicFramePr>
          <p:nvPr>
            <p:ph type="tbl" sz="quarter" idx="13"/>
            <p:extLst>
              <p:ext uri="{D42A27DB-BD31-4B8C-83A1-F6EECF244321}">
                <p14:modId xmlns:p14="http://schemas.microsoft.com/office/powerpoint/2010/main" val="24310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1347621"/>
                    </a:ext>
                  </a:extLst>
                </a:gridCol>
                <a:gridCol w="576072">
                  <a:extLst>
                    <a:ext uri="{9D8B030D-6E8A-4147-A177-3AD203B41FA5}">
                      <a16:colId xmlns:a16="http://schemas.microsoft.com/office/drawing/2014/main" val="4055494645"/>
                    </a:ext>
                  </a:extLst>
                </a:gridCol>
                <a:gridCol w="576072">
                  <a:extLst>
                    <a:ext uri="{9D8B030D-6E8A-4147-A177-3AD203B41FA5}">
                      <a16:colId xmlns:a16="http://schemas.microsoft.com/office/drawing/2014/main" val="2801201720"/>
                    </a:ext>
                  </a:extLst>
                </a:gridCol>
                <a:gridCol w="576072">
                  <a:extLst>
                    <a:ext uri="{9D8B030D-6E8A-4147-A177-3AD203B41FA5}">
                      <a16:colId xmlns:a16="http://schemas.microsoft.com/office/drawing/2014/main" val="1867159100"/>
                    </a:ext>
                  </a:extLst>
                </a:gridCol>
                <a:gridCol w="576072">
                  <a:extLst>
                    <a:ext uri="{9D8B030D-6E8A-4147-A177-3AD203B41FA5}">
                      <a16:colId xmlns:a16="http://schemas.microsoft.com/office/drawing/2014/main" val="336791464"/>
                    </a:ext>
                  </a:extLst>
                </a:gridCol>
                <a:gridCol w="576072">
                  <a:extLst>
                    <a:ext uri="{9D8B030D-6E8A-4147-A177-3AD203B41FA5}">
                      <a16:colId xmlns:a16="http://schemas.microsoft.com/office/drawing/2014/main" val="3452503390"/>
                    </a:ext>
                  </a:extLst>
                </a:gridCol>
                <a:gridCol w="576072">
                  <a:extLst>
                    <a:ext uri="{9D8B030D-6E8A-4147-A177-3AD203B41FA5}">
                      <a16:colId xmlns:a16="http://schemas.microsoft.com/office/drawing/2014/main" val="4292804929"/>
                    </a:ext>
                  </a:extLst>
                </a:gridCol>
                <a:gridCol w="576072">
                  <a:extLst>
                    <a:ext uri="{9D8B030D-6E8A-4147-A177-3AD203B41FA5}">
                      <a16:colId xmlns:a16="http://schemas.microsoft.com/office/drawing/2014/main" val="744989306"/>
                    </a:ext>
                  </a:extLst>
                </a:gridCol>
                <a:gridCol w="576072">
                  <a:extLst>
                    <a:ext uri="{9D8B030D-6E8A-4147-A177-3AD203B41FA5}">
                      <a16:colId xmlns:a16="http://schemas.microsoft.com/office/drawing/2014/main" val="1295143312"/>
                    </a:ext>
                  </a:extLst>
                </a:gridCol>
                <a:gridCol w="576072">
                  <a:extLst>
                    <a:ext uri="{9D8B030D-6E8A-4147-A177-3AD203B41FA5}">
                      <a16:colId xmlns:a16="http://schemas.microsoft.com/office/drawing/2014/main" val="1523127755"/>
                    </a:ext>
                  </a:extLst>
                </a:gridCol>
                <a:gridCol w="576072">
                  <a:extLst>
                    <a:ext uri="{9D8B030D-6E8A-4147-A177-3AD203B41FA5}">
                      <a16:colId xmlns:a16="http://schemas.microsoft.com/office/drawing/2014/main" val="2094826649"/>
                    </a:ext>
                  </a:extLst>
                </a:gridCol>
                <a:gridCol w="658368">
                  <a:extLst>
                    <a:ext uri="{9D8B030D-6E8A-4147-A177-3AD203B41FA5}">
                      <a16:colId xmlns:a16="http://schemas.microsoft.com/office/drawing/2014/main" val="2009363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066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- 2018-10-03 13:11:11 </a:t>
                      </a:r>
                      <a:r>
                        <a:rPr kumimoji="0" lang="en-US" sz="1000" b="0" i="0" u="none" strike="noStrike" kern="1200" cap="none" spc="0" normalizeH="0" baseline="0" noProof="0">
                          <a:ln>
                            <a:noFill/>
                          </a:ln>
                          <a:solidFill>
                            <a:prstClr val="black"/>
                          </a:solidFill>
                          <a:effectLst/>
                          <a:uLnTx/>
                          <a:uFillTx/>
                          <a:latin typeface="+mn-lt"/>
                          <a:ea typeface="+mn-ea"/>
                          <a:cs typeface="+mn-cs"/>
                        </a:rPr>
                        <a:t> 
 Ghost, Ghouls and Voodoo masters, we summon you to the BIGGEST Halloween party on the island! Celebrate Yelloween with us, October 27th! 👿 👹 👺
Expect African Carnival live drumming, fire eaters, and a deliciously spooky feast! 
402 7400 / 5259 1441 / 5255 3892 or email us at restaurant-reservations.sltr@shangri-la.com
It epic, its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4385245"/>
                  </a:ext>
                </a:extLst>
              </a:tr>
            </a:tbl>
          </a:graphicData>
        </a:graphic>
      </p:graphicFrame>
      <p:sp>
        <p:nvSpPr>
          <p:cNvPr id="4" name="Text Placeholder 3">
            <a:extLst>
              <a:ext uri="{FF2B5EF4-FFF2-40B4-BE49-F238E27FC236}">
                <a16:creationId xmlns:a16="http://schemas.microsoft.com/office/drawing/2014/main" id="{D1AAE5C8-D65E-4634-AE2A-7B7CAFADCD92}"/>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454645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56F85-C4AC-4DF1-B45F-80F4EDAF4953}"/>
              </a:ext>
            </a:extLst>
          </p:cNvPr>
          <p:cNvSpPr>
            <a:spLocks noGrp="1"/>
          </p:cNvSpPr>
          <p:nvPr>
            <p:ph type="title"/>
          </p:nvPr>
        </p:nvSpPr>
        <p:spPr/>
        <p:txBody>
          <a:bodyPr/>
          <a:lstStyle/>
          <a:p>
            <a:r>
              <a:rPr lang="en-US"/>
              <a:t>Facebook FB Own Posts Table with views | SLTR - 10 of 24</a:t>
            </a:r>
          </a:p>
        </p:txBody>
      </p:sp>
      <p:graphicFrame>
        <p:nvGraphicFramePr>
          <p:cNvPr id="5" name="Table Placeholder 4">
            <a:extLst>
              <a:ext uri="{FF2B5EF4-FFF2-40B4-BE49-F238E27FC236}">
                <a16:creationId xmlns:a16="http://schemas.microsoft.com/office/drawing/2014/main" id="{0DBAE55E-9D39-4DD9-AC72-8FB96217E19F}"/>
              </a:ext>
            </a:extLst>
          </p:cNvPr>
          <p:cNvGraphicFramePr>
            <a:graphicFrameLocks noGrp="1"/>
          </p:cNvGraphicFramePr>
          <p:nvPr>
            <p:ph type="tbl" sz="quarter" idx="13"/>
            <p:extLst>
              <p:ext uri="{D42A27DB-BD31-4B8C-83A1-F6EECF244321}">
                <p14:modId xmlns:p14="http://schemas.microsoft.com/office/powerpoint/2010/main" val="1146019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7706760"/>
                    </a:ext>
                  </a:extLst>
                </a:gridCol>
                <a:gridCol w="576072">
                  <a:extLst>
                    <a:ext uri="{9D8B030D-6E8A-4147-A177-3AD203B41FA5}">
                      <a16:colId xmlns:a16="http://schemas.microsoft.com/office/drawing/2014/main" val="3144474725"/>
                    </a:ext>
                  </a:extLst>
                </a:gridCol>
                <a:gridCol w="576072">
                  <a:extLst>
                    <a:ext uri="{9D8B030D-6E8A-4147-A177-3AD203B41FA5}">
                      <a16:colId xmlns:a16="http://schemas.microsoft.com/office/drawing/2014/main" val="2058409418"/>
                    </a:ext>
                  </a:extLst>
                </a:gridCol>
                <a:gridCol w="576072">
                  <a:extLst>
                    <a:ext uri="{9D8B030D-6E8A-4147-A177-3AD203B41FA5}">
                      <a16:colId xmlns:a16="http://schemas.microsoft.com/office/drawing/2014/main" val="3706864454"/>
                    </a:ext>
                  </a:extLst>
                </a:gridCol>
                <a:gridCol w="576072">
                  <a:extLst>
                    <a:ext uri="{9D8B030D-6E8A-4147-A177-3AD203B41FA5}">
                      <a16:colId xmlns:a16="http://schemas.microsoft.com/office/drawing/2014/main" val="3102538664"/>
                    </a:ext>
                  </a:extLst>
                </a:gridCol>
                <a:gridCol w="576072">
                  <a:extLst>
                    <a:ext uri="{9D8B030D-6E8A-4147-A177-3AD203B41FA5}">
                      <a16:colId xmlns:a16="http://schemas.microsoft.com/office/drawing/2014/main" val="1828939075"/>
                    </a:ext>
                  </a:extLst>
                </a:gridCol>
                <a:gridCol w="576072">
                  <a:extLst>
                    <a:ext uri="{9D8B030D-6E8A-4147-A177-3AD203B41FA5}">
                      <a16:colId xmlns:a16="http://schemas.microsoft.com/office/drawing/2014/main" val="2610757655"/>
                    </a:ext>
                  </a:extLst>
                </a:gridCol>
                <a:gridCol w="576072">
                  <a:extLst>
                    <a:ext uri="{9D8B030D-6E8A-4147-A177-3AD203B41FA5}">
                      <a16:colId xmlns:a16="http://schemas.microsoft.com/office/drawing/2014/main" val="1909827208"/>
                    </a:ext>
                  </a:extLst>
                </a:gridCol>
                <a:gridCol w="576072">
                  <a:extLst>
                    <a:ext uri="{9D8B030D-6E8A-4147-A177-3AD203B41FA5}">
                      <a16:colId xmlns:a16="http://schemas.microsoft.com/office/drawing/2014/main" val="3325852956"/>
                    </a:ext>
                  </a:extLst>
                </a:gridCol>
                <a:gridCol w="576072">
                  <a:extLst>
                    <a:ext uri="{9D8B030D-6E8A-4147-A177-3AD203B41FA5}">
                      <a16:colId xmlns:a16="http://schemas.microsoft.com/office/drawing/2014/main" val="599180689"/>
                    </a:ext>
                  </a:extLst>
                </a:gridCol>
                <a:gridCol w="576072">
                  <a:extLst>
                    <a:ext uri="{9D8B030D-6E8A-4147-A177-3AD203B41FA5}">
                      <a16:colId xmlns:a16="http://schemas.microsoft.com/office/drawing/2014/main" val="1787077998"/>
                    </a:ext>
                  </a:extLst>
                </a:gridCol>
                <a:gridCol w="658368">
                  <a:extLst>
                    <a:ext uri="{9D8B030D-6E8A-4147-A177-3AD203B41FA5}">
                      <a16:colId xmlns:a16="http://schemas.microsoft.com/office/drawing/2014/main" val="331725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253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- 2018-10-21 14:56:53 </a:t>
                      </a:r>
                      <a:r>
                        <a:rPr kumimoji="0" lang="en-US" sz="1000" b="0" i="0" u="none" strike="noStrike" kern="1200" cap="none" spc="0" normalizeH="0" baseline="0" noProof="0">
                          <a:ln>
                            <a:noFill/>
                          </a:ln>
                          <a:solidFill>
                            <a:prstClr val="black"/>
                          </a:solidFill>
                          <a:effectLst/>
                          <a:uLnTx/>
                          <a:uFillTx/>
                          <a:latin typeface="+mn-lt"/>
                          <a:ea typeface="+mn-ea"/>
                          <a:cs typeface="+mn-cs"/>
                        </a:rPr>
                        <a:t> 
 Our anniversary Brunch, Bubbles &amp; Beats is right around the corner! Win entry for 2, by telling us your ALL TIME favourite Le Touessrok dish from the last 40 years! 
Sunday 4th November brings food, music and massive celebration, so tell your friends!! 
Booking: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5220773"/>
                  </a:ext>
                </a:extLst>
              </a:tr>
            </a:tbl>
          </a:graphicData>
        </a:graphic>
      </p:graphicFrame>
      <p:sp>
        <p:nvSpPr>
          <p:cNvPr id="4" name="Text Placeholder 3">
            <a:extLst>
              <a:ext uri="{FF2B5EF4-FFF2-40B4-BE49-F238E27FC236}">
                <a16:creationId xmlns:a16="http://schemas.microsoft.com/office/drawing/2014/main" id="{5F117568-ADAF-4C22-830F-5D554F896622}"/>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299526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46E29-CE15-4A13-86D6-203D57F446FF}"/>
              </a:ext>
            </a:extLst>
          </p:cNvPr>
          <p:cNvSpPr>
            <a:spLocks noGrp="1"/>
          </p:cNvSpPr>
          <p:nvPr>
            <p:ph type="title"/>
          </p:nvPr>
        </p:nvSpPr>
        <p:spPr/>
        <p:txBody>
          <a:bodyPr/>
          <a:lstStyle/>
          <a:p>
            <a:r>
              <a:rPr lang="en-US"/>
              <a:t>Facebook FB Own Posts Table with views | SLTR - 11 of 24</a:t>
            </a:r>
          </a:p>
        </p:txBody>
      </p:sp>
      <p:graphicFrame>
        <p:nvGraphicFramePr>
          <p:cNvPr id="5" name="Table Placeholder 4">
            <a:extLst>
              <a:ext uri="{FF2B5EF4-FFF2-40B4-BE49-F238E27FC236}">
                <a16:creationId xmlns:a16="http://schemas.microsoft.com/office/drawing/2014/main" id="{C5D2801A-4EF5-4533-9F6B-27064913D654}"/>
              </a:ext>
            </a:extLst>
          </p:cNvPr>
          <p:cNvGraphicFramePr>
            <a:graphicFrameLocks noGrp="1"/>
          </p:cNvGraphicFramePr>
          <p:nvPr>
            <p:ph type="tbl" sz="quarter" idx="13"/>
            <p:extLst>
              <p:ext uri="{D42A27DB-BD31-4B8C-83A1-F6EECF244321}">
                <p14:modId xmlns:p14="http://schemas.microsoft.com/office/powerpoint/2010/main" val="343377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55774344"/>
                    </a:ext>
                  </a:extLst>
                </a:gridCol>
                <a:gridCol w="576072">
                  <a:extLst>
                    <a:ext uri="{9D8B030D-6E8A-4147-A177-3AD203B41FA5}">
                      <a16:colId xmlns:a16="http://schemas.microsoft.com/office/drawing/2014/main" val="1767247006"/>
                    </a:ext>
                  </a:extLst>
                </a:gridCol>
                <a:gridCol w="576072">
                  <a:extLst>
                    <a:ext uri="{9D8B030D-6E8A-4147-A177-3AD203B41FA5}">
                      <a16:colId xmlns:a16="http://schemas.microsoft.com/office/drawing/2014/main" val="2989959945"/>
                    </a:ext>
                  </a:extLst>
                </a:gridCol>
                <a:gridCol w="576072">
                  <a:extLst>
                    <a:ext uri="{9D8B030D-6E8A-4147-A177-3AD203B41FA5}">
                      <a16:colId xmlns:a16="http://schemas.microsoft.com/office/drawing/2014/main" val="740481127"/>
                    </a:ext>
                  </a:extLst>
                </a:gridCol>
                <a:gridCol w="576072">
                  <a:extLst>
                    <a:ext uri="{9D8B030D-6E8A-4147-A177-3AD203B41FA5}">
                      <a16:colId xmlns:a16="http://schemas.microsoft.com/office/drawing/2014/main" val="2075697676"/>
                    </a:ext>
                  </a:extLst>
                </a:gridCol>
                <a:gridCol w="576072">
                  <a:extLst>
                    <a:ext uri="{9D8B030D-6E8A-4147-A177-3AD203B41FA5}">
                      <a16:colId xmlns:a16="http://schemas.microsoft.com/office/drawing/2014/main" val="3220746636"/>
                    </a:ext>
                  </a:extLst>
                </a:gridCol>
                <a:gridCol w="576072">
                  <a:extLst>
                    <a:ext uri="{9D8B030D-6E8A-4147-A177-3AD203B41FA5}">
                      <a16:colId xmlns:a16="http://schemas.microsoft.com/office/drawing/2014/main" val="3142176721"/>
                    </a:ext>
                  </a:extLst>
                </a:gridCol>
                <a:gridCol w="576072">
                  <a:extLst>
                    <a:ext uri="{9D8B030D-6E8A-4147-A177-3AD203B41FA5}">
                      <a16:colId xmlns:a16="http://schemas.microsoft.com/office/drawing/2014/main" val="1274089301"/>
                    </a:ext>
                  </a:extLst>
                </a:gridCol>
                <a:gridCol w="576072">
                  <a:extLst>
                    <a:ext uri="{9D8B030D-6E8A-4147-A177-3AD203B41FA5}">
                      <a16:colId xmlns:a16="http://schemas.microsoft.com/office/drawing/2014/main" val="3467503323"/>
                    </a:ext>
                  </a:extLst>
                </a:gridCol>
                <a:gridCol w="576072">
                  <a:extLst>
                    <a:ext uri="{9D8B030D-6E8A-4147-A177-3AD203B41FA5}">
                      <a16:colId xmlns:a16="http://schemas.microsoft.com/office/drawing/2014/main" val="4209041208"/>
                    </a:ext>
                  </a:extLst>
                </a:gridCol>
                <a:gridCol w="576072">
                  <a:extLst>
                    <a:ext uri="{9D8B030D-6E8A-4147-A177-3AD203B41FA5}">
                      <a16:colId xmlns:a16="http://schemas.microsoft.com/office/drawing/2014/main" val="4152750840"/>
                    </a:ext>
                  </a:extLst>
                </a:gridCol>
                <a:gridCol w="658368">
                  <a:extLst>
                    <a:ext uri="{9D8B030D-6E8A-4147-A177-3AD203B41FA5}">
                      <a16:colId xmlns:a16="http://schemas.microsoft.com/office/drawing/2014/main" val="2235102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322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- 2018-10-05 11:09:56 </a:t>
                      </a:r>
                      <a:r>
                        <a:rPr kumimoji="0" lang="en-US" sz="1000" b="0" i="0" u="none" strike="noStrike" kern="1200" cap="none" spc="0" normalizeH="0" baseline="0" noProof="0">
                          <a:ln>
                            <a:noFill/>
                          </a:ln>
                          <a:solidFill>
                            <a:prstClr val="black"/>
                          </a:solidFill>
                          <a:effectLst/>
                          <a:uLnTx/>
                          <a:uFillTx/>
                          <a:latin typeface="+mn-lt"/>
                          <a:ea typeface="+mn-ea"/>
                          <a:cs typeface="+mn-cs"/>
                        </a:rPr>
                        <a:t> 
 ⭐️ WIN a night for 2 (half board), AND a delicious buffet dinner at Le Bazar! Simply share with us below your favourite memory from the last #40YearsOfLeTouessrok with a photo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5639486"/>
                  </a:ext>
                </a:extLst>
              </a:tr>
            </a:tbl>
          </a:graphicData>
        </a:graphic>
      </p:graphicFrame>
      <p:sp>
        <p:nvSpPr>
          <p:cNvPr id="4" name="Text Placeholder 3">
            <a:extLst>
              <a:ext uri="{FF2B5EF4-FFF2-40B4-BE49-F238E27FC236}">
                <a16:creationId xmlns:a16="http://schemas.microsoft.com/office/drawing/2014/main" id="{CE8B921B-6CC0-4FDA-97E4-846083F679D7}"/>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376254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DCBC5-D8FC-4327-AFA7-E82DCFE41322}"/>
              </a:ext>
            </a:extLst>
          </p:cNvPr>
          <p:cNvSpPr>
            <a:spLocks noGrp="1"/>
          </p:cNvSpPr>
          <p:nvPr>
            <p:ph type="title"/>
          </p:nvPr>
        </p:nvSpPr>
        <p:spPr/>
        <p:txBody>
          <a:bodyPr/>
          <a:lstStyle/>
          <a:p>
            <a:r>
              <a:rPr lang="en-US"/>
              <a:t>Facebook FB Own Posts Table with views | SLTR - 12 of 24</a:t>
            </a:r>
          </a:p>
        </p:txBody>
      </p:sp>
      <p:graphicFrame>
        <p:nvGraphicFramePr>
          <p:cNvPr id="5" name="Table Placeholder 4">
            <a:extLst>
              <a:ext uri="{FF2B5EF4-FFF2-40B4-BE49-F238E27FC236}">
                <a16:creationId xmlns:a16="http://schemas.microsoft.com/office/drawing/2014/main" id="{AA5D7A6B-BF13-4B3C-A591-A2D6F9858072}"/>
              </a:ext>
            </a:extLst>
          </p:cNvPr>
          <p:cNvGraphicFramePr>
            <a:graphicFrameLocks noGrp="1"/>
          </p:cNvGraphicFramePr>
          <p:nvPr>
            <p:ph type="tbl" sz="quarter" idx="13"/>
            <p:extLst>
              <p:ext uri="{D42A27DB-BD31-4B8C-83A1-F6EECF244321}">
                <p14:modId xmlns:p14="http://schemas.microsoft.com/office/powerpoint/2010/main" val="2084471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8073737"/>
                    </a:ext>
                  </a:extLst>
                </a:gridCol>
                <a:gridCol w="576072">
                  <a:extLst>
                    <a:ext uri="{9D8B030D-6E8A-4147-A177-3AD203B41FA5}">
                      <a16:colId xmlns:a16="http://schemas.microsoft.com/office/drawing/2014/main" val="2156921353"/>
                    </a:ext>
                  </a:extLst>
                </a:gridCol>
                <a:gridCol w="576072">
                  <a:extLst>
                    <a:ext uri="{9D8B030D-6E8A-4147-A177-3AD203B41FA5}">
                      <a16:colId xmlns:a16="http://schemas.microsoft.com/office/drawing/2014/main" val="4010122546"/>
                    </a:ext>
                  </a:extLst>
                </a:gridCol>
                <a:gridCol w="576072">
                  <a:extLst>
                    <a:ext uri="{9D8B030D-6E8A-4147-A177-3AD203B41FA5}">
                      <a16:colId xmlns:a16="http://schemas.microsoft.com/office/drawing/2014/main" val="1927083936"/>
                    </a:ext>
                  </a:extLst>
                </a:gridCol>
                <a:gridCol w="576072">
                  <a:extLst>
                    <a:ext uri="{9D8B030D-6E8A-4147-A177-3AD203B41FA5}">
                      <a16:colId xmlns:a16="http://schemas.microsoft.com/office/drawing/2014/main" val="1138473684"/>
                    </a:ext>
                  </a:extLst>
                </a:gridCol>
                <a:gridCol w="576072">
                  <a:extLst>
                    <a:ext uri="{9D8B030D-6E8A-4147-A177-3AD203B41FA5}">
                      <a16:colId xmlns:a16="http://schemas.microsoft.com/office/drawing/2014/main" val="1797990713"/>
                    </a:ext>
                  </a:extLst>
                </a:gridCol>
                <a:gridCol w="576072">
                  <a:extLst>
                    <a:ext uri="{9D8B030D-6E8A-4147-A177-3AD203B41FA5}">
                      <a16:colId xmlns:a16="http://schemas.microsoft.com/office/drawing/2014/main" val="404185641"/>
                    </a:ext>
                  </a:extLst>
                </a:gridCol>
                <a:gridCol w="576072">
                  <a:extLst>
                    <a:ext uri="{9D8B030D-6E8A-4147-A177-3AD203B41FA5}">
                      <a16:colId xmlns:a16="http://schemas.microsoft.com/office/drawing/2014/main" val="671114654"/>
                    </a:ext>
                  </a:extLst>
                </a:gridCol>
                <a:gridCol w="576072">
                  <a:extLst>
                    <a:ext uri="{9D8B030D-6E8A-4147-A177-3AD203B41FA5}">
                      <a16:colId xmlns:a16="http://schemas.microsoft.com/office/drawing/2014/main" val="4195219510"/>
                    </a:ext>
                  </a:extLst>
                </a:gridCol>
                <a:gridCol w="576072">
                  <a:extLst>
                    <a:ext uri="{9D8B030D-6E8A-4147-A177-3AD203B41FA5}">
                      <a16:colId xmlns:a16="http://schemas.microsoft.com/office/drawing/2014/main" val="2082307199"/>
                    </a:ext>
                  </a:extLst>
                </a:gridCol>
                <a:gridCol w="576072">
                  <a:extLst>
                    <a:ext uri="{9D8B030D-6E8A-4147-A177-3AD203B41FA5}">
                      <a16:colId xmlns:a16="http://schemas.microsoft.com/office/drawing/2014/main" val="491222835"/>
                    </a:ext>
                  </a:extLst>
                </a:gridCol>
                <a:gridCol w="658368">
                  <a:extLst>
                    <a:ext uri="{9D8B030D-6E8A-4147-A177-3AD203B41FA5}">
                      <a16:colId xmlns:a16="http://schemas.microsoft.com/office/drawing/2014/main" val="2629626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891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- 2018-12-12 14:37:39 </a:t>
                      </a:r>
                      <a:r>
                        <a:rPr kumimoji="0" lang="en-US" sz="1000" b="0" i="0" u="none" strike="noStrike" kern="1200" cap="none" spc="0" normalizeH="0" baseline="0" noProof="0">
                          <a:ln>
                            <a:noFill/>
                          </a:ln>
                          <a:solidFill>
                            <a:prstClr val="black"/>
                          </a:solidFill>
                          <a:effectLst/>
                          <a:uLnTx/>
                          <a:uFillTx/>
                          <a:latin typeface="+mn-lt"/>
                          <a:ea typeface="+mn-ea"/>
                          <a:cs typeface="+mn-cs"/>
                        </a:rPr>
                        <a:t> 
 Treat yourself to a special gift this Christmas. Book and stay before 22nd Dec. at exclusive local rates! 
Deluxe Ocean View Room on half board, from Rs. 14,500* 
Call 4027400 or email us at reservations.sltr@shangri-la.com for info and booking. 📷 mohammed_alnuaimi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8664517"/>
                  </a:ext>
                </a:extLst>
              </a:tr>
            </a:tbl>
          </a:graphicData>
        </a:graphic>
      </p:graphicFrame>
      <p:sp>
        <p:nvSpPr>
          <p:cNvPr id="4" name="Text Placeholder 3">
            <a:extLst>
              <a:ext uri="{FF2B5EF4-FFF2-40B4-BE49-F238E27FC236}">
                <a16:creationId xmlns:a16="http://schemas.microsoft.com/office/drawing/2014/main" id="{9CF529F8-9C21-4FA9-90D7-54CF547ED412}"/>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573734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9DD77-02B7-498E-AF8E-53D63459F00D}"/>
              </a:ext>
            </a:extLst>
          </p:cNvPr>
          <p:cNvSpPr>
            <a:spLocks noGrp="1"/>
          </p:cNvSpPr>
          <p:nvPr>
            <p:ph type="title"/>
          </p:nvPr>
        </p:nvSpPr>
        <p:spPr/>
        <p:txBody>
          <a:bodyPr/>
          <a:lstStyle/>
          <a:p>
            <a:r>
              <a:rPr lang="en-US"/>
              <a:t>Facebook FB Own Posts Table with views | SLTR - 13 of 24</a:t>
            </a:r>
          </a:p>
        </p:txBody>
      </p:sp>
      <p:graphicFrame>
        <p:nvGraphicFramePr>
          <p:cNvPr id="5" name="Table Placeholder 4">
            <a:extLst>
              <a:ext uri="{FF2B5EF4-FFF2-40B4-BE49-F238E27FC236}">
                <a16:creationId xmlns:a16="http://schemas.microsoft.com/office/drawing/2014/main" id="{8EB1901D-F1AC-4194-8146-4E3C1490032A}"/>
              </a:ext>
            </a:extLst>
          </p:cNvPr>
          <p:cNvGraphicFramePr>
            <a:graphicFrameLocks noGrp="1"/>
          </p:cNvGraphicFramePr>
          <p:nvPr>
            <p:ph type="tbl" sz="quarter" idx="13"/>
            <p:extLst>
              <p:ext uri="{D42A27DB-BD31-4B8C-83A1-F6EECF244321}">
                <p14:modId xmlns:p14="http://schemas.microsoft.com/office/powerpoint/2010/main" val="236293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97228285"/>
                    </a:ext>
                  </a:extLst>
                </a:gridCol>
                <a:gridCol w="576072">
                  <a:extLst>
                    <a:ext uri="{9D8B030D-6E8A-4147-A177-3AD203B41FA5}">
                      <a16:colId xmlns:a16="http://schemas.microsoft.com/office/drawing/2014/main" val="2603560406"/>
                    </a:ext>
                  </a:extLst>
                </a:gridCol>
                <a:gridCol w="576072">
                  <a:extLst>
                    <a:ext uri="{9D8B030D-6E8A-4147-A177-3AD203B41FA5}">
                      <a16:colId xmlns:a16="http://schemas.microsoft.com/office/drawing/2014/main" val="805243364"/>
                    </a:ext>
                  </a:extLst>
                </a:gridCol>
                <a:gridCol w="576072">
                  <a:extLst>
                    <a:ext uri="{9D8B030D-6E8A-4147-A177-3AD203B41FA5}">
                      <a16:colId xmlns:a16="http://schemas.microsoft.com/office/drawing/2014/main" val="2878778139"/>
                    </a:ext>
                  </a:extLst>
                </a:gridCol>
                <a:gridCol w="576072">
                  <a:extLst>
                    <a:ext uri="{9D8B030D-6E8A-4147-A177-3AD203B41FA5}">
                      <a16:colId xmlns:a16="http://schemas.microsoft.com/office/drawing/2014/main" val="3965751780"/>
                    </a:ext>
                  </a:extLst>
                </a:gridCol>
                <a:gridCol w="576072">
                  <a:extLst>
                    <a:ext uri="{9D8B030D-6E8A-4147-A177-3AD203B41FA5}">
                      <a16:colId xmlns:a16="http://schemas.microsoft.com/office/drawing/2014/main" val="3417319321"/>
                    </a:ext>
                  </a:extLst>
                </a:gridCol>
                <a:gridCol w="576072">
                  <a:extLst>
                    <a:ext uri="{9D8B030D-6E8A-4147-A177-3AD203B41FA5}">
                      <a16:colId xmlns:a16="http://schemas.microsoft.com/office/drawing/2014/main" val="2378803445"/>
                    </a:ext>
                  </a:extLst>
                </a:gridCol>
                <a:gridCol w="576072">
                  <a:extLst>
                    <a:ext uri="{9D8B030D-6E8A-4147-A177-3AD203B41FA5}">
                      <a16:colId xmlns:a16="http://schemas.microsoft.com/office/drawing/2014/main" val="3828786278"/>
                    </a:ext>
                  </a:extLst>
                </a:gridCol>
                <a:gridCol w="576072">
                  <a:extLst>
                    <a:ext uri="{9D8B030D-6E8A-4147-A177-3AD203B41FA5}">
                      <a16:colId xmlns:a16="http://schemas.microsoft.com/office/drawing/2014/main" val="672546966"/>
                    </a:ext>
                  </a:extLst>
                </a:gridCol>
                <a:gridCol w="576072">
                  <a:extLst>
                    <a:ext uri="{9D8B030D-6E8A-4147-A177-3AD203B41FA5}">
                      <a16:colId xmlns:a16="http://schemas.microsoft.com/office/drawing/2014/main" val="2401555010"/>
                    </a:ext>
                  </a:extLst>
                </a:gridCol>
                <a:gridCol w="576072">
                  <a:extLst>
                    <a:ext uri="{9D8B030D-6E8A-4147-A177-3AD203B41FA5}">
                      <a16:colId xmlns:a16="http://schemas.microsoft.com/office/drawing/2014/main" val="681846943"/>
                    </a:ext>
                  </a:extLst>
                </a:gridCol>
                <a:gridCol w="658368">
                  <a:extLst>
                    <a:ext uri="{9D8B030D-6E8A-4147-A177-3AD203B41FA5}">
                      <a16:colId xmlns:a16="http://schemas.microsoft.com/office/drawing/2014/main" val="4083427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0970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- 2018-11-16 13:00:01 </a:t>
                      </a:r>
                      <a:r>
                        <a:rPr kumimoji="0" lang="en-US" sz="1000" b="0" i="0" u="none" strike="noStrike" kern="1200" cap="none" spc="0" normalizeH="0" baseline="0" noProof="0">
                          <a:ln>
                            <a:noFill/>
                          </a:ln>
                          <a:solidFill>
                            <a:prstClr val="black"/>
                          </a:solidFill>
                          <a:effectLst/>
                          <a:uLnTx/>
                          <a:uFillTx/>
                          <a:latin typeface="+mn-lt"/>
                          <a:ea typeface="+mn-ea"/>
                          <a:cs typeface="+mn-cs"/>
                        </a:rPr>
                        <a:t> 
 An essential piece of the Le Touessrok legacy, Jacqueline Dalais will share some of her iconic dishes, raising funds for a great cause at our anniversary dinner. 
30th Nov, seats are limited. 
Book: 52591441 / 5255 3892 / 402 7400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5359174"/>
                  </a:ext>
                </a:extLst>
              </a:tr>
            </a:tbl>
          </a:graphicData>
        </a:graphic>
      </p:graphicFrame>
      <p:sp>
        <p:nvSpPr>
          <p:cNvPr id="4" name="Text Placeholder 3">
            <a:extLst>
              <a:ext uri="{FF2B5EF4-FFF2-40B4-BE49-F238E27FC236}">
                <a16:creationId xmlns:a16="http://schemas.microsoft.com/office/drawing/2014/main" id="{A3FC78DA-68B1-4F1A-BE34-82E6EA9198D3}"/>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856776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3CFDC-AD91-4767-A418-82F561E10D85}"/>
              </a:ext>
            </a:extLst>
          </p:cNvPr>
          <p:cNvSpPr>
            <a:spLocks noGrp="1"/>
          </p:cNvSpPr>
          <p:nvPr>
            <p:ph type="title"/>
          </p:nvPr>
        </p:nvSpPr>
        <p:spPr/>
        <p:txBody>
          <a:bodyPr/>
          <a:lstStyle/>
          <a:p>
            <a:r>
              <a:rPr lang="en-US"/>
              <a:t>Facebook FB Own Posts Table with views | SLTR - 14 of 24</a:t>
            </a:r>
          </a:p>
        </p:txBody>
      </p:sp>
      <p:graphicFrame>
        <p:nvGraphicFramePr>
          <p:cNvPr id="5" name="Table Placeholder 4">
            <a:extLst>
              <a:ext uri="{FF2B5EF4-FFF2-40B4-BE49-F238E27FC236}">
                <a16:creationId xmlns:a16="http://schemas.microsoft.com/office/drawing/2014/main" id="{BD38DE96-261D-4324-9782-A278287EE80F}"/>
              </a:ext>
            </a:extLst>
          </p:cNvPr>
          <p:cNvGraphicFramePr>
            <a:graphicFrameLocks noGrp="1"/>
          </p:cNvGraphicFramePr>
          <p:nvPr>
            <p:ph type="tbl" sz="quarter" idx="13"/>
            <p:extLst>
              <p:ext uri="{D42A27DB-BD31-4B8C-83A1-F6EECF244321}">
                <p14:modId xmlns:p14="http://schemas.microsoft.com/office/powerpoint/2010/main" val="2178747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19773524"/>
                    </a:ext>
                  </a:extLst>
                </a:gridCol>
                <a:gridCol w="576072">
                  <a:extLst>
                    <a:ext uri="{9D8B030D-6E8A-4147-A177-3AD203B41FA5}">
                      <a16:colId xmlns:a16="http://schemas.microsoft.com/office/drawing/2014/main" val="1221344180"/>
                    </a:ext>
                  </a:extLst>
                </a:gridCol>
                <a:gridCol w="576072">
                  <a:extLst>
                    <a:ext uri="{9D8B030D-6E8A-4147-A177-3AD203B41FA5}">
                      <a16:colId xmlns:a16="http://schemas.microsoft.com/office/drawing/2014/main" val="641881437"/>
                    </a:ext>
                  </a:extLst>
                </a:gridCol>
                <a:gridCol w="576072">
                  <a:extLst>
                    <a:ext uri="{9D8B030D-6E8A-4147-A177-3AD203B41FA5}">
                      <a16:colId xmlns:a16="http://schemas.microsoft.com/office/drawing/2014/main" val="417769892"/>
                    </a:ext>
                  </a:extLst>
                </a:gridCol>
                <a:gridCol w="576072">
                  <a:extLst>
                    <a:ext uri="{9D8B030D-6E8A-4147-A177-3AD203B41FA5}">
                      <a16:colId xmlns:a16="http://schemas.microsoft.com/office/drawing/2014/main" val="1059219374"/>
                    </a:ext>
                  </a:extLst>
                </a:gridCol>
                <a:gridCol w="576072">
                  <a:extLst>
                    <a:ext uri="{9D8B030D-6E8A-4147-A177-3AD203B41FA5}">
                      <a16:colId xmlns:a16="http://schemas.microsoft.com/office/drawing/2014/main" val="4260132886"/>
                    </a:ext>
                  </a:extLst>
                </a:gridCol>
                <a:gridCol w="576072">
                  <a:extLst>
                    <a:ext uri="{9D8B030D-6E8A-4147-A177-3AD203B41FA5}">
                      <a16:colId xmlns:a16="http://schemas.microsoft.com/office/drawing/2014/main" val="180079579"/>
                    </a:ext>
                  </a:extLst>
                </a:gridCol>
                <a:gridCol w="576072">
                  <a:extLst>
                    <a:ext uri="{9D8B030D-6E8A-4147-A177-3AD203B41FA5}">
                      <a16:colId xmlns:a16="http://schemas.microsoft.com/office/drawing/2014/main" val="1995099764"/>
                    </a:ext>
                  </a:extLst>
                </a:gridCol>
                <a:gridCol w="576072">
                  <a:extLst>
                    <a:ext uri="{9D8B030D-6E8A-4147-A177-3AD203B41FA5}">
                      <a16:colId xmlns:a16="http://schemas.microsoft.com/office/drawing/2014/main" val="1237973584"/>
                    </a:ext>
                  </a:extLst>
                </a:gridCol>
                <a:gridCol w="576072">
                  <a:extLst>
                    <a:ext uri="{9D8B030D-6E8A-4147-A177-3AD203B41FA5}">
                      <a16:colId xmlns:a16="http://schemas.microsoft.com/office/drawing/2014/main" val="3144614019"/>
                    </a:ext>
                  </a:extLst>
                </a:gridCol>
                <a:gridCol w="576072">
                  <a:extLst>
                    <a:ext uri="{9D8B030D-6E8A-4147-A177-3AD203B41FA5}">
                      <a16:colId xmlns:a16="http://schemas.microsoft.com/office/drawing/2014/main" val="4198004765"/>
                    </a:ext>
                  </a:extLst>
                </a:gridCol>
                <a:gridCol w="658368">
                  <a:extLst>
                    <a:ext uri="{9D8B030D-6E8A-4147-A177-3AD203B41FA5}">
                      <a16:colId xmlns:a16="http://schemas.microsoft.com/office/drawing/2014/main" val="3436781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82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- 2018-12-15 14:30:00 </a:t>
                      </a:r>
                      <a:r>
                        <a:rPr kumimoji="0" lang="en-US" sz="1000" b="0" i="0" u="none" strike="noStrike" kern="1200" cap="none" spc="0" normalizeH="0" baseline="0" noProof="0">
                          <a:ln>
                            <a:noFill/>
                          </a:ln>
                          <a:solidFill>
                            <a:prstClr val="black"/>
                          </a:solidFill>
                          <a:effectLst/>
                          <a:uLnTx/>
                          <a:uFillTx/>
                          <a:latin typeface="+mn-lt"/>
                          <a:ea typeface="+mn-ea"/>
                          <a:cs typeface="+mn-cs"/>
                        </a:rPr>
                        <a:t> 
 Raise a toast to 2019 as the sky fills with fireworks! We will be celebrating in groovy Woodstock style ✌️at Republik Beach Club &amp; Grill with a curated 5 course meal, followed by electrifying beats from DJ Jimmy Gassel! 🎷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6798607"/>
                  </a:ext>
                </a:extLst>
              </a:tr>
            </a:tbl>
          </a:graphicData>
        </a:graphic>
      </p:graphicFrame>
      <p:sp>
        <p:nvSpPr>
          <p:cNvPr id="4" name="Text Placeholder 3">
            <a:extLst>
              <a:ext uri="{FF2B5EF4-FFF2-40B4-BE49-F238E27FC236}">
                <a16:creationId xmlns:a16="http://schemas.microsoft.com/office/drawing/2014/main" id="{FFF7C8B8-E38D-4A27-93FA-4428218C8E77}"/>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292872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EC760-769F-4C59-9549-BAE93FDE62E6}"/>
              </a:ext>
            </a:extLst>
          </p:cNvPr>
          <p:cNvSpPr>
            <a:spLocks noGrp="1"/>
          </p:cNvSpPr>
          <p:nvPr>
            <p:ph type="title"/>
          </p:nvPr>
        </p:nvSpPr>
        <p:spPr/>
        <p:txBody>
          <a:bodyPr/>
          <a:lstStyle/>
          <a:p>
            <a:r>
              <a:rPr lang="en-US"/>
              <a:t>Facebook FB Own Posts Table with views | SLTR - 15 of 24</a:t>
            </a:r>
          </a:p>
        </p:txBody>
      </p:sp>
      <p:graphicFrame>
        <p:nvGraphicFramePr>
          <p:cNvPr id="5" name="Table Placeholder 4">
            <a:extLst>
              <a:ext uri="{FF2B5EF4-FFF2-40B4-BE49-F238E27FC236}">
                <a16:creationId xmlns:a16="http://schemas.microsoft.com/office/drawing/2014/main" id="{862337ED-9F45-4FCD-8996-87B483C05322}"/>
              </a:ext>
            </a:extLst>
          </p:cNvPr>
          <p:cNvGraphicFramePr>
            <a:graphicFrameLocks noGrp="1"/>
          </p:cNvGraphicFramePr>
          <p:nvPr>
            <p:ph type="tbl" sz="quarter" idx="13"/>
            <p:extLst>
              <p:ext uri="{D42A27DB-BD31-4B8C-83A1-F6EECF244321}">
                <p14:modId xmlns:p14="http://schemas.microsoft.com/office/powerpoint/2010/main" val="3609283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9716305"/>
                    </a:ext>
                  </a:extLst>
                </a:gridCol>
                <a:gridCol w="576072">
                  <a:extLst>
                    <a:ext uri="{9D8B030D-6E8A-4147-A177-3AD203B41FA5}">
                      <a16:colId xmlns:a16="http://schemas.microsoft.com/office/drawing/2014/main" val="3796554698"/>
                    </a:ext>
                  </a:extLst>
                </a:gridCol>
                <a:gridCol w="576072">
                  <a:extLst>
                    <a:ext uri="{9D8B030D-6E8A-4147-A177-3AD203B41FA5}">
                      <a16:colId xmlns:a16="http://schemas.microsoft.com/office/drawing/2014/main" val="762788366"/>
                    </a:ext>
                  </a:extLst>
                </a:gridCol>
                <a:gridCol w="576072">
                  <a:extLst>
                    <a:ext uri="{9D8B030D-6E8A-4147-A177-3AD203B41FA5}">
                      <a16:colId xmlns:a16="http://schemas.microsoft.com/office/drawing/2014/main" val="755113370"/>
                    </a:ext>
                  </a:extLst>
                </a:gridCol>
                <a:gridCol w="576072">
                  <a:extLst>
                    <a:ext uri="{9D8B030D-6E8A-4147-A177-3AD203B41FA5}">
                      <a16:colId xmlns:a16="http://schemas.microsoft.com/office/drawing/2014/main" val="2508139538"/>
                    </a:ext>
                  </a:extLst>
                </a:gridCol>
                <a:gridCol w="576072">
                  <a:extLst>
                    <a:ext uri="{9D8B030D-6E8A-4147-A177-3AD203B41FA5}">
                      <a16:colId xmlns:a16="http://schemas.microsoft.com/office/drawing/2014/main" val="2941181973"/>
                    </a:ext>
                  </a:extLst>
                </a:gridCol>
                <a:gridCol w="576072">
                  <a:extLst>
                    <a:ext uri="{9D8B030D-6E8A-4147-A177-3AD203B41FA5}">
                      <a16:colId xmlns:a16="http://schemas.microsoft.com/office/drawing/2014/main" val="2627059797"/>
                    </a:ext>
                  </a:extLst>
                </a:gridCol>
                <a:gridCol w="576072">
                  <a:extLst>
                    <a:ext uri="{9D8B030D-6E8A-4147-A177-3AD203B41FA5}">
                      <a16:colId xmlns:a16="http://schemas.microsoft.com/office/drawing/2014/main" val="4033459861"/>
                    </a:ext>
                  </a:extLst>
                </a:gridCol>
                <a:gridCol w="576072">
                  <a:extLst>
                    <a:ext uri="{9D8B030D-6E8A-4147-A177-3AD203B41FA5}">
                      <a16:colId xmlns:a16="http://schemas.microsoft.com/office/drawing/2014/main" val="3482291285"/>
                    </a:ext>
                  </a:extLst>
                </a:gridCol>
                <a:gridCol w="576072">
                  <a:extLst>
                    <a:ext uri="{9D8B030D-6E8A-4147-A177-3AD203B41FA5}">
                      <a16:colId xmlns:a16="http://schemas.microsoft.com/office/drawing/2014/main" val="1347941942"/>
                    </a:ext>
                  </a:extLst>
                </a:gridCol>
                <a:gridCol w="576072">
                  <a:extLst>
                    <a:ext uri="{9D8B030D-6E8A-4147-A177-3AD203B41FA5}">
                      <a16:colId xmlns:a16="http://schemas.microsoft.com/office/drawing/2014/main" val="2067855839"/>
                    </a:ext>
                  </a:extLst>
                </a:gridCol>
                <a:gridCol w="658368">
                  <a:extLst>
                    <a:ext uri="{9D8B030D-6E8A-4147-A177-3AD203B41FA5}">
                      <a16:colId xmlns:a16="http://schemas.microsoft.com/office/drawing/2014/main" val="2639085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688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- 2018-10-24 13:03:45 </a:t>
                      </a:r>
                      <a:r>
                        <a:rPr kumimoji="0" lang="en-US" sz="1000" b="0" i="0" u="none" strike="noStrike" kern="1200" cap="none" spc="0" normalizeH="0" baseline="0" noProof="0">
                          <a:ln>
                            <a:noFill/>
                          </a:ln>
                          <a:solidFill>
                            <a:prstClr val="black"/>
                          </a:solidFill>
                          <a:effectLst/>
                          <a:uLnTx/>
                          <a:uFillTx/>
                          <a:latin typeface="+mn-lt"/>
                          <a:ea typeface="+mn-ea"/>
                          <a:cs typeface="+mn-cs"/>
                        </a:rPr>
                        <a:t> 
 Voo-doo you wanna know about the biggest Halloween party in Mauritius?!? It's going to be right here on 27th October! 🎃 💀  
Gather round and get your spook on, with Veuve Clicquot packages and eerily delicious BBQ! Locals who arrive in African Voodoo dress from 8pm with reservation will get in free!
Event booking: 52591441 / 5255 3892 / 4027400 or email us at restaurant-reservations.sltr@shangri-la.com
Room booking: 4027400 or email us at 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8132882"/>
                  </a:ext>
                </a:extLst>
              </a:tr>
            </a:tbl>
          </a:graphicData>
        </a:graphic>
      </p:graphicFrame>
      <p:sp>
        <p:nvSpPr>
          <p:cNvPr id="4" name="Text Placeholder 3">
            <a:extLst>
              <a:ext uri="{FF2B5EF4-FFF2-40B4-BE49-F238E27FC236}">
                <a16:creationId xmlns:a16="http://schemas.microsoft.com/office/drawing/2014/main" id="{A61C2F59-5D2C-48C8-B925-2A9ED3BAC053}"/>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137885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0B6C-B34B-48C2-8FF9-B37D65ECF71F}"/>
              </a:ext>
            </a:extLst>
          </p:cNvPr>
          <p:cNvSpPr>
            <a:spLocks noGrp="1"/>
          </p:cNvSpPr>
          <p:nvPr>
            <p:ph type="title"/>
          </p:nvPr>
        </p:nvSpPr>
        <p:spPr/>
        <p:txBody>
          <a:bodyPr/>
          <a:lstStyle/>
          <a:p>
            <a:r>
              <a:rPr lang="en-US"/>
              <a:t>Facebook FB Own Posts Table with views | SLTR - 16 of 24</a:t>
            </a:r>
          </a:p>
        </p:txBody>
      </p:sp>
      <p:graphicFrame>
        <p:nvGraphicFramePr>
          <p:cNvPr id="5" name="Table Placeholder 4">
            <a:extLst>
              <a:ext uri="{FF2B5EF4-FFF2-40B4-BE49-F238E27FC236}">
                <a16:creationId xmlns:a16="http://schemas.microsoft.com/office/drawing/2014/main" id="{4A8786C7-3819-4EDC-A93F-574442C8B144}"/>
              </a:ext>
            </a:extLst>
          </p:cNvPr>
          <p:cNvGraphicFramePr>
            <a:graphicFrameLocks noGrp="1"/>
          </p:cNvGraphicFramePr>
          <p:nvPr>
            <p:ph type="tbl" sz="quarter" idx="13"/>
            <p:extLst>
              <p:ext uri="{D42A27DB-BD31-4B8C-83A1-F6EECF244321}">
                <p14:modId xmlns:p14="http://schemas.microsoft.com/office/powerpoint/2010/main" val="248140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12845105"/>
                    </a:ext>
                  </a:extLst>
                </a:gridCol>
                <a:gridCol w="576072">
                  <a:extLst>
                    <a:ext uri="{9D8B030D-6E8A-4147-A177-3AD203B41FA5}">
                      <a16:colId xmlns:a16="http://schemas.microsoft.com/office/drawing/2014/main" val="3524649242"/>
                    </a:ext>
                  </a:extLst>
                </a:gridCol>
                <a:gridCol w="576072">
                  <a:extLst>
                    <a:ext uri="{9D8B030D-6E8A-4147-A177-3AD203B41FA5}">
                      <a16:colId xmlns:a16="http://schemas.microsoft.com/office/drawing/2014/main" val="2564208613"/>
                    </a:ext>
                  </a:extLst>
                </a:gridCol>
                <a:gridCol w="576072">
                  <a:extLst>
                    <a:ext uri="{9D8B030D-6E8A-4147-A177-3AD203B41FA5}">
                      <a16:colId xmlns:a16="http://schemas.microsoft.com/office/drawing/2014/main" val="4288999423"/>
                    </a:ext>
                  </a:extLst>
                </a:gridCol>
                <a:gridCol w="576072">
                  <a:extLst>
                    <a:ext uri="{9D8B030D-6E8A-4147-A177-3AD203B41FA5}">
                      <a16:colId xmlns:a16="http://schemas.microsoft.com/office/drawing/2014/main" val="3332157567"/>
                    </a:ext>
                  </a:extLst>
                </a:gridCol>
                <a:gridCol w="576072">
                  <a:extLst>
                    <a:ext uri="{9D8B030D-6E8A-4147-A177-3AD203B41FA5}">
                      <a16:colId xmlns:a16="http://schemas.microsoft.com/office/drawing/2014/main" val="3202079327"/>
                    </a:ext>
                  </a:extLst>
                </a:gridCol>
                <a:gridCol w="576072">
                  <a:extLst>
                    <a:ext uri="{9D8B030D-6E8A-4147-A177-3AD203B41FA5}">
                      <a16:colId xmlns:a16="http://schemas.microsoft.com/office/drawing/2014/main" val="1930759091"/>
                    </a:ext>
                  </a:extLst>
                </a:gridCol>
                <a:gridCol w="576072">
                  <a:extLst>
                    <a:ext uri="{9D8B030D-6E8A-4147-A177-3AD203B41FA5}">
                      <a16:colId xmlns:a16="http://schemas.microsoft.com/office/drawing/2014/main" val="1261957760"/>
                    </a:ext>
                  </a:extLst>
                </a:gridCol>
                <a:gridCol w="576072">
                  <a:extLst>
                    <a:ext uri="{9D8B030D-6E8A-4147-A177-3AD203B41FA5}">
                      <a16:colId xmlns:a16="http://schemas.microsoft.com/office/drawing/2014/main" val="2668487662"/>
                    </a:ext>
                  </a:extLst>
                </a:gridCol>
                <a:gridCol w="576072">
                  <a:extLst>
                    <a:ext uri="{9D8B030D-6E8A-4147-A177-3AD203B41FA5}">
                      <a16:colId xmlns:a16="http://schemas.microsoft.com/office/drawing/2014/main" val="857847535"/>
                    </a:ext>
                  </a:extLst>
                </a:gridCol>
                <a:gridCol w="576072">
                  <a:extLst>
                    <a:ext uri="{9D8B030D-6E8A-4147-A177-3AD203B41FA5}">
                      <a16:colId xmlns:a16="http://schemas.microsoft.com/office/drawing/2014/main" val="2075054211"/>
                    </a:ext>
                  </a:extLst>
                </a:gridCol>
                <a:gridCol w="658368">
                  <a:extLst>
                    <a:ext uri="{9D8B030D-6E8A-4147-A177-3AD203B41FA5}">
                      <a16:colId xmlns:a16="http://schemas.microsoft.com/office/drawing/2014/main" val="2033892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2798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- 2018-12-08 14:50:00 </a:t>
                      </a:r>
                      <a:r>
                        <a:rPr kumimoji="0" lang="en-US" sz="1000" b="0" i="0" u="none" strike="noStrike" kern="1200" cap="none" spc="0" normalizeH="0" baseline="0" noProof="0">
                          <a:ln>
                            <a:noFill/>
                          </a:ln>
                          <a:solidFill>
                            <a:prstClr val="black"/>
                          </a:solidFill>
                          <a:effectLst/>
                          <a:uLnTx/>
                          <a:uFillTx/>
                          <a:latin typeface="+mn-lt"/>
                          <a:ea typeface="+mn-ea"/>
                          <a:cs typeface="+mn-cs"/>
                        </a:rPr>
                        <a:t> 
 WIN Brunch, Bubbles &amp; Beats for 2 at our SECOND edition this Dec 16th! Just tell us in the comments who makes Christmas special for you! Get ready to party into the afternoon and feast on festive delights!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0892453"/>
                  </a:ext>
                </a:extLst>
              </a:tr>
            </a:tbl>
          </a:graphicData>
        </a:graphic>
      </p:graphicFrame>
      <p:sp>
        <p:nvSpPr>
          <p:cNvPr id="4" name="Text Placeholder 3">
            <a:extLst>
              <a:ext uri="{FF2B5EF4-FFF2-40B4-BE49-F238E27FC236}">
                <a16:creationId xmlns:a16="http://schemas.microsoft.com/office/drawing/2014/main" id="{EA650648-D71B-4046-90BC-95B383B87385}"/>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73316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41C58-29E8-40AF-9028-296782D6010B}"/>
              </a:ext>
            </a:extLst>
          </p:cNvPr>
          <p:cNvSpPr>
            <a:spLocks noGrp="1"/>
          </p:cNvSpPr>
          <p:nvPr>
            <p:ph type="title"/>
          </p:nvPr>
        </p:nvSpPr>
        <p:spPr/>
        <p:txBody>
          <a:bodyPr/>
          <a:lstStyle/>
          <a:p>
            <a:r>
              <a:rPr lang="en-US"/>
              <a:t>Facebook FB Own Posts Table with views | SLTR - 17 of 24</a:t>
            </a:r>
          </a:p>
        </p:txBody>
      </p:sp>
      <p:graphicFrame>
        <p:nvGraphicFramePr>
          <p:cNvPr id="5" name="Table Placeholder 4">
            <a:extLst>
              <a:ext uri="{FF2B5EF4-FFF2-40B4-BE49-F238E27FC236}">
                <a16:creationId xmlns:a16="http://schemas.microsoft.com/office/drawing/2014/main" id="{67140803-5DEB-48C0-9D54-7DFE2E9688BA}"/>
              </a:ext>
            </a:extLst>
          </p:cNvPr>
          <p:cNvGraphicFramePr>
            <a:graphicFrameLocks noGrp="1"/>
          </p:cNvGraphicFramePr>
          <p:nvPr>
            <p:ph type="tbl" sz="quarter" idx="13"/>
            <p:extLst>
              <p:ext uri="{D42A27DB-BD31-4B8C-83A1-F6EECF244321}">
                <p14:modId xmlns:p14="http://schemas.microsoft.com/office/powerpoint/2010/main" val="514271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7802528"/>
                    </a:ext>
                  </a:extLst>
                </a:gridCol>
                <a:gridCol w="576072">
                  <a:extLst>
                    <a:ext uri="{9D8B030D-6E8A-4147-A177-3AD203B41FA5}">
                      <a16:colId xmlns:a16="http://schemas.microsoft.com/office/drawing/2014/main" val="810234078"/>
                    </a:ext>
                  </a:extLst>
                </a:gridCol>
                <a:gridCol w="576072">
                  <a:extLst>
                    <a:ext uri="{9D8B030D-6E8A-4147-A177-3AD203B41FA5}">
                      <a16:colId xmlns:a16="http://schemas.microsoft.com/office/drawing/2014/main" val="2781122542"/>
                    </a:ext>
                  </a:extLst>
                </a:gridCol>
                <a:gridCol w="576072">
                  <a:extLst>
                    <a:ext uri="{9D8B030D-6E8A-4147-A177-3AD203B41FA5}">
                      <a16:colId xmlns:a16="http://schemas.microsoft.com/office/drawing/2014/main" val="3281791768"/>
                    </a:ext>
                  </a:extLst>
                </a:gridCol>
                <a:gridCol w="576072">
                  <a:extLst>
                    <a:ext uri="{9D8B030D-6E8A-4147-A177-3AD203B41FA5}">
                      <a16:colId xmlns:a16="http://schemas.microsoft.com/office/drawing/2014/main" val="1187400386"/>
                    </a:ext>
                  </a:extLst>
                </a:gridCol>
                <a:gridCol w="576072">
                  <a:extLst>
                    <a:ext uri="{9D8B030D-6E8A-4147-A177-3AD203B41FA5}">
                      <a16:colId xmlns:a16="http://schemas.microsoft.com/office/drawing/2014/main" val="1826837688"/>
                    </a:ext>
                  </a:extLst>
                </a:gridCol>
                <a:gridCol w="576072">
                  <a:extLst>
                    <a:ext uri="{9D8B030D-6E8A-4147-A177-3AD203B41FA5}">
                      <a16:colId xmlns:a16="http://schemas.microsoft.com/office/drawing/2014/main" val="2172689993"/>
                    </a:ext>
                  </a:extLst>
                </a:gridCol>
                <a:gridCol w="576072">
                  <a:extLst>
                    <a:ext uri="{9D8B030D-6E8A-4147-A177-3AD203B41FA5}">
                      <a16:colId xmlns:a16="http://schemas.microsoft.com/office/drawing/2014/main" val="4102182459"/>
                    </a:ext>
                  </a:extLst>
                </a:gridCol>
                <a:gridCol w="576072">
                  <a:extLst>
                    <a:ext uri="{9D8B030D-6E8A-4147-A177-3AD203B41FA5}">
                      <a16:colId xmlns:a16="http://schemas.microsoft.com/office/drawing/2014/main" val="3549250493"/>
                    </a:ext>
                  </a:extLst>
                </a:gridCol>
                <a:gridCol w="576072">
                  <a:extLst>
                    <a:ext uri="{9D8B030D-6E8A-4147-A177-3AD203B41FA5}">
                      <a16:colId xmlns:a16="http://schemas.microsoft.com/office/drawing/2014/main" val="1530098432"/>
                    </a:ext>
                  </a:extLst>
                </a:gridCol>
                <a:gridCol w="576072">
                  <a:extLst>
                    <a:ext uri="{9D8B030D-6E8A-4147-A177-3AD203B41FA5}">
                      <a16:colId xmlns:a16="http://schemas.microsoft.com/office/drawing/2014/main" val="1940186227"/>
                    </a:ext>
                  </a:extLst>
                </a:gridCol>
                <a:gridCol w="658368">
                  <a:extLst>
                    <a:ext uri="{9D8B030D-6E8A-4147-A177-3AD203B41FA5}">
                      <a16:colId xmlns:a16="http://schemas.microsoft.com/office/drawing/2014/main" val="2286277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521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- 2018-12-09 13:23:58 </a:t>
                      </a:r>
                      <a:r>
                        <a:rPr kumimoji="0" lang="en-US" sz="1000" b="0" i="0" u="none" strike="noStrike" kern="1200" cap="none" spc="0" normalizeH="0" baseline="0" noProof="0">
                          <a:ln>
                            <a:noFill/>
                          </a:ln>
                          <a:solidFill>
                            <a:prstClr val="black"/>
                          </a:solidFill>
                          <a:effectLst/>
                          <a:uLnTx/>
                          <a:uFillTx/>
                          <a:latin typeface="+mn-lt"/>
                          <a:ea typeface="+mn-ea"/>
                          <a:cs typeface="+mn-cs"/>
                        </a:rPr>
                        <a:t> 
 The Christmas countdown is ON! Can you imagine spending yours lying on an island beach listening to jazz, while jumbo prawns flambé with rum on the BBQ? 
Get in touch for details about a festive island Christmas Day!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7830071"/>
                  </a:ext>
                </a:extLst>
              </a:tr>
            </a:tbl>
          </a:graphicData>
        </a:graphic>
      </p:graphicFrame>
      <p:sp>
        <p:nvSpPr>
          <p:cNvPr id="4" name="Text Placeholder 3">
            <a:extLst>
              <a:ext uri="{FF2B5EF4-FFF2-40B4-BE49-F238E27FC236}">
                <a16:creationId xmlns:a16="http://schemas.microsoft.com/office/drawing/2014/main" id="{C4AAE04E-15D2-49F3-999E-F6BAD354AB79}"/>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617248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4A294-466A-4429-9345-6432CC285438}"/>
              </a:ext>
            </a:extLst>
          </p:cNvPr>
          <p:cNvSpPr>
            <a:spLocks noGrp="1"/>
          </p:cNvSpPr>
          <p:nvPr>
            <p:ph type="title"/>
          </p:nvPr>
        </p:nvSpPr>
        <p:spPr/>
        <p:txBody>
          <a:bodyPr/>
          <a:lstStyle/>
          <a:p>
            <a:r>
              <a:rPr lang="en-US"/>
              <a:t>Facebook FB Own Posts Table with views | SLTR - 18 of 24</a:t>
            </a:r>
          </a:p>
        </p:txBody>
      </p:sp>
      <p:graphicFrame>
        <p:nvGraphicFramePr>
          <p:cNvPr id="5" name="Table Placeholder 4">
            <a:extLst>
              <a:ext uri="{FF2B5EF4-FFF2-40B4-BE49-F238E27FC236}">
                <a16:creationId xmlns:a16="http://schemas.microsoft.com/office/drawing/2014/main" id="{04FDA9D1-B8B0-487B-A83D-66A94510FB0F}"/>
              </a:ext>
            </a:extLst>
          </p:cNvPr>
          <p:cNvGraphicFramePr>
            <a:graphicFrameLocks noGrp="1"/>
          </p:cNvGraphicFramePr>
          <p:nvPr>
            <p:ph type="tbl" sz="quarter" idx="13"/>
            <p:extLst>
              <p:ext uri="{D42A27DB-BD31-4B8C-83A1-F6EECF244321}">
                <p14:modId xmlns:p14="http://schemas.microsoft.com/office/powerpoint/2010/main" val="150328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28512148"/>
                    </a:ext>
                  </a:extLst>
                </a:gridCol>
                <a:gridCol w="576072">
                  <a:extLst>
                    <a:ext uri="{9D8B030D-6E8A-4147-A177-3AD203B41FA5}">
                      <a16:colId xmlns:a16="http://schemas.microsoft.com/office/drawing/2014/main" val="4247415056"/>
                    </a:ext>
                  </a:extLst>
                </a:gridCol>
                <a:gridCol w="576072">
                  <a:extLst>
                    <a:ext uri="{9D8B030D-6E8A-4147-A177-3AD203B41FA5}">
                      <a16:colId xmlns:a16="http://schemas.microsoft.com/office/drawing/2014/main" val="2391413943"/>
                    </a:ext>
                  </a:extLst>
                </a:gridCol>
                <a:gridCol w="576072">
                  <a:extLst>
                    <a:ext uri="{9D8B030D-6E8A-4147-A177-3AD203B41FA5}">
                      <a16:colId xmlns:a16="http://schemas.microsoft.com/office/drawing/2014/main" val="2568060666"/>
                    </a:ext>
                  </a:extLst>
                </a:gridCol>
                <a:gridCol w="576072">
                  <a:extLst>
                    <a:ext uri="{9D8B030D-6E8A-4147-A177-3AD203B41FA5}">
                      <a16:colId xmlns:a16="http://schemas.microsoft.com/office/drawing/2014/main" val="1262966579"/>
                    </a:ext>
                  </a:extLst>
                </a:gridCol>
                <a:gridCol w="576072">
                  <a:extLst>
                    <a:ext uri="{9D8B030D-6E8A-4147-A177-3AD203B41FA5}">
                      <a16:colId xmlns:a16="http://schemas.microsoft.com/office/drawing/2014/main" val="574833216"/>
                    </a:ext>
                  </a:extLst>
                </a:gridCol>
                <a:gridCol w="576072">
                  <a:extLst>
                    <a:ext uri="{9D8B030D-6E8A-4147-A177-3AD203B41FA5}">
                      <a16:colId xmlns:a16="http://schemas.microsoft.com/office/drawing/2014/main" val="190334605"/>
                    </a:ext>
                  </a:extLst>
                </a:gridCol>
                <a:gridCol w="576072">
                  <a:extLst>
                    <a:ext uri="{9D8B030D-6E8A-4147-A177-3AD203B41FA5}">
                      <a16:colId xmlns:a16="http://schemas.microsoft.com/office/drawing/2014/main" val="2735548873"/>
                    </a:ext>
                  </a:extLst>
                </a:gridCol>
                <a:gridCol w="576072">
                  <a:extLst>
                    <a:ext uri="{9D8B030D-6E8A-4147-A177-3AD203B41FA5}">
                      <a16:colId xmlns:a16="http://schemas.microsoft.com/office/drawing/2014/main" val="2381304917"/>
                    </a:ext>
                  </a:extLst>
                </a:gridCol>
                <a:gridCol w="576072">
                  <a:extLst>
                    <a:ext uri="{9D8B030D-6E8A-4147-A177-3AD203B41FA5}">
                      <a16:colId xmlns:a16="http://schemas.microsoft.com/office/drawing/2014/main" val="1451105780"/>
                    </a:ext>
                  </a:extLst>
                </a:gridCol>
                <a:gridCol w="576072">
                  <a:extLst>
                    <a:ext uri="{9D8B030D-6E8A-4147-A177-3AD203B41FA5}">
                      <a16:colId xmlns:a16="http://schemas.microsoft.com/office/drawing/2014/main" val="1788879818"/>
                    </a:ext>
                  </a:extLst>
                </a:gridCol>
                <a:gridCol w="658368">
                  <a:extLst>
                    <a:ext uri="{9D8B030D-6E8A-4147-A177-3AD203B41FA5}">
                      <a16:colId xmlns:a16="http://schemas.microsoft.com/office/drawing/2014/main" val="4113588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970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- 2018-10-10 11:16:50 </a:t>
                      </a:r>
                      <a:r>
                        <a:rPr kumimoji="0" lang="en-US" sz="1000" b="0" i="0" u="none" strike="noStrike" kern="1200" cap="none" spc="0" normalizeH="0" baseline="0" noProof="0">
                          <a:ln>
                            <a:noFill/>
                          </a:ln>
                          <a:solidFill>
                            <a:prstClr val="black"/>
                          </a:solidFill>
                          <a:effectLst/>
                          <a:uLnTx/>
                          <a:uFillTx/>
                          <a:latin typeface="+mn-lt"/>
                          <a:ea typeface="+mn-ea"/>
                          <a:cs typeface="+mn-cs"/>
                        </a:rPr>
                        <a:t> 
 WIN dinner for 2 at our #SteakMaestro evening! Chef Chris Wade is a master of Australian STEAK! Simply comment below how you like yours done to enter. Rare? Medium? Or well?  
Or to book for this meaty experience, call: 402 7400 or email restaurant-reservations.sltr@shangri-la.com to book 📷: Chef Chris Wade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0703294"/>
                  </a:ext>
                </a:extLst>
              </a:tr>
            </a:tbl>
          </a:graphicData>
        </a:graphic>
      </p:graphicFrame>
      <p:sp>
        <p:nvSpPr>
          <p:cNvPr id="4" name="Text Placeholder 3">
            <a:extLst>
              <a:ext uri="{FF2B5EF4-FFF2-40B4-BE49-F238E27FC236}">
                <a16:creationId xmlns:a16="http://schemas.microsoft.com/office/drawing/2014/main" id="{0F9132BA-D2BF-48D4-A226-6EB3D48FC8D7}"/>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001984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E401F-B473-46CB-A2D8-DFBAFBEF6AAC}"/>
              </a:ext>
            </a:extLst>
          </p:cNvPr>
          <p:cNvSpPr>
            <a:spLocks noGrp="1"/>
          </p:cNvSpPr>
          <p:nvPr>
            <p:ph type="title"/>
          </p:nvPr>
        </p:nvSpPr>
        <p:spPr/>
        <p:txBody>
          <a:bodyPr/>
          <a:lstStyle/>
          <a:p>
            <a:r>
              <a:rPr lang="en-US"/>
              <a:t>Facebook FB Own Posts Table with views | SLTR - 19 of 24</a:t>
            </a:r>
          </a:p>
        </p:txBody>
      </p:sp>
      <p:graphicFrame>
        <p:nvGraphicFramePr>
          <p:cNvPr id="5" name="Table Placeholder 4">
            <a:extLst>
              <a:ext uri="{FF2B5EF4-FFF2-40B4-BE49-F238E27FC236}">
                <a16:creationId xmlns:a16="http://schemas.microsoft.com/office/drawing/2014/main" id="{C2DEFD59-93B5-45BE-9CA5-A12F031855CF}"/>
              </a:ext>
            </a:extLst>
          </p:cNvPr>
          <p:cNvGraphicFramePr>
            <a:graphicFrameLocks noGrp="1"/>
          </p:cNvGraphicFramePr>
          <p:nvPr>
            <p:ph type="tbl" sz="quarter" idx="13"/>
            <p:extLst>
              <p:ext uri="{D42A27DB-BD31-4B8C-83A1-F6EECF244321}">
                <p14:modId xmlns:p14="http://schemas.microsoft.com/office/powerpoint/2010/main" val="2636551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2484550"/>
                    </a:ext>
                  </a:extLst>
                </a:gridCol>
                <a:gridCol w="576072">
                  <a:extLst>
                    <a:ext uri="{9D8B030D-6E8A-4147-A177-3AD203B41FA5}">
                      <a16:colId xmlns:a16="http://schemas.microsoft.com/office/drawing/2014/main" val="3641029647"/>
                    </a:ext>
                  </a:extLst>
                </a:gridCol>
                <a:gridCol w="576072">
                  <a:extLst>
                    <a:ext uri="{9D8B030D-6E8A-4147-A177-3AD203B41FA5}">
                      <a16:colId xmlns:a16="http://schemas.microsoft.com/office/drawing/2014/main" val="107112059"/>
                    </a:ext>
                  </a:extLst>
                </a:gridCol>
                <a:gridCol w="576072">
                  <a:extLst>
                    <a:ext uri="{9D8B030D-6E8A-4147-A177-3AD203B41FA5}">
                      <a16:colId xmlns:a16="http://schemas.microsoft.com/office/drawing/2014/main" val="3808647467"/>
                    </a:ext>
                  </a:extLst>
                </a:gridCol>
                <a:gridCol w="576072">
                  <a:extLst>
                    <a:ext uri="{9D8B030D-6E8A-4147-A177-3AD203B41FA5}">
                      <a16:colId xmlns:a16="http://schemas.microsoft.com/office/drawing/2014/main" val="3319945836"/>
                    </a:ext>
                  </a:extLst>
                </a:gridCol>
                <a:gridCol w="576072">
                  <a:extLst>
                    <a:ext uri="{9D8B030D-6E8A-4147-A177-3AD203B41FA5}">
                      <a16:colId xmlns:a16="http://schemas.microsoft.com/office/drawing/2014/main" val="3602578468"/>
                    </a:ext>
                  </a:extLst>
                </a:gridCol>
                <a:gridCol w="576072">
                  <a:extLst>
                    <a:ext uri="{9D8B030D-6E8A-4147-A177-3AD203B41FA5}">
                      <a16:colId xmlns:a16="http://schemas.microsoft.com/office/drawing/2014/main" val="1859925448"/>
                    </a:ext>
                  </a:extLst>
                </a:gridCol>
                <a:gridCol w="576072">
                  <a:extLst>
                    <a:ext uri="{9D8B030D-6E8A-4147-A177-3AD203B41FA5}">
                      <a16:colId xmlns:a16="http://schemas.microsoft.com/office/drawing/2014/main" val="2908600913"/>
                    </a:ext>
                  </a:extLst>
                </a:gridCol>
                <a:gridCol w="576072">
                  <a:extLst>
                    <a:ext uri="{9D8B030D-6E8A-4147-A177-3AD203B41FA5}">
                      <a16:colId xmlns:a16="http://schemas.microsoft.com/office/drawing/2014/main" val="1124708929"/>
                    </a:ext>
                  </a:extLst>
                </a:gridCol>
                <a:gridCol w="576072">
                  <a:extLst>
                    <a:ext uri="{9D8B030D-6E8A-4147-A177-3AD203B41FA5}">
                      <a16:colId xmlns:a16="http://schemas.microsoft.com/office/drawing/2014/main" val="2868642748"/>
                    </a:ext>
                  </a:extLst>
                </a:gridCol>
                <a:gridCol w="576072">
                  <a:extLst>
                    <a:ext uri="{9D8B030D-6E8A-4147-A177-3AD203B41FA5}">
                      <a16:colId xmlns:a16="http://schemas.microsoft.com/office/drawing/2014/main" val="542844772"/>
                    </a:ext>
                  </a:extLst>
                </a:gridCol>
                <a:gridCol w="658368">
                  <a:extLst>
                    <a:ext uri="{9D8B030D-6E8A-4147-A177-3AD203B41FA5}">
                      <a16:colId xmlns:a16="http://schemas.microsoft.com/office/drawing/2014/main" val="1635133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678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- 2018-10-28 14:53:20 </a:t>
                      </a:r>
                      <a:r>
                        <a:rPr kumimoji="0" lang="en-US" sz="1000" b="0" i="0" u="none" strike="noStrike" kern="1200" cap="none" spc="0" normalizeH="0" baseline="0" noProof="0">
                          <a:ln>
                            <a:noFill/>
                          </a:ln>
                          <a:solidFill>
                            <a:prstClr val="black"/>
                          </a:solidFill>
                          <a:effectLst/>
                          <a:uLnTx/>
                          <a:uFillTx/>
                          <a:latin typeface="+mn-lt"/>
                          <a:ea typeface="+mn-ea"/>
                          <a:cs typeface="+mn-cs"/>
                        </a:rPr>
                        <a:t> 
 🍖 A second chance to win dinner for 2 at one of our Steak Maestro nights with Chris Wade! 🍖 
To enter, tell us below which unusual Australian meat Chris will be showcasing on his menu... (clue, it begins with a K!)
Call 402 7400 or email restaurant-reservations.sltr@shangri-la.com to book a spot while they're available!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9680371"/>
                  </a:ext>
                </a:extLst>
              </a:tr>
            </a:tbl>
          </a:graphicData>
        </a:graphic>
      </p:graphicFrame>
      <p:sp>
        <p:nvSpPr>
          <p:cNvPr id="4" name="Text Placeholder 3">
            <a:extLst>
              <a:ext uri="{FF2B5EF4-FFF2-40B4-BE49-F238E27FC236}">
                <a16:creationId xmlns:a16="http://schemas.microsoft.com/office/drawing/2014/main" id="{8D21048D-0C12-4E7A-845D-716F79136EDC}"/>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744842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BF83C-3872-4A50-9F9F-F23BD36F03A2}"/>
              </a:ext>
            </a:extLst>
          </p:cNvPr>
          <p:cNvSpPr>
            <a:spLocks noGrp="1"/>
          </p:cNvSpPr>
          <p:nvPr>
            <p:ph type="title"/>
          </p:nvPr>
        </p:nvSpPr>
        <p:spPr/>
        <p:txBody>
          <a:bodyPr/>
          <a:lstStyle/>
          <a:p>
            <a:r>
              <a:rPr lang="en-US"/>
              <a:t>Facebook FB Own Posts Table with views | SLTR - 20 of 24</a:t>
            </a:r>
          </a:p>
        </p:txBody>
      </p:sp>
      <p:graphicFrame>
        <p:nvGraphicFramePr>
          <p:cNvPr id="5" name="Table Placeholder 4">
            <a:extLst>
              <a:ext uri="{FF2B5EF4-FFF2-40B4-BE49-F238E27FC236}">
                <a16:creationId xmlns:a16="http://schemas.microsoft.com/office/drawing/2014/main" id="{8132C8AB-3E7E-4945-B6DC-A40F333F0008}"/>
              </a:ext>
            </a:extLst>
          </p:cNvPr>
          <p:cNvGraphicFramePr>
            <a:graphicFrameLocks noGrp="1"/>
          </p:cNvGraphicFramePr>
          <p:nvPr>
            <p:ph type="tbl" sz="quarter" idx="13"/>
            <p:extLst>
              <p:ext uri="{D42A27DB-BD31-4B8C-83A1-F6EECF244321}">
                <p14:modId xmlns:p14="http://schemas.microsoft.com/office/powerpoint/2010/main" val="3427349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33924172"/>
                    </a:ext>
                  </a:extLst>
                </a:gridCol>
                <a:gridCol w="576072">
                  <a:extLst>
                    <a:ext uri="{9D8B030D-6E8A-4147-A177-3AD203B41FA5}">
                      <a16:colId xmlns:a16="http://schemas.microsoft.com/office/drawing/2014/main" val="2504711611"/>
                    </a:ext>
                  </a:extLst>
                </a:gridCol>
                <a:gridCol w="576072">
                  <a:extLst>
                    <a:ext uri="{9D8B030D-6E8A-4147-A177-3AD203B41FA5}">
                      <a16:colId xmlns:a16="http://schemas.microsoft.com/office/drawing/2014/main" val="198381464"/>
                    </a:ext>
                  </a:extLst>
                </a:gridCol>
                <a:gridCol w="576072">
                  <a:extLst>
                    <a:ext uri="{9D8B030D-6E8A-4147-A177-3AD203B41FA5}">
                      <a16:colId xmlns:a16="http://schemas.microsoft.com/office/drawing/2014/main" val="3118302074"/>
                    </a:ext>
                  </a:extLst>
                </a:gridCol>
                <a:gridCol w="576072">
                  <a:extLst>
                    <a:ext uri="{9D8B030D-6E8A-4147-A177-3AD203B41FA5}">
                      <a16:colId xmlns:a16="http://schemas.microsoft.com/office/drawing/2014/main" val="129564609"/>
                    </a:ext>
                  </a:extLst>
                </a:gridCol>
                <a:gridCol w="576072">
                  <a:extLst>
                    <a:ext uri="{9D8B030D-6E8A-4147-A177-3AD203B41FA5}">
                      <a16:colId xmlns:a16="http://schemas.microsoft.com/office/drawing/2014/main" val="2729627255"/>
                    </a:ext>
                  </a:extLst>
                </a:gridCol>
                <a:gridCol w="576072">
                  <a:extLst>
                    <a:ext uri="{9D8B030D-6E8A-4147-A177-3AD203B41FA5}">
                      <a16:colId xmlns:a16="http://schemas.microsoft.com/office/drawing/2014/main" val="1277806820"/>
                    </a:ext>
                  </a:extLst>
                </a:gridCol>
                <a:gridCol w="576072">
                  <a:extLst>
                    <a:ext uri="{9D8B030D-6E8A-4147-A177-3AD203B41FA5}">
                      <a16:colId xmlns:a16="http://schemas.microsoft.com/office/drawing/2014/main" val="2383116584"/>
                    </a:ext>
                  </a:extLst>
                </a:gridCol>
                <a:gridCol w="576072">
                  <a:extLst>
                    <a:ext uri="{9D8B030D-6E8A-4147-A177-3AD203B41FA5}">
                      <a16:colId xmlns:a16="http://schemas.microsoft.com/office/drawing/2014/main" val="1985045464"/>
                    </a:ext>
                  </a:extLst>
                </a:gridCol>
                <a:gridCol w="576072">
                  <a:extLst>
                    <a:ext uri="{9D8B030D-6E8A-4147-A177-3AD203B41FA5}">
                      <a16:colId xmlns:a16="http://schemas.microsoft.com/office/drawing/2014/main" val="930408032"/>
                    </a:ext>
                  </a:extLst>
                </a:gridCol>
                <a:gridCol w="576072">
                  <a:extLst>
                    <a:ext uri="{9D8B030D-6E8A-4147-A177-3AD203B41FA5}">
                      <a16:colId xmlns:a16="http://schemas.microsoft.com/office/drawing/2014/main" val="2629620993"/>
                    </a:ext>
                  </a:extLst>
                </a:gridCol>
                <a:gridCol w="658368">
                  <a:extLst>
                    <a:ext uri="{9D8B030D-6E8A-4147-A177-3AD203B41FA5}">
                      <a16:colId xmlns:a16="http://schemas.microsoft.com/office/drawing/2014/main" val="443360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902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- 2018-11-08 13:00:01 </a:t>
                      </a:r>
                      <a:r>
                        <a:rPr kumimoji="0" lang="en-US" sz="1000" b="0" i="0" u="none" strike="noStrike" kern="1200" cap="none" spc="0" normalizeH="0" baseline="0" noProof="0">
                          <a:ln>
                            <a:noFill/>
                          </a:ln>
                          <a:solidFill>
                            <a:prstClr val="black"/>
                          </a:solidFill>
                          <a:effectLst/>
                          <a:uLnTx/>
                          <a:uFillTx/>
                          <a:latin typeface="+mn-lt"/>
                          <a:ea typeface="+mn-ea"/>
                          <a:cs typeface="+mn-cs"/>
                        </a:rPr>
                        <a:t> 
 Celebrate our 40th Anniversary with a Le Touessrok legacy - Jacqueline Dalais! Taste her signature Mauritian seafood and flavours in a 5 course meal, with part of the proceeds going to Eastern Association for the Disabled, for less privileged children. 
Call 5259 1441 / 5255 3892 or 402 7400 or email sltr.reservations@shangri-la.com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1641324"/>
                  </a:ext>
                </a:extLst>
              </a:tr>
            </a:tbl>
          </a:graphicData>
        </a:graphic>
      </p:graphicFrame>
      <p:sp>
        <p:nvSpPr>
          <p:cNvPr id="4" name="Text Placeholder 3">
            <a:extLst>
              <a:ext uri="{FF2B5EF4-FFF2-40B4-BE49-F238E27FC236}">
                <a16:creationId xmlns:a16="http://schemas.microsoft.com/office/drawing/2014/main" id="{B931EF75-D42D-4B95-8C8F-0F5E70638F64}"/>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659055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AD2F1-2B4F-4B83-BEE4-5F9314E0C406}"/>
              </a:ext>
            </a:extLst>
          </p:cNvPr>
          <p:cNvSpPr>
            <a:spLocks noGrp="1"/>
          </p:cNvSpPr>
          <p:nvPr>
            <p:ph type="title"/>
          </p:nvPr>
        </p:nvSpPr>
        <p:spPr/>
        <p:txBody>
          <a:bodyPr/>
          <a:lstStyle/>
          <a:p>
            <a:r>
              <a:rPr lang="en-US"/>
              <a:t>Facebook FB Own Posts Table with views | SLTR - 21 of 24</a:t>
            </a:r>
          </a:p>
        </p:txBody>
      </p:sp>
      <p:graphicFrame>
        <p:nvGraphicFramePr>
          <p:cNvPr id="5" name="Table Placeholder 4">
            <a:extLst>
              <a:ext uri="{FF2B5EF4-FFF2-40B4-BE49-F238E27FC236}">
                <a16:creationId xmlns:a16="http://schemas.microsoft.com/office/drawing/2014/main" id="{30B71D03-5DF9-40B1-81DF-FBD02C868D6F}"/>
              </a:ext>
            </a:extLst>
          </p:cNvPr>
          <p:cNvGraphicFramePr>
            <a:graphicFrameLocks noGrp="1"/>
          </p:cNvGraphicFramePr>
          <p:nvPr>
            <p:ph type="tbl" sz="quarter" idx="13"/>
            <p:extLst>
              <p:ext uri="{D42A27DB-BD31-4B8C-83A1-F6EECF244321}">
                <p14:modId xmlns:p14="http://schemas.microsoft.com/office/powerpoint/2010/main" val="1070824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57042506"/>
                    </a:ext>
                  </a:extLst>
                </a:gridCol>
                <a:gridCol w="576072">
                  <a:extLst>
                    <a:ext uri="{9D8B030D-6E8A-4147-A177-3AD203B41FA5}">
                      <a16:colId xmlns:a16="http://schemas.microsoft.com/office/drawing/2014/main" val="372829994"/>
                    </a:ext>
                  </a:extLst>
                </a:gridCol>
                <a:gridCol w="576072">
                  <a:extLst>
                    <a:ext uri="{9D8B030D-6E8A-4147-A177-3AD203B41FA5}">
                      <a16:colId xmlns:a16="http://schemas.microsoft.com/office/drawing/2014/main" val="2278707861"/>
                    </a:ext>
                  </a:extLst>
                </a:gridCol>
                <a:gridCol w="576072">
                  <a:extLst>
                    <a:ext uri="{9D8B030D-6E8A-4147-A177-3AD203B41FA5}">
                      <a16:colId xmlns:a16="http://schemas.microsoft.com/office/drawing/2014/main" val="2249615596"/>
                    </a:ext>
                  </a:extLst>
                </a:gridCol>
                <a:gridCol w="576072">
                  <a:extLst>
                    <a:ext uri="{9D8B030D-6E8A-4147-A177-3AD203B41FA5}">
                      <a16:colId xmlns:a16="http://schemas.microsoft.com/office/drawing/2014/main" val="3455357731"/>
                    </a:ext>
                  </a:extLst>
                </a:gridCol>
                <a:gridCol w="576072">
                  <a:extLst>
                    <a:ext uri="{9D8B030D-6E8A-4147-A177-3AD203B41FA5}">
                      <a16:colId xmlns:a16="http://schemas.microsoft.com/office/drawing/2014/main" val="3116930979"/>
                    </a:ext>
                  </a:extLst>
                </a:gridCol>
                <a:gridCol w="576072">
                  <a:extLst>
                    <a:ext uri="{9D8B030D-6E8A-4147-A177-3AD203B41FA5}">
                      <a16:colId xmlns:a16="http://schemas.microsoft.com/office/drawing/2014/main" val="2650221496"/>
                    </a:ext>
                  </a:extLst>
                </a:gridCol>
                <a:gridCol w="576072">
                  <a:extLst>
                    <a:ext uri="{9D8B030D-6E8A-4147-A177-3AD203B41FA5}">
                      <a16:colId xmlns:a16="http://schemas.microsoft.com/office/drawing/2014/main" val="2147482710"/>
                    </a:ext>
                  </a:extLst>
                </a:gridCol>
                <a:gridCol w="576072">
                  <a:extLst>
                    <a:ext uri="{9D8B030D-6E8A-4147-A177-3AD203B41FA5}">
                      <a16:colId xmlns:a16="http://schemas.microsoft.com/office/drawing/2014/main" val="157002332"/>
                    </a:ext>
                  </a:extLst>
                </a:gridCol>
                <a:gridCol w="576072">
                  <a:extLst>
                    <a:ext uri="{9D8B030D-6E8A-4147-A177-3AD203B41FA5}">
                      <a16:colId xmlns:a16="http://schemas.microsoft.com/office/drawing/2014/main" val="708096711"/>
                    </a:ext>
                  </a:extLst>
                </a:gridCol>
                <a:gridCol w="576072">
                  <a:extLst>
                    <a:ext uri="{9D8B030D-6E8A-4147-A177-3AD203B41FA5}">
                      <a16:colId xmlns:a16="http://schemas.microsoft.com/office/drawing/2014/main" val="1447867816"/>
                    </a:ext>
                  </a:extLst>
                </a:gridCol>
                <a:gridCol w="658368">
                  <a:extLst>
                    <a:ext uri="{9D8B030D-6E8A-4147-A177-3AD203B41FA5}">
                      <a16:colId xmlns:a16="http://schemas.microsoft.com/office/drawing/2014/main" val="1004067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8632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- 2018-11-05 18:30:04 </a:t>
                      </a:r>
                      <a:r>
                        <a:rPr kumimoji="0" lang="en-US" sz="1000" b="0" i="0" u="none" strike="noStrike" kern="1200" cap="none" spc="0" normalizeH="0" baseline="0" noProof="0">
                          <a:ln>
                            <a:noFill/>
                          </a:ln>
                          <a:solidFill>
                            <a:prstClr val="black"/>
                          </a:solidFill>
                          <a:effectLst/>
                          <a:uLnTx/>
                          <a:uFillTx/>
                          <a:latin typeface="+mn-lt"/>
                          <a:ea typeface="+mn-ea"/>
                          <a:cs typeface="+mn-cs"/>
                        </a:rPr>
                        <a:t> 
 😍 When the steak looks like this 👇🏾 you've GOT to try it! From Kangaroo Loin to Tomahawks, bespoke menu or À la carte, you can only try Chef Chris Wade's Steakmaestro menu until 17th Nov. 
For info &amp; booking, contact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090246"/>
                  </a:ext>
                </a:extLst>
              </a:tr>
            </a:tbl>
          </a:graphicData>
        </a:graphic>
      </p:graphicFrame>
      <p:sp>
        <p:nvSpPr>
          <p:cNvPr id="4" name="Text Placeholder 3">
            <a:extLst>
              <a:ext uri="{FF2B5EF4-FFF2-40B4-BE49-F238E27FC236}">
                <a16:creationId xmlns:a16="http://schemas.microsoft.com/office/drawing/2014/main" id="{EB4B1B9B-6C43-4AC6-A0EC-C7693813E3DE}"/>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609783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4EBF2-94F0-4526-AAFC-4EAFB749E850}"/>
              </a:ext>
            </a:extLst>
          </p:cNvPr>
          <p:cNvSpPr>
            <a:spLocks noGrp="1"/>
          </p:cNvSpPr>
          <p:nvPr>
            <p:ph type="title"/>
          </p:nvPr>
        </p:nvSpPr>
        <p:spPr/>
        <p:txBody>
          <a:bodyPr/>
          <a:lstStyle/>
          <a:p>
            <a:r>
              <a:rPr lang="en-US"/>
              <a:t>Facebook FB Own Posts Table with views | SLTR - 22 of 24</a:t>
            </a:r>
          </a:p>
        </p:txBody>
      </p:sp>
      <p:graphicFrame>
        <p:nvGraphicFramePr>
          <p:cNvPr id="5" name="Table Placeholder 4">
            <a:extLst>
              <a:ext uri="{FF2B5EF4-FFF2-40B4-BE49-F238E27FC236}">
                <a16:creationId xmlns:a16="http://schemas.microsoft.com/office/drawing/2014/main" id="{236CB696-40CE-4D9E-8267-287662B9F03B}"/>
              </a:ext>
            </a:extLst>
          </p:cNvPr>
          <p:cNvGraphicFramePr>
            <a:graphicFrameLocks noGrp="1"/>
          </p:cNvGraphicFramePr>
          <p:nvPr>
            <p:ph type="tbl" sz="quarter" idx="13"/>
            <p:extLst>
              <p:ext uri="{D42A27DB-BD31-4B8C-83A1-F6EECF244321}">
                <p14:modId xmlns:p14="http://schemas.microsoft.com/office/powerpoint/2010/main" val="915001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8114413"/>
                    </a:ext>
                  </a:extLst>
                </a:gridCol>
                <a:gridCol w="576072">
                  <a:extLst>
                    <a:ext uri="{9D8B030D-6E8A-4147-A177-3AD203B41FA5}">
                      <a16:colId xmlns:a16="http://schemas.microsoft.com/office/drawing/2014/main" val="421875774"/>
                    </a:ext>
                  </a:extLst>
                </a:gridCol>
                <a:gridCol w="576072">
                  <a:extLst>
                    <a:ext uri="{9D8B030D-6E8A-4147-A177-3AD203B41FA5}">
                      <a16:colId xmlns:a16="http://schemas.microsoft.com/office/drawing/2014/main" val="4068255923"/>
                    </a:ext>
                  </a:extLst>
                </a:gridCol>
                <a:gridCol w="576072">
                  <a:extLst>
                    <a:ext uri="{9D8B030D-6E8A-4147-A177-3AD203B41FA5}">
                      <a16:colId xmlns:a16="http://schemas.microsoft.com/office/drawing/2014/main" val="548211259"/>
                    </a:ext>
                  </a:extLst>
                </a:gridCol>
                <a:gridCol w="576072">
                  <a:extLst>
                    <a:ext uri="{9D8B030D-6E8A-4147-A177-3AD203B41FA5}">
                      <a16:colId xmlns:a16="http://schemas.microsoft.com/office/drawing/2014/main" val="363553024"/>
                    </a:ext>
                  </a:extLst>
                </a:gridCol>
                <a:gridCol w="576072">
                  <a:extLst>
                    <a:ext uri="{9D8B030D-6E8A-4147-A177-3AD203B41FA5}">
                      <a16:colId xmlns:a16="http://schemas.microsoft.com/office/drawing/2014/main" val="1441164315"/>
                    </a:ext>
                  </a:extLst>
                </a:gridCol>
                <a:gridCol w="576072">
                  <a:extLst>
                    <a:ext uri="{9D8B030D-6E8A-4147-A177-3AD203B41FA5}">
                      <a16:colId xmlns:a16="http://schemas.microsoft.com/office/drawing/2014/main" val="2935540581"/>
                    </a:ext>
                  </a:extLst>
                </a:gridCol>
                <a:gridCol w="576072">
                  <a:extLst>
                    <a:ext uri="{9D8B030D-6E8A-4147-A177-3AD203B41FA5}">
                      <a16:colId xmlns:a16="http://schemas.microsoft.com/office/drawing/2014/main" val="1541264094"/>
                    </a:ext>
                  </a:extLst>
                </a:gridCol>
                <a:gridCol w="576072">
                  <a:extLst>
                    <a:ext uri="{9D8B030D-6E8A-4147-A177-3AD203B41FA5}">
                      <a16:colId xmlns:a16="http://schemas.microsoft.com/office/drawing/2014/main" val="4209439034"/>
                    </a:ext>
                  </a:extLst>
                </a:gridCol>
                <a:gridCol w="576072">
                  <a:extLst>
                    <a:ext uri="{9D8B030D-6E8A-4147-A177-3AD203B41FA5}">
                      <a16:colId xmlns:a16="http://schemas.microsoft.com/office/drawing/2014/main" val="2095171498"/>
                    </a:ext>
                  </a:extLst>
                </a:gridCol>
                <a:gridCol w="576072">
                  <a:extLst>
                    <a:ext uri="{9D8B030D-6E8A-4147-A177-3AD203B41FA5}">
                      <a16:colId xmlns:a16="http://schemas.microsoft.com/office/drawing/2014/main" val="208663940"/>
                    </a:ext>
                  </a:extLst>
                </a:gridCol>
                <a:gridCol w="658368">
                  <a:extLst>
                    <a:ext uri="{9D8B030D-6E8A-4147-A177-3AD203B41FA5}">
                      <a16:colId xmlns:a16="http://schemas.microsoft.com/office/drawing/2014/main" val="2846329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8716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- 2018-11-19 14:00:02 </a:t>
                      </a:r>
                      <a:r>
                        <a:rPr kumimoji="0" lang="en-US" sz="1000" b="0" i="0" u="none" strike="noStrike" kern="1200" cap="none" spc="0" normalizeH="0" baseline="0" noProof="0">
                          <a:ln>
                            <a:noFill/>
                          </a:ln>
                          <a:solidFill>
                            <a:prstClr val="black"/>
                          </a:solidFill>
                          <a:effectLst/>
                          <a:uLnTx/>
                          <a:uFillTx/>
                          <a:latin typeface="+mn-lt"/>
                          <a:ea typeface="+mn-ea"/>
                          <a:cs typeface="+mn-cs"/>
                        </a:rPr>
                        <a:t> 
 Hola! 💃🏻 Flamenco with us into the night, as the BBQ sizzles in Andalusian style! Sat 24th November on our Republik Beach. 
Book now on: 52591441 / 5255 3892 / 402 7400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8521172"/>
                  </a:ext>
                </a:extLst>
              </a:tr>
            </a:tbl>
          </a:graphicData>
        </a:graphic>
      </p:graphicFrame>
      <p:sp>
        <p:nvSpPr>
          <p:cNvPr id="4" name="Text Placeholder 3">
            <a:extLst>
              <a:ext uri="{FF2B5EF4-FFF2-40B4-BE49-F238E27FC236}">
                <a16:creationId xmlns:a16="http://schemas.microsoft.com/office/drawing/2014/main" id="{54BE485B-0E0C-4559-93E0-E1A39FD361B0}"/>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157787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C6C8D-48FF-4799-9430-4E4B364C06F6}"/>
              </a:ext>
            </a:extLst>
          </p:cNvPr>
          <p:cNvSpPr>
            <a:spLocks noGrp="1"/>
          </p:cNvSpPr>
          <p:nvPr>
            <p:ph type="title"/>
          </p:nvPr>
        </p:nvSpPr>
        <p:spPr/>
        <p:txBody>
          <a:bodyPr/>
          <a:lstStyle/>
          <a:p>
            <a:r>
              <a:rPr lang="en-US"/>
              <a:t>Facebook FB Own Posts Table with views | SLTR - 23 of 24</a:t>
            </a:r>
          </a:p>
        </p:txBody>
      </p:sp>
      <p:graphicFrame>
        <p:nvGraphicFramePr>
          <p:cNvPr id="5" name="Table Placeholder 4">
            <a:extLst>
              <a:ext uri="{FF2B5EF4-FFF2-40B4-BE49-F238E27FC236}">
                <a16:creationId xmlns:a16="http://schemas.microsoft.com/office/drawing/2014/main" id="{72F33914-F1CE-45D4-8435-B4D88B794202}"/>
              </a:ext>
            </a:extLst>
          </p:cNvPr>
          <p:cNvGraphicFramePr>
            <a:graphicFrameLocks noGrp="1"/>
          </p:cNvGraphicFramePr>
          <p:nvPr>
            <p:ph type="tbl" sz="quarter" idx="13"/>
            <p:extLst>
              <p:ext uri="{D42A27DB-BD31-4B8C-83A1-F6EECF244321}">
                <p14:modId xmlns:p14="http://schemas.microsoft.com/office/powerpoint/2010/main" val="1703255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5229284"/>
                    </a:ext>
                  </a:extLst>
                </a:gridCol>
                <a:gridCol w="576072">
                  <a:extLst>
                    <a:ext uri="{9D8B030D-6E8A-4147-A177-3AD203B41FA5}">
                      <a16:colId xmlns:a16="http://schemas.microsoft.com/office/drawing/2014/main" val="647754750"/>
                    </a:ext>
                  </a:extLst>
                </a:gridCol>
                <a:gridCol w="576072">
                  <a:extLst>
                    <a:ext uri="{9D8B030D-6E8A-4147-A177-3AD203B41FA5}">
                      <a16:colId xmlns:a16="http://schemas.microsoft.com/office/drawing/2014/main" val="3449365087"/>
                    </a:ext>
                  </a:extLst>
                </a:gridCol>
                <a:gridCol w="576072">
                  <a:extLst>
                    <a:ext uri="{9D8B030D-6E8A-4147-A177-3AD203B41FA5}">
                      <a16:colId xmlns:a16="http://schemas.microsoft.com/office/drawing/2014/main" val="3905822972"/>
                    </a:ext>
                  </a:extLst>
                </a:gridCol>
                <a:gridCol w="576072">
                  <a:extLst>
                    <a:ext uri="{9D8B030D-6E8A-4147-A177-3AD203B41FA5}">
                      <a16:colId xmlns:a16="http://schemas.microsoft.com/office/drawing/2014/main" val="4256203730"/>
                    </a:ext>
                  </a:extLst>
                </a:gridCol>
                <a:gridCol w="576072">
                  <a:extLst>
                    <a:ext uri="{9D8B030D-6E8A-4147-A177-3AD203B41FA5}">
                      <a16:colId xmlns:a16="http://schemas.microsoft.com/office/drawing/2014/main" val="2579199028"/>
                    </a:ext>
                  </a:extLst>
                </a:gridCol>
                <a:gridCol w="576072">
                  <a:extLst>
                    <a:ext uri="{9D8B030D-6E8A-4147-A177-3AD203B41FA5}">
                      <a16:colId xmlns:a16="http://schemas.microsoft.com/office/drawing/2014/main" val="1418786677"/>
                    </a:ext>
                  </a:extLst>
                </a:gridCol>
                <a:gridCol w="576072">
                  <a:extLst>
                    <a:ext uri="{9D8B030D-6E8A-4147-A177-3AD203B41FA5}">
                      <a16:colId xmlns:a16="http://schemas.microsoft.com/office/drawing/2014/main" val="3185873938"/>
                    </a:ext>
                  </a:extLst>
                </a:gridCol>
                <a:gridCol w="576072">
                  <a:extLst>
                    <a:ext uri="{9D8B030D-6E8A-4147-A177-3AD203B41FA5}">
                      <a16:colId xmlns:a16="http://schemas.microsoft.com/office/drawing/2014/main" val="3138584073"/>
                    </a:ext>
                  </a:extLst>
                </a:gridCol>
                <a:gridCol w="576072">
                  <a:extLst>
                    <a:ext uri="{9D8B030D-6E8A-4147-A177-3AD203B41FA5}">
                      <a16:colId xmlns:a16="http://schemas.microsoft.com/office/drawing/2014/main" val="2640781404"/>
                    </a:ext>
                  </a:extLst>
                </a:gridCol>
                <a:gridCol w="576072">
                  <a:extLst>
                    <a:ext uri="{9D8B030D-6E8A-4147-A177-3AD203B41FA5}">
                      <a16:colId xmlns:a16="http://schemas.microsoft.com/office/drawing/2014/main" val="2724882610"/>
                    </a:ext>
                  </a:extLst>
                </a:gridCol>
                <a:gridCol w="658368">
                  <a:extLst>
                    <a:ext uri="{9D8B030D-6E8A-4147-A177-3AD203B41FA5}">
                      <a16:colId xmlns:a16="http://schemas.microsoft.com/office/drawing/2014/main" val="3139994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444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- 2018-11-26 11:24:37 </a:t>
                      </a:r>
                      <a:r>
                        <a:rPr kumimoji="0" lang="en-US" sz="1000" b="0" i="0" u="none" strike="noStrike" kern="1200" cap="none" spc="0" normalizeH="0" baseline="0" noProof="0">
                          <a:ln>
                            <a:noFill/>
                          </a:ln>
                          <a:solidFill>
                            <a:prstClr val="black"/>
                          </a:solidFill>
                          <a:effectLst/>
                          <a:uLnTx/>
                          <a:uFillTx/>
                          <a:latin typeface="+mn-lt"/>
                          <a:ea typeface="+mn-ea"/>
                          <a:cs typeface="+mn-cs"/>
                        </a:rPr>
                        <a:t> 
 Take a step back in time, and watch Le Touessrok evolve from a small fishing island, to the resort we know and love today. A very special video created in celebration of our 40th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0879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- 2018-11-05 14:00:01 </a:t>
                      </a:r>
                      <a:r>
                        <a:rPr kumimoji="0" lang="en-US" sz="1000" b="0" i="0" u="none" strike="noStrike" kern="1200" cap="none" spc="0" normalizeH="0" baseline="0" noProof="0">
                          <a:ln>
                            <a:noFill/>
                          </a:ln>
                          <a:solidFill>
                            <a:prstClr val="black"/>
                          </a:solidFill>
                          <a:effectLst/>
                          <a:uLnTx/>
                          <a:uFillTx/>
                          <a:latin typeface="+mn-lt"/>
                          <a:ea typeface="+mn-ea"/>
                          <a:cs typeface="+mn-cs"/>
                        </a:rPr>
                        <a:t> 
 Add some JAZZ to your Sunday surf and turf! 🎷 Join us on Ilot Mangenie on 18th November for a delicious BBQ, as music and smells fills the air! 
Call 402 7400 or email restaurant-reservations.sltr@shangri-la.com to 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9049418"/>
                  </a:ext>
                </a:extLst>
              </a:tr>
            </a:tbl>
          </a:graphicData>
        </a:graphic>
      </p:graphicFrame>
      <p:sp>
        <p:nvSpPr>
          <p:cNvPr id="4" name="Text Placeholder 3">
            <a:extLst>
              <a:ext uri="{FF2B5EF4-FFF2-40B4-BE49-F238E27FC236}">
                <a16:creationId xmlns:a16="http://schemas.microsoft.com/office/drawing/2014/main" id="{A6A4515D-1D21-421E-88D9-B65C28D32849}"/>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391986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0E9A-3364-4B30-9DE1-FB4420FD3C5A}"/>
              </a:ext>
            </a:extLst>
          </p:cNvPr>
          <p:cNvSpPr>
            <a:spLocks noGrp="1"/>
          </p:cNvSpPr>
          <p:nvPr>
            <p:ph type="title"/>
          </p:nvPr>
        </p:nvSpPr>
        <p:spPr/>
        <p:txBody>
          <a:bodyPr/>
          <a:lstStyle/>
          <a:p>
            <a:r>
              <a:rPr lang="en-US"/>
              <a:t>Facebook FB Own Posts Table with views | SLTR - 24 of 24</a:t>
            </a:r>
          </a:p>
        </p:txBody>
      </p:sp>
      <p:graphicFrame>
        <p:nvGraphicFramePr>
          <p:cNvPr id="5" name="Table Placeholder 4">
            <a:extLst>
              <a:ext uri="{FF2B5EF4-FFF2-40B4-BE49-F238E27FC236}">
                <a16:creationId xmlns:a16="http://schemas.microsoft.com/office/drawing/2014/main" id="{BB452C1F-64E9-46E6-82A9-B7087824333C}"/>
              </a:ext>
            </a:extLst>
          </p:cNvPr>
          <p:cNvGraphicFramePr>
            <a:graphicFrameLocks noGrp="1"/>
          </p:cNvGraphicFramePr>
          <p:nvPr>
            <p:ph type="tbl" sz="quarter" idx="13"/>
            <p:extLst>
              <p:ext uri="{D42A27DB-BD31-4B8C-83A1-F6EECF244321}">
                <p14:modId xmlns:p14="http://schemas.microsoft.com/office/powerpoint/2010/main" val="147988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08014426"/>
                    </a:ext>
                  </a:extLst>
                </a:gridCol>
                <a:gridCol w="576072">
                  <a:extLst>
                    <a:ext uri="{9D8B030D-6E8A-4147-A177-3AD203B41FA5}">
                      <a16:colId xmlns:a16="http://schemas.microsoft.com/office/drawing/2014/main" val="1858425732"/>
                    </a:ext>
                  </a:extLst>
                </a:gridCol>
                <a:gridCol w="576072">
                  <a:extLst>
                    <a:ext uri="{9D8B030D-6E8A-4147-A177-3AD203B41FA5}">
                      <a16:colId xmlns:a16="http://schemas.microsoft.com/office/drawing/2014/main" val="1228241395"/>
                    </a:ext>
                  </a:extLst>
                </a:gridCol>
                <a:gridCol w="576072">
                  <a:extLst>
                    <a:ext uri="{9D8B030D-6E8A-4147-A177-3AD203B41FA5}">
                      <a16:colId xmlns:a16="http://schemas.microsoft.com/office/drawing/2014/main" val="1978893375"/>
                    </a:ext>
                  </a:extLst>
                </a:gridCol>
                <a:gridCol w="576072">
                  <a:extLst>
                    <a:ext uri="{9D8B030D-6E8A-4147-A177-3AD203B41FA5}">
                      <a16:colId xmlns:a16="http://schemas.microsoft.com/office/drawing/2014/main" val="631261498"/>
                    </a:ext>
                  </a:extLst>
                </a:gridCol>
                <a:gridCol w="576072">
                  <a:extLst>
                    <a:ext uri="{9D8B030D-6E8A-4147-A177-3AD203B41FA5}">
                      <a16:colId xmlns:a16="http://schemas.microsoft.com/office/drawing/2014/main" val="3096887254"/>
                    </a:ext>
                  </a:extLst>
                </a:gridCol>
                <a:gridCol w="576072">
                  <a:extLst>
                    <a:ext uri="{9D8B030D-6E8A-4147-A177-3AD203B41FA5}">
                      <a16:colId xmlns:a16="http://schemas.microsoft.com/office/drawing/2014/main" val="730181639"/>
                    </a:ext>
                  </a:extLst>
                </a:gridCol>
                <a:gridCol w="576072">
                  <a:extLst>
                    <a:ext uri="{9D8B030D-6E8A-4147-A177-3AD203B41FA5}">
                      <a16:colId xmlns:a16="http://schemas.microsoft.com/office/drawing/2014/main" val="3140974022"/>
                    </a:ext>
                  </a:extLst>
                </a:gridCol>
                <a:gridCol w="576072">
                  <a:extLst>
                    <a:ext uri="{9D8B030D-6E8A-4147-A177-3AD203B41FA5}">
                      <a16:colId xmlns:a16="http://schemas.microsoft.com/office/drawing/2014/main" val="2649434220"/>
                    </a:ext>
                  </a:extLst>
                </a:gridCol>
                <a:gridCol w="576072">
                  <a:extLst>
                    <a:ext uri="{9D8B030D-6E8A-4147-A177-3AD203B41FA5}">
                      <a16:colId xmlns:a16="http://schemas.microsoft.com/office/drawing/2014/main" val="884764428"/>
                    </a:ext>
                  </a:extLst>
                </a:gridCol>
                <a:gridCol w="576072">
                  <a:extLst>
                    <a:ext uri="{9D8B030D-6E8A-4147-A177-3AD203B41FA5}">
                      <a16:colId xmlns:a16="http://schemas.microsoft.com/office/drawing/2014/main" val="3715284313"/>
                    </a:ext>
                  </a:extLst>
                </a:gridCol>
                <a:gridCol w="658368">
                  <a:extLst>
                    <a:ext uri="{9D8B030D-6E8A-4147-A177-3AD203B41FA5}">
                      <a16:colId xmlns:a16="http://schemas.microsoft.com/office/drawing/2014/main" val="3859531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411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- 2018-10-11 18:53:27 </a:t>
                      </a:r>
                      <a:r>
                        <a:rPr kumimoji="0" lang="en-US" sz="1000" b="0" i="0" u="none" strike="noStrike" kern="1200" cap="none" spc="0" normalizeH="0" baseline="0" noProof="0">
                          <a:ln>
                            <a:noFill/>
                          </a:ln>
                          <a:solidFill>
                            <a:prstClr val="black"/>
                          </a:solidFill>
                          <a:effectLst/>
                          <a:uLnTx/>
                          <a:uFillTx/>
                          <a:latin typeface="+mn-lt"/>
                          <a:ea typeface="+mn-ea"/>
                          <a:cs typeface="+mn-cs"/>
                        </a:rPr>
                        <a:t> 
 We care deeply about the nature around us and are very proud of our quick-thinking team who were able to help a beautiful dolphin which landed on our beach. The dolphin who was slightly injured was taken back into the sea for treatment and to rest, with the help of our Director of Security, lifeguards and the National Coast Guard.
📷: Rishi Toofany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6774167"/>
                  </a:ext>
                </a:extLst>
              </a:tr>
            </a:tbl>
          </a:graphicData>
        </a:graphic>
      </p:graphicFrame>
      <p:sp>
        <p:nvSpPr>
          <p:cNvPr id="4" name="Text Placeholder 3">
            <a:extLst>
              <a:ext uri="{FF2B5EF4-FFF2-40B4-BE49-F238E27FC236}">
                <a16:creationId xmlns:a16="http://schemas.microsoft.com/office/drawing/2014/main" id="{AA574F90-B8F9-4E8B-A62A-61A12C51B505}"/>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5100492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B627-26AB-4E93-B865-1E0D6D244984}"/>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8C172FCC-FBD9-4FA5-8855-63C8A6F8FA89}"/>
              </a:ext>
            </a:extLst>
          </p:cNvPr>
          <p:cNvGraphicFramePr>
            <a:graphicFrameLocks noGrp="1"/>
          </p:cNvGraphicFramePr>
          <p:nvPr>
            <p:ph type="chart" sz="quarter" idx="13"/>
            <p:extLst>
              <p:ext uri="{D42A27DB-BD31-4B8C-83A1-F6EECF244321}">
                <p14:modId xmlns:p14="http://schemas.microsoft.com/office/powerpoint/2010/main" val="4195993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DDBB99-04E4-4C31-ADDE-389AB026787E}"/>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E6C8DC3C-42AA-493A-BD65-1B8D8C12B6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15049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1827A-BA9A-48F0-B5A9-9CDCCDF8C721}"/>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17F30C2F-BDD4-4D85-AE12-74E7A7731A7D}"/>
              </a:ext>
            </a:extLst>
          </p:cNvPr>
          <p:cNvGraphicFramePr>
            <a:graphicFrameLocks noGrp="1"/>
          </p:cNvGraphicFramePr>
          <p:nvPr>
            <p:ph type="chart" sz="quarter" idx="13"/>
            <p:extLst>
              <p:ext uri="{D42A27DB-BD31-4B8C-83A1-F6EECF244321}">
                <p14:modId xmlns:p14="http://schemas.microsoft.com/office/powerpoint/2010/main" val="3545907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8B9FA0-C8F3-4917-BA21-46C9FB3B2495}"/>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CF9DEABB-74B3-41F1-AC1D-1474AA2FA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1505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F326D-FA3A-4669-ACEC-E4D01082C943}"/>
              </a:ext>
            </a:extLst>
          </p:cNvPr>
          <p:cNvSpPr>
            <a:spLocks noGrp="1"/>
          </p:cNvSpPr>
          <p:nvPr>
            <p:ph type="title"/>
          </p:nvPr>
        </p:nvSpPr>
        <p:spPr/>
        <p:txBody>
          <a:bodyPr/>
          <a:lstStyle/>
          <a:p>
            <a:r>
              <a:rPr lang="en-US"/>
              <a:t>Instagram Reach | SLTR</a:t>
            </a:r>
          </a:p>
        </p:txBody>
      </p:sp>
      <p:graphicFrame>
        <p:nvGraphicFramePr>
          <p:cNvPr id="6" name="Chart Placeholder 5">
            <a:extLst>
              <a:ext uri="{FF2B5EF4-FFF2-40B4-BE49-F238E27FC236}">
                <a16:creationId xmlns:a16="http://schemas.microsoft.com/office/drawing/2014/main" id="{E39D49A7-252D-47F0-9CED-BF0115245884}"/>
              </a:ext>
            </a:extLst>
          </p:cNvPr>
          <p:cNvGraphicFramePr>
            <a:graphicFrameLocks noGrp="1"/>
          </p:cNvGraphicFramePr>
          <p:nvPr>
            <p:ph type="chart" sz="quarter" idx="13"/>
            <p:extLst>
              <p:ext uri="{D42A27DB-BD31-4B8C-83A1-F6EECF244321}">
                <p14:modId xmlns:p14="http://schemas.microsoft.com/office/powerpoint/2010/main" val="1640931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06BE4A-700C-4EC1-937E-FCD37A2A5CE5}"/>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511ED6B5-3FED-4C3D-A113-2612489A84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78103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375C-FD73-4A30-AE6F-F01A84236782}"/>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22234E90-72FB-442E-A759-C7598BAFE6C8}"/>
              </a:ext>
            </a:extLst>
          </p:cNvPr>
          <p:cNvGraphicFramePr>
            <a:graphicFrameLocks noGrp="1"/>
          </p:cNvGraphicFramePr>
          <p:nvPr>
            <p:ph type="chart" sz="quarter" idx="13"/>
            <p:extLst>
              <p:ext uri="{D42A27DB-BD31-4B8C-83A1-F6EECF244321}">
                <p14:modId xmlns:p14="http://schemas.microsoft.com/office/powerpoint/2010/main" val="2991598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2CC3CC-6787-446F-8DF1-651B2FAFA5E4}"/>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355C84A0-99C6-4B86-A0DE-341D7E0D68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6031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EA230-C9EB-494B-9922-B3D56DFDBE7A}"/>
              </a:ext>
            </a:extLst>
          </p:cNvPr>
          <p:cNvSpPr>
            <a:spLocks noGrp="1"/>
          </p:cNvSpPr>
          <p:nvPr>
            <p:ph type="title"/>
          </p:nvPr>
        </p:nvSpPr>
        <p:spPr/>
        <p:txBody>
          <a:bodyPr/>
          <a:lstStyle/>
          <a:p>
            <a:r>
              <a:rPr lang="en-US"/>
              <a:t>Instagram Posts Table | SLTR - 1 of 7</a:t>
            </a:r>
          </a:p>
        </p:txBody>
      </p:sp>
      <p:graphicFrame>
        <p:nvGraphicFramePr>
          <p:cNvPr id="5" name="Table Placeholder 4">
            <a:extLst>
              <a:ext uri="{FF2B5EF4-FFF2-40B4-BE49-F238E27FC236}">
                <a16:creationId xmlns:a16="http://schemas.microsoft.com/office/drawing/2014/main" id="{A7956FF7-EC39-4653-93E2-929BB7DBE1E5}"/>
              </a:ext>
            </a:extLst>
          </p:cNvPr>
          <p:cNvGraphicFramePr>
            <a:graphicFrameLocks noGrp="1"/>
          </p:cNvGraphicFramePr>
          <p:nvPr>
            <p:ph type="tbl" sz="quarter" idx="13"/>
            <p:extLst>
              <p:ext uri="{D42A27DB-BD31-4B8C-83A1-F6EECF244321}">
                <p14:modId xmlns:p14="http://schemas.microsoft.com/office/powerpoint/2010/main" val="175404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53572639"/>
                    </a:ext>
                  </a:extLst>
                </a:gridCol>
                <a:gridCol w="987552">
                  <a:extLst>
                    <a:ext uri="{9D8B030D-6E8A-4147-A177-3AD203B41FA5}">
                      <a16:colId xmlns:a16="http://schemas.microsoft.com/office/drawing/2014/main" val="3341631528"/>
                    </a:ext>
                  </a:extLst>
                </a:gridCol>
                <a:gridCol w="987552">
                  <a:extLst>
                    <a:ext uri="{9D8B030D-6E8A-4147-A177-3AD203B41FA5}">
                      <a16:colId xmlns:a16="http://schemas.microsoft.com/office/drawing/2014/main" val="226018859"/>
                    </a:ext>
                  </a:extLst>
                </a:gridCol>
                <a:gridCol w="987552">
                  <a:extLst>
                    <a:ext uri="{9D8B030D-6E8A-4147-A177-3AD203B41FA5}">
                      <a16:colId xmlns:a16="http://schemas.microsoft.com/office/drawing/2014/main" val="3692192186"/>
                    </a:ext>
                  </a:extLst>
                </a:gridCol>
                <a:gridCol w="987552">
                  <a:extLst>
                    <a:ext uri="{9D8B030D-6E8A-4147-A177-3AD203B41FA5}">
                      <a16:colId xmlns:a16="http://schemas.microsoft.com/office/drawing/2014/main" val="3322624025"/>
                    </a:ext>
                  </a:extLst>
                </a:gridCol>
                <a:gridCol w="987552">
                  <a:extLst>
                    <a:ext uri="{9D8B030D-6E8A-4147-A177-3AD203B41FA5}">
                      <a16:colId xmlns:a16="http://schemas.microsoft.com/office/drawing/2014/main" val="274104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094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- 2018-11-06 11:40:47 </a:t>
                      </a:r>
                      <a:r>
                        <a:rPr kumimoji="0" lang="en-US" sz="1000" b="0" i="0" u="none" strike="noStrike" kern="1200" cap="none" spc="0" normalizeH="0" baseline="0" noProof="0">
                          <a:ln>
                            <a:noFill/>
                          </a:ln>
                          <a:solidFill>
                            <a:prstClr val="black"/>
                          </a:solidFill>
                          <a:effectLst/>
                          <a:uLnTx/>
                          <a:uFillTx/>
                          <a:latin typeface="+mn-lt"/>
                          <a:ea typeface="+mn-ea"/>
                          <a:cs typeface="+mn-cs"/>
                        </a:rPr>
                        <a:t>
 Hands up if you wish this was your room tonight ✋ 📷 kate_flagg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https://www.instagram.com/shangrilamauritius/p/Bp1LLElgWPt/media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005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- 2018-10-06 12:12:08 </a:t>
                      </a:r>
                      <a:r>
                        <a:rPr kumimoji="0" lang="en-US" sz="1000" b="0" i="0" u="none" strike="noStrike" kern="1200" cap="none" spc="0" normalizeH="0" baseline="0" noProof="0">
                          <a:ln>
                            <a:noFill/>
                          </a:ln>
                          <a:solidFill>
                            <a:prstClr val="black"/>
                          </a:solidFill>
                          <a:effectLst/>
                          <a:uLnTx/>
                          <a:uFillTx/>
                          <a:latin typeface="+mn-lt"/>
                          <a:ea typeface="+mn-ea"/>
                          <a:cs typeface="+mn-cs"/>
                        </a:rPr>
                        <a:t>
 Every room has a view of the Indian Ocean 🌊  #40YearsOfLeTouessrok 📷: clerkenwellboyec1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https://www.instagram.com/shangrilamauritius/p/BolaHhshVZe/media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850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- 2018-11-21 11:26:04 </a:t>
                      </a:r>
                      <a:r>
                        <a:rPr kumimoji="0" lang="en-US" sz="1000" b="0" i="0" u="none" strike="noStrike" kern="1200" cap="none" spc="0" normalizeH="0" baseline="0" noProof="0">
                          <a:ln>
                            <a:noFill/>
                          </a:ln>
                          <a:solidFill>
                            <a:prstClr val="black"/>
                          </a:solidFill>
                          <a:effectLst/>
                          <a:uLnTx/>
                          <a:uFillTx/>
                          <a:latin typeface="+mn-lt"/>
                          <a:ea typeface="+mn-ea"/>
                          <a:cs typeface="+mn-cs"/>
                        </a:rPr>
                        <a:t>
 Only good vibes allowed ✌️ 📷: marinedlcb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https://www.instagram.com/shangrilamauritius/p/BqbxacFgpo0/media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3496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- 2018-11-11 14:33:35 </a:t>
                      </a:r>
                      <a:r>
                        <a:rPr kumimoji="0" lang="en-US" sz="1000" b="0" i="0" u="none" strike="noStrike" kern="1200" cap="none" spc="0" normalizeH="0" baseline="0" noProof="0">
                          <a:ln>
                            <a:noFill/>
                          </a:ln>
                          <a:solidFill>
                            <a:prstClr val="black"/>
                          </a:solidFill>
                          <a:effectLst/>
                          <a:uLnTx/>
                          <a:uFillTx/>
                          <a:latin typeface="+mn-lt"/>
                          <a:ea typeface="+mn-ea"/>
                          <a:cs typeface="+mn-cs"/>
                        </a:rPr>
                        <a:t>
 Did someone say Paradise? 📷: ashdiaries_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https://www.instagram.com/shangrilamauritius/p/BqCW7IPAPf-/media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5204168"/>
                  </a:ext>
                </a:extLst>
              </a:tr>
            </a:tbl>
          </a:graphicData>
        </a:graphic>
      </p:graphicFrame>
      <p:sp>
        <p:nvSpPr>
          <p:cNvPr id="4" name="Text Placeholder 3">
            <a:extLst>
              <a:ext uri="{FF2B5EF4-FFF2-40B4-BE49-F238E27FC236}">
                <a16:creationId xmlns:a16="http://schemas.microsoft.com/office/drawing/2014/main" id="{1B5CBECB-CA2E-4CDD-A54D-8BA1B3CB5F7A}"/>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546664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0553-7365-4111-9D5D-53BEBED1AF3A}"/>
              </a:ext>
            </a:extLst>
          </p:cNvPr>
          <p:cNvSpPr>
            <a:spLocks noGrp="1"/>
          </p:cNvSpPr>
          <p:nvPr>
            <p:ph type="title"/>
          </p:nvPr>
        </p:nvSpPr>
        <p:spPr/>
        <p:txBody>
          <a:bodyPr/>
          <a:lstStyle/>
          <a:p>
            <a:r>
              <a:rPr lang="en-US"/>
              <a:t>Instagram Posts Table | SLTR - 2 of 7</a:t>
            </a:r>
          </a:p>
        </p:txBody>
      </p:sp>
      <p:graphicFrame>
        <p:nvGraphicFramePr>
          <p:cNvPr id="5" name="Table Placeholder 4">
            <a:extLst>
              <a:ext uri="{FF2B5EF4-FFF2-40B4-BE49-F238E27FC236}">
                <a16:creationId xmlns:a16="http://schemas.microsoft.com/office/drawing/2014/main" id="{54AAF9C2-3B1F-463F-B5D0-F246E9C3E0BF}"/>
              </a:ext>
            </a:extLst>
          </p:cNvPr>
          <p:cNvGraphicFramePr>
            <a:graphicFrameLocks noGrp="1"/>
          </p:cNvGraphicFramePr>
          <p:nvPr>
            <p:ph type="tbl" sz="quarter" idx="13"/>
            <p:extLst>
              <p:ext uri="{D42A27DB-BD31-4B8C-83A1-F6EECF244321}">
                <p14:modId xmlns:p14="http://schemas.microsoft.com/office/powerpoint/2010/main" val="3741222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2325471"/>
                    </a:ext>
                  </a:extLst>
                </a:gridCol>
                <a:gridCol w="987552">
                  <a:extLst>
                    <a:ext uri="{9D8B030D-6E8A-4147-A177-3AD203B41FA5}">
                      <a16:colId xmlns:a16="http://schemas.microsoft.com/office/drawing/2014/main" val="1644137460"/>
                    </a:ext>
                  </a:extLst>
                </a:gridCol>
                <a:gridCol w="987552">
                  <a:extLst>
                    <a:ext uri="{9D8B030D-6E8A-4147-A177-3AD203B41FA5}">
                      <a16:colId xmlns:a16="http://schemas.microsoft.com/office/drawing/2014/main" val="679003614"/>
                    </a:ext>
                  </a:extLst>
                </a:gridCol>
                <a:gridCol w="987552">
                  <a:extLst>
                    <a:ext uri="{9D8B030D-6E8A-4147-A177-3AD203B41FA5}">
                      <a16:colId xmlns:a16="http://schemas.microsoft.com/office/drawing/2014/main" val="3954567486"/>
                    </a:ext>
                  </a:extLst>
                </a:gridCol>
                <a:gridCol w="987552">
                  <a:extLst>
                    <a:ext uri="{9D8B030D-6E8A-4147-A177-3AD203B41FA5}">
                      <a16:colId xmlns:a16="http://schemas.microsoft.com/office/drawing/2014/main" val="936542289"/>
                    </a:ext>
                  </a:extLst>
                </a:gridCol>
                <a:gridCol w="987552">
                  <a:extLst>
                    <a:ext uri="{9D8B030D-6E8A-4147-A177-3AD203B41FA5}">
                      <a16:colId xmlns:a16="http://schemas.microsoft.com/office/drawing/2014/main" val="2298288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5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- 2018-10-18 11:55:57 </a:t>
                      </a:r>
                      <a:r>
                        <a:rPr kumimoji="0" lang="en-US" sz="1000" b="0" i="0" u="none" strike="noStrike" kern="1200" cap="none" spc="0" normalizeH="0" baseline="0" noProof="0">
                          <a:ln>
                            <a:noFill/>
                          </a:ln>
                          <a:solidFill>
                            <a:prstClr val="black"/>
                          </a:solidFill>
                          <a:effectLst/>
                          <a:uLnTx/>
                          <a:uFillTx/>
                          <a:latin typeface="+mn-lt"/>
                          <a:ea typeface="+mn-ea"/>
                          <a:cs typeface="+mn-cs"/>
                        </a:rPr>
                        <a:t>
 Are you a juice and fruit person, or bacon and coffee? 📷: yemekfilozofu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https://www.instagram.com/shangrilamauritius/p/BpERzfFBZXw/media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440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- 2018-10-08 13:58:41 </a:t>
                      </a:r>
                      <a:r>
                        <a:rPr kumimoji="0" lang="en-US" sz="1000" b="0" i="0" u="none" strike="noStrike" kern="1200" cap="none" spc="0" normalizeH="0" baseline="0" noProof="0">
                          <a:ln>
                            <a:noFill/>
                          </a:ln>
                          <a:solidFill>
                            <a:prstClr val="black"/>
                          </a:solidFill>
                          <a:effectLst/>
                          <a:uLnTx/>
                          <a:uFillTx/>
                          <a:latin typeface="+mn-lt"/>
                          <a:ea typeface="+mn-ea"/>
                          <a:cs typeface="+mn-cs"/>
                        </a:rPr>
                        <a:t>
 Livin' that Private Villa lifestyle. 📷: audreymerveille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https://www.instagram.com/shangrilamauritius/p/Boqv5v9hI_S/media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328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- 2018-11-23 13:09:11 </a:t>
                      </a:r>
                      <a:r>
                        <a:rPr kumimoji="0" lang="en-US" sz="1000" b="0" i="0" u="none" strike="noStrike" kern="1200" cap="none" spc="0" normalizeH="0" baseline="0" noProof="0">
                          <a:ln>
                            <a:noFill/>
                          </a:ln>
                          <a:solidFill>
                            <a:prstClr val="black"/>
                          </a:solidFill>
                          <a:effectLst/>
                          <a:uLnTx/>
                          <a:uFillTx/>
                          <a:latin typeface="+mn-lt"/>
                          <a:ea typeface="+mn-ea"/>
                          <a:cs typeface="+mn-cs"/>
                        </a:rPr>
                        <a:t>
 Our Black Friday sale has begun! Upgrade your summer holiday with 50% cashback on dining experiences and spa moments. #BlackFriday #GoldenCircle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https://www.instagram.com/shangrilamauritius/p/BqhGzZ2AFVG/media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9178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- 2018-10-24 13:36:29 </a:t>
                      </a:r>
                      <a:r>
                        <a:rPr kumimoji="0" lang="en-US" sz="1000" b="0" i="0" u="none" strike="noStrike" kern="1200" cap="none" spc="0" normalizeH="0" baseline="0" noProof="0">
                          <a:ln>
                            <a:noFill/>
                          </a:ln>
                          <a:solidFill>
                            <a:prstClr val="black"/>
                          </a:solidFill>
                          <a:effectLst/>
                          <a:uLnTx/>
                          <a:uFillTx/>
                          <a:latin typeface="+mn-lt"/>
                          <a:ea typeface="+mn-ea"/>
                          <a:cs typeface="+mn-cs"/>
                        </a:rPr>
                        <a:t>
 Everyone's favourite archway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https://www.instagram.com/shangrilamauritius/p/BpT6FFABRNQ/media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0059461"/>
                  </a:ext>
                </a:extLst>
              </a:tr>
            </a:tbl>
          </a:graphicData>
        </a:graphic>
      </p:graphicFrame>
      <p:sp>
        <p:nvSpPr>
          <p:cNvPr id="4" name="Text Placeholder 3">
            <a:extLst>
              <a:ext uri="{FF2B5EF4-FFF2-40B4-BE49-F238E27FC236}">
                <a16:creationId xmlns:a16="http://schemas.microsoft.com/office/drawing/2014/main" id="{7D28E506-F34F-4B63-81E3-32A5F434A656}"/>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771856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8700B-9E65-4555-9379-F76FDC08E23F}"/>
              </a:ext>
            </a:extLst>
          </p:cNvPr>
          <p:cNvSpPr>
            <a:spLocks noGrp="1"/>
          </p:cNvSpPr>
          <p:nvPr>
            <p:ph type="title"/>
          </p:nvPr>
        </p:nvSpPr>
        <p:spPr/>
        <p:txBody>
          <a:bodyPr/>
          <a:lstStyle/>
          <a:p>
            <a:r>
              <a:rPr lang="en-US"/>
              <a:t>Instagram Posts Table | SLTR - 3 of 7</a:t>
            </a:r>
          </a:p>
        </p:txBody>
      </p:sp>
      <p:graphicFrame>
        <p:nvGraphicFramePr>
          <p:cNvPr id="5" name="Table Placeholder 4">
            <a:extLst>
              <a:ext uri="{FF2B5EF4-FFF2-40B4-BE49-F238E27FC236}">
                <a16:creationId xmlns:a16="http://schemas.microsoft.com/office/drawing/2014/main" id="{8C915BAF-E1BC-4E4F-9353-4E545970759F}"/>
              </a:ext>
            </a:extLst>
          </p:cNvPr>
          <p:cNvGraphicFramePr>
            <a:graphicFrameLocks noGrp="1"/>
          </p:cNvGraphicFramePr>
          <p:nvPr>
            <p:ph type="tbl" sz="quarter" idx="13"/>
            <p:extLst>
              <p:ext uri="{D42A27DB-BD31-4B8C-83A1-F6EECF244321}">
                <p14:modId xmlns:p14="http://schemas.microsoft.com/office/powerpoint/2010/main" val="957769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2369979"/>
                    </a:ext>
                  </a:extLst>
                </a:gridCol>
                <a:gridCol w="987552">
                  <a:extLst>
                    <a:ext uri="{9D8B030D-6E8A-4147-A177-3AD203B41FA5}">
                      <a16:colId xmlns:a16="http://schemas.microsoft.com/office/drawing/2014/main" val="44819920"/>
                    </a:ext>
                  </a:extLst>
                </a:gridCol>
                <a:gridCol w="987552">
                  <a:extLst>
                    <a:ext uri="{9D8B030D-6E8A-4147-A177-3AD203B41FA5}">
                      <a16:colId xmlns:a16="http://schemas.microsoft.com/office/drawing/2014/main" val="2615040930"/>
                    </a:ext>
                  </a:extLst>
                </a:gridCol>
                <a:gridCol w="987552">
                  <a:extLst>
                    <a:ext uri="{9D8B030D-6E8A-4147-A177-3AD203B41FA5}">
                      <a16:colId xmlns:a16="http://schemas.microsoft.com/office/drawing/2014/main" val="1873599663"/>
                    </a:ext>
                  </a:extLst>
                </a:gridCol>
                <a:gridCol w="987552">
                  <a:extLst>
                    <a:ext uri="{9D8B030D-6E8A-4147-A177-3AD203B41FA5}">
                      <a16:colId xmlns:a16="http://schemas.microsoft.com/office/drawing/2014/main" val="3489739683"/>
                    </a:ext>
                  </a:extLst>
                </a:gridCol>
                <a:gridCol w="987552">
                  <a:extLst>
                    <a:ext uri="{9D8B030D-6E8A-4147-A177-3AD203B41FA5}">
                      <a16:colId xmlns:a16="http://schemas.microsoft.com/office/drawing/2014/main" val="1717751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045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- 2018-12-30 13:15:48 </a:t>
                      </a:r>
                      <a:r>
                        <a:rPr kumimoji="0" lang="en-US" sz="1000" b="0" i="0" u="none" strike="noStrike" kern="1200" cap="none" spc="0" normalizeH="0" baseline="0" noProof="0">
                          <a:ln>
                            <a:noFill/>
                          </a:ln>
                          <a:solidFill>
                            <a:prstClr val="black"/>
                          </a:solidFill>
                          <a:effectLst/>
                          <a:uLnTx/>
                          <a:uFillTx/>
                          <a:latin typeface="+mn-lt"/>
                          <a:ea typeface="+mn-ea"/>
                          <a:cs typeface="+mn-cs"/>
                        </a:rPr>
                        <a:t>
 Planning what to wear to our Woodstock New Year party like... 📷 fashionbook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https://www.instagram.com/shangrilamauritius/p/BsAY-SQgIAn/media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941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- 2018-11-30 12:26:32 </a:t>
                      </a:r>
                      <a:r>
                        <a:rPr kumimoji="0" lang="en-US" sz="1000" b="0" i="0" u="none" strike="noStrike" kern="1200" cap="none" spc="0" normalizeH="0" baseline="0" noProof="0">
                          <a:ln>
                            <a:noFill/>
                          </a:ln>
                          <a:solidFill>
                            <a:prstClr val="black"/>
                          </a:solidFill>
                          <a:effectLst/>
                          <a:uLnTx/>
                          <a:uFillTx/>
                          <a:latin typeface="+mn-lt"/>
                          <a:ea typeface="+mn-ea"/>
                          <a:cs typeface="+mn-cs"/>
                        </a:rPr>
                        <a:t>
 Breakfast level 💯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https://www.instagram.com/shangrilamauritius/p/BqzDfGhg6cR/media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080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- 2018-11-04 12:21:10 </a:t>
                      </a:r>
                      <a:r>
                        <a:rPr kumimoji="0" lang="en-US" sz="1000" b="0" i="0" u="none" strike="noStrike" kern="1200" cap="none" spc="0" normalizeH="0" baseline="0" noProof="0">
                          <a:ln>
                            <a:noFill/>
                          </a:ln>
                          <a:solidFill>
                            <a:prstClr val="black"/>
                          </a:solidFill>
                          <a:effectLst/>
                          <a:uLnTx/>
                          <a:uFillTx/>
                          <a:latin typeface="+mn-lt"/>
                          <a:ea typeface="+mn-ea"/>
                          <a:cs typeface="+mn-cs"/>
                        </a:rPr>
                        <a:t>
 Your first glimpse at paradise will be this. 📷 anikajalal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https://www.instagram.com/shangrilamauritius/p/BpwGNFigvdC/media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056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- 2018-12-28 13:25:41 </a:t>
                      </a:r>
                      <a:r>
                        <a:rPr kumimoji="0" lang="en-US" sz="1000" b="0" i="0" u="none" strike="noStrike" kern="1200" cap="none" spc="0" normalizeH="0" baseline="0" noProof="0">
                          <a:ln>
                            <a:noFill/>
                          </a:ln>
                          <a:solidFill>
                            <a:prstClr val="black"/>
                          </a:solidFill>
                          <a:effectLst/>
                          <a:uLnTx/>
                          <a:uFillTx/>
                          <a:latin typeface="+mn-lt"/>
                          <a:ea typeface="+mn-ea"/>
                          <a:cs typeface="+mn-cs"/>
                        </a:rPr>
                        <a:t>
 Miles of uninterrupted tranquillity... 📷 bksosninefive95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https://www.instagram.com/shangrilamauritius/p/Br7Qg5wADyF/media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4044678"/>
                  </a:ext>
                </a:extLst>
              </a:tr>
            </a:tbl>
          </a:graphicData>
        </a:graphic>
      </p:graphicFrame>
      <p:sp>
        <p:nvSpPr>
          <p:cNvPr id="4" name="Text Placeholder 3">
            <a:extLst>
              <a:ext uri="{FF2B5EF4-FFF2-40B4-BE49-F238E27FC236}">
                <a16:creationId xmlns:a16="http://schemas.microsoft.com/office/drawing/2014/main" id="{3EC0233D-A1D2-4DEE-AC38-4949C9B140B8}"/>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795759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C2CF2-26A7-40FC-89EC-ED63F0EA1533}"/>
              </a:ext>
            </a:extLst>
          </p:cNvPr>
          <p:cNvSpPr>
            <a:spLocks noGrp="1"/>
          </p:cNvSpPr>
          <p:nvPr>
            <p:ph type="title"/>
          </p:nvPr>
        </p:nvSpPr>
        <p:spPr/>
        <p:txBody>
          <a:bodyPr/>
          <a:lstStyle/>
          <a:p>
            <a:r>
              <a:rPr lang="en-US"/>
              <a:t>Instagram Posts Table | SLTR - 4 of 7</a:t>
            </a:r>
          </a:p>
        </p:txBody>
      </p:sp>
      <p:graphicFrame>
        <p:nvGraphicFramePr>
          <p:cNvPr id="5" name="Table Placeholder 4">
            <a:extLst>
              <a:ext uri="{FF2B5EF4-FFF2-40B4-BE49-F238E27FC236}">
                <a16:creationId xmlns:a16="http://schemas.microsoft.com/office/drawing/2014/main" id="{039A116B-AA5A-42F9-9700-B75FA147A307}"/>
              </a:ext>
            </a:extLst>
          </p:cNvPr>
          <p:cNvGraphicFramePr>
            <a:graphicFrameLocks noGrp="1"/>
          </p:cNvGraphicFramePr>
          <p:nvPr>
            <p:ph type="tbl" sz="quarter" idx="13"/>
            <p:extLst>
              <p:ext uri="{D42A27DB-BD31-4B8C-83A1-F6EECF244321}">
                <p14:modId xmlns:p14="http://schemas.microsoft.com/office/powerpoint/2010/main" val="3392193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83610791"/>
                    </a:ext>
                  </a:extLst>
                </a:gridCol>
                <a:gridCol w="987552">
                  <a:extLst>
                    <a:ext uri="{9D8B030D-6E8A-4147-A177-3AD203B41FA5}">
                      <a16:colId xmlns:a16="http://schemas.microsoft.com/office/drawing/2014/main" val="3969507336"/>
                    </a:ext>
                  </a:extLst>
                </a:gridCol>
                <a:gridCol w="987552">
                  <a:extLst>
                    <a:ext uri="{9D8B030D-6E8A-4147-A177-3AD203B41FA5}">
                      <a16:colId xmlns:a16="http://schemas.microsoft.com/office/drawing/2014/main" val="516904886"/>
                    </a:ext>
                  </a:extLst>
                </a:gridCol>
                <a:gridCol w="987552">
                  <a:extLst>
                    <a:ext uri="{9D8B030D-6E8A-4147-A177-3AD203B41FA5}">
                      <a16:colId xmlns:a16="http://schemas.microsoft.com/office/drawing/2014/main" val="1044923833"/>
                    </a:ext>
                  </a:extLst>
                </a:gridCol>
                <a:gridCol w="987552">
                  <a:extLst>
                    <a:ext uri="{9D8B030D-6E8A-4147-A177-3AD203B41FA5}">
                      <a16:colId xmlns:a16="http://schemas.microsoft.com/office/drawing/2014/main" val="1567480923"/>
                    </a:ext>
                  </a:extLst>
                </a:gridCol>
                <a:gridCol w="987552">
                  <a:extLst>
                    <a:ext uri="{9D8B030D-6E8A-4147-A177-3AD203B41FA5}">
                      <a16:colId xmlns:a16="http://schemas.microsoft.com/office/drawing/2014/main" val="3940070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193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- 2018-10-22 16:41:33 </a:t>
                      </a:r>
                      <a:r>
                        <a:rPr kumimoji="0" lang="en-US" sz="1000" b="0" i="0" u="none" strike="noStrike" kern="1200" cap="none" spc="0" normalizeH="0" baseline="0" noProof="0">
                          <a:ln>
                            <a:noFill/>
                          </a:ln>
                          <a:solidFill>
                            <a:prstClr val="black"/>
                          </a:solidFill>
                          <a:effectLst/>
                          <a:uLnTx/>
                          <a:uFillTx/>
                          <a:latin typeface="+mn-lt"/>
                          <a:ea typeface="+mn-ea"/>
                          <a:cs typeface="+mn-cs"/>
                        </a:rPr>
                        <a:t>
 Beach life is the good life 📸: catalibujoli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https://www.instagram.com/shangrilamauritius/p/BpPFq17hM0W/media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6065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- 2018-12-10 12:36:33 </a:t>
                      </a:r>
                      <a:r>
                        <a:rPr kumimoji="0" lang="en-US" sz="1000" b="0" i="0" u="none" strike="noStrike" kern="1200" cap="none" spc="0" normalizeH="0" baseline="0" noProof="0">
                          <a:ln>
                            <a:noFill/>
                          </a:ln>
                          <a:solidFill>
                            <a:prstClr val="black"/>
                          </a:solidFill>
                          <a:effectLst/>
                          <a:uLnTx/>
                          <a:uFillTx/>
                          <a:latin typeface="+mn-lt"/>
                          <a:ea typeface="+mn-ea"/>
                          <a:cs typeface="+mn-cs"/>
                        </a:rPr>
                        <a:t>
 When the sun peeks through 🌤️ 📷 Queniad123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https://www.instagram.com/shangrilamauritius/p/BrM0lQkAanz/media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1141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- 2018-12-18 10:27:13 </a:t>
                      </a:r>
                      <a:r>
                        <a:rPr kumimoji="0" lang="en-US" sz="1000" b="0" i="0" u="none" strike="noStrike" kern="1200" cap="none" spc="0" normalizeH="0" baseline="0" noProof="0">
                          <a:ln>
                            <a:noFill/>
                          </a:ln>
                          <a:solidFill>
                            <a:prstClr val="black"/>
                          </a:solidFill>
                          <a:effectLst/>
                          <a:uLnTx/>
                          <a:uFillTx/>
                          <a:latin typeface="+mn-lt"/>
                          <a:ea typeface="+mn-ea"/>
                          <a:cs typeface="+mn-cs"/>
                        </a:rPr>
                        <a:t>
 This tiny island packs a punch 📷 wideopenventure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https://www.instagram.com/shangrilamauritius/p/BrhMJCXA5oU/media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944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- 2018-12-02 12:35:06 </a:t>
                      </a:r>
                      <a:r>
                        <a:rPr kumimoji="0" lang="en-US" sz="1000" b="0" i="0" u="none" strike="noStrike" kern="1200" cap="none" spc="0" normalizeH="0" baseline="0" noProof="0">
                          <a:ln>
                            <a:noFill/>
                          </a:ln>
                          <a:solidFill>
                            <a:prstClr val="black"/>
                          </a:solidFill>
                          <a:effectLst/>
                          <a:uLnTx/>
                          <a:uFillTx/>
                          <a:latin typeface="+mn-lt"/>
                          <a:ea typeface="+mn-ea"/>
                          <a:cs typeface="+mn-cs"/>
                        </a:rPr>
                        <a:t>
 Azure, sapphire, cobalt... whatever word you use, its beautiful 💙 📷 shewandersfree_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https://www.instagram.com/shangrilamauritius/p/Bq4ODlfgNIG/media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3179909"/>
                  </a:ext>
                </a:extLst>
              </a:tr>
            </a:tbl>
          </a:graphicData>
        </a:graphic>
      </p:graphicFrame>
      <p:sp>
        <p:nvSpPr>
          <p:cNvPr id="4" name="Text Placeholder 3">
            <a:extLst>
              <a:ext uri="{FF2B5EF4-FFF2-40B4-BE49-F238E27FC236}">
                <a16:creationId xmlns:a16="http://schemas.microsoft.com/office/drawing/2014/main" id="{52A17397-BCE8-4187-B980-8DD2F898F29C}"/>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819874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5FDC6-D529-46C9-B261-C857D41A28A4}"/>
              </a:ext>
            </a:extLst>
          </p:cNvPr>
          <p:cNvSpPr>
            <a:spLocks noGrp="1"/>
          </p:cNvSpPr>
          <p:nvPr>
            <p:ph type="title"/>
          </p:nvPr>
        </p:nvSpPr>
        <p:spPr/>
        <p:txBody>
          <a:bodyPr/>
          <a:lstStyle/>
          <a:p>
            <a:r>
              <a:rPr lang="en-US"/>
              <a:t>Instagram Posts Table | SLTR - 5 of 7</a:t>
            </a:r>
          </a:p>
        </p:txBody>
      </p:sp>
      <p:graphicFrame>
        <p:nvGraphicFramePr>
          <p:cNvPr id="5" name="Table Placeholder 4">
            <a:extLst>
              <a:ext uri="{FF2B5EF4-FFF2-40B4-BE49-F238E27FC236}">
                <a16:creationId xmlns:a16="http://schemas.microsoft.com/office/drawing/2014/main" id="{EA243A30-7EC3-4F85-ACD0-A755CDE17F2A}"/>
              </a:ext>
            </a:extLst>
          </p:cNvPr>
          <p:cNvGraphicFramePr>
            <a:graphicFrameLocks noGrp="1"/>
          </p:cNvGraphicFramePr>
          <p:nvPr>
            <p:ph type="tbl" sz="quarter" idx="13"/>
            <p:extLst>
              <p:ext uri="{D42A27DB-BD31-4B8C-83A1-F6EECF244321}">
                <p14:modId xmlns:p14="http://schemas.microsoft.com/office/powerpoint/2010/main" val="3900232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816169"/>
                    </a:ext>
                  </a:extLst>
                </a:gridCol>
                <a:gridCol w="987552">
                  <a:extLst>
                    <a:ext uri="{9D8B030D-6E8A-4147-A177-3AD203B41FA5}">
                      <a16:colId xmlns:a16="http://schemas.microsoft.com/office/drawing/2014/main" val="3635508109"/>
                    </a:ext>
                  </a:extLst>
                </a:gridCol>
                <a:gridCol w="987552">
                  <a:extLst>
                    <a:ext uri="{9D8B030D-6E8A-4147-A177-3AD203B41FA5}">
                      <a16:colId xmlns:a16="http://schemas.microsoft.com/office/drawing/2014/main" val="3860455036"/>
                    </a:ext>
                  </a:extLst>
                </a:gridCol>
                <a:gridCol w="987552">
                  <a:extLst>
                    <a:ext uri="{9D8B030D-6E8A-4147-A177-3AD203B41FA5}">
                      <a16:colId xmlns:a16="http://schemas.microsoft.com/office/drawing/2014/main" val="2128974604"/>
                    </a:ext>
                  </a:extLst>
                </a:gridCol>
                <a:gridCol w="987552">
                  <a:extLst>
                    <a:ext uri="{9D8B030D-6E8A-4147-A177-3AD203B41FA5}">
                      <a16:colId xmlns:a16="http://schemas.microsoft.com/office/drawing/2014/main" val="1674133438"/>
                    </a:ext>
                  </a:extLst>
                </a:gridCol>
                <a:gridCol w="987552">
                  <a:extLst>
                    <a:ext uri="{9D8B030D-6E8A-4147-A177-3AD203B41FA5}">
                      <a16:colId xmlns:a16="http://schemas.microsoft.com/office/drawing/2014/main" val="3236265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397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- 2018-11-25 11:13:21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Le Touessrok!! 🍰 🥳 
We are celebrating 40 years today! 📷 faridaisrail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https://www.instagram.com/shangrilamauritius/p/BqmDIwMgpoX/media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455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- 2018-12-04 12:02:34 </a:t>
                      </a:r>
                      <a:r>
                        <a:rPr kumimoji="0" lang="en-US" sz="1000" b="0" i="0" u="none" strike="noStrike" kern="1200" cap="none" spc="0" normalizeH="0" baseline="0" noProof="0">
                          <a:ln>
                            <a:noFill/>
                          </a:ln>
                          <a:solidFill>
                            <a:prstClr val="black"/>
                          </a:solidFill>
                          <a:effectLst/>
                          <a:uLnTx/>
                          <a:uFillTx/>
                          <a:latin typeface="+mn-lt"/>
                          <a:ea typeface="+mn-ea"/>
                          <a:cs typeface="+mn-cs"/>
                        </a:rPr>
                        <a:t>
 All aboard! 📷 peterforster_21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https://www.instagram.com/shangrilamauritius/p/Bq9T7DdASJe/media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509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- 2018-12-19 13:35:54 </a:t>
                      </a:r>
                      <a:r>
                        <a:rPr kumimoji="0" lang="en-US" sz="1000" b="0" i="0" u="none" strike="noStrike" kern="1200" cap="none" spc="0" normalizeH="0" baseline="0" noProof="0">
                          <a:ln>
                            <a:noFill/>
                          </a:ln>
                          <a:solidFill>
                            <a:prstClr val="black"/>
                          </a:solidFill>
                          <a:effectLst/>
                          <a:uLnTx/>
                          <a:uFillTx/>
                          <a:latin typeface="+mn-lt"/>
                          <a:ea typeface="+mn-ea"/>
                          <a:cs typeface="+mn-cs"/>
                        </a:rPr>
                        <a:t>
 Sand underfoot. 📷 eric_lepine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https://www.instagram.com/shangrilamauritius/p/BrkGh4DA7I1/media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20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- 2018-12-01 12:43:18 </a:t>
                      </a:r>
                      <a:r>
                        <a:rPr kumimoji="0" lang="en-US" sz="1000" b="0" i="0" u="none" strike="noStrike" kern="1200" cap="none" spc="0" normalizeH="0" baseline="0" noProof="0">
                          <a:ln>
                            <a:noFill/>
                          </a:ln>
                          <a:solidFill>
                            <a:prstClr val="black"/>
                          </a:solidFill>
                          <a:effectLst/>
                          <a:uLnTx/>
                          <a:uFillTx/>
                          <a:latin typeface="+mn-lt"/>
                          <a:ea typeface="+mn-ea"/>
                          <a:cs typeface="+mn-cs"/>
                        </a:rPr>
                        <a:t>
 Private Villa luxury.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https://www.instagram.com/shangrilamauritius/p/Bq1qM16gT9i/media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4844802"/>
                  </a:ext>
                </a:extLst>
              </a:tr>
            </a:tbl>
          </a:graphicData>
        </a:graphic>
      </p:graphicFrame>
      <p:sp>
        <p:nvSpPr>
          <p:cNvPr id="4" name="Text Placeholder 3">
            <a:extLst>
              <a:ext uri="{FF2B5EF4-FFF2-40B4-BE49-F238E27FC236}">
                <a16:creationId xmlns:a16="http://schemas.microsoft.com/office/drawing/2014/main" id="{A02BD89F-2650-4377-B242-C0102D143567}"/>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510303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7D14C-C477-407F-B106-D98BC0BD4D86}"/>
              </a:ext>
            </a:extLst>
          </p:cNvPr>
          <p:cNvSpPr>
            <a:spLocks noGrp="1"/>
          </p:cNvSpPr>
          <p:nvPr>
            <p:ph type="title"/>
          </p:nvPr>
        </p:nvSpPr>
        <p:spPr/>
        <p:txBody>
          <a:bodyPr/>
          <a:lstStyle/>
          <a:p>
            <a:r>
              <a:rPr lang="en-US"/>
              <a:t>Instagram Posts Table | SLTR - 6 of 7</a:t>
            </a:r>
          </a:p>
        </p:txBody>
      </p:sp>
      <p:graphicFrame>
        <p:nvGraphicFramePr>
          <p:cNvPr id="5" name="Table Placeholder 4">
            <a:extLst>
              <a:ext uri="{FF2B5EF4-FFF2-40B4-BE49-F238E27FC236}">
                <a16:creationId xmlns:a16="http://schemas.microsoft.com/office/drawing/2014/main" id="{01BED343-4EC5-42AF-951B-9A9625223137}"/>
              </a:ext>
            </a:extLst>
          </p:cNvPr>
          <p:cNvGraphicFramePr>
            <a:graphicFrameLocks noGrp="1"/>
          </p:cNvGraphicFramePr>
          <p:nvPr>
            <p:ph type="tbl" sz="quarter" idx="13"/>
            <p:extLst>
              <p:ext uri="{D42A27DB-BD31-4B8C-83A1-F6EECF244321}">
                <p14:modId xmlns:p14="http://schemas.microsoft.com/office/powerpoint/2010/main" val="2360930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0712517"/>
                    </a:ext>
                  </a:extLst>
                </a:gridCol>
                <a:gridCol w="987552">
                  <a:extLst>
                    <a:ext uri="{9D8B030D-6E8A-4147-A177-3AD203B41FA5}">
                      <a16:colId xmlns:a16="http://schemas.microsoft.com/office/drawing/2014/main" val="3729840386"/>
                    </a:ext>
                  </a:extLst>
                </a:gridCol>
                <a:gridCol w="987552">
                  <a:extLst>
                    <a:ext uri="{9D8B030D-6E8A-4147-A177-3AD203B41FA5}">
                      <a16:colId xmlns:a16="http://schemas.microsoft.com/office/drawing/2014/main" val="1050681208"/>
                    </a:ext>
                  </a:extLst>
                </a:gridCol>
                <a:gridCol w="987552">
                  <a:extLst>
                    <a:ext uri="{9D8B030D-6E8A-4147-A177-3AD203B41FA5}">
                      <a16:colId xmlns:a16="http://schemas.microsoft.com/office/drawing/2014/main" val="4179799532"/>
                    </a:ext>
                  </a:extLst>
                </a:gridCol>
                <a:gridCol w="987552">
                  <a:extLst>
                    <a:ext uri="{9D8B030D-6E8A-4147-A177-3AD203B41FA5}">
                      <a16:colId xmlns:a16="http://schemas.microsoft.com/office/drawing/2014/main" val="776982151"/>
                    </a:ext>
                  </a:extLst>
                </a:gridCol>
                <a:gridCol w="987552">
                  <a:extLst>
                    <a:ext uri="{9D8B030D-6E8A-4147-A177-3AD203B41FA5}">
                      <a16:colId xmlns:a16="http://schemas.microsoft.com/office/drawing/2014/main" val="774957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803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- 2018-10-05 11:54:15 </a:t>
                      </a:r>
                      <a:r>
                        <a:rPr kumimoji="0" lang="en-US" sz="1000" b="0" i="0" u="none" strike="noStrike" kern="1200" cap="none" spc="0" normalizeH="0" baseline="0" noProof="0">
                          <a:ln>
                            <a:noFill/>
                          </a:ln>
                          <a:solidFill>
                            <a:prstClr val="black"/>
                          </a:solidFill>
                          <a:effectLst/>
                          <a:uLnTx/>
                          <a:uFillTx/>
                          <a:latin typeface="+mn-lt"/>
                          <a:ea typeface="+mn-ea"/>
                          <a:cs typeface="+mn-cs"/>
                        </a:rPr>
                        <a:t>
 A pizza luxury 🍕 🌴 📷: pcbpelomundo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https://www.instagram.com/shangrilamauritius/p/BoizRrDhHY3/media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631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- 2018-11-27 12:29:17 </a:t>
                      </a:r>
                      <a:r>
                        <a:rPr kumimoji="0" lang="en-US" sz="1000" b="0" i="0" u="none" strike="noStrike" kern="1200" cap="none" spc="0" normalizeH="0" baseline="0" noProof="0">
                          <a:ln>
                            <a:noFill/>
                          </a:ln>
                          <a:solidFill>
                            <a:prstClr val="black"/>
                          </a:solidFill>
                          <a:effectLst/>
                          <a:uLnTx/>
                          <a:uFillTx/>
                          <a:latin typeface="+mn-lt"/>
                          <a:ea typeface="+mn-ea"/>
                          <a:cs typeface="+mn-cs"/>
                        </a:rPr>
                        <a:t>
 Glorious Golf 🏌️‍♂️ 📷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https://www.instagram.com/shangrilamauritius/p/BqrVaoCASdv/media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269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- 2018-11-24 13:07:59 </a:t>
                      </a:r>
                      <a:r>
                        <a:rPr kumimoji="0" lang="en-US" sz="1000" b="0" i="0" u="none" strike="noStrike" kern="1200" cap="none" spc="0" normalizeH="0" baseline="0" noProof="0">
                          <a:ln>
                            <a:noFill/>
                          </a:ln>
                          <a:solidFill>
                            <a:prstClr val="black"/>
                          </a:solidFill>
                          <a:effectLst/>
                          <a:uLnTx/>
                          <a:uFillTx/>
                          <a:latin typeface="+mn-lt"/>
                          <a:ea typeface="+mn-ea"/>
                          <a:cs typeface="+mn-cs"/>
                        </a:rPr>
                        <a:t>
 Hibiscus Bay view? Yes please. 📷: sonjachristian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https://www.instagram.com/shangrilamauritius/p/BqjrdgXgYIa/media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088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- 2018-11-05 13:09:05 </a:t>
                      </a:r>
                      <a:r>
                        <a:rPr kumimoji="0" lang="en-US" sz="1000" b="0" i="0" u="none" strike="noStrike" kern="1200" cap="none" spc="0" normalizeH="0" baseline="0" noProof="0">
                          <a:ln>
                            <a:noFill/>
                          </a:ln>
                          <a:solidFill>
                            <a:prstClr val="black"/>
                          </a:solidFill>
                          <a:effectLst/>
                          <a:uLnTx/>
                          <a:uFillTx/>
                          <a:latin typeface="+mn-lt"/>
                          <a:ea typeface="+mn-ea"/>
                          <a:cs typeface="+mn-cs"/>
                        </a:rPr>
                        <a:t>
 Unbroken horizons. 📷 acride_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https://www.instagram.com/shangrilamauritius/p/Bpywe4NgUl0/media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6420003"/>
                  </a:ext>
                </a:extLst>
              </a:tr>
            </a:tbl>
          </a:graphicData>
        </a:graphic>
      </p:graphicFrame>
      <p:sp>
        <p:nvSpPr>
          <p:cNvPr id="4" name="Text Placeholder 3">
            <a:extLst>
              <a:ext uri="{FF2B5EF4-FFF2-40B4-BE49-F238E27FC236}">
                <a16:creationId xmlns:a16="http://schemas.microsoft.com/office/drawing/2014/main" id="{E2423992-36EB-4C27-AD05-F53F9E3427F0}"/>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221090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DCEA-8E9E-4EBF-8AF7-AE4A04B1AF17}"/>
              </a:ext>
            </a:extLst>
          </p:cNvPr>
          <p:cNvSpPr>
            <a:spLocks noGrp="1"/>
          </p:cNvSpPr>
          <p:nvPr>
            <p:ph type="title"/>
          </p:nvPr>
        </p:nvSpPr>
        <p:spPr/>
        <p:txBody>
          <a:bodyPr/>
          <a:lstStyle/>
          <a:p>
            <a:r>
              <a:rPr lang="en-US"/>
              <a:t>Instagram Posts Table | SLTR - 7 of 7</a:t>
            </a:r>
          </a:p>
        </p:txBody>
      </p:sp>
      <p:graphicFrame>
        <p:nvGraphicFramePr>
          <p:cNvPr id="5" name="Table Placeholder 4">
            <a:extLst>
              <a:ext uri="{FF2B5EF4-FFF2-40B4-BE49-F238E27FC236}">
                <a16:creationId xmlns:a16="http://schemas.microsoft.com/office/drawing/2014/main" id="{05889A6A-90AF-4EF2-8F34-7470B677F72B}"/>
              </a:ext>
            </a:extLst>
          </p:cNvPr>
          <p:cNvGraphicFramePr>
            <a:graphicFrameLocks noGrp="1"/>
          </p:cNvGraphicFramePr>
          <p:nvPr>
            <p:ph type="tbl" sz="quarter" idx="13"/>
            <p:extLst>
              <p:ext uri="{D42A27DB-BD31-4B8C-83A1-F6EECF244321}">
                <p14:modId xmlns:p14="http://schemas.microsoft.com/office/powerpoint/2010/main" val="2519223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5841709"/>
                    </a:ext>
                  </a:extLst>
                </a:gridCol>
                <a:gridCol w="987552">
                  <a:extLst>
                    <a:ext uri="{9D8B030D-6E8A-4147-A177-3AD203B41FA5}">
                      <a16:colId xmlns:a16="http://schemas.microsoft.com/office/drawing/2014/main" val="2086996183"/>
                    </a:ext>
                  </a:extLst>
                </a:gridCol>
                <a:gridCol w="987552">
                  <a:extLst>
                    <a:ext uri="{9D8B030D-6E8A-4147-A177-3AD203B41FA5}">
                      <a16:colId xmlns:a16="http://schemas.microsoft.com/office/drawing/2014/main" val="3758029627"/>
                    </a:ext>
                  </a:extLst>
                </a:gridCol>
                <a:gridCol w="987552">
                  <a:extLst>
                    <a:ext uri="{9D8B030D-6E8A-4147-A177-3AD203B41FA5}">
                      <a16:colId xmlns:a16="http://schemas.microsoft.com/office/drawing/2014/main" val="506302592"/>
                    </a:ext>
                  </a:extLst>
                </a:gridCol>
                <a:gridCol w="987552">
                  <a:extLst>
                    <a:ext uri="{9D8B030D-6E8A-4147-A177-3AD203B41FA5}">
                      <a16:colId xmlns:a16="http://schemas.microsoft.com/office/drawing/2014/main" val="4273140779"/>
                    </a:ext>
                  </a:extLst>
                </a:gridCol>
                <a:gridCol w="987552">
                  <a:extLst>
                    <a:ext uri="{9D8B030D-6E8A-4147-A177-3AD203B41FA5}">
                      <a16:colId xmlns:a16="http://schemas.microsoft.com/office/drawing/2014/main" val="4221248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968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- 2018-10-14 14:05:05 </a:t>
                      </a:r>
                      <a:r>
                        <a:rPr kumimoji="0" lang="en-US" sz="1000" b="0" i="0" u="none" strike="noStrike" kern="1200" cap="none" spc="0" normalizeH="0" baseline="0" noProof="0">
                          <a:ln>
                            <a:noFill/>
                          </a:ln>
                          <a:solidFill>
                            <a:prstClr val="black"/>
                          </a:solidFill>
                          <a:effectLst/>
                          <a:uLnTx/>
                          <a:uFillTx/>
                          <a:latin typeface="+mn-lt"/>
                          <a:ea typeface="+mn-ea"/>
                          <a:cs typeface="+mn-cs"/>
                        </a:rPr>
                        <a:t>
 Getting our fill of chill 📷: kevin__is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https://www.instagram.com/shangrilamauritius/p/Bo6NZ2vBQdA/media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9503797"/>
                  </a:ext>
                </a:extLst>
              </a:tr>
            </a:tbl>
          </a:graphicData>
        </a:graphic>
      </p:graphicFrame>
      <p:sp>
        <p:nvSpPr>
          <p:cNvPr id="4" name="Text Placeholder 3">
            <a:extLst>
              <a:ext uri="{FF2B5EF4-FFF2-40B4-BE49-F238E27FC236}">
                <a16:creationId xmlns:a16="http://schemas.microsoft.com/office/drawing/2014/main" id="{E1198832-BBE8-499C-BCB3-82AFD464448A}"/>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9783964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B49AD-6121-45C5-9BB8-07DF0BFFF065}"/>
              </a:ext>
            </a:extLst>
          </p:cNvPr>
          <p:cNvSpPr>
            <a:spLocks noGrp="1"/>
          </p:cNvSpPr>
          <p:nvPr>
            <p:ph type="title"/>
          </p:nvPr>
        </p:nvSpPr>
        <p:spPr/>
        <p:txBody>
          <a:bodyPr/>
          <a:lstStyle/>
          <a:p>
            <a:r>
              <a:rPr lang="en-US"/>
              <a:t>Instagram Videos Table | SLTR</a:t>
            </a:r>
          </a:p>
        </p:txBody>
      </p:sp>
      <p:graphicFrame>
        <p:nvGraphicFramePr>
          <p:cNvPr id="5" name="Table Placeholder 4">
            <a:extLst>
              <a:ext uri="{FF2B5EF4-FFF2-40B4-BE49-F238E27FC236}">
                <a16:creationId xmlns:a16="http://schemas.microsoft.com/office/drawing/2014/main" id="{B8F1FBE9-6A8B-485E-BBFD-1A51E3001A80}"/>
              </a:ext>
            </a:extLst>
          </p:cNvPr>
          <p:cNvGraphicFramePr>
            <a:graphicFrameLocks noGrp="1"/>
          </p:cNvGraphicFramePr>
          <p:nvPr>
            <p:ph type="tbl" sz="quarter" idx="13"/>
            <p:extLst>
              <p:ext uri="{D42A27DB-BD31-4B8C-83A1-F6EECF244321}">
                <p14:modId xmlns:p14="http://schemas.microsoft.com/office/powerpoint/2010/main" val="1627036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7934351"/>
                    </a:ext>
                  </a:extLst>
                </a:gridCol>
                <a:gridCol w="1152143">
                  <a:extLst>
                    <a:ext uri="{9D8B030D-6E8A-4147-A177-3AD203B41FA5}">
                      <a16:colId xmlns:a16="http://schemas.microsoft.com/office/drawing/2014/main" val="3470309958"/>
                    </a:ext>
                  </a:extLst>
                </a:gridCol>
                <a:gridCol w="493776">
                  <a:extLst>
                    <a:ext uri="{9D8B030D-6E8A-4147-A177-3AD203B41FA5}">
                      <a16:colId xmlns:a16="http://schemas.microsoft.com/office/drawing/2014/main" val="2659998486"/>
                    </a:ext>
                  </a:extLst>
                </a:gridCol>
                <a:gridCol w="493776">
                  <a:extLst>
                    <a:ext uri="{9D8B030D-6E8A-4147-A177-3AD203B41FA5}">
                      <a16:colId xmlns:a16="http://schemas.microsoft.com/office/drawing/2014/main" val="2371066908"/>
                    </a:ext>
                  </a:extLst>
                </a:gridCol>
                <a:gridCol w="493776">
                  <a:extLst>
                    <a:ext uri="{9D8B030D-6E8A-4147-A177-3AD203B41FA5}">
                      <a16:colId xmlns:a16="http://schemas.microsoft.com/office/drawing/2014/main" val="1709400179"/>
                    </a:ext>
                  </a:extLst>
                </a:gridCol>
                <a:gridCol w="493776">
                  <a:extLst>
                    <a:ext uri="{9D8B030D-6E8A-4147-A177-3AD203B41FA5}">
                      <a16:colId xmlns:a16="http://schemas.microsoft.com/office/drawing/2014/main" val="3974407066"/>
                    </a:ext>
                  </a:extLst>
                </a:gridCol>
                <a:gridCol w="493776">
                  <a:extLst>
                    <a:ext uri="{9D8B030D-6E8A-4147-A177-3AD203B41FA5}">
                      <a16:colId xmlns:a16="http://schemas.microsoft.com/office/drawing/2014/main" val="2969200661"/>
                    </a:ext>
                  </a:extLst>
                </a:gridCol>
                <a:gridCol w="493776">
                  <a:extLst>
                    <a:ext uri="{9D8B030D-6E8A-4147-A177-3AD203B41FA5}">
                      <a16:colId xmlns:a16="http://schemas.microsoft.com/office/drawing/2014/main" val="2810078963"/>
                    </a:ext>
                  </a:extLst>
                </a:gridCol>
                <a:gridCol w="493776">
                  <a:extLst>
                    <a:ext uri="{9D8B030D-6E8A-4147-A177-3AD203B41FA5}">
                      <a16:colId xmlns:a16="http://schemas.microsoft.com/office/drawing/2014/main" val="3734468199"/>
                    </a:ext>
                  </a:extLst>
                </a:gridCol>
                <a:gridCol w="493776">
                  <a:extLst>
                    <a:ext uri="{9D8B030D-6E8A-4147-A177-3AD203B41FA5}">
                      <a16:colId xmlns:a16="http://schemas.microsoft.com/office/drawing/2014/main" val="1045957149"/>
                    </a:ext>
                  </a:extLst>
                </a:gridCol>
                <a:gridCol w="493776">
                  <a:extLst>
                    <a:ext uri="{9D8B030D-6E8A-4147-A177-3AD203B41FA5}">
                      <a16:colId xmlns:a16="http://schemas.microsoft.com/office/drawing/2014/main" val="190943980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4001119952"/>
                  </a:ext>
                </a:extLst>
              </a:tr>
              <a:tr h="370840">
                <a:tc>
                  <a:txBody>
                    <a:bodyPr/>
                    <a:lstStyle/>
                    <a:p>
                      <a:r>
                        <a:rPr lang="en-US" sz="1000" b="1"/>
                        <a:t>shangrilamauritius - 2018-12-07 14:39:00 </a:t>
                      </a:r>
                      <a:r>
                        <a:rPr lang="en-US" sz="1000"/>
                        <a:t>
 If you like waking up to the waves, choose Frangipani. 📷 @jflshv</a:t>
                      </a:r>
                    </a:p>
                  </a:txBody>
                  <a:tcPr/>
                </a:tc>
                <a:tc>
                  <a:txBody>
                    <a:bodyPr/>
                    <a:lstStyle/>
                    <a:p>
                      <a:r>
                        <a:rPr lang="en-US" sz="1000"/>
                        <a:t>https://www.instagram.com/shangrilamauritius/p/BrFT8iYAhoh/media</a:t>
                      </a:r>
                    </a:p>
                  </a:txBody>
                  <a:tcPr/>
                </a:tc>
                <a:tc>
                  <a:txBody>
                    <a:bodyPr/>
                    <a:lstStyle/>
                    <a:p>
                      <a:r>
                        <a:rPr lang="en-US" sz="1000"/>
                        <a:t>3959</a:t>
                      </a:r>
                    </a:p>
                  </a:txBody>
                  <a:tcPr/>
                </a:tc>
                <a:tc>
                  <a:txBody>
                    <a:bodyPr/>
                    <a:lstStyle/>
                    <a:p>
                      <a:r>
                        <a:rPr lang="en-US" sz="1000"/>
                        <a:t>626</a:t>
                      </a:r>
                    </a:p>
                  </a:txBody>
                  <a:tcPr/>
                </a:tc>
                <a:tc>
                  <a:txBody>
                    <a:bodyPr/>
                    <a:lstStyle/>
                    <a:p>
                      <a:r>
                        <a:rPr lang="en-US" sz="1000"/>
                        <a:t>44</a:t>
                      </a:r>
                    </a:p>
                  </a:txBody>
                  <a:tcPr/>
                </a:tc>
                <a:tc>
                  <a:txBody>
                    <a:bodyPr/>
                    <a:lstStyle/>
                    <a:p>
                      <a:r>
                        <a:rPr lang="en-US" sz="1000"/>
                        <a:t>49</a:t>
                      </a:r>
                    </a:p>
                  </a:txBody>
                  <a:tcPr/>
                </a:tc>
                <a:tc>
                  <a:txBody>
                    <a:bodyPr/>
                    <a:lstStyle/>
                    <a:p>
                      <a:r>
                        <a:rPr lang="en-US" sz="1000"/>
                        <a:t>719</a:t>
                      </a:r>
                    </a:p>
                  </a:txBody>
                  <a:tcPr/>
                </a:tc>
                <a:tc>
                  <a:txBody>
                    <a:bodyPr/>
                    <a:lstStyle/>
                    <a:p>
                      <a:r>
                        <a:rPr lang="en-US" sz="1000"/>
                        <a:t>14769</a:t>
                      </a:r>
                    </a:p>
                  </a:txBody>
                  <a:tcPr/>
                </a:tc>
                <a:tc>
                  <a:txBody>
                    <a:bodyPr/>
                    <a:lstStyle/>
                    <a:p>
                      <a:r>
                        <a:rPr lang="en-US" sz="1000"/>
                        <a:t>12103</a:t>
                      </a:r>
                    </a:p>
                  </a:txBody>
                  <a:tcPr/>
                </a:tc>
                <a:tc>
                  <a:txBody>
                    <a:bodyPr/>
                    <a:lstStyle/>
                    <a:p>
                      <a:r>
                        <a:rPr lang="en-US" sz="1000"/>
                        <a:t>4.87 %</a:t>
                      </a:r>
                    </a:p>
                  </a:txBody>
                  <a:tcPr/>
                </a:tc>
                <a:tc>
                  <a:txBody>
                    <a:bodyPr/>
                    <a:lstStyle/>
                    <a:p>
                      <a:r>
                        <a:rPr lang="en-US" sz="1000"/>
                        <a:t>26.81 %</a:t>
                      </a:r>
                    </a:p>
                  </a:txBody>
                  <a:tcPr/>
                </a:tc>
                <a:extLst>
                  <a:ext uri="{0D108BD9-81ED-4DB2-BD59-A6C34878D82A}">
                    <a16:rowId xmlns:a16="http://schemas.microsoft.com/office/drawing/2014/main" val="4053337051"/>
                  </a:ext>
                </a:extLst>
              </a:tr>
              <a:tr h="370840">
                <a:tc>
                  <a:txBody>
                    <a:bodyPr/>
                    <a:lstStyle/>
                    <a:p>
                      <a:r>
                        <a:rPr lang="en-US" sz="1000" b="1"/>
                        <a:t>shangrilamauritius - 2018-10-09 12:35:07 </a:t>
                      </a:r>
                      <a:r>
                        <a:rPr lang="en-US" sz="1000"/>
                        <a:t>
 The view from a beach access room. 📷: @_seni_9</a:t>
                      </a:r>
                    </a:p>
                  </a:txBody>
                  <a:tcPr/>
                </a:tc>
                <a:tc>
                  <a:txBody>
                    <a:bodyPr/>
                    <a:lstStyle/>
                    <a:p>
                      <a:r>
                        <a:rPr lang="en-US" sz="1000"/>
                        <a:t>https://www.instagram.com/shangrilamauritius/p/BotK5YPB6oT/media</a:t>
                      </a:r>
                    </a:p>
                  </a:txBody>
                  <a:tcPr/>
                </a:tc>
                <a:tc>
                  <a:txBody>
                    <a:bodyPr/>
                    <a:lstStyle/>
                    <a:p>
                      <a:r>
                        <a:rPr lang="en-US" sz="1000"/>
                        <a:t>2477</a:t>
                      </a:r>
                    </a:p>
                  </a:txBody>
                  <a:tcPr/>
                </a:tc>
                <a:tc>
                  <a:txBody>
                    <a:bodyPr/>
                    <a:lstStyle/>
                    <a:p>
                      <a:r>
                        <a:rPr lang="en-US" sz="1000"/>
                        <a:t>586</a:t>
                      </a:r>
                    </a:p>
                  </a:txBody>
                  <a:tcPr/>
                </a:tc>
                <a:tc>
                  <a:txBody>
                    <a:bodyPr/>
                    <a:lstStyle/>
                    <a:p>
                      <a:r>
                        <a:rPr lang="en-US" sz="1000"/>
                        <a:t>15</a:t>
                      </a:r>
                    </a:p>
                  </a:txBody>
                  <a:tcPr/>
                </a:tc>
                <a:tc>
                  <a:txBody>
                    <a:bodyPr/>
                    <a:lstStyle/>
                    <a:p>
                      <a:r>
                        <a:rPr lang="en-US" sz="1000"/>
                        <a:t>33</a:t>
                      </a:r>
                    </a:p>
                  </a:txBody>
                  <a:tcPr/>
                </a:tc>
                <a:tc>
                  <a:txBody>
                    <a:bodyPr/>
                    <a:lstStyle/>
                    <a:p>
                      <a:r>
                        <a:rPr lang="en-US" sz="1000"/>
                        <a:t>634</a:t>
                      </a:r>
                    </a:p>
                  </a:txBody>
                  <a:tcPr/>
                </a:tc>
                <a:tc>
                  <a:txBody>
                    <a:bodyPr/>
                    <a:lstStyle/>
                    <a:p>
                      <a:r>
                        <a:rPr lang="en-US" sz="1000"/>
                        <a:t>10873</a:t>
                      </a:r>
                    </a:p>
                  </a:txBody>
                  <a:tcPr/>
                </a:tc>
                <a:tc>
                  <a:txBody>
                    <a:bodyPr/>
                    <a:lstStyle/>
                    <a:p>
                      <a:r>
                        <a:rPr lang="en-US" sz="1000"/>
                        <a:t>8720</a:t>
                      </a:r>
                    </a:p>
                  </a:txBody>
                  <a:tcPr/>
                </a:tc>
                <a:tc>
                  <a:txBody>
                    <a:bodyPr/>
                    <a:lstStyle/>
                    <a:p>
                      <a:r>
                        <a:rPr lang="en-US" sz="1000"/>
                        <a:t>5.83 %</a:t>
                      </a:r>
                    </a:p>
                  </a:txBody>
                  <a:tcPr/>
                </a:tc>
                <a:tc>
                  <a:txBody>
                    <a:bodyPr/>
                    <a:lstStyle/>
                    <a:p>
                      <a:r>
                        <a:rPr lang="en-US" sz="1000"/>
                        <a:t>22.78 %</a:t>
                      </a:r>
                    </a:p>
                  </a:txBody>
                  <a:tcPr/>
                </a:tc>
                <a:extLst>
                  <a:ext uri="{0D108BD9-81ED-4DB2-BD59-A6C34878D82A}">
                    <a16:rowId xmlns:a16="http://schemas.microsoft.com/office/drawing/2014/main" val="147513450"/>
                  </a:ext>
                </a:extLst>
              </a:tr>
            </a:tbl>
          </a:graphicData>
        </a:graphic>
      </p:graphicFrame>
      <p:sp>
        <p:nvSpPr>
          <p:cNvPr id="4" name="Text Placeholder 3">
            <a:extLst>
              <a:ext uri="{FF2B5EF4-FFF2-40B4-BE49-F238E27FC236}">
                <a16:creationId xmlns:a16="http://schemas.microsoft.com/office/drawing/2014/main" id="{AEA82246-ED0A-4018-BDFD-B48AEAAB7D92}"/>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7892390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84BB3-A876-4B85-8226-BB1BA4AD9AE3}"/>
              </a:ext>
            </a:extLst>
          </p:cNvPr>
          <p:cNvSpPr>
            <a:spLocks noGrp="1"/>
          </p:cNvSpPr>
          <p:nvPr>
            <p:ph type="title"/>
          </p:nvPr>
        </p:nvSpPr>
        <p:spPr/>
        <p:txBody>
          <a:bodyPr/>
          <a:lstStyle/>
          <a:p>
            <a:r>
              <a:rPr lang="en-US"/>
              <a:t>Instagram Stories Key Metrics Line Chart | SLTR</a:t>
            </a:r>
          </a:p>
        </p:txBody>
      </p:sp>
      <p:graphicFrame>
        <p:nvGraphicFramePr>
          <p:cNvPr id="6" name="Chart Placeholder 5">
            <a:extLst>
              <a:ext uri="{FF2B5EF4-FFF2-40B4-BE49-F238E27FC236}">
                <a16:creationId xmlns:a16="http://schemas.microsoft.com/office/drawing/2014/main" id="{FC3FD3B4-240E-414D-BDA5-89DC73408989}"/>
              </a:ext>
            </a:extLst>
          </p:cNvPr>
          <p:cNvGraphicFramePr>
            <a:graphicFrameLocks noGrp="1"/>
          </p:cNvGraphicFramePr>
          <p:nvPr>
            <p:ph type="chart" sz="quarter" idx="13"/>
            <p:extLst>
              <p:ext uri="{D42A27DB-BD31-4B8C-83A1-F6EECF244321}">
                <p14:modId xmlns:p14="http://schemas.microsoft.com/office/powerpoint/2010/main" val="111578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C5C0C2-3BCF-40DB-8682-9C68EDCF1465}"/>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BC08FE80-9B75-4606-9E9E-F830D9135B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77273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35F4-350D-4C71-979B-936E7AA3411D}"/>
              </a:ext>
            </a:extLst>
          </p:cNvPr>
          <p:cNvSpPr>
            <a:spLocks noGrp="1"/>
          </p:cNvSpPr>
          <p:nvPr>
            <p:ph type="title"/>
          </p:nvPr>
        </p:nvSpPr>
        <p:spPr/>
        <p:txBody>
          <a:bodyPr/>
          <a:lstStyle/>
          <a:p>
            <a:r>
              <a:rPr lang="en-US"/>
              <a:t>Instagram Stories Taps Line Chart | SLTR</a:t>
            </a:r>
          </a:p>
        </p:txBody>
      </p:sp>
      <p:graphicFrame>
        <p:nvGraphicFramePr>
          <p:cNvPr id="6" name="Chart Placeholder 5">
            <a:extLst>
              <a:ext uri="{FF2B5EF4-FFF2-40B4-BE49-F238E27FC236}">
                <a16:creationId xmlns:a16="http://schemas.microsoft.com/office/drawing/2014/main" id="{A9FEE64A-E242-476F-8BA7-0300433B708F}"/>
              </a:ext>
            </a:extLst>
          </p:cNvPr>
          <p:cNvGraphicFramePr>
            <a:graphicFrameLocks noGrp="1"/>
          </p:cNvGraphicFramePr>
          <p:nvPr>
            <p:ph type="chart" sz="quarter" idx="13"/>
            <p:extLst>
              <p:ext uri="{D42A27DB-BD31-4B8C-83A1-F6EECF244321}">
                <p14:modId xmlns:p14="http://schemas.microsoft.com/office/powerpoint/2010/main" val="2199319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F3AA6B-DB5A-4C34-87F2-9ABC7EBEB6F9}"/>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F8848BB3-F3F2-41C3-8103-1B8456A24F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8434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1ACCC-2AA0-4222-866A-879C02FCA10F}"/>
              </a:ext>
            </a:extLst>
          </p:cNvPr>
          <p:cNvSpPr>
            <a:spLocks noGrp="1"/>
          </p:cNvSpPr>
          <p:nvPr>
            <p:ph type="title"/>
          </p:nvPr>
        </p:nvSpPr>
        <p:spPr/>
        <p:txBody>
          <a:bodyPr/>
          <a:lstStyle/>
          <a:p>
            <a:r>
              <a:rPr lang="en-US"/>
              <a:t>Instagram Stories Key Metrics Table | SLTR</a:t>
            </a:r>
          </a:p>
        </p:txBody>
      </p:sp>
      <p:graphicFrame>
        <p:nvGraphicFramePr>
          <p:cNvPr id="5" name="Table Placeholder 4">
            <a:extLst>
              <a:ext uri="{FF2B5EF4-FFF2-40B4-BE49-F238E27FC236}">
                <a16:creationId xmlns:a16="http://schemas.microsoft.com/office/drawing/2014/main" id="{9BA6364F-1D9A-4FA9-A189-BF9244792BB6}"/>
              </a:ext>
            </a:extLst>
          </p:cNvPr>
          <p:cNvGraphicFramePr>
            <a:graphicFrameLocks noGrp="1"/>
          </p:cNvGraphicFramePr>
          <p:nvPr>
            <p:ph type="tbl" sz="quarter" idx="13"/>
            <p:extLst>
              <p:ext uri="{D42A27DB-BD31-4B8C-83A1-F6EECF244321}">
                <p14:modId xmlns:p14="http://schemas.microsoft.com/office/powerpoint/2010/main" val="2835473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58896251"/>
                    </a:ext>
                  </a:extLst>
                </a:gridCol>
                <a:gridCol w="707746">
                  <a:extLst>
                    <a:ext uri="{9D8B030D-6E8A-4147-A177-3AD203B41FA5}">
                      <a16:colId xmlns:a16="http://schemas.microsoft.com/office/drawing/2014/main" val="2287380628"/>
                    </a:ext>
                  </a:extLst>
                </a:gridCol>
                <a:gridCol w="707746">
                  <a:extLst>
                    <a:ext uri="{9D8B030D-6E8A-4147-A177-3AD203B41FA5}">
                      <a16:colId xmlns:a16="http://schemas.microsoft.com/office/drawing/2014/main" val="3638172606"/>
                    </a:ext>
                  </a:extLst>
                </a:gridCol>
                <a:gridCol w="353873">
                  <a:extLst>
                    <a:ext uri="{9D8B030D-6E8A-4147-A177-3AD203B41FA5}">
                      <a16:colId xmlns:a16="http://schemas.microsoft.com/office/drawing/2014/main" val="860020654"/>
                    </a:ext>
                  </a:extLst>
                </a:gridCol>
                <a:gridCol w="353873">
                  <a:extLst>
                    <a:ext uri="{9D8B030D-6E8A-4147-A177-3AD203B41FA5}">
                      <a16:colId xmlns:a16="http://schemas.microsoft.com/office/drawing/2014/main" val="2667572025"/>
                    </a:ext>
                  </a:extLst>
                </a:gridCol>
                <a:gridCol w="707746">
                  <a:extLst>
                    <a:ext uri="{9D8B030D-6E8A-4147-A177-3AD203B41FA5}">
                      <a16:colId xmlns:a16="http://schemas.microsoft.com/office/drawing/2014/main" val="388594159"/>
                    </a:ext>
                  </a:extLst>
                </a:gridCol>
                <a:gridCol w="707746">
                  <a:extLst>
                    <a:ext uri="{9D8B030D-6E8A-4147-A177-3AD203B41FA5}">
                      <a16:colId xmlns:a16="http://schemas.microsoft.com/office/drawing/2014/main" val="1901556842"/>
                    </a:ext>
                  </a:extLst>
                </a:gridCol>
                <a:gridCol w="707746">
                  <a:extLst>
                    <a:ext uri="{9D8B030D-6E8A-4147-A177-3AD203B41FA5}">
                      <a16:colId xmlns:a16="http://schemas.microsoft.com/office/drawing/2014/main" val="1681854482"/>
                    </a:ext>
                  </a:extLst>
                </a:gridCol>
                <a:gridCol w="707746">
                  <a:extLst>
                    <a:ext uri="{9D8B030D-6E8A-4147-A177-3AD203B41FA5}">
                      <a16:colId xmlns:a16="http://schemas.microsoft.com/office/drawing/2014/main" val="327895490"/>
                    </a:ext>
                  </a:extLst>
                </a:gridCol>
                <a:gridCol w="707746">
                  <a:extLst>
                    <a:ext uri="{9D8B030D-6E8A-4147-A177-3AD203B41FA5}">
                      <a16:colId xmlns:a16="http://schemas.microsoft.com/office/drawing/2014/main" val="2523360091"/>
                    </a:ext>
                  </a:extLst>
                </a:gridCol>
                <a:gridCol w="707746">
                  <a:extLst>
                    <a:ext uri="{9D8B030D-6E8A-4147-A177-3AD203B41FA5}">
                      <a16:colId xmlns:a16="http://schemas.microsoft.com/office/drawing/2014/main" val="3857360451"/>
                    </a:ext>
                  </a:extLst>
                </a:gridCol>
                <a:gridCol w="707746">
                  <a:extLst>
                    <a:ext uri="{9D8B030D-6E8A-4147-A177-3AD203B41FA5}">
                      <a16:colId xmlns:a16="http://schemas.microsoft.com/office/drawing/2014/main" val="316285779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224596995"/>
                  </a:ext>
                </a:extLst>
              </a:tr>
              <a:tr h="370840">
                <a:tc>
                  <a:txBody>
                    <a:bodyPr/>
                    <a:lstStyle/>
                    <a:p>
                      <a:r>
                        <a:rPr lang="en-US" sz="1000"/>
                        <a:t>shangrilamauritius</a:t>
                      </a:r>
                    </a:p>
                  </a:txBody>
                  <a:tcPr/>
                </a:tc>
                <a:tc>
                  <a:txBody>
                    <a:bodyPr/>
                    <a:lstStyle/>
                    <a:p>
                      <a:r>
                        <a:rPr lang="en-US" sz="1000"/>
                        <a:t>92</a:t>
                      </a:r>
                    </a:p>
                  </a:txBody>
                  <a:tcPr/>
                </a:tc>
                <a:tc>
                  <a:txBody>
                    <a:bodyPr/>
                    <a:lstStyle/>
                    <a:p>
                      <a:r>
                        <a:rPr lang="en-US" sz="1000"/>
                        <a:t>0.8319</a:t>
                      </a:r>
                    </a:p>
                  </a:txBody>
                  <a:tcPr/>
                </a:tc>
                <a:tc>
                  <a:txBody>
                    <a:bodyPr/>
                    <a:lstStyle/>
                    <a:p>
                      <a:r>
                        <a:rPr lang="en-US" sz="1000"/>
                        <a:t>99.31</a:t>
                      </a:r>
                    </a:p>
                  </a:txBody>
                  <a:tcPr/>
                </a:tc>
                <a:tc>
                  <a:txBody>
                    <a:bodyPr/>
                    <a:lstStyle/>
                    <a:p>
                      <a:r>
                        <a:rPr lang="en-US" sz="1000"/>
                        <a:t>0.77</a:t>
                      </a:r>
                    </a:p>
                  </a:txBody>
                  <a:tcPr/>
                </a:tc>
                <a:tc>
                  <a:txBody>
                    <a:bodyPr/>
                    <a:lstStyle/>
                    <a:p>
                      <a:r>
                        <a:rPr lang="en-US" sz="1000"/>
                        <a:t>1647.40</a:t>
                      </a:r>
                    </a:p>
                  </a:txBody>
                  <a:tcPr/>
                </a:tc>
                <a:tc>
                  <a:txBody>
                    <a:bodyPr/>
                    <a:lstStyle/>
                    <a:p>
                      <a:r>
                        <a:rPr lang="en-US" sz="1000"/>
                        <a:t>1487.40</a:t>
                      </a:r>
                    </a:p>
                  </a:txBody>
                  <a:tcPr/>
                </a:tc>
                <a:tc>
                  <a:txBody>
                    <a:bodyPr/>
                    <a:lstStyle/>
                    <a:p>
                      <a:r>
                        <a:rPr lang="en-US" sz="1000"/>
                        <a:t>1235.52</a:t>
                      </a:r>
                    </a:p>
                  </a:txBody>
                  <a:tcPr/>
                </a:tc>
                <a:tc>
                  <a:txBody>
                    <a:bodyPr/>
                    <a:lstStyle/>
                    <a:p>
                      <a:r>
                        <a:rPr lang="en-US" sz="1000"/>
                        <a:t>1234.75</a:t>
                      </a:r>
                    </a:p>
                  </a:txBody>
                  <a:tcPr/>
                </a:tc>
                <a:tc>
                  <a:txBody>
                    <a:bodyPr/>
                    <a:lstStyle/>
                    <a:p>
                      <a:r>
                        <a:rPr lang="en-US" sz="1000"/>
                        <a:t>149913</a:t>
                      </a:r>
                    </a:p>
                  </a:txBody>
                  <a:tcPr/>
                </a:tc>
                <a:tc>
                  <a:txBody>
                    <a:bodyPr/>
                    <a:lstStyle/>
                    <a:p>
                      <a:r>
                        <a:rPr lang="en-US" sz="1000"/>
                        <a:t>9037</a:t>
                      </a:r>
                    </a:p>
                  </a:txBody>
                  <a:tcPr/>
                </a:tc>
                <a:tc>
                  <a:txBody>
                    <a:bodyPr/>
                    <a:lstStyle/>
                    <a:p>
                      <a:r>
                        <a:rPr lang="en-US" sz="1000"/>
                        <a:t>112432</a:t>
                      </a:r>
                    </a:p>
                  </a:txBody>
                  <a:tcPr/>
                </a:tc>
                <a:extLst>
                  <a:ext uri="{0D108BD9-81ED-4DB2-BD59-A6C34878D82A}">
                    <a16:rowId xmlns:a16="http://schemas.microsoft.com/office/drawing/2014/main" val="2440994445"/>
                  </a:ext>
                </a:extLst>
              </a:tr>
            </a:tbl>
          </a:graphicData>
        </a:graphic>
      </p:graphicFrame>
      <p:sp>
        <p:nvSpPr>
          <p:cNvPr id="4" name="Text Placeholder 3">
            <a:extLst>
              <a:ext uri="{FF2B5EF4-FFF2-40B4-BE49-F238E27FC236}">
                <a16:creationId xmlns:a16="http://schemas.microsoft.com/office/drawing/2014/main" id="{4E078AAF-3710-49D1-82D6-FB9ECEA86E4C}"/>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3001668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52734-7A53-4E7B-9494-DEB135F778F9}"/>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D41321BB-B1B4-4F67-AB93-78BBC0B957D6}"/>
              </a:ext>
            </a:extLst>
          </p:cNvPr>
          <p:cNvGraphicFramePr>
            <a:graphicFrameLocks noGrp="1"/>
          </p:cNvGraphicFramePr>
          <p:nvPr>
            <p:ph type="chart" sz="quarter" idx="13"/>
            <p:extLst>
              <p:ext uri="{D42A27DB-BD31-4B8C-83A1-F6EECF244321}">
                <p14:modId xmlns:p14="http://schemas.microsoft.com/office/powerpoint/2010/main" val="4193684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4B30E1-57B6-4A51-B644-05110B2EF681}"/>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796B6B19-FB3F-4FA6-8299-E988D936A9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2374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9FFC8-EA60-4D71-B29A-50AD7EAD395E}"/>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988EA689-78B9-428B-BB7D-5B85DEEA0C00}"/>
              </a:ext>
            </a:extLst>
          </p:cNvPr>
          <p:cNvGraphicFramePr>
            <a:graphicFrameLocks noGrp="1"/>
          </p:cNvGraphicFramePr>
          <p:nvPr>
            <p:ph type="chart" sz="quarter" idx="13"/>
            <p:extLst>
              <p:ext uri="{D42A27DB-BD31-4B8C-83A1-F6EECF244321}">
                <p14:modId xmlns:p14="http://schemas.microsoft.com/office/powerpoint/2010/main" val="4137020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BDE433-9EF4-4134-B1FD-7FEA8CB0E43A}"/>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8A2B52E7-D87F-46D2-8B7B-1C33FD218A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9239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BD7A4-3D6E-406C-8A97-B4EFAA26F4C4}"/>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AEFAE6C0-4127-4F68-A9F7-40971A1FB025}"/>
              </a:ext>
            </a:extLst>
          </p:cNvPr>
          <p:cNvGraphicFramePr>
            <a:graphicFrameLocks noGrp="1"/>
          </p:cNvGraphicFramePr>
          <p:nvPr>
            <p:ph type="chart" sz="quarter" idx="13"/>
            <p:extLst>
              <p:ext uri="{D42A27DB-BD31-4B8C-83A1-F6EECF244321}">
                <p14:modId xmlns:p14="http://schemas.microsoft.com/office/powerpoint/2010/main" val="3461418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CA22F-5E35-4AD3-9B34-C285927710EF}"/>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3C038331-8CE0-4112-B351-0C570EA4C3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71736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2612</Words>
  <Application>Microsoft Office PowerPoint</Application>
  <PresentationFormat>On-screen Show (4:3)</PresentationFormat>
  <Paragraphs>950</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24</vt:lpstr>
      <vt:lpstr>Facebook FB Own Posts Table with views | SLTR - 2 of 24</vt:lpstr>
      <vt:lpstr>Facebook FB Own Posts Table with views | SLTR - 3 of 24</vt:lpstr>
      <vt:lpstr>Facebook FB Own Posts Table with views | SLTR - 4 of 24</vt:lpstr>
      <vt:lpstr>Facebook FB Own Posts Table with views | SLTR - 5 of 24</vt:lpstr>
      <vt:lpstr>Facebook FB Own Posts Table with views | SLTR - 6 of 24</vt:lpstr>
      <vt:lpstr>Facebook FB Own Posts Table with views | SLTR - 7 of 24</vt:lpstr>
      <vt:lpstr>Facebook FB Own Posts Table with views | SLTR - 8 of 24</vt:lpstr>
      <vt:lpstr>Facebook FB Own Posts Table with views | SLTR - 9 of 24</vt:lpstr>
      <vt:lpstr>Facebook FB Own Posts Table with views | SLTR - 10 of 24</vt:lpstr>
      <vt:lpstr>Facebook FB Own Posts Table with views | SLTR - 11 of 24</vt:lpstr>
      <vt:lpstr>Facebook FB Own Posts Table with views | SLTR - 12 of 24</vt:lpstr>
      <vt:lpstr>Facebook FB Own Posts Table with views | SLTR - 13 of 24</vt:lpstr>
      <vt:lpstr>Facebook FB Own Posts Table with views | SLTR - 14 of 24</vt:lpstr>
      <vt:lpstr>Facebook FB Own Posts Table with views | SLTR - 15 of 24</vt:lpstr>
      <vt:lpstr>Facebook FB Own Posts Table with views | SLTR - 16 of 24</vt:lpstr>
      <vt:lpstr>Facebook FB Own Posts Table with views | SLTR - 17 of 24</vt:lpstr>
      <vt:lpstr>Facebook FB Own Posts Table with views | SLTR - 18 of 24</vt:lpstr>
      <vt:lpstr>Facebook FB Own Posts Table with views | SLTR - 19 of 24</vt:lpstr>
      <vt:lpstr>Facebook FB Own Posts Table with views | SLTR - 20 of 24</vt:lpstr>
      <vt:lpstr>Facebook FB Own Posts Table with views | SLTR - 21 of 24</vt:lpstr>
      <vt:lpstr>Facebook FB Own Posts Table with views | SLTR - 22 of 24</vt:lpstr>
      <vt:lpstr>Facebook FB Own Posts Table with views | SLTR - 23 of 24</vt:lpstr>
      <vt:lpstr>Facebook FB Own Posts Table with views | SLTR - 24 of 24</vt:lpstr>
      <vt:lpstr>Instagram IG Followers Total (Bar Chart) | SLTR</vt:lpstr>
      <vt:lpstr>Instagram IG Followers Change (Bar Chart) | SLTR</vt:lpstr>
      <vt:lpstr>Instagram Reach | SLTR</vt:lpstr>
      <vt:lpstr>Instagram IG Total Interactions (Bar Chart) | shangrilamauritius</vt:lpstr>
      <vt:lpstr>Instagram Posts Table | SLTR - 1 of 7</vt:lpstr>
      <vt:lpstr>Instagram Posts Table | SLTR - 2 of 7</vt:lpstr>
      <vt:lpstr>Instagram Posts Table | SLTR - 3 of 7</vt:lpstr>
      <vt:lpstr>Instagram Posts Table | SLTR - 4 of 7</vt:lpstr>
      <vt:lpstr>Instagram Posts Table | SLTR - 5 of 7</vt:lpstr>
      <vt:lpstr>Instagram Posts Table | SLTR - 6 of 7</vt:lpstr>
      <vt:lpstr>Instagram Posts Table | SLTR - 7 of 7</vt:lpstr>
      <vt:lpstr>Instagram Videos Table | SLTR</vt:lpstr>
      <vt:lpstr>Instagram Stories Key Metrics Line Chart | SLTR</vt:lpstr>
      <vt:lpstr>Instagram Stories Taps Line Chart | SLTR</vt:lpstr>
      <vt:lpstr>Instagram Stories Key Metrics Table | SLTR</vt:lpstr>
      <vt:lpstr>Twitter TW Followers Total (Bar Chart) | SLTR</vt:lpstr>
      <vt:lpstr>Twitter TW Followers Change (Bar Chart) | SLTR</vt:lpstr>
      <vt:lpstr>Overall TW Total Interactions (Bar Chart) | Shangri-La Mauritius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Frederik Peiniger</dc:creator>
  <cp:lastModifiedBy>Frederik Peiniger</cp:lastModifiedBy>
  <cp:revision>1</cp:revision>
  <dcterms:created xsi:type="dcterms:W3CDTF">2019-01-07T05:51:59Z</dcterms:created>
  <dcterms:modified xsi:type="dcterms:W3CDTF">2019-01-07T05:53:11Z</dcterms:modified>
</cp:coreProperties>
</file>