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55584</c:v>
                </c:pt>
                <c:pt idx="1">
                  <c:v>55854</c:v>
                </c:pt>
                <c:pt idx="2">
                  <c:v>56272</c:v>
                </c:pt>
              </c:numCache>
            </c:numRef>
          </c:val>
          <c:extLst>
            <c:ext xmlns:c16="http://schemas.microsoft.com/office/drawing/2014/chart" uri="{C3380CC4-5D6E-409C-BE32-E72D297353CC}">
              <c16:uniqueId val="{00000000-D18A-4896-87EB-031145CD45EE}"/>
            </c:ext>
          </c:extLst>
        </c:ser>
        <c:dLbls>
          <c:showLegendKey val="0"/>
          <c:showVal val="0"/>
          <c:showCatName val="0"/>
          <c:showSerName val="0"/>
          <c:showPercent val="0"/>
          <c:showBubbleSize val="0"/>
        </c:dLbls>
        <c:gapWidth val="182"/>
        <c:axId val="356095096"/>
        <c:axId val="356094112"/>
      </c:barChart>
      <c:dateAx>
        <c:axId val="3560950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94112"/>
        <c:crosses val="autoZero"/>
        <c:auto val="1"/>
        <c:lblOffset val="100"/>
        <c:baseTimeUnit val="days"/>
      </c:dateAx>
      <c:valAx>
        <c:axId val="356094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9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451</c:v>
                </c:pt>
                <c:pt idx="1">
                  <c:v>287</c:v>
                </c:pt>
                <c:pt idx="2">
                  <c:v>421</c:v>
                </c:pt>
              </c:numCache>
            </c:numRef>
          </c:val>
          <c:extLst>
            <c:ext xmlns:c16="http://schemas.microsoft.com/office/drawing/2014/chart" uri="{C3380CC4-5D6E-409C-BE32-E72D297353CC}">
              <c16:uniqueId val="{00000000-387D-472A-8518-85E6F0D550FA}"/>
            </c:ext>
          </c:extLst>
        </c:ser>
        <c:dLbls>
          <c:showLegendKey val="0"/>
          <c:showVal val="0"/>
          <c:showCatName val="0"/>
          <c:showSerName val="0"/>
          <c:showPercent val="0"/>
          <c:showBubbleSize val="0"/>
        </c:dLbls>
        <c:gapWidth val="182"/>
        <c:axId val="300090264"/>
        <c:axId val="300094856"/>
      </c:barChart>
      <c:dateAx>
        <c:axId val="3000902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94856"/>
        <c:crosses val="autoZero"/>
        <c:auto val="1"/>
        <c:lblOffset val="100"/>
        <c:baseTimeUnit val="days"/>
      </c:dateAx>
      <c:valAx>
        <c:axId val="3000948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9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358822</c:v>
                </c:pt>
                <c:pt idx="1">
                  <c:v>294406</c:v>
                </c:pt>
                <c:pt idx="2">
                  <c:v>418699</c:v>
                </c:pt>
              </c:numCache>
            </c:numRef>
          </c:val>
          <c:extLst>
            <c:ext xmlns:c16="http://schemas.microsoft.com/office/drawing/2014/chart" uri="{C3380CC4-5D6E-409C-BE32-E72D297353CC}">
              <c16:uniqueId val="{00000000-C9FC-4385-A9C8-4F73C0AECCE7}"/>
            </c:ext>
          </c:extLst>
        </c:ser>
        <c:dLbls>
          <c:showLegendKey val="0"/>
          <c:showVal val="0"/>
          <c:showCatName val="0"/>
          <c:showSerName val="0"/>
          <c:showPercent val="0"/>
          <c:showBubbleSize val="0"/>
        </c:dLbls>
        <c:gapWidth val="182"/>
        <c:axId val="356093128"/>
        <c:axId val="356091816"/>
      </c:barChart>
      <c:dateAx>
        <c:axId val="3560931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91816"/>
        <c:crosses val="autoZero"/>
        <c:auto val="1"/>
        <c:lblOffset val="100"/>
        <c:baseTimeUnit val="days"/>
      </c:dateAx>
      <c:valAx>
        <c:axId val="356091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9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40783</c:v>
                </c:pt>
                <c:pt idx="1">
                  <c:v>29704</c:v>
                </c:pt>
                <c:pt idx="2">
                  <c:v>119002</c:v>
                </c:pt>
              </c:numCache>
            </c:numRef>
          </c:val>
          <c:extLst>
            <c:ext xmlns:c16="http://schemas.microsoft.com/office/drawing/2014/chart" uri="{C3380CC4-5D6E-409C-BE32-E72D297353CC}">
              <c16:uniqueId val="{00000000-B7A2-42F0-B8CA-AFD9471BDE33}"/>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B7A2-42F0-B8CA-AFD9471BDE33}"/>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43110</c:v>
                </c:pt>
                <c:pt idx="1">
                  <c:v>43111</c:v>
                </c:pt>
                <c:pt idx="2">
                  <c:v>43112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B7A2-42F0-B8CA-AFD9471BDE33}"/>
            </c:ext>
          </c:extLst>
        </c:ser>
        <c:dLbls>
          <c:showLegendKey val="0"/>
          <c:showVal val="0"/>
          <c:showCatName val="0"/>
          <c:showSerName val="0"/>
          <c:showPercent val="0"/>
          <c:showBubbleSize val="0"/>
        </c:dLbls>
        <c:gapWidth val="182"/>
        <c:axId val="355451232"/>
        <c:axId val="355452216"/>
      </c:barChart>
      <c:dateAx>
        <c:axId val="3554512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52216"/>
        <c:crosses val="autoZero"/>
        <c:auto val="1"/>
        <c:lblOffset val="100"/>
        <c:baseTimeUnit val="days"/>
      </c:dateAx>
      <c:valAx>
        <c:axId val="3554522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5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22683</c:v>
                </c:pt>
                <c:pt idx="1">
                  <c:v>16146</c:v>
                </c:pt>
                <c:pt idx="2">
                  <c:v>15603</c:v>
                </c:pt>
              </c:numCache>
            </c:numRef>
          </c:val>
          <c:extLst>
            <c:ext xmlns:c16="http://schemas.microsoft.com/office/drawing/2014/chart" uri="{C3380CC4-5D6E-409C-BE32-E72D297353CC}">
              <c16:uniqueId val="{00000000-9522-4F00-814C-ED3C1B8907A1}"/>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233175</c:v>
                </c:pt>
                <c:pt idx="1">
                  <c:v>192137</c:v>
                </c:pt>
                <c:pt idx="2">
                  <c:v>297340</c:v>
                </c:pt>
              </c:numCache>
            </c:numRef>
          </c:val>
          <c:extLst>
            <c:ext xmlns:c16="http://schemas.microsoft.com/office/drawing/2014/chart" uri="{C3380CC4-5D6E-409C-BE32-E72D297353CC}">
              <c16:uniqueId val="{00000001-9522-4F00-814C-ED3C1B8907A1}"/>
            </c:ext>
          </c:extLst>
        </c:ser>
        <c:dLbls>
          <c:showLegendKey val="0"/>
          <c:showVal val="0"/>
          <c:showCatName val="0"/>
          <c:showSerName val="0"/>
          <c:showPercent val="0"/>
          <c:showBubbleSize val="0"/>
        </c:dLbls>
        <c:gapWidth val="182"/>
        <c:axId val="355455496"/>
        <c:axId val="355448608"/>
      </c:barChart>
      <c:dateAx>
        <c:axId val="355455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48608"/>
        <c:crosses val="autoZero"/>
        <c:auto val="1"/>
        <c:lblOffset val="100"/>
        <c:baseTimeUnit val="days"/>
      </c:dateAx>
      <c:valAx>
        <c:axId val="3554486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5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271204</c:v>
                </c:pt>
                <c:pt idx="1">
                  <c:v>215950</c:v>
                </c:pt>
                <c:pt idx="2">
                  <c:v>311261</c:v>
                </c:pt>
              </c:numCache>
            </c:numRef>
          </c:val>
          <c:extLst>
            <c:ext xmlns:c16="http://schemas.microsoft.com/office/drawing/2014/chart" uri="{C3380CC4-5D6E-409C-BE32-E72D297353CC}">
              <c16:uniqueId val="{00000000-A7CD-49AD-BF0A-4B6A59D9C18B}"/>
            </c:ext>
          </c:extLst>
        </c:ser>
        <c:dLbls>
          <c:showLegendKey val="0"/>
          <c:showVal val="0"/>
          <c:showCatName val="0"/>
          <c:showSerName val="0"/>
          <c:showPercent val="0"/>
          <c:showBubbleSize val="0"/>
        </c:dLbls>
        <c:gapWidth val="182"/>
        <c:axId val="187086496"/>
        <c:axId val="187088464"/>
      </c:barChart>
      <c:dateAx>
        <c:axId val="187086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088464"/>
        <c:crosses val="autoZero"/>
        <c:auto val="1"/>
        <c:lblOffset val="100"/>
        <c:baseTimeUnit val="days"/>
      </c:dateAx>
      <c:valAx>
        <c:axId val="187088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08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55852</c:v>
                </c:pt>
                <c:pt idx="1">
                  <c:v>57602</c:v>
                </c:pt>
                <c:pt idx="2">
                  <c:v>58647</c:v>
                </c:pt>
              </c:numCache>
            </c:numRef>
          </c:val>
          <c:extLst>
            <c:ext xmlns:c16="http://schemas.microsoft.com/office/drawing/2014/chart" uri="{C3380CC4-5D6E-409C-BE32-E72D297353CC}">
              <c16:uniqueId val="{00000000-B153-4AB0-9FA3-7E919D6CB0CB}"/>
            </c:ext>
          </c:extLst>
        </c:ser>
        <c:dLbls>
          <c:showLegendKey val="0"/>
          <c:showVal val="0"/>
          <c:showCatName val="0"/>
          <c:showSerName val="0"/>
          <c:showPercent val="0"/>
          <c:showBubbleSize val="0"/>
        </c:dLbls>
        <c:gapWidth val="182"/>
        <c:axId val="246177376"/>
        <c:axId val="246181312"/>
      </c:barChart>
      <c:dateAx>
        <c:axId val="2461773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81312"/>
        <c:crosses val="autoZero"/>
        <c:auto val="1"/>
        <c:lblOffset val="100"/>
        <c:baseTimeUnit val="days"/>
      </c:dateAx>
      <c:valAx>
        <c:axId val="246181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7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2585</c:v>
                </c:pt>
                <c:pt idx="1">
                  <c:v>1750</c:v>
                </c:pt>
                <c:pt idx="2">
                  <c:v>1045</c:v>
                </c:pt>
              </c:numCache>
            </c:numRef>
          </c:val>
          <c:extLst>
            <c:ext xmlns:c16="http://schemas.microsoft.com/office/drawing/2014/chart" uri="{C3380CC4-5D6E-409C-BE32-E72D297353CC}">
              <c16:uniqueId val="{00000000-26E7-491E-A518-613972A80159}"/>
            </c:ext>
          </c:extLst>
        </c:ser>
        <c:dLbls>
          <c:showLegendKey val="0"/>
          <c:showVal val="0"/>
          <c:showCatName val="0"/>
          <c:showSerName val="0"/>
          <c:showPercent val="0"/>
          <c:showBubbleSize val="0"/>
        </c:dLbls>
        <c:gapWidth val="182"/>
        <c:axId val="246174752"/>
        <c:axId val="246181968"/>
      </c:barChart>
      <c:dateAx>
        <c:axId val="2461747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81968"/>
        <c:crosses val="autoZero"/>
        <c:auto val="1"/>
        <c:lblOffset val="100"/>
        <c:baseTimeUnit val="days"/>
      </c:dateAx>
      <c:valAx>
        <c:axId val="246181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7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53136</c:v>
                </c:pt>
                <c:pt idx="1">
                  <c:v>58645</c:v>
                </c:pt>
                <c:pt idx="2">
                  <c:v>53383</c:v>
                </c:pt>
              </c:numCache>
            </c:numRef>
          </c:val>
          <c:extLst>
            <c:ext xmlns:c16="http://schemas.microsoft.com/office/drawing/2014/chart" uri="{C3380CC4-5D6E-409C-BE32-E72D297353CC}">
              <c16:uniqueId val="{00000000-B841-44EF-9FB7-F9CD7B0A7476}"/>
            </c:ext>
          </c:extLst>
        </c:ser>
        <c:dLbls>
          <c:showLegendKey val="0"/>
          <c:showVal val="0"/>
          <c:showCatName val="0"/>
          <c:showSerName val="0"/>
          <c:showPercent val="0"/>
          <c:showBubbleSize val="0"/>
        </c:dLbls>
        <c:gapWidth val="182"/>
        <c:axId val="246175408"/>
        <c:axId val="246175736"/>
      </c:barChart>
      <c:dateAx>
        <c:axId val="2461754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75736"/>
        <c:crosses val="autoZero"/>
        <c:auto val="1"/>
        <c:lblOffset val="100"/>
        <c:baseTimeUnit val="days"/>
      </c:dateAx>
      <c:valAx>
        <c:axId val="246175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7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1B73-4AE0-BF09-2E16C3222C41}"/>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1B73-4AE0-BF09-2E16C3222C41}"/>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43110</c:v>
                </c:pt>
                <c:pt idx="1">
                  <c:v>43111</c:v>
                </c:pt>
                <c:pt idx="2">
                  <c:v>43112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1B73-4AE0-BF09-2E16C3222C41}"/>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43110</c:v>
                </c:pt>
                <c:pt idx="1">
                  <c:v>43111</c:v>
                </c:pt>
                <c:pt idx="2">
                  <c:v>43112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1B73-4AE0-BF09-2E16C3222C41}"/>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43110</c:v>
                </c:pt>
                <c:pt idx="1">
                  <c:v>43111</c:v>
                </c:pt>
                <c:pt idx="2">
                  <c:v>43112</c:v>
                </c:pt>
              </c:numCache>
            </c:numRef>
          </c:cat>
          <c:val>
            <c:numRef>
              <c:f>Sheet1!$F$2:$F$4</c:f>
              <c:numCache>
                <c:formatCode>General</c:formatCode>
                <c:ptCount val="3"/>
                <c:pt idx="0">
                  <c:v>25266</c:v>
                </c:pt>
                <c:pt idx="1">
                  <c:v>29149</c:v>
                </c:pt>
                <c:pt idx="2">
                  <c:v>26516</c:v>
                </c:pt>
              </c:numCache>
            </c:numRef>
          </c:val>
          <c:extLst>
            <c:ext xmlns:c16="http://schemas.microsoft.com/office/drawing/2014/chart" uri="{C3380CC4-5D6E-409C-BE32-E72D297353CC}">
              <c16:uniqueId val="{00000004-1B73-4AE0-BF09-2E16C3222C41}"/>
            </c:ext>
          </c:extLst>
        </c:ser>
        <c:dLbls>
          <c:showLegendKey val="0"/>
          <c:showVal val="0"/>
          <c:showCatName val="0"/>
          <c:showSerName val="0"/>
          <c:showPercent val="0"/>
          <c:showBubbleSize val="0"/>
        </c:dLbls>
        <c:gapWidth val="182"/>
        <c:axId val="246191808"/>
        <c:axId val="246184592"/>
      </c:barChart>
      <c:dateAx>
        <c:axId val="2461918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84592"/>
        <c:crosses val="autoZero"/>
        <c:auto val="1"/>
        <c:lblOffset val="100"/>
        <c:baseTimeUnit val="days"/>
      </c:dateAx>
      <c:valAx>
        <c:axId val="246184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9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avg. reach</c:v>
                </c:pt>
              </c:strCache>
            </c:strRef>
          </c:tx>
          <c:spPr>
            <a:solidFill>
              <a:schemeClr val="accent1"/>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Sheet1!$B$2:$B$28</c:f>
              <c:numCache>
                <c:formatCode>General</c:formatCode>
                <c:ptCount val="27"/>
                <c:pt idx="0">
                  <c:v>1401</c:v>
                </c:pt>
                <c:pt idx="1">
                  <c:v>1719.1666666666699</c:v>
                </c:pt>
                <c:pt idx="2">
                  <c:v>282</c:v>
                </c:pt>
                <c:pt idx="3">
                  <c:v>1086</c:v>
                </c:pt>
                <c:pt idx="4">
                  <c:v>1486.8333333333301</c:v>
                </c:pt>
                <c:pt idx="5">
                  <c:v>1388.5</c:v>
                </c:pt>
                <c:pt idx="6">
                  <c:v>1412.3333333333301</c:v>
                </c:pt>
                <c:pt idx="7">
                  <c:v>1255.5</c:v>
                </c:pt>
                <c:pt idx="8">
                  <c:v>1251.2</c:v>
                </c:pt>
                <c:pt idx="9">
                  <c:v>1398</c:v>
                </c:pt>
                <c:pt idx="10">
                  <c:v>1760</c:v>
                </c:pt>
                <c:pt idx="11">
                  <c:v>1368.625</c:v>
                </c:pt>
                <c:pt idx="12">
                  <c:v>1561</c:v>
                </c:pt>
                <c:pt idx="13">
                  <c:v>2446</c:v>
                </c:pt>
                <c:pt idx="14">
                  <c:v>1317</c:v>
                </c:pt>
                <c:pt idx="15">
                  <c:v>1325.7142857142901</c:v>
                </c:pt>
                <c:pt idx="16">
                  <c:v>1376</c:v>
                </c:pt>
                <c:pt idx="17">
                  <c:v>1647</c:v>
                </c:pt>
                <c:pt idx="18">
                  <c:v>1878.6666666666699</c:v>
                </c:pt>
                <c:pt idx="19">
                  <c:v>1273</c:v>
                </c:pt>
                <c:pt idx="20">
                  <c:v>1321.5</c:v>
                </c:pt>
                <c:pt idx="21">
                  <c:v>1365</c:v>
                </c:pt>
                <c:pt idx="22">
                  <c:v>1691.3333333333301</c:v>
                </c:pt>
                <c:pt idx="23">
                  <c:v>1451</c:v>
                </c:pt>
                <c:pt idx="24">
                  <c:v>1524</c:v>
                </c:pt>
                <c:pt idx="25">
                  <c:v>1405</c:v>
                </c:pt>
                <c:pt idx="26">
                  <c:v>1122</c:v>
                </c:pt>
              </c:numCache>
            </c:numRef>
          </c:val>
          <c:extLst>
            <c:ext xmlns:c16="http://schemas.microsoft.com/office/drawing/2014/chart" uri="{C3380CC4-5D6E-409C-BE32-E72D297353CC}">
              <c16:uniqueId val="{00000000-A746-4D31-9E61-10E465374A70}"/>
            </c:ext>
          </c:extLst>
        </c:ser>
        <c:ser>
          <c:idx val="1"/>
          <c:order val="1"/>
          <c:tx>
            <c:strRef>
              <c:f>Sheet1!$C$1</c:f>
              <c:strCache>
                <c:ptCount val="1"/>
                <c:pt idx="0">
                  <c:v>shangrilamauritius exits</c:v>
                </c:pt>
              </c:strCache>
            </c:strRef>
          </c:tx>
          <c:spPr>
            <a:solidFill>
              <a:schemeClr val="accent2"/>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Sheet1!$C$2:$C$28</c:f>
              <c:numCache>
                <c:formatCode>General</c:formatCode>
                <c:ptCount val="27"/>
                <c:pt idx="0">
                  <c:v>395</c:v>
                </c:pt>
                <c:pt idx="1">
                  <c:v>450</c:v>
                </c:pt>
                <c:pt idx="2">
                  <c:v>37</c:v>
                </c:pt>
                <c:pt idx="3">
                  <c:v>147</c:v>
                </c:pt>
                <c:pt idx="4">
                  <c:v>633</c:v>
                </c:pt>
                <c:pt idx="5">
                  <c:v>337</c:v>
                </c:pt>
                <c:pt idx="6">
                  <c:v>189</c:v>
                </c:pt>
                <c:pt idx="7">
                  <c:v>261</c:v>
                </c:pt>
                <c:pt idx="8">
                  <c:v>319</c:v>
                </c:pt>
                <c:pt idx="9">
                  <c:v>332</c:v>
                </c:pt>
                <c:pt idx="10">
                  <c:v>515</c:v>
                </c:pt>
                <c:pt idx="11">
                  <c:v>558</c:v>
                </c:pt>
                <c:pt idx="12">
                  <c:v>238</c:v>
                </c:pt>
                <c:pt idx="13">
                  <c:v>682</c:v>
                </c:pt>
                <c:pt idx="14">
                  <c:v>166</c:v>
                </c:pt>
                <c:pt idx="15">
                  <c:v>526</c:v>
                </c:pt>
                <c:pt idx="16">
                  <c:v>154</c:v>
                </c:pt>
                <c:pt idx="17">
                  <c:v>234</c:v>
                </c:pt>
                <c:pt idx="18">
                  <c:v>1052</c:v>
                </c:pt>
                <c:pt idx="19">
                  <c:v>144</c:v>
                </c:pt>
                <c:pt idx="20">
                  <c:v>295</c:v>
                </c:pt>
                <c:pt idx="21">
                  <c:v>172</c:v>
                </c:pt>
                <c:pt idx="22">
                  <c:v>342</c:v>
                </c:pt>
                <c:pt idx="23">
                  <c:v>164</c:v>
                </c:pt>
                <c:pt idx="24">
                  <c:v>180</c:v>
                </c:pt>
                <c:pt idx="25">
                  <c:v>173</c:v>
                </c:pt>
                <c:pt idx="26">
                  <c:v>342</c:v>
                </c:pt>
              </c:numCache>
            </c:numRef>
          </c:val>
          <c:extLst>
            <c:ext xmlns:c16="http://schemas.microsoft.com/office/drawing/2014/chart" uri="{C3380CC4-5D6E-409C-BE32-E72D297353CC}">
              <c16:uniqueId val="{00000001-A746-4D31-9E61-10E465374A70}"/>
            </c:ext>
          </c:extLst>
        </c:ser>
        <c:ser>
          <c:idx val="2"/>
          <c:order val="2"/>
          <c:tx>
            <c:strRef>
              <c:f>Sheet1!$D$1</c:f>
              <c:strCache>
                <c:ptCount val="1"/>
                <c:pt idx="0">
                  <c:v>shangrilamauritius impressions</c:v>
                </c:pt>
              </c:strCache>
            </c:strRef>
          </c:tx>
          <c:spPr>
            <a:solidFill>
              <a:schemeClr val="accent3"/>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Sheet1!$D$2:$D$28</c:f>
              <c:numCache>
                <c:formatCode>General</c:formatCode>
                <c:ptCount val="27"/>
                <c:pt idx="0">
                  <c:v>7604</c:v>
                </c:pt>
                <c:pt idx="1">
                  <c:v>11394</c:v>
                </c:pt>
                <c:pt idx="2">
                  <c:v>306</c:v>
                </c:pt>
                <c:pt idx="3">
                  <c:v>1210</c:v>
                </c:pt>
                <c:pt idx="4">
                  <c:v>9782</c:v>
                </c:pt>
                <c:pt idx="5">
                  <c:v>6369</c:v>
                </c:pt>
                <c:pt idx="6">
                  <c:v>4642</c:v>
                </c:pt>
                <c:pt idx="7">
                  <c:v>2826</c:v>
                </c:pt>
                <c:pt idx="8">
                  <c:v>6720</c:v>
                </c:pt>
                <c:pt idx="9">
                  <c:v>6058</c:v>
                </c:pt>
                <c:pt idx="10">
                  <c:v>8086</c:v>
                </c:pt>
                <c:pt idx="11">
                  <c:v>11856</c:v>
                </c:pt>
                <c:pt idx="12">
                  <c:v>1724</c:v>
                </c:pt>
                <c:pt idx="13">
                  <c:v>5813</c:v>
                </c:pt>
                <c:pt idx="14">
                  <c:v>1496</c:v>
                </c:pt>
                <c:pt idx="15">
                  <c:v>10061</c:v>
                </c:pt>
                <c:pt idx="16">
                  <c:v>1556</c:v>
                </c:pt>
                <c:pt idx="17">
                  <c:v>1998</c:v>
                </c:pt>
                <c:pt idx="18">
                  <c:v>24790</c:v>
                </c:pt>
                <c:pt idx="19">
                  <c:v>1442</c:v>
                </c:pt>
                <c:pt idx="20">
                  <c:v>5817</c:v>
                </c:pt>
                <c:pt idx="21">
                  <c:v>1507</c:v>
                </c:pt>
                <c:pt idx="22">
                  <c:v>5919</c:v>
                </c:pt>
                <c:pt idx="23">
                  <c:v>1602</c:v>
                </c:pt>
                <c:pt idx="24">
                  <c:v>1721</c:v>
                </c:pt>
                <c:pt idx="25">
                  <c:v>1578</c:v>
                </c:pt>
                <c:pt idx="26">
                  <c:v>6036</c:v>
                </c:pt>
              </c:numCache>
            </c:numRef>
          </c:val>
          <c:extLst>
            <c:ext xmlns:c16="http://schemas.microsoft.com/office/drawing/2014/chart" uri="{C3380CC4-5D6E-409C-BE32-E72D297353CC}">
              <c16:uniqueId val="{00000002-A746-4D31-9E61-10E465374A70}"/>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Sheet1!$E$2:$E$28</c:f>
              <c:numCache>
                <c:formatCode>General</c:formatCode>
                <c:ptCount val="27"/>
                <c:pt idx="0">
                  <c:v>5</c:v>
                </c:pt>
                <c:pt idx="1">
                  <c:v>7</c:v>
                </c:pt>
                <c:pt idx="2">
                  <c:v>0</c:v>
                </c:pt>
                <c:pt idx="3">
                  <c:v>1</c:v>
                </c:pt>
                <c:pt idx="4">
                  <c:v>3</c:v>
                </c:pt>
                <c:pt idx="5">
                  <c:v>0</c:v>
                </c:pt>
                <c:pt idx="6">
                  <c:v>0</c:v>
                </c:pt>
                <c:pt idx="7">
                  <c:v>0</c:v>
                </c:pt>
                <c:pt idx="8">
                  <c:v>1</c:v>
                </c:pt>
                <c:pt idx="9">
                  <c:v>3</c:v>
                </c:pt>
                <c:pt idx="10">
                  <c:v>2</c:v>
                </c:pt>
                <c:pt idx="11">
                  <c:v>1</c:v>
                </c:pt>
                <c:pt idx="12">
                  <c:v>0</c:v>
                </c:pt>
                <c:pt idx="13">
                  <c:v>2</c:v>
                </c:pt>
                <c:pt idx="14">
                  <c:v>3</c:v>
                </c:pt>
                <c:pt idx="15">
                  <c:v>12</c:v>
                </c:pt>
                <c:pt idx="16">
                  <c:v>1</c:v>
                </c:pt>
                <c:pt idx="17">
                  <c:v>3</c:v>
                </c:pt>
                <c:pt idx="18">
                  <c:v>11</c:v>
                </c:pt>
                <c:pt idx="19">
                  <c:v>0</c:v>
                </c:pt>
                <c:pt idx="20">
                  <c:v>2</c:v>
                </c:pt>
                <c:pt idx="21">
                  <c:v>0</c:v>
                </c:pt>
                <c:pt idx="22">
                  <c:v>0</c:v>
                </c:pt>
                <c:pt idx="23">
                  <c:v>0</c:v>
                </c:pt>
                <c:pt idx="24">
                  <c:v>2</c:v>
                </c:pt>
                <c:pt idx="25">
                  <c:v>7</c:v>
                </c:pt>
                <c:pt idx="26">
                  <c:v>4</c:v>
                </c:pt>
              </c:numCache>
            </c:numRef>
          </c:val>
          <c:extLst>
            <c:ext xmlns:c16="http://schemas.microsoft.com/office/drawing/2014/chart" uri="{C3380CC4-5D6E-409C-BE32-E72D297353CC}">
              <c16:uniqueId val="{00000003-A746-4D31-9E61-10E465374A70}"/>
            </c:ext>
          </c:extLst>
        </c:ser>
        <c:dLbls>
          <c:showLegendKey val="0"/>
          <c:showVal val="0"/>
          <c:showCatName val="0"/>
          <c:showSerName val="0"/>
          <c:showPercent val="0"/>
          <c:showBubbleSize val="0"/>
        </c:dLbls>
        <c:gapWidth val="182"/>
        <c:axId val="470453224"/>
        <c:axId val="470450928"/>
      </c:barChart>
      <c:catAx>
        <c:axId val="470453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450928"/>
        <c:crosses val="autoZero"/>
        <c:auto val="1"/>
        <c:lblAlgn val="ctr"/>
        <c:lblOffset val="100"/>
        <c:noMultiLvlLbl val="0"/>
      </c:catAx>
      <c:valAx>
        <c:axId val="470450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45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Sheet1!$B$2:$B$28</c:f>
              <c:numCache>
                <c:formatCode>General</c:formatCode>
                <c:ptCount val="27"/>
                <c:pt idx="0">
                  <c:v>187</c:v>
                </c:pt>
                <c:pt idx="1">
                  <c:v>358</c:v>
                </c:pt>
                <c:pt idx="2">
                  <c:v>3</c:v>
                </c:pt>
                <c:pt idx="3">
                  <c:v>7</c:v>
                </c:pt>
                <c:pt idx="4">
                  <c:v>279</c:v>
                </c:pt>
                <c:pt idx="5">
                  <c:v>326</c:v>
                </c:pt>
                <c:pt idx="6">
                  <c:v>143</c:v>
                </c:pt>
                <c:pt idx="7">
                  <c:v>56</c:v>
                </c:pt>
                <c:pt idx="8">
                  <c:v>181</c:v>
                </c:pt>
                <c:pt idx="9">
                  <c:v>108</c:v>
                </c:pt>
                <c:pt idx="10">
                  <c:v>365</c:v>
                </c:pt>
                <c:pt idx="11">
                  <c:v>327</c:v>
                </c:pt>
                <c:pt idx="12">
                  <c:v>9</c:v>
                </c:pt>
                <c:pt idx="13">
                  <c:v>169</c:v>
                </c:pt>
                <c:pt idx="14">
                  <c:v>17</c:v>
                </c:pt>
                <c:pt idx="15">
                  <c:v>257</c:v>
                </c:pt>
                <c:pt idx="16">
                  <c:v>20</c:v>
                </c:pt>
                <c:pt idx="17">
                  <c:v>37</c:v>
                </c:pt>
                <c:pt idx="18">
                  <c:v>728</c:v>
                </c:pt>
                <c:pt idx="19">
                  <c:v>31</c:v>
                </c:pt>
                <c:pt idx="20">
                  <c:v>191</c:v>
                </c:pt>
                <c:pt idx="21">
                  <c:v>17</c:v>
                </c:pt>
                <c:pt idx="22">
                  <c:v>302</c:v>
                </c:pt>
                <c:pt idx="23">
                  <c:v>22</c:v>
                </c:pt>
                <c:pt idx="24">
                  <c:v>22</c:v>
                </c:pt>
                <c:pt idx="25">
                  <c:v>18</c:v>
                </c:pt>
                <c:pt idx="26">
                  <c:v>153</c:v>
                </c:pt>
              </c:numCache>
            </c:numRef>
          </c:val>
          <c:extLst>
            <c:ext xmlns:c16="http://schemas.microsoft.com/office/drawing/2014/chart" uri="{C3380CC4-5D6E-409C-BE32-E72D297353CC}">
              <c16:uniqueId val="{00000000-3E34-4024-8867-6399FB1BC4F5}"/>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Sheet1!$A$2:$A$28</c:f>
              <c:numCache>
                <c:formatCode>General</c:formatCode>
                <c:ptCount val="27"/>
                <c:pt idx="0">
                  <c:v>2.11</c:v>
                </c:pt>
                <c:pt idx="1">
                  <c:v>4.1100000000000003</c:v>
                </c:pt>
                <c:pt idx="2">
                  <c:v>6.12</c:v>
                </c:pt>
                <c:pt idx="3">
                  <c:v>7.11</c:v>
                </c:pt>
                <c:pt idx="4">
                  <c:v>11.11</c:v>
                </c:pt>
                <c:pt idx="5">
                  <c:v>13.12</c:v>
                </c:pt>
                <c:pt idx="6">
                  <c:v>16.100000000000001</c:v>
                </c:pt>
                <c:pt idx="7">
                  <c:v>17.100000000000001</c:v>
                </c:pt>
                <c:pt idx="8">
                  <c:v>18.100000000000001</c:v>
                </c:pt>
                <c:pt idx="9">
                  <c:v>19.100000000000001</c:v>
                </c:pt>
                <c:pt idx="10">
                  <c:v>20.100000000000001</c:v>
                </c:pt>
                <c:pt idx="11">
                  <c:v>20.12</c:v>
                </c:pt>
                <c:pt idx="12">
                  <c:v>21.1</c:v>
                </c:pt>
                <c:pt idx="13">
                  <c:v>22.1</c:v>
                </c:pt>
                <c:pt idx="14">
                  <c:v>22.11</c:v>
                </c:pt>
                <c:pt idx="15">
                  <c:v>23.1</c:v>
                </c:pt>
                <c:pt idx="16">
                  <c:v>24.1</c:v>
                </c:pt>
                <c:pt idx="17">
                  <c:v>25.1</c:v>
                </c:pt>
                <c:pt idx="18">
                  <c:v>25.11</c:v>
                </c:pt>
                <c:pt idx="19">
                  <c:v>26.1</c:v>
                </c:pt>
                <c:pt idx="20">
                  <c:v>26.11</c:v>
                </c:pt>
                <c:pt idx="21">
                  <c:v>27.1</c:v>
                </c:pt>
                <c:pt idx="22">
                  <c:v>27.12</c:v>
                </c:pt>
                <c:pt idx="23">
                  <c:v>28.1</c:v>
                </c:pt>
                <c:pt idx="24">
                  <c:v>29.1</c:v>
                </c:pt>
                <c:pt idx="25">
                  <c:v>30.1</c:v>
                </c:pt>
                <c:pt idx="26">
                  <c:v>31.1</c:v>
                </c:pt>
              </c:numCache>
            </c:numRef>
          </c:cat>
          <c:val>
            <c:numRef>
              <c:f>Sheet1!$C$2:$C$28</c:f>
              <c:numCache>
                <c:formatCode>General</c:formatCode>
                <c:ptCount val="27"/>
                <c:pt idx="0">
                  <c:v>5639</c:v>
                </c:pt>
                <c:pt idx="1">
                  <c:v>8837</c:v>
                </c:pt>
                <c:pt idx="2">
                  <c:v>158</c:v>
                </c:pt>
                <c:pt idx="3">
                  <c:v>586</c:v>
                </c:pt>
                <c:pt idx="4">
                  <c:v>7358</c:v>
                </c:pt>
                <c:pt idx="5">
                  <c:v>4735</c:v>
                </c:pt>
                <c:pt idx="6">
                  <c:v>3849</c:v>
                </c:pt>
                <c:pt idx="7">
                  <c:v>1740</c:v>
                </c:pt>
                <c:pt idx="8">
                  <c:v>4983</c:v>
                </c:pt>
                <c:pt idx="9">
                  <c:v>4124</c:v>
                </c:pt>
                <c:pt idx="10">
                  <c:v>5621</c:v>
                </c:pt>
                <c:pt idx="11">
                  <c:v>9385</c:v>
                </c:pt>
                <c:pt idx="12">
                  <c:v>810</c:v>
                </c:pt>
                <c:pt idx="13">
                  <c:v>3307</c:v>
                </c:pt>
                <c:pt idx="14">
                  <c:v>797</c:v>
                </c:pt>
                <c:pt idx="15">
                  <c:v>7957</c:v>
                </c:pt>
                <c:pt idx="16">
                  <c:v>792</c:v>
                </c:pt>
                <c:pt idx="17">
                  <c:v>963</c:v>
                </c:pt>
                <c:pt idx="18">
                  <c:v>19254</c:v>
                </c:pt>
                <c:pt idx="19">
                  <c:v>731</c:v>
                </c:pt>
                <c:pt idx="20">
                  <c:v>4464</c:v>
                </c:pt>
                <c:pt idx="21">
                  <c:v>756</c:v>
                </c:pt>
                <c:pt idx="22">
                  <c:v>4089</c:v>
                </c:pt>
                <c:pt idx="23">
                  <c:v>817</c:v>
                </c:pt>
                <c:pt idx="24">
                  <c:v>913</c:v>
                </c:pt>
                <c:pt idx="25">
                  <c:v>831</c:v>
                </c:pt>
                <c:pt idx="26">
                  <c:v>4533</c:v>
                </c:pt>
              </c:numCache>
            </c:numRef>
          </c:val>
          <c:extLst>
            <c:ext xmlns:c16="http://schemas.microsoft.com/office/drawing/2014/chart" uri="{C3380CC4-5D6E-409C-BE32-E72D297353CC}">
              <c16:uniqueId val="{00000001-3E34-4024-8867-6399FB1BC4F5}"/>
            </c:ext>
          </c:extLst>
        </c:ser>
        <c:dLbls>
          <c:showLegendKey val="0"/>
          <c:showVal val="0"/>
          <c:showCatName val="0"/>
          <c:showSerName val="0"/>
          <c:showPercent val="0"/>
          <c:showBubbleSize val="0"/>
        </c:dLbls>
        <c:gapWidth val="182"/>
        <c:axId val="470461424"/>
        <c:axId val="470462080"/>
      </c:barChart>
      <c:catAx>
        <c:axId val="470461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462080"/>
        <c:crosses val="autoZero"/>
        <c:auto val="1"/>
        <c:lblAlgn val="ctr"/>
        <c:lblOffset val="100"/>
        <c:noMultiLvlLbl val="0"/>
      </c:catAx>
      <c:valAx>
        <c:axId val="470462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46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2714</c:v>
                </c:pt>
                <c:pt idx="1">
                  <c:v>2723</c:v>
                </c:pt>
                <c:pt idx="2">
                  <c:v>2738</c:v>
                </c:pt>
              </c:numCache>
            </c:numRef>
          </c:val>
          <c:extLst>
            <c:ext xmlns:c16="http://schemas.microsoft.com/office/drawing/2014/chart" uri="{C3380CC4-5D6E-409C-BE32-E72D297353CC}">
              <c16:uniqueId val="{00000000-0063-4B25-9386-6E131C8A3B13}"/>
            </c:ext>
          </c:extLst>
        </c:ser>
        <c:dLbls>
          <c:showLegendKey val="0"/>
          <c:showVal val="0"/>
          <c:showCatName val="0"/>
          <c:showSerName val="0"/>
          <c:showPercent val="0"/>
          <c:showBubbleSize val="0"/>
        </c:dLbls>
        <c:gapWidth val="182"/>
        <c:axId val="470482088"/>
        <c:axId val="470482416"/>
      </c:barChart>
      <c:dateAx>
        <c:axId val="4704820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482416"/>
        <c:crosses val="autoZero"/>
        <c:auto val="1"/>
        <c:lblOffset val="100"/>
        <c:baseTimeUnit val="days"/>
      </c:dateAx>
      <c:valAx>
        <c:axId val="4704824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48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9</c:v>
                </c:pt>
                <c:pt idx="1">
                  <c:v>9</c:v>
                </c:pt>
                <c:pt idx="2">
                  <c:v>15</c:v>
                </c:pt>
              </c:numCache>
            </c:numRef>
          </c:val>
          <c:extLst>
            <c:ext xmlns:c16="http://schemas.microsoft.com/office/drawing/2014/chart" uri="{C3380CC4-5D6E-409C-BE32-E72D297353CC}">
              <c16:uniqueId val="{00000000-CBC0-43D1-8188-967C0FC9A447}"/>
            </c:ext>
          </c:extLst>
        </c:ser>
        <c:dLbls>
          <c:showLegendKey val="0"/>
          <c:showVal val="0"/>
          <c:showCatName val="0"/>
          <c:showSerName val="0"/>
          <c:showPercent val="0"/>
          <c:showBubbleSize val="0"/>
        </c:dLbls>
        <c:gapWidth val="182"/>
        <c:axId val="358250320"/>
        <c:axId val="358246056"/>
      </c:barChart>
      <c:dateAx>
        <c:axId val="3582503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46056"/>
        <c:crosses val="autoZero"/>
        <c:auto val="1"/>
        <c:lblOffset val="100"/>
        <c:baseTimeUnit val="days"/>
      </c:dateAx>
      <c:valAx>
        <c:axId val="3582460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5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43110</c:v>
                </c:pt>
                <c:pt idx="1">
                  <c:v>43111</c:v>
                </c:pt>
                <c:pt idx="2">
                  <c:v>43112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B22-4516-8A2A-326BFAF6E8A1}"/>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43110</c:v>
                </c:pt>
                <c:pt idx="1">
                  <c:v>43111</c:v>
                </c:pt>
                <c:pt idx="2">
                  <c:v>43112</c:v>
                </c:pt>
              </c:numCache>
            </c:numRef>
          </c:cat>
          <c:val>
            <c:numRef>
              <c:f>Sheet1!$C$2:$C$4</c:f>
              <c:numCache>
                <c:formatCode>General</c:formatCode>
                <c:ptCount val="3"/>
                <c:pt idx="0">
                  <c:v>151</c:v>
                </c:pt>
                <c:pt idx="1">
                  <c:v>176</c:v>
                </c:pt>
                <c:pt idx="2">
                  <c:v>147</c:v>
                </c:pt>
              </c:numCache>
            </c:numRef>
          </c:val>
          <c:extLst>
            <c:ext xmlns:c16="http://schemas.microsoft.com/office/drawing/2014/chart" uri="{C3380CC4-5D6E-409C-BE32-E72D297353CC}">
              <c16:uniqueId val="{00000001-DB22-4516-8A2A-326BFAF6E8A1}"/>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43110</c:v>
                </c:pt>
                <c:pt idx="1">
                  <c:v>43111</c:v>
                </c:pt>
                <c:pt idx="2">
                  <c:v>43112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B22-4516-8A2A-326BFAF6E8A1}"/>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43110</c:v>
                </c:pt>
                <c:pt idx="1">
                  <c:v>43111</c:v>
                </c:pt>
                <c:pt idx="2">
                  <c:v>43112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B22-4516-8A2A-326BFAF6E8A1}"/>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43110</c:v>
                </c:pt>
                <c:pt idx="1">
                  <c:v>43111</c:v>
                </c:pt>
                <c:pt idx="2">
                  <c:v>43112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DB22-4516-8A2A-326BFAF6E8A1}"/>
            </c:ext>
          </c:extLst>
        </c:ser>
        <c:dLbls>
          <c:showLegendKey val="0"/>
          <c:showVal val="0"/>
          <c:showCatName val="0"/>
          <c:showSerName val="0"/>
          <c:showPercent val="0"/>
          <c:showBubbleSize val="0"/>
        </c:dLbls>
        <c:gapWidth val="182"/>
        <c:axId val="358245400"/>
        <c:axId val="358247040"/>
      </c:barChart>
      <c:dateAx>
        <c:axId val="3582454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47040"/>
        <c:crosses val="autoZero"/>
        <c:auto val="1"/>
        <c:lblOffset val="100"/>
        <c:baseTimeUnit val="days"/>
      </c:dateAx>
      <c:valAx>
        <c:axId val="358247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4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488A-6F3F-4581-B0D8-3CF26B17130E}"/>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4C8304D3-7473-4C2D-B24B-83526DBC9A68}"/>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898588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720A-0A0D-4118-94C2-E1570E9BE47B}"/>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0DD38790-D283-49F2-9772-29EDEF781D83}"/>
              </a:ext>
            </a:extLst>
          </p:cNvPr>
          <p:cNvGraphicFramePr>
            <a:graphicFrameLocks noGrp="1"/>
          </p:cNvGraphicFramePr>
          <p:nvPr>
            <p:ph type="chart" sz="quarter" idx="13"/>
            <p:extLst>
              <p:ext uri="{D42A27DB-BD31-4B8C-83A1-F6EECF244321}">
                <p14:modId xmlns:p14="http://schemas.microsoft.com/office/powerpoint/2010/main" val="468562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D634F2-D2DA-4C5C-AC86-5BBF10D34A82}"/>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41330D2A-304D-4D61-88DD-29B3771A6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005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D1C9-D15A-49A5-A016-E19D56A588EA}"/>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85D50008-D9A9-473F-A643-EE73FB86C156}"/>
              </a:ext>
            </a:extLst>
          </p:cNvPr>
          <p:cNvGraphicFramePr>
            <a:graphicFrameLocks noGrp="1"/>
          </p:cNvGraphicFramePr>
          <p:nvPr>
            <p:ph type="chart" sz="quarter" idx="13"/>
            <p:extLst>
              <p:ext uri="{D42A27DB-BD31-4B8C-83A1-F6EECF244321}">
                <p14:modId xmlns:p14="http://schemas.microsoft.com/office/powerpoint/2010/main" val="333860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D05D89-493F-4131-BCA3-520531A1D983}"/>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A549F689-C39E-4195-8E31-57E9A6C838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897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68CBD-12D3-4EA3-8176-3246DD660198}"/>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DAE2D1DC-7F4C-40C3-8597-2EDA75CBEA29}"/>
              </a:ext>
            </a:extLst>
          </p:cNvPr>
          <p:cNvGraphicFramePr>
            <a:graphicFrameLocks noGrp="1"/>
          </p:cNvGraphicFramePr>
          <p:nvPr>
            <p:ph type="chart" sz="quarter" idx="13"/>
            <p:extLst>
              <p:ext uri="{D42A27DB-BD31-4B8C-83A1-F6EECF244321}">
                <p14:modId xmlns:p14="http://schemas.microsoft.com/office/powerpoint/2010/main" val="3791238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98D38-8992-4881-A53B-CD7255AE7B71}"/>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FDFCBC7C-0770-4A67-99D8-BFA589614E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23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D91D-A18B-4F79-879A-3F122178959F}"/>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96C6C62E-8768-4909-AB53-C0341C258D27}"/>
              </a:ext>
            </a:extLst>
          </p:cNvPr>
          <p:cNvGraphicFramePr>
            <a:graphicFrameLocks noGrp="1"/>
          </p:cNvGraphicFramePr>
          <p:nvPr>
            <p:ph type="chart" sz="quarter" idx="13"/>
            <p:extLst>
              <p:ext uri="{D42A27DB-BD31-4B8C-83A1-F6EECF244321}">
                <p14:modId xmlns:p14="http://schemas.microsoft.com/office/powerpoint/2010/main" val="790322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7DE66-3FB4-4262-AF0B-4AF5615C8AF7}"/>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B2BCB22B-3134-4F7E-BC23-348DABFBB9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315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AB98-8994-4344-81A1-C67379A9263B}"/>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CF3839B6-8EF1-43FF-9783-4400EFA3B506}"/>
              </a:ext>
            </a:extLst>
          </p:cNvPr>
          <p:cNvGraphicFramePr>
            <a:graphicFrameLocks noGrp="1"/>
          </p:cNvGraphicFramePr>
          <p:nvPr>
            <p:ph type="chart" sz="quarter" idx="13"/>
            <p:extLst>
              <p:ext uri="{D42A27DB-BD31-4B8C-83A1-F6EECF244321}">
                <p14:modId xmlns:p14="http://schemas.microsoft.com/office/powerpoint/2010/main" val="1711219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DE010-3CE6-4352-A647-20AE3A7ED6D6}"/>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BE286B5C-1AEB-4166-940A-8697E16A9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952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36A83-F40E-45C9-A3D9-17DC3E0E6FC7}"/>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A170A195-0CCF-4119-A202-FC230B943473}"/>
              </a:ext>
            </a:extLst>
          </p:cNvPr>
          <p:cNvGraphicFramePr>
            <a:graphicFrameLocks noGrp="1"/>
          </p:cNvGraphicFramePr>
          <p:nvPr>
            <p:ph type="chart" sz="quarter" idx="13"/>
            <p:extLst>
              <p:ext uri="{D42A27DB-BD31-4B8C-83A1-F6EECF244321}">
                <p14:modId xmlns:p14="http://schemas.microsoft.com/office/powerpoint/2010/main" val="519914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B6D8B-209C-4B72-87C7-A5CD2982FBD9}"/>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D4566457-F3CB-4254-A1F6-2E87620B42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958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A2744-191F-4BE1-A9D7-FD4C60CCD118}"/>
              </a:ext>
            </a:extLst>
          </p:cNvPr>
          <p:cNvSpPr>
            <a:spLocks noGrp="1"/>
          </p:cNvSpPr>
          <p:nvPr>
            <p:ph type="title"/>
          </p:nvPr>
        </p:nvSpPr>
        <p:spPr/>
        <p:txBody>
          <a:bodyPr/>
          <a:lstStyle/>
          <a:p>
            <a:r>
              <a:rPr lang="en-US"/>
              <a:t>Facebook FB Own Posts Table with views | SLTR - 1 of 18</a:t>
            </a:r>
          </a:p>
        </p:txBody>
      </p:sp>
      <p:graphicFrame>
        <p:nvGraphicFramePr>
          <p:cNvPr id="5" name="Table Placeholder 4">
            <a:extLst>
              <a:ext uri="{FF2B5EF4-FFF2-40B4-BE49-F238E27FC236}">
                <a16:creationId xmlns:a16="http://schemas.microsoft.com/office/drawing/2014/main" id="{FF0E7BEE-6E1C-4DCC-8169-484B4978F248}"/>
              </a:ext>
            </a:extLst>
          </p:cNvPr>
          <p:cNvGraphicFramePr>
            <a:graphicFrameLocks noGrp="1"/>
          </p:cNvGraphicFramePr>
          <p:nvPr>
            <p:ph type="tbl" sz="quarter" idx="13"/>
            <p:extLst>
              <p:ext uri="{D42A27DB-BD31-4B8C-83A1-F6EECF244321}">
                <p14:modId xmlns:p14="http://schemas.microsoft.com/office/powerpoint/2010/main" val="808945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3532451"/>
                    </a:ext>
                  </a:extLst>
                </a:gridCol>
                <a:gridCol w="576072">
                  <a:extLst>
                    <a:ext uri="{9D8B030D-6E8A-4147-A177-3AD203B41FA5}">
                      <a16:colId xmlns:a16="http://schemas.microsoft.com/office/drawing/2014/main" val="1142807139"/>
                    </a:ext>
                  </a:extLst>
                </a:gridCol>
                <a:gridCol w="576072">
                  <a:extLst>
                    <a:ext uri="{9D8B030D-6E8A-4147-A177-3AD203B41FA5}">
                      <a16:colId xmlns:a16="http://schemas.microsoft.com/office/drawing/2014/main" val="1643614106"/>
                    </a:ext>
                  </a:extLst>
                </a:gridCol>
                <a:gridCol w="576072">
                  <a:extLst>
                    <a:ext uri="{9D8B030D-6E8A-4147-A177-3AD203B41FA5}">
                      <a16:colId xmlns:a16="http://schemas.microsoft.com/office/drawing/2014/main" val="932955025"/>
                    </a:ext>
                  </a:extLst>
                </a:gridCol>
                <a:gridCol w="576072">
                  <a:extLst>
                    <a:ext uri="{9D8B030D-6E8A-4147-A177-3AD203B41FA5}">
                      <a16:colId xmlns:a16="http://schemas.microsoft.com/office/drawing/2014/main" val="3254285356"/>
                    </a:ext>
                  </a:extLst>
                </a:gridCol>
                <a:gridCol w="576072">
                  <a:extLst>
                    <a:ext uri="{9D8B030D-6E8A-4147-A177-3AD203B41FA5}">
                      <a16:colId xmlns:a16="http://schemas.microsoft.com/office/drawing/2014/main" val="3080094903"/>
                    </a:ext>
                  </a:extLst>
                </a:gridCol>
                <a:gridCol w="576072">
                  <a:extLst>
                    <a:ext uri="{9D8B030D-6E8A-4147-A177-3AD203B41FA5}">
                      <a16:colId xmlns:a16="http://schemas.microsoft.com/office/drawing/2014/main" val="2369067399"/>
                    </a:ext>
                  </a:extLst>
                </a:gridCol>
                <a:gridCol w="576072">
                  <a:extLst>
                    <a:ext uri="{9D8B030D-6E8A-4147-A177-3AD203B41FA5}">
                      <a16:colId xmlns:a16="http://schemas.microsoft.com/office/drawing/2014/main" val="3083626302"/>
                    </a:ext>
                  </a:extLst>
                </a:gridCol>
                <a:gridCol w="576072">
                  <a:extLst>
                    <a:ext uri="{9D8B030D-6E8A-4147-A177-3AD203B41FA5}">
                      <a16:colId xmlns:a16="http://schemas.microsoft.com/office/drawing/2014/main" val="41355639"/>
                    </a:ext>
                  </a:extLst>
                </a:gridCol>
                <a:gridCol w="576072">
                  <a:extLst>
                    <a:ext uri="{9D8B030D-6E8A-4147-A177-3AD203B41FA5}">
                      <a16:colId xmlns:a16="http://schemas.microsoft.com/office/drawing/2014/main" val="2401245530"/>
                    </a:ext>
                  </a:extLst>
                </a:gridCol>
                <a:gridCol w="576072">
                  <a:extLst>
                    <a:ext uri="{9D8B030D-6E8A-4147-A177-3AD203B41FA5}">
                      <a16:colId xmlns:a16="http://schemas.microsoft.com/office/drawing/2014/main" val="1818100547"/>
                    </a:ext>
                  </a:extLst>
                </a:gridCol>
                <a:gridCol w="658368">
                  <a:extLst>
                    <a:ext uri="{9D8B030D-6E8A-4147-A177-3AD203B41FA5}">
                      <a16:colId xmlns:a16="http://schemas.microsoft.com/office/drawing/2014/main" val="15210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416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- 2018-12-29 14:30:00 </a:t>
                      </a:r>
                      <a:r>
                        <a:rPr kumimoji="0" lang="en-US" sz="1000" b="0" i="0" u="none" strike="noStrike" kern="1200" cap="none" spc="0" normalizeH="0" baseline="0" noProof="0">
                          <a:ln>
                            <a:noFill/>
                          </a:ln>
                          <a:solidFill>
                            <a:prstClr val="black"/>
                          </a:solidFill>
                          <a:effectLst/>
                          <a:uLnTx/>
                          <a:uFillTx/>
                          <a:latin typeface="+mn-lt"/>
                          <a:ea typeface="+mn-ea"/>
                          <a:cs typeface="+mn-cs"/>
                        </a:rPr>
                        <a:t> 
 Keep the party going into January, at Brunch, Bubbles &amp; Beats! Our first epic brunch is on 6th January, and we want to see you there for food, music and bubbles! 
To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716261"/>
                  </a:ext>
                </a:extLst>
              </a:tr>
            </a:tbl>
          </a:graphicData>
        </a:graphic>
      </p:graphicFrame>
      <p:sp>
        <p:nvSpPr>
          <p:cNvPr id="4" name="Text Placeholder 3">
            <a:extLst>
              <a:ext uri="{FF2B5EF4-FFF2-40B4-BE49-F238E27FC236}">
                <a16:creationId xmlns:a16="http://schemas.microsoft.com/office/drawing/2014/main" id="{F93DE507-67D2-47D6-872B-691DFA550047}"/>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41593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6DED6-AAEB-4687-BFAE-DCD2E42E4F53}"/>
              </a:ext>
            </a:extLst>
          </p:cNvPr>
          <p:cNvSpPr>
            <a:spLocks noGrp="1"/>
          </p:cNvSpPr>
          <p:nvPr>
            <p:ph type="title"/>
          </p:nvPr>
        </p:nvSpPr>
        <p:spPr/>
        <p:txBody>
          <a:bodyPr/>
          <a:lstStyle/>
          <a:p>
            <a:r>
              <a:rPr lang="en-US"/>
              <a:t>Facebook FB Own Posts Table with views | SLTR - 2 of 18</a:t>
            </a:r>
          </a:p>
        </p:txBody>
      </p:sp>
      <p:graphicFrame>
        <p:nvGraphicFramePr>
          <p:cNvPr id="5" name="Table Placeholder 4">
            <a:extLst>
              <a:ext uri="{FF2B5EF4-FFF2-40B4-BE49-F238E27FC236}">
                <a16:creationId xmlns:a16="http://schemas.microsoft.com/office/drawing/2014/main" id="{B1623595-D37D-44D4-8909-6CDA18E24FF1}"/>
              </a:ext>
            </a:extLst>
          </p:cNvPr>
          <p:cNvGraphicFramePr>
            <a:graphicFrameLocks noGrp="1"/>
          </p:cNvGraphicFramePr>
          <p:nvPr>
            <p:ph type="tbl" sz="quarter" idx="13"/>
            <p:extLst>
              <p:ext uri="{D42A27DB-BD31-4B8C-83A1-F6EECF244321}">
                <p14:modId xmlns:p14="http://schemas.microsoft.com/office/powerpoint/2010/main" val="76600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07325882"/>
                    </a:ext>
                  </a:extLst>
                </a:gridCol>
                <a:gridCol w="576072">
                  <a:extLst>
                    <a:ext uri="{9D8B030D-6E8A-4147-A177-3AD203B41FA5}">
                      <a16:colId xmlns:a16="http://schemas.microsoft.com/office/drawing/2014/main" val="270751800"/>
                    </a:ext>
                  </a:extLst>
                </a:gridCol>
                <a:gridCol w="576072">
                  <a:extLst>
                    <a:ext uri="{9D8B030D-6E8A-4147-A177-3AD203B41FA5}">
                      <a16:colId xmlns:a16="http://schemas.microsoft.com/office/drawing/2014/main" val="3798559345"/>
                    </a:ext>
                  </a:extLst>
                </a:gridCol>
                <a:gridCol w="576072">
                  <a:extLst>
                    <a:ext uri="{9D8B030D-6E8A-4147-A177-3AD203B41FA5}">
                      <a16:colId xmlns:a16="http://schemas.microsoft.com/office/drawing/2014/main" val="3867090110"/>
                    </a:ext>
                  </a:extLst>
                </a:gridCol>
                <a:gridCol w="576072">
                  <a:extLst>
                    <a:ext uri="{9D8B030D-6E8A-4147-A177-3AD203B41FA5}">
                      <a16:colId xmlns:a16="http://schemas.microsoft.com/office/drawing/2014/main" val="1378265297"/>
                    </a:ext>
                  </a:extLst>
                </a:gridCol>
                <a:gridCol w="576072">
                  <a:extLst>
                    <a:ext uri="{9D8B030D-6E8A-4147-A177-3AD203B41FA5}">
                      <a16:colId xmlns:a16="http://schemas.microsoft.com/office/drawing/2014/main" val="3118837592"/>
                    </a:ext>
                  </a:extLst>
                </a:gridCol>
                <a:gridCol w="576072">
                  <a:extLst>
                    <a:ext uri="{9D8B030D-6E8A-4147-A177-3AD203B41FA5}">
                      <a16:colId xmlns:a16="http://schemas.microsoft.com/office/drawing/2014/main" val="3314784754"/>
                    </a:ext>
                  </a:extLst>
                </a:gridCol>
                <a:gridCol w="576072">
                  <a:extLst>
                    <a:ext uri="{9D8B030D-6E8A-4147-A177-3AD203B41FA5}">
                      <a16:colId xmlns:a16="http://schemas.microsoft.com/office/drawing/2014/main" val="267232607"/>
                    </a:ext>
                  </a:extLst>
                </a:gridCol>
                <a:gridCol w="576072">
                  <a:extLst>
                    <a:ext uri="{9D8B030D-6E8A-4147-A177-3AD203B41FA5}">
                      <a16:colId xmlns:a16="http://schemas.microsoft.com/office/drawing/2014/main" val="3245887706"/>
                    </a:ext>
                  </a:extLst>
                </a:gridCol>
                <a:gridCol w="576072">
                  <a:extLst>
                    <a:ext uri="{9D8B030D-6E8A-4147-A177-3AD203B41FA5}">
                      <a16:colId xmlns:a16="http://schemas.microsoft.com/office/drawing/2014/main" val="113153482"/>
                    </a:ext>
                  </a:extLst>
                </a:gridCol>
                <a:gridCol w="576072">
                  <a:extLst>
                    <a:ext uri="{9D8B030D-6E8A-4147-A177-3AD203B41FA5}">
                      <a16:colId xmlns:a16="http://schemas.microsoft.com/office/drawing/2014/main" val="3341883562"/>
                    </a:ext>
                  </a:extLst>
                </a:gridCol>
                <a:gridCol w="658368">
                  <a:extLst>
                    <a:ext uri="{9D8B030D-6E8A-4147-A177-3AD203B41FA5}">
                      <a16:colId xmlns:a16="http://schemas.microsoft.com/office/drawing/2014/main" val="3277641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579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- 2018-12-23 13:00:00 </a:t>
                      </a:r>
                      <a:r>
                        <a:rPr kumimoji="0" lang="en-US" sz="1000" b="0" i="0" u="none" strike="noStrike" kern="1200" cap="none" spc="0" normalizeH="0" baseline="0" noProof="0">
                          <a:ln>
                            <a:noFill/>
                          </a:ln>
                          <a:solidFill>
                            <a:prstClr val="black"/>
                          </a:solidFill>
                          <a:effectLst/>
                          <a:uLnTx/>
                          <a:uFillTx/>
                          <a:latin typeface="+mn-lt"/>
                          <a:ea typeface="+mn-ea"/>
                          <a:cs typeface="+mn-cs"/>
                        </a:rPr>
                        <a:t> 
 We're excited for what the New Year will bring - like another epic Brunch, Bubbles &amp; Beats on Jan 6th! 
Enter to WIN 2 seats simply by commenting 🎉 below! 📷 thierrybaz
Or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2710602"/>
                  </a:ext>
                </a:extLst>
              </a:tr>
            </a:tbl>
          </a:graphicData>
        </a:graphic>
      </p:graphicFrame>
      <p:sp>
        <p:nvSpPr>
          <p:cNvPr id="4" name="Text Placeholder 3">
            <a:extLst>
              <a:ext uri="{FF2B5EF4-FFF2-40B4-BE49-F238E27FC236}">
                <a16:creationId xmlns:a16="http://schemas.microsoft.com/office/drawing/2014/main" id="{0F7A6EF7-4291-4260-86FE-65B9B19251AE}"/>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09624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7BD6-EC63-4683-B6CD-B3C25DF7B5F8}"/>
              </a:ext>
            </a:extLst>
          </p:cNvPr>
          <p:cNvSpPr>
            <a:spLocks noGrp="1"/>
          </p:cNvSpPr>
          <p:nvPr>
            <p:ph type="title"/>
          </p:nvPr>
        </p:nvSpPr>
        <p:spPr/>
        <p:txBody>
          <a:bodyPr/>
          <a:lstStyle/>
          <a:p>
            <a:r>
              <a:rPr lang="en-US"/>
              <a:t>Facebook FB Own Posts Table with views | SLTR - 3 of 18</a:t>
            </a:r>
          </a:p>
        </p:txBody>
      </p:sp>
      <p:graphicFrame>
        <p:nvGraphicFramePr>
          <p:cNvPr id="5" name="Table Placeholder 4">
            <a:extLst>
              <a:ext uri="{FF2B5EF4-FFF2-40B4-BE49-F238E27FC236}">
                <a16:creationId xmlns:a16="http://schemas.microsoft.com/office/drawing/2014/main" id="{9366982C-E912-4729-A960-E1BF62B6804B}"/>
              </a:ext>
            </a:extLst>
          </p:cNvPr>
          <p:cNvGraphicFramePr>
            <a:graphicFrameLocks noGrp="1"/>
          </p:cNvGraphicFramePr>
          <p:nvPr>
            <p:ph type="tbl" sz="quarter" idx="13"/>
            <p:extLst>
              <p:ext uri="{D42A27DB-BD31-4B8C-83A1-F6EECF244321}">
                <p14:modId xmlns:p14="http://schemas.microsoft.com/office/powerpoint/2010/main" val="50988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3019625"/>
                    </a:ext>
                  </a:extLst>
                </a:gridCol>
                <a:gridCol w="576072">
                  <a:extLst>
                    <a:ext uri="{9D8B030D-6E8A-4147-A177-3AD203B41FA5}">
                      <a16:colId xmlns:a16="http://schemas.microsoft.com/office/drawing/2014/main" val="113819263"/>
                    </a:ext>
                  </a:extLst>
                </a:gridCol>
                <a:gridCol w="576072">
                  <a:extLst>
                    <a:ext uri="{9D8B030D-6E8A-4147-A177-3AD203B41FA5}">
                      <a16:colId xmlns:a16="http://schemas.microsoft.com/office/drawing/2014/main" val="811625888"/>
                    </a:ext>
                  </a:extLst>
                </a:gridCol>
                <a:gridCol w="576072">
                  <a:extLst>
                    <a:ext uri="{9D8B030D-6E8A-4147-A177-3AD203B41FA5}">
                      <a16:colId xmlns:a16="http://schemas.microsoft.com/office/drawing/2014/main" val="2619975621"/>
                    </a:ext>
                  </a:extLst>
                </a:gridCol>
                <a:gridCol w="576072">
                  <a:extLst>
                    <a:ext uri="{9D8B030D-6E8A-4147-A177-3AD203B41FA5}">
                      <a16:colId xmlns:a16="http://schemas.microsoft.com/office/drawing/2014/main" val="39773674"/>
                    </a:ext>
                  </a:extLst>
                </a:gridCol>
                <a:gridCol w="576072">
                  <a:extLst>
                    <a:ext uri="{9D8B030D-6E8A-4147-A177-3AD203B41FA5}">
                      <a16:colId xmlns:a16="http://schemas.microsoft.com/office/drawing/2014/main" val="3218003509"/>
                    </a:ext>
                  </a:extLst>
                </a:gridCol>
                <a:gridCol w="576072">
                  <a:extLst>
                    <a:ext uri="{9D8B030D-6E8A-4147-A177-3AD203B41FA5}">
                      <a16:colId xmlns:a16="http://schemas.microsoft.com/office/drawing/2014/main" val="2704803173"/>
                    </a:ext>
                  </a:extLst>
                </a:gridCol>
                <a:gridCol w="576072">
                  <a:extLst>
                    <a:ext uri="{9D8B030D-6E8A-4147-A177-3AD203B41FA5}">
                      <a16:colId xmlns:a16="http://schemas.microsoft.com/office/drawing/2014/main" val="1175149711"/>
                    </a:ext>
                  </a:extLst>
                </a:gridCol>
                <a:gridCol w="576072">
                  <a:extLst>
                    <a:ext uri="{9D8B030D-6E8A-4147-A177-3AD203B41FA5}">
                      <a16:colId xmlns:a16="http://schemas.microsoft.com/office/drawing/2014/main" val="2862949627"/>
                    </a:ext>
                  </a:extLst>
                </a:gridCol>
                <a:gridCol w="576072">
                  <a:extLst>
                    <a:ext uri="{9D8B030D-6E8A-4147-A177-3AD203B41FA5}">
                      <a16:colId xmlns:a16="http://schemas.microsoft.com/office/drawing/2014/main" val="641756936"/>
                    </a:ext>
                  </a:extLst>
                </a:gridCol>
                <a:gridCol w="576072">
                  <a:extLst>
                    <a:ext uri="{9D8B030D-6E8A-4147-A177-3AD203B41FA5}">
                      <a16:colId xmlns:a16="http://schemas.microsoft.com/office/drawing/2014/main" val="2417417273"/>
                    </a:ext>
                  </a:extLst>
                </a:gridCol>
                <a:gridCol w="658368">
                  <a:extLst>
                    <a:ext uri="{9D8B030D-6E8A-4147-A177-3AD203B41FA5}">
                      <a16:colId xmlns:a16="http://schemas.microsoft.com/office/drawing/2014/main" val="332707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210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- 2018-12-11 14:00:01 </a:t>
                      </a:r>
                      <a:r>
                        <a:rPr kumimoji="0" lang="en-US" sz="1000" b="0" i="0" u="none" strike="noStrike" kern="1200" cap="none" spc="0" normalizeH="0" baseline="0" noProof="0">
                          <a:ln>
                            <a:noFill/>
                          </a:ln>
                          <a:solidFill>
                            <a:prstClr val="black"/>
                          </a:solidFill>
                          <a:effectLst/>
                          <a:uLnTx/>
                          <a:uFillTx/>
                          <a:latin typeface="+mn-lt"/>
                          <a:ea typeface="+mn-ea"/>
                          <a:cs typeface="+mn-cs"/>
                        </a:rPr>
                        <a:t> 
 Our White Party is BACK! Join the annual festivities, don your whitest outfits and party into the night on December 29th, with music from DJ David Jay, Roxanne LeBrasse and Scarlett De La Torre! 
Throwback to last year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9093239"/>
                  </a:ext>
                </a:extLst>
              </a:tr>
            </a:tbl>
          </a:graphicData>
        </a:graphic>
      </p:graphicFrame>
      <p:sp>
        <p:nvSpPr>
          <p:cNvPr id="4" name="Text Placeholder 3">
            <a:extLst>
              <a:ext uri="{FF2B5EF4-FFF2-40B4-BE49-F238E27FC236}">
                <a16:creationId xmlns:a16="http://schemas.microsoft.com/office/drawing/2014/main" id="{A8A42A08-F62A-47F1-9AD0-0D43C0892C4B}"/>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4036231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9B318-ABAA-4FB7-B428-0252A65D9944}"/>
              </a:ext>
            </a:extLst>
          </p:cNvPr>
          <p:cNvSpPr>
            <a:spLocks noGrp="1"/>
          </p:cNvSpPr>
          <p:nvPr>
            <p:ph type="title"/>
          </p:nvPr>
        </p:nvSpPr>
        <p:spPr/>
        <p:txBody>
          <a:bodyPr/>
          <a:lstStyle/>
          <a:p>
            <a:r>
              <a:rPr lang="en-US"/>
              <a:t>Facebook FB Own Posts Table with views | SLTR - 4 of 18</a:t>
            </a:r>
          </a:p>
        </p:txBody>
      </p:sp>
      <p:graphicFrame>
        <p:nvGraphicFramePr>
          <p:cNvPr id="5" name="Table Placeholder 4">
            <a:extLst>
              <a:ext uri="{FF2B5EF4-FFF2-40B4-BE49-F238E27FC236}">
                <a16:creationId xmlns:a16="http://schemas.microsoft.com/office/drawing/2014/main" id="{32B7F96A-6883-4EB2-B17D-6DE046DCFB50}"/>
              </a:ext>
            </a:extLst>
          </p:cNvPr>
          <p:cNvGraphicFramePr>
            <a:graphicFrameLocks noGrp="1"/>
          </p:cNvGraphicFramePr>
          <p:nvPr>
            <p:ph type="tbl" sz="quarter" idx="13"/>
            <p:extLst>
              <p:ext uri="{D42A27DB-BD31-4B8C-83A1-F6EECF244321}">
                <p14:modId xmlns:p14="http://schemas.microsoft.com/office/powerpoint/2010/main" val="56529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5885722"/>
                    </a:ext>
                  </a:extLst>
                </a:gridCol>
                <a:gridCol w="576072">
                  <a:extLst>
                    <a:ext uri="{9D8B030D-6E8A-4147-A177-3AD203B41FA5}">
                      <a16:colId xmlns:a16="http://schemas.microsoft.com/office/drawing/2014/main" val="2511963239"/>
                    </a:ext>
                  </a:extLst>
                </a:gridCol>
                <a:gridCol w="576072">
                  <a:extLst>
                    <a:ext uri="{9D8B030D-6E8A-4147-A177-3AD203B41FA5}">
                      <a16:colId xmlns:a16="http://schemas.microsoft.com/office/drawing/2014/main" val="3493869100"/>
                    </a:ext>
                  </a:extLst>
                </a:gridCol>
                <a:gridCol w="576072">
                  <a:extLst>
                    <a:ext uri="{9D8B030D-6E8A-4147-A177-3AD203B41FA5}">
                      <a16:colId xmlns:a16="http://schemas.microsoft.com/office/drawing/2014/main" val="433563262"/>
                    </a:ext>
                  </a:extLst>
                </a:gridCol>
                <a:gridCol w="576072">
                  <a:extLst>
                    <a:ext uri="{9D8B030D-6E8A-4147-A177-3AD203B41FA5}">
                      <a16:colId xmlns:a16="http://schemas.microsoft.com/office/drawing/2014/main" val="2257551193"/>
                    </a:ext>
                  </a:extLst>
                </a:gridCol>
                <a:gridCol w="576072">
                  <a:extLst>
                    <a:ext uri="{9D8B030D-6E8A-4147-A177-3AD203B41FA5}">
                      <a16:colId xmlns:a16="http://schemas.microsoft.com/office/drawing/2014/main" val="2765930248"/>
                    </a:ext>
                  </a:extLst>
                </a:gridCol>
                <a:gridCol w="576072">
                  <a:extLst>
                    <a:ext uri="{9D8B030D-6E8A-4147-A177-3AD203B41FA5}">
                      <a16:colId xmlns:a16="http://schemas.microsoft.com/office/drawing/2014/main" val="1625054491"/>
                    </a:ext>
                  </a:extLst>
                </a:gridCol>
                <a:gridCol w="576072">
                  <a:extLst>
                    <a:ext uri="{9D8B030D-6E8A-4147-A177-3AD203B41FA5}">
                      <a16:colId xmlns:a16="http://schemas.microsoft.com/office/drawing/2014/main" val="909446104"/>
                    </a:ext>
                  </a:extLst>
                </a:gridCol>
                <a:gridCol w="576072">
                  <a:extLst>
                    <a:ext uri="{9D8B030D-6E8A-4147-A177-3AD203B41FA5}">
                      <a16:colId xmlns:a16="http://schemas.microsoft.com/office/drawing/2014/main" val="846321709"/>
                    </a:ext>
                  </a:extLst>
                </a:gridCol>
                <a:gridCol w="576072">
                  <a:extLst>
                    <a:ext uri="{9D8B030D-6E8A-4147-A177-3AD203B41FA5}">
                      <a16:colId xmlns:a16="http://schemas.microsoft.com/office/drawing/2014/main" val="1236606847"/>
                    </a:ext>
                  </a:extLst>
                </a:gridCol>
                <a:gridCol w="576072">
                  <a:extLst>
                    <a:ext uri="{9D8B030D-6E8A-4147-A177-3AD203B41FA5}">
                      <a16:colId xmlns:a16="http://schemas.microsoft.com/office/drawing/2014/main" val="169710561"/>
                    </a:ext>
                  </a:extLst>
                </a:gridCol>
                <a:gridCol w="658368">
                  <a:extLst>
                    <a:ext uri="{9D8B030D-6E8A-4147-A177-3AD203B41FA5}">
                      <a16:colId xmlns:a16="http://schemas.microsoft.com/office/drawing/2014/main" val="2102403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188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- 2018-12-07 16:11:00 </a:t>
                      </a:r>
                      <a:r>
                        <a:rPr kumimoji="0" lang="en-US" sz="1000" b="0" i="0" u="none" strike="noStrike" kern="1200" cap="none" spc="0" normalizeH="0" baseline="0" noProof="0">
                          <a:ln>
                            <a:noFill/>
                          </a:ln>
                          <a:solidFill>
                            <a:prstClr val="black"/>
                          </a:solidFill>
                          <a:effectLst/>
                          <a:uLnTx/>
                          <a:uFillTx/>
                          <a:latin typeface="+mn-lt"/>
                          <a:ea typeface="+mn-ea"/>
                          <a:cs typeface="+mn-cs"/>
                        </a:rPr>
                        <a:t> 
 Bring yourself some festive cheer, with a staycation in Paradise! Stay before Dec 22nd at local rates - bed &amp; breakfast from Rs. 10,500*
For all info &amp; booking, call 4027400 or email us at reservations.sltr@shangri-la.com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8391885"/>
                  </a:ext>
                </a:extLst>
              </a:tr>
            </a:tbl>
          </a:graphicData>
        </a:graphic>
      </p:graphicFrame>
      <p:sp>
        <p:nvSpPr>
          <p:cNvPr id="4" name="Text Placeholder 3">
            <a:extLst>
              <a:ext uri="{FF2B5EF4-FFF2-40B4-BE49-F238E27FC236}">
                <a16:creationId xmlns:a16="http://schemas.microsoft.com/office/drawing/2014/main" id="{C78EB34B-ABFE-4F73-BC5A-021012A2ECD9}"/>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630178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1EEC-3046-4B12-96A5-115DEB8A1902}"/>
              </a:ext>
            </a:extLst>
          </p:cNvPr>
          <p:cNvSpPr>
            <a:spLocks noGrp="1"/>
          </p:cNvSpPr>
          <p:nvPr>
            <p:ph type="title"/>
          </p:nvPr>
        </p:nvSpPr>
        <p:spPr/>
        <p:txBody>
          <a:bodyPr/>
          <a:lstStyle/>
          <a:p>
            <a:r>
              <a:rPr lang="en-US"/>
              <a:t>Facebook FB Own Posts Table with views | SLTR - 5 of 18</a:t>
            </a:r>
          </a:p>
        </p:txBody>
      </p:sp>
      <p:graphicFrame>
        <p:nvGraphicFramePr>
          <p:cNvPr id="5" name="Table Placeholder 4">
            <a:extLst>
              <a:ext uri="{FF2B5EF4-FFF2-40B4-BE49-F238E27FC236}">
                <a16:creationId xmlns:a16="http://schemas.microsoft.com/office/drawing/2014/main" id="{FB80DD94-6956-4970-B82F-4AFF22399915}"/>
              </a:ext>
            </a:extLst>
          </p:cNvPr>
          <p:cNvGraphicFramePr>
            <a:graphicFrameLocks noGrp="1"/>
          </p:cNvGraphicFramePr>
          <p:nvPr>
            <p:ph type="tbl" sz="quarter" idx="13"/>
            <p:extLst>
              <p:ext uri="{D42A27DB-BD31-4B8C-83A1-F6EECF244321}">
                <p14:modId xmlns:p14="http://schemas.microsoft.com/office/powerpoint/2010/main" val="329169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393679"/>
                    </a:ext>
                  </a:extLst>
                </a:gridCol>
                <a:gridCol w="576072">
                  <a:extLst>
                    <a:ext uri="{9D8B030D-6E8A-4147-A177-3AD203B41FA5}">
                      <a16:colId xmlns:a16="http://schemas.microsoft.com/office/drawing/2014/main" val="1745853966"/>
                    </a:ext>
                  </a:extLst>
                </a:gridCol>
                <a:gridCol w="576072">
                  <a:extLst>
                    <a:ext uri="{9D8B030D-6E8A-4147-A177-3AD203B41FA5}">
                      <a16:colId xmlns:a16="http://schemas.microsoft.com/office/drawing/2014/main" val="3212909343"/>
                    </a:ext>
                  </a:extLst>
                </a:gridCol>
                <a:gridCol w="576072">
                  <a:extLst>
                    <a:ext uri="{9D8B030D-6E8A-4147-A177-3AD203B41FA5}">
                      <a16:colId xmlns:a16="http://schemas.microsoft.com/office/drawing/2014/main" val="1610293357"/>
                    </a:ext>
                  </a:extLst>
                </a:gridCol>
                <a:gridCol w="576072">
                  <a:extLst>
                    <a:ext uri="{9D8B030D-6E8A-4147-A177-3AD203B41FA5}">
                      <a16:colId xmlns:a16="http://schemas.microsoft.com/office/drawing/2014/main" val="251885237"/>
                    </a:ext>
                  </a:extLst>
                </a:gridCol>
                <a:gridCol w="576072">
                  <a:extLst>
                    <a:ext uri="{9D8B030D-6E8A-4147-A177-3AD203B41FA5}">
                      <a16:colId xmlns:a16="http://schemas.microsoft.com/office/drawing/2014/main" val="890767238"/>
                    </a:ext>
                  </a:extLst>
                </a:gridCol>
                <a:gridCol w="576072">
                  <a:extLst>
                    <a:ext uri="{9D8B030D-6E8A-4147-A177-3AD203B41FA5}">
                      <a16:colId xmlns:a16="http://schemas.microsoft.com/office/drawing/2014/main" val="1454070889"/>
                    </a:ext>
                  </a:extLst>
                </a:gridCol>
                <a:gridCol w="576072">
                  <a:extLst>
                    <a:ext uri="{9D8B030D-6E8A-4147-A177-3AD203B41FA5}">
                      <a16:colId xmlns:a16="http://schemas.microsoft.com/office/drawing/2014/main" val="394329411"/>
                    </a:ext>
                  </a:extLst>
                </a:gridCol>
                <a:gridCol w="576072">
                  <a:extLst>
                    <a:ext uri="{9D8B030D-6E8A-4147-A177-3AD203B41FA5}">
                      <a16:colId xmlns:a16="http://schemas.microsoft.com/office/drawing/2014/main" val="4007331914"/>
                    </a:ext>
                  </a:extLst>
                </a:gridCol>
                <a:gridCol w="576072">
                  <a:extLst>
                    <a:ext uri="{9D8B030D-6E8A-4147-A177-3AD203B41FA5}">
                      <a16:colId xmlns:a16="http://schemas.microsoft.com/office/drawing/2014/main" val="530476946"/>
                    </a:ext>
                  </a:extLst>
                </a:gridCol>
                <a:gridCol w="576072">
                  <a:extLst>
                    <a:ext uri="{9D8B030D-6E8A-4147-A177-3AD203B41FA5}">
                      <a16:colId xmlns:a16="http://schemas.microsoft.com/office/drawing/2014/main" val="2484051351"/>
                    </a:ext>
                  </a:extLst>
                </a:gridCol>
                <a:gridCol w="658368">
                  <a:extLst>
                    <a:ext uri="{9D8B030D-6E8A-4147-A177-3AD203B41FA5}">
                      <a16:colId xmlns:a16="http://schemas.microsoft.com/office/drawing/2014/main" val="42989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654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- 2018-12-12 14:37:39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to a special gift this Christmas. Book and stay before 22nd Dec. at exclusive local rates! 
Deluxe Ocean View Room on half board, from Rs. 14,500* 
Call 4027400 or email us at reservations.sltr@shangri-la.com for info and booking. 📷 mohammed_alnuaimi
*Subject to availability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2034681"/>
                  </a:ext>
                </a:extLst>
              </a:tr>
            </a:tbl>
          </a:graphicData>
        </a:graphic>
      </p:graphicFrame>
      <p:sp>
        <p:nvSpPr>
          <p:cNvPr id="4" name="Text Placeholder 3">
            <a:extLst>
              <a:ext uri="{FF2B5EF4-FFF2-40B4-BE49-F238E27FC236}">
                <a16:creationId xmlns:a16="http://schemas.microsoft.com/office/drawing/2014/main" id="{E9DB9718-FC21-4512-BAED-D09476E7453C}"/>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2245176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DB69-1B3A-44AC-80D1-5B679F82A06B}"/>
              </a:ext>
            </a:extLst>
          </p:cNvPr>
          <p:cNvSpPr>
            <a:spLocks noGrp="1"/>
          </p:cNvSpPr>
          <p:nvPr>
            <p:ph type="title"/>
          </p:nvPr>
        </p:nvSpPr>
        <p:spPr/>
        <p:txBody>
          <a:bodyPr/>
          <a:lstStyle/>
          <a:p>
            <a:r>
              <a:rPr lang="en-US"/>
              <a:t>Facebook FB Own Posts Table with views | SLTR - 6 of 18</a:t>
            </a:r>
          </a:p>
        </p:txBody>
      </p:sp>
      <p:graphicFrame>
        <p:nvGraphicFramePr>
          <p:cNvPr id="5" name="Table Placeholder 4">
            <a:extLst>
              <a:ext uri="{FF2B5EF4-FFF2-40B4-BE49-F238E27FC236}">
                <a16:creationId xmlns:a16="http://schemas.microsoft.com/office/drawing/2014/main" id="{A130FEB3-7C47-4B54-9E74-8CE3D8806532}"/>
              </a:ext>
            </a:extLst>
          </p:cNvPr>
          <p:cNvGraphicFramePr>
            <a:graphicFrameLocks noGrp="1"/>
          </p:cNvGraphicFramePr>
          <p:nvPr>
            <p:ph type="tbl" sz="quarter" idx="13"/>
            <p:extLst>
              <p:ext uri="{D42A27DB-BD31-4B8C-83A1-F6EECF244321}">
                <p14:modId xmlns:p14="http://schemas.microsoft.com/office/powerpoint/2010/main" val="186779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4375784"/>
                    </a:ext>
                  </a:extLst>
                </a:gridCol>
                <a:gridCol w="576072">
                  <a:extLst>
                    <a:ext uri="{9D8B030D-6E8A-4147-A177-3AD203B41FA5}">
                      <a16:colId xmlns:a16="http://schemas.microsoft.com/office/drawing/2014/main" val="1684948812"/>
                    </a:ext>
                  </a:extLst>
                </a:gridCol>
                <a:gridCol w="576072">
                  <a:extLst>
                    <a:ext uri="{9D8B030D-6E8A-4147-A177-3AD203B41FA5}">
                      <a16:colId xmlns:a16="http://schemas.microsoft.com/office/drawing/2014/main" val="1199648057"/>
                    </a:ext>
                  </a:extLst>
                </a:gridCol>
                <a:gridCol w="576072">
                  <a:extLst>
                    <a:ext uri="{9D8B030D-6E8A-4147-A177-3AD203B41FA5}">
                      <a16:colId xmlns:a16="http://schemas.microsoft.com/office/drawing/2014/main" val="1887946283"/>
                    </a:ext>
                  </a:extLst>
                </a:gridCol>
                <a:gridCol w="576072">
                  <a:extLst>
                    <a:ext uri="{9D8B030D-6E8A-4147-A177-3AD203B41FA5}">
                      <a16:colId xmlns:a16="http://schemas.microsoft.com/office/drawing/2014/main" val="3391862313"/>
                    </a:ext>
                  </a:extLst>
                </a:gridCol>
                <a:gridCol w="576072">
                  <a:extLst>
                    <a:ext uri="{9D8B030D-6E8A-4147-A177-3AD203B41FA5}">
                      <a16:colId xmlns:a16="http://schemas.microsoft.com/office/drawing/2014/main" val="1615744710"/>
                    </a:ext>
                  </a:extLst>
                </a:gridCol>
                <a:gridCol w="576072">
                  <a:extLst>
                    <a:ext uri="{9D8B030D-6E8A-4147-A177-3AD203B41FA5}">
                      <a16:colId xmlns:a16="http://schemas.microsoft.com/office/drawing/2014/main" val="2312541106"/>
                    </a:ext>
                  </a:extLst>
                </a:gridCol>
                <a:gridCol w="576072">
                  <a:extLst>
                    <a:ext uri="{9D8B030D-6E8A-4147-A177-3AD203B41FA5}">
                      <a16:colId xmlns:a16="http://schemas.microsoft.com/office/drawing/2014/main" val="667220215"/>
                    </a:ext>
                  </a:extLst>
                </a:gridCol>
                <a:gridCol w="576072">
                  <a:extLst>
                    <a:ext uri="{9D8B030D-6E8A-4147-A177-3AD203B41FA5}">
                      <a16:colId xmlns:a16="http://schemas.microsoft.com/office/drawing/2014/main" val="3292828235"/>
                    </a:ext>
                  </a:extLst>
                </a:gridCol>
                <a:gridCol w="576072">
                  <a:extLst>
                    <a:ext uri="{9D8B030D-6E8A-4147-A177-3AD203B41FA5}">
                      <a16:colId xmlns:a16="http://schemas.microsoft.com/office/drawing/2014/main" val="2161255667"/>
                    </a:ext>
                  </a:extLst>
                </a:gridCol>
                <a:gridCol w="576072">
                  <a:extLst>
                    <a:ext uri="{9D8B030D-6E8A-4147-A177-3AD203B41FA5}">
                      <a16:colId xmlns:a16="http://schemas.microsoft.com/office/drawing/2014/main" val="2852968401"/>
                    </a:ext>
                  </a:extLst>
                </a:gridCol>
                <a:gridCol w="658368">
                  <a:extLst>
                    <a:ext uri="{9D8B030D-6E8A-4147-A177-3AD203B41FA5}">
                      <a16:colId xmlns:a16="http://schemas.microsoft.com/office/drawing/2014/main" val="781737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4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- 2018-12-15 14:30:00 </a:t>
                      </a:r>
                      <a:r>
                        <a:rPr kumimoji="0" lang="en-US" sz="1000" b="0" i="0" u="none" strike="noStrike" kern="1200" cap="none" spc="0" normalizeH="0" baseline="0" noProof="0">
                          <a:ln>
                            <a:noFill/>
                          </a:ln>
                          <a:solidFill>
                            <a:prstClr val="black"/>
                          </a:solidFill>
                          <a:effectLst/>
                          <a:uLnTx/>
                          <a:uFillTx/>
                          <a:latin typeface="+mn-lt"/>
                          <a:ea typeface="+mn-ea"/>
                          <a:cs typeface="+mn-cs"/>
                        </a:rPr>
                        <a:t> 
 Raise a toast to 2019 as the sky fills with fireworks! We will be celebrating in groovy Woodstock style ✌️at Republik Beach Club &amp; Grill with a curated 5 course meal, followed by electrifying beats from DJ Jimmy Gassel! 🎷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8865970"/>
                  </a:ext>
                </a:extLst>
              </a:tr>
            </a:tbl>
          </a:graphicData>
        </a:graphic>
      </p:graphicFrame>
      <p:sp>
        <p:nvSpPr>
          <p:cNvPr id="4" name="Text Placeholder 3">
            <a:extLst>
              <a:ext uri="{FF2B5EF4-FFF2-40B4-BE49-F238E27FC236}">
                <a16:creationId xmlns:a16="http://schemas.microsoft.com/office/drawing/2014/main" id="{E06AB30F-510E-4034-AFC9-CA0B98E10010}"/>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830680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2A7A-BED5-483B-B68D-926C41CBCDD9}"/>
              </a:ext>
            </a:extLst>
          </p:cNvPr>
          <p:cNvSpPr>
            <a:spLocks noGrp="1"/>
          </p:cNvSpPr>
          <p:nvPr>
            <p:ph type="title"/>
          </p:nvPr>
        </p:nvSpPr>
        <p:spPr/>
        <p:txBody>
          <a:bodyPr/>
          <a:lstStyle/>
          <a:p>
            <a:r>
              <a:rPr lang="en-US"/>
              <a:t>Facebook FB Own Posts Table with views | SLTR - 7 of 18</a:t>
            </a:r>
          </a:p>
        </p:txBody>
      </p:sp>
      <p:graphicFrame>
        <p:nvGraphicFramePr>
          <p:cNvPr id="5" name="Table Placeholder 4">
            <a:extLst>
              <a:ext uri="{FF2B5EF4-FFF2-40B4-BE49-F238E27FC236}">
                <a16:creationId xmlns:a16="http://schemas.microsoft.com/office/drawing/2014/main" id="{5DFB6C3F-CAA4-44DC-B2C1-AAA017518181}"/>
              </a:ext>
            </a:extLst>
          </p:cNvPr>
          <p:cNvGraphicFramePr>
            <a:graphicFrameLocks noGrp="1"/>
          </p:cNvGraphicFramePr>
          <p:nvPr>
            <p:ph type="tbl" sz="quarter" idx="13"/>
            <p:extLst>
              <p:ext uri="{D42A27DB-BD31-4B8C-83A1-F6EECF244321}">
                <p14:modId xmlns:p14="http://schemas.microsoft.com/office/powerpoint/2010/main" val="380668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9823868"/>
                    </a:ext>
                  </a:extLst>
                </a:gridCol>
                <a:gridCol w="576072">
                  <a:extLst>
                    <a:ext uri="{9D8B030D-6E8A-4147-A177-3AD203B41FA5}">
                      <a16:colId xmlns:a16="http://schemas.microsoft.com/office/drawing/2014/main" val="2104899378"/>
                    </a:ext>
                  </a:extLst>
                </a:gridCol>
                <a:gridCol w="576072">
                  <a:extLst>
                    <a:ext uri="{9D8B030D-6E8A-4147-A177-3AD203B41FA5}">
                      <a16:colId xmlns:a16="http://schemas.microsoft.com/office/drawing/2014/main" val="3557457344"/>
                    </a:ext>
                  </a:extLst>
                </a:gridCol>
                <a:gridCol w="576072">
                  <a:extLst>
                    <a:ext uri="{9D8B030D-6E8A-4147-A177-3AD203B41FA5}">
                      <a16:colId xmlns:a16="http://schemas.microsoft.com/office/drawing/2014/main" val="600943972"/>
                    </a:ext>
                  </a:extLst>
                </a:gridCol>
                <a:gridCol w="576072">
                  <a:extLst>
                    <a:ext uri="{9D8B030D-6E8A-4147-A177-3AD203B41FA5}">
                      <a16:colId xmlns:a16="http://schemas.microsoft.com/office/drawing/2014/main" val="4023832139"/>
                    </a:ext>
                  </a:extLst>
                </a:gridCol>
                <a:gridCol w="576072">
                  <a:extLst>
                    <a:ext uri="{9D8B030D-6E8A-4147-A177-3AD203B41FA5}">
                      <a16:colId xmlns:a16="http://schemas.microsoft.com/office/drawing/2014/main" val="3379126688"/>
                    </a:ext>
                  </a:extLst>
                </a:gridCol>
                <a:gridCol w="576072">
                  <a:extLst>
                    <a:ext uri="{9D8B030D-6E8A-4147-A177-3AD203B41FA5}">
                      <a16:colId xmlns:a16="http://schemas.microsoft.com/office/drawing/2014/main" val="13249799"/>
                    </a:ext>
                  </a:extLst>
                </a:gridCol>
                <a:gridCol w="576072">
                  <a:extLst>
                    <a:ext uri="{9D8B030D-6E8A-4147-A177-3AD203B41FA5}">
                      <a16:colId xmlns:a16="http://schemas.microsoft.com/office/drawing/2014/main" val="54942294"/>
                    </a:ext>
                  </a:extLst>
                </a:gridCol>
                <a:gridCol w="576072">
                  <a:extLst>
                    <a:ext uri="{9D8B030D-6E8A-4147-A177-3AD203B41FA5}">
                      <a16:colId xmlns:a16="http://schemas.microsoft.com/office/drawing/2014/main" val="184559314"/>
                    </a:ext>
                  </a:extLst>
                </a:gridCol>
                <a:gridCol w="576072">
                  <a:extLst>
                    <a:ext uri="{9D8B030D-6E8A-4147-A177-3AD203B41FA5}">
                      <a16:colId xmlns:a16="http://schemas.microsoft.com/office/drawing/2014/main" val="1012806637"/>
                    </a:ext>
                  </a:extLst>
                </a:gridCol>
                <a:gridCol w="576072">
                  <a:extLst>
                    <a:ext uri="{9D8B030D-6E8A-4147-A177-3AD203B41FA5}">
                      <a16:colId xmlns:a16="http://schemas.microsoft.com/office/drawing/2014/main" val="3353372069"/>
                    </a:ext>
                  </a:extLst>
                </a:gridCol>
                <a:gridCol w="658368">
                  <a:extLst>
                    <a:ext uri="{9D8B030D-6E8A-4147-A177-3AD203B41FA5}">
                      <a16:colId xmlns:a16="http://schemas.microsoft.com/office/drawing/2014/main" val="270504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27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- 2018-12-08 14:50:00 </a:t>
                      </a:r>
                      <a:r>
                        <a:rPr kumimoji="0" lang="en-US" sz="1000" b="0" i="0" u="none" strike="noStrike" kern="1200" cap="none" spc="0" normalizeH="0" baseline="0" noProof="0">
                          <a:ln>
                            <a:noFill/>
                          </a:ln>
                          <a:solidFill>
                            <a:prstClr val="black"/>
                          </a:solidFill>
                          <a:effectLst/>
                          <a:uLnTx/>
                          <a:uFillTx/>
                          <a:latin typeface="+mn-lt"/>
                          <a:ea typeface="+mn-ea"/>
                          <a:cs typeface="+mn-cs"/>
                        </a:rPr>
                        <a:t> 
 WIN Brunch, Bubbles &amp; Beats for 2 at our SECOND edition this Dec 16th! Just tell us in the comments who makes Christmas special for you! Get ready to party into the afternoon and feast on festive delights!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1851230"/>
                  </a:ext>
                </a:extLst>
              </a:tr>
            </a:tbl>
          </a:graphicData>
        </a:graphic>
      </p:graphicFrame>
      <p:sp>
        <p:nvSpPr>
          <p:cNvPr id="4" name="Text Placeholder 3">
            <a:extLst>
              <a:ext uri="{FF2B5EF4-FFF2-40B4-BE49-F238E27FC236}">
                <a16:creationId xmlns:a16="http://schemas.microsoft.com/office/drawing/2014/main" id="{797DACC3-9BF9-4898-8134-7F421A41C6FA}"/>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543701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8F5E3-0A2D-4C05-9CAB-860C8FC69AB6}"/>
              </a:ext>
            </a:extLst>
          </p:cNvPr>
          <p:cNvSpPr>
            <a:spLocks noGrp="1"/>
          </p:cNvSpPr>
          <p:nvPr>
            <p:ph type="title"/>
          </p:nvPr>
        </p:nvSpPr>
        <p:spPr/>
        <p:txBody>
          <a:bodyPr/>
          <a:lstStyle/>
          <a:p>
            <a:r>
              <a:rPr lang="en-US"/>
              <a:t>Facebook FB Own Posts Table with views | SLTR - 8 of 18</a:t>
            </a:r>
          </a:p>
        </p:txBody>
      </p:sp>
      <p:graphicFrame>
        <p:nvGraphicFramePr>
          <p:cNvPr id="5" name="Table Placeholder 4">
            <a:extLst>
              <a:ext uri="{FF2B5EF4-FFF2-40B4-BE49-F238E27FC236}">
                <a16:creationId xmlns:a16="http://schemas.microsoft.com/office/drawing/2014/main" id="{D90C7594-9D0B-4433-BBE7-B9DF09F73BEF}"/>
              </a:ext>
            </a:extLst>
          </p:cNvPr>
          <p:cNvGraphicFramePr>
            <a:graphicFrameLocks noGrp="1"/>
          </p:cNvGraphicFramePr>
          <p:nvPr>
            <p:ph type="tbl" sz="quarter" idx="13"/>
            <p:extLst>
              <p:ext uri="{D42A27DB-BD31-4B8C-83A1-F6EECF244321}">
                <p14:modId xmlns:p14="http://schemas.microsoft.com/office/powerpoint/2010/main" val="242724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4702166"/>
                    </a:ext>
                  </a:extLst>
                </a:gridCol>
                <a:gridCol w="576072">
                  <a:extLst>
                    <a:ext uri="{9D8B030D-6E8A-4147-A177-3AD203B41FA5}">
                      <a16:colId xmlns:a16="http://schemas.microsoft.com/office/drawing/2014/main" val="1325021567"/>
                    </a:ext>
                  </a:extLst>
                </a:gridCol>
                <a:gridCol w="576072">
                  <a:extLst>
                    <a:ext uri="{9D8B030D-6E8A-4147-A177-3AD203B41FA5}">
                      <a16:colId xmlns:a16="http://schemas.microsoft.com/office/drawing/2014/main" val="1309451206"/>
                    </a:ext>
                  </a:extLst>
                </a:gridCol>
                <a:gridCol w="576072">
                  <a:extLst>
                    <a:ext uri="{9D8B030D-6E8A-4147-A177-3AD203B41FA5}">
                      <a16:colId xmlns:a16="http://schemas.microsoft.com/office/drawing/2014/main" val="3333278004"/>
                    </a:ext>
                  </a:extLst>
                </a:gridCol>
                <a:gridCol w="576072">
                  <a:extLst>
                    <a:ext uri="{9D8B030D-6E8A-4147-A177-3AD203B41FA5}">
                      <a16:colId xmlns:a16="http://schemas.microsoft.com/office/drawing/2014/main" val="197274244"/>
                    </a:ext>
                  </a:extLst>
                </a:gridCol>
                <a:gridCol w="576072">
                  <a:extLst>
                    <a:ext uri="{9D8B030D-6E8A-4147-A177-3AD203B41FA5}">
                      <a16:colId xmlns:a16="http://schemas.microsoft.com/office/drawing/2014/main" val="2758738324"/>
                    </a:ext>
                  </a:extLst>
                </a:gridCol>
                <a:gridCol w="576072">
                  <a:extLst>
                    <a:ext uri="{9D8B030D-6E8A-4147-A177-3AD203B41FA5}">
                      <a16:colId xmlns:a16="http://schemas.microsoft.com/office/drawing/2014/main" val="3181429946"/>
                    </a:ext>
                  </a:extLst>
                </a:gridCol>
                <a:gridCol w="576072">
                  <a:extLst>
                    <a:ext uri="{9D8B030D-6E8A-4147-A177-3AD203B41FA5}">
                      <a16:colId xmlns:a16="http://schemas.microsoft.com/office/drawing/2014/main" val="2549699214"/>
                    </a:ext>
                  </a:extLst>
                </a:gridCol>
                <a:gridCol w="576072">
                  <a:extLst>
                    <a:ext uri="{9D8B030D-6E8A-4147-A177-3AD203B41FA5}">
                      <a16:colId xmlns:a16="http://schemas.microsoft.com/office/drawing/2014/main" val="1823414576"/>
                    </a:ext>
                  </a:extLst>
                </a:gridCol>
                <a:gridCol w="576072">
                  <a:extLst>
                    <a:ext uri="{9D8B030D-6E8A-4147-A177-3AD203B41FA5}">
                      <a16:colId xmlns:a16="http://schemas.microsoft.com/office/drawing/2014/main" val="2769664553"/>
                    </a:ext>
                  </a:extLst>
                </a:gridCol>
                <a:gridCol w="576072">
                  <a:extLst>
                    <a:ext uri="{9D8B030D-6E8A-4147-A177-3AD203B41FA5}">
                      <a16:colId xmlns:a16="http://schemas.microsoft.com/office/drawing/2014/main" val="1369311562"/>
                    </a:ext>
                  </a:extLst>
                </a:gridCol>
                <a:gridCol w="658368">
                  <a:extLst>
                    <a:ext uri="{9D8B030D-6E8A-4147-A177-3AD203B41FA5}">
                      <a16:colId xmlns:a16="http://schemas.microsoft.com/office/drawing/2014/main" val="198677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38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- 2018-12-09 13:23:58 </a:t>
                      </a:r>
                      <a:r>
                        <a:rPr kumimoji="0" lang="en-US" sz="1000" b="0" i="0" u="none" strike="noStrike" kern="1200" cap="none" spc="0" normalizeH="0" baseline="0" noProof="0">
                          <a:ln>
                            <a:noFill/>
                          </a:ln>
                          <a:solidFill>
                            <a:prstClr val="black"/>
                          </a:solidFill>
                          <a:effectLst/>
                          <a:uLnTx/>
                          <a:uFillTx/>
                          <a:latin typeface="+mn-lt"/>
                          <a:ea typeface="+mn-ea"/>
                          <a:cs typeface="+mn-cs"/>
                        </a:rPr>
                        <a:t> 
 The Christmas countdown is ON! Can you imagine spending yours lying on an island beach listening to jazz, while jumbo prawns flambé with rum on the BBQ? 
Get in touch for details about a festive island Christmas Day!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0190329"/>
                  </a:ext>
                </a:extLst>
              </a:tr>
            </a:tbl>
          </a:graphicData>
        </a:graphic>
      </p:graphicFrame>
      <p:sp>
        <p:nvSpPr>
          <p:cNvPr id="4" name="Text Placeholder 3">
            <a:extLst>
              <a:ext uri="{FF2B5EF4-FFF2-40B4-BE49-F238E27FC236}">
                <a16:creationId xmlns:a16="http://schemas.microsoft.com/office/drawing/2014/main" id="{39E299E0-B314-46F6-9C0D-B75AA1B90B05}"/>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859334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4105B-8E06-44D2-AA10-8BB04E046F3A}"/>
              </a:ext>
            </a:extLst>
          </p:cNvPr>
          <p:cNvSpPr>
            <a:spLocks noGrp="1"/>
          </p:cNvSpPr>
          <p:nvPr>
            <p:ph type="title"/>
          </p:nvPr>
        </p:nvSpPr>
        <p:spPr/>
        <p:txBody>
          <a:bodyPr/>
          <a:lstStyle/>
          <a:p>
            <a:r>
              <a:rPr lang="en-US"/>
              <a:t>Facebook FB Own Posts Table with views | SLTR - 9 of 18</a:t>
            </a:r>
          </a:p>
        </p:txBody>
      </p:sp>
      <p:graphicFrame>
        <p:nvGraphicFramePr>
          <p:cNvPr id="5" name="Table Placeholder 4">
            <a:extLst>
              <a:ext uri="{FF2B5EF4-FFF2-40B4-BE49-F238E27FC236}">
                <a16:creationId xmlns:a16="http://schemas.microsoft.com/office/drawing/2014/main" id="{4D9C80E6-0514-4C4A-9291-1DD691B6B533}"/>
              </a:ext>
            </a:extLst>
          </p:cNvPr>
          <p:cNvGraphicFramePr>
            <a:graphicFrameLocks noGrp="1"/>
          </p:cNvGraphicFramePr>
          <p:nvPr>
            <p:ph type="tbl" sz="quarter" idx="13"/>
            <p:extLst>
              <p:ext uri="{D42A27DB-BD31-4B8C-83A1-F6EECF244321}">
                <p14:modId xmlns:p14="http://schemas.microsoft.com/office/powerpoint/2010/main" val="245288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4141878"/>
                    </a:ext>
                  </a:extLst>
                </a:gridCol>
                <a:gridCol w="576072">
                  <a:extLst>
                    <a:ext uri="{9D8B030D-6E8A-4147-A177-3AD203B41FA5}">
                      <a16:colId xmlns:a16="http://schemas.microsoft.com/office/drawing/2014/main" val="299321431"/>
                    </a:ext>
                  </a:extLst>
                </a:gridCol>
                <a:gridCol w="576072">
                  <a:extLst>
                    <a:ext uri="{9D8B030D-6E8A-4147-A177-3AD203B41FA5}">
                      <a16:colId xmlns:a16="http://schemas.microsoft.com/office/drawing/2014/main" val="2742927544"/>
                    </a:ext>
                  </a:extLst>
                </a:gridCol>
                <a:gridCol w="576072">
                  <a:extLst>
                    <a:ext uri="{9D8B030D-6E8A-4147-A177-3AD203B41FA5}">
                      <a16:colId xmlns:a16="http://schemas.microsoft.com/office/drawing/2014/main" val="230015045"/>
                    </a:ext>
                  </a:extLst>
                </a:gridCol>
                <a:gridCol w="576072">
                  <a:extLst>
                    <a:ext uri="{9D8B030D-6E8A-4147-A177-3AD203B41FA5}">
                      <a16:colId xmlns:a16="http://schemas.microsoft.com/office/drawing/2014/main" val="2555263611"/>
                    </a:ext>
                  </a:extLst>
                </a:gridCol>
                <a:gridCol w="576072">
                  <a:extLst>
                    <a:ext uri="{9D8B030D-6E8A-4147-A177-3AD203B41FA5}">
                      <a16:colId xmlns:a16="http://schemas.microsoft.com/office/drawing/2014/main" val="991475295"/>
                    </a:ext>
                  </a:extLst>
                </a:gridCol>
                <a:gridCol w="576072">
                  <a:extLst>
                    <a:ext uri="{9D8B030D-6E8A-4147-A177-3AD203B41FA5}">
                      <a16:colId xmlns:a16="http://schemas.microsoft.com/office/drawing/2014/main" val="1667797210"/>
                    </a:ext>
                  </a:extLst>
                </a:gridCol>
                <a:gridCol w="576072">
                  <a:extLst>
                    <a:ext uri="{9D8B030D-6E8A-4147-A177-3AD203B41FA5}">
                      <a16:colId xmlns:a16="http://schemas.microsoft.com/office/drawing/2014/main" val="2320249741"/>
                    </a:ext>
                  </a:extLst>
                </a:gridCol>
                <a:gridCol w="576072">
                  <a:extLst>
                    <a:ext uri="{9D8B030D-6E8A-4147-A177-3AD203B41FA5}">
                      <a16:colId xmlns:a16="http://schemas.microsoft.com/office/drawing/2014/main" val="3794831016"/>
                    </a:ext>
                  </a:extLst>
                </a:gridCol>
                <a:gridCol w="576072">
                  <a:extLst>
                    <a:ext uri="{9D8B030D-6E8A-4147-A177-3AD203B41FA5}">
                      <a16:colId xmlns:a16="http://schemas.microsoft.com/office/drawing/2014/main" val="984713957"/>
                    </a:ext>
                  </a:extLst>
                </a:gridCol>
                <a:gridCol w="576072">
                  <a:extLst>
                    <a:ext uri="{9D8B030D-6E8A-4147-A177-3AD203B41FA5}">
                      <a16:colId xmlns:a16="http://schemas.microsoft.com/office/drawing/2014/main" val="1446689489"/>
                    </a:ext>
                  </a:extLst>
                </a:gridCol>
                <a:gridCol w="658368">
                  <a:extLst>
                    <a:ext uri="{9D8B030D-6E8A-4147-A177-3AD203B41FA5}">
                      <a16:colId xmlns:a16="http://schemas.microsoft.com/office/drawing/2014/main" val="345631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451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- 2018-12-16 16:18:20 </a:t>
                      </a:r>
                      <a:r>
                        <a:rPr kumimoji="0" lang="en-US" sz="1000" b="0" i="0" u="none" strike="noStrike" kern="1200" cap="none" spc="0" normalizeH="0" baseline="0" noProof="0">
                          <a:ln>
                            <a:noFill/>
                          </a:ln>
                          <a:solidFill>
                            <a:prstClr val="black"/>
                          </a:solidFill>
                          <a:effectLst/>
                          <a:uLnTx/>
                          <a:uFillTx/>
                          <a:latin typeface="+mn-lt"/>
                          <a:ea typeface="+mn-ea"/>
                          <a:cs typeface="+mn-cs"/>
                        </a:rPr>
                        <a:t> 
 Give in to tempting wood-fired Paella and other Spanish flavours at a festive Andalusian barbecue! 
Flamenco performances, musicians and
fire-eaters await on the beach! 
22nd December. 
Book: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502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- 2018-12-26 12:00:02 </a:t>
                      </a:r>
                      <a:r>
                        <a:rPr kumimoji="0" lang="en-US" sz="1000" b="0" i="0" u="none" strike="noStrike" kern="1200" cap="none" spc="0" normalizeH="0" baseline="0" noProof="0">
                          <a:ln>
                            <a:noFill/>
                          </a:ln>
                          <a:solidFill>
                            <a:prstClr val="black"/>
                          </a:solidFill>
                          <a:effectLst/>
                          <a:uLnTx/>
                          <a:uFillTx/>
                          <a:latin typeface="+mn-lt"/>
                          <a:ea typeface="+mn-ea"/>
                          <a:cs typeface="+mn-cs"/>
                        </a:rPr>
                        <a:t> 
 We welcome guests from far and wide, but always treasure the moments that our local community come for a visit. 📷 mathieumoriniere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1076618"/>
                  </a:ext>
                </a:extLst>
              </a:tr>
            </a:tbl>
          </a:graphicData>
        </a:graphic>
      </p:graphicFrame>
      <p:sp>
        <p:nvSpPr>
          <p:cNvPr id="4" name="Text Placeholder 3">
            <a:extLst>
              <a:ext uri="{FF2B5EF4-FFF2-40B4-BE49-F238E27FC236}">
                <a16:creationId xmlns:a16="http://schemas.microsoft.com/office/drawing/2014/main" id="{361A7669-7F28-431D-97FA-78891F6AE535}"/>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578906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E43F6-5A6C-40D0-A25B-3035DB75665C}"/>
              </a:ext>
            </a:extLst>
          </p:cNvPr>
          <p:cNvSpPr>
            <a:spLocks noGrp="1"/>
          </p:cNvSpPr>
          <p:nvPr>
            <p:ph type="title"/>
          </p:nvPr>
        </p:nvSpPr>
        <p:spPr/>
        <p:txBody>
          <a:bodyPr/>
          <a:lstStyle/>
          <a:p>
            <a:r>
              <a:rPr lang="en-US"/>
              <a:t>Facebook FB Own Posts Table with views | SLTR - 10 of 18</a:t>
            </a:r>
          </a:p>
        </p:txBody>
      </p:sp>
      <p:graphicFrame>
        <p:nvGraphicFramePr>
          <p:cNvPr id="5" name="Table Placeholder 4">
            <a:extLst>
              <a:ext uri="{FF2B5EF4-FFF2-40B4-BE49-F238E27FC236}">
                <a16:creationId xmlns:a16="http://schemas.microsoft.com/office/drawing/2014/main" id="{14DE3505-7804-426A-8EBF-39A503DAAFB5}"/>
              </a:ext>
            </a:extLst>
          </p:cNvPr>
          <p:cNvGraphicFramePr>
            <a:graphicFrameLocks noGrp="1"/>
          </p:cNvGraphicFramePr>
          <p:nvPr>
            <p:ph type="tbl" sz="quarter" idx="13"/>
            <p:extLst>
              <p:ext uri="{D42A27DB-BD31-4B8C-83A1-F6EECF244321}">
                <p14:modId xmlns:p14="http://schemas.microsoft.com/office/powerpoint/2010/main" val="298622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8876932"/>
                    </a:ext>
                  </a:extLst>
                </a:gridCol>
                <a:gridCol w="576072">
                  <a:extLst>
                    <a:ext uri="{9D8B030D-6E8A-4147-A177-3AD203B41FA5}">
                      <a16:colId xmlns:a16="http://schemas.microsoft.com/office/drawing/2014/main" val="3555893596"/>
                    </a:ext>
                  </a:extLst>
                </a:gridCol>
                <a:gridCol w="576072">
                  <a:extLst>
                    <a:ext uri="{9D8B030D-6E8A-4147-A177-3AD203B41FA5}">
                      <a16:colId xmlns:a16="http://schemas.microsoft.com/office/drawing/2014/main" val="1252255049"/>
                    </a:ext>
                  </a:extLst>
                </a:gridCol>
                <a:gridCol w="576072">
                  <a:extLst>
                    <a:ext uri="{9D8B030D-6E8A-4147-A177-3AD203B41FA5}">
                      <a16:colId xmlns:a16="http://schemas.microsoft.com/office/drawing/2014/main" val="2075151002"/>
                    </a:ext>
                  </a:extLst>
                </a:gridCol>
                <a:gridCol w="576072">
                  <a:extLst>
                    <a:ext uri="{9D8B030D-6E8A-4147-A177-3AD203B41FA5}">
                      <a16:colId xmlns:a16="http://schemas.microsoft.com/office/drawing/2014/main" val="2679943726"/>
                    </a:ext>
                  </a:extLst>
                </a:gridCol>
                <a:gridCol w="576072">
                  <a:extLst>
                    <a:ext uri="{9D8B030D-6E8A-4147-A177-3AD203B41FA5}">
                      <a16:colId xmlns:a16="http://schemas.microsoft.com/office/drawing/2014/main" val="395791191"/>
                    </a:ext>
                  </a:extLst>
                </a:gridCol>
                <a:gridCol w="576072">
                  <a:extLst>
                    <a:ext uri="{9D8B030D-6E8A-4147-A177-3AD203B41FA5}">
                      <a16:colId xmlns:a16="http://schemas.microsoft.com/office/drawing/2014/main" val="2469597908"/>
                    </a:ext>
                  </a:extLst>
                </a:gridCol>
                <a:gridCol w="576072">
                  <a:extLst>
                    <a:ext uri="{9D8B030D-6E8A-4147-A177-3AD203B41FA5}">
                      <a16:colId xmlns:a16="http://schemas.microsoft.com/office/drawing/2014/main" val="4226965480"/>
                    </a:ext>
                  </a:extLst>
                </a:gridCol>
                <a:gridCol w="576072">
                  <a:extLst>
                    <a:ext uri="{9D8B030D-6E8A-4147-A177-3AD203B41FA5}">
                      <a16:colId xmlns:a16="http://schemas.microsoft.com/office/drawing/2014/main" val="1273277804"/>
                    </a:ext>
                  </a:extLst>
                </a:gridCol>
                <a:gridCol w="576072">
                  <a:extLst>
                    <a:ext uri="{9D8B030D-6E8A-4147-A177-3AD203B41FA5}">
                      <a16:colId xmlns:a16="http://schemas.microsoft.com/office/drawing/2014/main" val="81563922"/>
                    </a:ext>
                  </a:extLst>
                </a:gridCol>
                <a:gridCol w="576072">
                  <a:extLst>
                    <a:ext uri="{9D8B030D-6E8A-4147-A177-3AD203B41FA5}">
                      <a16:colId xmlns:a16="http://schemas.microsoft.com/office/drawing/2014/main" val="2495570126"/>
                    </a:ext>
                  </a:extLst>
                </a:gridCol>
                <a:gridCol w="658368">
                  <a:extLst>
                    <a:ext uri="{9D8B030D-6E8A-4147-A177-3AD203B41FA5}">
                      <a16:colId xmlns:a16="http://schemas.microsoft.com/office/drawing/2014/main" val="334282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115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- 2018-12-13 12:00:00 </a:t>
                      </a:r>
                      <a:r>
                        <a:rPr kumimoji="0" lang="en-US" sz="1000" b="0" i="0" u="none" strike="noStrike" kern="1200" cap="none" spc="0" normalizeH="0" baseline="0" noProof="0">
                          <a:ln>
                            <a:noFill/>
                          </a:ln>
                          <a:solidFill>
                            <a:prstClr val="black"/>
                          </a:solidFill>
                          <a:effectLst/>
                          <a:uLnTx/>
                          <a:uFillTx/>
                          <a:latin typeface="+mn-lt"/>
                          <a:ea typeface="+mn-ea"/>
                          <a:cs typeface="+mn-cs"/>
                        </a:rPr>
                        <a:t> 
 Indulge in tastes of the festive season at one of our restaurants this Christmas Eve. From extravagant set menus in Safran, Kushi and Republik, to a fantastically festive buffet at Le Bazar, get in touch for details: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3513854"/>
                  </a:ext>
                </a:extLst>
              </a:tr>
            </a:tbl>
          </a:graphicData>
        </a:graphic>
      </p:graphicFrame>
      <p:sp>
        <p:nvSpPr>
          <p:cNvPr id="4" name="Text Placeholder 3">
            <a:extLst>
              <a:ext uri="{FF2B5EF4-FFF2-40B4-BE49-F238E27FC236}">
                <a16:creationId xmlns:a16="http://schemas.microsoft.com/office/drawing/2014/main" id="{EBD27E20-0713-466D-AEDA-DF60FCE4BDFF}"/>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599090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2BBB5-BA7D-47C8-BF58-A04E7A05A5E6}"/>
              </a:ext>
            </a:extLst>
          </p:cNvPr>
          <p:cNvSpPr>
            <a:spLocks noGrp="1"/>
          </p:cNvSpPr>
          <p:nvPr>
            <p:ph type="title"/>
          </p:nvPr>
        </p:nvSpPr>
        <p:spPr/>
        <p:txBody>
          <a:bodyPr/>
          <a:lstStyle/>
          <a:p>
            <a:r>
              <a:rPr lang="en-US"/>
              <a:t>Facebook FB Own Posts Table with views | SLTR - 11 of 18</a:t>
            </a:r>
          </a:p>
        </p:txBody>
      </p:sp>
      <p:graphicFrame>
        <p:nvGraphicFramePr>
          <p:cNvPr id="5" name="Table Placeholder 4">
            <a:extLst>
              <a:ext uri="{FF2B5EF4-FFF2-40B4-BE49-F238E27FC236}">
                <a16:creationId xmlns:a16="http://schemas.microsoft.com/office/drawing/2014/main" id="{372DFEDC-0894-40B1-AE48-7BF8256CE5D0}"/>
              </a:ext>
            </a:extLst>
          </p:cNvPr>
          <p:cNvGraphicFramePr>
            <a:graphicFrameLocks noGrp="1"/>
          </p:cNvGraphicFramePr>
          <p:nvPr>
            <p:ph type="tbl" sz="quarter" idx="13"/>
            <p:extLst>
              <p:ext uri="{D42A27DB-BD31-4B8C-83A1-F6EECF244321}">
                <p14:modId xmlns:p14="http://schemas.microsoft.com/office/powerpoint/2010/main" val="89143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5775135"/>
                    </a:ext>
                  </a:extLst>
                </a:gridCol>
                <a:gridCol w="576072">
                  <a:extLst>
                    <a:ext uri="{9D8B030D-6E8A-4147-A177-3AD203B41FA5}">
                      <a16:colId xmlns:a16="http://schemas.microsoft.com/office/drawing/2014/main" val="1197419368"/>
                    </a:ext>
                  </a:extLst>
                </a:gridCol>
                <a:gridCol w="576072">
                  <a:extLst>
                    <a:ext uri="{9D8B030D-6E8A-4147-A177-3AD203B41FA5}">
                      <a16:colId xmlns:a16="http://schemas.microsoft.com/office/drawing/2014/main" val="1492909168"/>
                    </a:ext>
                  </a:extLst>
                </a:gridCol>
                <a:gridCol w="576072">
                  <a:extLst>
                    <a:ext uri="{9D8B030D-6E8A-4147-A177-3AD203B41FA5}">
                      <a16:colId xmlns:a16="http://schemas.microsoft.com/office/drawing/2014/main" val="3214155819"/>
                    </a:ext>
                  </a:extLst>
                </a:gridCol>
                <a:gridCol w="576072">
                  <a:extLst>
                    <a:ext uri="{9D8B030D-6E8A-4147-A177-3AD203B41FA5}">
                      <a16:colId xmlns:a16="http://schemas.microsoft.com/office/drawing/2014/main" val="2179881484"/>
                    </a:ext>
                  </a:extLst>
                </a:gridCol>
                <a:gridCol w="576072">
                  <a:extLst>
                    <a:ext uri="{9D8B030D-6E8A-4147-A177-3AD203B41FA5}">
                      <a16:colId xmlns:a16="http://schemas.microsoft.com/office/drawing/2014/main" val="3581221666"/>
                    </a:ext>
                  </a:extLst>
                </a:gridCol>
                <a:gridCol w="576072">
                  <a:extLst>
                    <a:ext uri="{9D8B030D-6E8A-4147-A177-3AD203B41FA5}">
                      <a16:colId xmlns:a16="http://schemas.microsoft.com/office/drawing/2014/main" val="2630927630"/>
                    </a:ext>
                  </a:extLst>
                </a:gridCol>
                <a:gridCol w="576072">
                  <a:extLst>
                    <a:ext uri="{9D8B030D-6E8A-4147-A177-3AD203B41FA5}">
                      <a16:colId xmlns:a16="http://schemas.microsoft.com/office/drawing/2014/main" val="2831477778"/>
                    </a:ext>
                  </a:extLst>
                </a:gridCol>
                <a:gridCol w="576072">
                  <a:extLst>
                    <a:ext uri="{9D8B030D-6E8A-4147-A177-3AD203B41FA5}">
                      <a16:colId xmlns:a16="http://schemas.microsoft.com/office/drawing/2014/main" val="3352111324"/>
                    </a:ext>
                  </a:extLst>
                </a:gridCol>
                <a:gridCol w="576072">
                  <a:extLst>
                    <a:ext uri="{9D8B030D-6E8A-4147-A177-3AD203B41FA5}">
                      <a16:colId xmlns:a16="http://schemas.microsoft.com/office/drawing/2014/main" val="1555700621"/>
                    </a:ext>
                  </a:extLst>
                </a:gridCol>
                <a:gridCol w="576072">
                  <a:extLst>
                    <a:ext uri="{9D8B030D-6E8A-4147-A177-3AD203B41FA5}">
                      <a16:colId xmlns:a16="http://schemas.microsoft.com/office/drawing/2014/main" val="3829587467"/>
                    </a:ext>
                  </a:extLst>
                </a:gridCol>
                <a:gridCol w="658368">
                  <a:extLst>
                    <a:ext uri="{9D8B030D-6E8A-4147-A177-3AD203B41FA5}">
                      <a16:colId xmlns:a16="http://schemas.microsoft.com/office/drawing/2014/main" val="149475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840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- 2018-12-27 13:00:02 </a:t>
                      </a:r>
                      <a:r>
                        <a:rPr kumimoji="0" lang="en-US" sz="1000" b="0" i="0" u="none" strike="noStrike" kern="1200" cap="none" spc="0" normalizeH="0" baseline="0" noProof="0">
                          <a:ln>
                            <a:noFill/>
                          </a:ln>
                          <a:solidFill>
                            <a:prstClr val="black"/>
                          </a:solidFill>
                          <a:effectLst/>
                          <a:uLnTx/>
                          <a:uFillTx/>
                          <a:latin typeface="+mn-lt"/>
                          <a:ea typeface="+mn-ea"/>
                          <a:cs typeface="+mn-cs"/>
                        </a:rPr>
                        <a:t> 
 Just off the resort's pristine coastline are two spectacular islands: Ilot Mangénie, which provides the perfect Indian Ocean island escape exclusively for Shangri-La's Le Touessrok Resort &amp; Spa's guests, and Ile aux Cerfs with its spectacular 18-hole championship golf course.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44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- 2018-12-21 11:00:00 </a:t>
                      </a:r>
                      <a:r>
                        <a:rPr kumimoji="0" lang="en-US" sz="1000" b="0" i="0" u="none" strike="noStrike" kern="1200" cap="none" spc="0" normalizeH="0" baseline="0" noProof="0">
                          <a:ln>
                            <a:noFill/>
                          </a:ln>
                          <a:solidFill>
                            <a:prstClr val="black"/>
                          </a:solidFill>
                          <a:effectLst/>
                          <a:uLnTx/>
                          <a:uFillTx/>
                          <a:latin typeface="+mn-lt"/>
                          <a:ea typeface="+mn-ea"/>
                          <a:cs typeface="+mn-cs"/>
                        </a:rPr>
                        <a:t> 
 Care for a quick 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4647411"/>
                  </a:ext>
                </a:extLst>
              </a:tr>
            </a:tbl>
          </a:graphicData>
        </a:graphic>
      </p:graphicFrame>
      <p:sp>
        <p:nvSpPr>
          <p:cNvPr id="4" name="Text Placeholder 3">
            <a:extLst>
              <a:ext uri="{FF2B5EF4-FFF2-40B4-BE49-F238E27FC236}">
                <a16:creationId xmlns:a16="http://schemas.microsoft.com/office/drawing/2014/main" id="{99F1E7C9-4DF8-44AA-B35B-9F3E21D43FD7}"/>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2646565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2BCDC-3628-4F7C-8B7A-E7FCECE40C50}"/>
              </a:ext>
            </a:extLst>
          </p:cNvPr>
          <p:cNvSpPr>
            <a:spLocks noGrp="1"/>
          </p:cNvSpPr>
          <p:nvPr>
            <p:ph type="title"/>
          </p:nvPr>
        </p:nvSpPr>
        <p:spPr/>
        <p:txBody>
          <a:bodyPr/>
          <a:lstStyle/>
          <a:p>
            <a:r>
              <a:rPr lang="en-US"/>
              <a:t>Facebook FB Own Posts Table with views | SLTR - 12 of 18</a:t>
            </a:r>
          </a:p>
        </p:txBody>
      </p:sp>
      <p:graphicFrame>
        <p:nvGraphicFramePr>
          <p:cNvPr id="5" name="Table Placeholder 4">
            <a:extLst>
              <a:ext uri="{FF2B5EF4-FFF2-40B4-BE49-F238E27FC236}">
                <a16:creationId xmlns:a16="http://schemas.microsoft.com/office/drawing/2014/main" id="{F83919AA-0F9F-4381-AC76-1A17DAE4394A}"/>
              </a:ext>
            </a:extLst>
          </p:cNvPr>
          <p:cNvGraphicFramePr>
            <a:graphicFrameLocks noGrp="1"/>
          </p:cNvGraphicFramePr>
          <p:nvPr>
            <p:ph type="tbl" sz="quarter" idx="13"/>
            <p:extLst>
              <p:ext uri="{D42A27DB-BD31-4B8C-83A1-F6EECF244321}">
                <p14:modId xmlns:p14="http://schemas.microsoft.com/office/powerpoint/2010/main" val="2775433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0597543"/>
                    </a:ext>
                  </a:extLst>
                </a:gridCol>
                <a:gridCol w="576072">
                  <a:extLst>
                    <a:ext uri="{9D8B030D-6E8A-4147-A177-3AD203B41FA5}">
                      <a16:colId xmlns:a16="http://schemas.microsoft.com/office/drawing/2014/main" val="2584352087"/>
                    </a:ext>
                  </a:extLst>
                </a:gridCol>
                <a:gridCol w="576072">
                  <a:extLst>
                    <a:ext uri="{9D8B030D-6E8A-4147-A177-3AD203B41FA5}">
                      <a16:colId xmlns:a16="http://schemas.microsoft.com/office/drawing/2014/main" val="4158949183"/>
                    </a:ext>
                  </a:extLst>
                </a:gridCol>
                <a:gridCol w="576072">
                  <a:extLst>
                    <a:ext uri="{9D8B030D-6E8A-4147-A177-3AD203B41FA5}">
                      <a16:colId xmlns:a16="http://schemas.microsoft.com/office/drawing/2014/main" val="3353982327"/>
                    </a:ext>
                  </a:extLst>
                </a:gridCol>
                <a:gridCol w="576072">
                  <a:extLst>
                    <a:ext uri="{9D8B030D-6E8A-4147-A177-3AD203B41FA5}">
                      <a16:colId xmlns:a16="http://schemas.microsoft.com/office/drawing/2014/main" val="433939952"/>
                    </a:ext>
                  </a:extLst>
                </a:gridCol>
                <a:gridCol w="576072">
                  <a:extLst>
                    <a:ext uri="{9D8B030D-6E8A-4147-A177-3AD203B41FA5}">
                      <a16:colId xmlns:a16="http://schemas.microsoft.com/office/drawing/2014/main" val="2624695572"/>
                    </a:ext>
                  </a:extLst>
                </a:gridCol>
                <a:gridCol w="576072">
                  <a:extLst>
                    <a:ext uri="{9D8B030D-6E8A-4147-A177-3AD203B41FA5}">
                      <a16:colId xmlns:a16="http://schemas.microsoft.com/office/drawing/2014/main" val="3125149704"/>
                    </a:ext>
                  </a:extLst>
                </a:gridCol>
                <a:gridCol w="576072">
                  <a:extLst>
                    <a:ext uri="{9D8B030D-6E8A-4147-A177-3AD203B41FA5}">
                      <a16:colId xmlns:a16="http://schemas.microsoft.com/office/drawing/2014/main" val="1329011804"/>
                    </a:ext>
                  </a:extLst>
                </a:gridCol>
                <a:gridCol w="576072">
                  <a:extLst>
                    <a:ext uri="{9D8B030D-6E8A-4147-A177-3AD203B41FA5}">
                      <a16:colId xmlns:a16="http://schemas.microsoft.com/office/drawing/2014/main" val="3897526556"/>
                    </a:ext>
                  </a:extLst>
                </a:gridCol>
                <a:gridCol w="576072">
                  <a:extLst>
                    <a:ext uri="{9D8B030D-6E8A-4147-A177-3AD203B41FA5}">
                      <a16:colId xmlns:a16="http://schemas.microsoft.com/office/drawing/2014/main" val="3493014205"/>
                    </a:ext>
                  </a:extLst>
                </a:gridCol>
                <a:gridCol w="576072">
                  <a:extLst>
                    <a:ext uri="{9D8B030D-6E8A-4147-A177-3AD203B41FA5}">
                      <a16:colId xmlns:a16="http://schemas.microsoft.com/office/drawing/2014/main" val="2991976564"/>
                    </a:ext>
                  </a:extLst>
                </a:gridCol>
                <a:gridCol w="658368">
                  <a:extLst>
                    <a:ext uri="{9D8B030D-6E8A-4147-A177-3AD203B41FA5}">
                      <a16:colId xmlns:a16="http://schemas.microsoft.com/office/drawing/2014/main" val="294777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686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- 2018-12-24 11:30:00 </a:t>
                      </a:r>
                      <a:r>
                        <a:rPr kumimoji="0" lang="en-US" sz="1000" b="0" i="0" u="none" strike="noStrike" kern="1200" cap="none" spc="0" normalizeH="0" baseline="0" noProof="0">
                          <a:ln>
                            <a:noFill/>
                          </a:ln>
                          <a:solidFill>
                            <a:prstClr val="black"/>
                          </a:solidFill>
                          <a:effectLst/>
                          <a:uLnTx/>
                          <a:uFillTx/>
                          <a:latin typeface="+mn-lt"/>
                          <a:ea typeface="+mn-ea"/>
                          <a:cs typeface="+mn-cs"/>
                        </a:rPr>
                        <a:t> 
 Memories that last a lifetime. 📷 christiemuir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625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- 2018-12-25 11:00:01 </a:t>
                      </a:r>
                      <a:r>
                        <a:rPr kumimoji="0" lang="en-US" sz="1000" b="0" i="0" u="none" strike="noStrike" kern="1200" cap="none" spc="0" normalizeH="0" baseline="0" noProof="0">
                          <a:ln>
                            <a:noFill/>
                          </a:ln>
                          <a:solidFill>
                            <a:prstClr val="black"/>
                          </a:solidFill>
                          <a:effectLst/>
                          <a:uLnTx/>
                          <a:uFillTx/>
                          <a:latin typeface="+mn-lt"/>
                          <a:ea typeface="+mn-ea"/>
                          <a:cs typeface="+mn-cs"/>
                        </a:rPr>
                        <a:t> 
 A very Merry Christmas to you and your family, from the whole team at Shangri-La's Le Touessrok Resort &amp;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6192731"/>
                  </a:ext>
                </a:extLst>
              </a:tr>
            </a:tbl>
          </a:graphicData>
        </a:graphic>
      </p:graphicFrame>
      <p:sp>
        <p:nvSpPr>
          <p:cNvPr id="4" name="Text Placeholder 3">
            <a:extLst>
              <a:ext uri="{FF2B5EF4-FFF2-40B4-BE49-F238E27FC236}">
                <a16:creationId xmlns:a16="http://schemas.microsoft.com/office/drawing/2014/main" id="{F24E9FCC-6D06-4B79-8F63-F399E596CFA6}"/>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466223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1B0D-1C82-4CD4-BD22-8D97A85CDA73}"/>
              </a:ext>
            </a:extLst>
          </p:cNvPr>
          <p:cNvSpPr>
            <a:spLocks noGrp="1"/>
          </p:cNvSpPr>
          <p:nvPr>
            <p:ph type="title"/>
          </p:nvPr>
        </p:nvSpPr>
        <p:spPr/>
        <p:txBody>
          <a:bodyPr/>
          <a:lstStyle/>
          <a:p>
            <a:r>
              <a:rPr lang="en-US"/>
              <a:t>Facebook FB Own Posts Table with views | SLTR - 13 of 18</a:t>
            </a:r>
          </a:p>
        </p:txBody>
      </p:sp>
      <p:graphicFrame>
        <p:nvGraphicFramePr>
          <p:cNvPr id="5" name="Table Placeholder 4">
            <a:extLst>
              <a:ext uri="{FF2B5EF4-FFF2-40B4-BE49-F238E27FC236}">
                <a16:creationId xmlns:a16="http://schemas.microsoft.com/office/drawing/2014/main" id="{53FA0352-71D1-438F-BE31-CBE8B8AF3F32}"/>
              </a:ext>
            </a:extLst>
          </p:cNvPr>
          <p:cNvGraphicFramePr>
            <a:graphicFrameLocks noGrp="1"/>
          </p:cNvGraphicFramePr>
          <p:nvPr>
            <p:ph type="tbl" sz="quarter" idx="13"/>
            <p:extLst>
              <p:ext uri="{D42A27DB-BD31-4B8C-83A1-F6EECF244321}">
                <p14:modId xmlns:p14="http://schemas.microsoft.com/office/powerpoint/2010/main" val="207462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2072597"/>
                    </a:ext>
                  </a:extLst>
                </a:gridCol>
                <a:gridCol w="576072">
                  <a:extLst>
                    <a:ext uri="{9D8B030D-6E8A-4147-A177-3AD203B41FA5}">
                      <a16:colId xmlns:a16="http://schemas.microsoft.com/office/drawing/2014/main" val="1215534292"/>
                    </a:ext>
                  </a:extLst>
                </a:gridCol>
                <a:gridCol w="576072">
                  <a:extLst>
                    <a:ext uri="{9D8B030D-6E8A-4147-A177-3AD203B41FA5}">
                      <a16:colId xmlns:a16="http://schemas.microsoft.com/office/drawing/2014/main" val="1201926073"/>
                    </a:ext>
                  </a:extLst>
                </a:gridCol>
                <a:gridCol w="576072">
                  <a:extLst>
                    <a:ext uri="{9D8B030D-6E8A-4147-A177-3AD203B41FA5}">
                      <a16:colId xmlns:a16="http://schemas.microsoft.com/office/drawing/2014/main" val="550726248"/>
                    </a:ext>
                  </a:extLst>
                </a:gridCol>
                <a:gridCol w="576072">
                  <a:extLst>
                    <a:ext uri="{9D8B030D-6E8A-4147-A177-3AD203B41FA5}">
                      <a16:colId xmlns:a16="http://schemas.microsoft.com/office/drawing/2014/main" val="675541697"/>
                    </a:ext>
                  </a:extLst>
                </a:gridCol>
                <a:gridCol w="576072">
                  <a:extLst>
                    <a:ext uri="{9D8B030D-6E8A-4147-A177-3AD203B41FA5}">
                      <a16:colId xmlns:a16="http://schemas.microsoft.com/office/drawing/2014/main" val="2978375843"/>
                    </a:ext>
                  </a:extLst>
                </a:gridCol>
                <a:gridCol w="576072">
                  <a:extLst>
                    <a:ext uri="{9D8B030D-6E8A-4147-A177-3AD203B41FA5}">
                      <a16:colId xmlns:a16="http://schemas.microsoft.com/office/drawing/2014/main" val="522851783"/>
                    </a:ext>
                  </a:extLst>
                </a:gridCol>
                <a:gridCol w="576072">
                  <a:extLst>
                    <a:ext uri="{9D8B030D-6E8A-4147-A177-3AD203B41FA5}">
                      <a16:colId xmlns:a16="http://schemas.microsoft.com/office/drawing/2014/main" val="4082222341"/>
                    </a:ext>
                  </a:extLst>
                </a:gridCol>
                <a:gridCol w="576072">
                  <a:extLst>
                    <a:ext uri="{9D8B030D-6E8A-4147-A177-3AD203B41FA5}">
                      <a16:colId xmlns:a16="http://schemas.microsoft.com/office/drawing/2014/main" val="593457098"/>
                    </a:ext>
                  </a:extLst>
                </a:gridCol>
                <a:gridCol w="576072">
                  <a:extLst>
                    <a:ext uri="{9D8B030D-6E8A-4147-A177-3AD203B41FA5}">
                      <a16:colId xmlns:a16="http://schemas.microsoft.com/office/drawing/2014/main" val="2461745394"/>
                    </a:ext>
                  </a:extLst>
                </a:gridCol>
                <a:gridCol w="576072">
                  <a:extLst>
                    <a:ext uri="{9D8B030D-6E8A-4147-A177-3AD203B41FA5}">
                      <a16:colId xmlns:a16="http://schemas.microsoft.com/office/drawing/2014/main" val="4146434212"/>
                    </a:ext>
                  </a:extLst>
                </a:gridCol>
                <a:gridCol w="658368">
                  <a:extLst>
                    <a:ext uri="{9D8B030D-6E8A-4147-A177-3AD203B41FA5}">
                      <a16:colId xmlns:a16="http://schemas.microsoft.com/office/drawing/2014/main" val="23637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875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- 2018-12-20 12:30:01 </a:t>
                      </a:r>
                      <a:r>
                        <a:rPr kumimoji="0" lang="en-US" sz="1000" b="0" i="0" u="none" strike="noStrike" kern="1200" cap="none" spc="0" normalizeH="0" baseline="0" noProof="0">
                          <a:ln>
                            <a:noFill/>
                          </a:ln>
                          <a:solidFill>
                            <a:prstClr val="black"/>
                          </a:solidFill>
                          <a:effectLst/>
                          <a:uLnTx/>
                          <a:uFillTx/>
                          <a:latin typeface="+mn-lt"/>
                          <a:ea typeface="+mn-ea"/>
                          <a:cs typeface="+mn-cs"/>
                        </a:rPr>
                        <a:t> 
 Whether it's sipping the day away on a private island, or swaying to the beats at Republik, we know Christmas Day 2018 is going to be special.
Call to find out about our options: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100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- 2018-12-31 12:00:01 </a:t>
                      </a:r>
                      <a:r>
                        <a:rPr kumimoji="0" lang="en-US" sz="1000" b="0" i="0" u="none" strike="noStrike" kern="1200" cap="none" spc="0" normalizeH="0" baseline="0" noProof="0">
                          <a:ln>
                            <a:noFill/>
                          </a:ln>
                          <a:solidFill>
                            <a:prstClr val="black"/>
                          </a:solidFill>
                          <a:effectLst/>
                          <a:uLnTx/>
                          <a:uFillTx/>
                          <a:latin typeface="+mn-lt"/>
                          <a:ea typeface="+mn-ea"/>
                          <a:cs typeface="+mn-cs"/>
                        </a:rPr>
                        <a:t> 
 However you are ringing in the bells tonight, have a very happy New Year! We'll see you in 2019! 📷 anikajalal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8229310"/>
                  </a:ext>
                </a:extLst>
              </a:tr>
            </a:tbl>
          </a:graphicData>
        </a:graphic>
      </p:graphicFrame>
      <p:sp>
        <p:nvSpPr>
          <p:cNvPr id="4" name="Text Placeholder 3">
            <a:extLst>
              <a:ext uri="{FF2B5EF4-FFF2-40B4-BE49-F238E27FC236}">
                <a16:creationId xmlns:a16="http://schemas.microsoft.com/office/drawing/2014/main" id="{A21F6C2B-C2FD-4517-9212-E7B87DAE0CAC}"/>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673762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BB8F4-1179-4BAD-89A3-4738FAD46936}"/>
              </a:ext>
            </a:extLst>
          </p:cNvPr>
          <p:cNvSpPr>
            <a:spLocks noGrp="1"/>
          </p:cNvSpPr>
          <p:nvPr>
            <p:ph type="title"/>
          </p:nvPr>
        </p:nvSpPr>
        <p:spPr/>
        <p:txBody>
          <a:bodyPr/>
          <a:lstStyle/>
          <a:p>
            <a:r>
              <a:rPr lang="en-US"/>
              <a:t>Facebook FB Own Posts Table with views | SLTR - 14 of 18</a:t>
            </a:r>
          </a:p>
        </p:txBody>
      </p:sp>
      <p:graphicFrame>
        <p:nvGraphicFramePr>
          <p:cNvPr id="5" name="Table Placeholder 4">
            <a:extLst>
              <a:ext uri="{FF2B5EF4-FFF2-40B4-BE49-F238E27FC236}">
                <a16:creationId xmlns:a16="http://schemas.microsoft.com/office/drawing/2014/main" id="{9E98805C-5BF1-4E8C-9581-F2E631E7FDE6}"/>
              </a:ext>
            </a:extLst>
          </p:cNvPr>
          <p:cNvGraphicFramePr>
            <a:graphicFrameLocks noGrp="1"/>
          </p:cNvGraphicFramePr>
          <p:nvPr>
            <p:ph type="tbl" sz="quarter" idx="13"/>
            <p:extLst>
              <p:ext uri="{D42A27DB-BD31-4B8C-83A1-F6EECF244321}">
                <p14:modId xmlns:p14="http://schemas.microsoft.com/office/powerpoint/2010/main" val="406282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3939665"/>
                    </a:ext>
                  </a:extLst>
                </a:gridCol>
                <a:gridCol w="576072">
                  <a:extLst>
                    <a:ext uri="{9D8B030D-6E8A-4147-A177-3AD203B41FA5}">
                      <a16:colId xmlns:a16="http://schemas.microsoft.com/office/drawing/2014/main" val="1913014168"/>
                    </a:ext>
                  </a:extLst>
                </a:gridCol>
                <a:gridCol w="576072">
                  <a:extLst>
                    <a:ext uri="{9D8B030D-6E8A-4147-A177-3AD203B41FA5}">
                      <a16:colId xmlns:a16="http://schemas.microsoft.com/office/drawing/2014/main" val="385736886"/>
                    </a:ext>
                  </a:extLst>
                </a:gridCol>
                <a:gridCol w="576072">
                  <a:extLst>
                    <a:ext uri="{9D8B030D-6E8A-4147-A177-3AD203B41FA5}">
                      <a16:colId xmlns:a16="http://schemas.microsoft.com/office/drawing/2014/main" val="1869777417"/>
                    </a:ext>
                  </a:extLst>
                </a:gridCol>
                <a:gridCol w="576072">
                  <a:extLst>
                    <a:ext uri="{9D8B030D-6E8A-4147-A177-3AD203B41FA5}">
                      <a16:colId xmlns:a16="http://schemas.microsoft.com/office/drawing/2014/main" val="1271604437"/>
                    </a:ext>
                  </a:extLst>
                </a:gridCol>
                <a:gridCol w="576072">
                  <a:extLst>
                    <a:ext uri="{9D8B030D-6E8A-4147-A177-3AD203B41FA5}">
                      <a16:colId xmlns:a16="http://schemas.microsoft.com/office/drawing/2014/main" val="4088049477"/>
                    </a:ext>
                  </a:extLst>
                </a:gridCol>
                <a:gridCol w="576072">
                  <a:extLst>
                    <a:ext uri="{9D8B030D-6E8A-4147-A177-3AD203B41FA5}">
                      <a16:colId xmlns:a16="http://schemas.microsoft.com/office/drawing/2014/main" val="1315021405"/>
                    </a:ext>
                  </a:extLst>
                </a:gridCol>
                <a:gridCol w="576072">
                  <a:extLst>
                    <a:ext uri="{9D8B030D-6E8A-4147-A177-3AD203B41FA5}">
                      <a16:colId xmlns:a16="http://schemas.microsoft.com/office/drawing/2014/main" val="708549370"/>
                    </a:ext>
                  </a:extLst>
                </a:gridCol>
                <a:gridCol w="576072">
                  <a:extLst>
                    <a:ext uri="{9D8B030D-6E8A-4147-A177-3AD203B41FA5}">
                      <a16:colId xmlns:a16="http://schemas.microsoft.com/office/drawing/2014/main" val="1288180948"/>
                    </a:ext>
                  </a:extLst>
                </a:gridCol>
                <a:gridCol w="576072">
                  <a:extLst>
                    <a:ext uri="{9D8B030D-6E8A-4147-A177-3AD203B41FA5}">
                      <a16:colId xmlns:a16="http://schemas.microsoft.com/office/drawing/2014/main" val="4155755020"/>
                    </a:ext>
                  </a:extLst>
                </a:gridCol>
                <a:gridCol w="576072">
                  <a:extLst>
                    <a:ext uri="{9D8B030D-6E8A-4147-A177-3AD203B41FA5}">
                      <a16:colId xmlns:a16="http://schemas.microsoft.com/office/drawing/2014/main" val="992266187"/>
                    </a:ext>
                  </a:extLst>
                </a:gridCol>
                <a:gridCol w="658368">
                  <a:extLst>
                    <a:ext uri="{9D8B030D-6E8A-4147-A177-3AD203B41FA5}">
                      <a16:colId xmlns:a16="http://schemas.microsoft.com/office/drawing/2014/main" val="995643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811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- 2018-12-28 14:00:01 </a:t>
                      </a:r>
                      <a:r>
                        <a:rPr kumimoji="0" lang="en-US" sz="1000" b="0" i="0" u="none" strike="noStrike" kern="1200" cap="none" spc="0" normalizeH="0" baseline="0" noProof="0">
                          <a:ln>
                            <a:noFill/>
                          </a:ln>
                          <a:solidFill>
                            <a:prstClr val="black"/>
                          </a:solidFill>
                          <a:effectLst/>
                          <a:uLnTx/>
                          <a:uFillTx/>
                          <a:latin typeface="+mn-lt"/>
                          <a:ea typeface="+mn-ea"/>
                          <a:cs typeface="+mn-cs"/>
                        </a:rPr>
                        <a:t> 
 Let the festivities commence! We're already counting down the days until we celebrate 2019 in Le Touessrok style, with fireworks, dancing and extravagant cuisines! Find out more or book a spot: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498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- 2018-12-17 12:39:57 </a:t>
                      </a:r>
                      <a:r>
                        <a:rPr kumimoji="0" lang="en-US" sz="1000" b="0" i="0" u="none" strike="noStrike" kern="1200" cap="none" spc="0" normalizeH="0" baseline="0" noProof="0">
                          <a:ln>
                            <a:noFill/>
                          </a:ln>
                          <a:solidFill>
                            <a:prstClr val="black"/>
                          </a:solidFill>
                          <a:effectLst/>
                          <a:uLnTx/>
                          <a:uFillTx/>
                          <a:latin typeface="+mn-lt"/>
                          <a:ea typeface="+mn-ea"/>
                          <a:cs typeface="+mn-cs"/>
                        </a:rPr>
                        <a:t> 
 The joy of arriving in Paradise and walking towards your Frangipani Room! 🙆🏾📷 Giada Mattioni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1647585"/>
                  </a:ext>
                </a:extLst>
              </a:tr>
            </a:tbl>
          </a:graphicData>
        </a:graphic>
      </p:graphicFrame>
      <p:sp>
        <p:nvSpPr>
          <p:cNvPr id="4" name="Text Placeholder 3">
            <a:extLst>
              <a:ext uri="{FF2B5EF4-FFF2-40B4-BE49-F238E27FC236}">
                <a16:creationId xmlns:a16="http://schemas.microsoft.com/office/drawing/2014/main" id="{4EA72955-A0B3-4EFD-BD5C-3457DFF8077E}"/>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2126975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0D090-D378-4FEB-A82E-AE54ACC40438}"/>
              </a:ext>
            </a:extLst>
          </p:cNvPr>
          <p:cNvSpPr>
            <a:spLocks noGrp="1"/>
          </p:cNvSpPr>
          <p:nvPr>
            <p:ph type="title"/>
          </p:nvPr>
        </p:nvSpPr>
        <p:spPr/>
        <p:txBody>
          <a:bodyPr/>
          <a:lstStyle/>
          <a:p>
            <a:r>
              <a:rPr lang="en-US"/>
              <a:t>Facebook FB Own Posts Table with views | SLTR - 15 of 18</a:t>
            </a:r>
          </a:p>
        </p:txBody>
      </p:sp>
      <p:graphicFrame>
        <p:nvGraphicFramePr>
          <p:cNvPr id="5" name="Table Placeholder 4">
            <a:extLst>
              <a:ext uri="{FF2B5EF4-FFF2-40B4-BE49-F238E27FC236}">
                <a16:creationId xmlns:a16="http://schemas.microsoft.com/office/drawing/2014/main" id="{409D6F9F-52C5-43D0-9A27-ED2A1AC4B85B}"/>
              </a:ext>
            </a:extLst>
          </p:cNvPr>
          <p:cNvGraphicFramePr>
            <a:graphicFrameLocks noGrp="1"/>
          </p:cNvGraphicFramePr>
          <p:nvPr>
            <p:ph type="tbl" sz="quarter" idx="13"/>
            <p:extLst>
              <p:ext uri="{D42A27DB-BD31-4B8C-83A1-F6EECF244321}">
                <p14:modId xmlns:p14="http://schemas.microsoft.com/office/powerpoint/2010/main" val="904575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9462382"/>
                    </a:ext>
                  </a:extLst>
                </a:gridCol>
                <a:gridCol w="576072">
                  <a:extLst>
                    <a:ext uri="{9D8B030D-6E8A-4147-A177-3AD203B41FA5}">
                      <a16:colId xmlns:a16="http://schemas.microsoft.com/office/drawing/2014/main" val="396336847"/>
                    </a:ext>
                  </a:extLst>
                </a:gridCol>
                <a:gridCol w="576072">
                  <a:extLst>
                    <a:ext uri="{9D8B030D-6E8A-4147-A177-3AD203B41FA5}">
                      <a16:colId xmlns:a16="http://schemas.microsoft.com/office/drawing/2014/main" val="279047961"/>
                    </a:ext>
                  </a:extLst>
                </a:gridCol>
                <a:gridCol w="576072">
                  <a:extLst>
                    <a:ext uri="{9D8B030D-6E8A-4147-A177-3AD203B41FA5}">
                      <a16:colId xmlns:a16="http://schemas.microsoft.com/office/drawing/2014/main" val="1922761493"/>
                    </a:ext>
                  </a:extLst>
                </a:gridCol>
                <a:gridCol w="576072">
                  <a:extLst>
                    <a:ext uri="{9D8B030D-6E8A-4147-A177-3AD203B41FA5}">
                      <a16:colId xmlns:a16="http://schemas.microsoft.com/office/drawing/2014/main" val="2259481744"/>
                    </a:ext>
                  </a:extLst>
                </a:gridCol>
                <a:gridCol w="576072">
                  <a:extLst>
                    <a:ext uri="{9D8B030D-6E8A-4147-A177-3AD203B41FA5}">
                      <a16:colId xmlns:a16="http://schemas.microsoft.com/office/drawing/2014/main" val="1424431941"/>
                    </a:ext>
                  </a:extLst>
                </a:gridCol>
                <a:gridCol w="576072">
                  <a:extLst>
                    <a:ext uri="{9D8B030D-6E8A-4147-A177-3AD203B41FA5}">
                      <a16:colId xmlns:a16="http://schemas.microsoft.com/office/drawing/2014/main" val="3734446843"/>
                    </a:ext>
                  </a:extLst>
                </a:gridCol>
                <a:gridCol w="576072">
                  <a:extLst>
                    <a:ext uri="{9D8B030D-6E8A-4147-A177-3AD203B41FA5}">
                      <a16:colId xmlns:a16="http://schemas.microsoft.com/office/drawing/2014/main" val="4055473464"/>
                    </a:ext>
                  </a:extLst>
                </a:gridCol>
                <a:gridCol w="576072">
                  <a:extLst>
                    <a:ext uri="{9D8B030D-6E8A-4147-A177-3AD203B41FA5}">
                      <a16:colId xmlns:a16="http://schemas.microsoft.com/office/drawing/2014/main" val="2787415537"/>
                    </a:ext>
                  </a:extLst>
                </a:gridCol>
                <a:gridCol w="576072">
                  <a:extLst>
                    <a:ext uri="{9D8B030D-6E8A-4147-A177-3AD203B41FA5}">
                      <a16:colId xmlns:a16="http://schemas.microsoft.com/office/drawing/2014/main" val="1836439434"/>
                    </a:ext>
                  </a:extLst>
                </a:gridCol>
                <a:gridCol w="576072">
                  <a:extLst>
                    <a:ext uri="{9D8B030D-6E8A-4147-A177-3AD203B41FA5}">
                      <a16:colId xmlns:a16="http://schemas.microsoft.com/office/drawing/2014/main" val="2365654699"/>
                    </a:ext>
                  </a:extLst>
                </a:gridCol>
                <a:gridCol w="658368">
                  <a:extLst>
                    <a:ext uri="{9D8B030D-6E8A-4147-A177-3AD203B41FA5}">
                      <a16:colId xmlns:a16="http://schemas.microsoft.com/office/drawing/2014/main" val="192278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33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- 2018-12-22 13:30:01 </a:t>
                      </a:r>
                      <a:r>
                        <a:rPr kumimoji="0" lang="en-US" sz="1000" b="0" i="0" u="none" strike="noStrike" kern="1200" cap="none" spc="0" normalizeH="0" baseline="0" noProof="0">
                          <a:ln>
                            <a:noFill/>
                          </a:ln>
                          <a:solidFill>
                            <a:prstClr val="black"/>
                          </a:solidFill>
                          <a:effectLst/>
                          <a:uLnTx/>
                          <a:uFillTx/>
                          <a:latin typeface="+mn-lt"/>
                          <a:ea typeface="+mn-ea"/>
                          <a:cs typeface="+mn-cs"/>
                        </a:rPr>
                        <a:t> 
 Let us host your holiday feast as we go into 2019! Dine around the resort at three of our much loved restaurants, or enjoy a 5-course Woodstock themed feast at Republik as fireworks light up the night. 
Call to find out about our options: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038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- 2018-12-03 12:00:00 </a:t>
                      </a:r>
                      <a:r>
                        <a:rPr kumimoji="0" lang="en-US" sz="1000" b="0" i="0" u="none" strike="noStrike" kern="1200" cap="none" spc="0" normalizeH="0" baseline="0" noProof="0">
                          <a:ln>
                            <a:noFill/>
                          </a:ln>
                          <a:solidFill>
                            <a:prstClr val="black"/>
                          </a:solidFill>
                          <a:effectLst/>
                          <a:uLnTx/>
                          <a:uFillTx/>
                          <a:latin typeface="+mn-lt"/>
                          <a:ea typeface="+mn-ea"/>
                          <a:cs typeface="+mn-cs"/>
                        </a:rPr>
                        <a:t> 
 Afternoons in Paradise... 📷 laparisienne_a_maurice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5646953"/>
                  </a:ext>
                </a:extLst>
              </a:tr>
            </a:tbl>
          </a:graphicData>
        </a:graphic>
      </p:graphicFrame>
      <p:sp>
        <p:nvSpPr>
          <p:cNvPr id="4" name="Text Placeholder 3">
            <a:extLst>
              <a:ext uri="{FF2B5EF4-FFF2-40B4-BE49-F238E27FC236}">
                <a16:creationId xmlns:a16="http://schemas.microsoft.com/office/drawing/2014/main" id="{638B5C23-DD94-445F-A6F8-E58FB361A235}"/>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20079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DC637-FAA7-45C5-B22F-79ECB49FDDA9}"/>
              </a:ext>
            </a:extLst>
          </p:cNvPr>
          <p:cNvSpPr>
            <a:spLocks noGrp="1"/>
          </p:cNvSpPr>
          <p:nvPr>
            <p:ph type="title"/>
          </p:nvPr>
        </p:nvSpPr>
        <p:spPr/>
        <p:txBody>
          <a:bodyPr/>
          <a:lstStyle/>
          <a:p>
            <a:r>
              <a:rPr lang="en-US"/>
              <a:t>Facebook FB Own Posts Table with views | SLTR - 16 of 18</a:t>
            </a:r>
          </a:p>
        </p:txBody>
      </p:sp>
      <p:graphicFrame>
        <p:nvGraphicFramePr>
          <p:cNvPr id="5" name="Table Placeholder 4">
            <a:extLst>
              <a:ext uri="{FF2B5EF4-FFF2-40B4-BE49-F238E27FC236}">
                <a16:creationId xmlns:a16="http://schemas.microsoft.com/office/drawing/2014/main" id="{589DFF4A-1A32-4A10-969D-7B9AD86913B7}"/>
              </a:ext>
            </a:extLst>
          </p:cNvPr>
          <p:cNvGraphicFramePr>
            <a:graphicFrameLocks noGrp="1"/>
          </p:cNvGraphicFramePr>
          <p:nvPr>
            <p:ph type="tbl" sz="quarter" idx="13"/>
            <p:extLst>
              <p:ext uri="{D42A27DB-BD31-4B8C-83A1-F6EECF244321}">
                <p14:modId xmlns:p14="http://schemas.microsoft.com/office/powerpoint/2010/main" val="128685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568215"/>
                    </a:ext>
                  </a:extLst>
                </a:gridCol>
                <a:gridCol w="576072">
                  <a:extLst>
                    <a:ext uri="{9D8B030D-6E8A-4147-A177-3AD203B41FA5}">
                      <a16:colId xmlns:a16="http://schemas.microsoft.com/office/drawing/2014/main" val="1961176278"/>
                    </a:ext>
                  </a:extLst>
                </a:gridCol>
                <a:gridCol w="576072">
                  <a:extLst>
                    <a:ext uri="{9D8B030D-6E8A-4147-A177-3AD203B41FA5}">
                      <a16:colId xmlns:a16="http://schemas.microsoft.com/office/drawing/2014/main" val="2875611766"/>
                    </a:ext>
                  </a:extLst>
                </a:gridCol>
                <a:gridCol w="576072">
                  <a:extLst>
                    <a:ext uri="{9D8B030D-6E8A-4147-A177-3AD203B41FA5}">
                      <a16:colId xmlns:a16="http://schemas.microsoft.com/office/drawing/2014/main" val="3118915227"/>
                    </a:ext>
                  </a:extLst>
                </a:gridCol>
                <a:gridCol w="576072">
                  <a:extLst>
                    <a:ext uri="{9D8B030D-6E8A-4147-A177-3AD203B41FA5}">
                      <a16:colId xmlns:a16="http://schemas.microsoft.com/office/drawing/2014/main" val="4143330601"/>
                    </a:ext>
                  </a:extLst>
                </a:gridCol>
                <a:gridCol w="576072">
                  <a:extLst>
                    <a:ext uri="{9D8B030D-6E8A-4147-A177-3AD203B41FA5}">
                      <a16:colId xmlns:a16="http://schemas.microsoft.com/office/drawing/2014/main" val="1713080986"/>
                    </a:ext>
                  </a:extLst>
                </a:gridCol>
                <a:gridCol w="576072">
                  <a:extLst>
                    <a:ext uri="{9D8B030D-6E8A-4147-A177-3AD203B41FA5}">
                      <a16:colId xmlns:a16="http://schemas.microsoft.com/office/drawing/2014/main" val="159469583"/>
                    </a:ext>
                  </a:extLst>
                </a:gridCol>
                <a:gridCol w="576072">
                  <a:extLst>
                    <a:ext uri="{9D8B030D-6E8A-4147-A177-3AD203B41FA5}">
                      <a16:colId xmlns:a16="http://schemas.microsoft.com/office/drawing/2014/main" val="1119891883"/>
                    </a:ext>
                  </a:extLst>
                </a:gridCol>
                <a:gridCol w="576072">
                  <a:extLst>
                    <a:ext uri="{9D8B030D-6E8A-4147-A177-3AD203B41FA5}">
                      <a16:colId xmlns:a16="http://schemas.microsoft.com/office/drawing/2014/main" val="254629060"/>
                    </a:ext>
                  </a:extLst>
                </a:gridCol>
                <a:gridCol w="576072">
                  <a:extLst>
                    <a:ext uri="{9D8B030D-6E8A-4147-A177-3AD203B41FA5}">
                      <a16:colId xmlns:a16="http://schemas.microsoft.com/office/drawing/2014/main" val="189666330"/>
                    </a:ext>
                  </a:extLst>
                </a:gridCol>
                <a:gridCol w="576072">
                  <a:extLst>
                    <a:ext uri="{9D8B030D-6E8A-4147-A177-3AD203B41FA5}">
                      <a16:colId xmlns:a16="http://schemas.microsoft.com/office/drawing/2014/main" val="4108889097"/>
                    </a:ext>
                  </a:extLst>
                </a:gridCol>
                <a:gridCol w="658368">
                  <a:extLst>
                    <a:ext uri="{9D8B030D-6E8A-4147-A177-3AD203B41FA5}">
                      <a16:colId xmlns:a16="http://schemas.microsoft.com/office/drawing/2014/main" val="389426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856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- 2018-12-14 08:00:00 </a:t>
                      </a:r>
                      <a:r>
                        <a:rPr kumimoji="0" lang="en-US" sz="1000" b="0" i="0" u="none" strike="noStrike" kern="1200" cap="none" spc="0" normalizeH="0" baseline="0" noProof="0">
                          <a:ln>
                            <a:noFill/>
                          </a:ln>
                          <a:solidFill>
                            <a:prstClr val="black"/>
                          </a:solidFill>
                          <a:effectLst/>
                          <a:uLnTx/>
                          <a:uFillTx/>
                          <a:latin typeface="+mn-lt"/>
                          <a:ea typeface="+mn-ea"/>
                          <a:cs typeface="+mn-cs"/>
                        </a:rPr>
                        <a:t> 
 Fitness fans, good news. While you're working out in the gym, this is your view... 📷 guillaume_my_20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5208048"/>
                  </a:ext>
                </a:extLst>
              </a:tr>
            </a:tbl>
          </a:graphicData>
        </a:graphic>
      </p:graphicFrame>
      <p:sp>
        <p:nvSpPr>
          <p:cNvPr id="4" name="Text Placeholder 3">
            <a:extLst>
              <a:ext uri="{FF2B5EF4-FFF2-40B4-BE49-F238E27FC236}">
                <a16:creationId xmlns:a16="http://schemas.microsoft.com/office/drawing/2014/main" id="{0836D56E-1474-4FB5-9B60-1F83923C8D63}"/>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4217780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175E-120D-48F0-900D-8225155ECB13}"/>
              </a:ext>
            </a:extLst>
          </p:cNvPr>
          <p:cNvSpPr>
            <a:spLocks noGrp="1"/>
          </p:cNvSpPr>
          <p:nvPr>
            <p:ph type="title"/>
          </p:nvPr>
        </p:nvSpPr>
        <p:spPr/>
        <p:txBody>
          <a:bodyPr/>
          <a:lstStyle/>
          <a:p>
            <a:r>
              <a:rPr lang="en-US"/>
              <a:t>Facebook FB Own Posts Table with views | SLTR - 17 of 18</a:t>
            </a:r>
          </a:p>
        </p:txBody>
      </p:sp>
      <p:graphicFrame>
        <p:nvGraphicFramePr>
          <p:cNvPr id="5" name="Table Placeholder 4">
            <a:extLst>
              <a:ext uri="{FF2B5EF4-FFF2-40B4-BE49-F238E27FC236}">
                <a16:creationId xmlns:a16="http://schemas.microsoft.com/office/drawing/2014/main" id="{3E629899-8AEE-4ACE-BF12-2EDB1C3441A2}"/>
              </a:ext>
            </a:extLst>
          </p:cNvPr>
          <p:cNvGraphicFramePr>
            <a:graphicFrameLocks noGrp="1"/>
          </p:cNvGraphicFramePr>
          <p:nvPr>
            <p:ph type="tbl" sz="quarter" idx="13"/>
            <p:extLst>
              <p:ext uri="{D42A27DB-BD31-4B8C-83A1-F6EECF244321}">
                <p14:modId xmlns:p14="http://schemas.microsoft.com/office/powerpoint/2010/main" val="184026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5404951"/>
                    </a:ext>
                  </a:extLst>
                </a:gridCol>
                <a:gridCol w="576072">
                  <a:extLst>
                    <a:ext uri="{9D8B030D-6E8A-4147-A177-3AD203B41FA5}">
                      <a16:colId xmlns:a16="http://schemas.microsoft.com/office/drawing/2014/main" val="2318294545"/>
                    </a:ext>
                  </a:extLst>
                </a:gridCol>
                <a:gridCol w="576072">
                  <a:extLst>
                    <a:ext uri="{9D8B030D-6E8A-4147-A177-3AD203B41FA5}">
                      <a16:colId xmlns:a16="http://schemas.microsoft.com/office/drawing/2014/main" val="2896947709"/>
                    </a:ext>
                  </a:extLst>
                </a:gridCol>
                <a:gridCol w="576072">
                  <a:extLst>
                    <a:ext uri="{9D8B030D-6E8A-4147-A177-3AD203B41FA5}">
                      <a16:colId xmlns:a16="http://schemas.microsoft.com/office/drawing/2014/main" val="2555155647"/>
                    </a:ext>
                  </a:extLst>
                </a:gridCol>
                <a:gridCol w="576072">
                  <a:extLst>
                    <a:ext uri="{9D8B030D-6E8A-4147-A177-3AD203B41FA5}">
                      <a16:colId xmlns:a16="http://schemas.microsoft.com/office/drawing/2014/main" val="4023063003"/>
                    </a:ext>
                  </a:extLst>
                </a:gridCol>
                <a:gridCol w="576072">
                  <a:extLst>
                    <a:ext uri="{9D8B030D-6E8A-4147-A177-3AD203B41FA5}">
                      <a16:colId xmlns:a16="http://schemas.microsoft.com/office/drawing/2014/main" val="2354487892"/>
                    </a:ext>
                  </a:extLst>
                </a:gridCol>
                <a:gridCol w="576072">
                  <a:extLst>
                    <a:ext uri="{9D8B030D-6E8A-4147-A177-3AD203B41FA5}">
                      <a16:colId xmlns:a16="http://schemas.microsoft.com/office/drawing/2014/main" val="178171881"/>
                    </a:ext>
                  </a:extLst>
                </a:gridCol>
                <a:gridCol w="576072">
                  <a:extLst>
                    <a:ext uri="{9D8B030D-6E8A-4147-A177-3AD203B41FA5}">
                      <a16:colId xmlns:a16="http://schemas.microsoft.com/office/drawing/2014/main" val="1829087535"/>
                    </a:ext>
                  </a:extLst>
                </a:gridCol>
                <a:gridCol w="576072">
                  <a:extLst>
                    <a:ext uri="{9D8B030D-6E8A-4147-A177-3AD203B41FA5}">
                      <a16:colId xmlns:a16="http://schemas.microsoft.com/office/drawing/2014/main" val="167144169"/>
                    </a:ext>
                  </a:extLst>
                </a:gridCol>
                <a:gridCol w="576072">
                  <a:extLst>
                    <a:ext uri="{9D8B030D-6E8A-4147-A177-3AD203B41FA5}">
                      <a16:colId xmlns:a16="http://schemas.microsoft.com/office/drawing/2014/main" val="328961902"/>
                    </a:ext>
                  </a:extLst>
                </a:gridCol>
                <a:gridCol w="576072">
                  <a:extLst>
                    <a:ext uri="{9D8B030D-6E8A-4147-A177-3AD203B41FA5}">
                      <a16:colId xmlns:a16="http://schemas.microsoft.com/office/drawing/2014/main" val="3603621159"/>
                    </a:ext>
                  </a:extLst>
                </a:gridCol>
                <a:gridCol w="658368">
                  <a:extLst>
                    <a:ext uri="{9D8B030D-6E8A-4147-A177-3AD203B41FA5}">
                      <a16:colId xmlns:a16="http://schemas.microsoft.com/office/drawing/2014/main" val="3724680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157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- 2018-12-18 13:00:01 </a:t>
                      </a:r>
                      <a:r>
                        <a:rPr kumimoji="0" lang="en-US" sz="1000" b="0" i="0" u="none" strike="noStrike" kern="1200" cap="none" spc="0" normalizeH="0" baseline="0" noProof="0">
                          <a:ln>
                            <a:noFill/>
                          </a:ln>
                          <a:solidFill>
                            <a:prstClr val="black"/>
                          </a:solidFill>
                          <a:effectLst/>
                          <a:uLnTx/>
                          <a:uFillTx/>
                          <a:latin typeface="+mn-lt"/>
                          <a:ea typeface="+mn-ea"/>
                          <a:cs typeface="+mn-cs"/>
                        </a:rPr>
                        <a:t> 
 We're spreading good festive vibes! The Gratitude Tree will be outside Le Bazar through December, with 200 sealed vouchers on sale. Each contain surprises valued from Rs. 500 to Rs. 20,000. The proceeds will be donated to Eastern Welfare Association for Disabled (EWAD), a specialised school which caters for children and adults with disabilities and learning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5271743"/>
                  </a:ext>
                </a:extLst>
              </a:tr>
            </a:tbl>
          </a:graphicData>
        </a:graphic>
      </p:graphicFrame>
      <p:sp>
        <p:nvSpPr>
          <p:cNvPr id="4" name="Text Placeholder 3">
            <a:extLst>
              <a:ext uri="{FF2B5EF4-FFF2-40B4-BE49-F238E27FC236}">
                <a16:creationId xmlns:a16="http://schemas.microsoft.com/office/drawing/2014/main" id="{E7B86957-AB74-4407-9AF5-C19E679E5947}"/>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661924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C8B06-D290-421E-B5BD-28960CFA4F31}"/>
              </a:ext>
            </a:extLst>
          </p:cNvPr>
          <p:cNvSpPr>
            <a:spLocks noGrp="1"/>
          </p:cNvSpPr>
          <p:nvPr>
            <p:ph type="title"/>
          </p:nvPr>
        </p:nvSpPr>
        <p:spPr/>
        <p:txBody>
          <a:bodyPr/>
          <a:lstStyle/>
          <a:p>
            <a:r>
              <a:rPr lang="en-US"/>
              <a:t>Facebook FB Own Posts Table with views | SLTR - 18 of 18</a:t>
            </a:r>
          </a:p>
        </p:txBody>
      </p:sp>
      <p:graphicFrame>
        <p:nvGraphicFramePr>
          <p:cNvPr id="5" name="Table Placeholder 4">
            <a:extLst>
              <a:ext uri="{FF2B5EF4-FFF2-40B4-BE49-F238E27FC236}">
                <a16:creationId xmlns:a16="http://schemas.microsoft.com/office/drawing/2014/main" id="{31DEAE1D-0A4B-4F03-869F-D5FC29FA2B22}"/>
              </a:ext>
            </a:extLst>
          </p:cNvPr>
          <p:cNvGraphicFramePr>
            <a:graphicFrameLocks noGrp="1"/>
          </p:cNvGraphicFramePr>
          <p:nvPr>
            <p:ph type="tbl" sz="quarter" idx="13"/>
            <p:extLst>
              <p:ext uri="{D42A27DB-BD31-4B8C-83A1-F6EECF244321}">
                <p14:modId xmlns:p14="http://schemas.microsoft.com/office/powerpoint/2010/main" val="71169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6550502"/>
                    </a:ext>
                  </a:extLst>
                </a:gridCol>
                <a:gridCol w="576072">
                  <a:extLst>
                    <a:ext uri="{9D8B030D-6E8A-4147-A177-3AD203B41FA5}">
                      <a16:colId xmlns:a16="http://schemas.microsoft.com/office/drawing/2014/main" val="220337487"/>
                    </a:ext>
                  </a:extLst>
                </a:gridCol>
                <a:gridCol w="576072">
                  <a:extLst>
                    <a:ext uri="{9D8B030D-6E8A-4147-A177-3AD203B41FA5}">
                      <a16:colId xmlns:a16="http://schemas.microsoft.com/office/drawing/2014/main" val="2396420386"/>
                    </a:ext>
                  </a:extLst>
                </a:gridCol>
                <a:gridCol w="576072">
                  <a:extLst>
                    <a:ext uri="{9D8B030D-6E8A-4147-A177-3AD203B41FA5}">
                      <a16:colId xmlns:a16="http://schemas.microsoft.com/office/drawing/2014/main" val="4040996711"/>
                    </a:ext>
                  </a:extLst>
                </a:gridCol>
                <a:gridCol w="576072">
                  <a:extLst>
                    <a:ext uri="{9D8B030D-6E8A-4147-A177-3AD203B41FA5}">
                      <a16:colId xmlns:a16="http://schemas.microsoft.com/office/drawing/2014/main" val="3743864894"/>
                    </a:ext>
                  </a:extLst>
                </a:gridCol>
                <a:gridCol w="576072">
                  <a:extLst>
                    <a:ext uri="{9D8B030D-6E8A-4147-A177-3AD203B41FA5}">
                      <a16:colId xmlns:a16="http://schemas.microsoft.com/office/drawing/2014/main" val="1682245453"/>
                    </a:ext>
                  </a:extLst>
                </a:gridCol>
                <a:gridCol w="576072">
                  <a:extLst>
                    <a:ext uri="{9D8B030D-6E8A-4147-A177-3AD203B41FA5}">
                      <a16:colId xmlns:a16="http://schemas.microsoft.com/office/drawing/2014/main" val="306711759"/>
                    </a:ext>
                  </a:extLst>
                </a:gridCol>
                <a:gridCol w="576072">
                  <a:extLst>
                    <a:ext uri="{9D8B030D-6E8A-4147-A177-3AD203B41FA5}">
                      <a16:colId xmlns:a16="http://schemas.microsoft.com/office/drawing/2014/main" val="3805177224"/>
                    </a:ext>
                  </a:extLst>
                </a:gridCol>
                <a:gridCol w="576072">
                  <a:extLst>
                    <a:ext uri="{9D8B030D-6E8A-4147-A177-3AD203B41FA5}">
                      <a16:colId xmlns:a16="http://schemas.microsoft.com/office/drawing/2014/main" val="1381401549"/>
                    </a:ext>
                  </a:extLst>
                </a:gridCol>
                <a:gridCol w="576072">
                  <a:extLst>
                    <a:ext uri="{9D8B030D-6E8A-4147-A177-3AD203B41FA5}">
                      <a16:colId xmlns:a16="http://schemas.microsoft.com/office/drawing/2014/main" val="1854469333"/>
                    </a:ext>
                  </a:extLst>
                </a:gridCol>
                <a:gridCol w="576072">
                  <a:extLst>
                    <a:ext uri="{9D8B030D-6E8A-4147-A177-3AD203B41FA5}">
                      <a16:colId xmlns:a16="http://schemas.microsoft.com/office/drawing/2014/main" val="1011105847"/>
                    </a:ext>
                  </a:extLst>
                </a:gridCol>
                <a:gridCol w="658368">
                  <a:extLst>
                    <a:ext uri="{9D8B030D-6E8A-4147-A177-3AD203B41FA5}">
                      <a16:colId xmlns:a16="http://schemas.microsoft.com/office/drawing/2014/main" val="116194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466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- 2018-12-09 09:28:19 </a:t>
                      </a:r>
                      <a:r>
                        <a:rPr kumimoji="0" lang="en-US" sz="1000" b="0" i="0" u="none" strike="noStrike" kern="1200" cap="none" spc="0" normalizeH="0" baseline="0" noProof="0">
                          <a:ln>
                            <a:noFill/>
                          </a:ln>
                          <a:solidFill>
                            <a:prstClr val="black"/>
                          </a:solidFill>
                          <a:effectLst/>
                          <a:uLnTx/>
                          <a:uFillTx/>
                          <a:latin typeface="+mn-lt"/>
                          <a:ea typeface="+mn-ea"/>
                          <a:cs typeface="+mn-cs"/>
                        </a:rPr>
                        <a:t> 
 Last night we began the Festive Season around the Banyan tree! Guests gathered for the lighting ceremony and hearts were warmed with entertainment and Christmas carols.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065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- 2018-12-19 12:30:03 </a:t>
                      </a:r>
                      <a:r>
                        <a:rPr kumimoji="0" lang="en-US" sz="1000" b="0" i="0" u="none" strike="noStrike" kern="1200" cap="none" spc="0" normalizeH="0" baseline="0" noProof="0">
                          <a:ln>
                            <a:noFill/>
                          </a:ln>
                          <a:solidFill>
                            <a:prstClr val="black"/>
                          </a:solidFill>
                          <a:effectLst/>
                          <a:uLnTx/>
                          <a:uFillTx/>
                          <a:latin typeface="+mn-lt"/>
                          <a:ea typeface="+mn-ea"/>
                          <a:cs typeface="+mn-cs"/>
                        </a:rPr>
                        <a:t> 
 Footprints in the sand 📷 </a:t>
                      </a:r>
                      <a:r>
                        <a:rPr kumimoji="0" lang="az-Cyrl-AZ" sz="1000" b="0" i="0" u="none" strike="noStrike" kern="1200" cap="none" spc="0" normalizeH="0" baseline="0" noProof="0">
                          <a:ln>
                            <a:noFill/>
                          </a:ln>
                          <a:solidFill>
                            <a:prstClr val="black"/>
                          </a:solidFill>
                          <a:effectLst/>
                          <a:uLnTx/>
                          <a:uFillTx/>
                          <a:latin typeface="+mn-lt"/>
                          <a:ea typeface="+mn-ea"/>
                          <a:cs typeface="+mn-cs"/>
                        </a:rPr>
                        <a:t>Елена 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154051"/>
                  </a:ext>
                </a:extLst>
              </a:tr>
            </a:tbl>
          </a:graphicData>
        </a:graphic>
      </p:graphicFrame>
      <p:sp>
        <p:nvSpPr>
          <p:cNvPr id="4" name="Text Placeholder 3">
            <a:extLst>
              <a:ext uri="{FF2B5EF4-FFF2-40B4-BE49-F238E27FC236}">
                <a16:creationId xmlns:a16="http://schemas.microsoft.com/office/drawing/2014/main" id="{7364F50C-E403-4330-BE11-2094BF1A0E23}"/>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4155910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D888-BE90-4631-8F72-3AB46669020A}"/>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602E7530-FE30-4B7C-ACBC-0533B2C8B296}"/>
              </a:ext>
            </a:extLst>
          </p:cNvPr>
          <p:cNvGraphicFramePr>
            <a:graphicFrameLocks noGrp="1"/>
          </p:cNvGraphicFramePr>
          <p:nvPr>
            <p:ph type="chart" sz="quarter" idx="13"/>
            <p:extLst>
              <p:ext uri="{D42A27DB-BD31-4B8C-83A1-F6EECF244321}">
                <p14:modId xmlns:p14="http://schemas.microsoft.com/office/powerpoint/2010/main" val="3336091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E1095-EE15-4893-95F1-7917F61CAFD1}"/>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0CF29E07-C087-490A-A945-F1AF4EF74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706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D108-D76D-4F51-8493-9C1BC843C77F}"/>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5DE7C386-55AB-4843-AB26-9305CA933152}"/>
              </a:ext>
            </a:extLst>
          </p:cNvPr>
          <p:cNvGraphicFramePr>
            <a:graphicFrameLocks noGrp="1"/>
          </p:cNvGraphicFramePr>
          <p:nvPr>
            <p:ph type="chart" sz="quarter" idx="13"/>
            <p:extLst>
              <p:ext uri="{D42A27DB-BD31-4B8C-83A1-F6EECF244321}">
                <p14:modId xmlns:p14="http://schemas.microsoft.com/office/powerpoint/2010/main" val="3829720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2E2446-5774-4276-B659-E18E1C0E9518}"/>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BD0F6618-41B5-4F95-9BFC-61A06827C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3950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7DA1-A8A7-41A8-B8F1-11C57ABAC858}"/>
              </a:ext>
            </a:extLst>
          </p:cNvPr>
          <p:cNvSpPr>
            <a:spLocks noGrp="1"/>
          </p:cNvSpPr>
          <p:nvPr>
            <p:ph type="title"/>
          </p:nvPr>
        </p:nvSpPr>
        <p:spPr/>
        <p:txBody>
          <a:bodyPr/>
          <a:lstStyle/>
          <a:p>
            <a:r>
              <a:rPr lang="en-US"/>
              <a:t>Instagram Reach | SLTR</a:t>
            </a:r>
          </a:p>
        </p:txBody>
      </p:sp>
      <p:graphicFrame>
        <p:nvGraphicFramePr>
          <p:cNvPr id="6" name="Chart Placeholder 5">
            <a:extLst>
              <a:ext uri="{FF2B5EF4-FFF2-40B4-BE49-F238E27FC236}">
                <a16:creationId xmlns:a16="http://schemas.microsoft.com/office/drawing/2014/main" id="{453D9740-4AB9-4B94-9DE9-16595422EA9D}"/>
              </a:ext>
            </a:extLst>
          </p:cNvPr>
          <p:cNvGraphicFramePr>
            <a:graphicFrameLocks noGrp="1"/>
          </p:cNvGraphicFramePr>
          <p:nvPr>
            <p:ph type="chart" sz="quarter" idx="13"/>
            <p:extLst>
              <p:ext uri="{D42A27DB-BD31-4B8C-83A1-F6EECF244321}">
                <p14:modId xmlns:p14="http://schemas.microsoft.com/office/powerpoint/2010/main" val="2354755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E64FF-1147-41D9-876C-C32D92F60EA5}"/>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42BCE73A-C994-460B-9043-D4E6CF6F5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908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FAEA-E62B-43E9-A5E9-3FF45057ED8E}"/>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14828EF1-FE65-4C91-8C29-9B4DEFBA965F}"/>
              </a:ext>
            </a:extLst>
          </p:cNvPr>
          <p:cNvGraphicFramePr>
            <a:graphicFrameLocks noGrp="1"/>
          </p:cNvGraphicFramePr>
          <p:nvPr>
            <p:ph type="chart" sz="quarter" idx="13"/>
            <p:extLst>
              <p:ext uri="{D42A27DB-BD31-4B8C-83A1-F6EECF244321}">
                <p14:modId xmlns:p14="http://schemas.microsoft.com/office/powerpoint/2010/main" val="421187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96183-6CD0-43D1-80C9-91416C7B42DE}"/>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4479AA2D-5D68-4B0E-9974-77E2D9D9D9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4191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5FC5-C793-4275-90A8-762EBE9B334B}"/>
              </a:ext>
            </a:extLst>
          </p:cNvPr>
          <p:cNvSpPr>
            <a:spLocks noGrp="1"/>
          </p:cNvSpPr>
          <p:nvPr>
            <p:ph type="title"/>
          </p:nvPr>
        </p:nvSpPr>
        <p:spPr/>
        <p:txBody>
          <a:bodyPr/>
          <a:lstStyle/>
          <a:p>
            <a:r>
              <a:rPr lang="en-US"/>
              <a:t>Instagram Posts Table | SLTR - 1 of 7</a:t>
            </a:r>
          </a:p>
        </p:txBody>
      </p:sp>
      <p:graphicFrame>
        <p:nvGraphicFramePr>
          <p:cNvPr id="5" name="Table Placeholder 4">
            <a:extLst>
              <a:ext uri="{FF2B5EF4-FFF2-40B4-BE49-F238E27FC236}">
                <a16:creationId xmlns:a16="http://schemas.microsoft.com/office/drawing/2014/main" id="{644503D9-A8EA-4834-A3C3-7B434664D351}"/>
              </a:ext>
            </a:extLst>
          </p:cNvPr>
          <p:cNvGraphicFramePr>
            <a:graphicFrameLocks noGrp="1"/>
          </p:cNvGraphicFramePr>
          <p:nvPr>
            <p:ph type="tbl" sz="quarter" idx="13"/>
            <p:extLst>
              <p:ext uri="{D42A27DB-BD31-4B8C-83A1-F6EECF244321}">
                <p14:modId xmlns:p14="http://schemas.microsoft.com/office/powerpoint/2010/main" val="1429596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0818367"/>
                    </a:ext>
                  </a:extLst>
                </a:gridCol>
                <a:gridCol w="987552">
                  <a:extLst>
                    <a:ext uri="{9D8B030D-6E8A-4147-A177-3AD203B41FA5}">
                      <a16:colId xmlns:a16="http://schemas.microsoft.com/office/drawing/2014/main" val="3841098853"/>
                    </a:ext>
                  </a:extLst>
                </a:gridCol>
                <a:gridCol w="987552">
                  <a:extLst>
                    <a:ext uri="{9D8B030D-6E8A-4147-A177-3AD203B41FA5}">
                      <a16:colId xmlns:a16="http://schemas.microsoft.com/office/drawing/2014/main" val="2273452396"/>
                    </a:ext>
                  </a:extLst>
                </a:gridCol>
                <a:gridCol w="987552">
                  <a:extLst>
                    <a:ext uri="{9D8B030D-6E8A-4147-A177-3AD203B41FA5}">
                      <a16:colId xmlns:a16="http://schemas.microsoft.com/office/drawing/2014/main" val="3963140008"/>
                    </a:ext>
                  </a:extLst>
                </a:gridCol>
                <a:gridCol w="987552">
                  <a:extLst>
                    <a:ext uri="{9D8B030D-6E8A-4147-A177-3AD203B41FA5}">
                      <a16:colId xmlns:a16="http://schemas.microsoft.com/office/drawing/2014/main" val="4163331798"/>
                    </a:ext>
                  </a:extLst>
                </a:gridCol>
                <a:gridCol w="987552">
                  <a:extLst>
                    <a:ext uri="{9D8B030D-6E8A-4147-A177-3AD203B41FA5}">
                      <a16:colId xmlns:a16="http://schemas.microsoft.com/office/drawing/2014/main" val="411612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342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- 2018-12-30 13:15:48 </a:t>
                      </a:r>
                      <a:r>
                        <a:rPr kumimoji="0" lang="en-US" sz="1000" b="0" i="0" u="none" strike="noStrike" kern="1200" cap="none" spc="0" normalizeH="0" baseline="0" noProof="0">
                          <a:ln>
                            <a:noFill/>
                          </a:ln>
                          <a:solidFill>
                            <a:prstClr val="black"/>
                          </a:solidFill>
                          <a:effectLst/>
                          <a:uLnTx/>
                          <a:uFillTx/>
                          <a:latin typeface="+mn-lt"/>
                          <a:ea typeface="+mn-ea"/>
                          <a:cs typeface="+mn-cs"/>
                        </a:rPr>
                        <a:t>
 Planning what to wear to our Woodstock New Year party like... 📷 fashionbook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https://www.instagram.com/shangrilamauritius/p/BsAY-SQgIAn/media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855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- 2018-12-28 13:25:41 </a:t>
                      </a:r>
                      <a:r>
                        <a:rPr kumimoji="0" lang="en-US" sz="1000" b="0" i="0" u="none" strike="noStrike" kern="1200" cap="none" spc="0" normalizeH="0" baseline="0" noProof="0">
                          <a:ln>
                            <a:noFill/>
                          </a:ln>
                          <a:solidFill>
                            <a:prstClr val="black"/>
                          </a:solidFill>
                          <a:effectLst/>
                          <a:uLnTx/>
                          <a:uFillTx/>
                          <a:latin typeface="+mn-lt"/>
                          <a:ea typeface="+mn-ea"/>
                          <a:cs typeface="+mn-cs"/>
                        </a:rPr>
                        <a:t>
 Miles of uninterrupted tranquillity... 📷 bksosninefive95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https://www.instagram.com/shangrilamauritius/p/Br7Qg5wADyF/media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917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- 2018-12-10 12:36:33 </a:t>
                      </a:r>
                      <a:r>
                        <a:rPr kumimoji="0" lang="en-US" sz="1000" b="0" i="0" u="none" strike="noStrike" kern="1200" cap="none" spc="0" normalizeH="0" baseline="0" noProof="0">
                          <a:ln>
                            <a:noFill/>
                          </a:ln>
                          <a:solidFill>
                            <a:prstClr val="black"/>
                          </a:solidFill>
                          <a:effectLst/>
                          <a:uLnTx/>
                          <a:uFillTx/>
                          <a:latin typeface="+mn-lt"/>
                          <a:ea typeface="+mn-ea"/>
                          <a:cs typeface="+mn-cs"/>
                        </a:rPr>
                        <a:t>
 When the sun peeks through 🌤️ 📷 Queniad123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https://www.instagram.com/shangrilamauritius/p/BrM0lQkAanz/media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495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- 2018-12-18 10:27:13 </a:t>
                      </a:r>
                      <a:r>
                        <a:rPr kumimoji="0" lang="en-US" sz="1000" b="0" i="0" u="none" strike="noStrike" kern="1200" cap="none" spc="0" normalizeH="0" baseline="0" noProof="0">
                          <a:ln>
                            <a:noFill/>
                          </a:ln>
                          <a:solidFill>
                            <a:prstClr val="black"/>
                          </a:solidFill>
                          <a:effectLst/>
                          <a:uLnTx/>
                          <a:uFillTx/>
                          <a:latin typeface="+mn-lt"/>
                          <a:ea typeface="+mn-ea"/>
                          <a:cs typeface="+mn-cs"/>
                        </a:rPr>
                        <a:t>
 This tiny island packs a punch 📷 wideopenventure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https://www.instagram.com/shangrilamauritius/p/BrhMJCXA5oU/media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5572022"/>
                  </a:ext>
                </a:extLst>
              </a:tr>
            </a:tbl>
          </a:graphicData>
        </a:graphic>
      </p:graphicFrame>
      <p:sp>
        <p:nvSpPr>
          <p:cNvPr id="4" name="Text Placeholder 3">
            <a:extLst>
              <a:ext uri="{FF2B5EF4-FFF2-40B4-BE49-F238E27FC236}">
                <a16:creationId xmlns:a16="http://schemas.microsoft.com/office/drawing/2014/main" id="{5A3659AC-E0C6-4BF7-A170-CDA1782D397C}"/>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278926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46EC-41D9-407E-BC11-251FFECFA91E}"/>
              </a:ext>
            </a:extLst>
          </p:cNvPr>
          <p:cNvSpPr>
            <a:spLocks noGrp="1"/>
          </p:cNvSpPr>
          <p:nvPr>
            <p:ph type="title"/>
          </p:nvPr>
        </p:nvSpPr>
        <p:spPr/>
        <p:txBody>
          <a:bodyPr/>
          <a:lstStyle/>
          <a:p>
            <a:r>
              <a:rPr lang="en-US"/>
              <a:t>Instagram Posts Table | SLTR - 2 of 7</a:t>
            </a:r>
          </a:p>
        </p:txBody>
      </p:sp>
      <p:graphicFrame>
        <p:nvGraphicFramePr>
          <p:cNvPr id="5" name="Table Placeholder 4">
            <a:extLst>
              <a:ext uri="{FF2B5EF4-FFF2-40B4-BE49-F238E27FC236}">
                <a16:creationId xmlns:a16="http://schemas.microsoft.com/office/drawing/2014/main" id="{3ECFC497-DFAD-446F-A138-9ACA4534EBB2}"/>
              </a:ext>
            </a:extLst>
          </p:cNvPr>
          <p:cNvGraphicFramePr>
            <a:graphicFrameLocks noGrp="1"/>
          </p:cNvGraphicFramePr>
          <p:nvPr>
            <p:ph type="tbl" sz="quarter" idx="13"/>
            <p:extLst>
              <p:ext uri="{D42A27DB-BD31-4B8C-83A1-F6EECF244321}">
                <p14:modId xmlns:p14="http://schemas.microsoft.com/office/powerpoint/2010/main" val="267899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1211405"/>
                    </a:ext>
                  </a:extLst>
                </a:gridCol>
                <a:gridCol w="987552">
                  <a:extLst>
                    <a:ext uri="{9D8B030D-6E8A-4147-A177-3AD203B41FA5}">
                      <a16:colId xmlns:a16="http://schemas.microsoft.com/office/drawing/2014/main" val="2506067993"/>
                    </a:ext>
                  </a:extLst>
                </a:gridCol>
                <a:gridCol w="987552">
                  <a:extLst>
                    <a:ext uri="{9D8B030D-6E8A-4147-A177-3AD203B41FA5}">
                      <a16:colId xmlns:a16="http://schemas.microsoft.com/office/drawing/2014/main" val="3938380639"/>
                    </a:ext>
                  </a:extLst>
                </a:gridCol>
                <a:gridCol w="987552">
                  <a:extLst>
                    <a:ext uri="{9D8B030D-6E8A-4147-A177-3AD203B41FA5}">
                      <a16:colId xmlns:a16="http://schemas.microsoft.com/office/drawing/2014/main" val="3876755009"/>
                    </a:ext>
                  </a:extLst>
                </a:gridCol>
                <a:gridCol w="987552">
                  <a:extLst>
                    <a:ext uri="{9D8B030D-6E8A-4147-A177-3AD203B41FA5}">
                      <a16:colId xmlns:a16="http://schemas.microsoft.com/office/drawing/2014/main" val="2444629907"/>
                    </a:ext>
                  </a:extLst>
                </a:gridCol>
                <a:gridCol w="987552">
                  <a:extLst>
                    <a:ext uri="{9D8B030D-6E8A-4147-A177-3AD203B41FA5}">
                      <a16:colId xmlns:a16="http://schemas.microsoft.com/office/drawing/2014/main" val="314503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085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- 2018-12-02 12:35:06 </a:t>
                      </a:r>
                      <a:r>
                        <a:rPr kumimoji="0" lang="en-US" sz="1000" b="0" i="0" u="none" strike="noStrike" kern="1200" cap="none" spc="0" normalizeH="0" baseline="0" noProof="0">
                          <a:ln>
                            <a:noFill/>
                          </a:ln>
                          <a:solidFill>
                            <a:prstClr val="black"/>
                          </a:solidFill>
                          <a:effectLst/>
                          <a:uLnTx/>
                          <a:uFillTx/>
                          <a:latin typeface="+mn-lt"/>
                          <a:ea typeface="+mn-ea"/>
                          <a:cs typeface="+mn-cs"/>
                        </a:rPr>
                        <a:t>
 Azure, sapphire, cobalt... whatever word you use, its beautiful 💙 📷 shewandersfree_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https://www.instagram.com/shangrilamauritius/p/Bq4ODlfgNIG/media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469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- 2018-12-04 12:02:34 </a:t>
                      </a:r>
                      <a:r>
                        <a:rPr kumimoji="0" lang="en-US" sz="1000" b="0" i="0" u="none" strike="noStrike" kern="1200" cap="none" spc="0" normalizeH="0" baseline="0" noProof="0">
                          <a:ln>
                            <a:noFill/>
                          </a:ln>
                          <a:solidFill>
                            <a:prstClr val="black"/>
                          </a:solidFill>
                          <a:effectLst/>
                          <a:uLnTx/>
                          <a:uFillTx/>
                          <a:latin typeface="+mn-lt"/>
                          <a:ea typeface="+mn-ea"/>
                          <a:cs typeface="+mn-cs"/>
                        </a:rPr>
                        <a:t>
 All aboard! 📷 peterforster_21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https://www.instagram.com/shangrilamauritius/p/Bq9T7DdASJe/media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985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- 2018-12-19 13:35:54 </a:t>
                      </a:r>
                      <a:r>
                        <a:rPr kumimoji="0" lang="en-US" sz="1000" b="0" i="0" u="none" strike="noStrike" kern="1200" cap="none" spc="0" normalizeH="0" baseline="0" noProof="0">
                          <a:ln>
                            <a:noFill/>
                          </a:ln>
                          <a:solidFill>
                            <a:prstClr val="black"/>
                          </a:solidFill>
                          <a:effectLst/>
                          <a:uLnTx/>
                          <a:uFillTx/>
                          <a:latin typeface="+mn-lt"/>
                          <a:ea typeface="+mn-ea"/>
                          <a:cs typeface="+mn-cs"/>
                        </a:rPr>
                        <a:t>
 Sand underfoot. 📷 eric_lepine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https://www.instagram.com/shangrilamauritius/p/BrkGh4DA7I1/media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606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- 2018-12-01 12:43:18 </a:t>
                      </a:r>
                      <a:r>
                        <a:rPr kumimoji="0" lang="en-US" sz="1000" b="0" i="0" u="none" strike="noStrike" kern="1200" cap="none" spc="0" normalizeH="0" baseline="0" noProof="0">
                          <a:ln>
                            <a:noFill/>
                          </a:ln>
                          <a:solidFill>
                            <a:prstClr val="black"/>
                          </a:solidFill>
                          <a:effectLst/>
                          <a:uLnTx/>
                          <a:uFillTx/>
                          <a:latin typeface="+mn-lt"/>
                          <a:ea typeface="+mn-ea"/>
                          <a:cs typeface="+mn-cs"/>
                        </a:rPr>
                        <a:t>
 Private Villa luxury.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https://www.instagram.com/shangrilamauritius/p/Bq1qM16gT9i/media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4864683"/>
                  </a:ext>
                </a:extLst>
              </a:tr>
            </a:tbl>
          </a:graphicData>
        </a:graphic>
      </p:graphicFrame>
      <p:sp>
        <p:nvSpPr>
          <p:cNvPr id="4" name="Text Placeholder 3">
            <a:extLst>
              <a:ext uri="{FF2B5EF4-FFF2-40B4-BE49-F238E27FC236}">
                <a16:creationId xmlns:a16="http://schemas.microsoft.com/office/drawing/2014/main" id="{D5564E2B-C17C-432C-AB92-A0AB6825B7C3}"/>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885873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C6440-8A28-4774-904C-E21FFF5D6494}"/>
              </a:ext>
            </a:extLst>
          </p:cNvPr>
          <p:cNvSpPr>
            <a:spLocks noGrp="1"/>
          </p:cNvSpPr>
          <p:nvPr>
            <p:ph type="title"/>
          </p:nvPr>
        </p:nvSpPr>
        <p:spPr/>
        <p:txBody>
          <a:bodyPr/>
          <a:lstStyle/>
          <a:p>
            <a:r>
              <a:rPr lang="en-US"/>
              <a:t>Instagram Posts Table | SLTR - 3 of 7</a:t>
            </a:r>
          </a:p>
        </p:txBody>
      </p:sp>
      <p:graphicFrame>
        <p:nvGraphicFramePr>
          <p:cNvPr id="5" name="Table Placeholder 4">
            <a:extLst>
              <a:ext uri="{FF2B5EF4-FFF2-40B4-BE49-F238E27FC236}">
                <a16:creationId xmlns:a16="http://schemas.microsoft.com/office/drawing/2014/main" id="{5C3870FD-0125-47FB-B580-0A817301FD5C}"/>
              </a:ext>
            </a:extLst>
          </p:cNvPr>
          <p:cNvGraphicFramePr>
            <a:graphicFrameLocks noGrp="1"/>
          </p:cNvGraphicFramePr>
          <p:nvPr>
            <p:ph type="tbl" sz="quarter" idx="13"/>
            <p:extLst>
              <p:ext uri="{D42A27DB-BD31-4B8C-83A1-F6EECF244321}">
                <p14:modId xmlns:p14="http://schemas.microsoft.com/office/powerpoint/2010/main" val="33518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1000725"/>
                    </a:ext>
                  </a:extLst>
                </a:gridCol>
                <a:gridCol w="987552">
                  <a:extLst>
                    <a:ext uri="{9D8B030D-6E8A-4147-A177-3AD203B41FA5}">
                      <a16:colId xmlns:a16="http://schemas.microsoft.com/office/drawing/2014/main" val="3704528014"/>
                    </a:ext>
                  </a:extLst>
                </a:gridCol>
                <a:gridCol w="987552">
                  <a:extLst>
                    <a:ext uri="{9D8B030D-6E8A-4147-A177-3AD203B41FA5}">
                      <a16:colId xmlns:a16="http://schemas.microsoft.com/office/drawing/2014/main" val="1390315550"/>
                    </a:ext>
                  </a:extLst>
                </a:gridCol>
                <a:gridCol w="987552">
                  <a:extLst>
                    <a:ext uri="{9D8B030D-6E8A-4147-A177-3AD203B41FA5}">
                      <a16:colId xmlns:a16="http://schemas.microsoft.com/office/drawing/2014/main" val="3789440423"/>
                    </a:ext>
                  </a:extLst>
                </a:gridCol>
                <a:gridCol w="987552">
                  <a:extLst>
                    <a:ext uri="{9D8B030D-6E8A-4147-A177-3AD203B41FA5}">
                      <a16:colId xmlns:a16="http://schemas.microsoft.com/office/drawing/2014/main" val="1570232675"/>
                    </a:ext>
                  </a:extLst>
                </a:gridCol>
                <a:gridCol w="987552">
                  <a:extLst>
                    <a:ext uri="{9D8B030D-6E8A-4147-A177-3AD203B41FA5}">
                      <a16:colId xmlns:a16="http://schemas.microsoft.com/office/drawing/2014/main" val="1086362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493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- 2018-12-09 13:17:04 </a:t>
                      </a:r>
                      <a:r>
                        <a:rPr kumimoji="0" lang="en-US" sz="1000" b="0" i="0" u="none" strike="noStrike" kern="1200" cap="none" spc="0" normalizeH="0" baseline="0" noProof="0">
                          <a:ln>
                            <a:noFill/>
                          </a:ln>
                          <a:solidFill>
                            <a:prstClr val="black"/>
                          </a:solidFill>
                          <a:effectLst/>
                          <a:uLnTx/>
                          <a:uFillTx/>
                          <a:latin typeface="+mn-lt"/>
                          <a:ea typeface="+mn-ea"/>
                          <a:cs typeface="+mn-cs"/>
                        </a:rPr>
                        <a:t>
 A perfect escape. 📷 wanderlust.jackie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https://www.instagram.com/shangrilamauritius/p/BrKUbJZAxic/media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090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- 2018-12-23 13:08:10 </a:t>
                      </a:r>
                      <a:r>
                        <a:rPr kumimoji="0" lang="en-US" sz="1000" b="0" i="0" u="none" strike="noStrike" kern="1200" cap="none" spc="0" normalizeH="0" baseline="0" noProof="0">
                          <a:ln>
                            <a:noFill/>
                          </a:ln>
                          <a:solidFill>
                            <a:prstClr val="black"/>
                          </a:solidFill>
                          <a:effectLst/>
                          <a:uLnTx/>
                          <a:uFillTx/>
                          <a:latin typeface="+mn-lt"/>
                          <a:ea typeface="+mn-ea"/>
                          <a:cs typeface="+mn-cs"/>
                        </a:rPr>
                        <a:t>
 To swim, or not to swim? #HardestQuestionOfTheDay 📷 kelsmou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https://www.instagram.com/shangrilamauritius/p/BruWiOSgrtL/media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362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- 2018-12-26 12:25:57 </a:t>
                      </a:r>
                      <a:r>
                        <a:rPr kumimoji="0" lang="en-US" sz="1000" b="0" i="0" u="none" strike="noStrike" kern="1200" cap="none" spc="0" normalizeH="0" baseline="0" noProof="0">
                          <a:ln>
                            <a:noFill/>
                          </a:ln>
                          <a:solidFill>
                            <a:prstClr val="black"/>
                          </a:solidFill>
                          <a:effectLst/>
                          <a:uLnTx/>
                          <a:uFillTx/>
                          <a:latin typeface="+mn-lt"/>
                          <a:ea typeface="+mn-ea"/>
                          <a:cs typeface="+mn-cs"/>
                        </a:rPr>
                        <a:t>
 Tropical greenery meets ocean breeze... 📷 mattrako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https://www.instagram.com/shangrilamauritius/p/Br2AFkzA5XD/media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0158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- 2018-12-13 11:05:14 </a:t>
                      </a:r>
                      <a:r>
                        <a:rPr kumimoji="0" lang="en-US" sz="1000" b="0" i="0" u="none" strike="noStrike" kern="1200" cap="none" spc="0" normalizeH="0" baseline="0" noProof="0">
                          <a:ln>
                            <a:noFill/>
                          </a:ln>
                          <a:solidFill>
                            <a:prstClr val="black"/>
                          </a:solidFill>
                          <a:effectLst/>
                          <a:uLnTx/>
                          <a:uFillTx/>
                          <a:latin typeface="+mn-lt"/>
                          <a:ea typeface="+mn-ea"/>
                          <a:cs typeface="+mn-cs"/>
                        </a:rPr>
                        <a:t>
 Fresh fruit + fresh air! 📷 juditarbaje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https://www.instagram.com/shangrilamauritius/p/BrUYhFlgv0A/media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6780874"/>
                  </a:ext>
                </a:extLst>
              </a:tr>
            </a:tbl>
          </a:graphicData>
        </a:graphic>
      </p:graphicFrame>
      <p:sp>
        <p:nvSpPr>
          <p:cNvPr id="4" name="Text Placeholder 3">
            <a:extLst>
              <a:ext uri="{FF2B5EF4-FFF2-40B4-BE49-F238E27FC236}">
                <a16:creationId xmlns:a16="http://schemas.microsoft.com/office/drawing/2014/main" id="{4BC2E5F3-DA64-41E0-84DF-998558D4E06E}"/>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2855503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6CB5-7D6B-4EE9-B268-EBC89E93D6EB}"/>
              </a:ext>
            </a:extLst>
          </p:cNvPr>
          <p:cNvSpPr>
            <a:spLocks noGrp="1"/>
          </p:cNvSpPr>
          <p:nvPr>
            <p:ph type="title"/>
          </p:nvPr>
        </p:nvSpPr>
        <p:spPr/>
        <p:txBody>
          <a:bodyPr/>
          <a:lstStyle/>
          <a:p>
            <a:r>
              <a:rPr lang="en-US"/>
              <a:t>Instagram Posts Table | SLTR - 4 of 7</a:t>
            </a:r>
          </a:p>
        </p:txBody>
      </p:sp>
      <p:graphicFrame>
        <p:nvGraphicFramePr>
          <p:cNvPr id="5" name="Table Placeholder 4">
            <a:extLst>
              <a:ext uri="{FF2B5EF4-FFF2-40B4-BE49-F238E27FC236}">
                <a16:creationId xmlns:a16="http://schemas.microsoft.com/office/drawing/2014/main" id="{000C3D54-E6C2-49B0-9553-FD67796FA0EB}"/>
              </a:ext>
            </a:extLst>
          </p:cNvPr>
          <p:cNvGraphicFramePr>
            <a:graphicFrameLocks noGrp="1"/>
          </p:cNvGraphicFramePr>
          <p:nvPr>
            <p:ph type="tbl" sz="quarter" idx="13"/>
            <p:extLst>
              <p:ext uri="{D42A27DB-BD31-4B8C-83A1-F6EECF244321}">
                <p14:modId xmlns:p14="http://schemas.microsoft.com/office/powerpoint/2010/main" val="419597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6684564"/>
                    </a:ext>
                  </a:extLst>
                </a:gridCol>
                <a:gridCol w="987552">
                  <a:extLst>
                    <a:ext uri="{9D8B030D-6E8A-4147-A177-3AD203B41FA5}">
                      <a16:colId xmlns:a16="http://schemas.microsoft.com/office/drawing/2014/main" val="2075796681"/>
                    </a:ext>
                  </a:extLst>
                </a:gridCol>
                <a:gridCol w="987552">
                  <a:extLst>
                    <a:ext uri="{9D8B030D-6E8A-4147-A177-3AD203B41FA5}">
                      <a16:colId xmlns:a16="http://schemas.microsoft.com/office/drawing/2014/main" val="2389108041"/>
                    </a:ext>
                  </a:extLst>
                </a:gridCol>
                <a:gridCol w="987552">
                  <a:extLst>
                    <a:ext uri="{9D8B030D-6E8A-4147-A177-3AD203B41FA5}">
                      <a16:colId xmlns:a16="http://schemas.microsoft.com/office/drawing/2014/main" val="2266899821"/>
                    </a:ext>
                  </a:extLst>
                </a:gridCol>
                <a:gridCol w="987552">
                  <a:extLst>
                    <a:ext uri="{9D8B030D-6E8A-4147-A177-3AD203B41FA5}">
                      <a16:colId xmlns:a16="http://schemas.microsoft.com/office/drawing/2014/main" val="3118827949"/>
                    </a:ext>
                  </a:extLst>
                </a:gridCol>
                <a:gridCol w="987552">
                  <a:extLst>
                    <a:ext uri="{9D8B030D-6E8A-4147-A177-3AD203B41FA5}">
                      <a16:colId xmlns:a16="http://schemas.microsoft.com/office/drawing/2014/main" val="379895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57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- 2018-12-17 13:04:00 </a:t>
                      </a:r>
                      <a:r>
                        <a:rPr kumimoji="0" lang="en-US" sz="1000" b="0" i="0" u="none" strike="noStrike" kern="1200" cap="none" spc="0" normalizeH="0" baseline="0" noProof="0">
                          <a:ln>
                            <a:noFill/>
                          </a:ln>
                          <a:solidFill>
                            <a:prstClr val="black"/>
                          </a:solidFill>
                          <a:effectLst/>
                          <a:uLnTx/>
                          <a:uFillTx/>
                          <a:latin typeface="+mn-lt"/>
                          <a:ea typeface="+mn-ea"/>
                          <a:cs typeface="+mn-cs"/>
                        </a:rPr>
                        <a:t>
 Secret places. 📷 malgargawi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https://www.instagram.com/shangrilamauritius/p/Bre5Seegrpl/media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143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- 2018-12-23 17:49:04 </a:t>
                      </a:r>
                      <a:r>
                        <a:rPr kumimoji="0" lang="en-US" sz="1000" b="0" i="0" u="none" strike="noStrike" kern="1200" cap="none" spc="0" normalizeH="0" baseline="0" noProof="0">
                          <a:ln>
                            <a:noFill/>
                          </a:ln>
                          <a:solidFill>
                            <a:prstClr val="black"/>
                          </a:solidFill>
                          <a:effectLst/>
                          <a:uLnTx/>
                          <a:uFillTx/>
                          <a:latin typeface="+mn-lt"/>
                          <a:ea typeface="+mn-ea"/>
                          <a:cs typeface="+mn-cs"/>
                        </a:rPr>
                        <a:t>
 Your island adventure begins now...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https://www.instagram.com/shangrilamauritius/p/Bru2rnDgeZq/media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870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- 2018-12-14 14:26:14 </a:t>
                      </a:r>
                      <a:r>
                        <a:rPr kumimoji="0" lang="en-US" sz="1000" b="0" i="0" u="none" strike="noStrike" kern="1200" cap="none" spc="0" normalizeH="0" baseline="0" noProof="0">
                          <a:ln>
                            <a:noFill/>
                          </a:ln>
                          <a:solidFill>
                            <a:prstClr val="black"/>
                          </a:solidFill>
                          <a:effectLst/>
                          <a:uLnTx/>
                          <a:uFillTx/>
                          <a:latin typeface="+mn-lt"/>
                          <a:ea typeface="+mn-ea"/>
                          <a:cs typeface="+mn-cs"/>
                        </a:rPr>
                        <a:t>
 Who needs a vacay ✋ 📷 thierrybaz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https://www.instagram.com/shangrilamauritius/p/BrXUUH4AFxk/media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308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- 2018-12-03 12:03:49 </a:t>
                      </a:r>
                      <a:r>
                        <a:rPr kumimoji="0" lang="en-US" sz="1000" b="0" i="0" u="none" strike="noStrike" kern="1200" cap="none" spc="0" normalizeH="0" baseline="0" noProof="0">
                          <a:ln>
                            <a:noFill/>
                          </a:ln>
                          <a:solidFill>
                            <a:prstClr val="black"/>
                          </a:solidFill>
                          <a:effectLst/>
                          <a:uLnTx/>
                          <a:uFillTx/>
                          <a:latin typeface="+mn-lt"/>
                          <a:ea typeface="+mn-ea"/>
                          <a:cs typeface="+mn-cs"/>
                        </a:rPr>
                        <a:t>
 So much beach, so little time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https://www.instagram.com/shangrilamauritius/p/Bq6vRbUA6E4/media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2156770"/>
                  </a:ext>
                </a:extLst>
              </a:tr>
            </a:tbl>
          </a:graphicData>
        </a:graphic>
      </p:graphicFrame>
      <p:sp>
        <p:nvSpPr>
          <p:cNvPr id="4" name="Text Placeholder 3">
            <a:extLst>
              <a:ext uri="{FF2B5EF4-FFF2-40B4-BE49-F238E27FC236}">
                <a16:creationId xmlns:a16="http://schemas.microsoft.com/office/drawing/2014/main" id="{842DAC41-3386-4E86-8085-731648AE1EB7}"/>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148332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9C87C-F152-4BFC-8436-7454EF1455A2}"/>
              </a:ext>
            </a:extLst>
          </p:cNvPr>
          <p:cNvSpPr>
            <a:spLocks noGrp="1"/>
          </p:cNvSpPr>
          <p:nvPr>
            <p:ph type="title"/>
          </p:nvPr>
        </p:nvSpPr>
        <p:spPr/>
        <p:txBody>
          <a:bodyPr/>
          <a:lstStyle/>
          <a:p>
            <a:r>
              <a:rPr lang="en-US"/>
              <a:t>Instagram Posts Table | SLTR - 5 of 7</a:t>
            </a:r>
          </a:p>
        </p:txBody>
      </p:sp>
      <p:graphicFrame>
        <p:nvGraphicFramePr>
          <p:cNvPr id="5" name="Table Placeholder 4">
            <a:extLst>
              <a:ext uri="{FF2B5EF4-FFF2-40B4-BE49-F238E27FC236}">
                <a16:creationId xmlns:a16="http://schemas.microsoft.com/office/drawing/2014/main" id="{AAE44B87-9F73-4D43-A302-C4193742658D}"/>
              </a:ext>
            </a:extLst>
          </p:cNvPr>
          <p:cNvGraphicFramePr>
            <a:graphicFrameLocks noGrp="1"/>
          </p:cNvGraphicFramePr>
          <p:nvPr>
            <p:ph type="tbl" sz="quarter" idx="13"/>
            <p:extLst>
              <p:ext uri="{D42A27DB-BD31-4B8C-83A1-F6EECF244321}">
                <p14:modId xmlns:p14="http://schemas.microsoft.com/office/powerpoint/2010/main" val="337088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7103998"/>
                    </a:ext>
                  </a:extLst>
                </a:gridCol>
                <a:gridCol w="987552">
                  <a:extLst>
                    <a:ext uri="{9D8B030D-6E8A-4147-A177-3AD203B41FA5}">
                      <a16:colId xmlns:a16="http://schemas.microsoft.com/office/drawing/2014/main" val="3691761542"/>
                    </a:ext>
                  </a:extLst>
                </a:gridCol>
                <a:gridCol w="987552">
                  <a:extLst>
                    <a:ext uri="{9D8B030D-6E8A-4147-A177-3AD203B41FA5}">
                      <a16:colId xmlns:a16="http://schemas.microsoft.com/office/drawing/2014/main" val="1650325265"/>
                    </a:ext>
                  </a:extLst>
                </a:gridCol>
                <a:gridCol w="987552">
                  <a:extLst>
                    <a:ext uri="{9D8B030D-6E8A-4147-A177-3AD203B41FA5}">
                      <a16:colId xmlns:a16="http://schemas.microsoft.com/office/drawing/2014/main" val="706819821"/>
                    </a:ext>
                  </a:extLst>
                </a:gridCol>
                <a:gridCol w="987552">
                  <a:extLst>
                    <a:ext uri="{9D8B030D-6E8A-4147-A177-3AD203B41FA5}">
                      <a16:colId xmlns:a16="http://schemas.microsoft.com/office/drawing/2014/main" val="641234818"/>
                    </a:ext>
                  </a:extLst>
                </a:gridCol>
                <a:gridCol w="987552">
                  <a:extLst>
                    <a:ext uri="{9D8B030D-6E8A-4147-A177-3AD203B41FA5}">
                      <a16:colId xmlns:a16="http://schemas.microsoft.com/office/drawing/2014/main" val="142305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23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- 2018-12-18 17:03:18 </a:t>
                      </a:r>
                      <a:r>
                        <a:rPr kumimoji="0" lang="en-US" sz="1000" b="0" i="0" u="none" strike="noStrike" kern="1200" cap="none" spc="0" normalizeH="0" baseline="0" noProof="0">
                          <a:ln>
                            <a:noFill/>
                          </a:ln>
                          <a:solidFill>
                            <a:prstClr val="black"/>
                          </a:solidFill>
                          <a:effectLst/>
                          <a:uLnTx/>
                          <a:uFillTx/>
                          <a:latin typeface="+mn-lt"/>
                          <a:ea typeface="+mn-ea"/>
                          <a:cs typeface="+mn-cs"/>
                        </a:rPr>
                        <a:t>
 Peace and serenity. 📷: juliemaritano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https://www.instagram.com/shangrilamauritius/p/Brh5d_KAWaZ/media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410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- 2018-12-05 14:16:43 </a:t>
                      </a:r>
                      <a:r>
                        <a:rPr kumimoji="0" lang="en-US" sz="1000" b="0" i="0" u="none" strike="noStrike" kern="1200" cap="none" spc="0" normalizeH="0" baseline="0" noProof="0">
                          <a:ln>
                            <a:noFill/>
                          </a:ln>
                          <a:solidFill>
                            <a:prstClr val="black"/>
                          </a:solidFill>
                          <a:effectLst/>
                          <a:uLnTx/>
                          <a:uFillTx/>
                          <a:latin typeface="+mn-lt"/>
                          <a:ea typeface="+mn-ea"/>
                          <a:cs typeface="+mn-cs"/>
                        </a:rPr>
                        <a:t>
 A hole in one 🏌️‍♀️ 📷 ileauxcerfsgolfclub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https://www.instagram.com/shangrilamauritius/p/BrAIEewA7nG/media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510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- 2018-12-27 11:00:50 </a:t>
                      </a:r>
                      <a:r>
                        <a:rPr kumimoji="0" lang="en-US" sz="1000" b="0" i="0" u="none" strike="noStrike" kern="1200" cap="none" spc="0" normalizeH="0" baseline="0" noProof="0">
                          <a:ln>
                            <a:noFill/>
                          </a:ln>
                          <a:solidFill>
                            <a:prstClr val="black"/>
                          </a:solidFill>
                          <a:effectLst/>
                          <a:uLnTx/>
                          <a:uFillTx/>
                          <a:latin typeface="+mn-lt"/>
                          <a:ea typeface="+mn-ea"/>
                          <a:cs typeface="+mn-cs"/>
                        </a:rPr>
                        <a:t>
 Sun, sand and serenity... who will be joining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https://www.instagram.com/shangrilamauritius/p/Br4bJJngPxx/media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594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- 2018-12-16 15:10:52 </a:t>
                      </a:r>
                      <a:r>
                        <a:rPr kumimoji="0" lang="en-US" sz="1000" b="0" i="0" u="none" strike="noStrike" kern="1200" cap="none" spc="0" normalizeH="0" baseline="0" noProof="0">
                          <a:ln>
                            <a:noFill/>
                          </a:ln>
                          <a:solidFill>
                            <a:prstClr val="black"/>
                          </a:solidFill>
                          <a:effectLst/>
                          <a:uLnTx/>
                          <a:uFillTx/>
                          <a:latin typeface="+mn-lt"/>
                          <a:ea typeface="+mn-ea"/>
                          <a:cs typeface="+mn-cs"/>
                        </a:rPr>
                        <a:t>
 Roll on happy hour 📷 luxlifetraveller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https://www.instagram.com/shangrilamauritius/p/BrcjAyYAxGc/media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3090928"/>
                  </a:ext>
                </a:extLst>
              </a:tr>
            </a:tbl>
          </a:graphicData>
        </a:graphic>
      </p:graphicFrame>
      <p:sp>
        <p:nvSpPr>
          <p:cNvPr id="4" name="Text Placeholder 3">
            <a:extLst>
              <a:ext uri="{FF2B5EF4-FFF2-40B4-BE49-F238E27FC236}">
                <a16:creationId xmlns:a16="http://schemas.microsoft.com/office/drawing/2014/main" id="{6F26916F-59FD-4BC3-B1F9-319D22086F34}"/>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890744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A344-2D02-4E06-BDC7-64351DE473D4}"/>
              </a:ext>
            </a:extLst>
          </p:cNvPr>
          <p:cNvSpPr>
            <a:spLocks noGrp="1"/>
          </p:cNvSpPr>
          <p:nvPr>
            <p:ph type="title"/>
          </p:nvPr>
        </p:nvSpPr>
        <p:spPr/>
        <p:txBody>
          <a:bodyPr/>
          <a:lstStyle/>
          <a:p>
            <a:r>
              <a:rPr lang="en-US"/>
              <a:t>Instagram Posts Table | SLTR - 6 of 7</a:t>
            </a:r>
          </a:p>
        </p:txBody>
      </p:sp>
      <p:graphicFrame>
        <p:nvGraphicFramePr>
          <p:cNvPr id="5" name="Table Placeholder 4">
            <a:extLst>
              <a:ext uri="{FF2B5EF4-FFF2-40B4-BE49-F238E27FC236}">
                <a16:creationId xmlns:a16="http://schemas.microsoft.com/office/drawing/2014/main" id="{D9165A2C-735D-478F-ADF7-1BD19DA536F4}"/>
              </a:ext>
            </a:extLst>
          </p:cNvPr>
          <p:cNvGraphicFramePr>
            <a:graphicFrameLocks noGrp="1"/>
          </p:cNvGraphicFramePr>
          <p:nvPr>
            <p:ph type="tbl" sz="quarter" idx="13"/>
            <p:extLst>
              <p:ext uri="{D42A27DB-BD31-4B8C-83A1-F6EECF244321}">
                <p14:modId xmlns:p14="http://schemas.microsoft.com/office/powerpoint/2010/main" val="241417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2386610"/>
                    </a:ext>
                  </a:extLst>
                </a:gridCol>
                <a:gridCol w="987552">
                  <a:extLst>
                    <a:ext uri="{9D8B030D-6E8A-4147-A177-3AD203B41FA5}">
                      <a16:colId xmlns:a16="http://schemas.microsoft.com/office/drawing/2014/main" val="1020376239"/>
                    </a:ext>
                  </a:extLst>
                </a:gridCol>
                <a:gridCol w="987552">
                  <a:extLst>
                    <a:ext uri="{9D8B030D-6E8A-4147-A177-3AD203B41FA5}">
                      <a16:colId xmlns:a16="http://schemas.microsoft.com/office/drawing/2014/main" val="2641054921"/>
                    </a:ext>
                  </a:extLst>
                </a:gridCol>
                <a:gridCol w="987552">
                  <a:extLst>
                    <a:ext uri="{9D8B030D-6E8A-4147-A177-3AD203B41FA5}">
                      <a16:colId xmlns:a16="http://schemas.microsoft.com/office/drawing/2014/main" val="1444615169"/>
                    </a:ext>
                  </a:extLst>
                </a:gridCol>
                <a:gridCol w="987552">
                  <a:extLst>
                    <a:ext uri="{9D8B030D-6E8A-4147-A177-3AD203B41FA5}">
                      <a16:colId xmlns:a16="http://schemas.microsoft.com/office/drawing/2014/main" val="548449949"/>
                    </a:ext>
                  </a:extLst>
                </a:gridCol>
                <a:gridCol w="987552">
                  <a:extLst>
                    <a:ext uri="{9D8B030D-6E8A-4147-A177-3AD203B41FA5}">
                      <a16:colId xmlns:a16="http://schemas.microsoft.com/office/drawing/2014/main" val="297048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53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- 2018-12-24 15:35:33 </a:t>
                      </a:r>
                      <a:r>
                        <a:rPr kumimoji="0" lang="en-US" sz="1000" b="0" i="0" u="none" strike="noStrike" kern="1200" cap="none" spc="0" normalizeH="0" baseline="0" noProof="0">
                          <a:ln>
                            <a:noFill/>
                          </a:ln>
                          <a:solidFill>
                            <a:prstClr val="black"/>
                          </a:solidFill>
                          <a:effectLst/>
                          <a:uLnTx/>
                          <a:uFillTx/>
                          <a:latin typeface="+mn-lt"/>
                          <a:ea typeface="+mn-ea"/>
                          <a:cs typeface="+mn-cs"/>
                        </a:rPr>
                        <a:t>
 Chase the horizon, in a Private Beach Villa. 📷 luxaerotravel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https://www.instagram.com/shangrilamauritius/p/BrxMMknAzD9/media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196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- 2018-12-22 13:12:36 </a:t>
                      </a:r>
                      <a:r>
                        <a:rPr kumimoji="0" lang="en-US" sz="1000" b="0" i="0" u="none" strike="noStrike" kern="1200" cap="none" spc="0" normalizeH="0" baseline="0" noProof="0">
                          <a:ln>
                            <a:noFill/>
                          </a:ln>
                          <a:solidFill>
                            <a:prstClr val="black"/>
                          </a:solidFill>
                          <a:effectLst/>
                          <a:uLnTx/>
                          <a:uFillTx/>
                          <a:latin typeface="+mn-lt"/>
                          <a:ea typeface="+mn-ea"/>
                          <a:cs typeface="+mn-cs"/>
                        </a:rPr>
                        <a:t>
 You'll want to explore, as soon as you arrive. 📷 lephotopreneur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https://www.instagram.com/shangrilamauritius/p/BrryP2hASHG/media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092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- 2018-12-06 14:20:22 </a:t>
                      </a:r>
                      <a:r>
                        <a:rPr kumimoji="0" lang="en-US" sz="1000" b="0" i="0" u="none" strike="noStrike" kern="1200" cap="none" spc="0" normalizeH="0" baseline="0" noProof="0">
                          <a:ln>
                            <a:noFill/>
                          </a:ln>
                          <a:solidFill>
                            <a:prstClr val="black"/>
                          </a:solidFill>
                          <a:effectLst/>
                          <a:uLnTx/>
                          <a:uFillTx/>
                          <a:latin typeface="+mn-lt"/>
                          <a:ea typeface="+mn-ea"/>
                          <a:cs typeface="+mn-cs"/>
                        </a:rPr>
                        <a:t>
 Yep, this close to the ocean. 📷 alitaliennne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https://www.instagram.com/shangrilamauritius/p/BrCtSGGAv1s/media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969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- 2018-12-08 13:41:10 </a:t>
                      </a:r>
                      <a:r>
                        <a:rPr kumimoji="0" lang="en-US" sz="1000" b="0" i="0" u="none" strike="noStrike" kern="1200" cap="none" spc="0" normalizeH="0" baseline="0" noProof="0">
                          <a:ln>
                            <a:noFill/>
                          </a:ln>
                          <a:solidFill>
                            <a:prstClr val="black"/>
                          </a:solidFill>
                          <a:effectLst/>
                          <a:uLnTx/>
                          <a:uFillTx/>
                          <a:latin typeface="+mn-lt"/>
                          <a:ea typeface="+mn-ea"/>
                          <a:cs typeface="+mn-cs"/>
                        </a:rPr>
                        <a:t>
 Don't know about you, but we're feeling BLUE! 📷 vibes_n_dreams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https://www.instagram.com/shangrilamauritius/p/BrHyYztgH0D/media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1723716"/>
                  </a:ext>
                </a:extLst>
              </a:tr>
            </a:tbl>
          </a:graphicData>
        </a:graphic>
      </p:graphicFrame>
      <p:sp>
        <p:nvSpPr>
          <p:cNvPr id="4" name="Text Placeholder 3">
            <a:extLst>
              <a:ext uri="{FF2B5EF4-FFF2-40B4-BE49-F238E27FC236}">
                <a16:creationId xmlns:a16="http://schemas.microsoft.com/office/drawing/2014/main" id="{3CE2D697-D0CE-42CC-976B-D3E382BCFF5C}"/>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069567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56B83-71DB-4979-8D5B-FA88BD3F7BD1}"/>
              </a:ext>
            </a:extLst>
          </p:cNvPr>
          <p:cNvSpPr>
            <a:spLocks noGrp="1"/>
          </p:cNvSpPr>
          <p:nvPr>
            <p:ph type="title"/>
          </p:nvPr>
        </p:nvSpPr>
        <p:spPr/>
        <p:txBody>
          <a:bodyPr/>
          <a:lstStyle/>
          <a:p>
            <a:r>
              <a:rPr lang="en-US"/>
              <a:t>Instagram Posts Table | SLTR - 7 of 7</a:t>
            </a:r>
          </a:p>
        </p:txBody>
      </p:sp>
      <p:graphicFrame>
        <p:nvGraphicFramePr>
          <p:cNvPr id="5" name="Table Placeholder 4">
            <a:extLst>
              <a:ext uri="{FF2B5EF4-FFF2-40B4-BE49-F238E27FC236}">
                <a16:creationId xmlns:a16="http://schemas.microsoft.com/office/drawing/2014/main" id="{DDA647A5-02E7-4C34-B7C1-8FB80484E4F5}"/>
              </a:ext>
            </a:extLst>
          </p:cNvPr>
          <p:cNvGraphicFramePr>
            <a:graphicFrameLocks noGrp="1"/>
          </p:cNvGraphicFramePr>
          <p:nvPr>
            <p:ph type="tbl" sz="quarter" idx="13"/>
            <p:extLst>
              <p:ext uri="{D42A27DB-BD31-4B8C-83A1-F6EECF244321}">
                <p14:modId xmlns:p14="http://schemas.microsoft.com/office/powerpoint/2010/main" val="264505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6243092"/>
                    </a:ext>
                  </a:extLst>
                </a:gridCol>
                <a:gridCol w="987552">
                  <a:extLst>
                    <a:ext uri="{9D8B030D-6E8A-4147-A177-3AD203B41FA5}">
                      <a16:colId xmlns:a16="http://schemas.microsoft.com/office/drawing/2014/main" val="1173945354"/>
                    </a:ext>
                  </a:extLst>
                </a:gridCol>
                <a:gridCol w="987552">
                  <a:extLst>
                    <a:ext uri="{9D8B030D-6E8A-4147-A177-3AD203B41FA5}">
                      <a16:colId xmlns:a16="http://schemas.microsoft.com/office/drawing/2014/main" val="1284145228"/>
                    </a:ext>
                  </a:extLst>
                </a:gridCol>
                <a:gridCol w="987552">
                  <a:extLst>
                    <a:ext uri="{9D8B030D-6E8A-4147-A177-3AD203B41FA5}">
                      <a16:colId xmlns:a16="http://schemas.microsoft.com/office/drawing/2014/main" val="3038069322"/>
                    </a:ext>
                  </a:extLst>
                </a:gridCol>
                <a:gridCol w="987552">
                  <a:extLst>
                    <a:ext uri="{9D8B030D-6E8A-4147-A177-3AD203B41FA5}">
                      <a16:colId xmlns:a16="http://schemas.microsoft.com/office/drawing/2014/main" val="300328760"/>
                    </a:ext>
                  </a:extLst>
                </a:gridCol>
                <a:gridCol w="987552">
                  <a:extLst>
                    <a:ext uri="{9D8B030D-6E8A-4147-A177-3AD203B41FA5}">
                      <a16:colId xmlns:a16="http://schemas.microsoft.com/office/drawing/2014/main" val="156877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968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- 2018-12-15 14:19:24 </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better than this view, is being down there. 📷 thierrybaz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https://www.instagram.com/shangrilamauritius/p/BrZ4U7vgH6e/media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1234287"/>
                  </a:ext>
                </a:extLst>
              </a:tr>
            </a:tbl>
          </a:graphicData>
        </a:graphic>
      </p:graphicFrame>
      <p:sp>
        <p:nvSpPr>
          <p:cNvPr id="4" name="Text Placeholder 3">
            <a:extLst>
              <a:ext uri="{FF2B5EF4-FFF2-40B4-BE49-F238E27FC236}">
                <a16:creationId xmlns:a16="http://schemas.microsoft.com/office/drawing/2014/main" id="{A774842D-EC9E-47F7-A43B-6914748300C5}"/>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457800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00957-4366-4795-B209-0C6D8E64D4E0}"/>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6406B22F-259B-4B22-81EA-BD3E245B813A}"/>
              </a:ext>
            </a:extLst>
          </p:cNvPr>
          <p:cNvGraphicFramePr>
            <a:graphicFrameLocks noGrp="1"/>
          </p:cNvGraphicFramePr>
          <p:nvPr>
            <p:ph type="tbl" sz="quarter" idx="13"/>
            <p:extLst>
              <p:ext uri="{D42A27DB-BD31-4B8C-83A1-F6EECF244321}">
                <p14:modId xmlns:p14="http://schemas.microsoft.com/office/powerpoint/2010/main" val="323301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62373973"/>
                    </a:ext>
                  </a:extLst>
                </a:gridCol>
                <a:gridCol w="1152143">
                  <a:extLst>
                    <a:ext uri="{9D8B030D-6E8A-4147-A177-3AD203B41FA5}">
                      <a16:colId xmlns:a16="http://schemas.microsoft.com/office/drawing/2014/main" val="1523875629"/>
                    </a:ext>
                  </a:extLst>
                </a:gridCol>
                <a:gridCol w="493776">
                  <a:extLst>
                    <a:ext uri="{9D8B030D-6E8A-4147-A177-3AD203B41FA5}">
                      <a16:colId xmlns:a16="http://schemas.microsoft.com/office/drawing/2014/main" val="1955616763"/>
                    </a:ext>
                  </a:extLst>
                </a:gridCol>
                <a:gridCol w="493776">
                  <a:extLst>
                    <a:ext uri="{9D8B030D-6E8A-4147-A177-3AD203B41FA5}">
                      <a16:colId xmlns:a16="http://schemas.microsoft.com/office/drawing/2014/main" val="1378345142"/>
                    </a:ext>
                  </a:extLst>
                </a:gridCol>
                <a:gridCol w="493776">
                  <a:extLst>
                    <a:ext uri="{9D8B030D-6E8A-4147-A177-3AD203B41FA5}">
                      <a16:colId xmlns:a16="http://schemas.microsoft.com/office/drawing/2014/main" val="2757923468"/>
                    </a:ext>
                  </a:extLst>
                </a:gridCol>
                <a:gridCol w="493776">
                  <a:extLst>
                    <a:ext uri="{9D8B030D-6E8A-4147-A177-3AD203B41FA5}">
                      <a16:colId xmlns:a16="http://schemas.microsoft.com/office/drawing/2014/main" val="2394061428"/>
                    </a:ext>
                  </a:extLst>
                </a:gridCol>
                <a:gridCol w="493776">
                  <a:extLst>
                    <a:ext uri="{9D8B030D-6E8A-4147-A177-3AD203B41FA5}">
                      <a16:colId xmlns:a16="http://schemas.microsoft.com/office/drawing/2014/main" val="1518672573"/>
                    </a:ext>
                  </a:extLst>
                </a:gridCol>
                <a:gridCol w="493776">
                  <a:extLst>
                    <a:ext uri="{9D8B030D-6E8A-4147-A177-3AD203B41FA5}">
                      <a16:colId xmlns:a16="http://schemas.microsoft.com/office/drawing/2014/main" val="1181149002"/>
                    </a:ext>
                  </a:extLst>
                </a:gridCol>
                <a:gridCol w="493776">
                  <a:extLst>
                    <a:ext uri="{9D8B030D-6E8A-4147-A177-3AD203B41FA5}">
                      <a16:colId xmlns:a16="http://schemas.microsoft.com/office/drawing/2014/main" val="3778515461"/>
                    </a:ext>
                  </a:extLst>
                </a:gridCol>
                <a:gridCol w="493776">
                  <a:extLst>
                    <a:ext uri="{9D8B030D-6E8A-4147-A177-3AD203B41FA5}">
                      <a16:colId xmlns:a16="http://schemas.microsoft.com/office/drawing/2014/main" val="4109881114"/>
                    </a:ext>
                  </a:extLst>
                </a:gridCol>
                <a:gridCol w="493776">
                  <a:extLst>
                    <a:ext uri="{9D8B030D-6E8A-4147-A177-3AD203B41FA5}">
                      <a16:colId xmlns:a16="http://schemas.microsoft.com/office/drawing/2014/main" val="15248827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3786240616"/>
                  </a:ext>
                </a:extLst>
              </a:tr>
              <a:tr h="370840">
                <a:tc>
                  <a:txBody>
                    <a:bodyPr/>
                    <a:lstStyle/>
                    <a:p>
                      <a:r>
                        <a:rPr lang="en-US" sz="1000" b="1"/>
                        <a:t>shangrilamauritius - 2018-12-07 14:39:00 </a:t>
                      </a:r>
                      <a:r>
                        <a:rPr lang="en-US" sz="1000"/>
                        <a:t>
 If you like waking up to the waves, choose Frangipani. 📷 @jflshv</a:t>
                      </a:r>
                    </a:p>
                  </a:txBody>
                  <a:tcPr/>
                </a:tc>
                <a:tc>
                  <a:txBody>
                    <a:bodyPr/>
                    <a:lstStyle/>
                    <a:p>
                      <a:r>
                        <a:rPr lang="en-US" sz="1000"/>
                        <a:t>https://www.instagram.com/shangrilamauritius/p/BrFT8iYAhoh/media</a:t>
                      </a:r>
                    </a:p>
                  </a:txBody>
                  <a:tcPr/>
                </a:tc>
                <a:tc>
                  <a:txBody>
                    <a:bodyPr/>
                    <a:lstStyle/>
                    <a:p>
                      <a:r>
                        <a:rPr lang="en-US" sz="1000"/>
                        <a:t>3959</a:t>
                      </a:r>
                    </a:p>
                  </a:txBody>
                  <a:tcPr/>
                </a:tc>
                <a:tc>
                  <a:txBody>
                    <a:bodyPr/>
                    <a:lstStyle/>
                    <a:p>
                      <a:r>
                        <a:rPr lang="en-US" sz="1000"/>
                        <a:t>626</a:t>
                      </a:r>
                    </a:p>
                  </a:txBody>
                  <a:tcPr/>
                </a:tc>
                <a:tc>
                  <a:txBody>
                    <a:bodyPr/>
                    <a:lstStyle/>
                    <a:p>
                      <a:r>
                        <a:rPr lang="en-US" sz="1000"/>
                        <a:t>44</a:t>
                      </a:r>
                    </a:p>
                  </a:txBody>
                  <a:tcPr/>
                </a:tc>
                <a:tc>
                  <a:txBody>
                    <a:bodyPr/>
                    <a:lstStyle/>
                    <a:p>
                      <a:r>
                        <a:rPr lang="en-US" sz="1000"/>
                        <a:t>49</a:t>
                      </a:r>
                    </a:p>
                  </a:txBody>
                  <a:tcPr/>
                </a:tc>
                <a:tc>
                  <a:txBody>
                    <a:bodyPr/>
                    <a:lstStyle/>
                    <a:p>
                      <a:r>
                        <a:rPr lang="en-US" sz="1000"/>
                        <a:t>719</a:t>
                      </a:r>
                    </a:p>
                  </a:txBody>
                  <a:tcPr/>
                </a:tc>
                <a:tc>
                  <a:txBody>
                    <a:bodyPr/>
                    <a:lstStyle/>
                    <a:p>
                      <a:r>
                        <a:rPr lang="en-US" sz="1000"/>
                        <a:t>14769</a:t>
                      </a:r>
                    </a:p>
                  </a:txBody>
                  <a:tcPr/>
                </a:tc>
                <a:tc>
                  <a:txBody>
                    <a:bodyPr/>
                    <a:lstStyle/>
                    <a:p>
                      <a:r>
                        <a:rPr lang="en-US" sz="1000"/>
                        <a:t>12103</a:t>
                      </a:r>
                    </a:p>
                  </a:txBody>
                  <a:tcPr/>
                </a:tc>
                <a:tc>
                  <a:txBody>
                    <a:bodyPr/>
                    <a:lstStyle/>
                    <a:p>
                      <a:r>
                        <a:rPr lang="en-US" sz="1000"/>
                        <a:t>4.87 %</a:t>
                      </a:r>
                    </a:p>
                  </a:txBody>
                  <a:tcPr/>
                </a:tc>
                <a:tc>
                  <a:txBody>
                    <a:bodyPr/>
                    <a:lstStyle/>
                    <a:p>
                      <a:r>
                        <a:rPr lang="en-US" sz="1000"/>
                        <a:t>26.81 %</a:t>
                      </a:r>
                    </a:p>
                  </a:txBody>
                  <a:tcPr/>
                </a:tc>
                <a:extLst>
                  <a:ext uri="{0D108BD9-81ED-4DB2-BD59-A6C34878D82A}">
                    <a16:rowId xmlns:a16="http://schemas.microsoft.com/office/drawing/2014/main" val="1329916814"/>
                  </a:ext>
                </a:extLst>
              </a:tr>
              <a:tr h="370840">
                <a:tc>
                  <a:txBody>
                    <a:bodyPr/>
                    <a:lstStyle/>
                    <a:p>
                      <a:r>
                        <a:rPr lang="en-US" sz="1000" b="1"/>
                        <a:t>shangrilamauritius - 2018-10-09 12:35:07 </a:t>
                      </a:r>
                      <a:r>
                        <a:rPr lang="en-US" sz="1000"/>
                        <a:t>
 The view from a beach access room. 📷: @_seni_9</a:t>
                      </a:r>
                    </a:p>
                  </a:txBody>
                  <a:tcPr/>
                </a:tc>
                <a:tc>
                  <a:txBody>
                    <a:bodyPr/>
                    <a:lstStyle/>
                    <a:p>
                      <a:r>
                        <a:rPr lang="en-US" sz="1000"/>
                        <a:t>https://www.instagram.com/shangrilamauritius/p/BotK5YPB6oT/media</a:t>
                      </a:r>
                    </a:p>
                  </a:txBody>
                  <a:tcPr/>
                </a:tc>
                <a:tc>
                  <a:txBody>
                    <a:bodyPr/>
                    <a:lstStyle/>
                    <a:p>
                      <a:r>
                        <a:rPr lang="en-US" sz="1000"/>
                        <a:t>2477</a:t>
                      </a:r>
                    </a:p>
                  </a:txBody>
                  <a:tcPr/>
                </a:tc>
                <a:tc>
                  <a:txBody>
                    <a:bodyPr/>
                    <a:lstStyle/>
                    <a:p>
                      <a:r>
                        <a:rPr lang="en-US" sz="1000"/>
                        <a:t>586</a:t>
                      </a:r>
                    </a:p>
                  </a:txBody>
                  <a:tcPr/>
                </a:tc>
                <a:tc>
                  <a:txBody>
                    <a:bodyPr/>
                    <a:lstStyle/>
                    <a:p>
                      <a:r>
                        <a:rPr lang="en-US" sz="1000"/>
                        <a:t>15</a:t>
                      </a:r>
                    </a:p>
                  </a:txBody>
                  <a:tcPr/>
                </a:tc>
                <a:tc>
                  <a:txBody>
                    <a:bodyPr/>
                    <a:lstStyle/>
                    <a:p>
                      <a:r>
                        <a:rPr lang="en-US" sz="1000"/>
                        <a:t>33</a:t>
                      </a:r>
                    </a:p>
                  </a:txBody>
                  <a:tcPr/>
                </a:tc>
                <a:tc>
                  <a:txBody>
                    <a:bodyPr/>
                    <a:lstStyle/>
                    <a:p>
                      <a:r>
                        <a:rPr lang="en-US" sz="1000"/>
                        <a:t>634</a:t>
                      </a:r>
                    </a:p>
                  </a:txBody>
                  <a:tcPr/>
                </a:tc>
                <a:tc>
                  <a:txBody>
                    <a:bodyPr/>
                    <a:lstStyle/>
                    <a:p>
                      <a:r>
                        <a:rPr lang="en-US" sz="1000"/>
                        <a:t>10873</a:t>
                      </a:r>
                    </a:p>
                  </a:txBody>
                  <a:tcPr/>
                </a:tc>
                <a:tc>
                  <a:txBody>
                    <a:bodyPr/>
                    <a:lstStyle/>
                    <a:p>
                      <a:r>
                        <a:rPr lang="en-US" sz="1000"/>
                        <a:t>8720</a:t>
                      </a:r>
                    </a:p>
                  </a:txBody>
                  <a:tcPr/>
                </a:tc>
                <a:tc>
                  <a:txBody>
                    <a:bodyPr/>
                    <a:lstStyle/>
                    <a:p>
                      <a:r>
                        <a:rPr lang="en-US" sz="1000"/>
                        <a:t>5.83 %</a:t>
                      </a:r>
                    </a:p>
                  </a:txBody>
                  <a:tcPr/>
                </a:tc>
                <a:tc>
                  <a:txBody>
                    <a:bodyPr/>
                    <a:lstStyle/>
                    <a:p>
                      <a:r>
                        <a:rPr lang="en-US" sz="1000"/>
                        <a:t>22.78 %</a:t>
                      </a:r>
                    </a:p>
                  </a:txBody>
                  <a:tcPr/>
                </a:tc>
                <a:extLst>
                  <a:ext uri="{0D108BD9-81ED-4DB2-BD59-A6C34878D82A}">
                    <a16:rowId xmlns:a16="http://schemas.microsoft.com/office/drawing/2014/main" val="1492128519"/>
                  </a:ext>
                </a:extLst>
              </a:tr>
            </a:tbl>
          </a:graphicData>
        </a:graphic>
      </p:graphicFrame>
      <p:sp>
        <p:nvSpPr>
          <p:cNvPr id="4" name="Text Placeholder 3">
            <a:extLst>
              <a:ext uri="{FF2B5EF4-FFF2-40B4-BE49-F238E27FC236}">
                <a16:creationId xmlns:a16="http://schemas.microsoft.com/office/drawing/2014/main" id="{36CDD2E1-085C-4BA1-A9C4-B4A0075F6766}"/>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1795070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B3690-9EED-4D5B-A16C-115BFBB7093A}"/>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129A7BC9-2FFC-408F-A0C1-A77B3AA43B7C}"/>
              </a:ext>
            </a:extLst>
          </p:cNvPr>
          <p:cNvGraphicFramePr>
            <a:graphicFrameLocks noGrp="1"/>
          </p:cNvGraphicFramePr>
          <p:nvPr>
            <p:ph type="chart" sz="quarter" idx="13"/>
            <p:extLst>
              <p:ext uri="{D42A27DB-BD31-4B8C-83A1-F6EECF244321}">
                <p14:modId xmlns:p14="http://schemas.microsoft.com/office/powerpoint/2010/main" val="2566707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E2F73-4AA0-4898-9179-182C2314B86F}"/>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2B178F60-DFC2-4E7E-9CA9-2E7ED4AD4F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7379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86C0-8EF5-4BFD-9FEC-0ED0BE77E338}"/>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E32F4DC2-D63E-428F-A557-35B69E2C245F}"/>
              </a:ext>
            </a:extLst>
          </p:cNvPr>
          <p:cNvGraphicFramePr>
            <a:graphicFrameLocks noGrp="1"/>
          </p:cNvGraphicFramePr>
          <p:nvPr>
            <p:ph type="chart" sz="quarter" idx="13"/>
            <p:extLst>
              <p:ext uri="{D42A27DB-BD31-4B8C-83A1-F6EECF244321}">
                <p14:modId xmlns:p14="http://schemas.microsoft.com/office/powerpoint/2010/main" val="26297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2F042-8260-4758-950C-B56D8F0B9E33}"/>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3EEDBEA1-3F8B-4BF9-BE12-047CC0C0BA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4154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810-E613-4E09-8308-B828862A3D6C}"/>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1E8536F8-834F-404E-8710-421EE0C8C5B8}"/>
              </a:ext>
            </a:extLst>
          </p:cNvPr>
          <p:cNvGraphicFramePr>
            <a:graphicFrameLocks noGrp="1"/>
          </p:cNvGraphicFramePr>
          <p:nvPr>
            <p:ph type="tbl" sz="quarter" idx="13"/>
            <p:extLst>
              <p:ext uri="{D42A27DB-BD31-4B8C-83A1-F6EECF244321}">
                <p14:modId xmlns:p14="http://schemas.microsoft.com/office/powerpoint/2010/main" val="404614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39722509"/>
                    </a:ext>
                  </a:extLst>
                </a:gridCol>
                <a:gridCol w="707746">
                  <a:extLst>
                    <a:ext uri="{9D8B030D-6E8A-4147-A177-3AD203B41FA5}">
                      <a16:colId xmlns:a16="http://schemas.microsoft.com/office/drawing/2014/main" val="426751588"/>
                    </a:ext>
                  </a:extLst>
                </a:gridCol>
                <a:gridCol w="707746">
                  <a:extLst>
                    <a:ext uri="{9D8B030D-6E8A-4147-A177-3AD203B41FA5}">
                      <a16:colId xmlns:a16="http://schemas.microsoft.com/office/drawing/2014/main" val="3030289983"/>
                    </a:ext>
                  </a:extLst>
                </a:gridCol>
                <a:gridCol w="353873">
                  <a:extLst>
                    <a:ext uri="{9D8B030D-6E8A-4147-A177-3AD203B41FA5}">
                      <a16:colId xmlns:a16="http://schemas.microsoft.com/office/drawing/2014/main" val="1697798934"/>
                    </a:ext>
                  </a:extLst>
                </a:gridCol>
                <a:gridCol w="353873">
                  <a:extLst>
                    <a:ext uri="{9D8B030D-6E8A-4147-A177-3AD203B41FA5}">
                      <a16:colId xmlns:a16="http://schemas.microsoft.com/office/drawing/2014/main" val="3284391489"/>
                    </a:ext>
                  </a:extLst>
                </a:gridCol>
                <a:gridCol w="707746">
                  <a:extLst>
                    <a:ext uri="{9D8B030D-6E8A-4147-A177-3AD203B41FA5}">
                      <a16:colId xmlns:a16="http://schemas.microsoft.com/office/drawing/2014/main" val="195216545"/>
                    </a:ext>
                  </a:extLst>
                </a:gridCol>
                <a:gridCol w="707746">
                  <a:extLst>
                    <a:ext uri="{9D8B030D-6E8A-4147-A177-3AD203B41FA5}">
                      <a16:colId xmlns:a16="http://schemas.microsoft.com/office/drawing/2014/main" val="1881717078"/>
                    </a:ext>
                  </a:extLst>
                </a:gridCol>
                <a:gridCol w="707746">
                  <a:extLst>
                    <a:ext uri="{9D8B030D-6E8A-4147-A177-3AD203B41FA5}">
                      <a16:colId xmlns:a16="http://schemas.microsoft.com/office/drawing/2014/main" val="1672183887"/>
                    </a:ext>
                  </a:extLst>
                </a:gridCol>
                <a:gridCol w="707746">
                  <a:extLst>
                    <a:ext uri="{9D8B030D-6E8A-4147-A177-3AD203B41FA5}">
                      <a16:colId xmlns:a16="http://schemas.microsoft.com/office/drawing/2014/main" val="441300675"/>
                    </a:ext>
                  </a:extLst>
                </a:gridCol>
                <a:gridCol w="707746">
                  <a:extLst>
                    <a:ext uri="{9D8B030D-6E8A-4147-A177-3AD203B41FA5}">
                      <a16:colId xmlns:a16="http://schemas.microsoft.com/office/drawing/2014/main" val="1024048519"/>
                    </a:ext>
                  </a:extLst>
                </a:gridCol>
                <a:gridCol w="707746">
                  <a:extLst>
                    <a:ext uri="{9D8B030D-6E8A-4147-A177-3AD203B41FA5}">
                      <a16:colId xmlns:a16="http://schemas.microsoft.com/office/drawing/2014/main" val="3282366372"/>
                    </a:ext>
                  </a:extLst>
                </a:gridCol>
                <a:gridCol w="707746">
                  <a:extLst>
                    <a:ext uri="{9D8B030D-6E8A-4147-A177-3AD203B41FA5}">
                      <a16:colId xmlns:a16="http://schemas.microsoft.com/office/drawing/2014/main" val="165444948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90955962"/>
                  </a:ext>
                </a:extLst>
              </a:tr>
              <a:tr h="370840">
                <a:tc>
                  <a:txBody>
                    <a:bodyPr/>
                    <a:lstStyle/>
                    <a:p>
                      <a:r>
                        <a:rPr lang="en-US" sz="1000"/>
                        <a:t>shangrilamauritius</a:t>
                      </a:r>
                    </a:p>
                  </a:txBody>
                  <a:tcPr/>
                </a:tc>
                <a:tc>
                  <a:txBody>
                    <a:bodyPr/>
                    <a:lstStyle/>
                    <a:p>
                      <a:r>
                        <a:rPr lang="en-US" sz="1000"/>
                        <a:t>92</a:t>
                      </a:r>
                    </a:p>
                  </a:txBody>
                  <a:tcPr/>
                </a:tc>
                <a:tc>
                  <a:txBody>
                    <a:bodyPr/>
                    <a:lstStyle/>
                    <a:p>
                      <a:r>
                        <a:rPr lang="en-US" sz="1000"/>
                        <a:t>0.8319</a:t>
                      </a:r>
                    </a:p>
                  </a:txBody>
                  <a:tcPr/>
                </a:tc>
                <a:tc>
                  <a:txBody>
                    <a:bodyPr/>
                    <a:lstStyle/>
                    <a:p>
                      <a:r>
                        <a:rPr lang="en-US" sz="1000"/>
                        <a:t>99.31</a:t>
                      </a:r>
                    </a:p>
                  </a:txBody>
                  <a:tcPr/>
                </a:tc>
                <a:tc>
                  <a:txBody>
                    <a:bodyPr/>
                    <a:lstStyle/>
                    <a:p>
                      <a:r>
                        <a:rPr lang="en-US" sz="1000"/>
                        <a:t>0.77</a:t>
                      </a:r>
                    </a:p>
                  </a:txBody>
                  <a:tcPr/>
                </a:tc>
                <a:tc>
                  <a:txBody>
                    <a:bodyPr/>
                    <a:lstStyle/>
                    <a:p>
                      <a:r>
                        <a:rPr lang="en-US" sz="1000"/>
                        <a:t>1647.40</a:t>
                      </a:r>
                    </a:p>
                  </a:txBody>
                  <a:tcPr/>
                </a:tc>
                <a:tc>
                  <a:txBody>
                    <a:bodyPr/>
                    <a:lstStyle/>
                    <a:p>
                      <a:r>
                        <a:rPr lang="en-US" sz="1000"/>
                        <a:t>1487.40</a:t>
                      </a:r>
                    </a:p>
                  </a:txBody>
                  <a:tcPr/>
                </a:tc>
                <a:tc>
                  <a:txBody>
                    <a:bodyPr/>
                    <a:lstStyle/>
                    <a:p>
                      <a:r>
                        <a:rPr lang="en-US" sz="1000"/>
                        <a:t>1235.52</a:t>
                      </a:r>
                    </a:p>
                  </a:txBody>
                  <a:tcPr/>
                </a:tc>
                <a:tc>
                  <a:txBody>
                    <a:bodyPr/>
                    <a:lstStyle/>
                    <a:p>
                      <a:r>
                        <a:rPr lang="en-US" sz="1000"/>
                        <a:t>1234.75</a:t>
                      </a:r>
                    </a:p>
                  </a:txBody>
                  <a:tcPr/>
                </a:tc>
                <a:tc>
                  <a:txBody>
                    <a:bodyPr/>
                    <a:lstStyle/>
                    <a:p>
                      <a:r>
                        <a:rPr lang="en-US" sz="1000"/>
                        <a:t>149913</a:t>
                      </a:r>
                    </a:p>
                  </a:txBody>
                  <a:tcPr/>
                </a:tc>
                <a:tc>
                  <a:txBody>
                    <a:bodyPr/>
                    <a:lstStyle/>
                    <a:p>
                      <a:r>
                        <a:rPr lang="en-US" sz="1000"/>
                        <a:t>9037</a:t>
                      </a:r>
                    </a:p>
                  </a:txBody>
                  <a:tcPr/>
                </a:tc>
                <a:tc>
                  <a:txBody>
                    <a:bodyPr/>
                    <a:lstStyle/>
                    <a:p>
                      <a:r>
                        <a:rPr lang="en-US" sz="1000"/>
                        <a:t>112432</a:t>
                      </a:r>
                    </a:p>
                  </a:txBody>
                  <a:tcPr/>
                </a:tc>
                <a:extLst>
                  <a:ext uri="{0D108BD9-81ED-4DB2-BD59-A6C34878D82A}">
                    <a16:rowId xmlns:a16="http://schemas.microsoft.com/office/drawing/2014/main" val="881738560"/>
                  </a:ext>
                </a:extLst>
              </a:tr>
            </a:tbl>
          </a:graphicData>
        </a:graphic>
      </p:graphicFrame>
      <p:sp>
        <p:nvSpPr>
          <p:cNvPr id="4" name="Text Placeholder 3">
            <a:extLst>
              <a:ext uri="{FF2B5EF4-FFF2-40B4-BE49-F238E27FC236}">
                <a16:creationId xmlns:a16="http://schemas.microsoft.com/office/drawing/2014/main" id="{62090EC0-3E47-4761-AA8B-74BEDC1EC1CC}"/>
              </a:ext>
            </a:extLst>
          </p:cNvPr>
          <p:cNvSpPr>
            <a:spLocks noGrp="1"/>
          </p:cNvSpPr>
          <p:nvPr>
            <p:ph type="body" sz="quarter" idx="14"/>
          </p:nvPr>
        </p:nvSpPr>
        <p:spPr/>
        <p:txBody>
          <a:bodyPr/>
          <a:lstStyle/>
          <a:p>
            <a:r>
              <a:rPr lang="en-US"/>
              <a:t>01/10/2018 - 31/12/2018</a:t>
            </a:r>
          </a:p>
        </p:txBody>
      </p:sp>
    </p:spTree>
    <p:extLst>
      <p:ext uri="{BB962C8B-B14F-4D97-AF65-F5344CB8AC3E}">
        <p14:creationId xmlns:p14="http://schemas.microsoft.com/office/powerpoint/2010/main" val="2244347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5C013-0941-42B2-8674-D21F06C3C2BF}"/>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891AFD6E-0D4A-476E-A4AE-7E2EF0D5B439}"/>
              </a:ext>
            </a:extLst>
          </p:cNvPr>
          <p:cNvGraphicFramePr>
            <a:graphicFrameLocks noGrp="1"/>
          </p:cNvGraphicFramePr>
          <p:nvPr>
            <p:ph type="chart" sz="quarter" idx="13"/>
            <p:extLst>
              <p:ext uri="{D42A27DB-BD31-4B8C-83A1-F6EECF244321}">
                <p14:modId xmlns:p14="http://schemas.microsoft.com/office/powerpoint/2010/main" val="2686007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E1C56-E8AE-48CB-9A08-C4147914FC36}"/>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4F174997-1860-42A1-9ED9-721B313394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105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393B8-5250-4588-95C8-24FA123420AF}"/>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34E3672F-41EB-468E-8689-9802E7A1E99A}"/>
              </a:ext>
            </a:extLst>
          </p:cNvPr>
          <p:cNvGraphicFramePr>
            <a:graphicFrameLocks noGrp="1"/>
          </p:cNvGraphicFramePr>
          <p:nvPr>
            <p:ph type="chart" sz="quarter" idx="13"/>
            <p:extLst>
              <p:ext uri="{D42A27DB-BD31-4B8C-83A1-F6EECF244321}">
                <p14:modId xmlns:p14="http://schemas.microsoft.com/office/powerpoint/2010/main" val="3444156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32EE2D-CDD1-48E6-80BC-F35484176525}"/>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3C698E6D-A152-4AE1-82F9-74F92BE51B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2378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9DE9-2302-4887-A293-EA72BB759C8B}"/>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3F4AF847-BCBD-4066-B8A3-3DC5CECF71B5}"/>
              </a:ext>
            </a:extLst>
          </p:cNvPr>
          <p:cNvGraphicFramePr>
            <a:graphicFrameLocks noGrp="1"/>
          </p:cNvGraphicFramePr>
          <p:nvPr>
            <p:ph type="chart" sz="quarter" idx="13"/>
            <p:extLst>
              <p:ext uri="{D42A27DB-BD31-4B8C-83A1-F6EECF244321}">
                <p14:modId xmlns:p14="http://schemas.microsoft.com/office/powerpoint/2010/main" val="3161222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AFF8CF-2AA9-455E-A7A2-368B8D7620BB}"/>
              </a:ext>
            </a:extLst>
          </p:cNvPr>
          <p:cNvSpPr>
            <a:spLocks noGrp="1"/>
          </p:cNvSpPr>
          <p:nvPr>
            <p:ph type="body" sz="quarter" idx="14"/>
          </p:nvPr>
        </p:nvSpPr>
        <p:spPr/>
        <p:txBody>
          <a:bodyPr/>
          <a:lstStyle/>
          <a:p>
            <a:r>
              <a:rPr lang="en-US"/>
              <a:t>01/10/2018 - 31/12/2018</a:t>
            </a:r>
          </a:p>
        </p:txBody>
      </p:sp>
      <p:sp>
        <p:nvSpPr>
          <p:cNvPr id="5" name="Footer Placeholder 4">
            <a:extLst>
              <a:ext uri="{FF2B5EF4-FFF2-40B4-BE49-F238E27FC236}">
                <a16:creationId xmlns:a16="http://schemas.microsoft.com/office/drawing/2014/main" id="{638A37E4-5DC8-40AF-B59F-DA5373D07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44037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2392</Words>
  <Application>Microsoft Office PowerPoint</Application>
  <PresentationFormat>On-screen Show (4:3)</PresentationFormat>
  <Paragraphs>866</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18</vt:lpstr>
      <vt:lpstr>Facebook FB Own Posts Table with views | SLTR - 2 of 18</vt:lpstr>
      <vt:lpstr>Facebook FB Own Posts Table with views | SLTR - 3 of 18</vt:lpstr>
      <vt:lpstr>Facebook FB Own Posts Table with views | SLTR - 4 of 18</vt:lpstr>
      <vt:lpstr>Facebook FB Own Posts Table with views | SLTR - 5 of 18</vt:lpstr>
      <vt:lpstr>Facebook FB Own Posts Table with views | SLTR - 6 of 18</vt:lpstr>
      <vt:lpstr>Facebook FB Own Posts Table with views | SLTR - 7 of 18</vt:lpstr>
      <vt:lpstr>Facebook FB Own Posts Table with views | SLTR - 8 of 18</vt:lpstr>
      <vt:lpstr>Facebook FB Own Posts Table with views | SLTR - 9 of 18</vt:lpstr>
      <vt:lpstr>Facebook FB Own Posts Table with views | SLTR - 10 of 18</vt:lpstr>
      <vt:lpstr>Facebook FB Own Posts Table with views | SLTR - 11 of 18</vt:lpstr>
      <vt:lpstr>Facebook FB Own Posts Table with views | SLTR - 12 of 18</vt:lpstr>
      <vt:lpstr>Facebook FB Own Posts Table with views | SLTR - 13 of 18</vt:lpstr>
      <vt:lpstr>Facebook FB Own Posts Table with views | SLTR - 14 of 18</vt:lpstr>
      <vt:lpstr>Facebook FB Own Posts Table with views | SLTR - 15 of 18</vt:lpstr>
      <vt:lpstr>Facebook FB Own Posts Table with views | SLTR - 16 of 18</vt:lpstr>
      <vt:lpstr>Facebook FB Own Posts Table with views | SLTR - 17 of 18</vt:lpstr>
      <vt:lpstr>Facebook FB Own Posts Table with views | SLTR - 18 of 18</vt:lpstr>
      <vt:lpstr>Instagram IG Followers Total (Bar Chart) | SLTR</vt:lpstr>
      <vt:lpstr>Instagram IG Followers Change (Bar Chart) | SLTR</vt:lpstr>
      <vt:lpstr>Instagram Reach | SLTR</vt:lpstr>
      <vt:lpstr>Instagram IG Total Interactions (Bar Chart) | shangrilamauritius</vt:lpstr>
      <vt:lpstr>Instagram Posts Table | SLTR - 1 of 7</vt:lpstr>
      <vt:lpstr>Instagram Posts Table | SLTR - 2 of 7</vt:lpstr>
      <vt:lpstr>Instagram Posts Table | SLTR - 3 of 7</vt:lpstr>
      <vt:lpstr>Instagram Posts Table | SLTR - 4 of 7</vt:lpstr>
      <vt:lpstr>Instagram Posts Table | SLTR - 5 of 7</vt:lpstr>
      <vt:lpstr>Instagram Posts Table | SLTR - 6 of 7</vt:lpstr>
      <vt:lpstr>Instagram Posts Table | SLTR - 7 of 7</vt:lpstr>
      <vt:lpstr>Instagram Videos Table | SLTR</vt:lpstr>
      <vt:lpstr>Instagram Stories Key Metrics Line Chart | SLTR</vt:lpstr>
      <vt:lpstr>Instagram Stories Taps Line Chart | SLTR</vt:lpstr>
      <vt:lpstr>Instagram Stories Key Metrics Table | SLTR</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Frederik Peiniger</dc:creator>
  <cp:lastModifiedBy>Frederik Peiniger</cp:lastModifiedBy>
  <cp:revision>1</cp:revision>
  <dcterms:created xsi:type="dcterms:W3CDTF">2019-01-06T10:33:07Z</dcterms:created>
  <dcterms:modified xsi:type="dcterms:W3CDTF">2019-01-06T10:34:21Z</dcterms:modified>
</cp:coreProperties>
</file>