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55130</c:v>
                </c:pt>
                <c:pt idx="1">
                  <c:v>55584</c:v>
                </c:pt>
                <c:pt idx="2">
                  <c:v>55857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76-4E32-AF6F-3469E8500C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3926032"/>
        <c:axId val="303922752"/>
      </c:barChart>
      <c:dateAx>
        <c:axId val="30392603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22752"/>
        <c:crosses val="autoZero"/>
        <c:auto val="1"/>
        <c:lblOffset val="100"/>
        <c:baseTimeUnit val="days"/>
      </c:dateAx>
      <c:valAx>
        <c:axId val="3039227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2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412</c:v>
                </c:pt>
                <c:pt idx="1">
                  <c:v>451</c:v>
                </c:pt>
                <c:pt idx="2">
                  <c:v>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BE-4848-B230-3450527FD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8513376"/>
        <c:axId val="258514032"/>
      </c:barChart>
      <c:dateAx>
        <c:axId val="25851337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514032"/>
        <c:crosses val="autoZero"/>
        <c:auto val="1"/>
        <c:lblOffset val="100"/>
        <c:baseTimeUnit val="days"/>
      </c:dateAx>
      <c:valAx>
        <c:axId val="258514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51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258767</c:v>
                </c:pt>
                <c:pt idx="1">
                  <c:v>358822</c:v>
                </c:pt>
                <c:pt idx="2">
                  <c:v>294406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C5-4ECB-B3D2-B1D3B61BAD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4319056"/>
        <c:axId val="304319384"/>
      </c:barChart>
      <c:dateAx>
        <c:axId val="30431905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19384"/>
        <c:crosses val="autoZero"/>
        <c:auto val="1"/>
        <c:lblOffset val="100"/>
        <c:baseTimeUnit val="days"/>
      </c:dateAx>
      <c:valAx>
        <c:axId val="3043193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19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45257</c:v>
                </c:pt>
                <c:pt idx="1">
                  <c:v>40783</c:v>
                </c:pt>
                <c:pt idx="2">
                  <c:v>29650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F6-4902-8838-43692859F0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F6-4902-8838-43692859F0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@ShangriLaMaur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F6-4902-8838-43692859F0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4319712"/>
        <c:axId val="304320040"/>
      </c:barChart>
      <c:dateAx>
        <c:axId val="30431971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20040"/>
        <c:crosses val="autoZero"/>
        <c:auto val="1"/>
        <c:lblOffset val="100"/>
        <c:baseTimeUnit val="days"/>
      </c:dateAx>
      <c:valAx>
        <c:axId val="304320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31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17323</c:v>
                </c:pt>
                <c:pt idx="1">
                  <c:v>22683</c:v>
                </c:pt>
                <c:pt idx="2">
                  <c:v>16146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89-4467-B8A2-F135DAA17D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134045</c:v>
                </c:pt>
                <c:pt idx="1">
                  <c:v>233175</c:v>
                </c:pt>
                <c:pt idx="2">
                  <c:v>192137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89-4467-B8A2-F135DAA17D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5417872"/>
        <c:axId val="305419512"/>
      </c:barChart>
      <c:dateAx>
        <c:axId val="30541787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19512"/>
        <c:crosses val="autoZero"/>
        <c:auto val="1"/>
        <c:lblOffset val="100"/>
        <c:baseTimeUnit val="days"/>
      </c:dateAx>
      <c:valAx>
        <c:axId val="305419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41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158321</c:v>
                </c:pt>
                <c:pt idx="1">
                  <c:v>271204</c:v>
                </c:pt>
                <c:pt idx="2">
                  <c:v>215950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ED-4C45-A081-FAFC63D87A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2478696"/>
        <c:axId val="302478368"/>
      </c:barChart>
      <c:dateAx>
        <c:axId val="30247869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78368"/>
        <c:crosses val="autoZero"/>
        <c:auto val="1"/>
        <c:lblOffset val="100"/>
        <c:baseTimeUnit val="days"/>
      </c:dateAx>
      <c:valAx>
        <c:axId val="3024783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7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53267</c:v>
                </c:pt>
                <c:pt idx="1">
                  <c:v>55852</c:v>
                </c:pt>
                <c:pt idx="2">
                  <c:v>57602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15-45ED-AE9D-823B5C3D5A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11477528"/>
        <c:axId val="411478512"/>
      </c:barChart>
      <c:dateAx>
        <c:axId val="41147752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78512"/>
        <c:crosses val="autoZero"/>
        <c:auto val="1"/>
        <c:lblOffset val="100"/>
        <c:baseTimeUnit val="days"/>
      </c:dateAx>
      <c:valAx>
        <c:axId val="411478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77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940</c:v>
                </c:pt>
                <c:pt idx="1">
                  <c:v>2585</c:v>
                </c:pt>
                <c:pt idx="2">
                  <c:v>1750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7F-4F5F-B230-7922291349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11478184"/>
        <c:axId val="411475232"/>
      </c:barChart>
      <c:dateAx>
        <c:axId val="41147818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75232"/>
        <c:crosses val="autoZero"/>
        <c:auto val="1"/>
        <c:lblOffset val="100"/>
        <c:baseTimeUnit val="days"/>
      </c:dateAx>
      <c:valAx>
        <c:axId val="411475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78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46333</c:v>
                </c:pt>
                <c:pt idx="1">
                  <c:v>53136</c:v>
                </c:pt>
                <c:pt idx="2">
                  <c:v>58645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D6-41C9-AE4E-C39F82BFD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11485072"/>
        <c:axId val="411489992"/>
      </c:barChart>
      <c:dateAx>
        <c:axId val="41148507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89992"/>
        <c:crosses val="autoZero"/>
        <c:auto val="1"/>
        <c:lblOffset val="100"/>
        <c:baseTimeUnit val="days"/>
      </c:dateAx>
      <c:valAx>
        <c:axId val="411489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8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EE-4877-99E1-CD8F136B48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EE-4877-99E1-CD8F136B48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EE-4877-99E1-CD8F136B48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EE-4877-99E1-CD8F136B484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0">
                  <c:v>30090</c:v>
                </c:pt>
                <c:pt idx="1">
                  <c:v>25258</c:v>
                </c:pt>
                <c:pt idx="2">
                  <c:v>28992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EE-4877-99E1-CD8F136B48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11486384"/>
        <c:axId val="411493600"/>
      </c:barChart>
      <c:dateAx>
        <c:axId val="41148638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93600"/>
        <c:crosses val="autoZero"/>
        <c:auto val="1"/>
        <c:lblOffset val="100"/>
        <c:baseTimeUnit val="days"/>
      </c:dateAx>
      <c:valAx>
        <c:axId val="41149360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48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 exits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Sheet1!$A$2:$A$24</c:f>
              <c:numCache>
                <c:formatCode>General</c:formatCode>
                <c:ptCount val="23"/>
                <c:pt idx="0">
                  <c:v>2.11</c:v>
                </c:pt>
                <c:pt idx="1">
                  <c:v>4.1100000000000003</c:v>
                </c:pt>
                <c:pt idx="2">
                  <c:v>7.11</c:v>
                </c:pt>
                <c:pt idx="3">
                  <c:v>11.11</c:v>
                </c:pt>
                <c:pt idx="4">
                  <c:v>16.100000000000001</c:v>
                </c:pt>
                <c:pt idx="5">
                  <c:v>17.100000000000001</c:v>
                </c:pt>
                <c:pt idx="6">
                  <c:v>18.100000000000001</c:v>
                </c:pt>
                <c:pt idx="7">
                  <c:v>19.100000000000001</c:v>
                </c:pt>
                <c:pt idx="8">
                  <c:v>20.100000000000001</c:v>
                </c:pt>
                <c:pt idx="9">
                  <c:v>21.1</c:v>
                </c:pt>
                <c:pt idx="10">
                  <c:v>22.1</c:v>
                </c:pt>
                <c:pt idx="11">
                  <c:v>22.11</c:v>
                </c:pt>
                <c:pt idx="12">
                  <c:v>23.1</c:v>
                </c:pt>
                <c:pt idx="13">
                  <c:v>24.1</c:v>
                </c:pt>
                <c:pt idx="14">
                  <c:v>25.1</c:v>
                </c:pt>
                <c:pt idx="15">
                  <c:v>25.11</c:v>
                </c:pt>
                <c:pt idx="16">
                  <c:v>26.1</c:v>
                </c:pt>
                <c:pt idx="17">
                  <c:v>26.11</c:v>
                </c:pt>
                <c:pt idx="18">
                  <c:v>27.1</c:v>
                </c:pt>
                <c:pt idx="19">
                  <c:v>28.1</c:v>
                </c:pt>
                <c:pt idx="20">
                  <c:v>29.1</c:v>
                </c:pt>
                <c:pt idx="21">
                  <c:v>30.1</c:v>
                </c:pt>
                <c:pt idx="22">
                  <c:v>31.1</c:v>
                </c:pt>
              </c:numCache>
            </c:num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395</c:v>
                </c:pt>
                <c:pt idx="1">
                  <c:v>450</c:v>
                </c:pt>
                <c:pt idx="2">
                  <c:v>147</c:v>
                </c:pt>
                <c:pt idx="3">
                  <c:v>633</c:v>
                </c:pt>
                <c:pt idx="4">
                  <c:v>189</c:v>
                </c:pt>
                <c:pt idx="5">
                  <c:v>261</c:v>
                </c:pt>
                <c:pt idx="6">
                  <c:v>319</c:v>
                </c:pt>
                <c:pt idx="7">
                  <c:v>332</c:v>
                </c:pt>
                <c:pt idx="8">
                  <c:v>515</c:v>
                </c:pt>
                <c:pt idx="9">
                  <c:v>238</c:v>
                </c:pt>
                <c:pt idx="10">
                  <c:v>682</c:v>
                </c:pt>
                <c:pt idx="11">
                  <c:v>166</c:v>
                </c:pt>
                <c:pt idx="12">
                  <c:v>526</c:v>
                </c:pt>
                <c:pt idx="13">
                  <c:v>154</c:v>
                </c:pt>
                <c:pt idx="14">
                  <c:v>234</c:v>
                </c:pt>
                <c:pt idx="15">
                  <c:v>1052</c:v>
                </c:pt>
                <c:pt idx="16">
                  <c:v>144</c:v>
                </c:pt>
                <c:pt idx="17">
                  <c:v>295</c:v>
                </c:pt>
                <c:pt idx="18">
                  <c:v>172</c:v>
                </c:pt>
                <c:pt idx="19">
                  <c:v>164</c:v>
                </c:pt>
                <c:pt idx="20">
                  <c:v>180</c:v>
                </c:pt>
                <c:pt idx="21">
                  <c:v>173</c:v>
                </c:pt>
                <c:pt idx="22">
                  <c:v>342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90-467C-80DD-58C2059083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shangrilamauritius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Sheet1!$A$2:$A$24</c:f>
              <c:numCache>
                <c:formatCode>General</c:formatCode>
                <c:ptCount val="23"/>
                <c:pt idx="0">
                  <c:v>2.11</c:v>
                </c:pt>
                <c:pt idx="1">
                  <c:v>4.1100000000000003</c:v>
                </c:pt>
                <c:pt idx="2">
                  <c:v>7.11</c:v>
                </c:pt>
                <c:pt idx="3">
                  <c:v>11.11</c:v>
                </c:pt>
                <c:pt idx="4">
                  <c:v>16.100000000000001</c:v>
                </c:pt>
                <c:pt idx="5">
                  <c:v>17.100000000000001</c:v>
                </c:pt>
                <c:pt idx="6">
                  <c:v>18.100000000000001</c:v>
                </c:pt>
                <c:pt idx="7">
                  <c:v>19.100000000000001</c:v>
                </c:pt>
                <c:pt idx="8">
                  <c:v>20.100000000000001</c:v>
                </c:pt>
                <c:pt idx="9">
                  <c:v>21.1</c:v>
                </c:pt>
                <c:pt idx="10">
                  <c:v>22.1</c:v>
                </c:pt>
                <c:pt idx="11">
                  <c:v>22.11</c:v>
                </c:pt>
                <c:pt idx="12">
                  <c:v>23.1</c:v>
                </c:pt>
                <c:pt idx="13">
                  <c:v>24.1</c:v>
                </c:pt>
                <c:pt idx="14">
                  <c:v>25.1</c:v>
                </c:pt>
                <c:pt idx="15">
                  <c:v>25.11</c:v>
                </c:pt>
                <c:pt idx="16">
                  <c:v>26.1</c:v>
                </c:pt>
                <c:pt idx="17">
                  <c:v>26.11</c:v>
                </c:pt>
                <c:pt idx="18">
                  <c:v>27.1</c:v>
                </c:pt>
                <c:pt idx="19">
                  <c:v>28.1</c:v>
                </c:pt>
                <c:pt idx="20">
                  <c:v>29.1</c:v>
                </c:pt>
                <c:pt idx="21">
                  <c:v>30.1</c:v>
                </c:pt>
                <c:pt idx="22">
                  <c:v>31.1</c:v>
                </c:pt>
              </c:numCache>
            </c:numRef>
          </c:cat>
          <c:val>
            <c:numRef>
              <c:f>Sheet1!$C$2:$C$24</c:f>
              <c:numCache>
                <c:formatCode>General</c:formatCode>
                <c:ptCount val="23"/>
                <c:pt idx="0">
                  <c:v>7604</c:v>
                </c:pt>
                <c:pt idx="1">
                  <c:v>11394</c:v>
                </c:pt>
                <c:pt idx="2">
                  <c:v>1210</c:v>
                </c:pt>
                <c:pt idx="3">
                  <c:v>9782</c:v>
                </c:pt>
                <c:pt idx="4">
                  <c:v>4642</c:v>
                </c:pt>
                <c:pt idx="5">
                  <c:v>2826</c:v>
                </c:pt>
                <c:pt idx="6">
                  <c:v>6720</c:v>
                </c:pt>
                <c:pt idx="7">
                  <c:v>6058</c:v>
                </c:pt>
                <c:pt idx="8">
                  <c:v>8086</c:v>
                </c:pt>
                <c:pt idx="9">
                  <c:v>1724</c:v>
                </c:pt>
                <c:pt idx="10">
                  <c:v>5813</c:v>
                </c:pt>
                <c:pt idx="11">
                  <c:v>1496</c:v>
                </c:pt>
                <c:pt idx="12">
                  <c:v>10061</c:v>
                </c:pt>
                <c:pt idx="13">
                  <c:v>1556</c:v>
                </c:pt>
                <c:pt idx="14">
                  <c:v>1998</c:v>
                </c:pt>
                <c:pt idx="15">
                  <c:v>24790</c:v>
                </c:pt>
                <c:pt idx="16">
                  <c:v>1442</c:v>
                </c:pt>
                <c:pt idx="17">
                  <c:v>5817</c:v>
                </c:pt>
                <c:pt idx="18">
                  <c:v>1507</c:v>
                </c:pt>
                <c:pt idx="19">
                  <c:v>1602</c:v>
                </c:pt>
                <c:pt idx="20">
                  <c:v>1721</c:v>
                </c:pt>
                <c:pt idx="21">
                  <c:v>1578</c:v>
                </c:pt>
                <c:pt idx="22">
                  <c:v>6036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90-467C-80DD-58C2059083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shangrilamauritius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Sheet1!$A$2:$A$24</c:f>
              <c:numCache>
                <c:formatCode>General</c:formatCode>
                <c:ptCount val="23"/>
                <c:pt idx="0">
                  <c:v>2.11</c:v>
                </c:pt>
                <c:pt idx="1">
                  <c:v>4.1100000000000003</c:v>
                </c:pt>
                <c:pt idx="2">
                  <c:v>7.11</c:v>
                </c:pt>
                <c:pt idx="3">
                  <c:v>11.11</c:v>
                </c:pt>
                <c:pt idx="4">
                  <c:v>16.100000000000001</c:v>
                </c:pt>
                <c:pt idx="5">
                  <c:v>17.100000000000001</c:v>
                </c:pt>
                <c:pt idx="6">
                  <c:v>18.100000000000001</c:v>
                </c:pt>
                <c:pt idx="7">
                  <c:v>19.100000000000001</c:v>
                </c:pt>
                <c:pt idx="8">
                  <c:v>20.100000000000001</c:v>
                </c:pt>
                <c:pt idx="9">
                  <c:v>21.1</c:v>
                </c:pt>
                <c:pt idx="10">
                  <c:v>22.1</c:v>
                </c:pt>
                <c:pt idx="11">
                  <c:v>22.11</c:v>
                </c:pt>
                <c:pt idx="12">
                  <c:v>23.1</c:v>
                </c:pt>
                <c:pt idx="13">
                  <c:v>24.1</c:v>
                </c:pt>
                <c:pt idx="14">
                  <c:v>25.1</c:v>
                </c:pt>
                <c:pt idx="15">
                  <c:v>25.11</c:v>
                </c:pt>
                <c:pt idx="16">
                  <c:v>26.1</c:v>
                </c:pt>
                <c:pt idx="17">
                  <c:v>26.11</c:v>
                </c:pt>
                <c:pt idx="18">
                  <c:v>27.1</c:v>
                </c:pt>
                <c:pt idx="19">
                  <c:v>28.1</c:v>
                </c:pt>
                <c:pt idx="20">
                  <c:v>29.1</c:v>
                </c:pt>
                <c:pt idx="21">
                  <c:v>30.1</c:v>
                </c:pt>
                <c:pt idx="22">
                  <c:v>31.1</c:v>
                </c:pt>
              </c:numCache>
            </c:numRef>
          </c:cat>
          <c:val>
            <c:numRef>
              <c:f>Sheet1!$D$2:$D$24</c:f>
              <c:numCache>
                <c:formatCode>General</c:formatCode>
                <c:ptCount val="23"/>
                <c:pt idx="0">
                  <c:v>7005</c:v>
                </c:pt>
                <c:pt idx="1">
                  <c:v>10315</c:v>
                </c:pt>
                <c:pt idx="2">
                  <c:v>1086</c:v>
                </c:pt>
                <c:pt idx="3">
                  <c:v>8921</c:v>
                </c:pt>
                <c:pt idx="4">
                  <c:v>4237</c:v>
                </c:pt>
                <c:pt idx="5">
                  <c:v>2511</c:v>
                </c:pt>
                <c:pt idx="6">
                  <c:v>6256</c:v>
                </c:pt>
                <c:pt idx="7">
                  <c:v>5592</c:v>
                </c:pt>
                <c:pt idx="8">
                  <c:v>7040</c:v>
                </c:pt>
                <c:pt idx="9">
                  <c:v>1561</c:v>
                </c:pt>
                <c:pt idx="10">
                  <c:v>4892</c:v>
                </c:pt>
                <c:pt idx="11">
                  <c:v>1317</c:v>
                </c:pt>
                <c:pt idx="12">
                  <c:v>9280</c:v>
                </c:pt>
                <c:pt idx="13">
                  <c:v>1376</c:v>
                </c:pt>
                <c:pt idx="14">
                  <c:v>1647</c:v>
                </c:pt>
                <c:pt idx="15">
                  <c:v>22544</c:v>
                </c:pt>
                <c:pt idx="16">
                  <c:v>1273</c:v>
                </c:pt>
                <c:pt idx="17">
                  <c:v>5286</c:v>
                </c:pt>
                <c:pt idx="18">
                  <c:v>1365</c:v>
                </c:pt>
                <c:pt idx="19">
                  <c:v>1451</c:v>
                </c:pt>
                <c:pt idx="20">
                  <c:v>1524</c:v>
                </c:pt>
                <c:pt idx="21">
                  <c:v>1405</c:v>
                </c:pt>
                <c:pt idx="22">
                  <c:v>5610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90-467C-80DD-58C20590836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shangrilamauritius replies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Sheet1!$A$2:$A$24</c:f>
              <c:numCache>
                <c:formatCode>General</c:formatCode>
                <c:ptCount val="23"/>
                <c:pt idx="0">
                  <c:v>2.11</c:v>
                </c:pt>
                <c:pt idx="1">
                  <c:v>4.1100000000000003</c:v>
                </c:pt>
                <c:pt idx="2">
                  <c:v>7.11</c:v>
                </c:pt>
                <c:pt idx="3">
                  <c:v>11.11</c:v>
                </c:pt>
                <c:pt idx="4">
                  <c:v>16.100000000000001</c:v>
                </c:pt>
                <c:pt idx="5">
                  <c:v>17.100000000000001</c:v>
                </c:pt>
                <c:pt idx="6">
                  <c:v>18.100000000000001</c:v>
                </c:pt>
                <c:pt idx="7">
                  <c:v>19.100000000000001</c:v>
                </c:pt>
                <c:pt idx="8">
                  <c:v>20.100000000000001</c:v>
                </c:pt>
                <c:pt idx="9">
                  <c:v>21.1</c:v>
                </c:pt>
                <c:pt idx="10">
                  <c:v>22.1</c:v>
                </c:pt>
                <c:pt idx="11">
                  <c:v>22.11</c:v>
                </c:pt>
                <c:pt idx="12">
                  <c:v>23.1</c:v>
                </c:pt>
                <c:pt idx="13">
                  <c:v>24.1</c:v>
                </c:pt>
                <c:pt idx="14">
                  <c:v>25.1</c:v>
                </c:pt>
                <c:pt idx="15">
                  <c:v>25.11</c:v>
                </c:pt>
                <c:pt idx="16">
                  <c:v>26.1</c:v>
                </c:pt>
                <c:pt idx="17">
                  <c:v>26.11</c:v>
                </c:pt>
                <c:pt idx="18">
                  <c:v>27.1</c:v>
                </c:pt>
                <c:pt idx="19">
                  <c:v>28.1</c:v>
                </c:pt>
                <c:pt idx="20">
                  <c:v>29.1</c:v>
                </c:pt>
                <c:pt idx="21">
                  <c:v>30.1</c:v>
                </c:pt>
                <c:pt idx="22">
                  <c:v>31.1</c:v>
                </c:pt>
              </c:numCache>
            </c:numRef>
          </c:cat>
          <c:val>
            <c:numRef>
              <c:f>Sheet1!$E$2:$E$24</c:f>
              <c:numCache>
                <c:formatCode>General</c:formatCode>
                <c:ptCount val="23"/>
                <c:pt idx="0">
                  <c:v>5</c:v>
                </c:pt>
                <c:pt idx="1">
                  <c:v>7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3</c:v>
                </c:pt>
                <c:pt idx="8">
                  <c:v>2</c:v>
                </c:pt>
                <c:pt idx="9">
                  <c:v>0</c:v>
                </c:pt>
                <c:pt idx="10">
                  <c:v>2</c:v>
                </c:pt>
                <c:pt idx="11">
                  <c:v>3</c:v>
                </c:pt>
                <c:pt idx="12">
                  <c:v>12</c:v>
                </c:pt>
                <c:pt idx="13">
                  <c:v>1</c:v>
                </c:pt>
                <c:pt idx="14">
                  <c:v>3</c:v>
                </c:pt>
                <c:pt idx="15">
                  <c:v>11</c:v>
                </c:pt>
                <c:pt idx="16">
                  <c:v>0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7</c:v>
                </c:pt>
                <c:pt idx="2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90-467C-80DD-58C205908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57502328"/>
        <c:axId val="457501016"/>
      </c:barChart>
      <c:catAx>
        <c:axId val="457502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01016"/>
        <c:crosses val="autoZero"/>
        <c:auto val="1"/>
        <c:lblAlgn val="ctr"/>
        <c:lblOffset val="100"/>
        <c:noMultiLvlLbl val="0"/>
      </c:catAx>
      <c:valAx>
        <c:axId val="4575010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02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 Taps Back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Sheet1!$A$2:$A$24</c:f>
              <c:numCache>
                <c:formatCode>General</c:formatCode>
                <c:ptCount val="23"/>
                <c:pt idx="0">
                  <c:v>2.11</c:v>
                </c:pt>
                <c:pt idx="1">
                  <c:v>4.1100000000000003</c:v>
                </c:pt>
                <c:pt idx="2">
                  <c:v>7.11</c:v>
                </c:pt>
                <c:pt idx="3">
                  <c:v>11.11</c:v>
                </c:pt>
                <c:pt idx="4">
                  <c:v>16.100000000000001</c:v>
                </c:pt>
                <c:pt idx="5">
                  <c:v>17.100000000000001</c:v>
                </c:pt>
                <c:pt idx="6">
                  <c:v>18.100000000000001</c:v>
                </c:pt>
                <c:pt idx="7">
                  <c:v>19.100000000000001</c:v>
                </c:pt>
                <c:pt idx="8">
                  <c:v>20.100000000000001</c:v>
                </c:pt>
                <c:pt idx="9">
                  <c:v>21.1</c:v>
                </c:pt>
                <c:pt idx="10">
                  <c:v>22.1</c:v>
                </c:pt>
                <c:pt idx="11">
                  <c:v>22.11</c:v>
                </c:pt>
                <c:pt idx="12">
                  <c:v>23.1</c:v>
                </c:pt>
                <c:pt idx="13">
                  <c:v>24.1</c:v>
                </c:pt>
                <c:pt idx="14">
                  <c:v>25.1</c:v>
                </c:pt>
                <c:pt idx="15">
                  <c:v>25.11</c:v>
                </c:pt>
                <c:pt idx="16">
                  <c:v>26.1</c:v>
                </c:pt>
                <c:pt idx="17">
                  <c:v>26.11</c:v>
                </c:pt>
                <c:pt idx="18">
                  <c:v>27.1</c:v>
                </c:pt>
                <c:pt idx="19">
                  <c:v>28.1</c:v>
                </c:pt>
                <c:pt idx="20">
                  <c:v>29.1</c:v>
                </c:pt>
                <c:pt idx="21">
                  <c:v>30.1</c:v>
                </c:pt>
                <c:pt idx="22">
                  <c:v>31.1</c:v>
                </c:pt>
              </c:numCache>
            </c:num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187</c:v>
                </c:pt>
                <c:pt idx="1">
                  <c:v>358</c:v>
                </c:pt>
                <c:pt idx="2">
                  <c:v>7</c:v>
                </c:pt>
                <c:pt idx="3">
                  <c:v>279</c:v>
                </c:pt>
                <c:pt idx="4">
                  <c:v>143</c:v>
                </c:pt>
                <c:pt idx="5">
                  <c:v>56</c:v>
                </c:pt>
                <c:pt idx="6">
                  <c:v>181</c:v>
                </c:pt>
                <c:pt idx="7">
                  <c:v>108</c:v>
                </c:pt>
                <c:pt idx="8">
                  <c:v>365</c:v>
                </c:pt>
                <c:pt idx="9">
                  <c:v>9</c:v>
                </c:pt>
                <c:pt idx="10">
                  <c:v>169</c:v>
                </c:pt>
                <c:pt idx="11">
                  <c:v>17</c:v>
                </c:pt>
                <c:pt idx="12">
                  <c:v>257</c:v>
                </c:pt>
                <c:pt idx="13">
                  <c:v>20</c:v>
                </c:pt>
                <c:pt idx="14">
                  <c:v>37</c:v>
                </c:pt>
                <c:pt idx="15">
                  <c:v>728</c:v>
                </c:pt>
                <c:pt idx="16">
                  <c:v>31</c:v>
                </c:pt>
                <c:pt idx="17">
                  <c:v>191</c:v>
                </c:pt>
                <c:pt idx="18">
                  <c:v>17</c:v>
                </c:pt>
                <c:pt idx="19">
                  <c:v>22</c:v>
                </c:pt>
                <c:pt idx="20">
                  <c:v>22</c:v>
                </c:pt>
                <c:pt idx="21">
                  <c:v>18</c:v>
                </c:pt>
                <c:pt idx="22">
                  <c:v>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49-49DF-9A01-A7BED9EA68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shangrilamauritius Taps Forward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Sheet1!$A$2:$A$24</c:f>
              <c:numCache>
                <c:formatCode>General</c:formatCode>
                <c:ptCount val="23"/>
                <c:pt idx="0">
                  <c:v>2.11</c:v>
                </c:pt>
                <c:pt idx="1">
                  <c:v>4.1100000000000003</c:v>
                </c:pt>
                <c:pt idx="2">
                  <c:v>7.11</c:v>
                </c:pt>
                <c:pt idx="3">
                  <c:v>11.11</c:v>
                </c:pt>
                <c:pt idx="4">
                  <c:v>16.100000000000001</c:v>
                </c:pt>
                <c:pt idx="5">
                  <c:v>17.100000000000001</c:v>
                </c:pt>
                <c:pt idx="6">
                  <c:v>18.100000000000001</c:v>
                </c:pt>
                <c:pt idx="7">
                  <c:v>19.100000000000001</c:v>
                </c:pt>
                <c:pt idx="8">
                  <c:v>20.100000000000001</c:v>
                </c:pt>
                <c:pt idx="9">
                  <c:v>21.1</c:v>
                </c:pt>
                <c:pt idx="10">
                  <c:v>22.1</c:v>
                </c:pt>
                <c:pt idx="11">
                  <c:v>22.11</c:v>
                </c:pt>
                <c:pt idx="12">
                  <c:v>23.1</c:v>
                </c:pt>
                <c:pt idx="13">
                  <c:v>24.1</c:v>
                </c:pt>
                <c:pt idx="14">
                  <c:v>25.1</c:v>
                </c:pt>
                <c:pt idx="15">
                  <c:v>25.11</c:v>
                </c:pt>
                <c:pt idx="16">
                  <c:v>26.1</c:v>
                </c:pt>
                <c:pt idx="17">
                  <c:v>26.11</c:v>
                </c:pt>
                <c:pt idx="18">
                  <c:v>27.1</c:v>
                </c:pt>
                <c:pt idx="19">
                  <c:v>28.1</c:v>
                </c:pt>
                <c:pt idx="20">
                  <c:v>29.1</c:v>
                </c:pt>
                <c:pt idx="21">
                  <c:v>30.1</c:v>
                </c:pt>
                <c:pt idx="22">
                  <c:v>31.1</c:v>
                </c:pt>
              </c:numCache>
            </c:numRef>
          </c:cat>
          <c:val>
            <c:numRef>
              <c:f>Sheet1!$C$2:$C$24</c:f>
              <c:numCache>
                <c:formatCode>General</c:formatCode>
                <c:ptCount val="23"/>
                <c:pt idx="0">
                  <c:v>5639</c:v>
                </c:pt>
                <c:pt idx="1">
                  <c:v>8837</c:v>
                </c:pt>
                <c:pt idx="2">
                  <c:v>586</c:v>
                </c:pt>
                <c:pt idx="3">
                  <c:v>7358</c:v>
                </c:pt>
                <c:pt idx="4">
                  <c:v>3849</c:v>
                </c:pt>
                <c:pt idx="5">
                  <c:v>1740</c:v>
                </c:pt>
                <c:pt idx="6">
                  <c:v>4983</c:v>
                </c:pt>
                <c:pt idx="7">
                  <c:v>4124</c:v>
                </c:pt>
                <c:pt idx="8">
                  <c:v>5621</c:v>
                </c:pt>
                <c:pt idx="9">
                  <c:v>810</c:v>
                </c:pt>
                <c:pt idx="10">
                  <c:v>3307</c:v>
                </c:pt>
                <c:pt idx="11">
                  <c:v>797</c:v>
                </c:pt>
                <c:pt idx="12">
                  <c:v>7957</c:v>
                </c:pt>
                <c:pt idx="13">
                  <c:v>792</c:v>
                </c:pt>
                <c:pt idx="14">
                  <c:v>963</c:v>
                </c:pt>
                <c:pt idx="15">
                  <c:v>19254</c:v>
                </c:pt>
                <c:pt idx="16">
                  <c:v>731</c:v>
                </c:pt>
                <c:pt idx="17">
                  <c:v>4464</c:v>
                </c:pt>
                <c:pt idx="18">
                  <c:v>756</c:v>
                </c:pt>
                <c:pt idx="19">
                  <c:v>817</c:v>
                </c:pt>
                <c:pt idx="20">
                  <c:v>913</c:v>
                </c:pt>
                <c:pt idx="21">
                  <c:v>831</c:v>
                </c:pt>
                <c:pt idx="22">
                  <c:v>4533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849-49DF-9A01-A7BED9EA68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66515032"/>
        <c:axId val="466510768"/>
      </c:barChart>
      <c:catAx>
        <c:axId val="466515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510768"/>
        <c:crosses val="autoZero"/>
        <c:auto val="1"/>
        <c:lblAlgn val="ctr"/>
        <c:lblOffset val="100"/>
        <c:noMultiLvlLbl val="0"/>
      </c:catAx>
      <c:valAx>
        <c:axId val="4665107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51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@ShangriLaMaur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2705</c:v>
                </c:pt>
                <c:pt idx="1">
                  <c:v>2714</c:v>
                </c:pt>
                <c:pt idx="2">
                  <c:v>2723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27-4D11-A696-1E1B63FA31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66521264"/>
        <c:axId val="466527496"/>
      </c:barChart>
      <c:dateAx>
        <c:axId val="46652126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527496"/>
        <c:crosses val="autoZero"/>
        <c:auto val="1"/>
        <c:lblOffset val="100"/>
        <c:baseTimeUnit val="days"/>
      </c:dateAx>
      <c:valAx>
        <c:axId val="4665274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52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@ShangriLaMaur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</c:v>
                </c:pt>
                <c:pt idx="1">
                  <c:v>9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D9-4CCF-A681-84CA5BFE0C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66528480"/>
        <c:axId val="466529136"/>
      </c:barChart>
      <c:dateAx>
        <c:axId val="46652848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529136"/>
        <c:crosses val="autoZero"/>
        <c:auto val="1"/>
        <c:lblOffset val="100"/>
        <c:baseTimeUnit val="days"/>
      </c:dateAx>
      <c:valAx>
        <c:axId val="4665291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52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16-42B8-B469-185EEBAA93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169</c:v>
                </c:pt>
                <c:pt idx="1">
                  <c:v>151</c:v>
                </c:pt>
                <c:pt idx="2">
                  <c:v>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16-42B8-B469-185EEBAA93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16-42B8-B469-185EEBAA93C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16-42B8-B469-185EEBAA93C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m/d/yyyy</c:formatCode>
                <c:ptCount val="3"/>
                <c:pt idx="0">
                  <c:v>43109</c:v>
                </c:pt>
                <c:pt idx="1">
                  <c:v>43110</c:v>
                </c:pt>
                <c:pt idx="2">
                  <c:v>43111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16-42B8-B469-185EEBAA93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66537008"/>
        <c:axId val="466532416"/>
      </c:barChart>
      <c:dateAx>
        <c:axId val="46653700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532416"/>
        <c:crosses val="autoZero"/>
        <c:auto val="1"/>
        <c:lblOffset val="100"/>
        <c:baseTimeUnit val="days"/>
      </c:dateAx>
      <c:valAx>
        <c:axId val="4665324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53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C42EA-F2ED-4FB1-846F-2A52DF8B7C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SLTR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E6C1EF-B350-49B9-9CA3-52AEA771E2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Tactical</a:t>
            </a:r>
          </a:p>
        </p:txBody>
      </p:sp>
    </p:spTree>
    <p:extLst>
      <p:ext uri="{BB962C8B-B14F-4D97-AF65-F5344CB8AC3E}">
        <p14:creationId xmlns:p14="http://schemas.microsoft.com/office/powerpoint/2010/main" val="2628522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CE0D3-732C-4891-B878-8735F6850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 Fans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FFED0E-74A4-4791-B4D5-F98878C40E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1872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194DD-A2A4-4658-86E6-634F7875A1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90171-2DE9-413C-AAF4-68C36D037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760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41255-46F8-4B0F-9281-9F8350EE2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Fans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FC9980-F1F0-4DC1-948C-89655AE5F0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5519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747EE-AF51-406D-B8CE-1ED5E9BBBD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3353C-AF40-4B16-9105-6E8FACD29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9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085D2B-77EB-440A-82DB-1AC4F4609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94ADE8-5FDB-411D-8CE0-12759E88A5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5253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302CB-CB3F-4A72-B1BF-E3EFBD8FA2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57D29A-954C-4D24-A8D5-BD3DBE64A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749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677E0-EEEA-49C1-B8BB-2F2AF3252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Total Interactions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97F1CD-5454-44D4-9DCB-43938D5601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37228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9A65C-FB75-4C13-B473-01E3C99E28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8E28C3-AFE9-4DB0-BDCE-25F1E1D70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11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916DD-79C5-418D-BAD5-F94067307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Organic Vs Paid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A490AA-A1AE-4BD0-8C92-0B04BE208A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93468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A9564D-C5F7-4416-A3A0-DCFBA1D548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3C86D-61C9-4377-A8A9-B1459F8D2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7810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0AA2F-9C19-48C4-ADE7-6C84FA6CA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Post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79E22D-5F82-4F92-8154-DE25A44FD8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71976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7CAEEE-BD7E-4943-B728-D8A422B8DF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7E305-2186-4F40-88AC-8842BF91D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352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93251-B59F-44FC-973B-78CEDDB87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FF7FBF-3821-4791-8E10-94204EF9B0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3670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295924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49455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8562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4280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8469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4501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4812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55024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06570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6744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80735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9170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16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- 2018-11-16 13:00:01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 essential piece of the Le Touessrok legacy, Jacqueline Dalais will share some of her iconic dishes, raising funds for a great cause at our anniversary dinner. 
30th Nov, seats are limited. 
Book: 52591441 / 5255 3892 / 402 7400 or email: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746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73BCE8-0726-4B1C-93B4-6D4FA03E88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3139236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CCADB-682B-43F3-8106-8DC8E55C5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98D0F5-C90A-41E7-8593-531B5B5322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9352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8769272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0296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19300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15028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66550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279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15783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90499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70913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19931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9275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1403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279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- 2018-11-08 13:00:01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Celebrate our 40th Anniversary with a Le Touessrok legacy - Jacqueline Dalais! Taste her signature Mauritian seafood and flavours in a 5 course meal, with part of the proceeds going to Eastern Association for the Disabled, for less privileged children. 
Call 5259 1441 / 5255 3892 or 402 7400 or email sltr.reservations@shangri-la.com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895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C2005-8AAD-4994-857B-8351D9753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358507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E8D48-D4AF-480B-AD62-E51C88C6B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ABA47D-8C6E-46D7-BA3E-08B7086558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9949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16161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15236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116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7049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75026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89639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79915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77589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9124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24574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4523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9672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32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- 2018-11-05 18:30:04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😍 When the steak looks like this 👇🏾 you've GOT to try it! From Kangaroo Loin to Tomahawks, bespoke menu or À la carte, you can only try Chef Chris Wade's Steakmaestro menu until 17th Nov. 
For info &amp; booking, contact 402 7400 / 5259 1441 / 5255 3892 or email us at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506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62BC9-456B-4D1C-B4B5-0A500FC05E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2182098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99A0E-6E47-4BCF-AAF1-F2F0475F6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1BA6FE-1D72-4850-98E1-195684E933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5756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8703972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08890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1262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90743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99639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3053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98214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37859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2848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8044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0088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5332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551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- 2018-11-19 14:00:02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Hola! 💃🏻 Flamenco with us into the night, as the BBQ sizzles in Andalusian style! Sat 24th November on our Republik Beach. 
Book now on: 52591441 / 5255 3892 / 402 7400 or email us at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566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D4643B-D9B4-4384-AEC8-5B5F38F8B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1512235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F7EA9-A6FC-4316-AC0D-C6D51E629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572371-94C8-473B-A7FE-18E590D8AD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0207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890424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85990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05280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54766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18347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1165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55328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21158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9314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67185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7098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33725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102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- 2018-11-26 11:24:37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Take a step back in time, and watch Le Touessrok evolve from a small fishing island, to the resort we know and love today. A very special video created in celebration of our 40th Anniversary.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597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- 2018-11-05 14:00:01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Add some JAZZ to your Sunday surf and turf! 🎷 Join us on Ilot Mangenie on 18th November for a delicious BBQ, as music and smells fills the air! 
Call 402 7400 or email restaurant-reservations.sltr@shangri-la.com to book!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733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37A74-6067-4ABE-AC1C-C312DCBE1E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1905305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4C4CF-0B9F-45E3-9734-52F681CC2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- 6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EB31F1-AAD8-414B-A88E-F529E44625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3264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103366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46460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57181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8326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2714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6029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51968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7396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3660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63393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39587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4433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3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- 2018-11-13 09:41:12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Ready for Brunch, Bubbles &amp; Beats, Festive edition on Dec 2nd? 
Win a table for 2! Comment below with a great memory from 2018, and let us know who's made your last year special to enter! 
To book: 402 7400 / 5259 1441 / 5255 3892 or email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653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0EBDD6-EE3D-44B3-813A-B60D98C947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21225511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6A2335-68A2-4C12-B94A-930DE7146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- 7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D5A437-085F-46A5-A7DA-75FE9A657E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1190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754319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49868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40376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514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2560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7589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81369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38252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69228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17190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6080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8408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424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- 2018-11-11 17:28:13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are in the second week of our pop-up Steakmaestro evening with Australian Chef Chris Wade! If you haven't booked yet - why not?! 
Call: 402 7400 / 5259 1441 / 5255 3892 or email us at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203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BBCBC8-C21E-4970-A59E-14398493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3252752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9D178-E53F-4D71-84A7-E6B95AABA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- 8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06CCDB-993D-4FFD-9915-4A7DA7EE70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0062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1079340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34877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31912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52647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7694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299231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41324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49184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6915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10160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1516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57059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765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- 2018-11-26 12:30:47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Last night all of our guests gathered to dine on classic menus that reflected the history of our resort. Music, dancing, fireworks and a huge cake rounded off an amazing evening, and an amazing 40 years!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796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- 2018-11-29 13:30:00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It's hard to choose which view to stick with. 📷 mylife.mydubai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3563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689B6-2B8F-4E41-A39C-EDF9AF3056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25496330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ABF46-AB29-41B4-9EA9-99490DA51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- 9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6FD385-47C2-4640-8C00-54C30ED63F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0395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40926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43613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60523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0269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07656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42544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1917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62950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99163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98620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0884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15936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513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- 2018-11-20 14:00:00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From Pacha and Blue Marlin, to the Brit Awards, to Republik Beach Club &amp; Grill - DJ Minx is an Australian DJ with flare! She's playing the Republik Happy Hour until 30th November. 📷: DJ MINX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892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- 2018-11-06 14:18:11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Ghost, Ghouls and Voodoo; this year's Yelloween was an EPIC one! 
Thank you to everyone who came along... until next year! 💀 #VeuveCliquot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941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E0165-7C82-4A5B-B3DD-FDF931E8C5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333423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AD71C-862A-4DFE-91A6-1A68C839A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- 10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536634-F480-4134-9F84-2E27F1839A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5942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05216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75475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1862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60082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70386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32249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2566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03448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3247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69547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13371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0396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566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- 2018-11-11 12:02:56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Check out this article from Wanderlust Dodos about their stay with us in Paradise 👇🏾 
https://wanderlustdodos.com/travel-mauritius/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526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- 2018-11-24 14:31:00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Thank you to our wonderful and loyal team! We were able to share a piece of the Le Touessrok birthday spirit with our team with a special meal, and everyone got a slice of this fantastic cake to take away!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1878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34793-6ABD-4C25-9AF3-0C88B37459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38725780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BBFF8-08C8-4E10-B925-B2AAA6797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98C5CA-441D-43D0-8852-7DD415A173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3821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198569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10388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6125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18892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7532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16583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58476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10954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4961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4536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0327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7756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463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- 2018-11-09 11:00:00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Welcome, welcome! When you walk in, you'll take a sip and need to stop and take in the view! 📷 anikajalal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908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- 2018-11-25 09:00:00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Birthday Le Touessrok!! 
Today marks 40 years of our iconic resort, on the beautiful Eastern Coast of Mauritius. 
Here's to many, many more years ahead! 🥂
📷 lorraine_house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797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0D3762-C187-4888-A9FD-14F3988EC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40458444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BEEF4-B478-490E-ACDB-63DD7F595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145EC2-E2DF-4A89-A726-6232A194F8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3416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48140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78173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35282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44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1146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223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62757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96411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54341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32348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775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6519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162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- 2018-11-25 11:21:58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Birthday Le Touessrok!! 
Today marks 40 years of our iconic resort, on the beautiful Eastern Coast of Mauritius. 
Here's to many, many more years ahead! 🥂
📷 lorraine_house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77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- 2018-11-27 16:02:33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Guele pavé, capitaine, vielle rouge fish and sea urchins - Fresh from the sea! A little delicious treat for our guests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422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1D3DB-4F85-494B-92C9-EB91C876A7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34589257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19F10-9791-4DE0-B849-1A9BCFECA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77714C-EF33-47E9-A3B5-8E1809F1C1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5072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95270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99065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60303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8293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4943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50557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31002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57205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01330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2927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7738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90633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43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- 2018-11-11 13:01:15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Those breakfast views 😍 📷: Malena Khabalova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32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- 2018-11-30 11:00:01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🛥️ The complimentary boat over to our private island Ilot Mangenie (or leisure island Ile Aux Cerfs!) is all part of the fun! 📷 eyashereya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556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- 2018-11-27 13:00:01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Lunchtime indulgences, when you get a cabana experience on Ilot Mangenie. 📷 adanna_david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302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46C776-83D6-489E-9FF4-4AC2997147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943520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8D458-3911-41A1-90B5-0E57585EC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364D93-5A55-48BF-AF1F-AD59FC054B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1006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846050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83897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34856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4491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9303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28383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36046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61904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53688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47953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1555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6532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764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- 2018-11-01 11:36:27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15th birthday to the Ile aux Cerfs Golf Club! It has been, and continues to be, our pleasure to share your wonderful course with our guests.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36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- 2018-11-26 12:45:39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Black Friday may be over but there’s still time to book our Cyber Monday deal! Treat yourself to a summer
holiday in Mauritius, and get 50% cash back on dining experiences and spa moments.
For more info: http://bit.ly/2S4t88E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0487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38451-0D47-4FA3-BCE6-4513FEE2AD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25938409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F90A19-0D25-4946-A95A-B347E1204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Own Posts Table with views | SLTR - 15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D31C55-03D7-4C6C-BEE2-0D66B19748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55283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886241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99137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875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29771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85619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56878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174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699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90702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444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49810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08262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79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- 2018-11-18 12:51:24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your sunbeds are miles away from anyone else... #TheDream 📷: mylife.mydubai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857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- 2018-11-14 14:00:01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Meat and seafood sizzling as sweet saxophone fills the air, ocean lapping on the beach... Its a Jazzy barbecue on Ilot Mangenie! Celebrate our anniversary with us on November 18th.
Book: 402 7400 / 5259 1441 / 5255 3892 or email us at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6543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7E8971-8086-4AAC-9C5E-AC61F60D4F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1456378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8B85E-8955-4F29-923B-70D4ECE94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Followers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BA0CE0-FDD4-4C37-A2D4-B6EC92902A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113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30CEF-4BA6-42D5-8B5E-540F7FACF0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A32E9-7B22-4BFA-B239-62BCCB9AD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5027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CD266-6890-44DC-8A1F-15F66357C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Followers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485282-332A-4871-92DC-978ED01BD1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2173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44F78-2FF8-49CB-900A-649558C8BE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C7C22B-1394-46A6-B6B5-F6D1DBA35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0587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3541B-3A27-477C-9782-3D6795A54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44607E-6F81-4244-B7C1-06030E39F9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8016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523751-786B-45A9-844A-B6DDA7690A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20078-9043-4FF9-9403-22090799B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2501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C3DC6-1B6D-4244-A8A0-F6C0D02F1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Total Interactions (Bar Chart) | shangrilamauritius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22793C-EBE0-413C-856B-C75F945ECE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2659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C21637-EC5F-41BF-8FE3-06AF1E0E83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64831-BF01-43D1-968D-13BC73013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479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74350-2152-49FE-9A94-DF427552B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0F6836-8181-454B-96D8-A8AA534D03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6527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912211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15778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10195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58513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09759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3600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139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- 2018-11-06 11:40:47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Hands up if you wish this was your room tonight ✋ 📷 kate_flagg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https://www.instagram.com/shangrilamauritius/p/Bp1LLElgWPt/media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3.1503 %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859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- 2018-11-21 11:26:04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Only good vibes allowed ✌️ 📷: marinedlcb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https://www.instagram.com/shangrilamauritius/p/BqbxacFgpo0/media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2.5367 %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249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- 2018-11-11 14:33:35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Did someone say Paradise? 📷: ashdiaries_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https://www.instagram.com/shangrilamauritius/p/BqCW7IPAPf-/media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1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- 2018-11-23 13:09:11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Black Friday sale has begun! Upgrade your summer holiday with 50% cashback on dining experiences and spa moments. #BlackFriday #GoldenCircle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https://www.instagram.com/shangrilamauritius/p/BqhGzZ2AFVG/media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30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D8EEA-5E1C-45D8-86CB-EB8ABD3FB0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30009636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32D401-EB8A-4789-813C-8C4CAEA72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F561FF-E9F2-41BF-B3C2-9ECE3BB399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05524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238135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153437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53267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81683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27973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06645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534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- 2018-11-04 12:21:10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Your first glimpse at paradise will be this. 📷 anikajalal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https://www.instagram.com/shangrilamauritius/p/BpwGNFigvdC/media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2.0880 %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899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- 2018-11-30 12:26:32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Breakfast level 💯 📷 joel_capillaire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https://www.instagram.com/shangrilamauritius/p/BqzDfGhg6cR/media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02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- 2018-11-25 11:13:21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Birthday Le Touessrok!! 🍰 🥳 
We are celebrating 40 years today! 📷 faridaisrail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https://www.instagram.com/shangrilamauritius/p/BqmDIwMgpoX/media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983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- 2018-11-27 12:29:17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Glorious Golf 🏌️‍♂️ 📷 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https://www.instagram.com/shangrilamauritius/p/BqrVaoCASdv/media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765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7950F7-9985-47C4-8629-9CC635F0C9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10321932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F1067-F06E-4A2B-A3EB-53176FD4F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4ADB03-773E-4138-B353-3269372845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10507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008319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69377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11875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65015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42171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626979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135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- 2018-11-24 13:07:59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Hibiscus Bay view? Yes please. 📷: sonjachristian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https://www.instagram.com/shangrilamauritius/p/BqjrdgXgYIa/media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659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- 2018-11-05 13:09:05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Unbroken horizons. 📷 acride_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https://www.instagram.com/shangrilamauritius/p/Bpywe4NgUl0/media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899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- 2018-11-17 14:02:57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peek at Republik from behind the palms 📷: lakey2k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https://www.instagram.com/shangrilamauritius/p/BqRwL9fgRfm/media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854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- 2018-11-07 12:27:21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Wishing you a happy and bright Diwali!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https://www.instagram.com/shangrilamauritius/p/Bp31S-Ngd0w/media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42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C9A20-CF4E-48CC-844C-D190085E7A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37872020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20D8F-986F-4393-88B0-07E82D2E8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EFFE41-F3E8-434D-A10F-9F083E5665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1442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846166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25488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6541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711581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58816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0682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889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- 2018-11-03 12:04:20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weekend! Let us know what you're up to! 👇 📷 erica_carbone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https://www.instagram.com/shangrilamauritius/p/Bptfe8XAkwk/media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41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- 2018-11-29 15:42:15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Heading back to land. #IlotMangenie 📷 martine.boer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https://www.instagram.com/shangrilamauritius/p/Bqw1FsTA8B1/media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31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- 2018-11-19 12:50:01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Ilot Mangenie, or Ile Aux Cerfs? 📷: marinedlcb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https://www.instagram.com/shangrilamauritius/p/BqWxbjFAXpJ/media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050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- 2018-11-20 13:09:55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Safran on the left, Le Bazar on the right 📷: mylife.mydubai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https://www.instagram.com/shangrilamauritius/p/BqZYgMVA8wq/media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310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7A7BD-B990-441C-9987-A1ED715BAA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32309359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AF134-0013-4AC9-8D96-3E350EC5B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87CF1D-E0A3-4365-8BDF-130DC85A17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3514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332358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54114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3260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17827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60684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8621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321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- 2018-11-01 12:28:54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Temperature controlled pools, yes please! 📷 yukti25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https://www.instagram.com/shangrilamauritius/p/BpoYtH6gnZ1/media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993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- 2018-11-15 12:24:14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Peace. And. Quiet. 📷: ashdiaries_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https://www.instagram.com/shangrilamauritius/p/BqMbTMGAEgm/media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76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- 2018-11-08 10:01:46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Most important meal of the day! 📷 mani4711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https://www.instagram.com/shangrilamauritius/p/Bp6JbjgANKr/media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47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- 2018-11-18 13:08:20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Feeling blue? 📷: mylife.mydubai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https://www.instagram.com/shangrilamauritius/p/BqUOu2eANSA/media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143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158A8E-591D-4542-9267-530EB710C2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1620694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DA08D-0952-4EF4-B1D7-385FC7C52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BF6650-E170-45CA-A229-D2DEF3FF74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6141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936180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93550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08704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20651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682089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980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924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- 2018-11-09 14:58:01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Count the shades of 💙 📷 frederickchelin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https://www.instagram.com/shangrilamauritius/p/Bp9QIU6AaMC/media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1385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- 2018-11-13 13:24:40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Swinging the days away 📷: mr_grigoryev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https://www.instagram.com/shangrilamauritius/p/BqHYoGhgQTk/media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80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- 2018-11-10 11:59:21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Care for a kayak? 📷 thierrybaz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https://www.instagram.com/shangrilamauritius/p/Bp_gekXAhUT/media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1.3292 %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411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- 2018-11-14 11:48:23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Throwing shade 📷: Nathalie Bovenschen-Looman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https://www.instagram.com/shangrilamauritius/p/BqJyZszAR9p/media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911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6C955-33C0-4826-8695-ED3EB9509C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26116618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A01FE-6834-4F9D-9A28-867B4549B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D5B2C6-7080-432C-A1B0-B8497313AB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2943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398275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33903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457110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53178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84475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79289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22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- 2018-11-23 17:01:43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Mood as high as the palm trees 📷: alexsteinherr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https://www.instagram.com/shangrilamauritius/p/BqhhaltAaJp/media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014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8EA7E-E63B-444E-B8D9-DE651C2702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3836566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9A104-593B-431E-B8F2-626275802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SLTR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9A4E07-D9CB-44FE-905F-779E716994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7007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12752483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345724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502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1736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5346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9701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7693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3012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982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7602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6509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868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shangrilamauritius - 2018-10-09 12:35:07 </a:t>
                      </a:r>
                      <a:r>
                        <a:rPr lang="en-US" sz="1000"/>
                        <a:t>
 The view from a beach access room. 📷: @_seni_9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https://www.instagram.com/shangrilamauritius/p/BotK5YPB6oT/media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87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shangrilamauritius - 2018-09-12 10:18:07 </a:t>
                      </a:r>
                      <a:r>
                        <a:rPr lang="en-US" sz="1000"/>
                        <a:t>
 Unforgettable scenes, every morning. 📷: @alysonstof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https://www.instagram.com/shangrilamauritius/p/BnnZ8WShgHZ/media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826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B15B6E-6C5A-4B5E-B5F7-2F85F1C9F7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1181123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EA299-B340-466E-B046-10BBF11AAD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Line Chart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0EBEDE-783D-4B6D-A634-74327E3C58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76536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A1A89F-2F5B-4BA9-9A89-2E31F6CFE2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477B2E-B4E1-4D2E-88FA-B015EFEC0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344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1CA05-D3B6-41BC-8A69-32F636719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Taps Line Chart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206954-E666-4DFD-9B9C-428B658C14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0952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793F6-6B64-4664-B257-345D9DEEB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FE1F1E-2393-45FC-9D7F-985D7054B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4478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4BF37-12AD-4784-9C36-8B1C12A41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SLTR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CBA618-7611-487E-986F-64A2B53209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5477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754256727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1526459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565985392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338915101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370720380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597167563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64591587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431099935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074405969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1894054654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47999620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431016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003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shangrilamauritius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103.51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1672.84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1241.41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1240.49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129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49A42-23F3-4F91-9C95-D3F3232502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01/09/2018 - 30/11/2018</a:t>
            </a:r>
          </a:p>
        </p:txBody>
      </p:sp>
    </p:spTree>
    <p:extLst>
      <p:ext uri="{BB962C8B-B14F-4D97-AF65-F5344CB8AC3E}">
        <p14:creationId xmlns:p14="http://schemas.microsoft.com/office/powerpoint/2010/main" val="10134966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6B763-8AEB-4C01-B134-6BF10F171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Followers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9BDC3E-EF08-4F3C-A12F-C40104B915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9062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9CCB3-D0DF-4ED6-9A3B-74941F4455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204EB-4C5F-4477-998F-465A1CF09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749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5CBF6-1A87-402B-99BA-BBFA8C9E2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 Followers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AD8749-DB2F-4EC2-B6D4-A8B4B67EC3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2057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64FE8-A4F8-4CDE-A2DC-D447AF1A53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FDE3D2-28F5-443A-A5AE-575A44D97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9064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9842A-A9FB-4C48-8278-8E7A3B339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TW Total Interactions (Bar Chart) | Shangri-La Mauritius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D97E5D-B535-4E5D-9AD2-25C018FC39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96359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04702-04C2-45A7-B3B6-CC51C6A82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01/09/2018 - 30/11/2018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76660-9D53-4A77-B38C-D386C99EB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8613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2275</Words>
  <Application>Microsoft Office PowerPoint</Application>
  <PresentationFormat>On-screen Show (4:3)</PresentationFormat>
  <Paragraphs>824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quintly_template</vt:lpstr>
      <vt:lpstr>SLTR</vt:lpstr>
      <vt:lpstr>Facebook FB Insights Fans Total (Bar Chart) | SLTR</vt:lpstr>
      <vt:lpstr>Facebook FB Fans Change (Bar Chart) | SLTR</vt:lpstr>
      <vt:lpstr>Facebook FB Reach (Bar Chart) | SLTR</vt:lpstr>
      <vt:lpstr>Facebook FB Total Interactions (Bar Chart) | SLTR</vt:lpstr>
      <vt:lpstr>Facebook FB Organic Vs Paid Reach (Bar Chart) | SLTR</vt:lpstr>
      <vt:lpstr>Facebook FB Post Reach (Bar Chart) | SLTR</vt:lpstr>
      <vt:lpstr>Facebook FB Own Posts Table with views | SLTR - 1 of 15</vt:lpstr>
      <vt:lpstr>Facebook FB Own Posts Table with views | SLTR - 2 of 15</vt:lpstr>
      <vt:lpstr>Facebook FB Own Posts Table with views | SLTR - 3 of 15</vt:lpstr>
      <vt:lpstr>Facebook FB Own Posts Table with views | SLTR - 4 of 15</vt:lpstr>
      <vt:lpstr>Facebook FB Own Posts Table with views | SLTR - 5 of 15</vt:lpstr>
      <vt:lpstr>Facebook FB Own Posts Table with views | SLTR - 6 of 15</vt:lpstr>
      <vt:lpstr>Facebook FB Own Posts Table with views | SLTR - 7 of 15</vt:lpstr>
      <vt:lpstr>Facebook FB Own Posts Table with views | SLTR - 8 of 15</vt:lpstr>
      <vt:lpstr>Facebook FB Own Posts Table with views | SLTR - 9 of 15</vt:lpstr>
      <vt:lpstr>Facebook FB Own Posts Table with views | SLTR - 10 of 15</vt:lpstr>
      <vt:lpstr>Facebook FB Own Posts Table with views | SLTR - 11 of 15</vt:lpstr>
      <vt:lpstr>Facebook FB Own Posts Table with views | SLTR - 12 of 15</vt:lpstr>
      <vt:lpstr>Facebook FB Own Posts Table with views | SLTR - 13 of 15</vt:lpstr>
      <vt:lpstr>Facebook FB Own Posts Table with views | SLTR - 14 of 15</vt:lpstr>
      <vt:lpstr>Facebook FB Own Posts Table with views | SLTR - 15 of 15</vt:lpstr>
      <vt:lpstr>Instagram IG Followers Total (Bar Chart) | SLTR</vt:lpstr>
      <vt:lpstr>Instagram IG Followers Change (Bar Chart) | SLTR</vt:lpstr>
      <vt:lpstr>Instagram Reach | SLTR</vt:lpstr>
      <vt:lpstr>Instagram IG Total Interactions (Bar Chart) | shangrilamauritius</vt:lpstr>
      <vt:lpstr>Instagram Posts Table | SLTR - 1 of 7</vt:lpstr>
      <vt:lpstr>Instagram Posts Table | SLTR - 2 of 7</vt:lpstr>
      <vt:lpstr>Instagram Posts Table | SLTR - 3 of 7</vt:lpstr>
      <vt:lpstr>Instagram Posts Table | SLTR - 4 of 7</vt:lpstr>
      <vt:lpstr>Instagram Posts Table | SLTR - 5 of 7</vt:lpstr>
      <vt:lpstr>Instagram Posts Table | SLTR - 6 of 7</vt:lpstr>
      <vt:lpstr>Instagram Posts Table | SLTR - 7 of 7</vt:lpstr>
      <vt:lpstr>Instagram Videos Table | SLTR</vt:lpstr>
      <vt:lpstr>Instagram Stories Key Metrics Line Chart | SLTR</vt:lpstr>
      <vt:lpstr>Instagram Stories Taps Line Chart | SLTR</vt:lpstr>
      <vt:lpstr>Instagram Stories Key Metrics Table | SLTR</vt:lpstr>
      <vt:lpstr>Twitter TW Followers Total (Bar Chart) | SLTR</vt:lpstr>
      <vt:lpstr>Twitter TW Followers Change (Bar Chart) | SLTR</vt:lpstr>
      <vt:lpstr>Overall TW Total Interactions (Bar Chart) | Shangri-La Mauritius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SLTR</dc:title>
  <dc:creator>Administrator</dc:creator>
  <cp:lastModifiedBy>Administrator</cp:lastModifiedBy>
  <cp:revision>1</cp:revision>
  <dcterms:created xsi:type="dcterms:W3CDTF">2018-12-06T07:08:45Z</dcterms:created>
  <dcterms:modified xsi:type="dcterms:W3CDTF">2018-12-06T07:10:57Z</dcterms:modified>
</cp:coreProperties>
</file>