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8" r:id="rId22"/>
    <p:sldId id="279" r:id="rId23"/>
    <p:sldId id="280" r:id="rId24"/>
    <p:sldId id="281" r:id="rId25"/>
    <p:sldId id="282" r:id="rId26"/>
    <p:sldId id="283" r:id="rId27"/>
    <p:sldId id="285" r:id="rId28"/>
    <p:sldId id="286" r:id="rId29"/>
    <p:sldId id="287" r:id="rId30"/>
    <p:sldId id="288" r:id="rId31"/>
    <p:sldId id="289" r:id="rId32"/>
    <p:sldId id="290" r:id="rId33"/>
  </p:sldIdLst>
  <p:sldSz cx="9144000" cy="6858000" type="screen4x3"/>
  <p:notesSz cx="6858000" cy="9144000"/>
  <p:embeddedFontLst>
    <p:embeddedFont>
      <p:font typeface="Calibri" panose="020F0502020204030204" pitchFamily="34" charset="0"/>
      <p:regular r:id="rId34"/>
      <p:bold r:id="rId35"/>
      <p:italic r:id="rId36"/>
      <p:boldItalic r:id="rId3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7" autoAdjust="0"/>
    <p:restoredTop sz="94692" autoAdjust="0"/>
  </p:normalViewPr>
  <p:slideViewPr>
    <p:cSldViewPr snapToGrid="0">
      <p:cViewPr varScale="1">
        <p:scale>
          <a:sx n="113" d="100"/>
          <a:sy n="113" d="100"/>
        </p:scale>
        <p:origin x="2040"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font" Target="fonts/font1.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font" Target="fonts/font4.fntdata"/><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3.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font" Target="fonts/font2.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Jacob's Creek</c:v>
                </c:pt>
              </c:strCache>
            </c:strRef>
          </c:tx>
          <c:spPr>
            <a:solidFill>
              <a:schemeClr val="accent1"/>
            </a:solidFill>
            <a:ln>
              <a:noFill/>
            </a:ln>
            <a:effectLst/>
          </c:spPr>
          <c:invertIfNegative val="0"/>
          <c:cat>
            <c:numRef>
              <c:f>Sheet1!$A$2:$A$4</c:f>
              <c:numCache>
                <c:formatCode>m/d/yyyy</c:formatCode>
                <c:ptCount val="3"/>
                <c:pt idx="0">
                  <c:v>42747</c:v>
                </c:pt>
                <c:pt idx="1">
                  <c:v>43101</c:v>
                </c:pt>
                <c:pt idx="2">
                  <c:v>43102</c:v>
                </c:pt>
              </c:numCache>
            </c:numRef>
          </c:cat>
          <c:val>
            <c:numRef>
              <c:f>Sheet1!$B$2:$B$4</c:f>
              <c:numCache>
                <c:formatCode>General</c:formatCode>
                <c:ptCount val="3"/>
                <c:pt idx="0">
                  <c:v>4139</c:v>
                </c:pt>
                <c:pt idx="1">
                  <c:v>4058</c:v>
                </c:pt>
                <c:pt idx="2">
                  <c:v>4022</c:v>
                </c:pt>
              </c:numCache>
            </c:numRef>
          </c:val>
          <c:extLst>
            <c:ext xmlns:c16="http://schemas.microsoft.com/office/drawing/2014/chart" uri="{C3380CC4-5D6E-409C-BE32-E72D297353CC}">
              <c16:uniqueId val="{00000000-342D-42F8-967A-C1B025400AAE}"/>
            </c:ext>
          </c:extLst>
        </c:ser>
        <c:dLbls>
          <c:showLegendKey val="0"/>
          <c:showVal val="0"/>
          <c:showCatName val="0"/>
          <c:showSerName val="0"/>
          <c:showPercent val="0"/>
          <c:showBubbleSize val="0"/>
        </c:dLbls>
        <c:gapWidth val="182"/>
        <c:axId val="172260616"/>
        <c:axId val="275238400"/>
      </c:barChart>
      <c:dateAx>
        <c:axId val="172260616"/>
        <c:scaling>
          <c:orientation val="minMax"/>
        </c:scaling>
        <c:delete val="0"/>
        <c:axPos val="l"/>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5238400"/>
        <c:crosses val="autoZero"/>
        <c:auto val="1"/>
        <c:lblOffset val="100"/>
        <c:baseTimeUnit val="days"/>
      </c:dateAx>
      <c:valAx>
        <c:axId val="275238400"/>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722606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Jacob's Creek</c:v>
                </c:pt>
              </c:strCache>
            </c:strRef>
          </c:tx>
          <c:spPr>
            <a:solidFill>
              <a:schemeClr val="accent1"/>
            </a:solidFill>
            <a:ln>
              <a:noFill/>
            </a:ln>
            <a:effectLst/>
          </c:spPr>
          <c:invertIfNegative val="0"/>
          <c:cat>
            <c:numRef>
              <c:f>Sheet1!$A$2:$A$4</c:f>
              <c:numCache>
                <c:formatCode>m/d/yyyy</c:formatCode>
                <c:ptCount val="3"/>
                <c:pt idx="0">
                  <c:v>42747</c:v>
                </c:pt>
                <c:pt idx="1">
                  <c:v>43101</c:v>
                </c:pt>
                <c:pt idx="2">
                  <c:v>43102</c:v>
                </c:pt>
              </c:numCache>
            </c:numRef>
          </c:cat>
          <c:val>
            <c:numRef>
              <c:f>Sheet1!$B$2:$B$4</c:f>
              <c:numCache>
                <c:formatCode>General</c:formatCode>
                <c:ptCount val="3"/>
                <c:pt idx="0">
                  <c:v>461</c:v>
                </c:pt>
                <c:pt idx="1">
                  <c:v>407</c:v>
                </c:pt>
                <c:pt idx="2">
                  <c:v>1103</c:v>
                </c:pt>
              </c:numCache>
            </c:numRef>
          </c:val>
          <c:extLst>
            <c:ext xmlns:c16="http://schemas.microsoft.com/office/drawing/2014/chart" uri="{C3380CC4-5D6E-409C-BE32-E72D297353CC}">
              <c16:uniqueId val="{00000000-DED8-437C-B7C7-40652DA85C71}"/>
            </c:ext>
          </c:extLst>
        </c:ser>
        <c:dLbls>
          <c:showLegendKey val="0"/>
          <c:showVal val="0"/>
          <c:showCatName val="0"/>
          <c:showSerName val="0"/>
          <c:showPercent val="0"/>
          <c:showBubbleSize val="0"/>
        </c:dLbls>
        <c:gapWidth val="182"/>
        <c:axId val="281884080"/>
        <c:axId val="281882768"/>
      </c:barChart>
      <c:dateAx>
        <c:axId val="281884080"/>
        <c:scaling>
          <c:orientation val="minMax"/>
        </c:scaling>
        <c:delete val="0"/>
        <c:axPos val="l"/>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1882768"/>
        <c:crosses val="autoZero"/>
        <c:auto val="1"/>
        <c:lblOffset val="100"/>
        <c:baseTimeUnit val="days"/>
      </c:dateAx>
      <c:valAx>
        <c:axId val="281882768"/>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18840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Jacob's Creek</c:v>
                </c:pt>
              </c:strCache>
            </c:strRef>
          </c:tx>
          <c:spPr>
            <a:solidFill>
              <a:schemeClr val="accent1"/>
            </a:solidFill>
            <a:ln>
              <a:noFill/>
            </a:ln>
            <a:effectLst/>
          </c:spPr>
          <c:invertIfNegative val="0"/>
          <c:cat>
            <c:numRef>
              <c:f>Sheet1!$A$2:$A$4</c:f>
              <c:numCache>
                <c:formatCode>m/d/yyyy</c:formatCode>
                <c:ptCount val="3"/>
                <c:pt idx="0">
                  <c:v>42747</c:v>
                </c:pt>
                <c:pt idx="1">
                  <c:v>43101</c:v>
                </c:pt>
                <c:pt idx="2">
                  <c:v>43102</c:v>
                </c:pt>
              </c:numCache>
            </c:numRef>
          </c:cat>
          <c:val>
            <c:numRef>
              <c:f>Sheet1!$B$2:$B$4</c:f>
              <c:numCache>
                <c:formatCode>General</c:formatCode>
                <c:ptCount val="3"/>
                <c:pt idx="0">
                  <c:v>94</c:v>
                </c:pt>
                <c:pt idx="1">
                  <c:v>98</c:v>
                </c:pt>
                <c:pt idx="2">
                  <c:v>374</c:v>
                </c:pt>
              </c:numCache>
            </c:numRef>
          </c:val>
          <c:extLst>
            <c:ext xmlns:c16="http://schemas.microsoft.com/office/drawing/2014/chart" uri="{C3380CC4-5D6E-409C-BE32-E72D297353CC}">
              <c16:uniqueId val="{00000000-47A7-409D-99FB-EA84C25B035E}"/>
            </c:ext>
          </c:extLst>
        </c:ser>
        <c:ser>
          <c:idx val="1"/>
          <c:order val="1"/>
          <c:tx>
            <c:strRef>
              <c:f>Sheet1!$C$1</c:f>
              <c:strCache>
                <c:ptCount val="1"/>
                <c:pt idx="0">
                  <c:v>ourtableuae</c:v>
                </c:pt>
              </c:strCache>
            </c:strRef>
          </c:tx>
          <c:spPr>
            <a:solidFill>
              <a:schemeClr val="accent2"/>
            </a:solidFill>
            <a:ln>
              <a:noFill/>
            </a:ln>
            <a:effectLst/>
          </c:spPr>
          <c:invertIfNegative val="0"/>
          <c:cat>
            <c:numRef>
              <c:f>Sheet1!$A$2:$A$4</c:f>
              <c:numCache>
                <c:formatCode>m/d/yyyy</c:formatCode>
                <c:ptCount val="3"/>
                <c:pt idx="0">
                  <c:v>42747</c:v>
                </c:pt>
                <c:pt idx="1">
                  <c:v>43101</c:v>
                </c:pt>
                <c:pt idx="2">
                  <c:v>43102</c:v>
                </c:pt>
              </c:numCache>
            </c:numRef>
          </c:cat>
          <c:val>
            <c:numRef>
              <c:f>Sheet1!$C$2:$C$4</c:f>
              <c:numCache>
                <c:formatCode>General</c:formatCode>
                <c:ptCount val="3"/>
                <c:pt idx="0">
                  <c:v>0</c:v>
                </c:pt>
                <c:pt idx="1">
                  <c:v>0</c:v>
                </c:pt>
                <c:pt idx="2">
                  <c:v>0</c:v>
                </c:pt>
              </c:numCache>
            </c:numRef>
          </c:val>
          <c:extLst>
            <c:ext xmlns:c16="http://schemas.microsoft.com/office/drawing/2014/chart" uri="{C3380CC4-5D6E-409C-BE32-E72D297353CC}">
              <c16:uniqueId val="{00000001-47A7-409D-99FB-EA84C25B035E}"/>
            </c:ext>
          </c:extLst>
        </c:ser>
        <c:dLbls>
          <c:showLegendKey val="0"/>
          <c:showVal val="0"/>
          <c:showCatName val="0"/>
          <c:showSerName val="0"/>
          <c:showPercent val="0"/>
          <c:showBubbleSize val="0"/>
        </c:dLbls>
        <c:gapWidth val="182"/>
        <c:axId val="282427352"/>
        <c:axId val="282427024"/>
      </c:barChart>
      <c:dateAx>
        <c:axId val="282427352"/>
        <c:scaling>
          <c:orientation val="minMax"/>
        </c:scaling>
        <c:delete val="0"/>
        <c:axPos val="l"/>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2427024"/>
        <c:crosses val="autoZero"/>
        <c:auto val="1"/>
        <c:lblOffset val="100"/>
        <c:baseTimeUnit val="days"/>
      </c:dateAx>
      <c:valAx>
        <c:axId val="282427024"/>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24273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ourtableuae</c:v>
                </c:pt>
              </c:strCache>
            </c:strRef>
          </c:tx>
          <c:spPr>
            <a:solidFill>
              <a:schemeClr val="accent1"/>
            </a:solidFill>
            <a:ln>
              <a:noFill/>
            </a:ln>
            <a:effectLst/>
          </c:spPr>
          <c:invertIfNegative val="0"/>
          <c:cat>
            <c:numRef>
              <c:f>Sheet1!$A$2:$A$4</c:f>
              <c:numCache>
                <c:formatCode>m/d/yyyy</c:formatCode>
                <c:ptCount val="3"/>
                <c:pt idx="0">
                  <c:v>42747</c:v>
                </c:pt>
                <c:pt idx="1">
                  <c:v>43101</c:v>
                </c:pt>
                <c:pt idx="2">
                  <c:v>43102</c:v>
                </c:pt>
              </c:numCache>
            </c:numRef>
          </c:cat>
          <c:val>
            <c:numRef>
              <c:f>Sheet1!$B$2:$B$4</c:f>
              <c:numCache>
                <c:formatCode>General</c:formatCode>
                <c:ptCount val="3"/>
                <c:pt idx="0">
                  <c:v>468</c:v>
                </c:pt>
                <c:pt idx="1">
                  <c:v>608</c:v>
                </c:pt>
                <c:pt idx="2">
                  <c:v>1046</c:v>
                </c:pt>
              </c:numCache>
            </c:numRef>
          </c:val>
          <c:extLst>
            <c:ext xmlns:c16="http://schemas.microsoft.com/office/drawing/2014/chart" uri="{C3380CC4-5D6E-409C-BE32-E72D297353CC}">
              <c16:uniqueId val="{00000000-588E-4752-A467-78BE13DC8499}"/>
            </c:ext>
          </c:extLst>
        </c:ser>
        <c:dLbls>
          <c:showLegendKey val="0"/>
          <c:showVal val="0"/>
          <c:showCatName val="0"/>
          <c:showSerName val="0"/>
          <c:showPercent val="0"/>
          <c:showBubbleSize val="0"/>
        </c:dLbls>
        <c:gapWidth val="182"/>
        <c:axId val="470031032"/>
        <c:axId val="470026440"/>
      </c:barChart>
      <c:dateAx>
        <c:axId val="470031032"/>
        <c:scaling>
          <c:orientation val="minMax"/>
        </c:scaling>
        <c:delete val="0"/>
        <c:axPos val="l"/>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0026440"/>
        <c:crosses val="autoZero"/>
        <c:auto val="1"/>
        <c:lblOffset val="100"/>
        <c:baseTimeUnit val="days"/>
      </c:dateAx>
      <c:valAx>
        <c:axId val="470026440"/>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00310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ourtableuae</c:v>
                </c:pt>
              </c:strCache>
            </c:strRef>
          </c:tx>
          <c:spPr>
            <a:solidFill>
              <a:schemeClr val="accent1"/>
            </a:solidFill>
            <a:ln>
              <a:noFill/>
            </a:ln>
            <a:effectLst/>
          </c:spPr>
          <c:invertIfNegative val="0"/>
          <c:cat>
            <c:numRef>
              <c:f>Sheet1!$A$2:$A$4</c:f>
              <c:numCache>
                <c:formatCode>m/d/yyyy</c:formatCode>
                <c:ptCount val="3"/>
                <c:pt idx="0">
                  <c:v>42747</c:v>
                </c:pt>
                <c:pt idx="1">
                  <c:v>43101</c:v>
                </c:pt>
                <c:pt idx="2">
                  <c:v>43102</c:v>
                </c:pt>
              </c:numCache>
            </c:numRef>
          </c:cat>
          <c:val>
            <c:numRef>
              <c:f>Sheet1!$B$2:$B$4</c:f>
              <c:numCache>
                <c:formatCode>General</c:formatCode>
                <c:ptCount val="3"/>
                <c:pt idx="0">
                  <c:v>152</c:v>
                </c:pt>
                <c:pt idx="1">
                  <c:v>140</c:v>
                </c:pt>
                <c:pt idx="2">
                  <c:v>438</c:v>
                </c:pt>
              </c:numCache>
            </c:numRef>
          </c:val>
          <c:extLst>
            <c:ext xmlns:c16="http://schemas.microsoft.com/office/drawing/2014/chart" uri="{C3380CC4-5D6E-409C-BE32-E72D297353CC}">
              <c16:uniqueId val="{00000000-611E-4AF1-A095-F14783979E0E}"/>
            </c:ext>
          </c:extLst>
        </c:ser>
        <c:dLbls>
          <c:showLegendKey val="0"/>
          <c:showVal val="0"/>
          <c:showCatName val="0"/>
          <c:showSerName val="0"/>
          <c:showPercent val="0"/>
          <c:showBubbleSize val="0"/>
        </c:dLbls>
        <c:gapWidth val="182"/>
        <c:axId val="470027424"/>
        <c:axId val="470030048"/>
      </c:barChart>
      <c:dateAx>
        <c:axId val="470027424"/>
        <c:scaling>
          <c:orientation val="minMax"/>
        </c:scaling>
        <c:delete val="0"/>
        <c:axPos val="l"/>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0030048"/>
        <c:crosses val="autoZero"/>
        <c:auto val="1"/>
        <c:lblOffset val="100"/>
        <c:baseTimeUnit val="days"/>
      </c:dateAx>
      <c:valAx>
        <c:axId val="470030048"/>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00274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ourtableuae</c:v>
                </c:pt>
              </c:strCache>
            </c:strRef>
          </c:tx>
          <c:spPr>
            <a:solidFill>
              <a:schemeClr val="accent1"/>
            </a:solidFill>
            <a:ln>
              <a:noFill/>
            </a:ln>
            <a:effectLst/>
          </c:spPr>
          <c:invertIfNegative val="0"/>
          <c:cat>
            <c:numRef>
              <c:f>Sheet1!$A$2:$A$4</c:f>
              <c:numCache>
                <c:formatCode>m/d/yyyy</c:formatCode>
                <c:ptCount val="3"/>
                <c:pt idx="0">
                  <c:v>42747</c:v>
                </c:pt>
                <c:pt idx="1">
                  <c:v>43101</c:v>
                </c:pt>
                <c:pt idx="2">
                  <c:v>43102</c:v>
                </c:pt>
              </c:numCache>
            </c:numRef>
          </c:cat>
          <c:val>
            <c:numRef>
              <c:f>Sheet1!$B$2:$B$4</c:f>
              <c:numCache>
                <c:formatCode>General</c:formatCode>
                <c:ptCount val="3"/>
                <c:pt idx="0">
                  <c:v>772</c:v>
                </c:pt>
                <c:pt idx="1">
                  <c:v>1446</c:v>
                </c:pt>
              </c:numCache>
            </c:numRef>
          </c:val>
          <c:extLst>
            <c:ext xmlns:c16="http://schemas.microsoft.com/office/drawing/2014/chart" uri="{C3380CC4-5D6E-409C-BE32-E72D297353CC}">
              <c16:uniqueId val="{00000000-1435-4577-BDF7-C99C727EA4EC}"/>
            </c:ext>
          </c:extLst>
        </c:ser>
        <c:dLbls>
          <c:showLegendKey val="0"/>
          <c:showVal val="0"/>
          <c:showCatName val="0"/>
          <c:showSerName val="0"/>
          <c:showPercent val="0"/>
          <c:showBubbleSize val="0"/>
        </c:dLbls>
        <c:gapWidth val="182"/>
        <c:axId val="470033328"/>
        <c:axId val="470041856"/>
      </c:barChart>
      <c:dateAx>
        <c:axId val="470033328"/>
        <c:scaling>
          <c:orientation val="minMax"/>
        </c:scaling>
        <c:delete val="0"/>
        <c:axPos val="l"/>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0041856"/>
        <c:crosses val="autoZero"/>
        <c:auto val="1"/>
        <c:lblOffset val="100"/>
        <c:baseTimeUnit val="days"/>
      </c:dateAx>
      <c:valAx>
        <c:axId val="470041856"/>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00333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Facebook</c:v>
                </c:pt>
              </c:strCache>
            </c:strRef>
          </c:tx>
          <c:spPr>
            <a:solidFill>
              <a:schemeClr val="accent1"/>
            </a:solidFill>
            <a:ln>
              <a:noFill/>
            </a:ln>
            <a:effectLst/>
          </c:spPr>
          <c:invertIfNegative val="0"/>
          <c:cat>
            <c:numRef>
              <c:f>Sheet1!$A$2:$A$4</c:f>
              <c:numCache>
                <c:formatCode>m/d/yyyy</c:formatCode>
                <c:ptCount val="3"/>
                <c:pt idx="0">
                  <c:v>42747</c:v>
                </c:pt>
                <c:pt idx="1">
                  <c:v>43101</c:v>
                </c:pt>
                <c:pt idx="2">
                  <c:v>43102</c:v>
                </c:pt>
              </c:numCache>
            </c:numRef>
          </c:cat>
          <c:val>
            <c:numRef>
              <c:f>Sheet1!$B$2:$B$4</c:f>
              <c:numCache>
                <c:formatCode>General</c:formatCode>
                <c:ptCount val="3"/>
                <c:pt idx="0">
                  <c:v>0</c:v>
                </c:pt>
                <c:pt idx="1">
                  <c:v>0</c:v>
                </c:pt>
                <c:pt idx="2">
                  <c:v>0</c:v>
                </c:pt>
              </c:numCache>
            </c:numRef>
          </c:val>
          <c:extLst>
            <c:ext xmlns:c16="http://schemas.microsoft.com/office/drawing/2014/chart" uri="{C3380CC4-5D6E-409C-BE32-E72D297353CC}">
              <c16:uniqueId val="{00000000-FE66-4A4B-AEDB-31079E0F7BE4}"/>
            </c:ext>
          </c:extLst>
        </c:ser>
        <c:ser>
          <c:idx val="1"/>
          <c:order val="1"/>
          <c:tx>
            <c:strRef>
              <c:f>Sheet1!$C$1</c:f>
              <c:strCache>
                <c:ptCount val="1"/>
                <c:pt idx="0">
                  <c:v>Twitter</c:v>
                </c:pt>
              </c:strCache>
            </c:strRef>
          </c:tx>
          <c:spPr>
            <a:solidFill>
              <a:schemeClr val="accent2"/>
            </a:solidFill>
            <a:ln>
              <a:noFill/>
            </a:ln>
            <a:effectLst/>
          </c:spPr>
          <c:invertIfNegative val="0"/>
          <c:cat>
            <c:numRef>
              <c:f>Sheet1!$A$2:$A$4</c:f>
              <c:numCache>
                <c:formatCode>m/d/yyyy</c:formatCode>
                <c:ptCount val="3"/>
                <c:pt idx="0">
                  <c:v>42747</c:v>
                </c:pt>
                <c:pt idx="1">
                  <c:v>43101</c:v>
                </c:pt>
                <c:pt idx="2">
                  <c:v>43102</c:v>
                </c:pt>
              </c:numCache>
            </c:numRef>
          </c:cat>
          <c:val>
            <c:numRef>
              <c:f>Sheet1!$C$2:$C$4</c:f>
              <c:numCache>
                <c:formatCode>General</c:formatCode>
                <c:ptCount val="3"/>
                <c:pt idx="0">
                  <c:v>0</c:v>
                </c:pt>
                <c:pt idx="1">
                  <c:v>0</c:v>
                </c:pt>
                <c:pt idx="2">
                  <c:v>0</c:v>
                </c:pt>
              </c:numCache>
            </c:numRef>
          </c:val>
          <c:extLst>
            <c:ext xmlns:c16="http://schemas.microsoft.com/office/drawing/2014/chart" uri="{C3380CC4-5D6E-409C-BE32-E72D297353CC}">
              <c16:uniqueId val="{00000001-FE66-4A4B-AEDB-31079E0F7BE4}"/>
            </c:ext>
          </c:extLst>
        </c:ser>
        <c:ser>
          <c:idx val="2"/>
          <c:order val="2"/>
          <c:tx>
            <c:strRef>
              <c:f>Sheet1!$D$1</c:f>
              <c:strCache>
                <c:ptCount val="1"/>
                <c:pt idx="0">
                  <c:v>YouTube</c:v>
                </c:pt>
              </c:strCache>
            </c:strRef>
          </c:tx>
          <c:spPr>
            <a:solidFill>
              <a:schemeClr val="accent3"/>
            </a:solidFill>
            <a:ln>
              <a:noFill/>
            </a:ln>
            <a:effectLst/>
          </c:spPr>
          <c:invertIfNegative val="0"/>
          <c:cat>
            <c:numRef>
              <c:f>Sheet1!$A$2:$A$4</c:f>
              <c:numCache>
                <c:formatCode>m/d/yyyy</c:formatCode>
                <c:ptCount val="3"/>
                <c:pt idx="0">
                  <c:v>42747</c:v>
                </c:pt>
                <c:pt idx="1">
                  <c:v>43101</c:v>
                </c:pt>
                <c:pt idx="2">
                  <c:v>43102</c:v>
                </c:pt>
              </c:numCache>
            </c:numRef>
          </c:cat>
          <c:val>
            <c:numRef>
              <c:f>Sheet1!$D$2:$D$4</c:f>
              <c:numCache>
                <c:formatCode>General</c:formatCode>
                <c:ptCount val="3"/>
                <c:pt idx="0">
                  <c:v>0</c:v>
                </c:pt>
                <c:pt idx="1">
                  <c:v>0</c:v>
                </c:pt>
                <c:pt idx="2">
                  <c:v>0</c:v>
                </c:pt>
              </c:numCache>
            </c:numRef>
          </c:val>
          <c:extLst>
            <c:ext xmlns:c16="http://schemas.microsoft.com/office/drawing/2014/chart" uri="{C3380CC4-5D6E-409C-BE32-E72D297353CC}">
              <c16:uniqueId val="{00000002-FE66-4A4B-AEDB-31079E0F7BE4}"/>
            </c:ext>
          </c:extLst>
        </c:ser>
        <c:ser>
          <c:idx val="3"/>
          <c:order val="3"/>
          <c:tx>
            <c:strRef>
              <c:f>Sheet1!$E$1</c:f>
              <c:strCache>
                <c:ptCount val="1"/>
                <c:pt idx="0">
                  <c:v>Google+</c:v>
                </c:pt>
              </c:strCache>
            </c:strRef>
          </c:tx>
          <c:spPr>
            <a:solidFill>
              <a:schemeClr val="accent4"/>
            </a:solidFill>
            <a:ln>
              <a:noFill/>
            </a:ln>
            <a:effectLst/>
          </c:spPr>
          <c:invertIfNegative val="0"/>
          <c:cat>
            <c:numRef>
              <c:f>Sheet1!$A$2:$A$4</c:f>
              <c:numCache>
                <c:formatCode>m/d/yyyy</c:formatCode>
                <c:ptCount val="3"/>
                <c:pt idx="0">
                  <c:v>42747</c:v>
                </c:pt>
                <c:pt idx="1">
                  <c:v>43101</c:v>
                </c:pt>
                <c:pt idx="2">
                  <c:v>43102</c:v>
                </c:pt>
              </c:numCache>
            </c:numRef>
          </c:cat>
          <c:val>
            <c:numRef>
              <c:f>Sheet1!$E$2:$E$4</c:f>
              <c:numCache>
                <c:formatCode>General</c:formatCode>
                <c:ptCount val="3"/>
                <c:pt idx="0">
                  <c:v>0</c:v>
                </c:pt>
                <c:pt idx="1">
                  <c:v>0</c:v>
                </c:pt>
                <c:pt idx="2">
                  <c:v>0</c:v>
                </c:pt>
              </c:numCache>
            </c:numRef>
          </c:val>
          <c:extLst>
            <c:ext xmlns:c16="http://schemas.microsoft.com/office/drawing/2014/chart" uri="{C3380CC4-5D6E-409C-BE32-E72D297353CC}">
              <c16:uniqueId val="{00000003-FE66-4A4B-AEDB-31079E0F7BE4}"/>
            </c:ext>
          </c:extLst>
        </c:ser>
        <c:ser>
          <c:idx val="4"/>
          <c:order val="4"/>
          <c:tx>
            <c:strRef>
              <c:f>Sheet1!$F$1</c:f>
              <c:strCache>
                <c:ptCount val="1"/>
                <c:pt idx="0">
                  <c:v>LinkedIn</c:v>
                </c:pt>
              </c:strCache>
            </c:strRef>
          </c:tx>
          <c:spPr>
            <a:solidFill>
              <a:schemeClr val="accent5"/>
            </a:solidFill>
            <a:ln>
              <a:noFill/>
            </a:ln>
            <a:effectLst/>
          </c:spPr>
          <c:invertIfNegative val="0"/>
          <c:cat>
            <c:numRef>
              <c:f>Sheet1!$A$2:$A$4</c:f>
              <c:numCache>
                <c:formatCode>m/d/yyyy</c:formatCode>
                <c:ptCount val="3"/>
                <c:pt idx="0">
                  <c:v>42747</c:v>
                </c:pt>
                <c:pt idx="1">
                  <c:v>43101</c:v>
                </c:pt>
                <c:pt idx="2">
                  <c:v>43102</c:v>
                </c:pt>
              </c:numCache>
            </c:numRef>
          </c:cat>
          <c:val>
            <c:numRef>
              <c:f>Sheet1!$F$2:$F$4</c:f>
              <c:numCache>
                <c:formatCode>General</c:formatCode>
                <c:ptCount val="3"/>
                <c:pt idx="0">
                  <c:v>0</c:v>
                </c:pt>
                <c:pt idx="1">
                  <c:v>0</c:v>
                </c:pt>
                <c:pt idx="2">
                  <c:v>0</c:v>
                </c:pt>
              </c:numCache>
            </c:numRef>
          </c:val>
          <c:extLst>
            <c:ext xmlns:c16="http://schemas.microsoft.com/office/drawing/2014/chart" uri="{C3380CC4-5D6E-409C-BE32-E72D297353CC}">
              <c16:uniqueId val="{00000004-FE66-4A4B-AEDB-31079E0F7BE4}"/>
            </c:ext>
          </c:extLst>
        </c:ser>
        <c:ser>
          <c:idx val="5"/>
          <c:order val="5"/>
          <c:tx>
            <c:strRef>
              <c:f>Sheet1!$G$1</c:f>
              <c:strCache>
                <c:ptCount val="1"/>
                <c:pt idx="0">
                  <c:v>Instagram</c:v>
                </c:pt>
              </c:strCache>
            </c:strRef>
          </c:tx>
          <c:spPr>
            <a:solidFill>
              <a:schemeClr val="accent6"/>
            </a:solidFill>
            <a:ln>
              <a:noFill/>
            </a:ln>
            <a:effectLst/>
          </c:spPr>
          <c:invertIfNegative val="0"/>
          <c:cat>
            <c:numRef>
              <c:f>Sheet1!$A$2:$A$4</c:f>
              <c:numCache>
                <c:formatCode>m/d/yyyy</c:formatCode>
                <c:ptCount val="3"/>
                <c:pt idx="0">
                  <c:v>42747</c:v>
                </c:pt>
                <c:pt idx="1">
                  <c:v>43101</c:v>
                </c:pt>
                <c:pt idx="2">
                  <c:v>43102</c:v>
                </c:pt>
              </c:numCache>
            </c:numRef>
          </c:cat>
          <c:val>
            <c:numRef>
              <c:f>Sheet1!$G$2:$G$4</c:f>
              <c:numCache>
                <c:formatCode>General</c:formatCode>
                <c:ptCount val="3"/>
                <c:pt idx="0">
                  <c:v>1624</c:v>
                </c:pt>
                <c:pt idx="1">
                  <c:v>2521</c:v>
                </c:pt>
                <c:pt idx="2">
                  <c:v>2392</c:v>
                </c:pt>
              </c:numCache>
            </c:numRef>
          </c:val>
          <c:extLst>
            <c:ext xmlns:c16="http://schemas.microsoft.com/office/drawing/2014/chart" uri="{C3380CC4-5D6E-409C-BE32-E72D297353CC}">
              <c16:uniqueId val="{00000005-FE66-4A4B-AEDB-31079E0F7BE4}"/>
            </c:ext>
          </c:extLst>
        </c:ser>
        <c:dLbls>
          <c:showLegendKey val="0"/>
          <c:showVal val="0"/>
          <c:showCatName val="0"/>
          <c:showSerName val="0"/>
          <c:showPercent val="0"/>
          <c:showBubbleSize val="0"/>
        </c:dLbls>
        <c:gapWidth val="182"/>
        <c:axId val="470033656"/>
        <c:axId val="470033000"/>
      </c:barChart>
      <c:dateAx>
        <c:axId val="470033656"/>
        <c:scaling>
          <c:orientation val="minMax"/>
        </c:scaling>
        <c:delete val="0"/>
        <c:axPos val="l"/>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0033000"/>
        <c:crosses val="autoZero"/>
        <c:auto val="1"/>
        <c:lblOffset val="100"/>
        <c:baseTimeUnit val="days"/>
      </c:dateAx>
      <c:valAx>
        <c:axId val="470033000"/>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00336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11/8/2018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11/8/2018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11/8/2018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11/8/2018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11/8/2018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11/8/2018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11/8/2018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11/8/2018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11/8/2018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11/8/2018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AD0BA7-394C-4BAF-B516-8E075151A265}"/>
              </a:ext>
            </a:extLst>
          </p:cNvPr>
          <p:cNvSpPr>
            <a:spLocks noGrp="1"/>
          </p:cNvSpPr>
          <p:nvPr>
            <p:ph type="ctrTitle"/>
          </p:nvPr>
        </p:nvSpPr>
        <p:spPr/>
        <p:txBody>
          <a:bodyPr/>
          <a:lstStyle/>
          <a:p>
            <a:r>
              <a:rPr lang="en-US"/>
              <a:t>JacobsCreek</a:t>
            </a:r>
          </a:p>
        </p:txBody>
      </p:sp>
      <p:sp>
        <p:nvSpPr>
          <p:cNvPr id="3" name="Subtitle 2">
            <a:extLst>
              <a:ext uri="{FF2B5EF4-FFF2-40B4-BE49-F238E27FC236}">
                <a16:creationId xmlns:a16="http://schemas.microsoft.com/office/drawing/2014/main" id="{4E972B96-CE4F-4234-A74D-37BEFC4B151D}"/>
              </a:ext>
            </a:extLst>
          </p:cNvPr>
          <p:cNvSpPr>
            <a:spLocks noGrp="1"/>
          </p:cNvSpPr>
          <p:nvPr>
            <p:ph type="subTitle" idx="1"/>
          </p:nvPr>
        </p:nvSpPr>
        <p:spPr/>
        <p:txBody>
          <a:bodyPr/>
          <a:lstStyle/>
          <a:p>
            <a:r>
              <a:rPr lang="en-US"/>
              <a:t>Tactical</a:t>
            </a:r>
          </a:p>
        </p:txBody>
      </p:sp>
    </p:spTree>
    <p:extLst>
      <p:ext uri="{BB962C8B-B14F-4D97-AF65-F5344CB8AC3E}">
        <p14:creationId xmlns:p14="http://schemas.microsoft.com/office/powerpoint/2010/main" val="40378217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4CAFDC-F799-4F66-9938-EB8A5DB05CCA}"/>
              </a:ext>
            </a:extLst>
          </p:cNvPr>
          <p:cNvSpPr>
            <a:spLocks noGrp="1"/>
          </p:cNvSpPr>
          <p:nvPr>
            <p:ph type="title"/>
          </p:nvPr>
        </p:nvSpPr>
        <p:spPr/>
        <p:txBody>
          <a:bodyPr/>
          <a:lstStyle/>
          <a:p>
            <a:r>
              <a:rPr lang="en-US"/>
              <a:t>Facebook FB Insights Fans Total (Bar Chart) | Jacobs Creek</a:t>
            </a:r>
          </a:p>
        </p:txBody>
      </p:sp>
      <p:graphicFrame>
        <p:nvGraphicFramePr>
          <p:cNvPr id="6" name="Chart Placeholder 5">
            <a:extLst>
              <a:ext uri="{FF2B5EF4-FFF2-40B4-BE49-F238E27FC236}">
                <a16:creationId xmlns:a16="http://schemas.microsoft.com/office/drawing/2014/main" id="{6EE7E37E-6732-4878-B96C-CB8DC64DC587}"/>
              </a:ext>
            </a:extLst>
          </p:cNvPr>
          <p:cNvGraphicFramePr>
            <a:graphicFrameLocks noGrp="1"/>
          </p:cNvGraphicFramePr>
          <p:nvPr>
            <p:ph type="chart" sz="quarter" idx="13"/>
            <p:extLst>
              <p:ext uri="{D42A27DB-BD31-4B8C-83A1-F6EECF244321}">
                <p14:modId xmlns:p14="http://schemas.microsoft.com/office/powerpoint/2010/main" val="271563143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5F98832-4E54-4035-B925-28B28CF6FE6C}"/>
              </a:ext>
            </a:extLst>
          </p:cNvPr>
          <p:cNvSpPr>
            <a:spLocks noGrp="1"/>
          </p:cNvSpPr>
          <p:nvPr>
            <p:ph type="body" sz="quarter" idx="14"/>
          </p:nvPr>
        </p:nvSpPr>
        <p:spPr/>
        <p:txBody>
          <a:bodyPr/>
          <a:lstStyle/>
          <a:p>
            <a:r>
              <a:rPr lang="en-US"/>
              <a:t>01/12/2017 - 28/02/2018</a:t>
            </a:r>
          </a:p>
        </p:txBody>
      </p:sp>
      <p:sp>
        <p:nvSpPr>
          <p:cNvPr id="5" name="Footer Placeholder 4">
            <a:extLst>
              <a:ext uri="{FF2B5EF4-FFF2-40B4-BE49-F238E27FC236}">
                <a16:creationId xmlns:a16="http://schemas.microsoft.com/office/drawing/2014/main" id="{0F053D4D-FAF0-4FCE-8958-5FF2348C920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0442968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DEFD58-28C6-4D5E-8705-C4A4EB529AA8}"/>
              </a:ext>
            </a:extLst>
          </p:cNvPr>
          <p:cNvSpPr>
            <a:spLocks noGrp="1"/>
          </p:cNvSpPr>
          <p:nvPr>
            <p:ph type="title"/>
          </p:nvPr>
        </p:nvSpPr>
        <p:spPr/>
        <p:txBody>
          <a:bodyPr/>
          <a:lstStyle/>
          <a:p>
            <a:r>
              <a:rPr lang="en-US"/>
              <a:t>Facebook FB Reach (Bar Chart) | Jacobs Creek</a:t>
            </a:r>
          </a:p>
        </p:txBody>
      </p:sp>
      <p:graphicFrame>
        <p:nvGraphicFramePr>
          <p:cNvPr id="6" name="Chart Placeholder 5">
            <a:extLst>
              <a:ext uri="{FF2B5EF4-FFF2-40B4-BE49-F238E27FC236}">
                <a16:creationId xmlns:a16="http://schemas.microsoft.com/office/drawing/2014/main" id="{F7F5C77A-C8F0-4609-932D-D2681C2CBC51}"/>
              </a:ext>
            </a:extLst>
          </p:cNvPr>
          <p:cNvGraphicFramePr>
            <a:graphicFrameLocks noGrp="1"/>
          </p:cNvGraphicFramePr>
          <p:nvPr>
            <p:ph type="chart" sz="quarter" idx="13"/>
            <p:extLst>
              <p:ext uri="{D42A27DB-BD31-4B8C-83A1-F6EECF244321}">
                <p14:modId xmlns:p14="http://schemas.microsoft.com/office/powerpoint/2010/main" val="89821876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9891788-8056-4DB3-9588-463845E725C4}"/>
              </a:ext>
            </a:extLst>
          </p:cNvPr>
          <p:cNvSpPr>
            <a:spLocks noGrp="1"/>
          </p:cNvSpPr>
          <p:nvPr>
            <p:ph type="body" sz="quarter" idx="14"/>
          </p:nvPr>
        </p:nvSpPr>
        <p:spPr/>
        <p:txBody>
          <a:bodyPr/>
          <a:lstStyle/>
          <a:p>
            <a:r>
              <a:rPr lang="en-US"/>
              <a:t>01/12/2017 - 28/02/2018</a:t>
            </a:r>
          </a:p>
        </p:txBody>
      </p:sp>
      <p:sp>
        <p:nvSpPr>
          <p:cNvPr id="5" name="Footer Placeholder 4">
            <a:extLst>
              <a:ext uri="{FF2B5EF4-FFF2-40B4-BE49-F238E27FC236}">
                <a16:creationId xmlns:a16="http://schemas.microsoft.com/office/drawing/2014/main" id="{216286D3-E324-42DD-84B1-2531E99B24C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7577343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19A80E-D4CB-4DD2-9DDA-E12FEF63E0B6}"/>
              </a:ext>
            </a:extLst>
          </p:cNvPr>
          <p:cNvSpPr>
            <a:spLocks noGrp="1"/>
          </p:cNvSpPr>
          <p:nvPr>
            <p:ph type="title"/>
          </p:nvPr>
        </p:nvSpPr>
        <p:spPr/>
        <p:txBody>
          <a:bodyPr/>
          <a:lstStyle/>
          <a:p>
            <a:r>
              <a:rPr lang="en-US"/>
              <a:t>Facebook FB Total Interactions (Bar Chart) | Jacobs Creek</a:t>
            </a:r>
          </a:p>
        </p:txBody>
      </p:sp>
      <p:graphicFrame>
        <p:nvGraphicFramePr>
          <p:cNvPr id="6" name="Chart Placeholder 5">
            <a:extLst>
              <a:ext uri="{FF2B5EF4-FFF2-40B4-BE49-F238E27FC236}">
                <a16:creationId xmlns:a16="http://schemas.microsoft.com/office/drawing/2014/main" id="{EB870D77-CF50-465B-9A17-7F395323B00B}"/>
              </a:ext>
            </a:extLst>
          </p:cNvPr>
          <p:cNvGraphicFramePr>
            <a:graphicFrameLocks noGrp="1"/>
          </p:cNvGraphicFramePr>
          <p:nvPr>
            <p:ph type="chart" sz="quarter" idx="13"/>
            <p:extLst>
              <p:ext uri="{D42A27DB-BD31-4B8C-83A1-F6EECF244321}">
                <p14:modId xmlns:p14="http://schemas.microsoft.com/office/powerpoint/2010/main" val="386009176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A77593A-A71B-4CEC-84BF-12FEA4E24915}"/>
              </a:ext>
            </a:extLst>
          </p:cNvPr>
          <p:cNvSpPr>
            <a:spLocks noGrp="1"/>
          </p:cNvSpPr>
          <p:nvPr>
            <p:ph type="body" sz="quarter" idx="14"/>
          </p:nvPr>
        </p:nvSpPr>
        <p:spPr/>
        <p:txBody>
          <a:bodyPr/>
          <a:lstStyle/>
          <a:p>
            <a:r>
              <a:rPr lang="en-US"/>
              <a:t>01/12/2017 - 28/02/2018</a:t>
            </a:r>
          </a:p>
        </p:txBody>
      </p:sp>
      <p:sp>
        <p:nvSpPr>
          <p:cNvPr id="5" name="Footer Placeholder 4">
            <a:extLst>
              <a:ext uri="{FF2B5EF4-FFF2-40B4-BE49-F238E27FC236}">
                <a16:creationId xmlns:a16="http://schemas.microsoft.com/office/drawing/2014/main" id="{A28E2A95-68F1-466F-9C56-D0C1CFA997B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9636673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85CB07-7A96-45F7-A702-B36556F597AF}"/>
              </a:ext>
            </a:extLst>
          </p:cNvPr>
          <p:cNvSpPr>
            <a:spLocks noGrp="1"/>
          </p:cNvSpPr>
          <p:nvPr>
            <p:ph type="title"/>
          </p:nvPr>
        </p:nvSpPr>
        <p:spPr/>
        <p:txBody>
          <a:bodyPr/>
          <a:lstStyle/>
          <a:p>
            <a:r>
              <a:rPr lang="en-US"/>
              <a:t>Facebook FB Own Posts Table with views | Jacobs Creek - 1 of 12</a:t>
            </a:r>
          </a:p>
        </p:txBody>
      </p:sp>
      <p:graphicFrame>
        <p:nvGraphicFramePr>
          <p:cNvPr id="5" name="Table Placeholder 4">
            <a:extLst>
              <a:ext uri="{FF2B5EF4-FFF2-40B4-BE49-F238E27FC236}">
                <a16:creationId xmlns:a16="http://schemas.microsoft.com/office/drawing/2014/main" id="{3A1E1BB7-DF73-462D-887F-27E074CC7BF2}"/>
              </a:ext>
            </a:extLst>
          </p:cNvPr>
          <p:cNvGraphicFramePr>
            <a:graphicFrameLocks noGrp="1"/>
          </p:cNvGraphicFramePr>
          <p:nvPr>
            <p:ph type="tbl" sz="quarter" idx="13"/>
            <p:extLst>
              <p:ext uri="{D42A27DB-BD31-4B8C-83A1-F6EECF244321}">
                <p14:modId xmlns:p14="http://schemas.microsoft.com/office/powerpoint/2010/main" val="20945878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610016518"/>
                    </a:ext>
                  </a:extLst>
                </a:gridCol>
                <a:gridCol w="576072">
                  <a:extLst>
                    <a:ext uri="{9D8B030D-6E8A-4147-A177-3AD203B41FA5}">
                      <a16:colId xmlns:a16="http://schemas.microsoft.com/office/drawing/2014/main" val="2109249340"/>
                    </a:ext>
                  </a:extLst>
                </a:gridCol>
                <a:gridCol w="576072">
                  <a:extLst>
                    <a:ext uri="{9D8B030D-6E8A-4147-A177-3AD203B41FA5}">
                      <a16:colId xmlns:a16="http://schemas.microsoft.com/office/drawing/2014/main" val="2443865366"/>
                    </a:ext>
                  </a:extLst>
                </a:gridCol>
                <a:gridCol w="576072">
                  <a:extLst>
                    <a:ext uri="{9D8B030D-6E8A-4147-A177-3AD203B41FA5}">
                      <a16:colId xmlns:a16="http://schemas.microsoft.com/office/drawing/2014/main" val="4034539870"/>
                    </a:ext>
                  </a:extLst>
                </a:gridCol>
                <a:gridCol w="576072">
                  <a:extLst>
                    <a:ext uri="{9D8B030D-6E8A-4147-A177-3AD203B41FA5}">
                      <a16:colId xmlns:a16="http://schemas.microsoft.com/office/drawing/2014/main" val="1388390044"/>
                    </a:ext>
                  </a:extLst>
                </a:gridCol>
                <a:gridCol w="576072">
                  <a:extLst>
                    <a:ext uri="{9D8B030D-6E8A-4147-A177-3AD203B41FA5}">
                      <a16:colId xmlns:a16="http://schemas.microsoft.com/office/drawing/2014/main" val="2426699668"/>
                    </a:ext>
                  </a:extLst>
                </a:gridCol>
                <a:gridCol w="576072">
                  <a:extLst>
                    <a:ext uri="{9D8B030D-6E8A-4147-A177-3AD203B41FA5}">
                      <a16:colId xmlns:a16="http://schemas.microsoft.com/office/drawing/2014/main" val="3553084613"/>
                    </a:ext>
                  </a:extLst>
                </a:gridCol>
                <a:gridCol w="576072">
                  <a:extLst>
                    <a:ext uri="{9D8B030D-6E8A-4147-A177-3AD203B41FA5}">
                      <a16:colId xmlns:a16="http://schemas.microsoft.com/office/drawing/2014/main" val="2297691964"/>
                    </a:ext>
                  </a:extLst>
                </a:gridCol>
                <a:gridCol w="576072">
                  <a:extLst>
                    <a:ext uri="{9D8B030D-6E8A-4147-A177-3AD203B41FA5}">
                      <a16:colId xmlns:a16="http://schemas.microsoft.com/office/drawing/2014/main" val="1430754688"/>
                    </a:ext>
                  </a:extLst>
                </a:gridCol>
                <a:gridCol w="576072">
                  <a:extLst>
                    <a:ext uri="{9D8B030D-6E8A-4147-A177-3AD203B41FA5}">
                      <a16:colId xmlns:a16="http://schemas.microsoft.com/office/drawing/2014/main" val="2066736656"/>
                    </a:ext>
                  </a:extLst>
                </a:gridCol>
                <a:gridCol w="576072">
                  <a:extLst>
                    <a:ext uri="{9D8B030D-6E8A-4147-A177-3AD203B41FA5}">
                      <a16:colId xmlns:a16="http://schemas.microsoft.com/office/drawing/2014/main" val="3508590425"/>
                    </a:ext>
                  </a:extLst>
                </a:gridCol>
                <a:gridCol w="658368">
                  <a:extLst>
                    <a:ext uri="{9D8B030D-6E8A-4147-A177-3AD203B41FA5}">
                      <a16:colId xmlns:a16="http://schemas.microsoft.com/office/drawing/2014/main" val="8005340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4699344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Jacob's Creek - 2018-02-28 11:49:23 </a:t>
                      </a:r>
                      <a:r>
                        <a:rPr kumimoji="0" lang="en-US" sz="1000" b="0" i="0" u="none" strike="noStrike" kern="1200" cap="none" spc="0" normalizeH="0" baseline="0" noProof="0">
                          <a:ln>
                            <a:noFill/>
                          </a:ln>
                          <a:solidFill>
                            <a:prstClr val="black"/>
                          </a:solidFill>
                          <a:effectLst/>
                          <a:uLnTx/>
                          <a:uFillTx/>
                          <a:latin typeface="+mn-lt"/>
                          <a:ea typeface="+mn-ea"/>
                          <a:cs typeface="+mn-cs"/>
                        </a:rPr>
                        <a:t> 
 Who makes your Jacob's Creek wine? Click below to take a walk through the vineyards with Sam, our grape grower!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9008937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Jacob's Creek - 2018-02-27 12:00:00 </a:t>
                      </a:r>
                      <a:r>
                        <a:rPr kumimoji="0" lang="en-US" sz="1000" b="0" i="0" u="none" strike="noStrike" kern="1200" cap="none" spc="0" normalizeH="0" baseline="0" noProof="0">
                          <a:ln>
                            <a:noFill/>
                          </a:ln>
                          <a:solidFill>
                            <a:prstClr val="black"/>
                          </a:solidFill>
                          <a:effectLst/>
                          <a:uLnTx/>
                          <a:uFillTx/>
                          <a:latin typeface="+mn-lt"/>
                          <a:ea typeface="+mn-ea"/>
                          <a:cs typeface="+mn-cs"/>
                        </a:rPr>
                        <a:t> 
 Who makes your Jacob's Creek wine? Click below to take a walk through the vineyards with Sam, our grape grower!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504088424"/>
                  </a:ext>
                </a:extLst>
              </a:tr>
            </a:tbl>
          </a:graphicData>
        </a:graphic>
      </p:graphicFrame>
      <p:sp>
        <p:nvSpPr>
          <p:cNvPr id="4" name="Text Placeholder 3">
            <a:extLst>
              <a:ext uri="{FF2B5EF4-FFF2-40B4-BE49-F238E27FC236}">
                <a16:creationId xmlns:a16="http://schemas.microsoft.com/office/drawing/2014/main" id="{CC71CADA-D6E6-4279-834C-8B803AE8FF2E}"/>
              </a:ext>
            </a:extLst>
          </p:cNvPr>
          <p:cNvSpPr>
            <a:spLocks noGrp="1"/>
          </p:cNvSpPr>
          <p:nvPr>
            <p:ph type="body" sz="quarter" idx="14"/>
          </p:nvPr>
        </p:nvSpPr>
        <p:spPr/>
        <p:txBody>
          <a:bodyPr/>
          <a:lstStyle/>
          <a:p>
            <a:r>
              <a:rPr lang="en-US"/>
              <a:t>01/12/2017 - 28/02/2018</a:t>
            </a:r>
          </a:p>
        </p:txBody>
      </p:sp>
    </p:spTree>
    <p:extLst>
      <p:ext uri="{BB962C8B-B14F-4D97-AF65-F5344CB8AC3E}">
        <p14:creationId xmlns:p14="http://schemas.microsoft.com/office/powerpoint/2010/main" val="159562115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9466D5-E9EB-461A-BA91-E7C16E192429}"/>
              </a:ext>
            </a:extLst>
          </p:cNvPr>
          <p:cNvSpPr>
            <a:spLocks noGrp="1"/>
          </p:cNvSpPr>
          <p:nvPr>
            <p:ph type="title"/>
          </p:nvPr>
        </p:nvSpPr>
        <p:spPr/>
        <p:txBody>
          <a:bodyPr/>
          <a:lstStyle/>
          <a:p>
            <a:r>
              <a:rPr lang="en-US"/>
              <a:t>Facebook FB Own Posts Table with views | Jacobs Creek - 2 of 12</a:t>
            </a:r>
          </a:p>
        </p:txBody>
      </p:sp>
      <p:graphicFrame>
        <p:nvGraphicFramePr>
          <p:cNvPr id="5" name="Table Placeholder 4">
            <a:extLst>
              <a:ext uri="{FF2B5EF4-FFF2-40B4-BE49-F238E27FC236}">
                <a16:creationId xmlns:a16="http://schemas.microsoft.com/office/drawing/2014/main" id="{3C0970FB-2BFD-4D1A-82D5-AF36E6A0FBCE}"/>
              </a:ext>
            </a:extLst>
          </p:cNvPr>
          <p:cNvGraphicFramePr>
            <a:graphicFrameLocks noGrp="1"/>
          </p:cNvGraphicFramePr>
          <p:nvPr>
            <p:ph type="tbl" sz="quarter" idx="13"/>
            <p:extLst>
              <p:ext uri="{D42A27DB-BD31-4B8C-83A1-F6EECF244321}">
                <p14:modId xmlns:p14="http://schemas.microsoft.com/office/powerpoint/2010/main" val="30969661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969934187"/>
                    </a:ext>
                  </a:extLst>
                </a:gridCol>
                <a:gridCol w="576072">
                  <a:extLst>
                    <a:ext uri="{9D8B030D-6E8A-4147-A177-3AD203B41FA5}">
                      <a16:colId xmlns:a16="http://schemas.microsoft.com/office/drawing/2014/main" val="2522260770"/>
                    </a:ext>
                  </a:extLst>
                </a:gridCol>
                <a:gridCol w="576072">
                  <a:extLst>
                    <a:ext uri="{9D8B030D-6E8A-4147-A177-3AD203B41FA5}">
                      <a16:colId xmlns:a16="http://schemas.microsoft.com/office/drawing/2014/main" val="1856456370"/>
                    </a:ext>
                  </a:extLst>
                </a:gridCol>
                <a:gridCol w="576072">
                  <a:extLst>
                    <a:ext uri="{9D8B030D-6E8A-4147-A177-3AD203B41FA5}">
                      <a16:colId xmlns:a16="http://schemas.microsoft.com/office/drawing/2014/main" val="3279051678"/>
                    </a:ext>
                  </a:extLst>
                </a:gridCol>
                <a:gridCol w="576072">
                  <a:extLst>
                    <a:ext uri="{9D8B030D-6E8A-4147-A177-3AD203B41FA5}">
                      <a16:colId xmlns:a16="http://schemas.microsoft.com/office/drawing/2014/main" val="1774442894"/>
                    </a:ext>
                  </a:extLst>
                </a:gridCol>
                <a:gridCol w="576072">
                  <a:extLst>
                    <a:ext uri="{9D8B030D-6E8A-4147-A177-3AD203B41FA5}">
                      <a16:colId xmlns:a16="http://schemas.microsoft.com/office/drawing/2014/main" val="414104893"/>
                    </a:ext>
                  </a:extLst>
                </a:gridCol>
                <a:gridCol w="576072">
                  <a:extLst>
                    <a:ext uri="{9D8B030D-6E8A-4147-A177-3AD203B41FA5}">
                      <a16:colId xmlns:a16="http://schemas.microsoft.com/office/drawing/2014/main" val="3660833704"/>
                    </a:ext>
                  </a:extLst>
                </a:gridCol>
                <a:gridCol w="576072">
                  <a:extLst>
                    <a:ext uri="{9D8B030D-6E8A-4147-A177-3AD203B41FA5}">
                      <a16:colId xmlns:a16="http://schemas.microsoft.com/office/drawing/2014/main" val="224477032"/>
                    </a:ext>
                  </a:extLst>
                </a:gridCol>
                <a:gridCol w="576072">
                  <a:extLst>
                    <a:ext uri="{9D8B030D-6E8A-4147-A177-3AD203B41FA5}">
                      <a16:colId xmlns:a16="http://schemas.microsoft.com/office/drawing/2014/main" val="3832578307"/>
                    </a:ext>
                  </a:extLst>
                </a:gridCol>
                <a:gridCol w="576072">
                  <a:extLst>
                    <a:ext uri="{9D8B030D-6E8A-4147-A177-3AD203B41FA5}">
                      <a16:colId xmlns:a16="http://schemas.microsoft.com/office/drawing/2014/main" val="3055590153"/>
                    </a:ext>
                  </a:extLst>
                </a:gridCol>
                <a:gridCol w="576072">
                  <a:extLst>
                    <a:ext uri="{9D8B030D-6E8A-4147-A177-3AD203B41FA5}">
                      <a16:colId xmlns:a16="http://schemas.microsoft.com/office/drawing/2014/main" val="2760866885"/>
                    </a:ext>
                  </a:extLst>
                </a:gridCol>
                <a:gridCol w="658368">
                  <a:extLst>
                    <a:ext uri="{9D8B030D-6E8A-4147-A177-3AD203B41FA5}">
                      <a16:colId xmlns:a16="http://schemas.microsoft.com/office/drawing/2014/main" val="17285510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9713661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Jacob's Creek - 2018-02-23 10:30:00 </a:t>
                      </a:r>
                      <a:r>
                        <a:rPr kumimoji="0" lang="en-US" sz="1000" b="0" i="0" u="none" strike="noStrike" kern="1200" cap="none" spc="0" normalizeH="0" baseline="0" noProof="0">
                          <a:ln>
                            <a:noFill/>
                          </a:ln>
                          <a:solidFill>
                            <a:prstClr val="black"/>
                          </a:solidFill>
                          <a:effectLst/>
                          <a:uLnTx/>
                          <a:uFillTx/>
                          <a:latin typeface="+mn-lt"/>
                          <a:ea typeface="+mn-ea"/>
                          <a:cs typeface="+mn-cs"/>
                        </a:rPr>
                        <a:t> 
 What's your flavour? 👇
Whites: loved for their zesty acidity, floral aromas, and fruity notes, such as Pinot Grigio, Sauvignon Blanc and Chardonnay
Reds: loved for their soft, rich, and velvety flavors, like Cabernet Sauvignon, and Shiraz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extLst>
                  <a:ext uri="{0D108BD9-81ED-4DB2-BD59-A6C34878D82A}">
                    <a16:rowId xmlns:a16="http://schemas.microsoft.com/office/drawing/2014/main" val="29246333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Jacob's Creek - 2018-02-21 10:30:01 </a:t>
                      </a:r>
                      <a:r>
                        <a:rPr kumimoji="0" lang="en-US" sz="1000" b="0" i="0" u="none" strike="noStrike" kern="1200" cap="none" spc="0" normalizeH="0" baseline="0" noProof="0">
                          <a:ln>
                            <a:noFill/>
                          </a:ln>
                          <a:solidFill>
                            <a:prstClr val="black"/>
                          </a:solidFill>
                          <a:effectLst/>
                          <a:uLnTx/>
                          <a:uFillTx/>
                          <a:latin typeface="+mn-lt"/>
                          <a:ea typeface="+mn-ea"/>
                          <a:cs typeface="+mn-cs"/>
                        </a:rPr>
                        <a:t> 
 This is a 'cool' idea! How do you keep your wine chilled when entertaining? Suggestions below!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695128800"/>
                  </a:ext>
                </a:extLst>
              </a:tr>
            </a:tbl>
          </a:graphicData>
        </a:graphic>
      </p:graphicFrame>
      <p:sp>
        <p:nvSpPr>
          <p:cNvPr id="4" name="Text Placeholder 3">
            <a:extLst>
              <a:ext uri="{FF2B5EF4-FFF2-40B4-BE49-F238E27FC236}">
                <a16:creationId xmlns:a16="http://schemas.microsoft.com/office/drawing/2014/main" id="{6EBA6D58-A244-4B76-B1AB-8B00968CAD15}"/>
              </a:ext>
            </a:extLst>
          </p:cNvPr>
          <p:cNvSpPr>
            <a:spLocks noGrp="1"/>
          </p:cNvSpPr>
          <p:nvPr>
            <p:ph type="body" sz="quarter" idx="14"/>
          </p:nvPr>
        </p:nvSpPr>
        <p:spPr/>
        <p:txBody>
          <a:bodyPr/>
          <a:lstStyle/>
          <a:p>
            <a:r>
              <a:rPr lang="en-US"/>
              <a:t>01/12/2017 - 28/02/2018</a:t>
            </a:r>
          </a:p>
        </p:txBody>
      </p:sp>
    </p:spTree>
    <p:extLst>
      <p:ext uri="{BB962C8B-B14F-4D97-AF65-F5344CB8AC3E}">
        <p14:creationId xmlns:p14="http://schemas.microsoft.com/office/powerpoint/2010/main" val="240805428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442D0D-9831-4D32-91C3-3E6C31646ADF}"/>
              </a:ext>
            </a:extLst>
          </p:cNvPr>
          <p:cNvSpPr>
            <a:spLocks noGrp="1"/>
          </p:cNvSpPr>
          <p:nvPr>
            <p:ph type="title"/>
          </p:nvPr>
        </p:nvSpPr>
        <p:spPr/>
        <p:txBody>
          <a:bodyPr/>
          <a:lstStyle/>
          <a:p>
            <a:r>
              <a:rPr lang="en-US"/>
              <a:t>Facebook FB Own Posts Table with views | Jacobs Creek - 3 of 12</a:t>
            </a:r>
          </a:p>
        </p:txBody>
      </p:sp>
      <p:graphicFrame>
        <p:nvGraphicFramePr>
          <p:cNvPr id="5" name="Table Placeholder 4">
            <a:extLst>
              <a:ext uri="{FF2B5EF4-FFF2-40B4-BE49-F238E27FC236}">
                <a16:creationId xmlns:a16="http://schemas.microsoft.com/office/drawing/2014/main" id="{069776C3-8D11-4148-876B-AA920D6C8ECF}"/>
              </a:ext>
            </a:extLst>
          </p:cNvPr>
          <p:cNvGraphicFramePr>
            <a:graphicFrameLocks noGrp="1"/>
          </p:cNvGraphicFramePr>
          <p:nvPr>
            <p:ph type="tbl" sz="quarter" idx="13"/>
            <p:extLst>
              <p:ext uri="{D42A27DB-BD31-4B8C-83A1-F6EECF244321}">
                <p14:modId xmlns:p14="http://schemas.microsoft.com/office/powerpoint/2010/main" val="27344522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678350519"/>
                    </a:ext>
                  </a:extLst>
                </a:gridCol>
                <a:gridCol w="576072">
                  <a:extLst>
                    <a:ext uri="{9D8B030D-6E8A-4147-A177-3AD203B41FA5}">
                      <a16:colId xmlns:a16="http://schemas.microsoft.com/office/drawing/2014/main" val="2970004573"/>
                    </a:ext>
                  </a:extLst>
                </a:gridCol>
                <a:gridCol w="576072">
                  <a:extLst>
                    <a:ext uri="{9D8B030D-6E8A-4147-A177-3AD203B41FA5}">
                      <a16:colId xmlns:a16="http://schemas.microsoft.com/office/drawing/2014/main" val="1061510044"/>
                    </a:ext>
                  </a:extLst>
                </a:gridCol>
                <a:gridCol w="576072">
                  <a:extLst>
                    <a:ext uri="{9D8B030D-6E8A-4147-A177-3AD203B41FA5}">
                      <a16:colId xmlns:a16="http://schemas.microsoft.com/office/drawing/2014/main" val="2609189830"/>
                    </a:ext>
                  </a:extLst>
                </a:gridCol>
                <a:gridCol w="576072">
                  <a:extLst>
                    <a:ext uri="{9D8B030D-6E8A-4147-A177-3AD203B41FA5}">
                      <a16:colId xmlns:a16="http://schemas.microsoft.com/office/drawing/2014/main" val="2249944742"/>
                    </a:ext>
                  </a:extLst>
                </a:gridCol>
                <a:gridCol w="576072">
                  <a:extLst>
                    <a:ext uri="{9D8B030D-6E8A-4147-A177-3AD203B41FA5}">
                      <a16:colId xmlns:a16="http://schemas.microsoft.com/office/drawing/2014/main" val="3431758241"/>
                    </a:ext>
                  </a:extLst>
                </a:gridCol>
                <a:gridCol w="576072">
                  <a:extLst>
                    <a:ext uri="{9D8B030D-6E8A-4147-A177-3AD203B41FA5}">
                      <a16:colId xmlns:a16="http://schemas.microsoft.com/office/drawing/2014/main" val="378874322"/>
                    </a:ext>
                  </a:extLst>
                </a:gridCol>
                <a:gridCol w="576072">
                  <a:extLst>
                    <a:ext uri="{9D8B030D-6E8A-4147-A177-3AD203B41FA5}">
                      <a16:colId xmlns:a16="http://schemas.microsoft.com/office/drawing/2014/main" val="13979672"/>
                    </a:ext>
                  </a:extLst>
                </a:gridCol>
                <a:gridCol w="576072">
                  <a:extLst>
                    <a:ext uri="{9D8B030D-6E8A-4147-A177-3AD203B41FA5}">
                      <a16:colId xmlns:a16="http://schemas.microsoft.com/office/drawing/2014/main" val="2309966200"/>
                    </a:ext>
                  </a:extLst>
                </a:gridCol>
                <a:gridCol w="576072">
                  <a:extLst>
                    <a:ext uri="{9D8B030D-6E8A-4147-A177-3AD203B41FA5}">
                      <a16:colId xmlns:a16="http://schemas.microsoft.com/office/drawing/2014/main" val="431889017"/>
                    </a:ext>
                  </a:extLst>
                </a:gridCol>
                <a:gridCol w="576072">
                  <a:extLst>
                    <a:ext uri="{9D8B030D-6E8A-4147-A177-3AD203B41FA5}">
                      <a16:colId xmlns:a16="http://schemas.microsoft.com/office/drawing/2014/main" val="924670057"/>
                    </a:ext>
                  </a:extLst>
                </a:gridCol>
                <a:gridCol w="658368">
                  <a:extLst>
                    <a:ext uri="{9D8B030D-6E8A-4147-A177-3AD203B41FA5}">
                      <a16:colId xmlns:a16="http://schemas.microsoft.com/office/drawing/2014/main" val="18092754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2859454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Jacob's Creek - 2018-02-19 12:07:06 </a:t>
                      </a:r>
                      <a:r>
                        <a:rPr kumimoji="0" lang="en-US" sz="1000" b="0" i="0" u="none" strike="noStrike" kern="1200" cap="none" spc="0" normalizeH="0" baseline="0" noProof="0">
                          <a:ln>
                            <a:noFill/>
                          </a:ln>
                          <a:solidFill>
                            <a:prstClr val="black"/>
                          </a:solidFill>
                          <a:effectLst/>
                          <a:uLnTx/>
                          <a:uFillTx/>
                          <a:latin typeface="+mn-lt"/>
                          <a:ea typeface="+mn-ea"/>
                          <a:cs typeface="+mn-cs"/>
                        </a:rPr>
                        <a:t> 
 Chris Hemsworth was casting his expert eye over the vineyards in Barossa Valley recently. We predict an amazing season, coming right up!
📷: Cristian Prieto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5192254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Jacob's Creek - 2018-02-17 12:15:26 </a:t>
                      </a:r>
                      <a:r>
                        <a:rPr kumimoji="0" lang="en-US" sz="1000" b="0" i="0" u="none" strike="noStrike" kern="1200" cap="none" spc="0" normalizeH="0" baseline="0" noProof="0">
                          <a:ln>
                            <a:noFill/>
                          </a:ln>
                          <a:solidFill>
                            <a:prstClr val="black"/>
                          </a:solidFill>
                          <a:effectLst/>
                          <a:uLnTx/>
                          <a:uFillTx/>
                          <a:latin typeface="+mn-lt"/>
                          <a:ea typeface="+mn-ea"/>
                          <a:cs typeface="+mn-cs"/>
                        </a:rPr>
                        <a:t> 
 Wine down and enjoy this perfect meal to end your weekend! Mushroom ravioli with creamy garlic sauce 👌
LINK HERE: http://bit.ly/JCRavioli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301620497"/>
                  </a:ext>
                </a:extLst>
              </a:tr>
            </a:tbl>
          </a:graphicData>
        </a:graphic>
      </p:graphicFrame>
      <p:sp>
        <p:nvSpPr>
          <p:cNvPr id="4" name="Text Placeholder 3">
            <a:extLst>
              <a:ext uri="{FF2B5EF4-FFF2-40B4-BE49-F238E27FC236}">
                <a16:creationId xmlns:a16="http://schemas.microsoft.com/office/drawing/2014/main" id="{0753EC89-B96D-47D6-9DF6-50827B7DCB65}"/>
              </a:ext>
            </a:extLst>
          </p:cNvPr>
          <p:cNvSpPr>
            <a:spLocks noGrp="1"/>
          </p:cNvSpPr>
          <p:nvPr>
            <p:ph type="body" sz="quarter" idx="14"/>
          </p:nvPr>
        </p:nvSpPr>
        <p:spPr/>
        <p:txBody>
          <a:bodyPr/>
          <a:lstStyle/>
          <a:p>
            <a:r>
              <a:rPr lang="en-US"/>
              <a:t>01/12/2017 - 28/02/2018</a:t>
            </a:r>
          </a:p>
        </p:txBody>
      </p:sp>
    </p:spTree>
    <p:extLst>
      <p:ext uri="{BB962C8B-B14F-4D97-AF65-F5344CB8AC3E}">
        <p14:creationId xmlns:p14="http://schemas.microsoft.com/office/powerpoint/2010/main" val="223931508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E4FD37-1EA1-4EA1-AA3F-B290AB21D83D}"/>
              </a:ext>
            </a:extLst>
          </p:cNvPr>
          <p:cNvSpPr>
            <a:spLocks noGrp="1"/>
          </p:cNvSpPr>
          <p:nvPr>
            <p:ph type="title"/>
          </p:nvPr>
        </p:nvSpPr>
        <p:spPr/>
        <p:txBody>
          <a:bodyPr/>
          <a:lstStyle/>
          <a:p>
            <a:r>
              <a:rPr lang="en-US"/>
              <a:t>Facebook FB Own Posts Table with views | Jacobs Creek - 4 of 12</a:t>
            </a:r>
          </a:p>
        </p:txBody>
      </p:sp>
      <p:graphicFrame>
        <p:nvGraphicFramePr>
          <p:cNvPr id="5" name="Table Placeholder 4">
            <a:extLst>
              <a:ext uri="{FF2B5EF4-FFF2-40B4-BE49-F238E27FC236}">
                <a16:creationId xmlns:a16="http://schemas.microsoft.com/office/drawing/2014/main" id="{56BD1910-A548-4CE8-9378-B7D89EA39E15}"/>
              </a:ext>
            </a:extLst>
          </p:cNvPr>
          <p:cNvGraphicFramePr>
            <a:graphicFrameLocks noGrp="1"/>
          </p:cNvGraphicFramePr>
          <p:nvPr>
            <p:ph type="tbl" sz="quarter" idx="13"/>
            <p:extLst>
              <p:ext uri="{D42A27DB-BD31-4B8C-83A1-F6EECF244321}">
                <p14:modId xmlns:p14="http://schemas.microsoft.com/office/powerpoint/2010/main" val="20084732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2353833"/>
                    </a:ext>
                  </a:extLst>
                </a:gridCol>
                <a:gridCol w="576072">
                  <a:extLst>
                    <a:ext uri="{9D8B030D-6E8A-4147-A177-3AD203B41FA5}">
                      <a16:colId xmlns:a16="http://schemas.microsoft.com/office/drawing/2014/main" val="306514789"/>
                    </a:ext>
                  </a:extLst>
                </a:gridCol>
                <a:gridCol w="576072">
                  <a:extLst>
                    <a:ext uri="{9D8B030D-6E8A-4147-A177-3AD203B41FA5}">
                      <a16:colId xmlns:a16="http://schemas.microsoft.com/office/drawing/2014/main" val="1014075983"/>
                    </a:ext>
                  </a:extLst>
                </a:gridCol>
                <a:gridCol w="576072">
                  <a:extLst>
                    <a:ext uri="{9D8B030D-6E8A-4147-A177-3AD203B41FA5}">
                      <a16:colId xmlns:a16="http://schemas.microsoft.com/office/drawing/2014/main" val="4160777459"/>
                    </a:ext>
                  </a:extLst>
                </a:gridCol>
                <a:gridCol w="576072">
                  <a:extLst>
                    <a:ext uri="{9D8B030D-6E8A-4147-A177-3AD203B41FA5}">
                      <a16:colId xmlns:a16="http://schemas.microsoft.com/office/drawing/2014/main" val="3507920886"/>
                    </a:ext>
                  </a:extLst>
                </a:gridCol>
                <a:gridCol w="576072">
                  <a:extLst>
                    <a:ext uri="{9D8B030D-6E8A-4147-A177-3AD203B41FA5}">
                      <a16:colId xmlns:a16="http://schemas.microsoft.com/office/drawing/2014/main" val="3342723651"/>
                    </a:ext>
                  </a:extLst>
                </a:gridCol>
                <a:gridCol w="576072">
                  <a:extLst>
                    <a:ext uri="{9D8B030D-6E8A-4147-A177-3AD203B41FA5}">
                      <a16:colId xmlns:a16="http://schemas.microsoft.com/office/drawing/2014/main" val="2802003765"/>
                    </a:ext>
                  </a:extLst>
                </a:gridCol>
                <a:gridCol w="576072">
                  <a:extLst>
                    <a:ext uri="{9D8B030D-6E8A-4147-A177-3AD203B41FA5}">
                      <a16:colId xmlns:a16="http://schemas.microsoft.com/office/drawing/2014/main" val="1063400054"/>
                    </a:ext>
                  </a:extLst>
                </a:gridCol>
                <a:gridCol w="576072">
                  <a:extLst>
                    <a:ext uri="{9D8B030D-6E8A-4147-A177-3AD203B41FA5}">
                      <a16:colId xmlns:a16="http://schemas.microsoft.com/office/drawing/2014/main" val="2565401976"/>
                    </a:ext>
                  </a:extLst>
                </a:gridCol>
                <a:gridCol w="576072">
                  <a:extLst>
                    <a:ext uri="{9D8B030D-6E8A-4147-A177-3AD203B41FA5}">
                      <a16:colId xmlns:a16="http://schemas.microsoft.com/office/drawing/2014/main" val="243278353"/>
                    </a:ext>
                  </a:extLst>
                </a:gridCol>
                <a:gridCol w="576072">
                  <a:extLst>
                    <a:ext uri="{9D8B030D-6E8A-4147-A177-3AD203B41FA5}">
                      <a16:colId xmlns:a16="http://schemas.microsoft.com/office/drawing/2014/main" val="1189641906"/>
                    </a:ext>
                  </a:extLst>
                </a:gridCol>
                <a:gridCol w="658368">
                  <a:extLst>
                    <a:ext uri="{9D8B030D-6E8A-4147-A177-3AD203B41FA5}">
                      <a16:colId xmlns:a16="http://schemas.microsoft.com/office/drawing/2014/main" val="8049851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9288134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Jacob's Creek - 2018-02-16 13:22:43 </a:t>
                      </a:r>
                      <a:r>
                        <a:rPr kumimoji="0" lang="en-US" sz="1000" b="0" i="0" u="none" strike="noStrike" kern="1200" cap="none" spc="0" normalizeH="0" baseline="0" noProof="0">
                          <a:ln>
                            <a:noFill/>
                          </a:ln>
                          <a:solidFill>
                            <a:prstClr val="black"/>
                          </a:solidFill>
                          <a:effectLst/>
                          <a:uLnTx/>
                          <a:uFillTx/>
                          <a:latin typeface="+mn-lt"/>
                          <a:ea typeface="+mn-ea"/>
                          <a:cs typeface="+mn-cs"/>
                        </a:rPr>
                        <a:t> 
 Our Table tip: Use different wildflowers with old mason jars for a Bohemian vibe for your table! 📷 weddingomania
Join the OurTable movement: http://www.jacobscreek.com/our-table/join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5383225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Jacob's Creek - 2018-02-13 16:40:20 </a:t>
                      </a:r>
                      <a:r>
                        <a:rPr kumimoji="0" lang="en-US" sz="1000" b="0" i="0" u="none" strike="noStrike" kern="1200" cap="none" spc="0" normalizeH="0" baseline="0" noProof="0">
                          <a:ln>
                            <a:noFill/>
                          </a:ln>
                          <a:solidFill>
                            <a:prstClr val="black"/>
                          </a:solidFill>
                          <a:effectLst/>
                          <a:uLnTx/>
                          <a:uFillTx/>
                          <a:latin typeface="+mn-lt"/>
                          <a:ea typeface="+mn-ea"/>
                          <a:cs typeface="+mn-cs"/>
                        </a:rPr>
                        <a:t> 
 Chilled wine and chilled vibes - Taking it back to basics - good food, good people and good grape!
Our Table is adding a new (affordable) dimension to the city's dining scene. Sign up: jacobscreek.com/our-table/join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031538680"/>
                  </a:ext>
                </a:extLst>
              </a:tr>
            </a:tbl>
          </a:graphicData>
        </a:graphic>
      </p:graphicFrame>
      <p:sp>
        <p:nvSpPr>
          <p:cNvPr id="4" name="Text Placeholder 3">
            <a:extLst>
              <a:ext uri="{FF2B5EF4-FFF2-40B4-BE49-F238E27FC236}">
                <a16:creationId xmlns:a16="http://schemas.microsoft.com/office/drawing/2014/main" id="{017B38E0-4BEA-403F-A1D4-EEFBCF263651}"/>
              </a:ext>
            </a:extLst>
          </p:cNvPr>
          <p:cNvSpPr>
            <a:spLocks noGrp="1"/>
          </p:cNvSpPr>
          <p:nvPr>
            <p:ph type="body" sz="quarter" idx="14"/>
          </p:nvPr>
        </p:nvSpPr>
        <p:spPr/>
        <p:txBody>
          <a:bodyPr/>
          <a:lstStyle/>
          <a:p>
            <a:r>
              <a:rPr lang="en-US"/>
              <a:t>01/12/2017 - 28/02/2018</a:t>
            </a:r>
          </a:p>
        </p:txBody>
      </p:sp>
    </p:spTree>
    <p:extLst>
      <p:ext uri="{BB962C8B-B14F-4D97-AF65-F5344CB8AC3E}">
        <p14:creationId xmlns:p14="http://schemas.microsoft.com/office/powerpoint/2010/main" val="107514422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DBFF02-179C-4BB2-85E0-C148052E3663}"/>
              </a:ext>
            </a:extLst>
          </p:cNvPr>
          <p:cNvSpPr>
            <a:spLocks noGrp="1"/>
          </p:cNvSpPr>
          <p:nvPr>
            <p:ph type="title"/>
          </p:nvPr>
        </p:nvSpPr>
        <p:spPr/>
        <p:txBody>
          <a:bodyPr/>
          <a:lstStyle/>
          <a:p>
            <a:r>
              <a:rPr lang="en-US"/>
              <a:t>Facebook FB Own Posts Table with views | Jacobs Creek - 5 of 12</a:t>
            </a:r>
          </a:p>
        </p:txBody>
      </p:sp>
      <p:graphicFrame>
        <p:nvGraphicFramePr>
          <p:cNvPr id="5" name="Table Placeholder 4">
            <a:extLst>
              <a:ext uri="{FF2B5EF4-FFF2-40B4-BE49-F238E27FC236}">
                <a16:creationId xmlns:a16="http://schemas.microsoft.com/office/drawing/2014/main" id="{7A387D46-65B7-4788-8323-B7D2ABBA7303}"/>
              </a:ext>
            </a:extLst>
          </p:cNvPr>
          <p:cNvGraphicFramePr>
            <a:graphicFrameLocks noGrp="1"/>
          </p:cNvGraphicFramePr>
          <p:nvPr>
            <p:ph type="tbl" sz="quarter" idx="13"/>
            <p:extLst>
              <p:ext uri="{D42A27DB-BD31-4B8C-83A1-F6EECF244321}">
                <p14:modId xmlns:p14="http://schemas.microsoft.com/office/powerpoint/2010/main" val="8211985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411573355"/>
                    </a:ext>
                  </a:extLst>
                </a:gridCol>
                <a:gridCol w="576072">
                  <a:extLst>
                    <a:ext uri="{9D8B030D-6E8A-4147-A177-3AD203B41FA5}">
                      <a16:colId xmlns:a16="http://schemas.microsoft.com/office/drawing/2014/main" val="627377335"/>
                    </a:ext>
                  </a:extLst>
                </a:gridCol>
                <a:gridCol w="576072">
                  <a:extLst>
                    <a:ext uri="{9D8B030D-6E8A-4147-A177-3AD203B41FA5}">
                      <a16:colId xmlns:a16="http://schemas.microsoft.com/office/drawing/2014/main" val="3709897328"/>
                    </a:ext>
                  </a:extLst>
                </a:gridCol>
                <a:gridCol w="576072">
                  <a:extLst>
                    <a:ext uri="{9D8B030D-6E8A-4147-A177-3AD203B41FA5}">
                      <a16:colId xmlns:a16="http://schemas.microsoft.com/office/drawing/2014/main" val="522974126"/>
                    </a:ext>
                  </a:extLst>
                </a:gridCol>
                <a:gridCol w="576072">
                  <a:extLst>
                    <a:ext uri="{9D8B030D-6E8A-4147-A177-3AD203B41FA5}">
                      <a16:colId xmlns:a16="http://schemas.microsoft.com/office/drawing/2014/main" val="3144740471"/>
                    </a:ext>
                  </a:extLst>
                </a:gridCol>
                <a:gridCol w="576072">
                  <a:extLst>
                    <a:ext uri="{9D8B030D-6E8A-4147-A177-3AD203B41FA5}">
                      <a16:colId xmlns:a16="http://schemas.microsoft.com/office/drawing/2014/main" val="4260914236"/>
                    </a:ext>
                  </a:extLst>
                </a:gridCol>
                <a:gridCol w="576072">
                  <a:extLst>
                    <a:ext uri="{9D8B030D-6E8A-4147-A177-3AD203B41FA5}">
                      <a16:colId xmlns:a16="http://schemas.microsoft.com/office/drawing/2014/main" val="4289012132"/>
                    </a:ext>
                  </a:extLst>
                </a:gridCol>
                <a:gridCol w="576072">
                  <a:extLst>
                    <a:ext uri="{9D8B030D-6E8A-4147-A177-3AD203B41FA5}">
                      <a16:colId xmlns:a16="http://schemas.microsoft.com/office/drawing/2014/main" val="272438097"/>
                    </a:ext>
                  </a:extLst>
                </a:gridCol>
                <a:gridCol w="576072">
                  <a:extLst>
                    <a:ext uri="{9D8B030D-6E8A-4147-A177-3AD203B41FA5}">
                      <a16:colId xmlns:a16="http://schemas.microsoft.com/office/drawing/2014/main" val="718279114"/>
                    </a:ext>
                  </a:extLst>
                </a:gridCol>
                <a:gridCol w="576072">
                  <a:extLst>
                    <a:ext uri="{9D8B030D-6E8A-4147-A177-3AD203B41FA5}">
                      <a16:colId xmlns:a16="http://schemas.microsoft.com/office/drawing/2014/main" val="3692663683"/>
                    </a:ext>
                  </a:extLst>
                </a:gridCol>
                <a:gridCol w="576072">
                  <a:extLst>
                    <a:ext uri="{9D8B030D-6E8A-4147-A177-3AD203B41FA5}">
                      <a16:colId xmlns:a16="http://schemas.microsoft.com/office/drawing/2014/main" val="1844425747"/>
                    </a:ext>
                  </a:extLst>
                </a:gridCol>
                <a:gridCol w="658368">
                  <a:extLst>
                    <a:ext uri="{9D8B030D-6E8A-4147-A177-3AD203B41FA5}">
                      <a16:colId xmlns:a16="http://schemas.microsoft.com/office/drawing/2014/main" val="6613390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0902399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Jacob's Creek - 2018-02-11 15:53:41 </a:t>
                      </a:r>
                      <a:r>
                        <a:rPr kumimoji="0" lang="en-US" sz="1000" b="0" i="0" u="none" strike="noStrike" kern="1200" cap="none" spc="0" normalizeH="0" baseline="0" noProof="0">
                          <a:ln>
                            <a:noFill/>
                          </a:ln>
                          <a:solidFill>
                            <a:prstClr val="black"/>
                          </a:solidFill>
                          <a:effectLst/>
                          <a:uLnTx/>
                          <a:uFillTx/>
                          <a:latin typeface="+mn-lt"/>
                          <a:ea typeface="+mn-ea"/>
                          <a:cs typeface="+mn-cs"/>
                        </a:rPr>
                        <a:t> 
 Six gadgets every wine lover needs: 
👉 http://bit.ly/JacobsCreekWineGadgets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702279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Jacob's Creek - 2018-02-09 16:04:20 </a:t>
                      </a:r>
                      <a:r>
                        <a:rPr kumimoji="0" lang="en-US" sz="1000" b="0" i="0" u="none" strike="noStrike" kern="1200" cap="none" spc="0" normalizeH="0" baseline="0" noProof="0">
                          <a:ln>
                            <a:noFill/>
                          </a:ln>
                          <a:solidFill>
                            <a:prstClr val="black"/>
                          </a:solidFill>
                          <a:effectLst/>
                          <a:uLnTx/>
                          <a:uFillTx/>
                          <a:latin typeface="+mn-lt"/>
                          <a:ea typeface="+mn-ea"/>
                          <a:cs typeface="+mn-cs"/>
                        </a:rPr>
                        <a:t> 
 Something simple and delicious to rustle up this weekend; Prosciutto and Rocket Pizza. 👌
Link here 👉 http://bit.ly/2EOpMBf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1854356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Jacob's Creek - 2018-02-07 10:50:50 </a:t>
                      </a:r>
                      <a:r>
                        <a:rPr kumimoji="0" lang="en-US" sz="1000" b="0" i="0" u="none" strike="noStrike" kern="1200" cap="none" spc="0" normalizeH="0" baseline="0" noProof="0">
                          <a:ln>
                            <a:noFill/>
                          </a:ln>
                          <a:solidFill>
                            <a:prstClr val="black"/>
                          </a:solidFill>
                          <a:effectLst/>
                          <a:uLnTx/>
                          <a:uFillTx/>
                          <a:latin typeface="+mn-lt"/>
                          <a:ea typeface="+mn-ea"/>
                          <a:cs typeface="+mn-cs"/>
                        </a:rPr>
                        <a:t> 
 With every grape there is a story, and this is the story of Cabernet Sauvignon 👇
http://bit.ly/JacobsCreekCabernetSauvignon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577224519"/>
                  </a:ext>
                </a:extLst>
              </a:tr>
            </a:tbl>
          </a:graphicData>
        </a:graphic>
      </p:graphicFrame>
      <p:sp>
        <p:nvSpPr>
          <p:cNvPr id="4" name="Text Placeholder 3">
            <a:extLst>
              <a:ext uri="{FF2B5EF4-FFF2-40B4-BE49-F238E27FC236}">
                <a16:creationId xmlns:a16="http://schemas.microsoft.com/office/drawing/2014/main" id="{FA4F5420-7E24-4FFD-A074-55666E56FB5F}"/>
              </a:ext>
            </a:extLst>
          </p:cNvPr>
          <p:cNvSpPr>
            <a:spLocks noGrp="1"/>
          </p:cNvSpPr>
          <p:nvPr>
            <p:ph type="body" sz="quarter" idx="14"/>
          </p:nvPr>
        </p:nvSpPr>
        <p:spPr/>
        <p:txBody>
          <a:bodyPr/>
          <a:lstStyle/>
          <a:p>
            <a:r>
              <a:rPr lang="en-US"/>
              <a:t>01/12/2017 - 28/02/2018</a:t>
            </a:r>
          </a:p>
        </p:txBody>
      </p:sp>
    </p:spTree>
    <p:extLst>
      <p:ext uri="{BB962C8B-B14F-4D97-AF65-F5344CB8AC3E}">
        <p14:creationId xmlns:p14="http://schemas.microsoft.com/office/powerpoint/2010/main" val="1341237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3AA9F9-EE20-4742-8670-428536DE1EB4}"/>
              </a:ext>
            </a:extLst>
          </p:cNvPr>
          <p:cNvSpPr>
            <a:spLocks noGrp="1"/>
          </p:cNvSpPr>
          <p:nvPr>
            <p:ph type="title"/>
          </p:nvPr>
        </p:nvSpPr>
        <p:spPr/>
        <p:txBody>
          <a:bodyPr/>
          <a:lstStyle/>
          <a:p>
            <a:r>
              <a:rPr lang="en-US"/>
              <a:t>Facebook FB Own Posts Table with views | Jacobs Creek - 6 of 12</a:t>
            </a:r>
          </a:p>
        </p:txBody>
      </p:sp>
      <p:graphicFrame>
        <p:nvGraphicFramePr>
          <p:cNvPr id="5" name="Table Placeholder 4">
            <a:extLst>
              <a:ext uri="{FF2B5EF4-FFF2-40B4-BE49-F238E27FC236}">
                <a16:creationId xmlns:a16="http://schemas.microsoft.com/office/drawing/2014/main" id="{9A1A8E88-298E-49B7-8FC6-604FA841A34B}"/>
              </a:ext>
            </a:extLst>
          </p:cNvPr>
          <p:cNvGraphicFramePr>
            <a:graphicFrameLocks noGrp="1"/>
          </p:cNvGraphicFramePr>
          <p:nvPr>
            <p:ph type="tbl" sz="quarter" idx="13"/>
            <p:extLst>
              <p:ext uri="{D42A27DB-BD31-4B8C-83A1-F6EECF244321}">
                <p14:modId xmlns:p14="http://schemas.microsoft.com/office/powerpoint/2010/main" val="12773695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274938674"/>
                    </a:ext>
                  </a:extLst>
                </a:gridCol>
                <a:gridCol w="576072">
                  <a:extLst>
                    <a:ext uri="{9D8B030D-6E8A-4147-A177-3AD203B41FA5}">
                      <a16:colId xmlns:a16="http://schemas.microsoft.com/office/drawing/2014/main" val="1213991136"/>
                    </a:ext>
                  </a:extLst>
                </a:gridCol>
                <a:gridCol w="576072">
                  <a:extLst>
                    <a:ext uri="{9D8B030D-6E8A-4147-A177-3AD203B41FA5}">
                      <a16:colId xmlns:a16="http://schemas.microsoft.com/office/drawing/2014/main" val="1237265935"/>
                    </a:ext>
                  </a:extLst>
                </a:gridCol>
                <a:gridCol w="576072">
                  <a:extLst>
                    <a:ext uri="{9D8B030D-6E8A-4147-A177-3AD203B41FA5}">
                      <a16:colId xmlns:a16="http://schemas.microsoft.com/office/drawing/2014/main" val="2550430137"/>
                    </a:ext>
                  </a:extLst>
                </a:gridCol>
                <a:gridCol w="576072">
                  <a:extLst>
                    <a:ext uri="{9D8B030D-6E8A-4147-A177-3AD203B41FA5}">
                      <a16:colId xmlns:a16="http://schemas.microsoft.com/office/drawing/2014/main" val="3168428203"/>
                    </a:ext>
                  </a:extLst>
                </a:gridCol>
                <a:gridCol w="576072">
                  <a:extLst>
                    <a:ext uri="{9D8B030D-6E8A-4147-A177-3AD203B41FA5}">
                      <a16:colId xmlns:a16="http://schemas.microsoft.com/office/drawing/2014/main" val="3474718081"/>
                    </a:ext>
                  </a:extLst>
                </a:gridCol>
                <a:gridCol w="576072">
                  <a:extLst>
                    <a:ext uri="{9D8B030D-6E8A-4147-A177-3AD203B41FA5}">
                      <a16:colId xmlns:a16="http://schemas.microsoft.com/office/drawing/2014/main" val="3653586139"/>
                    </a:ext>
                  </a:extLst>
                </a:gridCol>
                <a:gridCol w="576072">
                  <a:extLst>
                    <a:ext uri="{9D8B030D-6E8A-4147-A177-3AD203B41FA5}">
                      <a16:colId xmlns:a16="http://schemas.microsoft.com/office/drawing/2014/main" val="2316066620"/>
                    </a:ext>
                  </a:extLst>
                </a:gridCol>
                <a:gridCol w="576072">
                  <a:extLst>
                    <a:ext uri="{9D8B030D-6E8A-4147-A177-3AD203B41FA5}">
                      <a16:colId xmlns:a16="http://schemas.microsoft.com/office/drawing/2014/main" val="3581969314"/>
                    </a:ext>
                  </a:extLst>
                </a:gridCol>
                <a:gridCol w="576072">
                  <a:extLst>
                    <a:ext uri="{9D8B030D-6E8A-4147-A177-3AD203B41FA5}">
                      <a16:colId xmlns:a16="http://schemas.microsoft.com/office/drawing/2014/main" val="3471068049"/>
                    </a:ext>
                  </a:extLst>
                </a:gridCol>
                <a:gridCol w="576072">
                  <a:extLst>
                    <a:ext uri="{9D8B030D-6E8A-4147-A177-3AD203B41FA5}">
                      <a16:colId xmlns:a16="http://schemas.microsoft.com/office/drawing/2014/main" val="3082428201"/>
                    </a:ext>
                  </a:extLst>
                </a:gridCol>
                <a:gridCol w="658368">
                  <a:extLst>
                    <a:ext uri="{9D8B030D-6E8A-4147-A177-3AD203B41FA5}">
                      <a16:colId xmlns:a16="http://schemas.microsoft.com/office/drawing/2014/main" val="31966400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7241089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Jacob's Creek - 2018-02-05 10:57:12 </a:t>
                      </a:r>
                      <a:r>
                        <a:rPr kumimoji="0" lang="en-US" sz="1000" b="0" i="0" u="none" strike="noStrike" kern="1200" cap="none" spc="0" normalizeH="0" baseline="0" noProof="0">
                          <a:ln>
                            <a:noFill/>
                          </a:ln>
                          <a:solidFill>
                            <a:prstClr val="black"/>
                          </a:solidFill>
                          <a:effectLst/>
                          <a:uLnTx/>
                          <a:uFillTx/>
                          <a:latin typeface="+mn-lt"/>
                          <a:ea typeface="+mn-ea"/>
                          <a:cs typeface="+mn-cs"/>
                        </a:rPr>
                        <a:t> 
 Enjoying a local sheri fish, carefully paired with Jacob's Creek Classic Chardonnay to bring out the citrus flavours.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5706353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Jacob's Creek - 2018-02-03 15:06:45 </a:t>
                      </a:r>
                      <a:r>
                        <a:rPr kumimoji="0" lang="en-US" sz="1000" b="0" i="0" u="none" strike="noStrike" kern="1200" cap="none" spc="0" normalizeH="0" baseline="0" noProof="0">
                          <a:ln>
                            <a:noFill/>
                          </a:ln>
                          <a:solidFill>
                            <a:prstClr val="black"/>
                          </a:solidFill>
                          <a:effectLst/>
                          <a:uLnTx/>
                          <a:uFillTx/>
                          <a:latin typeface="+mn-lt"/>
                          <a:ea typeface="+mn-ea"/>
                          <a:cs typeface="+mn-cs"/>
                        </a:rPr>
                        <a:t> 
 Ever wondered what the difference is between Pinot Gris and Pinot Grigio? Hit the link below to see the simple breakdown of both grapes and learn about how to tell them apart.
👇
http://bit.ly/JacobsCreekPinot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291595902"/>
                  </a:ext>
                </a:extLst>
              </a:tr>
            </a:tbl>
          </a:graphicData>
        </a:graphic>
      </p:graphicFrame>
      <p:sp>
        <p:nvSpPr>
          <p:cNvPr id="4" name="Text Placeholder 3">
            <a:extLst>
              <a:ext uri="{FF2B5EF4-FFF2-40B4-BE49-F238E27FC236}">
                <a16:creationId xmlns:a16="http://schemas.microsoft.com/office/drawing/2014/main" id="{92D98EFF-F0A2-44C0-A655-0D0F729FE52A}"/>
              </a:ext>
            </a:extLst>
          </p:cNvPr>
          <p:cNvSpPr>
            <a:spLocks noGrp="1"/>
          </p:cNvSpPr>
          <p:nvPr>
            <p:ph type="body" sz="quarter" idx="14"/>
          </p:nvPr>
        </p:nvSpPr>
        <p:spPr/>
        <p:txBody>
          <a:bodyPr/>
          <a:lstStyle/>
          <a:p>
            <a:r>
              <a:rPr lang="en-US"/>
              <a:t>01/12/2017 - 28/02/2018</a:t>
            </a:r>
          </a:p>
        </p:txBody>
      </p:sp>
    </p:spTree>
    <p:extLst>
      <p:ext uri="{BB962C8B-B14F-4D97-AF65-F5344CB8AC3E}">
        <p14:creationId xmlns:p14="http://schemas.microsoft.com/office/powerpoint/2010/main" val="28760798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215B65-69F0-4878-8647-A33200FBBAE9}"/>
              </a:ext>
            </a:extLst>
          </p:cNvPr>
          <p:cNvSpPr>
            <a:spLocks noGrp="1"/>
          </p:cNvSpPr>
          <p:nvPr>
            <p:ph type="title"/>
          </p:nvPr>
        </p:nvSpPr>
        <p:spPr/>
        <p:txBody>
          <a:bodyPr/>
          <a:lstStyle/>
          <a:p>
            <a:r>
              <a:rPr lang="en-US"/>
              <a:t>Facebook FB Own Posts Table with views | Jacobs Creek - 7 of 12</a:t>
            </a:r>
          </a:p>
        </p:txBody>
      </p:sp>
      <p:graphicFrame>
        <p:nvGraphicFramePr>
          <p:cNvPr id="5" name="Table Placeholder 4">
            <a:extLst>
              <a:ext uri="{FF2B5EF4-FFF2-40B4-BE49-F238E27FC236}">
                <a16:creationId xmlns:a16="http://schemas.microsoft.com/office/drawing/2014/main" id="{62CBE4E5-442A-456E-9D31-A52971E905CF}"/>
              </a:ext>
            </a:extLst>
          </p:cNvPr>
          <p:cNvGraphicFramePr>
            <a:graphicFrameLocks noGrp="1"/>
          </p:cNvGraphicFramePr>
          <p:nvPr>
            <p:ph type="tbl" sz="quarter" idx="13"/>
            <p:extLst>
              <p:ext uri="{D42A27DB-BD31-4B8C-83A1-F6EECF244321}">
                <p14:modId xmlns:p14="http://schemas.microsoft.com/office/powerpoint/2010/main" val="7186488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766535195"/>
                    </a:ext>
                  </a:extLst>
                </a:gridCol>
                <a:gridCol w="576072">
                  <a:extLst>
                    <a:ext uri="{9D8B030D-6E8A-4147-A177-3AD203B41FA5}">
                      <a16:colId xmlns:a16="http://schemas.microsoft.com/office/drawing/2014/main" val="3105814516"/>
                    </a:ext>
                  </a:extLst>
                </a:gridCol>
                <a:gridCol w="576072">
                  <a:extLst>
                    <a:ext uri="{9D8B030D-6E8A-4147-A177-3AD203B41FA5}">
                      <a16:colId xmlns:a16="http://schemas.microsoft.com/office/drawing/2014/main" val="2224996653"/>
                    </a:ext>
                  </a:extLst>
                </a:gridCol>
                <a:gridCol w="576072">
                  <a:extLst>
                    <a:ext uri="{9D8B030D-6E8A-4147-A177-3AD203B41FA5}">
                      <a16:colId xmlns:a16="http://schemas.microsoft.com/office/drawing/2014/main" val="175491923"/>
                    </a:ext>
                  </a:extLst>
                </a:gridCol>
                <a:gridCol w="576072">
                  <a:extLst>
                    <a:ext uri="{9D8B030D-6E8A-4147-A177-3AD203B41FA5}">
                      <a16:colId xmlns:a16="http://schemas.microsoft.com/office/drawing/2014/main" val="2239638833"/>
                    </a:ext>
                  </a:extLst>
                </a:gridCol>
                <a:gridCol w="576072">
                  <a:extLst>
                    <a:ext uri="{9D8B030D-6E8A-4147-A177-3AD203B41FA5}">
                      <a16:colId xmlns:a16="http://schemas.microsoft.com/office/drawing/2014/main" val="784225065"/>
                    </a:ext>
                  </a:extLst>
                </a:gridCol>
                <a:gridCol w="576072">
                  <a:extLst>
                    <a:ext uri="{9D8B030D-6E8A-4147-A177-3AD203B41FA5}">
                      <a16:colId xmlns:a16="http://schemas.microsoft.com/office/drawing/2014/main" val="867821634"/>
                    </a:ext>
                  </a:extLst>
                </a:gridCol>
                <a:gridCol w="576072">
                  <a:extLst>
                    <a:ext uri="{9D8B030D-6E8A-4147-A177-3AD203B41FA5}">
                      <a16:colId xmlns:a16="http://schemas.microsoft.com/office/drawing/2014/main" val="3964620428"/>
                    </a:ext>
                  </a:extLst>
                </a:gridCol>
                <a:gridCol w="576072">
                  <a:extLst>
                    <a:ext uri="{9D8B030D-6E8A-4147-A177-3AD203B41FA5}">
                      <a16:colId xmlns:a16="http://schemas.microsoft.com/office/drawing/2014/main" val="3888483766"/>
                    </a:ext>
                  </a:extLst>
                </a:gridCol>
                <a:gridCol w="576072">
                  <a:extLst>
                    <a:ext uri="{9D8B030D-6E8A-4147-A177-3AD203B41FA5}">
                      <a16:colId xmlns:a16="http://schemas.microsoft.com/office/drawing/2014/main" val="952018907"/>
                    </a:ext>
                  </a:extLst>
                </a:gridCol>
                <a:gridCol w="576072">
                  <a:extLst>
                    <a:ext uri="{9D8B030D-6E8A-4147-A177-3AD203B41FA5}">
                      <a16:colId xmlns:a16="http://schemas.microsoft.com/office/drawing/2014/main" val="4002436967"/>
                    </a:ext>
                  </a:extLst>
                </a:gridCol>
                <a:gridCol w="658368">
                  <a:extLst>
                    <a:ext uri="{9D8B030D-6E8A-4147-A177-3AD203B41FA5}">
                      <a16:colId xmlns:a16="http://schemas.microsoft.com/office/drawing/2014/main" val="20507339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0980416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Jacob's Creek - 2018-02-01 09:57:12 </a:t>
                      </a:r>
                      <a:r>
                        <a:rPr kumimoji="0" lang="en-US" sz="1000" b="0" i="0" u="none" strike="noStrike" kern="1200" cap="none" spc="0" normalizeH="0" baseline="0" noProof="0">
                          <a:ln>
                            <a:noFill/>
                          </a:ln>
                          <a:solidFill>
                            <a:prstClr val="black"/>
                          </a:solidFill>
                          <a:effectLst/>
                          <a:uLnTx/>
                          <a:uFillTx/>
                          <a:latin typeface="+mn-lt"/>
                          <a:ea typeface="+mn-ea"/>
                          <a:cs typeface="+mn-cs"/>
                        </a:rPr>
                        <a:t> 
 Five pointers to give a sommelier to get the best out of every menu, without blowing your budget. 
👇
http://bit.ly/WineEduc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7129387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Jacob's Creek - 2018-01-31 17:48:06 </a:t>
                      </a:r>
                      <a:r>
                        <a:rPr kumimoji="0" lang="en-US" sz="1000" b="0" i="0" u="none" strike="noStrike" kern="1200" cap="none" spc="0" normalizeH="0" baseline="0" noProof="0">
                          <a:ln>
                            <a:noFill/>
                          </a:ln>
                          <a:solidFill>
                            <a:prstClr val="black"/>
                          </a:solidFill>
                          <a:effectLst/>
                          <a:uLnTx/>
                          <a:uFillTx/>
                          <a:latin typeface="+mn-lt"/>
                          <a:ea typeface="+mn-ea"/>
                          <a:cs typeface="+mn-cs"/>
                        </a:rPr>
                        <a:t> 
 The Our Table movement has started with pop-up supper clubs around the city. Here's a peek into one of our recent experiences. Good food, good grape and good company.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956464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Jacob's Creek - 2018-01-28 10:51:31 </a:t>
                      </a:r>
                      <a:r>
                        <a:rPr kumimoji="0" lang="en-US" sz="1000" b="0" i="0" u="none" strike="noStrike" kern="1200" cap="none" spc="0" normalizeH="0" baseline="0" noProof="0">
                          <a:ln>
                            <a:noFill/>
                          </a:ln>
                          <a:solidFill>
                            <a:prstClr val="black"/>
                          </a:solidFill>
                          <a:effectLst/>
                          <a:uLnTx/>
                          <a:uFillTx/>
                          <a:latin typeface="+mn-lt"/>
                          <a:ea typeface="+mn-ea"/>
                          <a:cs typeface="+mn-cs"/>
                        </a:rPr>
                        <a:t> 
 This just made us hungry 😍 
Recipe 👉 http://bit.ly/JCBakedPrawns2BxJHBp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81115026"/>
                  </a:ext>
                </a:extLst>
              </a:tr>
            </a:tbl>
          </a:graphicData>
        </a:graphic>
      </p:graphicFrame>
      <p:sp>
        <p:nvSpPr>
          <p:cNvPr id="4" name="Text Placeholder 3">
            <a:extLst>
              <a:ext uri="{FF2B5EF4-FFF2-40B4-BE49-F238E27FC236}">
                <a16:creationId xmlns:a16="http://schemas.microsoft.com/office/drawing/2014/main" id="{5FD6FDD0-DB46-4300-A207-C7C743BD97B8}"/>
              </a:ext>
            </a:extLst>
          </p:cNvPr>
          <p:cNvSpPr>
            <a:spLocks noGrp="1"/>
          </p:cNvSpPr>
          <p:nvPr>
            <p:ph type="body" sz="quarter" idx="14"/>
          </p:nvPr>
        </p:nvSpPr>
        <p:spPr/>
        <p:txBody>
          <a:bodyPr/>
          <a:lstStyle/>
          <a:p>
            <a:r>
              <a:rPr lang="en-US"/>
              <a:t>01/12/2017 - 28/02/2018</a:t>
            </a:r>
          </a:p>
        </p:txBody>
      </p:sp>
    </p:spTree>
    <p:extLst>
      <p:ext uri="{BB962C8B-B14F-4D97-AF65-F5344CB8AC3E}">
        <p14:creationId xmlns:p14="http://schemas.microsoft.com/office/powerpoint/2010/main" val="129001990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686EAA-639D-41B6-B8F6-DFBD4505AE4E}"/>
              </a:ext>
            </a:extLst>
          </p:cNvPr>
          <p:cNvSpPr>
            <a:spLocks noGrp="1"/>
          </p:cNvSpPr>
          <p:nvPr>
            <p:ph type="title"/>
          </p:nvPr>
        </p:nvSpPr>
        <p:spPr/>
        <p:txBody>
          <a:bodyPr/>
          <a:lstStyle/>
          <a:p>
            <a:r>
              <a:rPr lang="en-US"/>
              <a:t>Facebook FB Own Posts Table with views | Jacobs Creek - 8 of 12</a:t>
            </a:r>
          </a:p>
        </p:txBody>
      </p:sp>
      <p:graphicFrame>
        <p:nvGraphicFramePr>
          <p:cNvPr id="5" name="Table Placeholder 4">
            <a:extLst>
              <a:ext uri="{FF2B5EF4-FFF2-40B4-BE49-F238E27FC236}">
                <a16:creationId xmlns:a16="http://schemas.microsoft.com/office/drawing/2014/main" id="{9726D6C6-F2D2-4B8C-B326-0E228B325B40}"/>
              </a:ext>
            </a:extLst>
          </p:cNvPr>
          <p:cNvGraphicFramePr>
            <a:graphicFrameLocks noGrp="1"/>
          </p:cNvGraphicFramePr>
          <p:nvPr>
            <p:ph type="tbl" sz="quarter" idx="13"/>
            <p:extLst>
              <p:ext uri="{D42A27DB-BD31-4B8C-83A1-F6EECF244321}">
                <p14:modId xmlns:p14="http://schemas.microsoft.com/office/powerpoint/2010/main" val="12095016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886784975"/>
                    </a:ext>
                  </a:extLst>
                </a:gridCol>
                <a:gridCol w="576072">
                  <a:extLst>
                    <a:ext uri="{9D8B030D-6E8A-4147-A177-3AD203B41FA5}">
                      <a16:colId xmlns:a16="http://schemas.microsoft.com/office/drawing/2014/main" val="252364529"/>
                    </a:ext>
                  </a:extLst>
                </a:gridCol>
                <a:gridCol w="576072">
                  <a:extLst>
                    <a:ext uri="{9D8B030D-6E8A-4147-A177-3AD203B41FA5}">
                      <a16:colId xmlns:a16="http://schemas.microsoft.com/office/drawing/2014/main" val="3582470856"/>
                    </a:ext>
                  </a:extLst>
                </a:gridCol>
                <a:gridCol w="576072">
                  <a:extLst>
                    <a:ext uri="{9D8B030D-6E8A-4147-A177-3AD203B41FA5}">
                      <a16:colId xmlns:a16="http://schemas.microsoft.com/office/drawing/2014/main" val="2359305476"/>
                    </a:ext>
                  </a:extLst>
                </a:gridCol>
                <a:gridCol w="576072">
                  <a:extLst>
                    <a:ext uri="{9D8B030D-6E8A-4147-A177-3AD203B41FA5}">
                      <a16:colId xmlns:a16="http://schemas.microsoft.com/office/drawing/2014/main" val="3124827056"/>
                    </a:ext>
                  </a:extLst>
                </a:gridCol>
                <a:gridCol w="576072">
                  <a:extLst>
                    <a:ext uri="{9D8B030D-6E8A-4147-A177-3AD203B41FA5}">
                      <a16:colId xmlns:a16="http://schemas.microsoft.com/office/drawing/2014/main" val="1153140265"/>
                    </a:ext>
                  </a:extLst>
                </a:gridCol>
                <a:gridCol w="576072">
                  <a:extLst>
                    <a:ext uri="{9D8B030D-6E8A-4147-A177-3AD203B41FA5}">
                      <a16:colId xmlns:a16="http://schemas.microsoft.com/office/drawing/2014/main" val="4273894818"/>
                    </a:ext>
                  </a:extLst>
                </a:gridCol>
                <a:gridCol w="576072">
                  <a:extLst>
                    <a:ext uri="{9D8B030D-6E8A-4147-A177-3AD203B41FA5}">
                      <a16:colId xmlns:a16="http://schemas.microsoft.com/office/drawing/2014/main" val="1526986472"/>
                    </a:ext>
                  </a:extLst>
                </a:gridCol>
                <a:gridCol w="576072">
                  <a:extLst>
                    <a:ext uri="{9D8B030D-6E8A-4147-A177-3AD203B41FA5}">
                      <a16:colId xmlns:a16="http://schemas.microsoft.com/office/drawing/2014/main" val="1104455420"/>
                    </a:ext>
                  </a:extLst>
                </a:gridCol>
                <a:gridCol w="576072">
                  <a:extLst>
                    <a:ext uri="{9D8B030D-6E8A-4147-A177-3AD203B41FA5}">
                      <a16:colId xmlns:a16="http://schemas.microsoft.com/office/drawing/2014/main" val="402850422"/>
                    </a:ext>
                  </a:extLst>
                </a:gridCol>
                <a:gridCol w="576072">
                  <a:extLst>
                    <a:ext uri="{9D8B030D-6E8A-4147-A177-3AD203B41FA5}">
                      <a16:colId xmlns:a16="http://schemas.microsoft.com/office/drawing/2014/main" val="2347192380"/>
                    </a:ext>
                  </a:extLst>
                </a:gridCol>
                <a:gridCol w="658368">
                  <a:extLst>
                    <a:ext uri="{9D8B030D-6E8A-4147-A177-3AD203B41FA5}">
                      <a16:colId xmlns:a16="http://schemas.microsoft.com/office/drawing/2014/main" val="6129979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4636385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Jacob's Creek - 2018-01-26 10:00:00 </a:t>
                      </a:r>
                      <a:r>
                        <a:rPr kumimoji="0" lang="en-US" sz="1000" b="0" i="0" u="none" strike="noStrike" kern="1200" cap="none" spc="0" normalizeH="0" baseline="0" noProof="0">
                          <a:ln>
                            <a:noFill/>
                          </a:ln>
                          <a:solidFill>
                            <a:prstClr val="black"/>
                          </a:solidFill>
                          <a:effectLst/>
                          <a:uLnTx/>
                          <a:uFillTx/>
                          <a:latin typeface="+mn-lt"/>
                          <a:ea typeface="+mn-ea"/>
                          <a:cs typeface="+mn-cs"/>
                        </a:rPr>
                        <a:t> 
 Born from a land made true... Celebrate Australia Day with a glass of our best grape!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4992445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Jacob's Creek - 2018-01-23 17:56:56 </a:t>
                      </a:r>
                      <a:r>
                        <a:rPr kumimoji="0" lang="en-US" sz="1000" b="0" i="0" u="none" strike="noStrike" kern="1200" cap="none" spc="0" normalizeH="0" baseline="0" noProof="0">
                          <a:ln>
                            <a:noFill/>
                          </a:ln>
                          <a:solidFill>
                            <a:prstClr val="black"/>
                          </a:solidFill>
                          <a:effectLst/>
                          <a:uLnTx/>
                          <a:uFillTx/>
                          <a:latin typeface="+mn-lt"/>
                          <a:ea typeface="+mn-ea"/>
                          <a:cs typeface="+mn-cs"/>
                        </a:rPr>
                        <a:t> 
 You had me at Merlot - Find out about the world's most popular and planted grape! 
👉 http://bit.ly/JacobsCreekMerlot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76988412"/>
                  </a:ext>
                </a:extLst>
              </a:tr>
            </a:tbl>
          </a:graphicData>
        </a:graphic>
      </p:graphicFrame>
      <p:sp>
        <p:nvSpPr>
          <p:cNvPr id="4" name="Text Placeholder 3">
            <a:extLst>
              <a:ext uri="{FF2B5EF4-FFF2-40B4-BE49-F238E27FC236}">
                <a16:creationId xmlns:a16="http://schemas.microsoft.com/office/drawing/2014/main" id="{390642DF-C36F-4C0F-855F-ECB1C4BE6669}"/>
              </a:ext>
            </a:extLst>
          </p:cNvPr>
          <p:cNvSpPr>
            <a:spLocks noGrp="1"/>
          </p:cNvSpPr>
          <p:nvPr>
            <p:ph type="body" sz="quarter" idx="14"/>
          </p:nvPr>
        </p:nvSpPr>
        <p:spPr/>
        <p:txBody>
          <a:bodyPr/>
          <a:lstStyle/>
          <a:p>
            <a:r>
              <a:rPr lang="en-US"/>
              <a:t>01/12/2017 - 28/02/2018</a:t>
            </a:r>
          </a:p>
        </p:txBody>
      </p:sp>
    </p:spTree>
    <p:extLst>
      <p:ext uri="{BB962C8B-B14F-4D97-AF65-F5344CB8AC3E}">
        <p14:creationId xmlns:p14="http://schemas.microsoft.com/office/powerpoint/2010/main" val="399530116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EB4707-55EB-4E57-822A-A851ABECCD18}"/>
              </a:ext>
            </a:extLst>
          </p:cNvPr>
          <p:cNvSpPr>
            <a:spLocks noGrp="1"/>
          </p:cNvSpPr>
          <p:nvPr>
            <p:ph type="title"/>
          </p:nvPr>
        </p:nvSpPr>
        <p:spPr/>
        <p:txBody>
          <a:bodyPr/>
          <a:lstStyle/>
          <a:p>
            <a:r>
              <a:rPr lang="en-US"/>
              <a:t>Facebook FB Own Posts Table with views | Jacobs Creek - 9 of 12</a:t>
            </a:r>
          </a:p>
        </p:txBody>
      </p:sp>
      <p:graphicFrame>
        <p:nvGraphicFramePr>
          <p:cNvPr id="5" name="Table Placeholder 4">
            <a:extLst>
              <a:ext uri="{FF2B5EF4-FFF2-40B4-BE49-F238E27FC236}">
                <a16:creationId xmlns:a16="http://schemas.microsoft.com/office/drawing/2014/main" id="{57FE4798-3114-4F1A-9D0E-9B9B226A073C}"/>
              </a:ext>
            </a:extLst>
          </p:cNvPr>
          <p:cNvGraphicFramePr>
            <a:graphicFrameLocks noGrp="1"/>
          </p:cNvGraphicFramePr>
          <p:nvPr>
            <p:ph type="tbl" sz="quarter" idx="13"/>
            <p:extLst>
              <p:ext uri="{D42A27DB-BD31-4B8C-83A1-F6EECF244321}">
                <p14:modId xmlns:p14="http://schemas.microsoft.com/office/powerpoint/2010/main" val="6461866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966802503"/>
                    </a:ext>
                  </a:extLst>
                </a:gridCol>
                <a:gridCol w="576072">
                  <a:extLst>
                    <a:ext uri="{9D8B030D-6E8A-4147-A177-3AD203B41FA5}">
                      <a16:colId xmlns:a16="http://schemas.microsoft.com/office/drawing/2014/main" val="3737659427"/>
                    </a:ext>
                  </a:extLst>
                </a:gridCol>
                <a:gridCol w="576072">
                  <a:extLst>
                    <a:ext uri="{9D8B030D-6E8A-4147-A177-3AD203B41FA5}">
                      <a16:colId xmlns:a16="http://schemas.microsoft.com/office/drawing/2014/main" val="481546976"/>
                    </a:ext>
                  </a:extLst>
                </a:gridCol>
                <a:gridCol w="576072">
                  <a:extLst>
                    <a:ext uri="{9D8B030D-6E8A-4147-A177-3AD203B41FA5}">
                      <a16:colId xmlns:a16="http://schemas.microsoft.com/office/drawing/2014/main" val="1342313959"/>
                    </a:ext>
                  </a:extLst>
                </a:gridCol>
                <a:gridCol w="576072">
                  <a:extLst>
                    <a:ext uri="{9D8B030D-6E8A-4147-A177-3AD203B41FA5}">
                      <a16:colId xmlns:a16="http://schemas.microsoft.com/office/drawing/2014/main" val="2953579549"/>
                    </a:ext>
                  </a:extLst>
                </a:gridCol>
                <a:gridCol w="576072">
                  <a:extLst>
                    <a:ext uri="{9D8B030D-6E8A-4147-A177-3AD203B41FA5}">
                      <a16:colId xmlns:a16="http://schemas.microsoft.com/office/drawing/2014/main" val="4184526833"/>
                    </a:ext>
                  </a:extLst>
                </a:gridCol>
                <a:gridCol w="576072">
                  <a:extLst>
                    <a:ext uri="{9D8B030D-6E8A-4147-A177-3AD203B41FA5}">
                      <a16:colId xmlns:a16="http://schemas.microsoft.com/office/drawing/2014/main" val="1223169155"/>
                    </a:ext>
                  </a:extLst>
                </a:gridCol>
                <a:gridCol w="576072">
                  <a:extLst>
                    <a:ext uri="{9D8B030D-6E8A-4147-A177-3AD203B41FA5}">
                      <a16:colId xmlns:a16="http://schemas.microsoft.com/office/drawing/2014/main" val="938699622"/>
                    </a:ext>
                  </a:extLst>
                </a:gridCol>
                <a:gridCol w="576072">
                  <a:extLst>
                    <a:ext uri="{9D8B030D-6E8A-4147-A177-3AD203B41FA5}">
                      <a16:colId xmlns:a16="http://schemas.microsoft.com/office/drawing/2014/main" val="833145927"/>
                    </a:ext>
                  </a:extLst>
                </a:gridCol>
                <a:gridCol w="576072">
                  <a:extLst>
                    <a:ext uri="{9D8B030D-6E8A-4147-A177-3AD203B41FA5}">
                      <a16:colId xmlns:a16="http://schemas.microsoft.com/office/drawing/2014/main" val="209787528"/>
                    </a:ext>
                  </a:extLst>
                </a:gridCol>
                <a:gridCol w="576072">
                  <a:extLst>
                    <a:ext uri="{9D8B030D-6E8A-4147-A177-3AD203B41FA5}">
                      <a16:colId xmlns:a16="http://schemas.microsoft.com/office/drawing/2014/main" val="1099010555"/>
                    </a:ext>
                  </a:extLst>
                </a:gridCol>
                <a:gridCol w="658368">
                  <a:extLst>
                    <a:ext uri="{9D8B030D-6E8A-4147-A177-3AD203B41FA5}">
                      <a16:colId xmlns:a16="http://schemas.microsoft.com/office/drawing/2014/main" val="40948051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731655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Jacob's Creek - 2018-01-22 09:28:48 </a:t>
                      </a:r>
                      <a:r>
                        <a:rPr kumimoji="0" lang="en-US" sz="1000" b="0" i="0" u="none" strike="noStrike" kern="1200" cap="none" spc="0" normalizeH="0" baseline="0" noProof="0">
                          <a:ln>
                            <a:noFill/>
                          </a:ln>
                          <a:solidFill>
                            <a:prstClr val="black"/>
                          </a:solidFill>
                          <a:effectLst/>
                          <a:uLnTx/>
                          <a:uFillTx/>
                          <a:latin typeface="+mn-lt"/>
                          <a:ea typeface="+mn-ea"/>
                          <a:cs typeface="+mn-cs"/>
                        </a:rPr>
                        <a:t> 
 Fruit for dessert is normally a snooze-fest. Unless it’s pears poached in an entire bottle of rosé. Then it’s the best dessert in the universe. 😏 🍐 
http://www.jacobscreek.com/our-table/recipes/rose-poached-pears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199577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Jacob's Creek - 2018-01-21 12:00:00 </a:t>
                      </a:r>
                      <a:r>
                        <a:rPr kumimoji="0" lang="en-US" sz="1000" b="0" i="0" u="none" strike="noStrike" kern="1200" cap="none" spc="0" normalizeH="0" baseline="0" noProof="0">
                          <a:ln>
                            <a:noFill/>
                          </a:ln>
                          <a:solidFill>
                            <a:prstClr val="black"/>
                          </a:solidFill>
                          <a:effectLst/>
                          <a:uLnTx/>
                          <a:uFillTx/>
                          <a:latin typeface="+mn-lt"/>
                          <a:ea typeface="+mn-ea"/>
                          <a:cs typeface="+mn-cs"/>
                        </a:rPr>
                        <a:t> 
 Fruit for dessert is normally a snooze-fest. Unless it’s pears poached in an entire bottle of rosé. Then it’s the best dessert in the universe. 😏 🍐 
http://www.jacobscreek.com/our-table/recipes/rose-poached-pears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275985495"/>
                  </a:ext>
                </a:extLst>
              </a:tr>
            </a:tbl>
          </a:graphicData>
        </a:graphic>
      </p:graphicFrame>
      <p:sp>
        <p:nvSpPr>
          <p:cNvPr id="4" name="Text Placeholder 3">
            <a:extLst>
              <a:ext uri="{FF2B5EF4-FFF2-40B4-BE49-F238E27FC236}">
                <a16:creationId xmlns:a16="http://schemas.microsoft.com/office/drawing/2014/main" id="{2E86A2C6-844E-4DD1-96AC-BE790AA60AB6}"/>
              </a:ext>
            </a:extLst>
          </p:cNvPr>
          <p:cNvSpPr>
            <a:spLocks noGrp="1"/>
          </p:cNvSpPr>
          <p:nvPr>
            <p:ph type="body" sz="quarter" idx="14"/>
          </p:nvPr>
        </p:nvSpPr>
        <p:spPr/>
        <p:txBody>
          <a:bodyPr/>
          <a:lstStyle/>
          <a:p>
            <a:r>
              <a:rPr lang="en-US"/>
              <a:t>01/12/2017 - 28/02/2018</a:t>
            </a:r>
          </a:p>
        </p:txBody>
      </p:sp>
    </p:spTree>
    <p:extLst>
      <p:ext uri="{BB962C8B-B14F-4D97-AF65-F5344CB8AC3E}">
        <p14:creationId xmlns:p14="http://schemas.microsoft.com/office/powerpoint/2010/main" val="272473849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F69A61-AB8F-4C42-AC81-056C84466031}"/>
              </a:ext>
            </a:extLst>
          </p:cNvPr>
          <p:cNvSpPr>
            <a:spLocks noGrp="1"/>
          </p:cNvSpPr>
          <p:nvPr>
            <p:ph type="title"/>
          </p:nvPr>
        </p:nvSpPr>
        <p:spPr/>
        <p:txBody>
          <a:bodyPr/>
          <a:lstStyle/>
          <a:p>
            <a:r>
              <a:rPr lang="en-US"/>
              <a:t>Facebook FB Own Posts Table with views | Jacobs Creek - 10 of 12</a:t>
            </a:r>
          </a:p>
        </p:txBody>
      </p:sp>
      <p:graphicFrame>
        <p:nvGraphicFramePr>
          <p:cNvPr id="5" name="Table Placeholder 4">
            <a:extLst>
              <a:ext uri="{FF2B5EF4-FFF2-40B4-BE49-F238E27FC236}">
                <a16:creationId xmlns:a16="http://schemas.microsoft.com/office/drawing/2014/main" id="{7D9C8B29-8F8C-4B5F-BDF5-7A4B49191046}"/>
              </a:ext>
            </a:extLst>
          </p:cNvPr>
          <p:cNvGraphicFramePr>
            <a:graphicFrameLocks noGrp="1"/>
          </p:cNvGraphicFramePr>
          <p:nvPr>
            <p:ph type="tbl" sz="quarter" idx="13"/>
            <p:extLst>
              <p:ext uri="{D42A27DB-BD31-4B8C-83A1-F6EECF244321}">
                <p14:modId xmlns:p14="http://schemas.microsoft.com/office/powerpoint/2010/main" val="38327463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079780718"/>
                    </a:ext>
                  </a:extLst>
                </a:gridCol>
                <a:gridCol w="576072">
                  <a:extLst>
                    <a:ext uri="{9D8B030D-6E8A-4147-A177-3AD203B41FA5}">
                      <a16:colId xmlns:a16="http://schemas.microsoft.com/office/drawing/2014/main" val="2220709275"/>
                    </a:ext>
                  </a:extLst>
                </a:gridCol>
                <a:gridCol w="576072">
                  <a:extLst>
                    <a:ext uri="{9D8B030D-6E8A-4147-A177-3AD203B41FA5}">
                      <a16:colId xmlns:a16="http://schemas.microsoft.com/office/drawing/2014/main" val="274158913"/>
                    </a:ext>
                  </a:extLst>
                </a:gridCol>
                <a:gridCol w="576072">
                  <a:extLst>
                    <a:ext uri="{9D8B030D-6E8A-4147-A177-3AD203B41FA5}">
                      <a16:colId xmlns:a16="http://schemas.microsoft.com/office/drawing/2014/main" val="4105086427"/>
                    </a:ext>
                  </a:extLst>
                </a:gridCol>
                <a:gridCol w="576072">
                  <a:extLst>
                    <a:ext uri="{9D8B030D-6E8A-4147-A177-3AD203B41FA5}">
                      <a16:colId xmlns:a16="http://schemas.microsoft.com/office/drawing/2014/main" val="425267842"/>
                    </a:ext>
                  </a:extLst>
                </a:gridCol>
                <a:gridCol w="576072">
                  <a:extLst>
                    <a:ext uri="{9D8B030D-6E8A-4147-A177-3AD203B41FA5}">
                      <a16:colId xmlns:a16="http://schemas.microsoft.com/office/drawing/2014/main" val="213339632"/>
                    </a:ext>
                  </a:extLst>
                </a:gridCol>
                <a:gridCol w="576072">
                  <a:extLst>
                    <a:ext uri="{9D8B030D-6E8A-4147-A177-3AD203B41FA5}">
                      <a16:colId xmlns:a16="http://schemas.microsoft.com/office/drawing/2014/main" val="1477770001"/>
                    </a:ext>
                  </a:extLst>
                </a:gridCol>
                <a:gridCol w="576072">
                  <a:extLst>
                    <a:ext uri="{9D8B030D-6E8A-4147-A177-3AD203B41FA5}">
                      <a16:colId xmlns:a16="http://schemas.microsoft.com/office/drawing/2014/main" val="491857050"/>
                    </a:ext>
                  </a:extLst>
                </a:gridCol>
                <a:gridCol w="576072">
                  <a:extLst>
                    <a:ext uri="{9D8B030D-6E8A-4147-A177-3AD203B41FA5}">
                      <a16:colId xmlns:a16="http://schemas.microsoft.com/office/drawing/2014/main" val="1560690948"/>
                    </a:ext>
                  </a:extLst>
                </a:gridCol>
                <a:gridCol w="576072">
                  <a:extLst>
                    <a:ext uri="{9D8B030D-6E8A-4147-A177-3AD203B41FA5}">
                      <a16:colId xmlns:a16="http://schemas.microsoft.com/office/drawing/2014/main" val="3133697897"/>
                    </a:ext>
                  </a:extLst>
                </a:gridCol>
                <a:gridCol w="576072">
                  <a:extLst>
                    <a:ext uri="{9D8B030D-6E8A-4147-A177-3AD203B41FA5}">
                      <a16:colId xmlns:a16="http://schemas.microsoft.com/office/drawing/2014/main" val="1719530261"/>
                    </a:ext>
                  </a:extLst>
                </a:gridCol>
                <a:gridCol w="658368">
                  <a:extLst>
                    <a:ext uri="{9D8B030D-6E8A-4147-A177-3AD203B41FA5}">
                      <a16:colId xmlns:a16="http://schemas.microsoft.com/office/drawing/2014/main" val="9646232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2158006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Jacob's Creek - 2018-01-19 10:10:00 </a:t>
                      </a:r>
                      <a:r>
                        <a:rPr kumimoji="0" lang="en-US" sz="1000" b="0" i="0" u="none" strike="noStrike" kern="1200" cap="none" spc="0" normalizeH="0" baseline="0" noProof="0">
                          <a:ln>
                            <a:noFill/>
                          </a:ln>
                          <a:solidFill>
                            <a:prstClr val="black"/>
                          </a:solidFill>
                          <a:effectLst/>
                          <a:uLnTx/>
                          <a:uFillTx/>
                          <a:latin typeface="+mn-lt"/>
                          <a:ea typeface="+mn-ea"/>
                          <a:cs typeface="+mn-cs"/>
                        </a:rPr>
                        <a:t> 
 Blush rosé lovers rejoice! Le Petit Rosé has just launched in the UAE, it's blush, dry, crisp and simply superbe! (insider tip, it's great Jacob's Creek value too)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2010519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Jacob's Creek - 2018-01-17 10:10:00 </a:t>
                      </a:r>
                      <a:r>
                        <a:rPr kumimoji="0" lang="en-US" sz="1000" b="0" i="0" u="none" strike="noStrike" kern="1200" cap="none" spc="0" normalizeH="0" baseline="0" noProof="0">
                          <a:ln>
                            <a:noFill/>
                          </a:ln>
                          <a:solidFill>
                            <a:prstClr val="black"/>
                          </a:solidFill>
                          <a:effectLst/>
                          <a:uLnTx/>
                          <a:uFillTx/>
                          <a:latin typeface="+mn-lt"/>
                          <a:ea typeface="+mn-ea"/>
                          <a:cs typeface="+mn-cs"/>
                        </a:rPr>
                        <a:t> 
 Our Chardonnay has been re-invigorated to reflect modern tastes and fresh, fruity aromas. The wine of the 80s is making a delicious comeback with its crisp new flavour. Find which suits your taste: http://bit.ly/JacobsCreekYourTaste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83655847"/>
                  </a:ext>
                </a:extLst>
              </a:tr>
            </a:tbl>
          </a:graphicData>
        </a:graphic>
      </p:graphicFrame>
      <p:sp>
        <p:nvSpPr>
          <p:cNvPr id="4" name="Text Placeholder 3">
            <a:extLst>
              <a:ext uri="{FF2B5EF4-FFF2-40B4-BE49-F238E27FC236}">
                <a16:creationId xmlns:a16="http://schemas.microsoft.com/office/drawing/2014/main" id="{B24A0187-3408-4DB6-9D40-6AE2E78CC971}"/>
              </a:ext>
            </a:extLst>
          </p:cNvPr>
          <p:cNvSpPr>
            <a:spLocks noGrp="1"/>
          </p:cNvSpPr>
          <p:nvPr>
            <p:ph type="body" sz="quarter" idx="14"/>
          </p:nvPr>
        </p:nvSpPr>
        <p:spPr/>
        <p:txBody>
          <a:bodyPr/>
          <a:lstStyle/>
          <a:p>
            <a:r>
              <a:rPr lang="en-US"/>
              <a:t>01/12/2017 - 28/02/2018</a:t>
            </a:r>
          </a:p>
        </p:txBody>
      </p:sp>
    </p:spTree>
    <p:extLst>
      <p:ext uri="{BB962C8B-B14F-4D97-AF65-F5344CB8AC3E}">
        <p14:creationId xmlns:p14="http://schemas.microsoft.com/office/powerpoint/2010/main" val="406901457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BD4C35-BBE9-4E6C-9BDC-E4468C16E1AE}"/>
              </a:ext>
            </a:extLst>
          </p:cNvPr>
          <p:cNvSpPr>
            <a:spLocks noGrp="1"/>
          </p:cNvSpPr>
          <p:nvPr>
            <p:ph type="title"/>
          </p:nvPr>
        </p:nvSpPr>
        <p:spPr/>
        <p:txBody>
          <a:bodyPr/>
          <a:lstStyle/>
          <a:p>
            <a:r>
              <a:rPr lang="en-US"/>
              <a:t>Facebook FB Own Posts Table with views | Jacobs Creek - 11 of 12</a:t>
            </a:r>
          </a:p>
        </p:txBody>
      </p:sp>
      <p:graphicFrame>
        <p:nvGraphicFramePr>
          <p:cNvPr id="5" name="Table Placeholder 4">
            <a:extLst>
              <a:ext uri="{FF2B5EF4-FFF2-40B4-BE49-F238E27FC236}">
                <a16:creationId xmlns:a16="http://schemas.microsoft.com/office/drawing/2014/main" id="{73DA2D05-25B6-430E-A788-B4978977FE68}"/>
              </a:ext>
            </a:extLst>
          </p:cNvPr>
          <p:cNvGraphicFramePr>
            <a:graphicFrameLocks noGrp="1"/>
          </p:cNvGraphicFramePr>
          <p:nvPr>
            <p:ph type="tbl" sz="quarter" idx="13"/>
            <p:extLst>
              <p:ext uri="{D42A27DB-BD31-4B8C-83A1-F6EECF244321}">
                <p14:modId xmlns:p14="http://schemas.microsoft.com/office/powerpoint/2010/main" val="25243750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641278637"/>
                    </a:ext>
                  </a:extLst>
                </a:gridCol>
                <a:gridCol w="576072">
                  <a:extLst>
                    <a:ext uri="{9D8B030D-6E8A-4147-A177-3AD203B41FA5}">
                      <a16:colId xmlns:a16="http://schemas.microsoft.com/office/drawing/2014/main" val="1548395780"/>
                    </a:ext>
                  </a:extLst>
                </a:gridCol>
                <a:gridCol w="576072">
                  <a:extLst>
                    <a:ext uri="{9D8B030D-6E8A-4147-A177-3AD203B41FA5}">
                      <a16:colId xmlns:a16="http://schemas.microsoft.com/office/drawing/2014/main" val="1692400223"/>
                    </a:ext>
                  </a:extLst>
                </a:gridCol>
                <a:gridCol w="576072">
                  <a:extLst>
                    <a:ext uri="{9D8B030D-6E8A-4147-A177-3AD203B41FA5}">
                      <a16:colId xmlns:a16="http://schemas.microsoft.com/office/drawing/2014/main" val="3105900611"/>
                    </a:ext>
                  </a:extLst>
                </a:gridCol>
                <a:gridCol w="576072">
                  <a:extLst>
                    <a:ext uri="{9D8B030D-6E8A-4147-A177-3AD203B41FA5}">
                      <a16:colId xmlns:a16="http://schemas.microsoft.com/office/drawing/2014/main" val="1018276821"/>
                    </a:ext>
                  </a:extLst>
                </a:gridCol>
                <a:gridCol w="576072">
                  <a:extLst>
                    <a:ext uri="{9D8B030D-6E8A-4147-A177-3AD203B41FA5}">
                      <a16:colId xmlns:a16="http://schemas.microsoft.com/office/drawing/2014/main" val="2353297729"/>
                    </a:ext>
                  </a:extLst>
                </a:gridCol>
                <a:gridCol w="576072">
                  <a:extLst>
                    <a:ext uri="{9D8B030D-6E8A-4147-A177-3AD203B41FA5}">
                      <a16:colId xmlns:a16="http://schemas.microsoft.com/office/drawing/2014/main" val="3625892203"/>
                    </a:ext>
                  </a:extLst>
                </a:gridCol>
                <a:gridCol w="576072">
                  <a:extLst>
                    <a:ext uri="{9D8B030D-6E8A-4147-A177-3AD203B41FA5}">
                      <a16:colId xmlns:a16="http://schemas.microsoft.com/office/drawing/2014/main" val="4018975949"/>
                    </a:ext>
                  </a:extLst>
                </a:gridCol>
                <a:gridCol w="576072">
                  <a:extLst>
                    <a:ext uri="{9D8B030D-6E8A-4147-A177-3AD203B41FA5}">
                      <a16:colId xmlns:a16="http://schemas.microsoft.com/office/drawing/2014/main" val="742360073"/>
                    </a:ext>
                  </a:extLst>
                </a:gridCol>
                <a:gridCol w="576072">
                  <a:extLst>
                    <a:ext uri="{9D8B030D-6E8A-4147-A177-3AD203B41FA5}">
                      <a16:colId xmlns:a16="http://schemas.microsoft.com/office/drawing/2014/main" val="1409913640"/>
                    </a:ext>
                  </a:extLst>
                </a:gridCol>
                <a:gridCol w="576072">
                  <a:extLst>
                    <a:ext uri="{9D8B030D-6E8A-4147-A177-3AD203B41FA5}">
                      <a16:colId xmlns:a16="http://schemas.microsoft.com/office/drawing/2014/main" val="270172633"/>
                    </a:ext>
                  </a:extLst>
                </a:gridCol>
                <a:gridCol w="658368">
                  <a:extLst>
                    <a:ext uri="{9D8B030D-6E8A-4147-A177-3AD203B41FA5}">
                      <a16:colId xmlns:a16="http://schemas.microsoft.com/office/drawing/2014/main" val="29856211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2364288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Jacob's Creek - 2018-01-13 10:10:00 </a:t>
                      </a:r>
                      <a:r>
                        <a:rPr kumimoji="0" lang="en-US" sz="1000" b="0" i="0" u="none" strike="noStrike" kern="1200" cap="none" spc="0" normalizeH="0" baseline="0" noProof="0">
                          <a:ln>
                            <a:noFill/>
                          </a:ln>
                          <a:solidFill>
                            <a:prstClr val="black"/>
                          </a:solidFill>
                          <a:effectLst/>
                          <a:uLnTx/>
                          <a:uFillTx/>
                          <a:latin typeface="+mn-lt"/>
                          <a:ea typeface="+mn-ea"/>
                          <a:cs typeface="+mn-cs"/>
                        </a:rPr>
                        <a:t> 
 Looking for a weekend sharing snack? Look no further as Billy Law shows you how to perfect mini pizzas (perfectly paired with Le Petit Rosé) http://bit.ly/2CYOwIx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508154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Jacob's Creek - 2018-01-11 10:15:00 </a:t>
                      </a:r>
                      <a:r>
                        <a:rPr kumimoji="0" lang="en-US" sz="1000" b="0" i="0" u="none" strike="noStrike" kern="1200" cap="none" spc="0" normalizeH="0" baseline="0" noProof="0">
                          <a:ln>
                            <a:noFill/>
                          </a:ln>
                          <a:solidFill>
                            <a:prstClr val="black"/>
                          </a:solidFill>
                          <a:effectLst/>
                          <a:uLnTx/>
                          <a:uFillTx/>
                          <a:latin typeface="+mn-lt"/>
                          <a:ea typeface="+mn-ea"/>
                          <a:cs typeface="+mn-cs"/>
                        </a:rPr>
                        <a:t> 
 A pop-up supper club - sign up for an Our Table invitation. A dining experience centred around good food, good friends, carefully paired grape and unpretentious moments
jacobscreek.com/our-table/join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776802796"/>
                  </a:ext>
                </a:extLst>
              </a:tr>
            </a:tbl>
          </a:graphicData>
        </a:graphic>
      </p:graphicFrame>
      <p:sp>
        <p:nvSpPr>
          <p:cNvPr id="4" name="Text Placeholder 3">
            <a:extLst>
              <a:ext uri="{FF2B5EF4-FFF2-40B4-BE49-F238E27FC236}">
                <a16:creationId xmlns:a16="http://schemas.microsoft.com/office/drawing/2014/main" id="{B6E4FDFA-DE4F-42E9-98B9-E54E3862838B}"/>
              </a:ext>
            </a:extLst>
          </p:cNvPr>
          <p:cNvSpPr>
            <a:spLocks noGrp="1"/>
          </p:cNvSpPr>
          <p:nvPr>
            <p:ph type="body" sz="quarter" idx="14"/>
          </p:nvPr>
        </p:nvSpPr>
        <p:spPr/>
        <p:txBody>
          <a:bodyPr/>
          <a:lstStyle/>
          <a:p>
            <a:r>
              <a:rPr lang="en-US"/>
              <a:t>01/12/2017 - 28/02/2018</a:t>
            </a:r>
          </a:p>
        </p:txBody>
      </p:sp>
    </p:spTree>
    <p:extLst>
      <p:ext uri="{BB962C8B-B14F-4D97-AF65-F5344CB8AC3E}">
        <p14:creationId xmlns:p14="http://schemas.microsoft.com/office/powerpoint/2010/main" val="42839036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7ABC00-AE8B-495F-97AB-A77C43A1D46C}"/>
              </a:ext>
            </a:extLst>
          </p:cNvPr>
          <p:cNvSpPr>
            <a:spLocks noGrp="1"/>
          </p:cNvSpPr>
          <p:nvPr>
            <p:ph type="title"/>
          </p:nvPr>
        </p:nvSpPr>
        <p:spPr/>
        <p:txBody>
          <a:bodyPr/>
          <a:lstStyle/>
          <a:p>
            <a:r>
              <a:rPr lang="en-US"/>
              <a:t>Facebook FB Own Posts Table with views | Jacobs Creek - 12 of 12</a:t>
            </a:r>
          </a:p>
        </p:txBody>
      </p:sp>
      <p:graphicFrame>
        <p:nvGraphicFramePr>
          <p:cNvPr id="5" name="Table Placeholder 4">
            <a:extLst>
              <a:ext uri="{FF2B5EF4-FFF2-40B4-BE49-F238E27FC236}">
                <a16:creationId xmlns:a16="http://schemas.microsoft.com/office/drawing/2014/main" id="{966EBB4C-D622-4928-BB3A-B0295430BCC8}"/>
              </a:ext>
            </a:extLst>
          </p:cNvPr>
          <p:cNvGraphicFramePr>
            <a:graphicFrameLocks noGrp="1"/>
          </p:cNvGraphicFramePr>
          <p:nvPr>
            <p:ph type="tbl" sz="quarter" idx="13"/>
            <p:extLst>
              <p:ext uri="{D42A27DB-BD31-4B8C-83A1-F6EECF244321}">
                <p14:modId xmlns:p14="http://schemas.microsoft.com/office/powerpoint/2010/main" val="36110159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295068200"/>
                    </a:ext>
                  </a:extLst>
                </a:gridCol>
                <a:gridCol w="576072">
                  <a:extLst>
                    <a:ext uri="{9D8B030D-6E8A-4147-A177-3AD203B41FA5}">
                      <a16:colId xmlns:a16="http://schemas.microsoft.com/office/drawing/2014/main" val="4104435326"/>
                    </a:ext>
                  </a:extLst>
                </a:gridCol>
                <a:gridCol w="576072">
                  <a:extLst>
                    <a:ext uri="{9D8B030D-6E8A-4147-A177-3AD203B41FA5}">
                      <a16:colId xmlns:a16="http://schemas.microsoft.com/office/drawing/2014/main" val="1657690614"/>
                    </a:ext>
                  </a:extLst>
                </a:gridCol>
                <a:gridCol w="576072">
                  <a:extLst>
                    <a:ext uri="{9D8B030D-6E8A-4147-A177-3AD203B41FA5}">
                      <a16:colId xmlns:a16="http://schemas.microsoft.com/office/drawing/2014/main" val="1107240303"/>
                    </a:ext>
                  </a:extLst>
                </a:gridCol>
                <a:gridCol w="576072">
                  <a:extLst>
                    <a:ext uri="{9D8B030D-6E8A-4147-A177-3AD203B41FA5}">
                      <a16:colId xmlns:a16="http://schemas.microsoft.com/office/drawing/2014/main" val="2369172179"/>
                    </a:ext>
                  </a:extLst>
                </a:gridCol>
                <a:gridCol w="576072">
                  <a:extLst>
                    <a:ext uri="{9D8B030D-6E8A-4147-A177-3AD203B41FA5}">
                      <a16:colId xmlns:a16="http://schemas.microsoft.com/office/drawing/2014/main" val="908589405"/>
                    </a:ext>
                  </a:extLst>
                </a:gridCol>
                <a:gridCol w="576072">
                  <a:extLst>
                    <a:ext uri="{9D8B030D-6E8A-4147-A177-3AD203B41FA5}">
                      <a16:colId xmlns:a16="http://schemas.microsoft.com/office/drawing/2014/main" val="2032320990"/>
                    </a:ext>
                  </a:extLst>
                </a:gridCol>
                <a:gridCol w="576072">
                  <a:extLst>
                    <a:ext uri="{9D8B030D-6E8A-4147-A177-3AD203B41FA5}">
                      <a16:colId xmlns:a16="http://schemas.microsoft.com/office/drawing/2014/main" val="1992854553"/>
                    </a:ext>
                  </a:extLst>
                </a:gridCol>
                <a:gridCol w="576072">
                  <a:extLst>
                    <a:ext uri="{9D8B030D-6E8A-4147-A177-3AD203B41FA5}">
                      <a16:colId xmlns:a16="http://schemas.microsoft.com/office/drawing/2014/main" val="4122855467"/>
                    </a:ext>
                  </a:extLst>
                </a:gridCol>
                <a:gridCol w="576072">
                  <a:extLst>
                    <a:ext uri="{9D8B030D-6E8A-4147-A177-3AD203B41FA5}">
                      <a16:colId xmlns:a16="http://schemas.microsoft.com/office/drawing/2014/main" val="964155894"/>
                    </a:ext>
                  </a:extLst>
                </a:gridCol>
                <a:gridCol w="576072">
                  <a:extLst>
                    <a:ext uri="{9D8B030D-6E8A-4147-A177-3AD203B41FA5}">
                      <a16:colId xmlns:a16="http://schemas.microsoft.com/office/drawing/2014/main" val="3167687052"/>
                    </a:ext>
                  </a:extLst>
                </a:gridCol>
                <a:gridCol w="658368">
                  <a:extLst>
                    <a:ext uri="{9D8B030D-6E8A-4147-A177-3AD203B41FA5}">
                      <a16:colId xmlns:a16="http://schemas.microsoft.com/office/drawing/2014/main" val="28990772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2652836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Jacob's Creek - 2018-01-09 09:55:00 </a:t>
                      </a:r>
                      <a:r>
                        <a:rPr kumimoji="0" lang="en-US" sz="1000" b="0" i="0" u="none" strike="noStrike" kern="1200" cap="none" spc="0" normalizeH="0" baseline="0" noProof="0">
                          <a:ln>
                            <a:noFill/>
                          </a:ln>
                          <a:solidFill>
                            <a:prstClr val="black"/>
                          </a:solidFill>
                          <a:effectLst/>
                          <a:uLnTx/>
                          <a:uFillTx/>
                          <a:latin typeface="+mn-lt"/>
                          <a:ea typeface="+mn-ea"/>
                          <a:cs typeface="+mn-cs"/>
                        </a:rPr>
                        <a:t> 
 TOP TIP: Keeping colors neutral is the easiest way to achieve a modern minimal look, add a pop of colour with some greenery looped into your napkin 
 📷 http://www.homeyohmy.com/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23272538"/>
                  </a:ext>
                </a:extLst>
              </a:tr>
            </a:tbl>
          </a:graphicData>
        </a:graphic>
      </p:graphicFrame>
      <p:sp>
        <p:nvSpPr>
          <p:cNvPr id="4" name="Text Placeholder 3">
            <a:extLst>
              <a:ext uri="{FF2B5EF4-FFF2-40B4-BE49-F238E27FC236}">
                <a16:creationId xmlns:a16="http://schemas.microsoft.com/office/drawing/2014/main" id="{4ECAD6D1-9B47-49B1-8476-9F15AC264030}"/>
              </a:ext>
            </a:extLst>
          </p:cNvPr>
          <p:cNvSpPr>
            <a:spLocks noGrp="1"/>
          </p:cNvSpPr>
          <p:nvPr>
            <p:ph type="body" sz="quarter" idx="14"/>
          </p:nvPr>
        </p:nvSpPr>
        <p:spPr/>
        <p:txBody>
          <a:bodyPr/>
          <a:lstStyle/>
          <a:p>
            <a:r>
              <a:rPr lang="en-US"/>
              <a:t>01/12/2017 - 28/02/2018</a:t>
            </a:r>
          </a:p>
        </p:txBody>
      </p:sp>
    </p:spTree>
    <p:extLst>
      <p:ext uri="{BB962C8B-B14F-4D97-AF65-F5344CB8AC3E}">
        <p14:creationId xmlns:p14="http://schemas.microsoft.com/office/powerpoint/2010/main" val="145054245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5C790C-F495-4D48-BFCE-788120CD588A}"/>
              </a:ext>
            </a:extLst>
          </p:cNvPr>
          <p:cNvSpPr>
            <a:spLocks noGrp="1"/>
          </p:cNvSpPr>
          <p:nvPr>
            <p:ph type="title"/>
          </p:nvPr>
        </p:nvSpPr>
        <p:spPr/>
        <p:txBody>
          <a:bodyPr/>
          <a:lstStyle/>
          <a:p>
            <a:r>
              <a:rPr lang="en-US"/>
              <a:t>Instagram IG Followers Total (Bar Chart) | Jacobs Creek</a:t>
            </a:r>
          </a:p>
        </p:txBody>
      </p:sp>
      <p:graphicFrame>
        <p:nvGraphicFramePr>
          <p:cNvPr id="6" name="Chart Placeholder 5">
            <a:extLst>
              <a:ext uri="{FF2B5EF4-FFF2-40B4-BE49-F238E27FC236}">
                <a16:creationId xmlns:a16="http://schemas.microsoft.com/office/drawing/2014/main" id="{FA352CF5-D329-48FB-B8AD-03697BC031A1}"/>
              </a:ext>
            </a:extLst>
          </p:cNvPr>
          <p:cNvGraphicFramePr>
            <a:graphicFrameLocks noGrp="1"/>
          </p:cNvGraphicFramePr>
          <p:nvPr>
            <p:ph type="chart" sz="quarter" idx="13"/>
            <p:extLst>
              <p:ext uri="{D42A27DB-BD31-4B8C-83A1-F6EECF244321}">
                <p14:modId xmlns:p14="http://schemas.microsoft.com/office/powerpoint/2010/main" val="397716817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E7F5F73-2A7A-42EE-86F1-3CB77713FD4C}"/>
              </a:ext>
            </a:extLst>
          </p:cNvPr>
          <p:cNvSpPr>
            <a:spLocks noGrp="1"/>
          </p:cNvSpPr>
          <p:nvPr>
            <p:ph type="body" sz="quarter" idx="14"/>
          </p:nvPr>
        </p:nvSpPr>
        <p:spPr/>
        <p:txBody>
          <a:bodyPr/>
          <a:lstStyle/>
          <a:p>
            <a:r>
              <a:rPr lang="en-US"/>
              <a:t>01/12/2017 - 28/02/2018</a:t>
            </a:r>
          </a:p>
        </p:txBody>
      </p:sp>
      <p:sp>
        <p:nvSpPr>
          <p:cNvPr id="5" name="Footer Placeholder 4">
            <a:extLst>
              <a:ext uri="{FF2B5EF4-FFF2-40B4-BE49-F238E27FC236}">
                <a16:creationId xmlns:a16="http://schemas.microsoft.com/office/drawing/2014/main" id="{61DF916D-55E6-45CD-A549-4DAFCD3BA3D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248308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306224-0B2B-4585-8933-13393E46B01A}"/>
              </a:ext>
            </a:extLst>
          </p:cNvPr>
          <p:cNvSpPr>
            <a:spLocks noGrp="1"/>
          </p:cNvSpPr>
          <p:nvPr>
            <p:ph type="title"/>
          </p:nvPr>
        </p:nvSpPr>
        <p:spPr/>
        <p:txBody>
          <a:bodyPr/>
          <a:lstStyle/>
          <a:p>
            <a:r>
              <a:rPr lang="en-US"/>
              <a:t>Instagram IG Followers Change (Bar Chart) | Jacobs Creek</a:t>
            </a:r>
          </a:p>
        </p:txBody>
      </p:sp>
      <p:graphicFrame>
        <p:nvGraphicFramePr>
          <p:cNvPr id="6" name="Chart Placeholder 5">
            <a:extLst>
              <a:ext uri="{FF2B5EF4-FFF2-40B4-BE49-F238E27FC236}">
                <a16:creationId xmlns:a16="http://schemas.microsoft.com/office/drawing/2014/main" id="{E8FD7CE1-763E-416B-A4E9-AB6757F38412}"/>
              </a:ext>
            </a:extLst>
          </p:cNvPr>
          <p:cNvGraphicFramePr>
            <a:graphicFrameLocks noGrp="1"/>
          </p:cNvGraphicFramePr>
          <p:nvPr>
            <p:ph type="chart" sz="quarter" idx="13"/>
            <p:extLst>
              <p:ext uri="{D42A27DB-BD31-4B8C-83A1-F6EECF244321}">
                <p14:modId xmlns:p14="http://schemas.microsoft.com/office/powerpoint/2010/main" val="83709246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69F3FFD-907D-433F-A075-D8D423FACDA4}"/>
              </a:ext>
            </a:extLst>
          </p:cNvPr>
          <p:cNvSpPr>
            <a:spLocks noGrp="1"/>
          </p:cNvSpPr>
          <p:nvPr>
            <p:ph type="body" sz="quarter" idx="14"/>
          </p:nvPr>
        </p:nvSpPr>
        <p:spPr/>
        <p:txBody>
          <a:bodyPr/>
          <a:lstStyle/>
          <a:p>
            <a:r>
              <a:rPr lang="en-US"/>
              <a:t>01/12/2017 - 28/02/2018</a:t>
            </a:r>
          </a:p>
        </p:txBody>
      </p:sp>
      <p:sp>
        <p:nvSpPr>
          <p:cNvPr id="5" name="Footer Placeholder 4">
            <a:extLst>
              <a:ext uri="{FF2B5EF4-FFF2-40B4-BE49-F238E27FC236}">
                <a16:creationId xmlns:a16="http://schemas.microsoft.com/office/drawing/2014/main" id="{BAC0D02A-05DB-4C2E-94E2-58A3A8F61F4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1782644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4E73E3-2444-433C-A941-AB2831C8ED13}"/>
              </a:ext>
            </a:extLst>
          </p:cNvPr>
          <p:cNvSpPr>
            <a:spLocks noGrp="1"/>
          </p:cNvSpPr>
          <p:nvPr>
            <p:ph type="title"/>
          </p:nvPr>
        </p:nvSpPr>
        <p:spPr/>
        <p:txBody>
          <a:bodyPr/>
          <a:lstStyle/>
          <a:p>
            <a:r>
              <a:rPr lang="en-US"/>
              <a:t>Reach  | Jacobs Creek</a:t>
            </a:r>
          </a:p>
        </p:txBody>
      </p:sp>
      <p:graphicFrame>
        <p:nvGraphicFramePr>
          <p:cNvPr id="6" name="Chart Placeholder 5">
            <a:extLst>
              <a:ext uri="{FF2B5EF4-FFF2-40B4-BE49-F238E27FC236}">
                <a16:creationId xmlns:a16="http://schemas.microsoft.com/office/drawing/2014/main" id="{7130547B-58E2-4550-92D1-50912F4AE726}"/>
              </a:ext>
            </a:extLst>
          </p:cNvPr>
          <p:cNvGraphicFramePr>
            <a:graphicFrameLocks noGrp="1"/>
          </p:cNvGraphicFramePr>
          <p:nvPr>
            <p:ph type="chart" sz="quarter" idx="13"/>
            <p:extLst>
              <p:ext uri="{D42A27DB-BD31-4B8C-83A1-F6EECF244321}">
                <p14:modId xmlns:p14="http://schemas.microsoft.com/office/powerpoint/2010/main" val="133951119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0F1AEA1-F184-4716-9287-2AD389029053}"/>
              </a:ext>
            </a:extLst>
          </p:cNvPr>
          <p:cNvSpPr>
            <a:spLocks noGrp="1"/>
          </p:cNvSpPr>
          <p:nvPr>
            <p:ph type="body" sz="quarter" idx="14"/>
          </p:nvPr>
        </p:nvSpPr>
        <p:spPr/>
        <p:txBody>
          <a:bodyPr/>
          <a:lstStyle/>
          <a:p>
            <a:r>
              <a:rPr lang="en-US"/>
              <a:t>01/12/2017 - 28/02/2018</a:t>
            </a:r>
          </a:p>
        </p:txBody>
      </p:sp>
      <p:sp>
        <p:nvSpPr>
          <p:cNvPr id="5" name="Footer Placeholder 4">
            <a:extLst>
              <a:ext uri="{FF2B5EF4-FFF2-40B4-BE49-F238E27FC236}">
                <a16:creationId xmlns:a16="http://schemas.microsoft.com/office/drawing/2014/main" id="{7592E0A5-AEA1-46D1-90E0-DC952A4FA1E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7900060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C483E4-ECF6-4CA7-916B-C8BA47524175}"/>
              </a:ext>
            </a:extLst>
          </p:cNvPr>
          <p:cNvSpPr>
            <a:spLocks noGrp="1"/>
          </p:cNvSpPr>
          <p:nvPr>
            <p:ph type="title"/>
          </p:nvPr>
        </p:nvSpPr>
        <p:spPr/>
        <p:txBody>
          <a:bodyPr/>
          <a:lstStyle/>
          <a:p>
            <a:r>
              <a:rPr lang="en-US"/>
              <a:t>Instagram IG Total Interactions (Bar Chart) | Jacobs Creek</a:t>
            </a:r>
          </a:p>
        </p:txBody>
      </p:sp>
      <p:graphicFrame>
        <p:nvGraphicFramePr>
          <p:cNvPr id="6" name="Chart Placeholder 5">
            <a:extLst>
              <a:ext uri="{FF2B5EF4-FFF2-40B4-BE49-F238E27FC236}">
                <a16:creationId xmlns:a16="http://schemas.microsoft.com/office/drawing/2014/main" id="{77D37D04-7CC9-4954-BEC2-FF2E55B4DDC1}"/>
              </a:ext>
            </a:extLst>
          </p:cNvPr>
          <p:cNvGraphicFramePr>
            <a:graphicFrameLocks noGrp="1"/>
          </p:cNvGraphicFramePr>
          <p:nvPr>
            <p:ph type="chart" sz="quarter" idx="13"/>
            <p:extLst>
              <p:ext uri="{D42A27DB-BD31-4B8C-83A1-F6EECF244321}">
                <p14:modId xmlns:p14="http://schemas.microsoft.com/office/powerpoint/2010/main" val="228510538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5EF8E3D-6DAB-4425-99B3-57B31E4D10E8}"/>
              </a:ext>
            </a:extLst>
          </p:cNvPr>
          <p:cNvSpPr>
            <a:spLocks noGrp="1"/>
          </p:cNvSpPr>
          <p:nvPr>
            <p:ph type="body" sz="quarter" idx="14"/>
          </p:nvPr>
        </p:nvSpPr>
        <p:spPr/>
        <p:txBody>
          <a:bodyPr/>
          <a:lstStyle/>
          <a:p>
            <a:r>
              <a:rPr lang="en-US"/>
              <a:t>01/12/2017 - 28/02/2018</a:t>
            </a:r>
          </a:p>
        </p:txBody>
      </p:sp>
      <p:sp>
        <p:nvSpPr>
          <p:cNvPr id="5" name="Footer Placeholder 4">
            <a:extLst>
              <a:ext uri="{FF2B5EF4-FFF2-40B4-BE49-F238E27FC236}">
                <a16:creationId xmlns:a16="http://schemas.microsoft.com/office/drawing/2014/main" id="{92653454-F275-4555-9A45-746A191AA5C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3396054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E2FB62-E31B-4D48-B09B-2CE8D697E3E9}"/>
              </a:ext>
            </a:extLst>
          </p:cNvPr>
          <p:cNvSpPr>
            <a:spLocks noGrp="1"/>
          </p:cNvSpPr>
          <p:nvPr>
            <p:ph type="title"/>
          </p:nvPr>
        </p:nvSpPr>
        <p:spPr/>
        <p:txBody>
          <a:bodyPr/>
          <a:lstStyle/>
          <a:p>
            <a:r>
              <a:rPr lang="en-US"/>
              <a:t>Instagram Posts Table | Jacobs Creek - 1 of 6</a:t>
            </a:r>
          </a:p>
        </p:txBody>
      </p:sp>
      <p:graphicFrame>
        <p:nvGraphicFramePr>
          <p:cNvPr id="5" name="Table Placeholder 4">
            <a:extLst>
              <a:ext uri="{FF2B5EF4-FFF2-40B4-BE49-F238E27FC236}">
                <a16:creationId xmlns:a16="http://schemas.microsoft.com/office/drawing/2014/main" id="{0780C0F1-175D-4B31-9059-180A8067B3F9}"/>
              </a:ext>
            </a:extLst>
          </p:cNvPr>
          <p:cNvGraphicFramePr>
            <a:graphicFrameLocks noGrp="1"/>
          </p:cNvGraphicFramePr>
          <p:nvPr>
            <p:ph type="tbl" sz="quarter" idx="13"/>
            <p:extLst>
              <p:ext uri="{D42A27DB-BD31-4B8C-83A1-F6EECF244321}">
                <p14:modId xmlns:p14="http://schemas.microsoft.com/office/powerpoint/2010/main" val="10989323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4040046580"/>
                    </a:ext>
                  </a:extLst>
                </a:gridCol>
                <a:gridCol w="658368">
                  <a:extLst>
                    <a:ext uri="{9D8B030D-6E8A-4147-A177-3AD203B41FA5}">
                      <a16:colId xmlns:a16="http://schemas.microsoft.com/office/drawing/2014/main" val="483873317"/>
                    </a:ext>
                  </a:extLst>
                </a:gridCol>
                <a:gridCol w="658368">
                  <a:extLst>
                    <a:ext uri="{9D8B030D-6E8A-4147-A177-3AD203B41FA5}">
                      <a16:colId xmlns:a16="http://schemas.microsoft.com/office/drawing/2014/main" val="3184238854"/>
                    </a:ext>
                  </a:extLst>
                </a:gridCol>
                <a:gridCol w="658368">
                  <a:extLst>
                    <a:ext uri="{9D8B030D-6E8A-4147-A177-3AD203B41FA5}">
                      <a16:colId xmlns:a16="http://schemas.microsoft.com/office/drawing/2014/main" val="449287833"/>
                    </a:ext>
                  </a:extLst>
                </a:gridCol>
                <a:gridCol w="658368">
                  <a:extLst>
                    <a:ext uri="{9D8B030D-6E8A-4147-A177-3AD203B41FA5}">
                      <a16:colId xmlns:a16="http://schemas.microsoft.com/office/drawing/2014/main" val="1029550101"/>
                    </a:ext>
                  </a:extLst>
                </a:gridCol>
                <a:gridCol w="658368">
                  <a:extLst>
                    <a:ext uri="{9D8B030D-6E8A-4147-A177-3AD203B41FA5}">
                      <a16:colId xmlns:a16="http://schemas.microsoft.com/office/drawing/2014/main" val="2265648880"/>
                    </a:ext>
                  </a:extLst>
                </a:gridCol>
                <a:gridCol w="658368">
                  <a:extLst>
                    <a:ext uri="{9D8B030D-6E8A-4147-A177-3AD203B41FA5}">
                      <a16:colId xmlns:a16="http://schemas.microsoft.com/office/drawing/2014/main" val="4123287679"/>
                    </a:ext>
                  </a:extLst>
                </a:gridCol>
                <a:gridCol w="658368">
                  <a:extLst>
                    <a:ext uri="{9D8B030D-6E8A-4147-A177-3AD203B41FA5}">
                      <a16:colId xmlns:a16="http://schemas.microsoft.com/office/drawing/2014/main" val="4051535340"/>
                    </a:ext>
                  </a:extLst>
                </a:gridCol>
                <a:gridCol w="658368">
                  <a:extLst>
                    <a:ext uri="{9D8B030D-6E8A-4147-A177-3AD203B41FA5}">
                      <a16:colId xmlns:a16="http://schemas.microsoft.com/office/drawing/2014/main" val="12651424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19970735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ourtableuae - 2018-10-30 10:16:35 </a:t>
                      </a:r>
                      <a:r>
                        <a:rPr kumimoji="0" lang="en-US" sz="1000" b="0" i="0" u="none" strike="noStrike" kern="1200" cap="none" spc="0" normalizeH="0" baseline="0" noProof="0">
                          <a:ln>
                            <a:noFill/>
                          </a:ln>
                          <a:solidFill>
                            <a:prstClr val="black"/>
                          </a:solidFill>
                          <a:effectLst/>
                          <a:uLnTx/>
                          <a:uFillTx/>
                          <a:latin typeface="+mn-lt"/>
                          <a:ea typeface="+mn-ea"/>
                          <a:cs typeface="+mn-cs"/>
                        </a:rPr>
                        <a:t>
 Some inspo for your #OurTable! Salmon lovers where you at? Here's a simple and delicious recipe to pair a lovely glass of Jacob’s Creek Reserve Chardonnay with! Comment a 🐟 if you're trying this tonight! (Fancy signing up for an OurTable? Send us a DM!)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1512</a:t>
                      </a:r>
                    </a:p>
                  </a:txBody>
                  <a:tcPr/>
                </a:tc>
                <a:extLst>
                  <a:ext uri="{0D108BD9-81ED-4DB2-BD59-A6C34878D82A}">
                    <a16:rowId xmlns:a16="http://schemas.microsoft.com/office/drawing/2014/main" val="16572328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ourtableuae - 2018-10-29 15:05:52 </a:t>
                      </a:r>
                      <a:r>
                        <a:rPr kumimoji="0" lang="en-US" sz="1000" b="0" i="0" u="none" strike="noStrike" kern="1200" cap="none" spc="0" normalizeH="0" baseline="0" noProof="0">
                          <a:ln>
                            <a:noFill/>
                          </a:ln>
                          <a:solidFill>
                            <a:prstClr val="black"/>
                          </a:solidFill>
                          <a:effectLst/>
                          <a:uLnTx/>
                          <a:uFillTx/>
                          <a:latin typeface="+mn-lt"/>
                          <a:ea typeface="+mn-ea"/>
                          <a:cs typeface="+mn-cs"/>
                        </a:rPr>
                        <a:t>
 @patyrez has officially entered the #OurTable’s wine-derful trip to Australia 🇦🇺 competition!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639</a:t>
                      </a:r>
                    </a:p>
                  </a:txBody>
                  <a:tcPr/>
                </a:tc>
                <a:extLst>
                  <a:ext uri="{0D108BD9-81ED-4DB2-BD59-A6C34878D82A}">
                    <a16:rowId xmlns:a16="http://schemas.microsoft.com/office/drawing/2014/main" val="33913178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ourtableuae - 2018-10-28 10:19:27 </a:t>
                      </a:r>
                      <a:r>
                        <a:rPr kumimoji="0" lang="en-US" sz="1000" b="0" i="0" u="none" strike="noStrike" kern="1200" cap="none" spc="0" normalizeH="0" baseline="0" noProof="0">
                          <a:ln>
                            <a:noFill/>
                          </a:ln>
                          <a:solidFill>
                            <a:prstClr val="black"/>
                          </a:solidFill>
                          <a:effectLst/>
                          <a:uLnTx/>
                          <a:uFillTx/>
                          <a:latin typeface="+mn-lt"/>
                          <a:ea typeface="+mn-ea"/>
                          <a:cs typeface="+mn-cs"/>
                        </a:rPr>
                        <a:t>
 Major throwback to this magical afternoon with one of our first #OurTableUAE hosts @nyreemcfarlane! You'll be seeing more from them soon...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734</a:t>
                      </a:r>
                    </a:p>
                  </a:txBody>
                  <a:tcPr/>
                </a:tc>
                <a:extLst>
                  <a:ext uri="{0D108BD9-81ED-4DB2-BD59-A6C34878D82A}">
                    <a16:rowId xmlns:a16="http://schemas.microsoft.com/office/drawing/2014/main" val="28598841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ourtableuae - 2018-10-25 15:40:21 </a:t>
                      </a:r>
                      <a:r>
                        <a:rPr kumimoji="0" lang="en-US" sz="1000" b="0" i="0" u="none" strike="noStrike" kern="1200" cap="none" spc="0" normalizeH="0" baseline="0" noProof="0">
                          <a:ln>
                            <a:noFill/>
                          </a:ln>
                          <a:solidFill>
                            <a:prstClr val="black"/>
                          </a:solidFill>
                          <a:effectLst/>
                          <a:uLnTx/>
                          <a:uFillTx/>
                          <a:latin typeface="+mn-lt"/>
                          <a:ea typeface="+mn-ea"/>
                          <a:cs typeface="+mn-cs"/>
                        </a:rPr>
                        <a:t>
 Fancy a wine-derful trip to Australia? Watch our "Competition" highlight for all the details on how you can win. It's as easy as 1,2,3!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583</a:t>
                      </a:r>
                    </a:p>
                  </a:txBody>
                  <a:tcPr/>
                </a:tc>
                <a:extLst>
                  <a:ext uri="{0D108BD9-81ED-4DB2-BD59-A6C34878D82A}">
                    <a16:rowId xmlns:a16="http://schemas.microsoft.com/office/drawing/2014/main" val="38550365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ourtableuae - 2018-10-24 17:37:57 </a:t>
                      </a:r>
                      <a:r>
                        <a:rPr kumimoji="0" lang="en-US" sz="1000" b="0" i="0" u="none" strike="noStrike" kern="1200" cap="none" spc="0" normalizeH="0" baseline="0" noProof="0">
                          <a:ln>
                            <a:noFill/>
                          </a:ln>
                          <a:solidFill>
                            <a:prstClr val="black"/>
                          </a:solidFill>
                          <a:effectLst/>
                          <a:uLnTx/>
                          <a:uFillTx/>
                          <a:latin typeface="+mn-lt"/>
                          <a:ea typeface="+mn-ea"/>
                          <a:cs typeface="+mn-cs"/>
                        </a:rPr>
                        <a:t>
 Comment 🍷 if you're not a quitter!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683</a:t>
                      </a:r>
                    </a:p>
                  </a:txBody>
                  <a:tcPr/>
                </a:tc>
                <a:extLst>
                  <a:ext uri="{0D108BD9-81ED-4DB2-BD59-A6C34878D82A}">
                    <a16:rowId xmlns:a16="http://schemas.microsoft.com/office/drawing/2014/main" val="3320564668"/>
                  </a:ext>
                </a:extLst>
              </a:tr>
            </a:tbl>
          </a:graphicData>
        </a:graphic>
      </p:graphicFrame>
      <p:sp>
        <p:nvSpPr>
          <p:cNvPr id="4" name="Text Placeholder 3">
            <a:extLst>
              <a:ext uri="{FF2B5EF4-FFF2-40B4-BE49-F238E27FC236}">
                <a16:creationId xmlns:a16="http://schemas.microsoft.com/office/drawing/2014/main" id="{A352A6C0-E4F5-4BB0-9FAB-9DD068250C30}"/>
              </a:ext>
            </a:extLst>
          </p:cNvPr>
          <p:cNvSpPr>
            <a:spLocks noGrp="1"/>
          </p:cNvSpPr>
          <p:nvPr>
            <p:ph type="body" sz="quarter" idx="14"/>
          </p:nvPr>
        </p:nvSpPr>
        <p:spPr/>
        <p:txBody>
          <a:bodyPr/>
          <a:lstStyle/>
          <a:p>
            <a:r>
              <a:rPr lang="en-US"/>
              <a:t>01/01/2018 - 31/10/2018</a:t>
            </a:r>
          </a:p>
        </p:txBody>
      </p:sp>
    </p:spTree>
    <p:extLst>
      <p:ext uri="{BB962C8B-B14F-4D97-AF65-F5344CB8AC3E}">
        <p14:creationId xmlns:p14="http://schemas.microsoft.com/office/powerpoint/2010/main" val="224175288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40138E-7750-41D6-A8BC-90A7439202EB}"/>
              </a:ext>
            </a:extLst>
          </p:cNvPr>
          <p:cNvSpPr>
            <a:spLocks noGrp="1"/>
          </p:cNvSpPr>
          <p:nvPr>
            <p:ph type="title"/>
          </p:nvPr>
        </p:nvSpPr>
        <p:spPr/>
        <p:txBody>
          <a:bodyPr/>
          <a:lstStyle/>
          <a:p>
            <a:r>
              <a:rPr lang="en-US"/>
              <a:t>Instagram Posts Table | Jacobs Creek - 2 of 6</a:t>
            </a:r>
          </a:p>
        </p:txBody>
      </p:sp>
      <p:graphicFrame>
        <p:nvGraphicFramePr>
          <p:cNvPr id="5" name="Table Placeholder 4">
            <a:extLst>
              <a:ext uri="{FF2B5EF4-FFF2-40B4-BE49-F238E27FC236}">
                <a16:creationId xmlns:a16="http://schemas.microsoft.com/office/drawing/2014/main" id="{2827BD15-47F6-4C9E-9A6C-1BD7A6B25080}"/>
              </a:ext>
            </a:extLst>
          </p:cNvPr>
          <p:cNvGraphicFramePr>
            <a:graphicFrameLocks noGrp="1"/>
          </p:cNvGraphicFramePr>
          <p:nvPr>
            <p:ph type="tbl" sz="quarter" idx="13"/>
            <p:extLst>
              <p:ext uri="{D42A27DB-BD31-4B8C-83A1-F6EECF244321}">
                <p14:modId xmlns:p14="http://schemas.microsoft.com/office/powerpoint/2010/main" val="32527056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2857655759"/>
                    </a:ext>
                  </a:extLst>
                </a:gridCol>
                <a:gridCol w="658368">
                  <a:extLst>
                    <a:ext uri="{9D8B030D-6E8A-4147-A177-3AD203B41FA5}">
                      <a16:colId xmlns:a16="http://schemas.microsoft.com/office/drawing/2014/main" val="3822057022"/>
                    </a:ext>
                  </a:extLst>
                </a:gridCol>
                <a:gridCol w="658368">
                  <a:extLst>
                    <a:ext uri="{9D8B030D-6E8A-4147-A177-3AD203B41FA5}">
                      <a16:colId xmlns:a16="http://schemas.microsoft.com/office/drawing/2014/main" val="1556087861"/>
                    </a:ext>
                  </a:extLst>
                </a:gridCol>
                <a:gridCol w="658368">
                  <a:extLst>
                    <a:ext uri="{9D8B030D-6E8A-4147-A177-3AD203B41FA5}">
                      <a16:colId xmlns:a16="http://schemas.microsoft.com/office/drawing/2014/main" val="1525827251"/>
                    </a:ext>
                  </a:extLst>
                </a:gridCol>
                <a:gridCol w="658368">
                  <a:extLst>
                    <a:ext uri="{9D8B030D-6E8A-4147-A177-3AD203B41FA5}">
                      <a16:colId xmlns:a16="http://schemas.microsoft.com/office/drawing/2014/main" val="3236226830"/>
                    </a:ext>
                  </a:extLst>
                </a:gridCol>
                <a:gridCol w="658368">
                  <a:extLst>
                    <a:ext uri="{9D8B030D-6E8A-4147-A177-3AD203B41FA5}">
                      <a16:colId xmlns:a16="http://schemas.microsoft.com/office/drawing/2014/main" val="3986218044"/>
                    </a:ext>
                  </a:extLst>
                </a:gridCol>
                <a:gridCol w="658368">
                  <a:extLst>
                    <a:ext uri="{9D8B030D-6E8A-4147-A177-3AD203B41FA5}">
                      <a16:colId xmlns:a16="http://schemas.microsoft.com/office/drawing/2014/main" val="3633569724"/>
                    </a:ext>
                  </a:extLst>
                </a:gridCol>
                <a:gridCol w="658368">
                  <a:extLst>
                    <a:ext uri="{9D8B030D-6E8A-4147-A177-3AD203B41FA5}">
                      <a16:colId xmlns:a16="http://schemas.microsoft.com/office/drawing/2014/main" val="1393528937"/>
                    </a:ext>
                  </a:extLst>
                </a:gridCol>
                <a:gridCol w="658368">
                  <a:extLst>
                    <a:ext uri="{9D8B030D-6E8A-4147-A177-3AD203B41FA5}">
                      <a16:colId xmlns:a16="http://schemas.microsoft.com/office/drawing/2014/main" val="108042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18178233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ourtableuae - 2018-10-23 11:49:48 </a:t>
                      </a:r>
                      <a:r>
                        <a:rPr kumimoji="0" lang="en-US" sz="1000" b="0" i="0" u="none" strike="noStrike" kern="1200" cap="none" spc="0" normalizeH="0" baseline="0" noProof="0">
                          <a:ln>
                            <a:noFill/>
                          </a:ln>
                          <a:solidFill>
                            <a:prstClr val="black"/>
                          </a:solidFill>
                          <a:effectLst/>
                          <a:uLnTx/>
                          <a:uFillTx/>
                          <a:latin typeface="+mn-lt"/>
                          <a:ea typeface="+mn-ea"/>
                          <a:cs typeface="+mn-cs"/>
                        </a:rPr>
                        <a:t>
 We're wishing that this "Wishful Thinking" chair by @whitemossdecor is part of our next #OurTable set up! 📷 @whitemossdecor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625</a:t>
                      </a:r>
                    </a:p>
                  </a:txBody>
                  <a:tcPr/>
                </a:tc>
                <a:extLst>
                  <a:ext uri="{0D108BD9-81ED-4DB2-BD59-A6C34878D82A}">
                    <a16:rowId xmlns:a16="http://schemas.microsoft.com/office/drawing/2014/main" val="28001535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ourtableuae - 2018-10-22 16:37:28 </a:t>
                      </a:r>
                      <a:r>
                        <a:rPr kumimoji="0" lang="en-US" sz="1000" b="0" i="0" u="none" strike="noStrike" kern="1200" cap="none" spc="0" normalizeH="0" baseline="0" noProof="0">
                          <a:ln>
                            <a:noFill/>
                          </a:ln>
                          <a:solidFill>
                            <a:prstClr val="black"/>
                          </a:solidFill>
                          <a:effectLst/>
                          <a:uLnTx/>
                          <a:uFillTx/>
                          <a:latin typeface="+mn-lt"/>
                          <a:ea typeface="+mn-ea"/>
                          <a:cs typeface="+mn-cs"/>
                        </a:rPr>
                        <a:t>
 @farmersmarketme is coming back 2nd &amp; 3rd of November at Bay Avenue! Perfect for if you're planning on entering our competition to win a trip to Australia, by hosting your own Our Table dinner party (check our last post!) 📷 @farmersmarketme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682</a:t>
                      </a:r>
                    </a:p>
                  </a:txBody>
                  <a:tcPr/>
                </a:tc>
                <a:extLst>
                  <a:ext uri="{0D108BD9-81ED-4DB2-BD59-A6C34878D82A}">
                    <a16:rowId xmlns:a16="http://schemas.microsoft.com/office/drawing/2014/main" val="12400755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ourtableuae - 2018-10-21 18:26:58 </a:t>
                      </a:r>
                      <a:r>
                        <a:rPr kumimoji="0" lang="en-US" sz="1000" b="0" i="0" u="none" strike="noStrike" kern="1200" cap="none" spc="0" normalizeH="0" baseline="0" noProof="0">
                          <a:ln>
                            <a:noFill/>
                          </a:ln>
                          <a:solidFill>
                            <a:prstClr val="black"/>
                          </a:solidFill>
                          <a:effectLst/>
                          <a:uLnTx/>
                          <a:uFillTx/>
                          <a:latin typeface="+mn-lt"/>
                          <a:ea typeface="+mn-ea"/>
                          <a:cs typeface="+mn-cs"/>
                        </a:rPr>
                        <a:t>
 🎉 WIN a wine adventure to Australia!! (Yes, really!) 🎉 1. Watch this vid 👆🏽 2. Hold your own Our Table  3. Take pics 4. Share them with us! Best pic wins!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1211</a:t>
                      </a:r>
                    </a:p>
                  </a:txBody>
                  <a:tcPr/>
                </a:tc>
                <a:extLst>
                  <a:ext uri="{0D108BD9-81ED-4DB2-BD59-A6C34878D82A}">
                    <a16:rowId xmlns:a16="http://schemas.microsoft.com/office/drawing/2014/main" val="15325142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ourtableuae - 2018-10-20 12:30:47 </a:t>
                      </a:r>
                      <a:r>
                        <a:rPr kumimoji="0" lang="en-US" sz="1000" b="0" i="0" u="none" strike="noStrike" kern="1200" cap="none" spc="0" normalizeH="0" baseline="0" noProof="0">
                          <a:ln>
                            <a:noFill/>
                          </a:ln>
                          <a:solidFill>
                            <a:prstClr val="black"/>
                          </a:solidFill>
                          <a:effectLst/>
                          <a:uLnTx/>
                          <a:uFillTx/>
                          <a:latin typeface="+mn-lt"/>
                          <a:ea typeface="+mn-ea"/>
                          <a:cs typeface="+mn-cs"/>
                        </a:rPr>
                        <a:t>
 We've got something cooking up with some of Dubai's biggest foodies. Stay tuned! 📷@mycustardpie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634</a:t>
                      </a:r>
                    </a:p>
                  </a:txBody>
                  <a:tcPr/>
                </a:tc>
                <a:extLst>
                  <a:ext uri="{0D108BD9-81ED-4DB2-BD59-A6C34878D82A}">
                    <a16:rowId xmlns:a16="http://schemas.microsoft.com/office/drawing/2014/main" val="16595717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ourtableuae - 2018-10-18 17:45:15 </a:t>
                      </a:r>
                      <a:r>
                        <a:rPr kumimoji="0" lang="en-US" sz="1000" b="0" i="0" u="none" strike="noStrike" kern="1200" cap="none" spc="0" normalizeH="0" baseline="0" noProof="0">
                          <a:ln>
                            <a:noFill/>
                          </a:ln>
                          <a:solidFill>
                            <a:prstClr val="black"/>
                          </a:solidFill>
                          <a:effectLst/>
                          <a:uLnTx/>
                          <a:uFillTx/>
                          <a:latin typeface="+mn-lt"/>
                          <a:ea typeface="+mn-ea"/>
                          <a:cs typeface="+mn-cs"/>
                        </a:rPr>
                        <a:t>
 CHEERS 🥂 It’s the weekend! Which grape will you be sipping on tonight?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654</a:t>
                      </a:r>
                    </a:p>
                  </a:txBody>
                  <a:tcPr/>
                </a:tc>
                <a:extLst>
                  <a:ext uri="{0D108BD9-81ED-4DB2-BD59-A6C34878D82A}">
                    <a16:rowId xmlns:a16="http://schemas.microsoft.com/office/drawing/2014/main" val="3050846818"/>
                  </a:ext>
                </a:extLst>
              </a:tr>
            </a:tbl>
          </a:graphicData>
        </a:graphic>
      </p:graphicFrame>
      <p:sp>
        <p:nvSpPr>
          <p:cNvPr id="4" name="Text Placeholder 3">
            <a:extLst>
              <a:ext uri="{FF2B5EF4-FFF2-40B4-BE49-F238E27FC236}">
                <a16:creationId xmlns:a16="http://schemas.microsoft.com/office/drawing/2014/main" id="{E07C1364-F8EC-428A-8FD5-A36BCA622761}"/>
              </a:ext>
            </a:extLst>
          </p:cNvPr>
          <p:cNvSpPr>
            <a:spLocks noGrp="1"/>
          </p:cNvSpPr>
          <p:nvPr>
            <p:ph type="body" sz="quarter" idx="14"/>
          </p:nvPr>
        </p:nvSpPr>
        <p:spPr/>
        <p:txBody>
          <a:bodyPr/>
          <a:lstStyle/>
          <a:p>
            <a:r>
              <a:rPr lang="en-US"/>
              <a:t>01/01/2018 - 31/10/2018</a:t>
            </a:r>
          </a:p>
        </p:txBody>
      </p:sp>
    </p:spTree>
    <p:extLst>
      <p:ext uri="{BB962C8B-B14F-4D97-AF65-F5344CB8AC3E}">
        <p14:creationId xmlns:p14="http://schemas.microsoft.com/office/powerpoint/2010/main" val="292675204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C82126-FEAE-45F0-8B97-06BB77EE0FAE}"/>
              </a:ext>
            </a:extLst>
          </p:cNvPr>
          <p:cNvSpPr>
            <a:spLocks noGrp="1"/>
          </p:cNvSpPr>
          <p:nvPr>
            <p:ph type="title"/>
          </p:nvPr>
        </p:nvSpPr>
        <p:spPr/>
        <p:txBody>
          <a:bodyPr/>
          <a:lstStyle/>
          <a:p>
            <a:r>
              <a:rPr lang="en-US"/>
              <a:t>Instagram Posts Table | Jacobs Creek - 3 of 6</a:t>
            </a:r>
          </a:p>
        </p:txBody>
      </p:sp>
      <p:graphicFrame>
        <p:nvGraphicFramePr>
          <p:cNvPr id="5" name="Table Placeholder 4">
            <a:extLst>
              <a:ext uri="{FF2B5EF4-FFF2-40B4-BE49-F238E27FC236}">
                <a16:creationId xmlns:a16="http://schemas.microsoft.com/office/drawing/2014/main" id="{73E25128-8D86-442A-9994-A02EB3EC5276}"/>
              </a:ext>
            </a:extLst>
          </p:cNvPr>
          <p:cNvGraphicFramePr>
            <a:graphicFrameLocks noGrp="1"/>
          </p:cNvGraphicFramePr>
          <p:nvPr>
            <p:ph type="tbl" sz="quarter" idx="13"/>
            <p:extLst>
              <p:ext uri="{D42A27DB-BD31-4B8C-83A1-F6EECF244321}">
                <p14:modId xmlns:p14="http://schemas.microsoft.com/office/powerpoint/2010/main" val="21456945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2953456566"/>
                    </a:ext>
                  </a:extLst>
                </a:gridCol>
                <a:gridCol w="658368">
                  <a:extLst>
                    <a:ext uri="{9D8B030D-6E8A-4147-A177-3AD203B41FA5}">
                      <a16:colId xmlns:a16="http://schemas.microsoft.com/office/drawing/2014/main" val="3213621233"/>
                    </a:ext>
                  </a:extLst>
                </a:gridCol>
                <a:gridCol w="658368">
                  <a:extLst>
                    <a:ext uri="{9D8B030D-6E8A-4147-A177-3AD203B41FA5}">
                      <a16:colId xmlns:a16="http://schemas.microsoft.com/office/drawing/2014/main" val="1456885067"/>
                    </a:ext>
                  </a:extLst>
                </a:gridCol>
                <a:gridCol w="658368">
                  <a:extLst>
                    <a:ext uri="{9D8B030D-6E8A-4147-A177-3AD203B41FA5}">
                      <a16:colId xmlns:a16="http://schemas.microsoft.com/office/drawing/2014/main" val="221528621"/>
                    </a:ext>
                  </a:extLst>
                </a:gridCol>
                <a:gridCol w="658368">
                  <a:extLst>
                    <a:ext uri="{9D8B030D-6E8A-4147-A177-3AD203B41FA5}">
                      <a16:colId xmlns:a16="http://schemas.microsoft.com/office/drawing/2014/main" val="388628430"/>
                    </a:ext>
                  </a:extLst>
                </a:gridCol>
                <a:gridCol w="658368">
                  <a:extLst>
                    <a:ext uri="{9D8B030D-6E8A-4147-A177-3AD203B41FA5}">
                      <a16:colId xmlns:a16="http://schemas.microsoft.com/office/drawing/2014/main" val="424144564"/>
                    </a:ext>
                  </a:extLst>
                </a:gridCol>
                <a:gridCol w="658368">
                  <a:extLst>
                    <a:ext uri="{9D8B030D-6E8A-4147-A177-3AD203B41FA5}">
                      <a16:colId xmlns:a16="http://schemas.microsoft.com/office/drawing/2014/main" val="3783531529"/>
                    </a:ext>
                  </a:extLst>
                </a:gridCol>
                <a:gridCol w="658368">
                  <a:extLst>
                    <a:ext uri="{9D8B030D-6E8A-4147-A177-3AD203B41FA5}">
                      <a16:colId xmlns:a16="http://schemas.microsoft.com/office/drawing/2014/main" val="703836652"/>
                    </a:ext>
                  </a:extLst>
                </a:gridCol>
                <a:gridCol w="658368">
                  <a:extLst>
                    <a:ext uri="{9D8B030D-6E8A-4147-A177-3AD203B41FA5}">
                      <a16:colId xmlns:a16="http://schemas.microsoft.com/office/drawing/2014/main" val="34673658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7120056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ourtableuae - 2018-10-17 16:05:54 </a:t>
                      </a:r>
                      <a:r>
                        <a:rPr kumimoji="0" lang="en-US" sz="1000" b="0" i="0" u="none" strike="noStrike" kern="1200" cap="none" spc="0" normalizeH="0" baseline="0" noProof="0">
                          <a:ln>
                            <a:noFill/>
                          </a:ln>
                          <a:solidFill>
                            <a:prstClr val="black"/>
                          </a:solidFill>
                          <a:effectLst/>
                          <a:uLnTx/>
                          <a:uFillTx/>
                          <a:latin typeface="+mn-lt"/>
                          <a:ea typeface="+mn-ea"/>
                          <a:cs typeface="+mn-cs"/>
                        </a:rPr>
                        <a:t>
 You know what they say. When there's a wine, there's a way!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593</a:t>
                      </a:r>
                    </a:p>
                  </a:txBody>
                  <a:tcPr/>
                </a:tc>
                <a:extLst>
                  <a:ext uri="{0D108BD9-81ED-4DB2-BD59-A6C34878D82A}">
                    <a16:rowId xmlns:a16="http://schemas.microsoft.com/office/drawing/2014/main" val="41816844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ourtableuae - 2018-10-16 11:29:58 </a:t>
                      </a:r>
                      <a:r>
                        <a:rPr kumimoji="0" lang="en-US" sz="1000" b="0" i="0" u="none" strike="noStrike" kern="1200" cap="none" spc="0" normalizeH="0" baseline="0" noProof="0">
                          <a:ln>
                            <a:noFill/>
                          </a:ln>
                          <a:solidFill>
                            <a:prstClr val="black"/>
                          </a:solidFill>
                          <a:effectLst/>
                          <a:uLnTx/>
                          <a:uFillTx/>
                          <a:latin typeface="+mn-lt"/>
                          <a:ea typeface="+mn-ea"/>
                          <a:cs typeface="+mn-cs"/>
                        </a:rPr>
                        <a:t>
 Hakuna Moscato! Young, fresh and vibrant - the words that describe the Jacob's Creek Sparkling Moscato! #Cheers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591</a:t>
                      </a:r>
                    </a:p>
                  </a:txBody>
                  <a:tcPr/>
                </a:tc>
                <a:extLst>
                  <a:ext uri="{0D108BD9-81ED-4DB2-BD59-A6C34878D82A}">
                    <a16:rowId xmlns:a16="http://schemas.microsoft.com/office/drawing/2014/main" val="40476568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ourtableuae - 2018-10-15 15:31:07 </a:t>
                      </a:r>
                      <a:r>
                        <a:rPr kumimoji="0" lang="en-US" sz="1000" b="0" i="0" u="none" strike="noStrike" kern="1200" cap="none" spc="0" normalizeH="0" baseline="0" noProof="0">
                          <a:ln>
                            <a:noFill/>
                          </a:ln>
                          <a:solidFill>
                            <a:prstClr val="black"/>
                          </a:solidFill>
                          <a:effectLst/>
                          <a:uLnTx/>
                          <a:uFillTx/>
                          <a:latin typeface="+mn-lt"/>
                          <a:ea typeface="+mn-ea"/>
                          <a:cs typeface="+mn-cs"/>
                        </a:rPr>
                        <a:t>
 An Our Table experience, in your home, fully catered. You bring the friends, and we'll bring the grape 😉 DM for more info!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959</a:t>
                      </a:r>
                    </a:p>
                  </a:txBody>
                  <a:tcPr/>
                </a:tc>
                <a:extLst>
                  <a:ext uri="{0D108BD9-81ED-4DB2-BD59-A6C34878D82A}">
                    <a16:rowId xmlns:a16="http://schemas.microsoft.com/office/drawing/2014/main" val="25076769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ourtableuae - 2018-10-14 17:20:43 </a:t>
                      </a:r>
                      <a:r>
                        <a:rPr kumimoji="0" lang="en-US" sz="1000" b="0" i="0" u="none" strike="noStrike" kern="1200" cap="none" spc="0" normalizeH="0" baseline="0" noProof="0">
                          <a:ln>
                            <a:noFill/>
                          </a:ln>
                          <a:solidFill>
                            <a:prstClr val="black"/>
                          </a:solidFill>
                          <a:effectLst/>
                          <a:uLnTx/>
                          <a:uFillTx/>
                          <a:latin typeface="+mn-lt"/>
                          <a:ea typeface="+mn-ea"/>
                          <a:cs typeface="+mn-cs"/>
                        </a:rPr>
                        <a:t>
 We are excited to be collaborating with @thegoodlifeae for an awesome Our Table event soon! 2 seats are up for grabs, sign up to our newsletter through the bio for a chance to win...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651</a:t>
                      </a:r>
                    </a:p>
                  </a:txBody>
                  <a:tcPr/>
                </a:tc>
                <a:extLst>
                  <a:ext uri="{0D108BD9-81ED-4DB2-BD59-A6C34878D82A}">
                    <a16:rowId xmlns:a16="http://schemas.microsoft.com/office/drawing/2014/main" val="25231046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ourtableuae - 2018-10-13 12:37:36 </a:t>
                      </a:r>
                      <a:r>
                        <a:rPr kumimoji="0" lang="en-US" sz="1000" b="0" i="0" u="none" strike="noStrike" kern="1200" cap="none" spc="0" normalizeH="0" baseline="0" noProof="0">
                          <a:ln>
                            <a:noFill/>
                          </a:ln>
                          <a:solidFill>
                            <a:prstClr val="black"/>
                          </a:solidFill>
                          <a:effectLst/>
                          <a:uLnTx/>
                          <a:uFillTx/>
                          <a:latin typeface="+mn-lt"/>
                          <a:ea typeface="+mn-ea"/>
                          <a:cs typeface="+mn-cs"/>
                        </a:rPr>
                        <a:t>
 Wishing we were back in Abu Dhabi at last week's Our Table UAE! Our first Hosts @charlenerennit and @nancy.paton are fans of Le Petit Rosé. Good friends, good food and good grape.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770</a:t>
                      </a:r>
                    </a:p>
                  </a:txBody>
                  <a:tcPr/>
                </a:tc>
                <a:extLst>
                  <a:ext uri="{0D108BD9-81ED-4DB2-BD59-A6C34878D82A}">
                    <a16:rowId xmlns:a16="http://schemas.microsoft.com/office/drawing/2014/main" val="2535594696"/>
                  </a:ext>
                </a:extLst>
              </a:tr>
            </a:tbl>
          </a:graphicData>
        </a:graphic>
      </p:graphicFrame>
      <p:sp>
        <p:nvSpPr>
          <p:cNvPr id="4" name="Text Placeholder 3">
            <a:extLst>
              <a:ext uri="{FF2B5EF4-FFF2-40B4-BE49-F238E27FC236}">
                <a16:creationId xmlns:a16="http://schemas.microsoft.com/office/drawing/2014/main" id="{3151D59E-DB36-47A2-BF48-6D70C024C160}"/>
              </a:ext>
            </a:extLst>
          </p:cNvPr>
          <p:cNvSpPr>
            <a:spLocks noGrp="1"/>
          </p:cNvSpPr>
          <p:nvPr>
            <p:ph type="body" sz="quarter" idx="14"/>
          </p:nvPr>
        </p:nvSpPr>
        <p:spPr/>
        <p:txBody>
          <a:bodyPr/>
          <a:lstStyle/>
          <a:p>
            <a:r>
              <a:rPr lang="en-US"/>
              <a:t>01/01/2018 - 31/10/2018</a:t>
            </a:r>
          </a:p>
        </p:txBody>
      </p:sp>
    </p:spTree>
    <p:extLst>
      <p:ext uri="{BB962C8B-B14F-4D97-AF65-F5344CB8AC3E}">
        <p14:creationId xmlns:p14="http://schemas.microsoft.com/office/powerpoint/2010/main" val="238290230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E3A0DD-5A1D-4417-A9F3-B592505C85FC}"/>
              </a:ext>
            </a:extLst>
          </p:cNvPr>
          <p:cNvSpPr>
            <a:spLocks noGrp="1"/>
          </p:cNvSpPr>
          <p:nvPr>
            <p:ph type="title"/>
          </p:nvPr>
        </p:nvSpPr>
        <p:spPr/>
        <p:txBody>
          <a:bodyPr/>
          <a:lstStyle/>
          <a:p>
            <a:r>
              <a:rPr lang="en-US"/>
              <a:t>Instagram Posts Table | Jacobs Creek - 4 of 6</a:t>
            </a:r>
          </a:p>
        </p:txBody>
      </p:sp>
      <p:graphicFrame>
        <p:nvGraphicFramePr>
          <p:cNvPr id="5" name="Table Placeholder 4">
            <a:extLst>
              <a:ext uri="{FF2B5EF4-FFF2-40B4-BE49-F238E27FC236}">
                <a16:creationId xmlns:a16="http://schemas.microsoft.com/office/drawing/2014/main" id="{3063FAFA-D2F4-48B3-B2AF-E3F5294E73F4}"/>
              </a:ext>
            </a:extLst>
          </p:cNvPr>
          <p:cNvGraphicFramePr>
            <a:graphicFrameLocks noGrp="1"/>
          </p:cNvGraphicFramePr>
          <p:nvPr>
            <p:ph type="tbl" sz="quarter" idx="13"/>
            <p:extLst>
              <p:ext uri="{D42A27DB-BD31-4B8C-83A1-F6EECF244321}">
                <p14:modId xmlns:p14="http://schemas.microsoft.com/office/powerpoint/2010/main" val="29785868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3933740905"/>
                    </a:ext>
                  </a:extLst>
                </a:gridCol>
                <a:gridCol w="658368">
                  <a:extLst>
                    <a:ext uri="{9D8B030D-6E8A-4147-A177-3AD203B41FA5}">
                      <a16:colId xmlns:a16="http://schemas.microsoft.com/office/drawing/2014/main" val="56822035"/>
                    </a:ext>
                  </a:extLst>
                </a:gridCol>
                <a:gridCol w="658368">
                  <a:extLst>
                    <a:ext uri="{9D8B030D-6E8A-4147-A177-3AD203B41FA5}">
                      <a16:colId xmlns:a16="http://schemas.microsoft.com/office/drawing/2014/main" val="1364479067"/>
                    </a:ext>
                  </a:extLst>
                </a:gridCol>
                <a:gridCol w="658368">
                  <a:extLst>
                    <a:ext uri="{9D8B030D-6E8A-4147-A177-3AD203B41FA5}">
                      <a16:colId xmlns:a16="http://schemas.microsoft.com/office/drawing/2014/main" val="901252301"/>
                    </a:ext>
                  </a:extLst>
                </a:gridCol>
                <a:gridCol w="658368">
                  <a:extLst>
                    <a:ext uri="{9D8B030D-6E8A-4147-A177-3AD203B41FA5}">
                      <a16:colId xmlns:a16="http://schemas.microsoft.com/office/drawing/2014/main" val="3758559230"/>
                    </a:ext>
                  </a:extLst>
                </a:gridCol>
                <a:gridCol w="658368">
                  <a:extLst>
                    <a:ext uri="{9D8B030D-6E8A-4147-A177-3AD203B41FA5}">
                      <a16:colId xmlns:a16="http://schemas.microsoft.com/office/drawing/2014/main" val="2396624899"/>
                    </a:ext>
                  </a:extLst>
                </a:gridCol>
                <a:gridCol w="658368">
                  <a:extLst>
                    <a:ext uri="{9D8B030D-6E8A-4147-A177-3AD203B41FA5}">
                      <a16:colId xmlns:a16="http://schemas.microsoft.com/office/drawing/2014/main" val="3106352818"/>
                    </a:ext>
                  </a:extLst>
                </a:gridCol>
                <a:gridCol w="658368">
                  <a:extLst>
                    <a:ext uri="{9D8B030D-6E8A-4147-A177-3AD203B41FA5}">
                      <a16:colId xmlns:a16="http://schemas.microsoft.com/office/drawing/2014/main" val="4242410876"/>
                    </a:ext>
                  </a:extLst>
                </a:gridCol>
                <a:gridCol w="658368">
                  <a:extLst>
                    <a:ext uri="{9D8B030D-6E8A-4147-A177-3AD203B41FA5}">
                      <a16:colId xmlns:a16="http://schemas.microsoft.com/office/drawing/2014/main" val="22700819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5446629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ourtableuae - 2018-10-11 17:46:18 </a:t>
                      </a:r>
                      <a:r>
                        <a:rPr kumimoji="0" lang="en-US" sz="1000" b="0" i="0" u="none" strike="noStrike" kern="1200" cap="none" spc="0" normalizeH="0" baseline="0" noProof="0">
                          <a:ln>
                            <a:noFill/>
                          </a:ln>
                          <a:solidFill>
                            <a:prstClr val="black"/>
                          </a:solidFill>
                          <a:effectLst/>
                          <a:uLnTx/>
                          <a:uFillTx/>
                          <a:latin typeface="+mn-lt"/>
                          <a:ea typeface="+mn-ea"/>
                          <a:cs typeface="+mn-cs"/>
                        </a:rPr>
                        <a:t>
 An Our Table UAE CHEERS 🍾 to @jessicarobertsdesign, You’ll have heard us talk about her before - she’s our go-to for impeccable table styling!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734</a:t>
                      </a:r>
                    </a:p>
                  </a:txBody>
                  <a:tcPr/>
                </a:tc>
                <a:extLst>
                  <a:ext uri="{0D108BD9-81ED-4DB2-BD59-A6C34878D82A}">
                    <a16:rowId xmlns:a16="http://schemas.microsoft.com/office/drawing/2014/main" val="32408806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ourtableuae - 2018-10-10 11:41:51 </a:t>
                      </a:r>
                      <a:r>
                        <a:rPr kumimoji="0" lang="en-US" sz="1000" b="0" i="0" u="none" strike="noStrike" kern="1200" cap="none" spc="0" normalizeH="0" baseline="0" noProof="0">
                          <a:ln>
                            <a:noFill/>
                          </a:ln>
                          <a:solidFill>
                            <a:prstClr val="black"/>
                          </a:solidFill>
                          <a:effectLst/>
                          <a:uLnTx/>
                          <a:uFillTx/>
                          <a:latin typeface="+mn-lt"/>
                          <a:ea typeface="+mn-ea"/>
                          <a:cs typeface="+mn-cs"/>
                        </a:rPr>
                        <a:t>
 Kale yeah! @carlyneave's take on this healthy snack! Perfect to munch on while enjoying a glass of grape!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667</a:t>
                      </a:r>
                    </a:p>
                  </a:txBody>
                  <a:tcPr/>
                </a:tc>
                <a:extLst>
                  <a:ext uri="{0D108BD9-81ED-4DB2-BD59-A6C34878D82A}">
                    <a16:rowId xmlns:a16="http://schemas.microsoft.com/office/drawing/2014/main" val="8545481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ourtableuae - 2018-10-09 14:08:07 </a:t>
                      </a:r>
                      <a:r>
                        <a:rPr kumimoji="0" lang="en-US" sz="1000" b="0" i="0" u="none" strike="noStrike" kern="1200" cap="none" spc="0" normalizeH="0" baseline="0" noProof="0">
                          <a:ln>
                            <a:noFill/>
                          </a:ln>
                          <a:solidFill>
                            <a:prstClr val="black"/>
                          </a:solidFill>
                          <a:effectLst/>
                          <a:uLnTx/>
                          <a:uFillTx/>
                          <a:latin typeface="+mn-lt"/>
                          <a:ea typeface="+mn-ea"/>
                          <a:cs typeface="+mn-cs"/>
                        </a:rPr>
                        <a:t>
 @farmersmarketme is back end of October! Affordable, fresh and organic produce soon to come your way! What's going to be the first thing in your basket? 😉 📷 @supaintsonplates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654</a:t>
                      </a:r>
                    </a:p>
                  </a:txBody>
                  <a:tcPr/>
                </a:tc>
                <a:extLst>
                  <a:ext uri="{0D108BD9-81ED-4DB2-BD59-A6C34878D82A}">
                    <a16:rowId xmlns:a16="http://schemas.microsoft.com/office/drawing/2014/main" val="32586920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ourtableuae - 2018-10-08 17:04:28 </a:t>
                      </a:r>
                      <a:r>
                        <a:rPr kumimoji="0" lang="en-US" sz="1000" b="0" i="0" u="none" strike="noStrike" kern="1200" cap="none" spc="0" normalizeH="0" baseline="0" noProof="0">
                          <a:ln>
                            <a:noFill/>
                          </a:ln>
                          <a:solidFill>
                            <a:prstClr val="black"/>
                          </a:solidFill>
                          <a:effectLst/>
                          <a:uLnTx/>
                          <a:uFillTx/>
                          <a:latin typeface="+mn-lt"/>
                          <a:ea typeface="+mn-ea"/>
                          <a:cs typeface="+mn-cs"/>
                        </a:rPr>
                        <a:t>
 Go on, have a giggle 🍷 And tag someone who needs a pick me up this week!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713</a:t>
                      </a:r>
                    </a:p>
                  </a:txBody>
                  <a:tcPr/>
                </a:tc>
                <a:extLst>
                  <a:ext uri="{0D108BD9-81ED-4DB2-BD59-A6C34878D82A}">
                    <a16:rowId xmlns:a16="http://schemas.microsoft.com/office/drawing/2014/main" val="3542971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ourtableuae - 2018-10-07 16:53:56 </a:t>
                      </a:r>
                      <a:r>
                        <a:rPr kumimoji="0" lang="en-US" sz="1000" b="0" i="0" u="none" strike="noStrike" kern="1200" cap="none" spc="0" normalizeH="0" baseline="0" noProof="0">
                          <a:ln>
                            <a:noFill/>
                          </a:ln>
                          <a:solidFill>
                            <a:prstClr val="black"/>
                          </a:solidFill>
                          <a:effectLst/>
                          <a:uLnTx/>
                          <a:uFillTx/>
                          <a:latin typeface="+mn-lt"/>
                          <a:ea typeface="+mn-ea"/>
                          <a:cs typeface="+mn-cs"/>
                        </a:rPr>
                        <a:t>
 Have you been wondering what Double Barrel actually means?! @abhinav_dwine explains all in our new IGTV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1000</a:t>
                      </a:r>
                    </a:p>
                  </a:txBody>
                  <a:tcPr/>
                </a:tc>
                <a:extLst>
                  <a:ext uri="{0D108BD9-81ED-4DB2-BD59-A6C34878D82A}">
                    <a16:rowId xmlns:a16="http://schemas.microsoft.com/office/drawing/2014/main" val="2989953723"/>
                  </a:ext>
                </a:extLst>
              </a:tr>
            </a:tbl>
          </a:graphicData>
        </a:graphic>
      </p:graphicFrame>
      <p:sp>
        <p:nvSpPr>
          <p:cNvPr id="4" name="Text Placeholder 3">
            <a:extLst>
              <a:ext uri="{FF2B5EF4-FFF2-40B4-BE49-F238E27FC236}">
                <a16:creationId xmlns:a16="http://schemas.microsoft.com/office/drawing/2014/main" id="{507F7EC6-7B36-4300-BA2F-6A9F2B7A577B}"/>
              </a:ext>
            </a:extLst>
          </p:cNvPr>
          <p:cNvSpPr>
            <a:spLocks noGrp="1"/>
          </p:cNvSpPr>
          <p:nvPr>
            <p:ph type="body" sz="quarter" idx="14"/>
          </p:nvPr>
        </p:nvSpPr>
        <p:spPr/>
        <p:txBody>
          <a:bodyPr/>
          <a:lstStyle/>
          <a:p>
            <a:r>
              <a:rPr lang="en-US"/>
              <a:t>01/01/2018 - 31/10/2018</a:t>
            </a:r>
          </a:p>
        </p:txBody>
      </p:sp>
    </p:spTree>
    <p:extLst>
      <p:ext uri="{BB962C8B-B14F-4D97-AF65-F5344CB8AC3E}">
        <p14:creationId xmlns:p14="http://schemas.microsoft.com/office/powerpoint/2010/main" val="312020755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AEF5B7-EA9F-4BCC-A193-69BE35B68E56}"/>
              </a:ext>
            </a:extLst>
          </p:cNvPr>
          <p:cNvSpPr>
            <a:spLocks noGrp="1"/>
          </p:cNvSpPr>
          <p:nvPr>
            <p:ph type="title"/>
          </p:nvPr>
        </p:nvSpPr>
        <p:spPr/>
        <p:txBody>
          <a:bodyPr/>
          <a:lstStyle/>
          <a:p>
            <a:r>
              <a:rPr lang="en-US"/>
              <a:t>Instagram Posts Table | Jacobs Creek - 5 of 6</a:t>
            </a:r>
          </a:p>
        </p:txBody>
      </p:sp>
      <p:graphicFrame>
        <p:nvGraphicFramePr>
          <p:cNvPr id="5" name="Table Placeholder 4">
            <a:extLst>
              <a:ext uri="{FF2B5EF4-FFF2-40B4-BE49-F238E27FC236}">
                <a16:creationId xmlns:a16="http://schemas.microsoft.com/office/drawing/2014/main" id="{ECC62DA1-F00B-4914-86D5-CB2588CF454B}"/>
              </a:ext>
            </a:extLst>
          </p:cNvPr>
          <p:cNvGraphicFramePr>
            <a:graphicFrameLocks noGrp="1"/>
          </p:cNvGraphicFramePr>
          <p:nvPr>
            <p:ph type="tbl" sz="quarter" idx="13"/>
            <p:extLst>
              <p:ext uri="{D42A27DB-BD31-4B8C-83A1-F6EECF244321}">
                <p14:modId xmlns:p14="http://schemas.microsoft.com/office/powerpoint/2010/main" val="34979005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1976038526"/>
                    </a:ext>
                  </a:extLst>
                </a:gridCol>
                <a:gridCol w="658368">
                  <a:extLst>
                    <a:ext uri="{9D8B030D-6E8A-4147-A177-3AD203B41FA5}">
                      <a16:colId xmlns:a16="http://schemas.microsoft.com/office/drawing/2014/main" val="3217269220"/>
                    </a:ext>
                  </a:extLst>
                </a:gridCol>
                <a:gridCol w="658368">
                  <a:extLst>
                    <a:ext uri="{9D8B030D-6E8A-4147-A177-3AD203B41FA5}">
                      <a16:colId xmlns:a16="http://schemas.microsoft.com/office/drawing/2014/main" val="2216295839"/>
                    </a:ext>
                  </a:extLst>
                </a:gridCol>
                <a:gridCol w="658368">
                  <a:extLst>
                    <a:ext uri="{9D8B030D-6E8A-4147-A177-3AD203B41FA5}">
                      <a16:colId xmlns:a16="http://schemas.microsoft.com/office/drawing/2014/main" val="1704967075"/>
                    </a:ext>
                  </a:extLst>
                </a:gridCol>
                <a:gridCol w="658368">
                  <a:extLst>
                    <a:ext uri="{9D8B030D-6E8A-4147-A177-3AD203B41FA5}">
                      <a16:colId xmlns:a16="http://schemas.microsoft.com/office/drawing/2014/main" val="2149630546"/>
                    </a:ext>
                  </a:extLst>
                </a:gridCol>
                <a:gridCol w="658368">
                  <a:extLst>
                    <a:ext uri="{9D8B030D-6E8A-4147-A177-3AD203B41FA5}">
                      <a16:colId xmlns:a16="http://schemas.microsoft.com/office/drawing/2014/main" val="1215770689"/>
                    </a:ext>
                  </a:extLst>
                </a:gridCol>
                <a:gridCol w="658368">
                  <a:extLst>
                    <a:ext uri="{9D8B030D-6E8A-4147-A177-3AD203B41FA5}">
                      <a16:colId xmlns:a16="http://schemas.microsoft.com/office/drawing/2014/main" val="4232142303"/>
                    </a:ext>
                  </a:extLst>
                </a:gridCol>
                <a:gridCol w="658368">
                  <a:extLst>
                    <a:ext uri="{9D8B030D-6E8A-4147-A177-3AD203B41FA5}">
                      <a16:colId xmlns:a16="http://schemas.microsoft.com/office/drawing/2014/main" val="3679509126"/>
                    </a:ext>
                  </a:extLst>
                </a:gridCol>
                <a:gridCol w="658368">
                  <a:extLst>
                    <a:ext uri="{9D8B030D-6E8A-4147-A177-3AD203B41FA5}">
                      <a16:colId xmlns:a16="http://schemas.microsoft.com/office/drawing/2014/main" val="13703590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6019339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ourtableuae - 2018-10-06 12:57:40 </a:t>
                      </a:r>
                      <a:r>
                        <a:rPr kumimoji="0" lang="en-US" sz="1000" b="0" i="0" u="none" strike="noStrike" kern="1200" cap="none" spc="0" normalizeH="0" baseline="0" noProof="0">
                          <a:ln>
                            <a:noFill/>
                          </a:ln>
                          <a:solidFill>
                            <a:prstClr val="black"/>
                          </a:solidFill>
                          <a:effectLst/>
                          <a:uLnTx/>
                          <a:uFillTx/>
                          <a:latin typeface="+mn-lt"/>
                          <a:ea typeface="+mn-ea"/>
                          <a:cs typeface="+mn-cs"/>
                        </a:rPr>
                        <a:t>
 Say hello to @PatyRez! 👋🏽 She was our first ever at-home OurTable host, and may even be hosting another one very soon!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901</a:t>
                      </a:r>
                    </a:p>
                  </a:txBody>
                  <a:tcPr/>
                </a:tc>
                <a:extLst>
                  <a:ext uri="{0D108BD9-81ED-4DB2-BD59-A6C34878D82A}">
                    <a16:rowId xmlns:a16="http://schemas.microsoft.com/office/drawing/2014/main" val="17561857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ourtableuae - 2018-10-05 14:13:38 </a:t>
                      </a:r>
                      <a:r>
                        <a:rPr kumimoji="0" lang="en-US" sz="1000" b="0" i="0" u="none" strike="noStrike" kern="1200" cap="none" spc="0" normalizeH="0" baseline="0" noProof="0">
                          <a:ln>
                            <a:noFill/>
                          </a:ln>
                          <a:solidFill>
                            <a:prstClr val="black"/>
                          </a:solidFill>
                          <a:effectLst/>
                          <a:uLnTx/>
                          <a:uFillTx/>
                          <a:latin typeface="+mn-lt"/>
                          <a:ea typeface="+mn-ea"/>
                          <a:cs typeface="+mn-cs"/>
                        </a:rPr>
                        <a:t>
 Cheers to October! As if you needed any more reason to pick up a bottle or 3 of Jacob’s Creek from @mmidubai! ✌🏽 Buy 3 and get one free! (Only available for this month.)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695</a:t>
                      </a:r>
                    </a:p>
                  </a:txBody>
                  <a:tcPr/>
                </a:tc>
                <a:extLst>
                  <a:ext uri="{0D108BD9-81ED-4DB2-BD59-A6C34878D82A}">
                    <a16:rowId xmlns:a16="http://schemas.microsoft.com/office/drawing/2014/main" val="21994021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ourtableuae - 2018-10-04 15:03:17 </a:t>
                      </a:r>
                      <a:r>
                        <a:rPr kumimoji="0" lang="en-US" sz="1000" b="0" i="0" u="none" strike="noStrike" kern="1200" cap="none" spc="0" normalizeH="0" baseline="0" noProof="0">
                          <a:ln>
                            <a:noFill/>
                          </a:ln>
                          <a:solidFill>
                            <a:prstClr val="black"/>
                          </a:solidFill>
                          <a:effectLst/>
                          <a:uLnTx/>
                          <a:uFillTx/>
                          <a:latin typeface="+mn-lt"/>
                          <a:ea typeface="+mn-ea"/>
                          <a:cs typeface="+mn-cs"/>
                        </a:rPr>
                        <a:t>
 Roasted Pumpkin and Feta Pizza ready for your #OurTable tonight brought to us by @secretsquirrelfood! 🍕 @Abhinav_dwine would suggest to pair it with Jacob's Creek Classic Sauvignon Blanc Wine!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1737</a:t>
                      </a:r>
                    </a:p>
                  </a:txBody>
                  <a:tcPr/>
                </a:tc>
                <a:extLst>
                  <a:ext uri="{0D108BD9-81ED-4DB2-BD59-A6C34878D82A}">
                    <a16:rowId xmlns:a16="http://schemas.microsoft.com/office/drawing/2014/main" val="19876219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ourtableuae - 2018-10-03 12:18:14 </a:t>
                      </a:r>
                      <a:r>
                        <a:rPr kumimoji="0" lang="en-US" sz="1000" b="0" i="0" u="none" strike="noStrike" kern="1200" cap="none" spc="0" normalizeH="0" baseline="0" noProof="0">
                          <a:ln>
                            <a:noFill/>
                          </a:ln>
                          <a:solidFill>
                            <a:prstClr val="black"/>
                          </a:solidFill>
                          <a:effectLst/>
                          <a:uLnTx/>
                          <a:uFillTx/>
                          <a:latin typeface="+mn-lt"/>
                          <a:ea typeface="+mn-ea"/>
                          <a:cs typeface="+mn-cs"/>
                        </a:rPr>
                        <a:t>
 #OurTableUAE is back. Last night we kicked off the new season with @charlenerennit and @nancy.paton‘s private experience in Abu Dhabi! Amazing styling by @jessicarobertsdesign and flowers by our fave @florette.ae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792</a:t>
                      </a:r>
                    </a:p>
                  </a:txBody>
                  <a:tcPr/>
                </a:tc>
                <a:extLst>
                  <a:ext uri="{0D108BD9-81ED-4DB2-BD59-A6C34878D82A}">
                    <a16:rowId xmlns:a16="http://schemas.microsoft.com/office/drawing/2014/main" val="2499427445"/>
                  </a:ext>
                </a:extLst>
              </a:tr>
            </a:tbl>
          </a:graphicData>
        </a:graphic>
      </p:graphicFrame>
      <p:sp>
        <p:nvSpPr>
          <p:cNvPr id="4" name="Text Placeholder 3">
            <a:extLst>
              <a:ext uri="{FF2B5EF4-FFF2-40B4-BE49-F238E27FC236}">
                <a16:creationId xmlns:a16="http://schemas.microsoft.com/office/drawing/2014/main" id="{0564D00F-7487-4176-9443-8A0BB369A841}"/>
              </a:ext>
            </a:extLst>
          </p:cNvPr>
          <p:cNvSpPr>
            <a:spLocks noGrp="1"/>
          </p:cNvSpPr>
          <p:nvPr>
            <p:ph type="body" sz="quarter" idx="14"/>
          </p:nvPr>
        </p:nvSpPr>
        <p:spPr/>
        <p:txBody>
          <a:bodyPr/>
          <a:lstStyle/>
          <a:p>
            <a:r>
              <a:rPr lang="en-US"/>
              <a:t>01/01/2018 - 31/10/2018</a:t>
            </a:r>
          </a:p>
        </p:txBody>
      </p:sp>
    </p:spTree>
    <p:extLst>
      <p:ext uri="{BB962C8B-B14F-4D97-AF65-F5344CB8AC3E}">
        <p14:creationId xmlns:p14="http://schemas.microsoft.com/office/powerpoint/2010/main" val="348201594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A22CE3-FA09-4CB0-8CA1-125DF0012274}"/>
              </a:ext>
            </a:extLst>
          </p:cNvPr>
          <p:cNvSpPr>
            <a:spLocks noGrp="1"/>
          </p:cNvSpPr>
          <p:nvPr>
            <p:ph type="title"/>
          </p:nvPr>
        </p:nvSpPr>
        <p:spPr/>
        <p:txBody>
          <a:bodyPr/>
          <a:lstStyle/>
          <a:p>
            <a:r>
              <a:rPr lang="en-US"/>
              <a:t>Instagram Posts Table | Jacobs Creek - 6 of 6</a:t>
            </a:r>
          </a:p>
        </p:txBody>
      </p:sp>
      <p:graphicFrame>
        <p:nvGraphicFramePr>
          <p:cNvPr id="5" name="Table Placeholder 4">
            <a:extLst>
              <a:ext uri="{FF2B5EF4-FFF2-40B4-BE49-F238E27FC236}">
                <a16:creationId xmlns:a16="http://schemas.microsoft.com/office/drawing/2014/main" id="{56239145-FB26-4DD1-8875-90BC7DC0D096}"/>
              </a:ext>
            </a:extLst>
          </p:cNvPr>
          <p:cNvGraphicFramePr>
            <a:graphicFrameLocks noGrp="1"/>
          </p:cNvGraphicFramePr>
          <p:nvPr>
            <p:ph type="tbl" sz="quarter" idx="13"/>
            <p:extLst>
              <p:ext uri="{D42A27DB-BD31-4B8C-83A1-F6EECF244321}">
                <p14:modId xmlns:p14="http://schemas.microsoft.com/office/powerpoint/2010/main" val="33757842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259443459"/>
                    </a:ext>
                  </a:extLst>
                </a:gridCol>
                <a:gridCol w="658368">
                  <a:extLst>
                    <a:ext uri="{9D8B030D-6E8A-4147-A177-3AD203B41FA5}">
                      <a16:colId xmlns:a16="http://schemas.microsoft.com/office/drawing/2014/main" val="149856501"/>
                    </a:ext>
                  </a:extLst>
                </a:gridCol>
                <a:gridCol w="658368">
                  <a:extLst>
                    <a:ext uri="{9D8B030D-6E8A-4147-A177-3AD203B41FA5}">
                      <a16:colId xmlns:a16="http://schemas.microsoft.com/office/drawing/2014/main" val="2374875"/>
                    </a:ext>
                  </a:extLst>
                </a:gridCol>
                <a:gridCol w="658368">
                  <a:extLst>
                    <a:ext uri="{9D8B030D-6E8A-4147-A177-3AD203B41FA5}">
                      <a16:colId xmlns:a16="http://schemas.microsoft.com/office/drawing/2014/main" val="3040329411"/>
                    </a:ext>
                  </a:extLst>
                </a:gridCol>
                <a:gridCol w="658368">
                  <a:extLst>
                    <a:ext uri="{9D8B030D-6E8A-4147-A177-3AD203B41FA5}">
                      <a16:colId xmlns:a16="http://schemas.microsoft.com/office/drawing/2014/main" val="3802109094"/>
                    </a:ext>
                  </a:extLst>
                </a:gridCol>
                <a:gridCol w="658368">
                  <a:extLst>
                    <a:ext uri="{9D8B030D-6E8A-4147-A177-3AD203B41FA5}">
                      <a16:colId xmlns:a16="http://schemas.microsoft.com/office/drawing/2014/main" val="3036791851"/>
                    </a:ext>
                  </a:extLst>
                </a:gridCol>
                <a:gridCol w="658368">
                  <a:extLst>
                    <a:ext uri="{9D8B030D-6E8A-4147-A177-3AD203B41FA5}">
                      <a16:colId xmlns:a16="http://schemas.microsoft.com/office/drawing/2014/main" val="2465532264"/>
                    </a:ext>
                  </a:extLst>
                </a:gridCol>
                <a:gridCol w="658368">
                  <a:extLst>
                    <a:ext uri="{9D8B030D-6E8A-4147-A177-3AD203B41FA5}">
                      <a16:colId xmlns:a16="http://schemas.microsoft.com/office/drawing/2014/main" val="414238988"/>
                    </a:ext>
                  </a:extLst>
                </a:gridCol>
                <a:gridCol w="658368">
                  <a:extLst>
                    <a:ext uri="{9D8B030D-6E8A-4147-A177-3AD203B41FA5}">
                      <a16:colId xmlns:a16="http://schemas.microsoft.com/office/drawing/2014/main" val="3358784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19045810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ourtableuae - 2018-10-02 13:05:12 </a:t>
                      </a:r>
                      <a:r>
                        <a:rPr kumimoji="0" lang="en-US" sz="1000" b="0" i="0" u="none" strike="noStrike" kern="1200" cap="none" spc="0" normalizeH="0" baseline="0" noProof="0">
                          <a:ln>
                            <a:noFill/>
                          </a:ln>
                          <a:solidFill>
                            <a:prstClr val="black"/>
                          </a:solidFill>
                          <a:effectLst/>
                          <a:uLnTx/>
                          <a:uFillTx/>
                          <a:latin typeface="+mn-lt"/>
                          <a:ea typeface="+mn-ea"/>
                          <a:cs typeface="+mn-cs"/>
                        </a:rPr>
                        <a:t>
 Have you met Abhinav yet?  He’s our awesome new Brand Ambassador! Click on our stories, he’s got some top tips for you! He looks forward to meeting you at the next event!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785</a:t>
                      </a:r>
                    </a:p>
                  </a:txBody>
                  <a:tcPr/>
                </a:tc>
                <a:extLst>
                  <a:ext uri="{0D108BD9-81ED-4DB2-BD59-A6C34878D82A}">
                    <a16:rowId xmlns:a16="http://schemas.microsoft.com/office/drawing/2014/main" val="713665621"/>
                  </a:ext>
                </a:extLst>
              </a:tr>
            </a:tbl>
          </a:graphicData>
        </a:graphic>
      </p:graphicFrame>
      <p:sp>
        <p:nvSpPr>
          <p:cNvPr id="4" name="Text Placeholder 3">
            <a:extLst>
              <a:ext uri="{FF2B5EF4-FFF2-40B4-BE49-F238E27FC236}">
                <a16:creationId xmlns:a16="http://schemas.microsoft.com/office/drawing/2014/main" id="{2383BC41-3F67-4FA7-A370-1CAE35D7F735}"/>
              </a:ext>
            </a:extLst>
          </p:cNvPr>
          <p:cNvSpPr>
            <a:spLocks noGrp="1"/>
          </p:cNvSpPr>
          <p:nvPr>
            <p:ph type="body" sz="quarter" idx="14"/>
          </p:nvPr>
        </p:nvSpPr>
        <p:spPr/>
        <p:txBody>
          <a:bodyPr/>
          <a:lstStyle/>
          <a:p>
            <a:r>
              <a:rPr lang="en-US"/>
              <a:t>01/01/2018 - 31/10/2018</a:t>
            </a:r>
          </a:p>
        </p:txBody>
      </p:sp>
    </p:spTree>
    <p:extLst>
      <p:ext uri="{BB962C8B-B14F-4D97-AF65-F5344CB8AC3E}">
        <p14:creationId xmlns:p14="http://schemas.microsoft.com/office/powerpoint/2010/main" val="3966767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82653E-1D65-405B-8792-E7F81652619F}"/>
              </a:ext>
            </a:extLst>
          </p:cNvPr>
          <p:cNvSpPr>
            <a:spLocks noGrp="1"/>
          </p:cNvSpPr>
          <p:nvPr>
            <p:ph type="title"/>
          </p:nvPr>
        </p:nvSpPr>
        <p:spPr/>
        <p:txBody>
          <a:bodyPr/>
          <a:lstStyle/>
          <a:p>
            <a:r>
              <a:rPr lang="en-US"/>
              <a:t>Instagram Posts Table | Jacobs Creek - 1 of 4</a:t>
            </a:r>
          </a:p>
        </p:txBody>
      </p:sp>
      <p:graphicFrame>
        <p:nvGraphicFramePr>
          <p:cNvPr id="5" name="Table Placeholder 4">
            <a:extLst>
              <a:ext uri="{FF2B5EF4-FFF2-40B4-BE49-F238E27FC236}">
                <a16:creationId xmlns:a16="http://schemas.microsoft.com/office/drawing/2014/main" id="{0D71A687-1DAB-443B-90A9-BD6BAFDC745E}"/>
              </a:ext>
            </a:extLst>
          </p:cNvPr>
          <p:cNvGraphicFramePr>
            <a:graphicFrameLocks noGrp="1"/>
          </p:cNvGraphicFramePr>
          <p:nvPr>
            <p:ph type="tbl" sz="quarter" idx="13"/>
            <p:extLst>
              <p:ext uri="{D42A27DB-BD31-4B8C-83A1-F6EECF244321}">
                <p14:modId xmlns:p14="http://schemas.microsoft.com/office/powerpoint/2010/main" val="15813435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2944801148"/>
                    </a:ext>
                  </a:extLst>
                </a:gridCol>
                <a:gridCol w="987552">
                  <a:extLst>
                    <a:ext uri="{9D8B030D-6E8A-4147-A177-3AD203B41FA5}">
                      <a16:colId xmlns:a16="http://schemas.microsoft.com/office/drawing/2014/main" val="2789419552"/>
                    </a:ext>
                  </a:extLst>
                </a:gridCol>
                <a:gridCol w="987552">
                  <a:extLst>
                    <a:ext uri="{9D8B030D-6E8A-4147-A177-3AD203B41FA5}">
                      <a16:colId xmlns:a16="http://schemas.microsoft.com/office/drawing/2014/main" val="1572507207"/>
                    </a:ext>
                  </a:extLst>
                </a:gridCol>
                <a:gridCol w="987552">
                  <a:extLst>
                    <a:ext uri="{9D8B030D-6E8A-4147-A177-3AD203B41FA5}">
                      <a16:colId xmlns:a16="http://schemas.microsoft.com/office/drawing/2014/main" val="4161890045"/>
                    </a:ext>
                  </a:extLst>
                </a:gridCol>
                <a:gridCol w="987552">
                  <a:extLst>
                    <a:ext uri="{9D8B030D-6E8A-4147-A177-3AD203B41FA5}">
                      <a16:colId xmlns:a16="http://schemas.microsoft.com/office/drawing/2014/main" val="20170314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8864121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ourtableuae - 2017-12-11 09:47:38 </a:t>
                      </a:r>
                      <a:r>
                        <a:rPr kumimoji="0" lang="en-US" sz="1000" b="0" i="0" u="none" strike="noStrike" kern="1200" cap="none" spc="0" normalizeH="0" baseline="0" noProof="0">
                          <a:ln>
                            <a:noFill/>
                          </a:ln>
                          <a:solidFill>
                            <a:prstClr val="black"/>
                          </a:solidFill>
                          <a:effectLst/>
                          <a:uLnTx/>
                          <a:uFillTx/>
                          <a:latin typeface="+mn-lt"/>
                          <a:ea typeface="+mn-ea"/>
                          <a:cs typeface="+mn-cs"/>
                        </a:rPr>
                        <a:t>
 One of our favorite December drinks! 🍷#MulledWine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25.2174 %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1300871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ourtableuae - 2017-12-09 13:19:50 </a:t>
                      </a:r>
                      <a:r>
                        <a:rPr kumimoji="0" lang="en-US" sz="1000" b="0" i="0" u="none" strike="noStrike" kern="1200" cap="none" spc="0" normalizeH="0" baseline="0" noProof="0">
                          <a:ln>
                            <a:noFill/>
                          </a:ln>
                          <a:solidFill>
                            <a:prstClr val="black"/>
                          </a:solidFill>
                          <a:effectLst/>
                          <a:uLnTx/>
                          <a:uFillTx/>
                          <a:latin typeface="+mn-lt"/>
                          <a:ea typeface="+mn-ea"/>
                          <a:cs typeface="+mn-cs"/>
                        </a:rPr>
                        <a:t>
 Good food, good wine, good friends. Cheers to Saturdays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24.1071 %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455029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ourtableuae - 2017-12-10 14:20:37 </a:t>
                      </a:r>
                      <a:r>
                        <a:rPr kumimoji="0" lang="en-US" sz="1000" b="0" i="0" u="none" strike="noStrike" kern="1200" cap="none" spc="0" normalizeH="0" baseline="0" noProof="0">
                          <a:ln>
                            <a:noFill/>
                          </a:ln>
                          <a:solidFill>
                            <a:prstClr val="black"/>
                          </a:solidFill>
                          <a:effectLst/>
                          <a:uLnTx/>
                          <a:uFillTx/>
                          <a:latin typeface="+mn-lt"/>
                          <a:ea typeface="+mn-ea"/>
                          <a:cs typeface="+mn-cs"/>
                        </a:rPr>
                        <a:t>
 Blush, dry and crisp, Le Petit Rosé has just launched across the UAE and it’s magnifique!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22.4189 %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2278678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ourtableuae - 2017-12-12 11:27:50 </a:t>
                      </a:r>
                      <a:r>
                        <a:rPr kumimoji="0" lang="en-US" sz="1000" b="0" i="0" u="none" strike="noStrike" kern="1200" cap="none" spc="0" normalizeH="0" baseline="0" noProof="0">
                          <a:ln>
                            <a:noFill/>
                          </a:ln>
                          <a:solidFill>
                            <a:prstClr val="black"/>
                          </a:solidFill>
                          <a:effectLst/>
                          <a:uLnTx/>
                          <a:uFillTx/>
                          <a:latin typeface="+mn-lt"/>
                          <a:ea typeface="+mn-ea"/>
                          <a:cs typeface="+mn-cs"/>
                        </a:rPr>
                        <a:t>
 A breakfast tray to long for... Start your day with a Sparkling Moscato Rosé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20.3704 %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199193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ourtableuae - 2018-02-20 10:19:23 </a:t>
                      </a:r>
                      <a:r>
                        <a:rPr kumimoji="0" lang="en-US" sz="1000" b="0" i="0" u="none" strike="noStrike" kern="1200" cap="none" spc="0" normalizeH="0" baseline="0" noProof="0">
                          <a:ln>
                            <a:noFill/>
                          </a:ln>
                          <a:solidFill>
                            <a:prstClr val="black"/>
                          </a:solidFill>
                          <a:effectLst/>
                          <a:uLnTx/>
                          <a:uFillTx/>
                          <a:latin typeface="+mn-lt"/>
                          <a:ea typeface="+mn-ea"/>
                          <a:cs typeface="+mn-cs"/>
                        </a:rPr>
                        <a:t>
 🍒 &amp; 🍓 delicious flavours from our Shiraz Rosé, pair perfectly with grilled halloumi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19.1424 %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2840425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ourtableuae - 2018-01-31 17:39:03 </a:t>
                      </a:r>
                      <a:r>
                        <a:rPr kumimoji="0" lang="en-US" sz="1000" b="0" i="0" u="none" strike="noStrike" kern="1200" cap="none" spc="0" normalizeH="0" baseline="0" noProof="0">
                          <a:ln>
                            <a:noFill/>
                          </a:ln>
                          <a:solidFill>
                            <a:prstClr val="black"/>
                          </a:solidFill>
                          <a:effectLst/>
                          <a:uLnTx/>
                          <a:uFillTx/>
                          <a:latin typeface="+mn-lt"/>
                          <a:ea typeface="+mn-ea"/>
                          <a:cs typeface="+mn-cs"/>
                        </a:rPr>
                        <a:t>
 The perfect boho picnic Our Table with @patyrez. Friday's don't get better than this #OurTableUAE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18.9145 %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9196568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ourtableuae - 2017-12-27 11:10:01 </a:t>
                      </a:r>
                      <a:r>
                        <a:rPr kumimoji="0" lang="en-US" sz="1000" b="0" i="0" u="none" strike="noStrike" kern="1200" cap="none" spc="0" normalizeH="0" baseline="0" noProof="0">
                          <a:ln>
                            <a:noFill/>
                          </a:ln>
                          <a:solidFill>
                            <a:prstClr val="black"/>
                          </a:solidFill>
                          <a:effectLst/>
                          <a:uLnTx/>
                          <a:uFillTx/>
                          <a:latin typeface="+mn-lt"/>
                          <a:ea typeface="+mn-ea"/>
                          <a:cs typeface="+mn-cs"/>
                        </a:rPr>
                        <a:t>
 Celebrate the beautiful weather with good company, good food, and even better wine. #OurTableUAE 📷 designorbreakfast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18.8841 %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7196356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ourtableuae - 2018-01-29 09:29:32 </a:t>
                      </a:r>
                      <a:r>
                        <a:rPr kumimoji="0" lang="en-US" sz="1000" b="0" i="0" u="none" strike="noStrike" kern="1200" cap="none" spc="0" normalizeH="0" baseline="0" noProof="0">
                          <a:ln>
                            <a:noFill/>
                          </a:ln>
                          <a:solidFill>
                            <a:prstClr val="black"/>
                          </a:solidFill>
                          <a:effectLst/>
                          <a:uLnTx/>
                          <a:uFillTx/>
                          <a:latin typeface="+mn-lt"/>
                          <a:ea typeface="+mn-ea"/>
                          <a:cs typeface="+mn-cs"/>
                        </a:rPr>
                        <a:t>
 Add some fresh eucalyptus as a beautiful, natural table runner. Head to Domus at Festival City for wholesale prices! 📷 Happywedd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18.7184 %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123521704"/>
                  </a:ext>
                </a:extLst>
              </a:tr>
            </a:tbl>
          </a:graphicData>
        </a:graphic>
      </p:graphicFrame>
      <p:sp>
        <p:nvSpPr>
          <p:cNvPr id="4" name="Text Placeholder 3">
            <a:extLst>
              <a:ext uri="{FF2B5EF4-FFF2-40B4-BE49-F238E27FC236}">
                <a16:creationId xmlns:a16="http://schemas.microsoft.com/office/drawing/2014/main" id="{525F5973-4109-40EB-9E0B-02EE6B80EC12}"/>
              </a:ext>
            </a:extLst>
          </p:cNvPr>
          <p:cNvSpPr>
            <a:spLocks noGrp="1"/>
          </p:cNvSpPr>
          <p:nvPr>
            <p:ph type="body" sz="quarter" idx="14"/>
          </p:nvPr>
        </p:nvSpPr>
        <p:spPr/>
        <p:txBody>
          <a:bodyPr/>
          <a:lstStyle/>
          <a:p>
            <a:r>
              <a:rPr lang="en-US"/>
              <a:t>01/12/2017 - 28/02/2018</a:t>
            </a:r>
          </a:p>
        </p:txBody>
      </p:sp>
    </p:spTree>
    <p:extLst>
      <p:ext uri="{BB962C8B-B14F-4D97-AF65-F5344CB8AC3E}">
        <p14:creationId xmlns:p14="http://schemas.microsoft.com/office/powerpoint/2010/main" val="294404488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616F81-EDA2-411E-82BD-381D91064146}"/>
              </a:ext>
            </a:extLst>
          </p:cNvPr>
          <p:cNvSpPr>
            <a:spLocks noGrp="1"/>
          </p:cNvSpPr>
          <p:nvPr>
            <p:ph type="title"/>
          </p:nvPr>
        </p:nvSpPr>
        <p:spPr/>
        <p:txBody>
          <a:bodyPr/>
          <a:lstStyle/>
          <a:p>
            <a:r>
              <a:rPr lang="en-US"/>
              <a:t>Instagram Posts Table | Jacobs Creek - 2 of 4</a:t>
            </a:r>
          </a:p>
        </p:txBody>
      </p:sp>
      <p:graphicFrame>
        <p:nvGraphicFramePr>
          <p:cNvPr id="5" name="Table Placeholder 4">
            <a:extLst>
              <a:ext uri="{FF2B5EF4-FFF2-40B4-BE49-F238E27FC236}">
                <a16:creationId xmlns:a16="http://schemas.microsoft.com/office/drawing/2014/main" id="{5F6D3E58-F184-4024-9C2A-0D9E73DA1A9F}"/>
              </a:ext>
            </a:extLst>
          </p:cNvPr>
          <p:cNvGraphicFramePr>
            <a:graphicFrameLocks noGrp="1"/>
          </p:cNvGraphicFramePr>
          <p:nvPr>
            <p:ph type="tbl" sz="quarter" idx="13"/>
            <p:extLst>
              <p:ext uri="{D42A27DB-BD31-4B8C-83A1-F6EECF244321}">
                <p14:modId xmlns:p14="http://schemas.microsoft.com/office/powerpoint/2010/main" val="10652292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2676783115"/>
                    </a:ext>
                  </a:extLst>
                </a:gridCol>
                <a:gridCol w="987552">
                  <a:extLst>
                    <a:ext uri="{9D8B030D-6E8A-4147-A177-3AD203B41FA5}">
                      <a16:colId xmlns:a16="http://schemas.microsoft.com/office/drawing/2014/main" val="1108035428"/>
                    </a:ext>
                  </a:extLst>
                </a:gridCol>
                <a:gridCol w="987552">
                  <a:extLst>
                    <a:ext uri="{9D8B030D-6E8A-4147-A177-3AD203B41FA5}">
                      <a16:colId xmlns:a16="http://schemas.microsoft.com/office/drawing/2014/main" val="459438311"/>
                    </a:ext>
                  </a:extLst>
                </a:gridCol>
                <a:gridCol w="987552">
                  <a:extLst>
                    <a:ext uri="{9D8B030D-6E8A-4147-A177-3AD203B41FA5}">
                      <a16:colId xmlns:a16="http://schemas.microsoft.com/office/drawing/2014/main" val="2907619281"/>
                    </a:ext>
                  </a:extLst>
                </a:gridCol>
                <a:gridCol w="987552">
                  <a:extLst>
                    <a:ext uri="{9D8B030D-6E8A-4147-A177-3AD203B41FA5}">
                      <a16:colId xmlns:a16="http://schemas.microsoft.com/office/drawing/2014/main" val="22499035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525061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ourtableuae - 2018-01-11 10:21:24 </a:t>
                      </a:r>
                      <a:r>
                        <a:rPr kumimoji="0" lang="en-US" sz="1000" b="0" i="0" u="none" strike="noStrike" kern="1200" cap="none" spc="0" normalizeH="0" baseline="0" noProof="0">
                          <a:ln>
                            <a:noFill/>
                          </a:ln>
                          <a:solidFill>
                            <a:prstClr val="black"/>
                          </a:solidFill>
                          <a:effectLst/>
                          <a:uLnTx/>
                          <a:uFillTx/>
                          <a:latin typeface="+mn-lt"/>
                          <a:ea typeface="+mn-ea"/>
                          <a:cs typeface="+mn-cs"/>
                        </a:rPr>
                        <a:t>
 A gentlemen's pop-up supper club 👆- sign up for your Our Table invitation (link in bio) and be part of a our new movement centred around good friends, awesome food, carefully paired grape and even better times!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18.3044 %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5115149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ourtableuae - 2018-01-09 11:10:31 </a:t>
                      </a:r>
                      <a:r>
                        <a:rPr kumimoji="0" lang="en-US" sz="1000" b="0" i="0" u="none" strike="noStrike" kern="1200" cap="none" spc="0" normalizeH="0" baseline="0" noProof="0">
                          <a:ln>
                            <a:noFill/>
                          </a:ln>
                          <a:solidFill>
                            <a:prstClr val="black"/>
                          </a:solidFill>
                          <a:effectLst/>
                          <a:uLnTx/>
                          <a:uFillTx/>
                          <a:latin typeface="+mn-lt"/>
                          <a:ea typeface="+mn-ea"/>
                          <a:cs typeface="+mn-cs"/>
                        </a:rPr>
                        <a:t>
 Chocolate, coffee and wine, our 3 favourite things!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18.1460 %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8231625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ourtableuae - 2018-01-02 10:34:09 </a:t>
                      </a:r>
                      <a:r>
                        <a:rPr kumimoji="0" lang="en-US" sz="1000" b="0" i="0" u="none" strike="noStrike" kern="1200" cap="none" spc="0" normalizeH="0" baseline="0" noProof="0">
                          <a:ln>
                            <a:noFill/>
                          </a:ln>
                          <a:solidFill>
                            <a:prstClr val="black"/>
                          </a:solidFill>
                          <a:effectLst/>
                          <a:uLnTx/>
                          <a:uFillTx/>
                          <a:latin typeface="+mn-lt"/>
                          <a:ea typeface="+mn-ea"/>
                          <a:cs typeface="+mn-cs"/>
                        </a:rPr>
                        <a:t>
 2018 hump day feasts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18.0467 %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9216889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ourtableuae - 2018-01-14 11:28:53 </a:t>
                      </a:r>
                      <a:r>
                        <a:rPr kumimoji="0" lang="en-US" sz="1000" b="0" i="0" u="none" strike="noStrike" kern="1200" cap="none" spc="0" normalizeH="0" baseline="0" noProof="0">
                          <a:ln>
                            <a:noFill/>
                          </a:ln>
                          <a:solidFill>
                            <a:prstClr val="black"/>
                          </a:solidFill>
                          <a:effectLst/>
                          <a:uLnTx/>
                          <a:uFillTx/>
                          <a:latin typeface="+mn-lt"/>
                          <a:ea typeface="+mn-ea"/>
                          <a:cs typeface="+mn-cs"/>
                        </a:rPr>
                        <a:t>
 Rosé errrrday! 🌸 📷 @lepetitrose_au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17.8161 %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4448975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ourtableuae - 2018-01-25 10:16:52 </a:t>
                      </a:r>
                      <a:r>
                        <a:rPr kumimoji="0" lang="en-US" sz="1000" b="0" i="0" u="none" strike="noStrike" kern="1200" cap="none" spc="0" normalizeH="0" baseline="0" noProof="0">
                          <a:ln>
                            <a:noFill/>
                          </a:ln>
                          <a:solidFill>
                            <a:prstClr val="black"/>
                          </a:solidFill>
                          <a:effectLst/>
                          <a:uLnTx/>
                          <a:uFillTx/>
                          <a:latin typeface="+mn-lt"/>
                          <a:ea typeface="+mn-ea"/>
                          <a:cs typeface="+mn-cs"/>
                        </a:rPr>
                        <a:t>
 Rumour has it... Dragon Mart is all over the copper cutlery trend... 📷 @Stylemepretty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17.4377 %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1104782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ourtableuae - 2018-01-28 10:40:51 </a:t>
                      </a:r>
                      <a:r>
                        <a:rPr kumimoji="0" lang="en-US" sz="1000" b="0" i="0" u="none" strike="noStrike" kern="1200" cap="none" spc="0" normalizeH="0" baseline="0" noProof="0">
                          <a:ln>
                            <a:noFill/>
                          </a:ln>
                          <a:solidFill>
                            <a:prstClr val="black"/>
                          </a:solidFill>
                          <a:effectLst/>
                          <a:uLnTx/>
                          <a:uFillTx/>
                          <a:latin typeface="+mn-lt"/>
                          <a:ea typeface="+mn-ea"/>
                          <a:cs typeface="+mn-cs"/>
                        </a:rPr>
                        <a:t>
 Sunday feels be 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17.1986 %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0360306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ourtableuae - 2018-01-03 12:08:27 </a:t>
                      </a:r>
                      <a:r>
                        <a:rPr kumimoji="0" lang="en-US" sz="1000" b="0" i="0" u="none" strike="noStrike" kern="1200" cap="none" spc="0" normalizeH="0" baseline="0" noProof="0">
                          <a:ln>
                            <a:noFill/>
                          </a:ln>
                          <a:solidFill>
                            <a:prstClr val="black"/>
                          </a:solidFill>
                          <a:effectLst/>
                          <a:uLnTx/>
                          <a:uFillTx/>
                          <a:latin typeface="+mn-lt"/>
                          <a:ea typeface="+mn-ea"/>
                          <a:cs typeface="+mn-cs"/>
                        </a:rPr>
                        <a:t>
 Sharing meals and moments with your nearest and dearest. That’s what #OurTableUAE is about. 📷 @Lauraliira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16.9102 %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0887696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ourtableuae - 2018-01-13 10:34:48 </a:t>
                      </a:r>
                      <a:r>
                        <a:rPr kumimoji="0" lang="en-US" sz="1000" b="0" i="0" u="none" strike="noStrike" kern="1200" cap="none" spc="0" normalizeH="0" baseline="0" noProof="0">
                          <a:ln>
                            <a:noFill/>
                          </a:ln>
                          <a:solidFill>
                            <a:prstClr val="black"/>
                          </a:solidFill>
                          <a:effectLst/>
                          <a:uLnTx/>
                          <a:uFillTx/>
                          <a:latin typeface="+mn-lt"/>
                          <a:ea typeface="+mn-ea"/>
                          <a:cs typeface="+mn-cs"/>
                        </a:rPr>
                        <a:t>
 Quick, easy (and cheap) centre piece styling - place different style succulents together for your next Our Table, it'll be 👌🌵 📷  Lindskoog Florist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16.5067 %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157957695"/>
                  </a:ext>
                </a:extLst>
              </a:tr>
            </a:tbl>
          </a:graphicData>
        </a:graphic>
      </p:graphicFrame>
      <p:sp>
        <p:nvSpPr>
          <p:cNvPr id="4" name="Text Placeholder 3">
            <a:extLst>
              <a:ext uri="{FF2B5EF4-FFF2-40B4-BE49-F238E27FC236}">
                <a16:creationId xmlns:a16="http://schemas.microsoft.com/office/drawing/2014/main" id="{3CB0034D-790D-43A0-A65A-7BF8EB1A5199}"/>
              </a:ext>
            </a:extLst>
          </p:cNvPr>
          <p:cNvSpPr>
            <a:spLocks noGrp="1"/>
          </p:cNvSpPr>
          <p:nvPr>
            <p:ph type="body" sz="quarter" idx="14"/>
          </p:nvPr>
        </p:nvSpPr>
        <p:spPr/>
        <p:txBody>
          <a:bodyPr/>
          <a:lstStyle/>
          <a:p>
            <a:r>
              <a:rPr lang="en-US"/>
              <a:t>01/12/2017 - 28/02/2018</a:t>
            </a:r>
          </a:p>
        </p:txBody>
      </p:sp>
    </p:spTree>
    <p:extLst>
      <p:ext uri="{BB962C8B-B14F-4D97-AF65-F5344CB8AC3E}">
        <p14:creationId xmlns:p14="http://schemas.microsoft.com/office/powerpoint/2010/main" val="248142165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D62744-9FFA-4F84-A410-5C7CB194970F}"/>
              </a:ext>
            </a:extLst>
          </p:cNvPr>
          <p:cNvSpPr>
            <a:spLocks noGrp="1"/>
          </p:cNvSpPr>
          <p:nvPr>
            <p:ph type="title"/>
          </p:nvPr>
        </p:nvSpPr>
        <p:spPr/>
        <p:txBody>
          <a:bodyPr/>
          <a:lstStyle/>
          <a:p>
            <a:r>
              <a:rPr lang="en-US"/>
              <a:t>Instagram Posts Table | Jacobs Creek - 3 of 4</a:t>
            </a:r>
          </a:p>
        </p:txBody>
      </p:sp>
      <p:graphicFrame>
        <p:nvGraphicFramePr>
          <p:cNvPr id="5" name="Table Placeholder 4">
            <a:extLst>
              <a:ext uri="{FF2B5EF4-FFF2-40B4-BE49-F238E27FC236}">
                <a16:creationId xmlns:a16="http://schemas.microsoft.com/office/drawing/2014/main" id="{50B3AFB5-A5CF-4BBC-B0EE-0E42D85BCFFD}"/>
              </a:ext>
            </a:extLst>
          </p:cNvPr>
          <p:cNvGraphicFramePr>
            <a:graphicFrameLocks noGrp="1"/>
          </p:cNvGraphicFramePr>
          <p:nvPr>
            <p:ph type="tbl" sz="quarter" idx="13"/>
            <p:extLst>
              <p:ext uri="{D42A27DB-BD31-4B8C-83A1-F6EECF244321}">
                <p14:modId xmlns:p14="http://schemas.microsoft.com/office/powerpoint/2010/main" val="34904502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1895513203"/>
                    </a:ext>
                  </a:extLst>
                </a:gridCol>
                <a:gridCol w="987552">
                  <a:extLst>
                    <a:ext uri="{9D8B030D-6E8A-4147-A177-3AD203B41FA5}">
                      <a16:colId xmlns:a16="http://schemas.microsoft.com/office/drawing/2014/main" val="1794218193"/>
                    </a:ext>
                  </a:extLst>
                </a:gridCol>
                <a:gridCol w="987552">
                  <a:extLst>
                    <a:ext uri="{9D8B030D-6E8A-4147-A177-3AD203B41FA5}">
                      <a16:colId xmlns:a16="http://schemas.microsoft.com/office/drawing/2014/main" val="2649480173"/>
                    </a:ext>
                  </a:extLst>
                </a:gridCol>
                <a:gridCol w="987552">
                  <a:extLst>
                    <a:ext uri="{9D8B030D-6E8A-4147-A177-3AD203B41FA5}">
                      <a16:colId xmlns:a16="http://schemas.microsoft.com/office/drawing/2014/main" val="516692429"/>
                    </a:ext>
                  </a:extLst>
                </a:gridCol>
                <a:gridCol w="987552">
                  <a:extLst>
                    <a:ext uri="{9D8B030D-6E8A-4147-A177-3AD203B41FA5}">
                      <a16:colId xmlns:a16="http://schemas.microsoft.com/office/drawing/2014/main" val="40269357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9373117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ourtableuae - 2018-02-19 12:00:56 </a:t>
                      </a:r>
                      <a:r>
                        <a:rPr kumimoji="0" lang="en-US" sz="1000" b="0" i="0" u="none" strike="noStrike" kern="1200" cap="none" spc="0" normalizeH="0" baseline="0" noProof="0">
                          <a:ln>
                            <a:noFill/>
                          </a:ln>
                          <a:solidFill>
                            <a:prstClr val="black"/>
                          </a:solidFill>
                          <a:effectLst/>
                          <a:uLnTx/>
                          <a:uFillTx/>
                          <a:latin typeface="+mn-lt"/>
                          <a:ea typeface="+mn-ea"/>
                          <a:cs typeface="+mn-cs"/>
                        </a:rPr>
                        <a:t>
 #TBT to a vintage chic #OurTableUAE with @NyreeMcfarlane and @Roy2385. Home cooked food, good wine and good friends!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16.1290 %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2113603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ourtableuae - 2018-01-24 14:26:36 </a:t>
                      </a:r>
                      <a:r>
                        <a:rPr kumimoji="0" lang="en-US" sz="1000" b="0" i="0" u="none" strike="noStrike" kern="1200" cap="none" spc="0" normalizeH="0" baseline="0" noProof="0">
                          <a:ln>
                            <a:noFill/>
                          </a:ln>
                          <a:solidFill>
                            <a:prstClr val="black"/>
                          </a:solidFill>
                          <a:effectLst/>
                          <a:uLnTx/>
                          <a:uFillTx/>
                          <a:latin typeface="+mn-lt"/>
                          <a:ea typeface="+mn-ea"/>
                          <a:cs typeface="+mn-cs"/>
                        </a:rPr>
                        <a:t>
 Snap it, shake it, and stick it on your wall! Polaroid cameras are always a great way to make memories at a dinner party! 📷 @Polyvore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16.0650 %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862440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ourtableuae - 2017-12-20 11:15:57 </a:t>
                      </a:r>
                      <a:r>
                        <a:rPr kumimoji="0" lang="en-US" sz="1000" b="0" i="0" u="none" strike="noStrike" kern="1200" cap="none" spc="0" normalizeH="0" baseline="0" noProof="0">
                          <a:ln>
                            <a:noFill/>
                          </a:ln>
                          <a:solidFill>
                            <a:prstClr val="black"/>
                          </a:solidFill>
                          <a:effectLst/>
                          <a:uLnTx/>
                          <a:uFillTx/>
                          <a:latin typeface="+mn-lt"/>
                          <a:ea typeface="+mn-ea"/>
                          <a:cs typeface="+mn-cs"/>
                        </a:rPr>
                        <a:t>
 It's here! 'Our Table', a new food and grape concept in the UAE. Be a part of the movement (see link in bio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16.0521 %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4508162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ourtableuae - 2018-02-16 13:08:17 </a:t>
                      </a:r>
                      <a:r>
                        <a:rPr kumimoji="0" lang="en-US" sz="1000" b="0" i="0" u="none" strike="noStrike" kern="1200" cap="none" spc="0" normalizeH="0" baseline="0" noProof="0">
                          <a:ln>
                            <a:noFill/>
                          </a:ln>
                          <a:solidFill>
                            <a:prstClr val="black"/>
                          </a:solidFill>
                          <a:effectLst/>
                          <a:uLnTx/>
                          <a:uFillTx/>
                          <a:latin typeface="+mn-lt"/>
                          <a:ea typeface="+mn-ea"/>
                          <a:cs typeface="+mn-cs"/>
                        </a:rPr>
                        <a:t>
 A Friday night in is the new Friday night out 😉 📷 @crateandbarrel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5849203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ourtableuae - 2018-02-14 09:50:47 </a:t>
                      </a:r>
                      <a:r>
                        <a:rPr kumimoji="0" lang="en-US" sz="1000" b="0" i="0" u="none" strike="noStrike" kern="1200" cap="none" spc="0" normalizeH="0" baseline="0" noProof="0">
                          <a:ln>
                            <a:noFill/>
                          </a:ln>
                          <a:solidFill>
                            <a:prstClr val="black"/>
                          </a:solidFill>
                          <a:effectLst/>
                          <a:uLnTx/>
                          <a:uFillTx/>
                          <a:latin typeface="+mn-lt"/>
                          <a:ea typeface="+mn-ea"/>
                          <a:cs typeface="+mn-cs"/>
                        </a:rPr>
                        <a:t>
 Hope you're sharing your table and a glass of wine with someone special today! 💕📷 ruemag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15.9278 %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1502345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ourtableuae - 2018-01-20 10:34:57 </a:t>
                      </a:r>
                      <a:r>
                        <a:rPr kumimoji="0" lang="en-US" sz="1000" b="0" i="0" u="none" strike="noStrike" kern="1200" cap="none" spc="0" normalizeH="0" baseline="0" noProof="0">
                          <a:ln>
                            <a:noFill/>
                          </a:ln>
                          <a:solidFill>
                            <a:prstClr val="black"/>
                          </a:solidFill>
                          <a:effectLst/>
                          <a:uLnTx/>
                          <a:uFillTx/>
                          <a:latin typeface="+mn-lt"/>
                          <a:ea typeface="+mn-ea"/>
                          <a:cs typeface="+mn-cs"/>
                        </a:rPr>
                        <a:t>
 TOP TIP: Keeping colors neutral is the easiest way to achieve a modern minimal look, add a pop of colour with some greenery looped into your napkin. 📷 homeyohmy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15.9259 %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7960564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ourtableuae - 2017-12-13 13:00:06 </a:t>
                      </a:r>
                      <a:r>
                        <a:rPr kumimoji="0" lang="en-US" sz="1000" b="0" i="0" u="none" strike="noStrike" kern="1200" cap="none" spc="0" normalizeH="0" baseline="0" noProof="0">
                          <a:ln>
                            <a:noFill/>
                          </a:ln>
                          <a:solidFill>
                            <a:prstClr val="black"/>
                          </a:solidFill>
                          <a:effectLst/>
                          <a:uLnTx/>
                          <a:uFillTx/>
                          <a:latin typeface="+mn-lt"/>
                          <a:ea typeface="+mn-ea"/>
                          <a:cs typeface="+mn-cs"/>
                        </a:rPr>
                        <a:t>
 @lookingforabura loving our new Le Petit Rosé at @lavilledubai 's Social Garden Brunch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15.8768 %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387776885"/>
                  </a:ext>
                </a:extLst>
              </a:tr>
            </a:tbl>
          </a:graphicData>
        </a:graphic>
      </p:graphicFrame>
      <p:sp>
        <p:nvSpPr>
          <p:cNvPr id="4" name="Text Placeholder 3">
            <a:extLst>
              <a:ext uri="{FF2B5EF4-FFF2-40B4-BE49-F238E27FC236}">
                <a16:creationId xmlns:a16="http://schemas.microsoft.com/office/drawing/2014/main" id="{4034196B-DA43-48F8-A7F6-97FDA5FF9A9F}"/>
              </a:ext>
            </a:extLst>
          </p:cNvPr>
          <p:cNvSpPr>
            <a:spLocks noGrp="1"/>
          </p:cNvSpPr>
          <p:nvPr>
            <p:ph type="body" sz="quarter" idx="14"/>
          </p:nvPr>
        </p:nvSpPr>
        <p:spPr/>
        <p:txBody>
          <a:bodyPr/>
          <a:lstStyle/>
          <a:p>
            <a:r>
              <a:rPr lang="en-US"/>
              <a:t>01/12/2017 - 28/02/2018</a:t>
            </a:r>
          </a:p>
        </p:txBody>
      </p:sp>
    </p:spTree>
    <p:extLst>
      <p:ext uri="{BB962C8B-B14F-4D97-AF65-F5344CB8AC3E}">
        <p14:creationId xmlns:p14="http://schemas.microsoft.com/office/powerpoint/2010/main" val="154501589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E42ABD-FF89-4FD7-A302-3FAAA424F40E}"/>
              </a:ext>
            </a:extLst>
          </p:cNvPr>
          <p:cNvSpPr>
            <a:spLocks noGrp="1"/>
          </p:cNvSpPr>
          <p:nvPr>
            <p:ph type="title"/>
          </p:nvPr>
        </p:nvSpPr>
        <p:spPr/>
        <p:txBody>
          <a:bodyPr/>
          <a:lstStyle/>
          <a:p>
            <a:r>
              <a:rPr lang="en-US"/>
              <a:t>Instagram Posts Table | Jacobs Creek - 4 of 4</a:t>
            </a:r>
          </a:p>
        </p:txBody>
      </p:sp>
      <p:graphicFrame>
        <p:nvGraphicFramePr>
          <p:cNvPr id="5" name="Table Placeholder 4">
            <a:extLst>
              <a:ext uri="{FF2B5EF4-FFF2-40B4-BE49-F238E27FC236}">
                <a16:creationId xmlns:a16="http://schemas.microsoft.com/office/drawing/2014/main" id="{BD5D7CDA-E3C2-4242-9006-FACBB4F84E0F}"/>
              </a:ext>
            </a:extLst>
          </p:cNvPr>
          <p:cNvGraphicFramePr>
            <a:graphicFrameLocks noGrp="1"/>
          </p:cNvGraphicFramePr>
          <p:nvPr>
            <p:ph type="tbl" sz="quarter" idx="13"/>
            <p:extLst>
              <p:ext uri="{D42A27DB-BD31-4B8C-83A1-F6EECF244321}">
                <p14:modId xmlns:p14="http://schemas.microsoft.com/office/powerpoint/2010/main" val="37461128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4075852134"/>
                    </a:ext>
                  </a:extLst>
                </a:gridCol>
                <a:gridCol w="987552">
                  <a:extLst>
                    <a:ext uri="{9D8B030D-6E8A-4147-A177-3AD203B41FA5}">
                      <a16:colId xmlns:a16="http://schemas.microsoft.com/office/drawing/2014/main" val="2752690417"/>
                    </a:ext>
                  </a:extLst>
                </a:gridCol>
                <a:gridCol w="987552">
                  <a:extLst>
                    <a:ext uri="{9D8B030D-6E8A-4147-A177-3AD203B41FA5}">
                      <a16:colId xmlns:a16="http://schemas.microsoft.com/office/drawing/2014/main" val="3940764999"/>
                    </a:ext>
                  </a:extLst>
                </a:gridCol>
                <a:gridCol w="987552">
                  <a:extLst>
                    <a:ext uri="{9D8B030D-6E8A-4147-A177-3AD203B41FA5}">
                      <a16:colId xmlns:a16="http://schemas.microsoft.com/office/drawing/2014/main" val="517521040"/>
                    </a:ext>
                  </a:extLst>
                </a:gridCol>
                <a:gridCol w="987552">
                  <a:extLst>
                    <a:ext uri="{9D8B030D-6E8A-4147-A177-3AD203B41FA5}">
                      <a16:colId xmlns:a16="http://schemas.microsoft.com/office/drawing/2014/main" val="10062776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0335068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ourtableuae - 2018-01-22 10:39:34 </a:t>
                      </a:r>
                      <a:r>
                        <a:rPr kumimoji="0" lang="en-US" sz="1000" b="0" i="0" u="none" strike="noStrike" kern="1200" cap="none" spc="0" normalizeH="0" baseline="0" noProof="0">
                          <a:ln>
                            <a:noFill/>
                          </a:ln>
                          <a:solidFill>
                            <a:prstClr val="black"/>
                          </a:solidFill>
                          <a:effectLst/>
                          <a:uLnTx/>
                          <a:uFillTx/>
                          <a:latin typeface="+mn-lt"/>
                          <a:ea typeface="+mn-ea"/>
                          <a:cs typeface="+mn-cs"/>
                        </a:rPr>
                        <a:t>
 Good friends, good food and good wine with @doindubai last night. Welcome to Our Table!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15.6364 %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9352658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ourtableuae - 2018-01-10 09:20:52 </a:t>
                      </a:r>
                      <a:r>
                        <a:rPr kumimoji="0" lang="en-US" sz="1000" b="0" i="0" u="none" strike="noStrike" kern="1200" cap="none" spc="0" normalizeH="0" baseline="0" noProof="0">
                          <a:ln>
                            <a:noFill/>
                          </a:ln>
                          <a:solidFill>
                            <a:prstClr val="black"/>
                          </a:solidFill>
                          <a:effectLst/>
                          <a:uLnTx/>
                          <a:uFillTx/>
                          <a:latin typeface="+mn-lt"/>
                          <a:ea typeface="+mn-ea"/>
                          <a:cs typeface="+mn-cs"/>
                        </a:rPr>
                        <a:t>
 Our Crisp Chardonnay is the best grape to pair with your chicken, veggies and lighter dishes.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15.4902 %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146460919"/>
                  </a:ext>
                </a:extLst>
              </a:tr>
            </a:tbl>
          </a:graphicData>
        </a:graphic>
      </p:graphicFrame>
      <p:sp>
        <p:nvSpPr>
          <p:cNvPr id="4" name="Text Placeholder 3">
            <a:extLst>
              <a:ext uri="{FF2B5EF4-FFF2-40B4-BE49-F238E27FC236}">
                <a16:creationId xmlns:a16="http://schemas.microsoft.com/office/drawing/2014/main" id="{7556B107-9E08-4EDA-B29D-5C5BD75425EE}"/>
              </a:ext>
            </a:extLst>
          </p:cNvPr>
          <p:cNvSpPr>
            <a:spLocks noGrp="1"/>
          </p:cNvSpPr>
          <p:nvPr>
            <p:ph type="body" sz="quarter" idx="14"/>
          </p:nvPr>
        </p:nvSpPr>
        <p:spPr/>
        <p:txBody>
          <a:bodyPr/>
          <a:lstStyle/>
          <a:p>
            <a:r>
              <a:rPr lang="en-US"/>
              <a:t>01/12/2017 - 28/02/2018</a:t>
            </a:r>
          </a:p>
        </p:txBody>
      </p:sp>
    </p:spTree>
    <p:extLst>
      <p:ext uri="{BB962C8B-B14F-4D97-AF65-F5344CB8AC3E}">
        <p14:creationId xmlns:p14="http://schemas.microsoft.com/office/powerpoint/2010/main" val="71095882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1EABF8-7FB3-410A-B4B7-1FA2C64D6D48}"/>
              </a:ext>
            </a:extLst>
          </p:cNvPr>
          <p:cNvSpPr>
            <a:spLocks noGrp="1"/>
          </p:cNvSpPr>
          <p:nvPr>
            <p:ph type="title"/>
          </p:nvPr>
        </p:nvSpPr>
        <p:spPr/>
        <p:txBody>
          <a:bodyPr/>
          <a:lstStyle/>
          <a:p>
            <a:r>
              <a:rPr lang="en-US"/>
              <a:t>Instagram Key Metrics Table | Jacobs Creek</a:t>
            </a:r>
          </a:p>
        </p:txBody>
      </p:sp>
      <p:graphicFrame>
        <p:nvGraphicFramePr>
          <p:cNvPr id="5" name="Table Placeholder 4">
            <a:extLst>
              <a:ext uri="{FF2B5EF4-FFF2-40B4-BE49-F238E27FC236}">
                <a16:creationId xmlns:a16="http://schemas.microsoft.com/office/drawing/2014/main" id="{F4FEDCDC-DB9A-4136-ACC4-E40B17E1F029}"/>
              </a:ext>
            </a:extLst>
          </p:cNvPr>
          <p:cNvGraphicFramePr>
            <a:graphicFrameLocks noGrp="1"/>
          </p:cNvGraphicFramePr>
          <p:nvPr>
            <p:ph type="tbl" sz="quarter" idx="13"/>
            <p:extLst>
              <p:ext uri="{D42A27DB-BD31-4B8C-83A1-F6EECF244321}">
                <p14:modId xmlns:p14="http://schemas.microsoft.com/office/powerpoint/2010/main" val="41002826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654741951"/>
                    </a:ext>
                  </a:extLst>
                </a:gridCol>
                <a:gridCol w="699516">
                  <a:extLst>
                    <a:ext uri="{9D8B030D-6E8A-4147-A177-3AD203B41FA5}">
                      <a16:colId xmlns:a16="http://schemas.microsoft.com/office/drawing/2014/main" val="2546669264"/>
                    </a:ext>
                  </a:extLst>
                </a:gridCol>
                <a:gridCol w="699516">
                  <a:extLst>
                    <a:ext uri="{9D8B030D-6E8A-4147-A177-3AD203B41FA5}">
                      <a16:colId xmlns:a16="http://schemas.microsoft.com/office/drawing/2014/main" val="1664112872"/>
                    </a:ext>
                  </a:extLst>
                </a:gridCol>
                <a:gridCol w="658368">
                  <a:extLst>
                    <a:ext uri="{9D8B030D-6E8A-4147-A177-3AD203B41FA5}">
                      <a16:colId xmlns:a16="http://schemas.microsoft.com/office/drawing/2014/main" val="153088207"/>
                    </a:ext>
                  </a:extLst>
                </a:gridCol>
                <a:gridCol w="658368">
                  <a:extLst>
                    <a:ext uri="{9D8B030D-6E8A-4147-A177-3AD203B41FA5}">
                      <a16:colId xmlns:a16="http://schemas.microsoft.com/office/drawing/2014/main" val="728285590"/>
                    </a:ext>
                  </a:extLst>
                </a:gridCol>
                <a:gridCol w="658368">
                  <a:extLst>
                    <a:ext uri="{9D8B030D-6E8A-4147-A177-3AD203B41FA5}">
                      <a16:colId xmlns:a16="http://schemas.microsoft.com/office/drawing/2014/main" val="192815156"/>
                    </a:ext>
                  </a:extLst>
                </a:gridCol>
                <a:gridCol w="699516">
                  <a:extLst>
                    <a:ext uri="{9D8B030D-6E8A-4147-A177-3AD203B41FA5}">
                      <a16:colId xmlns:a16="http://schemas.microsoft.com/office/drawing/2014/main" val="985929032"/>
                    </a:ext>
                  </a:extLst>
                </a:gridCol>
                <a:gridCol w="699516">
                  <a:extLst>
                    <a:ext uri="{9D8B030D-6E8A-4147-A177-3AD203B41FA5}">
                      <a16:colId xmlns:a16="http://schemas.microsoft.com/office/drawing/2014/main" val="2192661510"/>
                    </a:ext>
                  </a:extLst>
                </a:gridCol>
                <a:gridCol w="699516">
                  <a:extLst>
                    <a:ext uri="{9D8B030D-6E8A-4147-A177-3AD203B41FA5}">
                      <a16:colId xmlns:a16="http://schemas.microsoft.com/office/drawing/2014/main" val="2393264956"/>
                    </a:ext>
                  </a:extLst>
                </a:gridCol>
                <a:gridCol w="658368">
                  <a:extLst>
                    <a:ext uri="{9D8B030D-6E8A-4147-A177-3AD203B41FA5}">
                      <a16:colId xmlns:a16="http://schemas.microsoft.com/office/drawing/2014/main" val="1260577831"/>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2025178310"/>
                  </a:ext>
                </a:extLst>
              </a:tr>
              <a:tr h="370840">
                <a:tc>
                  <a:txBody>
                    <a:bodyPr/>
                    <a:lstStyle/>
                    <a:p>
                      <a:r>
                        <a:rPr lang="en-US" sz="1000"/>
                        <a:t>ourtableuae</a:t>
                      </a:r>
                    </a:p>
                  </a:txBody>
                  <a:tcPr/>
                </a:tc>
                <a:tc>
                  <a:txBody>
                    <a:bodyPr/>
                    <a:lstStyle/>
                    <a:p>
                      <a:r>
                        <a:rPr lang="en-US" sz="1000"/>
                        <a:t>1046</a:t>
                      </a:r>
                    </a:p>
                  </a:txBody>
                  <a:tcPr/>
                </a:tc>
                <a:tc>
                  <a:txBody>
                    <a:bodyPr/>
                    <a:lstStyle/>
                    <a:p>
                      <a:r>
                        <a:rPr lang="en-US" sz="1000"/>
                        <a:t>730</a:t>
                      </a:r>
                    </a:p>
                  </a:txBody>
                  <a:tcPr/>
                </a:tc>
                <a:tc>
                  <a:txBody>
                    <a:bodyPr/>
                    <a:lstStyle/>
                    <a:p>
                      <a:r>
                        <a:rPr lang="en-US" sz="1000"/>
                        <a:t>68</a:t>
                      </a:r>
                    </a:p>
                  </a:txBody>
                  <a:tcPr/>
                </a:tc>
                <a:tc>
                  <a:txBody>
                    <a:bodyPr/>
                    <a:lstStyle/>
                    <a:p>
                      <a:r>
                        <a:rPr lang="en-US" sz="1000"/>
                        <a:t>10</a:t>
                      </a:r>
                    </a:p>
                  </a:txBody>
                  <a:tcPr/>
                </a:tc>
                <a:tc>
                  <a:txBody>
                    <a:bodyPr/>
                    <a:lstStyle/>
                    <a:p>
                      <a:r>
                        <a:rPr lang="en-US" sz="1000"/>
                        <a:t>8</a:t>
                      </a:r>
                    </a:p>
                  </a:txBody>
                  <a:tcPr/>
                </a:tc>
                <a:tc>
                  <a:txBody>
                    <a:bodyPr/>
                    <a:lstStyle/>
                    <a:p>
                      <a:r>
                        <a:rPr lang="en-US" sz="1000"/>
                        <a:t>86</a:t>
                      </a:r>
                    </a:p>
                  </a:txBody>
                  <a:tcPr/>
                </a:tc>
                <a:tc>
                  <a:txBody>
                    <a:bodyPr/>
                    <a:lstStyle/>
                    <a:p>
                      <a:r>
                        <a:rPr lang="en-US" sz="1000"/>
                        <a:t>6061</a:t>
                      </a:r>
                    </a:p>
                  </a:txBody>
                  <a:tcPr/>
                </a:tc>
                <a:tc>
                  <a:txBody>
                    <a:bodyPr/>
                    <a:lstStyle/>
                    <a:p>
                      <a:r>
                        <a:rPr lang="en-US" sz="1000"/>
                        <a:t>476</a:t>
                      </a:r>
                    </a:p>
                  </a:txBody>
                  <a:tcPr/>
                </a:tc>
                <a:tc>
                  <a:txBody>
                    <a:bodyPr/>
                    <a:lstStyle/>
                    <a:p>
                      <a:r>
                        <a:rPr lang="en-US" sz="1000"/>
                        <a:t>11.1618 %</a:t>
                      </a:r>
                    </a:p>
                  </a:txBody>
                  <a:tcPr/>
                </a:tc>
                <a:extLst>
                  <a:ext uri="{0D108BD9-81ED-4DB2-BD59-A6C34878D82A}">
                    <a16:rowId xmlns:a16="http://schemas.microsoft.com/office/drawing/2014/main" val="396435621"/>
                  </a:ext>
                </a:extLst>
              </a:tr>
            </a:tbl>
          </a:graphicData>
        </a:graphic>
      </p:graphicFrame>
      <p:sp>
        <p:nvSpPr>
          <p:cNvPr id="4" name="Text Placeholder 3">
            <a:extLst>
              <a:ext uri="{FF2B5EF4-FFF2-40B4-BE49-F238E27FC236}">
                <a16:creationId xmlns:a16="http://schemas.microsoft.com/office/drawing/2014/main" id="{0A55C802-D2B7-4E14-AEBA-9CB7DCA08602}"/>
              </a:ext>
            </a:extLst>
          </p:cNvPr>
          <p:cNvSpPr>
            <a:spLocks noGrp="1"/>
          </p:cNvSpPr>
          <p:nvPr>
            <p:ph type="body" sz="quarter" idx="14"/>
          </p:nvPr>
        </p:nvSpPr>
        <p:spPr/>
        <p:txBody>
          <a:bodyPr/>
          <a:lstStyle/>
          <a:p>
            <a:r>
              <a:rPr lang="en-US"/>
              <a:t>01/12/2017 - 28/02/2018</a:t>
            </a:r>
          </a:p>
        </p:txBody>
      </p:sp>
    </p:spTree>
    <p:extLst>
      <p:ext uri="{BB962C8B-B14F-4D97-AF65-F5344CB8AC3E}">
        <p14:creationId xmlns:p14="http://schemas.microsoft.com/office/powerpoint/2010/main" val="209381508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BAEC34-8542-4085-9A7B-D4BFF5E8AD9D}"/>
              </a:ext>
            </a:extLst>
          </p:cNvPr>
          <p:cNvSpPr>
            <a:spLocks noGrp="1"/>
          </p:cNvSpPr>
          <p:nvPr>
            <p:ph type="title"/>
          </p:nvPr>
        </p:nvSpPr>
        <p:spPr/>
        <p:txBody>
          <a:bodyPr/>
          <a:lstStyle/>
          <a:p>
            <a:r>
              <a:rPr lang="en-US"/>
              <a:t>Instagram Videos Table | Jacobs Creek</a:t>
            </a:r>
          </a:p>
        </p:txBody>
      </p:sp>
      <p:graphicFrame>
        <p:nvGraphicFramePr>
          <p:cNvPr id="5" name="Table Placeholder 4">
            <a:extLst>
              <a:ext uri="{FF2B5EF4-FFF2-40B4-BE49-F238E27FC236}">
                <a16:creationId xmlns:a16="http://schemas.microsoft.com/office/drawing/2014/main" id="{4CA5E911-1689-47E1-8116-DBE211BA25AA}"/>
              </a:ext>
            </a:extLst>
          </p:cNvPr>
          <p:cNvGraphicFramePr>
            <a:graphicFrameLocks noGrp="1"/>
          </p:cNvGraphicFramePr>
          <p:nvPr>
            <p:ph type="tbl" sz="quarter" idx="13"/>
            <p:extLst>
              <p:ext uri="{D42A27DB-BD31-4B8C-83A1-F6EECF244321}">
                <p14:modId xmlns:p14="http://schemas.microsoft.com/office/powerpoint/2010/main" val="9426027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599476022"/>
                    </a:ext>
                  </a:extLst>
                </a:gridCol>
                <a:gridCol w="658368">
                  <a:extLst>
                    <a:ext uri="{9D8B030D-6E8A-4147-A177-3AD203B41FA5}">
                      <a16:colId xmlns:a16="http://schemas.microsoft.com/office/drawing/2014/main" val="1501718003"/>
                    </a:ext>
                  </a:extLst>
                </a:gridCol>
                <a:gridCol w="658368">
                  <a:extLst>
                    <a:ext uri="{9D8B030D-6E8A-4147-A177-3AD203B41FA5}">
                      <a16:colId xmlns:a16="http://schemas.microsoft.com/office/drawing/2014/main" val="2524781651"/>
                    </a:ext>
                  </a:extLst>
                </a:gridCol>
                <a:gridCol w="658368">
                  <a:extLst>
                    <a:ext uri="{9D8B030D-6E8A-4147-A177-3AD203B41FA5}">
                      <a16:colId xmlns:a16="http://schemas.microsoft.com/office/drawing/2014/main" val="2666967347"/>
                    </a:ext>
                  </a:extLst>
                </a:gridCol>
                <a:gridCol w="658368">
                  <a:extLst>
                    <a:ext uri="{9D8B030D-6E8A-4147-A177-3AD203B41FA5}">
                      <a16:colId xmlns:a16="http://schemas.microsoft.com/office/drawing/2014/main" val="2326623451"/>
                    </a:ext>
                  </a:extLst>
                </a:gridCol>
                <a:gridCol w="658368">
                  <a:extLst>
                    <a:ext uri="{9D8B030D-6E8A-4147-A177-3AD203B41FA5}">
                      <a16:colId xmlns:a16="http://schemas.microsoft.com/office/drawing/2014/main" val="3270047808"/>
                    </a:ext>
                  </a:extLst>
                </a:gridCol>
                <a:gridCol w="658368">
                  <a:extLst>
                    <a:ext uri="{9D8B030D-6E8A-4147-A177-3AD203B41FA5}">
                      <a16:colId xmlns:a16="http://schemas.microsoft.com/office/drawing/2014/main" val="2028244128"/>
                    </a:ext>
                  </a:extLst>
                </a:gridCol>
                <a:gridCol w="658368">
                  <a:extLst>
                    <a:ext uri="{9D8B030D-6E8A-4147-A177-3AD203B41FA5}">
                      <a16:colId xmlns:a16="http://schemas.microsoft.com/office/drawing/2014/main" val="2967279071"/>
                    </a:ext>
                  </a:extLst>
                </a:gridCol>
                <a:gridCol w="658368">
                  <a:extLst>
                    <a:ext uri="{9D8B030D-6E8A-4147-A177-3AD203B41FA5}">
                      <a16:colId xmlns:a16="http://schemas.microsoft.com/office/drawing/2014/main" val="2302104273"/>
                    </a:ext>
                  </a:extLst>
                </a:gridCol>
                <a:gridCol w="658368">
                  <a:extLst>
                    <a:ext uri="{9D8B030D-6E8A-4147-A177-3AD203B41FA5}">
                      <a16:colId xmlns:a16="http://schemas.microsoft.com/office/drawing/2014/main" val="1777431144"/>
                    </a:ext>
                  </a:extLst>
                </a:gridCol>
              </a:tblGrid>
              <a:tr h="370840">
                <a:tc>
                  <a:txBody>
                    <a:bodyPr/>
                    <a:lstStyle/>
                    <a:p>
                      <a:r>
                        <a:rPr lang="en-US" sz="1000"/>
                        <a:t>Post</a:t>
                      </a:r>
                    </a:p>
                  </a:txBody>
                  <a:tcPr/>
                </a:tc>
                <a:tc>
                  <a:txBody>
                    <a:bodyPr/>
                    <a:lstStyle/>
                    <a:p>
                      <a:r>
                        <a:rPr lang="en-US" sz="1000"/>
                        <a:t>Views</a:t>
                      </a:r>
                    </a:p>
                  </a:txBody>
                  <a:tcPr/>
                </a:tc>
                <a:tc>
                  <a:txBody>
                    <a:bodyPr/>
                    <a:lstStyle/>
                    <a:p>
                      <a:r>
                        <a:rPr lang="en-US" sz="1000"/>
                        <a:t>Likes</a:t>
                      </a:r>
                    </a:p>
                  </a:txBody>
                  <a:tcPr/>
                </a:tc>
                <a:tc>
                  <a:txBody>
                    <a:bodyPr/>
                    <a:lstStyle/>
                    <a:p>
                      <a:r>
                        <a:rPr lang="en-US" sz="1000"/>
                        <a:t>Comments</a:t>
                      </a:r>
                    </a:p>
                  </a:txBody>
                  <a:tcPr/>
                </a:tc>
                <a:tc>
                  <a:txBody>
                    <a:bodyPr/>
                    <a:lstStyle/>
                    <a:p>
                      <a:r>
                        <a:rPr lang="en-US" sz="1000"/>
                        <a:t>Saves</a:t>
                      </a:r>
                    </a:p>
                  </a:txBody>
                  <a:tcPr/>
                </a:tc>
                <a:tc>
                  <a:txBody>
                    <a:bodyPr/>
                    <a:lstStyle/>
                    <a:p>
                      <a:r>
                        <a:rPr lang="en-US" sz="1000"/>
                        <a:t>Engagements</a:t>
                      </a:r>
                    </a:p>
                  </a:txBody>
                  <a:tcPr/>
                </a:tc>
                <a:tc>
                  <a:txBody>
                    <a:bodyPr/>
                    <a:lstStyle/>
                    <a:p>
                      <a:r>
                        <a:rPr lang="en-US" sz="1000"/>
                        <a:t>Impressions</a:t>
                      </a:r>
                    </a:p>
                  </a:txBody>
                  <a:tcPr/>
                </a:tc>
                <a:tc>
                  <a:txBody>
                    <a:bodyPr/>
                    <a:lstStyle/>
                    <a:p>
                      <a:r>
                        <a:rPr lang="en-US" sz="1000"/>
                        <a:t>Reach</a:t>
                      </a:r>
                    </a:p>
                  </a:txBody>
                  <a:tcPr/>
                </a:tc>
                <a:tc>
                  <a:txBody>
                    <a:bodyPr/>
                    <a:lstStyle/>
                    <a:p>
                      <a:r>
                        <a:rPr lang="en-US" sz="1000"/>
                        <a:t>Engagement Rate</a:t>
                      </a:r>
                    </a:p>
                  </a:txBody>
                  <a:tcPr/>
                </a:tc>
                <a:tc>
                  <a:txBody>
                    <a:bodyPr/>
                    <a:lstStyle/>
                    <a:p>
                      <a:r>
                        <a:rPr lang="en-US" sz="1000"/>
                        <a:t>Video View Rate</a:t>
                      </a:r>
                    </a:p>
                  </a:txBody>
                  <a:tcPr/>
                </a:tc>
                <a:extLst>
                  <a:ext uri="{0D108BD9-81ED-4DB2-BD59-A6C34878D82A}">
                    <a16:rowId xmlns:a16="http://schemas.microsoft.com/office/drawing/2014/main" val="1970349410"/>
                  </a:ext>
                </a:extLst>
              </a:tr>
              <a:tr h="370840">
                <a:tc>
                  <a:txBody>
                    <a:bodyPr/>
                    <a:lstStyle/>
                    <a:p>
                      <a:r>
                        <a:rPr lang="en-US" sz="1000" b="1"/>
                        <a:t> ourtableuae - 2018-02-26 12:29:39 </a:t>
                      </a:r>
                      <a:r>
                        <a:rPr lang="en-US" sz="1000"/>
                        <a:t>
 Want to be invited to an Our Table event? Sign-up (link in bio). Invitations going out soon!</a:t>
                      </a:r>
                    </a:p>
                  </a:txBody>
                  <a:tcPr/>
                </a:tc>
                <a:tc>
                  <a:txBody>
                    <a:bodyPr/>
                    <a:lstStyle/>
                    <a:p>
                      <a:r>
                        <a:rPr lang="en-US" sz="1000"/>
                        <a:t>439</a:t>
                      </a:r>
                    </a:p>
                  </a:txBody>
                  <a:tcPr/>
                </a:tc>
                <a:tc>
                  <a:txBody>
                    <a:bodyPr/>
                    <a:lstStyle/>
                    <a:p>
                      <a:r>
                        <a:rPr lang="en-US" sz="1000"/>
                        <a:t>92</a:t>
                      </a:r>
                    </a:p>
                  </a:txBody>
                  <a:tcPr/>
                </a:tc>
                <a:tc>
                  <a:txBody>
                    <a:bodyPr/>
                    <a:lstStyle/>
                    <a:p>
                      <a:r>
                        <a:rPr lang="en-US" sz="1000"/>
                        <a:t>12</a:t>
                      </a:r>
                    </a:p>
                  </a:txBody>
                  <a:tcPr/>
                </a:tc>
                <a:tc>
                  <a:txBody>
                    <a:bodyPr/>
                    <a:lstStyle/>
                    <a:p>
                      <a:r>
                        <a:rPr lang="en-US" sz="1000"/>
                        <a:t>3</a:t>
                      </a:r>
                    </a:p>
                  </a:txBody>
                  <a:tcPr/>
                </a:tc>
                <a:tc>
                  <a:txBody>
                    <a:bodyPr/>
                    <a:lstStyle/>
                    <a:p>
                      <a:r>
                        <a:rPr lang="en-US" sz="1000"/>
                        <a:t>107</a:t>
                      </a:r>
                    </a:p>
                  </a:txBody>
                  <a:tcPr/>
                </a:tc>
                <a:tc>
                  <a:txBody>
                    <a:bodyPr/>
                    <a:lstStyle/>
                    <a:p>
                      <a:r>
                        <a:rPr lang="en-US" sz="1000"/>
                        <a:t>1227</a:t>
                      </a:r>
                    </a:p>
                  </a:txBody>
                  <a:tcPr/>
                </a:tc>
                <a:tc>
                  <a:txBody>
                    <a:bodyPr/>
                    <a:lstStyle/>
                    <a:p>
                      <a:r>
                        <a:rPr lang="en-US" sz="1000"/>
                        <a:t>900</a:t>
                      </a:r>
                    </a:p>
                  </a:txBody>
                  <a:tcPr/>
                </a:tc>
                <a:tc>
                  <a:txBody>
                    <a:bodyPr/>
                    <a:lstStyle/>
                    <a:p>
                      <a:r>
                        <a:rPr lang="en-US" sz="1000"/>
                        <a:t>8.72 %</a:t>
                      </a:r>
                    </a:p>
                  </a:txBody>
                  <a:tcPr/>
                </a:tc>
                <a:tc>
                  <a:txBody>
                    <a:bodyPr/>
                    <a:lstStyle/>
                    <a:p>
                      <a:r>
                        <a:rPr lang="en-US" sz="1000"/>
                        <a:t>35.78 %</a:t>
                      </a:r>
                    </a:p>
                  </a:txBody>
                  <a:tcPr/>
                </a:tc>
                <a:extLst>
                  <a:ext uri="{0D108BD9-81ED-4DB2-BD59-A6C34878D82A}">
                    <a16:rowId xmlns:a16="http://schemas.microsoft.com/office/drawing/2014/main" val="3018164713"/>
                  </a:ext>
                </a:extLst>
              </a:tr>
              <a:tr h="370840">
                <a:tc>
                  <a:txBody>
                    <a:bodyPr/>
                    <a:lstStyle/>
                    <a:p>
                      <a:r>
                        <a:rPr lang="en-US" sz="1000" b="1"/>
                        <a:t> ourtableuae - 2018-02-13 16:32:14 </a:t>
                      </a:r>
                      <a:r>
                        <a:rPr lang="en-US" sz="1000"/>
                        <a:t>
 An evening of fun and friends! Our Table is your table. Sign up and join the movement (link in bio) ♥️</a:t>
                      </a:r>
                    </a:p>
                  </a:txBody>
                  <a:tcPr/>
                </a:tc>
                <a:tc>
                  <a:txBody>
                    <a:bodyPr/>
                    <a:lstStyle/>
                    <a:p>
                      <a:r>
                        <a:rPr lang="en-US" sz="1000"/>
                        <a:t>446</a:t>
                      </a:r>
                    </a:p>
                  </a:txBody>
                  <a:tcPr/>
                </a:tc>
                <a:tc>
                  <a:txBody>
                    <a:bodyPr/>
                    <a:lstStyle/>
                    <a:p>
                      <a:r>
                        <a:rPr lang="en-US" sz="1000"/>
                        <a:t>72</a:t>
                      </a:r>
                    </a:p>
                  </a:txBody>
                  <a:tcPr/>
                </a:tc>
                <a:tc>
                  <a:txBody>
                    <a:bodyPr/>
                    <a:lstStyle/>
                    <a:p>
                      <a:r>
                        <a:rPr lang="en-US" sz="1000"/>
                        <a:t>11</a:t>
                      </a:r>
                    </a:p>
                  </a:txBody>
                  <a:tcPr/>
                </a:tc>
                <a:tc>
                  <a:txBody>
                    <a:bodyPr/>
                    <a:lstStyle/>
                    <a:p>
                      <a:r>
                        <a:rPr lang="en-US" sz="1000"/>
                        <a:t>2</a:t>
                      </a:r>
                    </a:p>
                  </a:txBody>
                  <a:tcPr/>
                </a:tc>
                <a:tc>
                  <a:txBody>
                    <a:bodyPr/>
                    <a:lstStyle/>
                    <a:p>
                      <a:r>
                        <a:rPr lang="en-US" sz="1000"/>
                        <a:t>85</a:t>
                      </a:r>
                    </a:p>
                  </a:txBody>
                  <a:tcPr/>
                </a:tc>
                <a:tc>
                  <a:txBody>
                    <a:bodyPr/>
                    <a:lstStyle/>
                    <a:p>
                      <a:r>
                        <a:rPr lang="en-US" sz="1000"/>
                        <a:t>811</a:t>
                      </a:r>
                    </a:p>
                  </a:txBody>
                  <a:tcPr/>
                </a:tc>
                <a:tc>
                  <a:txBody>
                    <a:bodyPr/>
                    <a:lstStyle/>
                    <a:p>
                      <a:r>
                        <a:rPr lang="en-US" sz="1000"/>
                        <a:t>658</a:t>
                      </a:r>
                    </a:p>
                  </a:txBody>
                  <a:tcPr/>
                </a:tc>
                <a:tc>
                  <a:txBody>
                    <a:bodyPr/>
                    <a:lstStyle/>
                    <a:p>
                      <a:r>
                        <a:rPr lang="en-US" sz="1000"/>
                        <a:t>10.48 %</a:t>
                      </a:r>
                    </a:p>
                  </a:txBody>
                  <a:tcPr/>
                </a:tc>
                <a:tc>
                  <a:txBody>
                    <a:bodyPr/>
                    <a:lstStyle/>
                    <a:p>
                      <a:r>
                        <a:rPr lang="en-US" sz="1000"/>
                        <a:t>54.99 %</a:t>
                      </a:r>
                    </a:p>
                  </a:txBody>
                  <a:tcPr/>
                </a:tc>
                <a:extLst>
                  <a:ext uri="{0D108BD9-81ED-4DB2-BD59-A6C34878D82A}">
                    <a16:rowId xmlns:a16="http://schemas.microsoft.com/office/drawing/2014/main" val="2028207611"/>
                  </a:ext>
                </a:extLst>
              </a:tr>
            </a:tbl>
          </a:graphicData>
        </a:graphic>
      </p:graphicFrame>
      <p:sp>
        <p:nvSpPr>
          <p:cNvPr id="4" name="Text Placeholder 3">
            <a:extLst>
              <a:ext uri="{FF2B5EF4-FFF2-40B4-BE49-F238E27FC236}">
                <a16:creationId xmlns:a16="http://schemas.microsoft.com/office/drawing/2014/main" id="{81052FD2-6C8E-48E2-A900-2515726CA927}"/>
              </a:ext>
            </a:extLst>
          </p:cNvPr>
          <p:cNvSpPr>
            <a:spLocks noGrp="1"/>
          </p:cNvSpPr>
          <p:nvPr>
            <p:ph type="body" sz="quarter" idx="14"/>
          </p:nvPr>
        </p:nvSpPr>
        <p:spPr/>
        <p:txBody>
          <a:bodyPr/>
          <a:lstStyle/>
          <a:p>
            <a:r>
              <a:rPr lang="en-US"/>
              <a:t>01/12/2017 - 28/02/2018</a:t>
            </a:r>
          </a:p>
        </p:txBody>
      </p:sp>
    </p:spTree>
    <p:extLst>
      <p:ext uri="{BB962C8B-B14F-4D97-AF65-F5344CB8AC3E}">
        <p14:creationId xmlns:p14="http://schemas.microsoft.com/office/powerpoint/2010/main" val="3706043203"/>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1901</Words>
  <Application>Microsoft Office PowerPoint</Application>
  <PresentationFormat>On-screen Show (4:3)</PresentationFormat>
  <Paragraphs>989</Paragraphs>
  <Slides>32</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32</vt:i4>
      </vt:variant>
    </vt:vector>
  </HeadingPairs>
  <TitlesOfParts>
    <vt:vector size="35" baseType="lpstr">
      <vt:lpstr>Arial</vt:lpstr>
      <vt:lpstr>Calibri</vt:lpstr>
      <vt:lpstr>quintly_template</vt:lpstr>
      <vt:lpstr>JacobsCreek</vt:lpstr>
      <vt:lpstr>Facebook FB Insights Fans Total (Bar Chart) | Jacobs Creek</vt:lpstr>
      <vt:lpstr>Facebook FB Reach (Bar Chart) | Jacobs Creek</vt:lpstr>
      <vt:lpstr>Facebook FB Total Interactions (Bar Chart) | Jacobs Creek</vt:lpstr>
      <vt:lpstr>Facebook FB Own Posts Table with views | Jacobs Creek - 1 of 12</vt:lpstr>
      <vt:lpstr>Facebook FB Own Posts Table with views | Jacobs Creek - 2 of 12</vt:lpstr>
      <vt:lpstr>Facebook FB Own Posts Table with views | Jacobs Creek - 3 of 12</vt:lpstr>
      <vt:lpstr>Facebook FB Own Posts Table with views | Jacobs Creek - 4 of 12</vt:lpstr>
      <vt:lpstr>Facebook FB Own Posts Table with views | Jacobs Creek - 5 of 12</vt:lpstr>
      <vt:lpstr>Facebook FB Own Posts Table with views | Jacobs Creek - 6 of 12</vt:lpstr>
      <vt:lpstr>Facebook FB Own Posts Table with views | Jacobs Creek - 7 of 12</vt:lpstr>
      <vt:lpstr>Facebook FB Own Posts Table with views | Jacobs Creek - 8 of 12</vt:lpstr>
      <vt:lpstr>Facebook FB Own Posts Table with views | Jacobs Creek - 9 of 12</vt:lpstr>
      <vt:lpstr>Facebook FB Own Posts Table with views | Jacobs Creek - 10 of 12</vt:lpstr>
      <vt:lpstr>Facebook FB Own Posts Table with views | Jacobs Creek - 11 of 12</vt:lpstr>
      <vt:lpstr>Facebook FB Own Posts Table with views | Jacobs Creek - 12 of 12</vt:lpstr>
      <vt:lpstr>Instagram IG Followers Total (Bar Chart) | Jacobs Creek</vt:lpstr>
      <vt:lpstr>Instagram IG Followers Change (Bar Chart) | Jacobs Creek</vt:lpstr>
      <vt:lpstr>Reach  | Jacobs Creek</vt:lpstr>
      <vt:lpstr>Instagram IG Total Interactions (Bar Chart) | Jacobs Creek</vt:lpstr>
      <vt:lpstr>Instagram Posts Table | Jacobs Creek - 1 of 6</vt:lpstr>
      <vt:lpstr>Instagram Posts Table | Jacobs Creek - 2 of 6</vt:lpstr>
      <vt:lpstr>Instagram Posts Table | Jacobs Creek - 3 of 6</vt:lpstr>
      <vt:lpstr>Instagram Posts Table | Jacobs Creek - 4 of 6</vt:lpstr>
      <vt:lpstr>Instagram Posts Table | Jacobs Creek - 5 of 6</vt:lpstr>
      <vt:lpstr>Instagram Posts Table | Jacobs Creek - 6 of 6</vt:lpstr>
      <vt:lpstr>Instagram Posts Table | Jacobs Creek - 1 of 4</vt:lpstr>
      <vt:lpstr>Instagram Posts Table | Jacobs Creek - 2 of 4</vt:lpstr>
      <vt:lpstr>Instagram Posts Table | Jacobs Creek - 3 of 4</vt:lpstr>
      <vt:lpstr>Instagram Posts Table | Jacobs Creek - 4 of 4</vt:lpstr>
      <vt:lpstr>Instagram Key Metrics Table | Jacobs Creek</vt:lpstr>
      <vt:lpstr>Instagram Videos Table | Jacobs Creek</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JacobsCreek</dc:title>
  <dc:creator>Administrator</dc:creator>
  <cp:lastModifiedBy>Administrator</cp:lastModifiedBy>
  <cp:revision>1</cp:revision>
  <dcterms:created xsi:type="dcterms:W3CDTF">2018-11-08T23:40:53Z</dcterms:created>
  <dcterms:modified xsi:type="dcterms:W3CDTF">2018-11-08T23:42:38Z</dcterms:modified>
</cp:coreProperties>
</file>