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 id="296" r:id="rId40"/>
    <p:sldId id="297" r:id="rId41"/>
    <p:sldId id="298" r:id="rId42"/>
    <p:sldId id="299" r:id="rId43"/>
    <p:sldId id="300" r:id="rId44"/>
    <p:sldId id="301" r:id="rId45"/>
    <p:sldId id="302"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54728</c:v>
                </c:pt>
                <c:pt idx="1">
                  <c:v>55130</c:v>
                </c:pt>
                <c:pt idx="2">
                  <c:v>55585</c:v>
                </c:pt>
              </c:numCache>
            </c:numRef>
          </c:val>
          <c:extLst>
            <c:ext xmlns:c16="http://schemas.microsoft.com/office/drawing/2014/chart" uri="{C3380CC4-5D6E-409C-BE32-E72D297353CC}">
              <c16:uniqueId val="{00000000-C431-4F12-8137-C55EF3B37F43}"/>
            </c:ext>
          </c:extLst>
        </c:ser>
        <c:dLbls>
          <c:showLegendKey val="0"/>
          <c:showVal val="0"/>
          <c:showCatName val="0"/>
          <c:showSerName val="0"/>
          <c:showPercent val="0"/>
          <c:showBubbleSize val="0"/>
        </c:dLbls>
        <c:gapWidth val="182"/>
        <c:axId val="174342432"/>
        <c:axId val="175822400"/>
      </c:barChart>
      <c:dateAx>
        <c:axId val="17434243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822400"/>
        <c:crosses val="autoZero"/>
        <c:auto val="1"/>
        <c:lblOffset val="100"/>
        <c:baseTimeUnit val="days"/>
      </c:dateAx>
      <c:valAx>
        <c:axId val="1758224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34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807</c:v>
                </c:pt>
                <c:pt idx="1">
                  <c:v>412</c:v>
                </c:pt>
                <c:pt idx="2">
                  <c:v>451</c:v>
                </c:pt>
              </c:numCache>
            </c:numRef>
          </c:val>
          <c:extLst>
            <c:ext xmlns:c16="http://schemas.microsoft.com/office/drawing/2014/chart" uri="{C3380CC4-5D6E-409C-BE32-E72D297353CC}">
              <c16:uniqueId val="{00000000-F9F0-47BF-BB9D-230E0D2517A3}"/>
            </c:ext>
          </c:extLst>
        </c:ser>
        <c:dLbls>
          <c:showLegendKey val="0"/>
          <c:showVal val="0"/>
          <c:showCatName val="0"/>
          <c:showSerName val="0"/>
          <c:showPercent val="0"/>
          <c:showBubbleSize val="0"/>
        </c:dLbls>
        <c:gapWidth val="182"/>
        <c:axId val="283355648"/>
        <c:axId val="283354336"/>
      </c:barChart>
      <c:dateAx>
        <c:axId val="28335564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54336"/>
        <c:crosses val="autoZero"/>
        <c:auto val="1"/>
        <c:lblOffset val="100"/>
        <c:baseTimeUnit val="days"/>
      </c:dateAx>
      <c:valAx>
        <c:axId val="2833543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55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224614</c:v>
                </c:pt>
                <c:pt idx="1">
                  <c:v>258767</c:v>
                </c:pt>
                <c:pt idx="2">
                  <c:v>358822</c:v>
                </c:pt>
              </c:numCache>
            </c:numRef>
          </c:val>
          <c:extLst>
            <c:ext xmlns:c16="http://schemas.microsoft.com/office/drawing/2014/chart" uri="{C3380CC4-5D6E-409C-BE32-E72D297353CC}">
              <c16:uniqueId val="{00000000-132F-4F31-8418-34AFDA54447B}"/>
            </c:ext>
          </c:extLst>
        </c:ser>
        <c:dLbls>
          <c:showLegendKey val="0"/>
          <c:showVal val="0"/>
          <c:showCatName val="0"/>
          <c:showSerName val="0"/>
          <c:showPercent val="0"/>
          <c:showBubbleSize val="0"/>
        </c:dLbls>
        <c:gapWidth val="182"/>
        <c:axId val="151763224"/>
        <c:axId val="151763880"/>
      </c:barChart>
      <c:dateAx>
        <c:axId val="15176322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1763880"/>
        <c:crosses val="autoZero"/>
        <c:auto val="1"/>
        <c:lblOffset val="100"/>
        <c:baseTimeUnit val="days"/>
      </c:dateAx>
      <c:valAx>
        <c:axId val="1517638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176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25271</c:v>
                </c:pt>
                <c:pt idx="1">
                  <c:v>45255</c:v>
                </c:pt>
                <c:pt idx="2">
                  <c:v>40782</c:v>
                </c:pt>
              </c:numCache>
            </c:numRef>
          </c:val>
          <c:extLst>
            <c:ext xmlns:c16="http://schemas.microsoft.com/office/drawing/2014/chart" uri="{C3380CC4-5D6E-409C-BE32-E72D297353CC}">
              <c16:uniqueId val="{00000000-333F-439B-BC88-3DDE502A475E}"/>
            </c:ext>
          </c:extLst>
        </c:ser>
        <c:ser>
          <c:idx val="1"/>
          <c:order val="1"/>
          <c:tx>
            <c:strRef>
              <c:f>Sheet1!$C$1</c:f>
              <c:strCache>
                <c:ptCount val="1"/>
                <c:pt idx="0">
                  <c:v>shangrilamauritius</c:v>
                </c:pt>
              </c:strCache>
            </c:strRef>
          </c:tx>
          <c:spPr>
            <a:solidFill>
              <a:schemeClr val="accent2"/>
            </a:solidFill>
            <a:ln>
              <a:noFill/>
            </a:ln>
            <a:effectLst/>
          </c:spPr>
          <c:invertIfNegative val="0"/>
          <c:cat>
            <c:numRef>
              <c:f>Sheet1!$A$2:$A$4</c:f>
              <c:numCache>
                <c:formatCode>m/d/yyyy</c:formatCode>
                <c:ptCount val="3"/>
                <c:pt idx="0">
                  <c:v>43108</c:v>
                </c:pt>
                <c:pt idx="1">
                  <c:v>43109</c:v>
                </c:pt>
                <c:pt idx="2">
                  <c:v>43110</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333F-439B-BC88-3DDE502A475E}"/>
            </c:ext>
          </c:extLst>
        </c:ser>
        <c:ser>
          <c:idx val="2"/>
          <c:order val="2"/>
          <c:tx>
            <c:strRef>
              <c:f>Sheet1!$D$1</c:f>
              <c:strCache>
                <c:ptCount val="1"/>
                <c:pt idx="0">
                  <c:v>@ShangriLaMaur</c:v>
                </c:pt>
              </c:strCache>
            </c:strRef>
          </c:tx>
          <c:spPr>
            <a:solidFill>
              <a:schemeClr val="accent3"/>
            </a:solidFill>
            <a:ln>
              <a:noFill/>
            </a:ln>
            <a:effectLst/>
          </c:spPr>
          <c:invertIfNegative val="0"/>
          <c:cat>
            <c:numRef>
              <c:f>Sheet1!$A$2:$A$4</c:f>
              <c:numCache>
                <c:formatCode>m/d/yyyy</c:formatCode>
                <c:ptCount val="3"/>
                <c:pt idx="0">
                  <c:v>43108</c:v>
                </c:pt>
                <c:pt idx="1">
                  <c:v>43109</c:v>
                </c:pt>
                <c:pt idx="2">
                  <c:v>43110</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333F-439B-BC88-3DDE502A475E}"/>
            </c:ext>
          </c:extLst>
        </c:ser>
        <c:dLbls>
          <c:showLegendKey val="0"/>
          <c:showVal val="0"/>
          <c:showCatName val="0"/>
          <c:showSerName val="0"/>
          <c:showPercent val="0"/>
          <c:showBubbleSize val="0"/>
        </c:dLbls>
        <c:gapWidth val="182"/>
        <c:axId val="345569136"/>
        <c:axId val="151764864"/>
      </c:barChart>
      <c:dateAx>
        <c:axId val="34556913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1764864"/>
        <c:crosses val="autoZero"/>
        <c:auto val="1"/>
        <c:lblOffset val="100"/>
        <c:baseTimeUnit val="days"/>
      </c:dateAx>
      <c:valAx>
        <c:axId val="1517648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6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Organic</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20741</c:v>
                </c:pt>
                <c:pt idx="1">
                  <c:v>17323</c:v>
                </c:pt>
                <c:pt idx="2">
                  <c:v>22683</c:v>
                </c:pt>
              </c:numCache>
            </c:numRef>
          </c:val>
          <c:extLst>
            <c:ext xmlns:c16="http://schemas.microsoft.com/office/drawing/2014/chart" uri="{C3380CC4-5D6E-409C-BE32-E72D297353CC}">
              <c16:uniqueId val="{00000000-17F5-4364-9570-F8FB6B970D35}"/>
            </c:ext>
          </c:extLst>
        </c:ser>
        <c:ser>
          <c:idx val="1"/>
          <c:order val="1"/>
          <c:tx>
            <c:strRef>
              <c:f>Sheet1!$C$1</c:f>
              <c:strCache>
                <c:ptCount val="1"/>
                <c:pt idx="0">
                  <c:v>Paid</c:v>
                </c:pt>
              </c:strCache>
            </c:strRef>
          </c:tx>
          <c:spPr>
            <a:solidFill>
              <a:schemeClr val="accent2"/>
            </a:solidFill>
            <a:ln>
              <a:noFill/>
            </a:ln>
            <a:effectLst/>
          </c:spPr>
          <c:invertIfNegative val="0"/>
          <c:cat>
            <c:numRef>
              <c:f>Sheet1!$A$2:$A$4</c:f>
              <c:numCache>
                <c:formatCode>m/d/yyyy</c:formatCode>
                <c:ptCount val="3"/>
                <c:pt idx="0">
                  <c:v>43108</c:v>
                </c:pt>
                <c:pt idx="1">
                  <c:v>43109</c:v>
                </c:pt>
                <c:pt idx="2">
                  <c:v>43110</c:v>
                </c:pt>
              </c:numCache>
            </c:numRef>
          </c:cat>
          <c:val>
            <c:numRef>
              <c:f>Sheet1!$C$2:$C$4</c:f>
              <c:numCache>
                <c:formatCode>General</c:formatCode>
                <c:ptCount val="3"/>
                <c:pt idx="0">
                  <c:v>124722</c:v>
                </c:pt>
                <c:pt idx="1">
                  <c:v>134045</c:v>
                </c:pt>
                <c:pt idx="2">
                  <c:v>233175</c:v>
                </c:pt>
              </c:numCache>
            </c:numRef>
          </c:val>
          <c:extLst>
            <c:ext xmlns:c16="http://schemas.microsoft.com/office/drawing/2014/chart" uri="{C3380CC4-5D6E-409C-BE32-E72D297353CC}">
              <c16:uniqueId val="{00000001-17F5-4364-9570-F8FB6B970D35}"/>
            </c:ext>
          </c:extLst>
        </c:ser>
        <c:dLbls>
          <c:showLegendKey val="0"/>
          <c:showVal val="0"/>
          <c:showCatName val="0"/>
          <c:showSerName val="0"/>
          <c:showPercent val="0"/>
          <c:showBubbleSize val="0"/>
        </c:dLbls>
        <c:gapWidth val="182"/>
        <c:axId val="281227496"/>
        <c:axId val="281230448"/>
      </c:barChart>
      <c:dateAx>
        <c:axId val="28122749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30448"/>
        <c:crosses val="autoZero"/>
        <c:auto val="1"/>
        <c:lblOffset val="100"/>
        <c:baseTimeUnit val="days"/>
      </c:dateAx>
      <c:valAx>
        <c:axId val="2812304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2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156911</c:v>
                </c:pt>
                <c:pt idx="1">
                  <c:v>158321</c:v>
                </c:pt>
                <c:pt idx="2">
                  <c:v>271204</c:v>
                </c:pt>
              </c:numCache>
            </c:numRef>
          </c:val>
          <c:extLst>
            <c:ext xmlns:c16="http://schemas.microsoft.com/office/drawing/2014/chart" uri="{C3380CC4-5D6E-409C-BE32-E72D297353CC}">
              <c16:uniqueId val="{00000000-8B74-44DF-B595-69B641165E34}"/>
            </c:ext>
          </c:extLst>
        </c:ser>
        <c:dLbls>
          <c:showLegendKey val="0"/>
          <c:showVal val="0"/>
          <c:showCatName val="0"/>
          <c:showSerName val="0"/>
          <c:showPercent val="0"/>
          <c:showBubbleSize val="0"/>
        </c:dLbls>
        <c:gapWidth val="182"/>
        <c:axId val="177000272"/>
        <c:axId val="177005520"/>
      </c:barChart>
      <c:dateAx>
        <c:axId val="17700027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005520"/>
        <c:crosses val="autoZero"/>
        <c:auto val="1"/>
        <c:lblOffset val="100"/>
        <c:baseTimeUnit val="days"/>
      </c:dateAx>
      <c:valAx>
        <c:axId val="177005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00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52327</c:v>
                </c:pt>
                <c:pt idx="1">
                  <c:v>53267</c:v>
                </c:pt>
                <c:pt idx="2">
                  <c:v>55852</c:v>
                </c:pt>
              </c:numCache>
            </c:numRef>
          </c:val>
          <c:extLst>
            <c:ext xmlns:c16="http://schemas.microsoft.com/office/drawing/2014/chart" uri="{C3380CC4-5D6E-409C-BE32-E72D297353CC}">
              <c16:uniqueId val="{00000000-B51B-40A6-9A77-6648D9DA0E28}"/>
            </c:ext>
          </c:extLst>
        </c:ser>
        <c:dLbls>
          <c:showLegendKey val="0"/>
          <c:showVal val="0"/>
          <c:showCatName val="0"/>
          <c:showSerName val="0"/>
          <c:showPercent val="0"/>
          <c:showBubbleSize val="0"/>
        </c:dLbls>
        <c:gapWidth val="182"/>
        <c:axId val="429262576"/>
        <c:axId val="429255032"/>
      </c:barChart>
      <c:dateAx>
        <c:axId val="42926257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55032"/>
        <c:crosses val="autoZero"/>
        <c:auto val="1"/>
        <c:lblOffset val="100"/>
        <c:baseTimeUnit val="days"/>
      </c:dateAx>
      <c:valAx>
        <c:axId val="4292550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6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2078</c:v>
                </c:pt>
                <c:pt idx="1">
                  <c:v>940</c:v>
                </c:pt>
                <c:pt idx="2">
                  <c:v>2585</c:v>
                </c:pt>
              </c:numCache>
            </c:numRef>
          </c:val>
          <c:extLst>
            <c:ext xmlns:c16="http://schemas.microsoft.com/office/drawing/2014/chart" uri="{C3380CC4-5D6E-409C-BE32-E72D297353CC}">
              <c16:uniqueId val="{00000000-51BD-4DA5-8196-65ABF8157457}"/>
            </c:ext>
          </c:extLst>
        </c:ser>
        <c:dLbls>
          <c:showLegendKey val="0"/>
          <c:showVal val="0"/>
          <c:showCatName val="0"/>
          <c:showSerName val="0"/>
          <c:showPercent val="0"/>
          <c:showBubbleSize val="0"/>
        </c:dLbls>
        <c:gapWidth val="182"/>
        <c:axId val="429250440"/>
        <c:axId val="429291768"/>
      </c:barChart>
      <c:dateAx>
        <c:axId val="4292504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91768"/>
        <c:crosses val="autoZero"/>
        <c:auto val="1"/>
        <c:lblOffset val="100"/>
        <c:baseTimeUnit val="days"/>
      </c:dateAx>
      <c:valAx>
        <c:axId val="4292917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5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49519</c:v>
                </c:pt>
                <c:pt idx="1">
                  <c:v>46333</c:v>
                </c:pt>
                <c:pt idx="2">
                  <c:v>53136</c:v>
                </c:pt>
              </c:numCache>
            </c:numRef>
          </c:val>
          <c:extLst>
            <c:ext xmlns:c16="http://schemas.microsoft.com/office/drawing/2014/chart" uri="{C3380CC4-5D6E-409C-BE32-E72D297353CC}">
              <c16:uniqueId val="{00000000-6DF2-489E-A1C8-3B16A1057C9E}"/>
            </c:ext>
          </c:extLst>
        </c:ser>
        <c:dLbls>
          <c:showLegendKey val="0"/>
          <c:showVal val="0"/>
          <c:showCatName val="0"/>
          <c:showSerName val="0"/>
          <c:showPercent val="0"/>
          <c:showBubbleSize val="0"/>
        </c:dLbls>
        <c:gapWidth val="182"/>
        <c:axId val="444108920"/>
        <c:axId val="444106624"/>
      </c:barChart>
      <c:dateAx>
        <c:axId val="4441089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106624"/>
        <c:crosses val="autoZero"/>
        <c:auto val="1"/>
        <c:lblOffset val="100"/>
        <c:baseTimeUnit val="days"/>
      </c:dateAx>
      <c:valAx>
        <c:axId val="4441066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10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8A28-4B34-B7E0-C4E7A9E7A096}"/>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43108</c:v>
                </c:pt>
                <c:pt idx="1">
                  <c:v>43109</c:v>
                </c:pt>
                <c:pt idx="2">
                  <c:v>43110</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8A28-4B34-B7E0-C4E7A9E7A096}"/>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43108</c:v>
                </c:pt>
                <c:pt idx="1">
                  <c:v>43109</c:v>
                </c:pt>
                <c:pt idx="2">
                  <c:v>43110</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8A28-4B34-B7E0-C4E7A9E7A096}"/>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43108</c:v>
                </c:pt>
                <c:pt idx="1">
                  <c:v>43109</c:v>
                </c:pt>
                <c:pt idx="2">
                  <c:v>43110</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8A28-4B34-B7E0-C4E7A9E7A096}"/>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43108</c:v>
                </c:pt>
                <c:pt idx="1">
                  <c:v>43109</c:v>
                </c:pt>
                <c:pt idx="2">
                  <c:v>43110</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8A28-4B34-B7E0-C4E7A9E7A096}"/>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43108</c:v>
                </c:pt>
                <c:pt idx="1">
                  <c:v>43109</c:v>
                </c:pt>
                <c:pt idx="2">
                  <c:v>43110</c:v>
                </c:pt>
              </c:numCache>
            </c:numRef>
          </c:cat>
          <c:val>
            <c:numRef>
              <c:f>Sheet1!$G$2:$G$4</c:f>
              <c:numCache>
                <c:formatCode>General</c:formatCode>
                <c:ptCount val="3"/>
                <c:pt idx="0">
                  <c:v>25595</c:v>
                </c:pt>
                <c:pt idx="1">
                  <c:v>30076</c:v>
                </c:pt>
                <c:pt idx="2">
                  <c:v>25026</c:v>
                </c:pt>
              </c:numCache>
            </c:numRef>
          </c:val>
          <c:extLst>
            <c:ext xmlns:c16="http://schemas.microsoft.com/office/drawing/2014/chart" uri="{C3380CC4-5D6E-409C-BE32-E72D297353CC}">
              <c16:uniqueId val="{00000005-8A28-4B34-B7E0-C4E7A9E7A096}"/>
            </c:ext>
          </c:extLst>
        </c:ser>
        <c:dLbls>
          <c:showLegendKey val="0"/>
          <c:showVal val="0"/>
          <c:showCatName val="0"/>
          <c:showSerName val="0"/>
          <c:showPercent val="0"/>
          <c:showBubbleSize val="0"/>
        </c:dLbls>
        <c:gapWidth val="182"/>
        <c:axId val="444105968"/>
        <c:axId val="444104656"/>
      </c:barChart>
      <c:dateAx>
        <c:axId val="44410596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104656"/>
        <c:crosses val="autoZero"/>
        <c:auto val="1"/>
        <c:lblOffset val="100"/>
        <c:baseTimeUnit val="days"/>
      </c:dateAx>
      <c:valAx>
        <c:axId val="4441046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105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exits</c:v>
                </c:pt>
              </c:strCache>
            </c:strRef>
          </c:tx>
          <c:spPr>
            <a:solidFill>
              <a:schemeClr val="accent1"/>
            </a:solidFill>
            <a:ln>
              <a:noFill/>
            </a:ln>
            <a:effectLst/>
          </c:spPr>
          <c:invertIfNegative val="0"/>
          <c:cat>
            <c:numRef>
              <c:f>Sheet1!$A$2:$A$17</c:f>
              <c:numCache>
                <c:formatCode>General</c:formatCode>
                <c:ptCount val="16"/>
                <c:pt idx="0">
                  <c:v>16.100000000000001</c:v>
                </c:pt>
                <c:pt idx="1">
                  <c:v>17.100000000000001</c:v>
                </c:pt>
                <c:pt idx="2">
                  <c:v>18.100000000000001</c:v>
                </c:pt>
                <c:pt idx="3">
                  <c:v>19.100000000000001</c:v>
                </c:pt>
                <c:pt idx="4">
                  <c:v>20.100000000000001</c:v>
                </c:pt>
                <c:pt idx="5">
                  <c:v>21.1</c:v>
                </c:pt>
                <c:pt idx="6">
                  <c:v>22.1</c:v>
                </c:pt>
                <c:pt idx="7">
                  <c:v>23.1</c:v>
                </c:pt>
                <c:pt idx="8">
                  <c:v>24.1</c:v>
                </c:pt>
                <c:pt idx="9">
                  <c:v>25.1</c:v>
                </c:pt>
                <c:pt idx="10">
                  <c:v>26.1</c:v>
                </c:pt>
                <c:pt idx="11">
                  <c:v>27.1</c:v>
                </c:pt>
                <c:pt idx="12">
                  <c:v>28.1</c:v>
                </c:pt>
                <c:pt idx="13">
                  <c:v>29.1</c:v>
                </c:pt>
                <c:pt idx="14">
                  <c:v>30.1</c:v>
                </c:pt>
                <c:pt idx="15">
                  <c:v>31.1</c:v>
                </c:pt>
              </c:numCache>
            </c:numRef>
          </c:cat>
          <c:val>
            <c:numRef>
              <c:f>Sheet1!$B$2:$B$17</c:f>
              <c:numCache>
                <c:formatCode>General</c:formatCode>
                <c:ptCount val="16"/>
                <c:pt idx="0">
                  <c:v>189</c:v>
                </c:pt>
                <c:pt idx="1">
                  <c:v>261</c:v>
                </c:pt>
                <c:pt idx="2">
                  <c:v>319</c:v>
                </c:pt>
                <c:pt idx="3">
                  <c:v>332</c:v>
                </c:pt>
                <c:pt idx="4">
                  <c:v>515</c:v>
                </c:pt>
                <c:pt idx="5">
                  <c:v>238</c:v>
                </c:pt>
                <c:pt idx="6">
                  <c:v>682</c:v>
                </c:pt>
                <c:pt idx="7">
                  <c:v>526</c:v>
                </c:pt>
                <c:pt idx="8">
                  <c:v>154</c:v>
                </c:pt>
                <c:pt idx="9">
                  <c:v>234</c:v>
                </c:pt>
                <c:pt idx="10">
                  <c:v>144</c:v>
                </c:pt>
                <c:pt idx="11">
                  <c:v>172</c:v>
                </c:pt>
                <c:pt idx="12">
                  <c:v>164</c:v>
                </c:pt>
                <c:pt idx="13">
                  <c:v>180</c:v>
                </c:pt>
                <c:pt idx="14">
                  <c:v>173</c:v>
                </c:pt>
                <c:pt idx="15">
                  <c:v>342</c:v>
                </c:pt>
              </c:numCache>
            </c:numRef>
          </c:val>
          <c:extLst>
            <c:ext xmlns:c16="http://schemas.microsoft.com/office/drawing/2014/chart" uri="{C3380CC4-5D6E-409C-BE32-E72D297353CC}">
              <c16:uniqueId val="{00000000-59CE-4BD4-AA1E-82865A415B03}"/>
            </c:ext>
          </c:extLst>
        </c:ser>
        <c:ser>
          <c:idx val="1"/>
          <c:order val="1"/>
          <c:tx>
            <c:strRef>
              <c:f>Sheet1!$C$1</c:f>
              <c:strCache>
                <c:ptCount val="1"/>
                <c:pt idx="0">
                  <c:v>shangrilamauritius impressions</c:v>
                </c:pt>
              </c:strCache>
            </c:strRef>
          </c:tx>
          <c:spPr>
            <a:solidFill>
              <a:schemeClr val="accent2"/>
            </a:solidFill>
            <a:ln>
              <a:noFill/>
            </a:ln>
            <a:effectLst/>
          </c:spPr>
          <c:invertIfNegative val="0"/>
          <c:cat>
            <c:numRef>
              <c:f>Sheet1!$A$2:$A$17</c:f>
              <c:numCache>
                <c:formatCode>General</c:formatCode>
                <c:ptCount val="16"/>
                <c:pt idx="0">
                  <c:v>16.100000000000001</c:v>
                </c:pt>
                <c:pt idx="1">
                  <c:v>17.100000000000001</c:v>
                </c:pt>
                <c:pt idx="2">
                  <c:v>18.100000000000001</c:v>
                </c:pt>
                <c:pt idx="3">
                  <c:v>19.100000000000001</c:v>
                </c:pt>
                <c:pt idx="4">
                  <c:v>20.100000000000001</c:v>
                </c:pt>
                <c:pt idx="5">
                  <c:v>21.1</c:v>
                </c:pt>
                <c:pt idx="6">
                  <c:v>22.1</c:v>
                </c:pt>
                <c:pt idx="7">
                  <c:v>23.1</c:v>
                </c:pt>
                <c:pt idx="8">
                  <c:v>24.1</c:v>
                </c:pt>
                <c:pt idx="9">
                  <c:v>25.1</c:v>
                </c:pt>
                <c:pt idx="10">
                  <c:v>26.1</c:v>
                </c:pt>
                <c:pt idx="11">
                  <c:v>27.1</c:v>
                </c:pt>
                <c:pt idx="12">
                  <c:v>28.1</c:v>
                </c:pt>
                <c:pt idx="13">
                  <c:v>29.1</c:v>
                </c:pt>
                <c:pt idx="14">
                  <c:v>30.1</c:v>
                </c:pt>
                <c:pt idx="15">
                  <c:v>31.1</c:v>
                </c:pt>
              </c:numCache>
            </c:numRef>
          </c:cat>
          <c:val>
            <c:numRef>
              <c:f>Sheet1!$C$2:$C$17</c:f>
              <c:numCache>
                <c:formatCode>General</c:formatCode>
                <c:ptCount val="16"/>
                <c:pt idx="0">
                  <c:v>4642</c:v>
                </c:pt>
                <c:pt idx="1">
                  <c:v>2826</c:v>
                </c:pt>
                <c:pt idx="2">
                  <c:v>6720</c:v>
                </c:pt>
                <c:pt idx="3">
                  <c:v>6058</c:v>
                </c:pt>
                <c:pt idx="4">
                  <c:v>8086</c:v>
                </c:pt>
                <c:pt idx="5">
                  <c:v>1724</c:v>
                </c:pt>
                <c:pt idx="6">
                  <c:v>5813</c:v>
                </c:pt>
                <c:pt idx="7">
                  <c:v>10061</c:v>
                </c:pt>
                <c:pt idx="8">
                  <c:v>1556</c:v>
                </c:pt>
                <c:pt idx="9">
                  <c:v>1998</c:v>
                </c:pt>
                <c:pt idx="10">
                  <c:v>1442</c:v>
                </c:pt>
                <c:pt idx="11">
                  <c:v>1507</c:v>
                </c:pt>
                <c:pt idx="12">
                  <c:v>1602</c:v>
                </c:pt>
                <c:pt idx="13">
                  <c:v>1721</c:v>
                </c:pt>
                <c:pt idx="14">
                  <c:v>1578</c:v>
                </c:pt>
                <c:pt idx="15">
                  <c:v>6036</c:v>
                </c:pt>
              </c:numCache>
            </c:numRef>
          </c:val>
          <c:extLst>
            <c:ext xmlns:c16="http://schemas.microsoft.com/office/drawing/2014/chart" uri="{C3380CC4-5D6E-409C-BE32-E72D297353CC}">
              <c16:uniqueId val="{00000001-59CE-4BD4-AA1E-82865A415B03}"/>
            </c:ext>
          </c:extLst>
        </c:ser>
        <c:ser>
          <c:idx val="2"/>
          <c:order val="2"/>
          <c:tx>
            <c:strRef>
              <c:f>Sheet1!$D$1</c:f>
              <c:strCache>
                <c:ptCount val="1"/>
                <c:pt idx="0">
                  <c:v>shangrilamauritius reach</c:v>
                </c:pt>
              </c:strCache>
            </c:strRef>
          </c:tx>
          <c:spPr>
            <a:solidFill>
              <a:schemeClr val="accent3"/>
            </a:solidFill>
            <a:ln>
              <a:noFill/>
            </a:ln>
            <a:effectLst/>
          </c:spPr>
          <c:invertIfNegative val="0"/>
          <c:cat>
            <c:numRef>
              <c:f>Sheet1!$A$2:$A$17</c:f>
              <c:numCache>
                <c:formatCode>General</c:formatCode>
                <c:ptCount val="16"/>
                <c:pt idx="0">
                  <c:v>16.100000000000001</c:v>
                </c:pt>
                <c:pt idx="1">
                  <c:v>17.100000000000001</c:v>
                </c:pt>
                <c:pt idx="2">
                  <c:v>18.100000000000001</c:v>
                </c:pt>
                <c:pt idx="3">
                  <c:v>19.100000000000001</c:v>
                </c:pt>
                <c:pt idx="4">
                  <c:v>20.100000000000001</c:v>
                </c:pt>
                <c:pt idx="5">
                  <c:v>21.1</c:v>
                </c:pt>
                <c:pt idx="6">
                  <c:v>22.1</c:v>
                </c:pt>
                <c:pt idx="7">
                  <c:v>23.1</c:v>
                </c:pt>
                <c:pt idx="8">
                  <c:v>24.1</c:v>
                </c:pt>
                <c:pt idx="9">
                  <c:v>25.1</c:v>
                </c:pt>
                <c:pt idx="10">
                  <c:v>26.1</c:v>
                </c:pt>
                <c:pt idx="11">
                  <c:v>27.1</c:v>
                </c:pt>
                <c:pt idx="12">
                  <c:v>28.1</c:v>
                </c:pt>
                <c:pt idx="13">
                  <c:v>29.1</c:v>
                </c:pt>
                <c:pt idx="14">
                  <c:v>30.1</c:v>
                </c:pt>
                <c:pt idx="15">
                  <c:v>31.1</c:v>
                </c:pt>
              </c:numCache>
            </c:numRef>
          </c:cat>
          <c:val>
            <c:numRef>
              <c:f>Sheet1!$D$2:$D$17</c:f>
              <c:numCache>
                <c:formatCode>General</c:formatCode>
                <c:ptCount val="16"/>
                <c:pt idx="0">
                  <c:v>4237</c:v>
                </c:pt>
                <c:pt idx="1">
                  <c:v>2511</c:v>
                </c:pt>
                <c:pt idx="2">
                  <c:v>6256</c:v>
                </c:pt>
                <c:pt idx="3">
                  <c:v>5592</c:v>
                </c:pt>
                <c:pt idx="4">
                  <c:v>7040</c:v>
                </c:pt>
                <c:pt idx="5">
                  <c:v>1561</c:v>
                </c:pt>
                <c:pt idx="6">
                  <c:v>4892</c:v>
                </c:pt>
                <c:pt idx="7">
                  <c:v>9280</c:v>
                </c:pt>
                <c:pt idx="8">
                  <c:v>1376</c:v>
                </c:pt>
                <c:pt idx="9">
                  <c:v>1647</c:v>
                </c:pt>
                <c:pt idx="10">
                  <c:v>1273</c:v>
                </c:pt>
                <c:pt idx="11">
                  <c:v>1365</c:v>
                </c:pt>
                <c:pt idx="12">
                  <c:v>1451</c:v>
                </c:pt>
                <c:pt idx="13">
                  <c:v>1524</c:v>
                </c:pt>
                <c:pt idx="14">
                  <c:v>1405</c:v>
                </c:pt>
                <c:pt idx="15">
                  <c:v>5610</c:v>
                </c:pt>
              </c:numCache>
            </c:numRef>
          </c:val>
          <c:extLst>
            <c:ext xmlns:c16="http://schemas.microsoft.com/office/drawing/2014/chart" uri="{C3380CC4-5D6E-409C-BE32-E72D297353CC}">
              <c16:uniqueId val="{00000002-59CE-4BD4-AA1E-82865A415B03}"/>
            </c:ext>
          </c:extLst>
        </c:ser>
        <c:ser>
          <c:idx val="3"/>
          <c:order val="3"/>
          <c:tx>
            <c:strRef>
              <c:f>Sheet1!$E$1</c:f>
              <c:strCache>
                <c:ptCount val="1"/>
                <c:pt idx="0">
                  <c:v>shangrilamauritius replies</c:v>
                </c:pt>
              </c:strCache>
            </c:strRef>
          </c:tx>
          <c:spPr>
            <a:solidFill>
              <a:schemeClr val="accent4"/>
            </a:solidFill>
            <a:ln>
              <a:noFill/>
            </a:ln>
            <a:effectLst/>
          </c:spPr>
          <c:invertIfNegative val="0"/>
          <c:cat>
            <c:numRef>
              <c:f>Sheet1!$A$2:$A$17</c:f>
              <c:numCache>
                <c:formatCode>General</c:formatCode>
                <c:ptCount val="16"/>
                <c:pt idx="0">
                  <c:v>16.100000000000001</c:v>
                </c:pt>
                <c:pt idx="1">
                  <c:v>17.100000000000001</c:v>
                </c:pt>
                <c:pt idx="2">
                  <c:v>18.100000000000001</c:v>
                </c:pt>
                <c:pt idx="3">
                  <c:v>19.100000000000001</c:v>
                </c:pt>
                <c:pt idx="4">
                  <c:v>20.100000000000001</c:v>
                </c:pt>
                <c:pt idx="5">
                  <c:v>21.1</c:v>
                </c:pt>
                <c:pt idx="6">
                  <c:v>22.1</c:v>
                </c:pt>
                <c:pt idx="7">
                  <c:v>23.1</c:v>
                </c:pt>
                <c:pt idx="8">
                  <c:v>24.1</c:v>
                </c:pt>
                <c:pt idx="9">
                  <c:v>25.1</c:v>
                </c:pt>
                <c:pt idx="10">
                  <c:v>26.1</c:v>
                </c:pt>
                <c:pt idx="11">
                  <c:v>27.1</c:v>
                </c:pt>
                <c:pt idx="12">
                  <c:v>28.1</c:v>
                </c:pt>
                <c:pt idx="13">
                  <c:v>29.1</c:v>
                </c:pt>
                <c:pt idx="14">
                  <c:v>30.1</c:v>
                </c:pt>
                <c:pt idx="15">
                  <c:v>31.1</c:v>
                </c:pt>
              </c:numCache>
            </c:numRef>
          </c:cat>
          <c:val>
            <c:numRef>
              <c:f>Sheet1!$E$2:$E$17</c:f>
              <c:numCache>
                <c:formatCode>General</c:formatCode>
                <c:ptCount val="16"/>
                <c:pt idx="0">
                  <c:v>0</c:v>
                </c:pt>
                <c:pt idx="1">
                  <c:v>0</c:v>
                </c:pt>
                <c:pt idx="2">
                  <c:v>1</c:v>
                </c:pt>
                <c:pt idx="3">
                  <c:v>3</c:v>
                </c:pt>
                <c:pt idx="4">
                  <c:v>2</c:v>
                </c:pt>
                <c:pt idx="5">
                  <c:v>0</c:v>
                </c:pt>
                <c:pt idx="6">
                  <c:v>2</c:v>
                </c:pt>
                <c:pt idx="7">
                  <c:v>12</c:v>
                </c:pt>
                <c:pt idx="8">
                  <c:v>1</c:v>
                </c:pt>
                <c:pt idx="9">
                  <c:v>3</c:v>
                </c:pt>
                <c:pt idx="10">
                  <c:v>0</c:v>
                </c:pt>
                <c:pt idx="11">
                  <c:v>0</c:v>
                </c:pt>
                <c:pt idx="12">
                  <c:v>0</c:v>
                </c:pt>
                <c:pt idx="13">
                  <c:v>2</c:v>
                </c:pt>
                <c:pt idx="14">
                  <c:v>7</c:v>
                </c:pt>
                <c:pt idx="15">
                  <c:v>4</c:v>
                </c:pt>
              </c:numCache>
            </c:numRef>
          </c:val>
          <c:extLst>
            <c:ext xmlns:c16="http://schemas.microsoft.com/office/drawing/2014/chart" uri="{C3380CC4-5D6E-409C-BE32-E72D297353CC}">
              <c16:uniqueId val="{00000003-59CE-4BD4-AA1E-82865A415B03}"/>
            </c:ext>
          </c:extLst>
        </c:ser>
        <c:dLbls>
          <c:showLegendKey val="0"/>
          <c:showVal val="0"/>
          <c:showCatName val="0"/>
          <c:showSerName val="0"/>
          <c:showPercent val="0"/>
          <c:showBubbleSize val="0"/>
        </c:dLbls>
        <c:gapWidth val="182"/>
        <c:axId val="464089832"/>
        <c:axId val="464092456"/>
      </c:barChart>
      <c:catAx>
        <c:axId val="4640898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092456"/>
        <c:crosses val="autoZero"/>
        <c:auto val="1"/>
        <c:lblAlgn val="ctr"/>
        <c:lblOffset val="100"/>
        <c:noMultiLvlLbl val="0"/>
      </c:catAx>
      <c:valAx>
        <c:axId val="4640924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08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Taps Back</c:v>
                </c:pt>
              </c:strCache>
            </c:strRef>
          </c:tx>
          <c:spPr>
            <a:solidFill>
              <a:schemeClr val="accent1"/>
            </a:solidFill>
            <a:ln>
              <a:noFill/>
            </a:ln>
            <a:effectLst/>
          </c:spPr>
          <c:invertIfNegative val="0"/>
          <c:cat>
            <c:numRef>
              <c:f>Sheet1!$A$2:$A$17</c:f>
              <c:numCache>
                <c:formatCode>General</c:formatCode>
                <c:ptCount val="16"/>
                <c:pt idx="0">
                  <c:v>16.100000000000001</c:v>
                </c:pt>
                <c:pt idx="1">
                  <c:v>17.100000000000001</c:v>
                </c:pt>
                <c:pt idx="2">
                  <c:v>18.100000000000001</c:v>
                </c:pt>
                <c:pt idx="3">
                  <c:v>19.100000000000001</c:v>
                </c:pt>
                <c:pt idx="4">
                  <c:v>20.100000000000001</c:v>
                </c:pt>
                <c:pt idx="5">
                  <c:v>21.1</c:v>
                </c:pt>
                <c:pt idx="6">
                  <c:v>22.1</c:v>
                </c:pt>
                <c:pt idx="7">
                  <c:v>23.1</c:v>
                </c:pt>
                <c:pt idx="8">
                  <c:v>24.1</c:v>
                </c:pt>
                <c:pt idx="9">
                  <c:v>25.1</c:v>
                </c:pt>
                <c:pt idx="10">
                  <c:v>26.1</c:v>
                </c:pt>
                <c:pt idx="11">
                  <c:v>27.1</c:v>
                </c:pt>
                <c:pt idx="12">
                  <c:v>28.1</c:v>
                </c:pt>
                <c:pt idx="13">
                  <c:v>29.1</c:v>
                </c:pt>
                <c:pt idx="14">
                  <c:v>30.1</c:v>
                </c:pt>
                <c:pt idx="15">
                  <c:v>31.1</c:v>
                </c:pt>
              </c:numCache>
            </c:numRef>
          </c:cat>
          <c:val>
            <c:numRef>
              <c:f>Sheet1!$B$2:$B$17</c:f>
              <c:numCache>
                <c:formatCode>General</c:formatCode>
                <c:ptCount val="16"/>
                <c:pt idx="0">
                  <c:v>143</c:v>
                </c:pt>
                <c:pt idx="1">
                  <c:v>56</c:v>
                </c:pt>
                <c:pt idx="2">
                  <c:v>181</c:v>
                </c:pt>
                <c:pt idx="3">
                  <c:v>108</c:v>
                </c:pt>
                <c:pt idx="4">
                  <c:v>365</c:v>
                </c:pt>
                <c:pt idx="5">
                  <c:v>9</c:v>
                </c:pt>
                <c:pt idx="6">
                  <c:v>169</c:v>
                </c:pt>
                <c:pt idx="7">
                  <c:v>257</c:v>
                </c:pt>
                <c:pt idx="8">
                  <c:v>20</c:v>
                </c:pt>
                <c:pt idx="9">
                  <c:v>37</c:v>
                </c:pt>
                <c:pt idx="10">
                  <c:v>31</c:v>
                </c:pt>
                <c:pt idx="11">
                  <c:v>17</c:v>
                </c:pt>
                <c:pt idx="12">
                  <c:v>22</c:v>
                </c:pt>
                <c:pt idx="13">
                  <c:v>22</c:v>
                </c:pt>
                <c:pt idx="14">
                  <c:v>18</c:v>
                </c:pt>
                <c:pt idx="15">
                  <c:v>153</c:v>
                </c:pt>
              </c:numCache>
            </c:numRef>
          </c:val>
          <c:extLst>
            <c:ext xmlns:c16="http://schemas.microsoft.com/office/drawing/2014/chart" uri="{C3380CC4-5D6E-409C-BE32-E72D297353CC}">
              <c16:uniqueId val="{00000000-6481-4D88-95CF-548B9C95AA1F}"/>
            </c:ext>
          </c:extLst>
        </c:ser>
        <c:ser>
          <c:idx val="1"/>
          <c:order val="1"/>
          <c:tx>
            <c:strRef>
              <c:f>Sheet1!$C$1</c:f>
              <c:strCache>
                <c:ptCount val="1"/>
                <c:pt idx="0">
                  <c:v>shangrilamauritius Taps Forward</c:v>
                </c:pt>
              </c:strCache>
            </c:strRef>
          </c:tx>
          <c:spPr>
            <a:solidFill>
              <a:schemeClr val="accent2"/>
            </a:solidFill>
            <a:ln>
              <a:noFill/>
            </a:ln>
            <a:effectLst/>
          </c:spPr>
          <c:invertIfNegative val="0"/>
          <c:cat>
            <c:numRef>
              <c:f>Sheet1!$A$2:$A$17</c:f>
              <c:numCache>
                <c:formatCode>General</c:formatCode>
                <c:ptCount val="16"/>
                <c:pt idx="0">
                  <c:v>16.100000000000001</c:v>
                </c:pt>
                <c:pt idx="1">
                  <c:v>17.100000000000001</c:v>
                </c:pt>
                <c:pt idx="2">
                  <c:v>18.100000000000001</c:v>
                </c:pt>
                <c:pt idx="3">
                  <c:v>19.100000000000001</c:v>
                </c:pt>
                <c:pt idx="4">
                  <c:v>20.100000000000001</c:v>
                </c:pt>
                <c:pt idx="5">
                  <c:v>21.1</c:v>
                </c:pt>
                <c:pt idx="6">
                  <c:v>22.1</c:v>
                </c:pt>
                <c:pt idx="7">
                  <c:v>23.1</c:v>
                </c:pt>
                <c:pt idx="8">
                  <c:v>24.1</c:v>
                </c:pt>
                <c:pt idx="9">
                  <c:v>25.1</c:v>
                </c:pt>
                <c:pt idx="10">
                  <c:v>26.1</c:v>
                </c:pt>
                <c:pt idx="11">
                  <c:v>27.1</c:v>
                </c:pt>
                <c:pt idx="12">
                  <c:v>28.1</c:v>
                </c:pt>
                <c:pt idx="13">
                  <c:v>29.1</c:v>
                </c:pt>
                <c:pt idx="14">
                  <c:v>30.1</c:v>
                </c:pt>
                <c:pt idx="15">
                  <c:v>31.1</c:v>
                </c:pt>
              </c:numCache>
            </c:numRef>
          </c:cat>
          <c:val>
            <c:numRef>
              <c:f>Sheet1!$C$2:$C$17</c:f>
              <c:numCache>
                <c:formatCode>General</c:formatCode>
                <c:ptCount val="16"/>
                <c:pt idx="0">
                  <c:v>3849</c:v>
                </c:pt>
                <c:pt idx="1">
                  <c:v>1740</c:v>
                </c:pt>
                <c:pt idx="2">
                  <c:v>4983</c:v>
                </c:pt>
                <c:pt idx="3">
                  <c:v>4124</c:v>
                </c:pt>
                <c:pt idx="4">
                  <c:v>5621</c:v>
                </c:pt>
                <c:pt idx="5">
                  <c:v>810</c:v>
                </c:pt>
                <c:pt idx="6">
                  <c:v>3307</c:v>
                </c:pt>
                <c:pt idx="7">
                  <c:v>7957</c:v>
                </c:pt>
                <c:pt idx="8">
                  <c:v>792</c:v>
                </c:pt>
                <c:pt idx="9">
                  <c:v>963</c:v>
                </c:pt>
                <c:pt idx="10">
                  <c:v>731</c:v>
                </c:pt>
                <c:pt idx="11">
                  <c:v>756</c:v>
                </c:pt>
                <c:pt idx="12">
                  <c:v>817</c:v>
                </c:pt>
                <c:pt idx="13">
                  <c:v>913</c:v>
                </c:pt>
                <c:pt idx="14">
                  <c:v>831</c:v>
                </c:pt>
                <c:pt idx="15">
                  <c:v>4533</c:v>
                </c:pt>
              </c:numCache>
            </c:numRef>
          </c:val>
          <c:extLst>
            <c:ext xmlns:c16="http://schemas.microsoft.com/office/drawing/2014/chart" uri="{C3380CC4-5D6E-409C-BE32-E72D297353CC}">
              <c16:uniqueId val="{00000001-6481-4D88-95CF-548B9C95AA1F}"/>
            </c:ext>
          </c:extLst>
        </c:ser>
        <c:dLbls>
          <c:showLegendKey val="0"/>
          <c:showVal val="0"/>
          <c:showCatName val="0"/>
          <c:showSerName val="0"/>
          <c:showPercent val="0"/>
          <c:showBubbleSize val="0"/>
        </c:dLbls>
        <c:gapWidth val="182"/>
        <c:axId val="464091800"/>
        <c:axId val="464097048"/>
      </c:barChart>
      <c:catAx>
        <c:axId val="464091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097048"/>
        <c:crosses val="autoZero"/>
        <c:auto val="1"/>
        <c:lblAlgn val="ctr"/>
        <c:lblOffset val="100"/>
        <c:noMultiLvlLbl val="0"/>
      </c:catAx>
      <c:valAx>
        <c:axId val="4640970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09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2675</c:v>
                </c:pt>
                <c:pt idx="1">
                  <c:v>2705</c:v>
                </c:pt>
                <c:pt idx="2">
                  <c:v>2714</c:v>
                </c:pt>
              </c:numCache>
            </c:numRef>
          </c:val>
          <c:extLst>
            <c:ext xmlns:c16="http://schemas.microsoft.com/office/drawing/2014/chart" uri="{C3380CC4-5D6E-409C-BE32-E72D297353CC}">
              <c16:uniqueId val="{00000000-764D-439D-B855-BC84E3BD6439}"/>
            </c:ext>
          </c:extLst>
        </c:ser>
        <c:dLbls>
          <c:showLegendKey val="0"/>
          <c:showVal val="0"/>
          <c:showCatName val="0"/>
          <c:showSerName val="0"/>
          <c:showPercent val="0"/>
          <c:showBubbleSize val="0"/>
        </c:dLbls>
        <c:gapWidth val="182"/>
        <c:axId val="479464264"/>
        <c:axId val="479461968"/>
      </c:barChart>
      <c:dateAx>
        <c:axId val="47946426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61968"/>
        <c:crosses val="autoZero"/>
        <c:auto val="1"/>
        <c:lblOffset val="100"/>
        <c:baseTimeUnit val="days"/>
      </c:dateAx>
      <c:valAx>
        <c:axId val="4794619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6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12</c:v>
                </c:pt>
                <c:pt idx="1">
                  <c:v>30</c:v>
                </c:pt>
                <c:pt idx="2">
                  <c:v>9</c:v>
                </c:pt>
              </c:numCache>
            </c:numRef>
          </c:val>
          <c:extLst>
            <c:ext xmlns:c16="http://schemas.microsoft.com/office/drawing/2014/chart" uri="{C3380CC4-5D6E-409C-BE32-E72D297353CC}">
              <c16:uniqueId val="{00000000-26C7-497E-A8C7-01B4E2640E38}"/>
            </c:ext>
          </c:extLst>
        </c:ser>
        <c:dLbls>
          <c:showLegendKey val="0"/>
          <c:showVal val="0"/>
          <c:showCatName val="0"/>
          <c:showSerName val="0"/>
          <c:showPercent val="0"/>
          <c:showBubbleSize val="0"/>
        </c:dLbls>
        <c:gapWidth val="182"/>
        <c:axId val="479463280"/>
        <c:axId val="479470824"/>
      </c:barChart>
      <c:dateAx>
        <c:axId val="4794632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70824"/>
        <c:crosses val="autoZero"/>
        <c:auto val="1"/>
        <c:lblOffset val="100"/>
        <c:baseTimeUnit val="days"/>
      </c:dateAx>
      <c:valAx>
        <c:axId val="4794708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6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43108</c:v>
                </c:pt>
                <c:pt idx="1">
                  <c:v>43109</c:v>
                </c:pt>
                <c:pt idx="2">
                  <c:v>43110</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45EA-4936-9237-2E373354C82F}"/>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43108</c:v>
                </c:pt>
                <c:pt idx="1">
                  <c:v>43109</c:v>
                </c:pt>
                <c:pt idx="2">
                  <c:v>43110</c:v>
                </c:pt>
              </c:numCache>
            </c:numRef>
          </c:cat>
          <c:val>
            <c:numRef>
              <c:f>Sheet1!$C$2:$C$4</c:f>
              <c:numCache>
                <c:formatCode>General</c:formatCode>
                <c:ptCount val="3"/>
                <c:pt idx="0">
                  <c:v>230</c:v>
                </c:pt>
                <c:pt idx="1">
                  <c:v>169</c:v>
                </c:pt>
                <c:pt idx="2">
                  <c:v>151</c:v>
                </c:pt>
              </c:numCache>
            </c:numRef>
          </c:val>
          <c:extLst>
            <c:ext xmlns:c16="http://schemas.microsoft.com/office/drawing/2014/chart" uri="{C3380CC4-5D6E-409C-BE32-E72D297353CC}">
              <c16:uniqueId val="{00000001-45EA-4936-9237-2E373354C82F}"/>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43108</c:v>
                </c:pt>
                <c:pt idx="1">
                  <c:v>43109</c:v>
                </c:pt>
                <c:pt idx="2">
                  <c:v>43110</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45EA-4936-9237-2E373354C82F}"/>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43108</c:v>
                </c:pt>
                <c:pt idx="1">
                  <c:v>43109</c:v>
                </c:pt>
                <c:pt idx="2">
                  <c:v>43110</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45EA-4936-9237-2E373354C82F}"/>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43108</c:v>
                </c:pt>
                <c:pt idx="1">
                  <c:v>43109</c:v>
                </c:pt>
                <c:pt idx="2">
                  <c:v>43110</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45EA-4936-9237-2E373354C82F}"/>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43108</c:v>
                </c:pt>
                <c:pt idx="1">
                  <c:v>43109</c:v>
                </c:pt>
                <c:pt idx="2">
                  <c:v>43110</c:v>
                </c:pt>
              </c:numCache>
            </c:num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45EA-4936-9237-2E373354C82F}"/>
            </c:ext>
          </c:extLst>
        </c:ser>
        <c:dLbls>
          <c:showLegendKey val="0"/>
          <c:showVal val="0"/>
          <c:showCatName val="0"/>
          <c:showSerName val="0"/>
          <c:showPercent val="0"/>
          <c:showBubbleSize val="0"/>
        </c:dLbls>
        <c:gapWidth val="182"/>
        <c:axId val="479465576"/>
        <c:axId val="479475088"/>
      </c:barChart>
      <c:dateAx>
        <c:axId val="47946557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75088"/>
        <c:crosses val="autoZero"/>
        <c:auto val="1"/>
        <c:lblOffset val="100"/>
        <c:baseTimeUnit val="days"/>
      </c:dateAx>
      <c:valAx>
        <c:axId val="4794750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6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082A7-9BC3-4E07-BBD9-FE7F9CF3F00D}"/>
              </a:ext>
            </a:extLst>
          </p:cNvPr>
          <p:cNvSpPr>
            <a:spLocks noGrp="1"/>
          </p:cNvSpPr>
          <p:nvPr>
            <p:ph type="ctrTitle"/>
          </p:nvPr>
        </p:nvSpPr>
        <p:spPr/>
        <p:txBody>
          <a:bodyPr/>
          <a:lstStyle/>
          <a:p>
            <a:r>
              <a:rPr lang="en-US"/>
              <a:t>SLTR</a:t>
            </a:r>
          </a:p>
        </p:txBody>
      </p:sp>
      <p:sp>
        <p:nvSpPr>
          <p:cNvPr id="3" name="Subtitle 2">
            <a:extLst>
              <a:ext uri="{FF2B5EF4-FFF2-40B4-BE49-F238E27FC236}">
                <a16:creationId xmlns:a16="http://schemas.microsoft.com/office/drawing/2014/main" id="{972ADC04-47DD-4AAC-B37F-3702DF919E04}"/>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2946994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9DC92-77F7-40BC-A69B-3BF224003C10}"/>
              </a:ext>
            </a:extLst>
          </p:cNvPr>
          <p:cNvSpPr>
            <a:spLocks noGrp="1"/>
          </p:cNvSpPr>
          <p:nvPr>
            <p:ph type="title"/>
          </p:nvPr>
        </p:nvSpPr>
        <p:spPr/>
        <p:txBody>
          <a:bodyPr/>
          <a:lstStyle/>
          <a:p>
            <a:r>
              <a:rPr lang="en-US"/>
              <a:t>Facebook FB Insights Fans Total (Bar Chart) | SLTR</a:t>
            </a:r>
          </a:p>
        </p:txBody>
      </p:sp>
      <p:graphicFrame>
        <p:nvGraphicFramePr>
          <p:cNvPr id="6" name="Chart Placeholder 5">
            <a:extLst>
              <a:ext uri="{FF2B5EF4-FFF2-40B4-BE49-F238E27FC236}">
                <a16:creationId xmlns:a16="http://schemas.microsoft.com/office/drawing/2014/main" id="{F4DA0959-CB31-46B6-93B7-46B831E21E91}"/>
              </a:ext>
            </a:extLst>
          </p:cNvPr>
          <p:cNvGraphicFramePr>
            <a:graphicFrameLocks noGrp="1"/>
          </p:cNvGraphicFramePr>
          <p:nvPr>
            <p:ph type="chart" sz="quarter" idx="13"/>
            <p:extLst>
              <p:ext uri="{D42A27DB-BD31-4B8C-83A1-F6EECF244321}">
                <p14:modId xmlns:p14="http://schemas.microsoft.com/office/powerpoint/2010/main" val="427576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EF2993-994A-41D6-AE25-C6BB1DEE1F3E}"/>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716E4525-3A96-4DD5-A690-B42ACF8D67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4425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9A30-D486-4A34-B263-D8817A8420B3}"/>
              </a:ext>
            </a:extLst>
          </p:cNvPr>
          <p:cNvSpPr>
            <a:spLocks noGrp="1"/>
          </p:cNvSpPr>
          <p:nvPr>
            <p:ph type="title"/>
          </p:nvPr>
        </p:nvSpPr>
        <p:spPr/>
        <p:txBody>
          <a:bodyPr/>
          <a:lstStyle/>
          <a:p>
            <a:r>
              <a:rPr lang="en-US"/>
              <a:t>Facebook FB Fans Change (Bar Chart) | SLTR</a:t>
            </a:r>
          </a:p>
        </p:txBody>
      </p:sp>
      <p:graphicFrame>
        <p:nvGraphicFramePr>
          <p:cNvPr id="6" name="Chart Placeholder 5">
            <a:extLst>
              <a:ext uri="{FF2B5EF4-FFF2-40B4-BE49-F238E27FC236}">
                <a16:creationId xmlns:a16="http://schemas.microsoft.com/office/drawing/2014/main" id="{EA257DE0-6AA3-47B0-961B-ACA87F2A9889}"/>
              </a:ext>
            </a:extLst>
          </p:cNvPr>
          <p:cNvGraphicFramePr>
            <a:graphicFrameLocks noGrp="1"/>
          </p:cNvGraphicFramePr>
          <p:nvPr>
            <p:ph type="chart" sz="quarter" idx="13"/>
            <p:extLst>
              <p:ext uri="{D42A27DB-BD31-4B8C-83A1-F6EECF244321}">
                <p14:modId xmlns:p14="http://schemas.microsoft.com/office/powerpoint/2010/main" val="3173934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36BCE2-53A2-4EBF-8AFD-4155D17AEFE6}"/>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E28D90F5-7CA6-4A47-BE20-E8D1E7C0CB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405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493E1-BDF0-494F-8D62-A25B06B34D9E}"/>
              </a:ext>
            </a:extLst>
          </p:cNvPr>
          <p:cNvSpPr>
            <a:spLocks noGrp="1"/>
          </p:cNvSpPr>
          <p:nvPr>
            <p:ph type="title"/>
          </p:nvPr>
        </p:nvSpPr>
        <p:spPr/>
        <p:txBody>
          <a:bodyPr/>
          <a:lstStyle/>
          <a:p>
            <a:r>
              <a:rPr lang="en-US"/>
              <a:t>Facebook FB Reach (Bar Chart) | SLTR</a:t>
            </a:r>
          </a:p>
        </p:txBody>
      </p:sp>
      <p:graphicFrame>
        <p:nvGraphicFramePr>
          <p:cNvPr id="6" name="Chart Placeholder 5">
            <a:extLst>
              <a:ext uri="{FF2B5EF4-FFF2-40B4-BE49-F238E27FC236}">
                <a16:creationId xmlns:a16="http://schemas.microsoft.com/office/drawing/2014/main" id="{6078CCE9-78A9-4D62-BE96-1898139314BA}"/>
              </a:ext>
            </a:extLst>
          </p:cNvPr>
          <p:cNvGraphicFramePr>
            <a:graphicFrameLocks noGrp="1"/>
          </p:cNvGraphicFramePr>
          <p:nvPr>
            <p:ph type="chart" sz="quarter" idx="13"/>
            <p:extLst>
              <p:ext uri="{D42A27DB-BD31-4B8C-83A1-F6EECF244321}">
                <p14:modId xmlns:p14="http://schemas.microsoft.com/office/powerpoint/2010/main" val="2022780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A75443-EBE6-45A6-96B3-E2CAB11ADF75}"/>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42992348-A7B9-46E3-ABDA-5D1ED26034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7985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CDFCD-F8B7-4592-9B79-B41F4D9AFE69}"/>
              </a:ext>
            </a:extLst>
          </p:cNvPr>
          <p:cNvSpPr>
            <a:spLocks noGrp="1"/>
          </p:cNvSpPr>
          <p:nvPr>
            <p:ph type="title"/>
          </p:nvPr>
        </p:nvSpPr>
        <p:spPr/>
        <p:txBody>
          <a:bodyPr/>
          <a:lstStyle/>
          <a:p>
            <a:r>
              <a:rPr lang="en-US"/>
              <a:t>Facebook FB Total Interactions (Bar Chart) | SLTR</a:t>
            </a:r>
          </a:p>
        </p:txBody>
      </p:sp>
      <p:graphicFrame>
        <p:nvGraphicFramePr>
          <p:cNvPr id="6" name="Chart Placeholder 5">
            <a:extLst>
              <a:ext uri="{FF2B5EF4-FFF2-40B4-BE49-F238E27FC236}">
                <a16:creationId xmlns:a16="http://schemas.microsoft.com/office/drawing/2014/main" id="{7C66FBDC-2A51-474D-9F12-D1AB35B7E5A2}"/>
              </a:ext>
            </a:extLst>
          </p:cNvPr>
          <p:cNvGraphicFramePr>
            <a:graphicFrameLocks noGrp="1"/>
          </p:cNvGraphicFramePr>
          <p:nvPr>
            <p:ph type="chart" sz="quarter" idx="13"/>
            <p:extLst>
              <p:ext uri="{D42A27DB-BD31-4B8C-83A1-F6EECF244321}">
                <p14:modId xmlns:p14="http://schemas.microsoft.com/office/powerpoint/2010/main" val="1810492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F28632-D2D8-41C2-9CAE-6B3E2AFF3381}"/>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B5A51F15-33D2-4813-A08A-BDFF291FC1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0195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E6067-BFF7-4F8F-99B2-68B4BDF15570}"/>
              </a:ext>
            </a:extLst>
          </p:cNvPr>
          <p:cNvSpPr>
            <a:spLocks noGrp="1"/>
          </p:cNvSpPr>
          <p:nvPr>
            <p:ph type="title"/>
          </p:nvPr>
        </p:nvSpPr>
        <p:spPr/>
        <p:txBody>
          <a:bodyPr/>
          <a:lstStyle/>
          <a:p>
            <a:r>
              <a:rPr lang="en-US"/>
              <a:t>Facebook FB Organic Vs Paid Reach (Bar Chart) | SLTR</a:t>
            </a:r>
          </a:p>
        </p:txBody>
      </p:sp>
      <p:graphicFrame>
        <p:nvGraphicFramePr>
          <p:cNvPr id="6" name="Chart Placeholder 5">
            <a:extLst>
              <a:ext uri="{FF2B5EF4-FFF2-40B4-BE49-F238E27FC236}">
                <a16:creationId xmlns:a16="http://schemas.microsoft.com/office/drawing/2014/main" id="{72A51078-3BAC-45C1-AEA4-0F81BAC7A1C6}"/>
              </a:ext>
            </a:extLst>
          </p:cNvPr>
          <p:cNvGraphicFramePr>
            <a:graphicFrameLocks noGrp="1"/>
          </p:cNvGraphicFramePr>
          <p:nvPr>
            <p:ph type="chart" sz="quarter" idx="13"/>
            <p:extLst>
              <p:ext uri="{D42A27DB-BD31-4B8C-83A1-F6EECF244321}">
                <p14:modId xmlns:p14="http://schemas.microsoft.com/office/powerpoint/2010/main" val="1115091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147D0D-7C68-499D-BA58-6530625DE2C0}"/>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C53C7745-FBCD-40C0-BE54-974BD58CAB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3674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BDDF7-D16F-45BF-8ED9-12B1B56765A6}"/>
              </a:ext>
            </a:extLst>
          </p:cNvPr>
          <p:cNvSpPr>
            <a:spLocks noGrp="1"/>
          </p:cNvSpPr>
          <p:nvPr>
            <p:ph type="title"/>
          </p:nvPr>
        </p:nvSpPr>
        <p:spPr/>
        <p:txBody>
          <a:bodyPr/>
          <a:lstStyle/>
          <a:p>
            <a:r>
              <a:rPr lang="en-US"/>
              <a:t>Facebook FB Post Reach (Bar Chart) | SLTR</a:t>
            </a:r>
          </a:p>
        </p:txBody>
      </p:sp>
      <p:graphicFrame>
        <p:nvGraphicFramePr>
          <p:cNvPr id="6" name="Chart Placeholder 5">
            <a:extLst>
              <a:ext uri="{FF2B5EF4-FFF2-40B4-BE49-F238E27FC236}">
                <a16:creationId xmlns:a16="http://schemas.microsoft.com/office/drawing/2014/main" id="{75E62A24-858A-4BCC-97C8-132BD633BB8C}"/>
              </a:ext>
            </a:extLst>
          </p:cNvPr>
          <p:cNvGraphicFramePr>
            <a:graphicFrameLocks noGrp="1"/>
          </p:cNvGraphicFramePr>
          <p:nvPr>
            <p:ph type="chart" sz="quarter" idx="13"/>
            <p:extLst>
              <p:ext uri="{D42A27DB-BD31-4B8C-83A1-F6EECF244321}">
                <p14:modId xmlns:p14="http://schemas.microsoft.com/office/powerpoint/2010/main" val="1519579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B95FAB-230A-44D8-8371-3253060ED912}"/>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D0DB6FA5-D651-4EB4-A840-ED1BFC9CAE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3765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C3365-18AD-4103-BA1E-94CF1931A8FF}"/>
              </a:ext>
            </a:extLst>
          </p:cNvPr>
          <p:cNvSpPr>
            <a:spLocks noGrp="1"/>
          </p:cNvSpPr>
          <p:nvPr>
            <p:ph type="title"/>
          </p:nvPr>
        </p:nvSpPr>
        <p:spPr/>
        <p:txBody>
          <a:bodyPr/>
          <a:lstStyle/>
          <a:p>
            <a:r>
              <a:rPr lang="en-US"/>
              <a:t>Facebook FB Own Posts Table with views | SLTR - 1 of 24</a:t>
            </a:r>
          </a:p>
        </p:txBody>
      </p:sp>
      <p:graphicFrame>
        <p:nvGraphicFramePr>
          <p:cNvPr id="5" name="Table Placeholder 4">
            <a:extLst>
              <a:ext uri="{FF2B5EF4-FFF2-40B4-BE49-F238E27FC236}">
                <a16:creationId xmlns:a16="http://schemas.microsoft.com/office/drawing/2014/main" id="{C3ACC5F0-A003-4854-9197-52AA34C18A6E}"/>
              </a:ext>
            </a:extLst>
          </p:cNvPr>
          <p:cNvGraphicFramePr>
            <a:graphicFrameLocks noGrp="1"/>
          </p:cNvGraphicFramePr>
          <p:nvPr>
            <p:ph type="tbl" sz="quarter" idx="13"/>
            <p:extLst>
              <p:ext uri="{D42A27DB-BD31-4B8C-83A1-F6EECF244321}">
                <p14:modId xmlns:p14="http://schemas.microsoft.com/office/powerpoint/2010/main" val="1536691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65767195"/>
                    </a:ext>
                  </a:extLst>
                </a:gridCol>
                <a:gridCol w="576072">
                  <a:extLst>
                    <a:ext uri="{9D8B030D-6E8A-4147-A177-3AD203B41FA5}">
                      <a16:colId xmlns:a16="http://schemas.microsoft.com/office/drawing/2014/main" val="3935446463"/>
                    </a:ext>
                  </a:extLst>
                </a:gridCol>
                <a:gridCol w="576072">
                  <a:extLst>
                    <a:ext uri="{9D8B030D-6E8A-4147-A177-3AD203B41FA5}">
                      <a16:colId xmlns:a16="http://schemas.microsoft.com/office/drawing/2014/main" val="1965998360"/>
                    </a:ext>
                  </a:extLst>
                </a:gridCol>
                <a:gridCol w="576072">
                  <a:extLst>
                    <a:ext uri="{9D8B030D-6E8A-4147-A177-3AD203B41FA5}">
                      <a16:colId xmlns:a16="http://schemas.microsoft.com/office/drawing/2014/main" val="270156443"/>
                    </a:ext>
                  </a:extLst>
                </a:gridCol>
                <a:gridCol w="576072">
                  <a:extLst>
                    <a:ext uri="{9D8B030D-6E8A-4147-A177-3AD203B41FA5}">
                      <a16:colId xmlns:a16="http://schemas.microsoft.com/office/drawing/2014/main" val="1697672042"/>
                    </a:ext>
                  </a:extLst>
                </a:gridCol>
                <a:gridCol w="576072">
                  <a:extLst>
                    <a:ext uri="{9D8B030D-6E8A-4147-A177-3AD203B41FA5}">
                      <a16:colId xmlns:a16="http://schemas.microsoft.com/office/drawing/2014/main" val="174807403"/>
                    </a:ext>
                  </a:extLst>
                </a:gridCol>
                <a:gridCol w="576072">
                  <a:extLst>
                    <a:ext uri="{9D8B030D-6E8A-4147-A177-3AD203B41FA5}">
                      <a16:colId xmlns:a16="http://schemas.microsoft.com/office/drawing/2014/main" val="2183536216"/>
                    </a:ext>
                  </a:extLst>
                </a:gridCol>
                <a:gridCol w="576072">
                  <a:extLst>
                    <a:ext uri="{9D8B030D-6E8A-4147-A177-3AD203B41FA5}">
                      <a16:colId xmlns:a16="http://schemas.microsoft.com/office/drawing/2014/main" val="3666752553"/>
                    </a:ext>
                  </a:extLst>
                </a:gridCol>
                <a:gridCol w="576072">
                  <a:extLst>
                    <a:ext uri="{9D8B030D-6E8A-4147-A177-3AD203B41FA5}">
                      <a16:colId xmlns:a16="http://schemas.microsoft.com/office/drawing/2014/main" val="164343811"/>
                    </a:ext>
                  </a:extLst>
                </a:gridCol>
                <a:gridCol w="576072">
                  <a:extLst>
                    <a:ext uri="{9D8B030D-6E8A-4147-A177-3AD203B41FA5}">
                      <a16:colId xmlns:a16="http://schemas.microsoft.com/office/drawing/2014/main" val="808862914"/>
                    </a:ext>
                  </a:extLst>
                </a:gridCol>
                <a:gridCol w="576072">
                  <a:extLst>
                    <a:ext uri="{9D8B030D-6E8A-4147-A177-3AD203B41FA5}">
                      <a16:colId xmlns:a16="http://schemas.microsoft.com/office/drawing/2014/main" val="4287616343"/>
                    </a:ext>
                  </a:extLst>
                </a:gridCol>
                <a:gridCol w="658368">
                  <a:extLst>
                    <a:ext uri="{9D8B030D-6E8A-4147-A177-3AD203B41FA5}">
                      <a16:colId xmlns:a16="http://schemas.microsoft.com/office/drawing/2014/main" val="2058185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5417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- 2018-10-12 13:00:00 </a:t>
                      </a:r>
                      <a:r>
                        <a:rPr kumimoji="0" lang="en-US" sz="1000" b="0" i="0" u="none" strike="noStrike" kern="1200" cap="none" spc="0" normalizeH="0" baseline="0" noProof="0">
                          <a:ln>
                            <a:noFill/>
                          </a:ln>
                          <a:solidFill>
                            <a:prstClr val="black"/>
                          </a:solidFill>
                          <a:effectLst/>
                          <a:uLnTx/>
                          <a:uFillTx/>
                          <a:latin typeface="+mn-lt"/>
                          <a:ea typeface="+mn-ea"/>
                          <a:cs typeface="+mn-cs"/>
                        </a:rPr>
                        <a:t> 
 🔮 WIN Yelloween entry and BBQ for 2 on October 27th! Just fill in the blank to enter... 👇
"Voodoo magic, pyro dancing, mouth-watering dishes and DJ David Jay with _____ will make Yelloween the spookiest party EVER!"
52591441 / 5255 3892 / 4027400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52036563"/>
                  </a:ext>
                </a:extLst>
              </a:tr>
            </a:tbl>
          </a:graphicData>
        </a:graphic>
      </p:graphicFrame>
      <p:sp>
        <p:nvSpPr>
          <p:cNvPr id="4" name="Text Placeholder 3">
            <a:extLst>
              <a:ext uri="{FF2B5EF4-FFF2-40B4-BE49-F238E27FC236}">
                <a16:creationId xmlns:a16="http://schemas.microsoft.com/office/drawing/2014/main" id="{84A22432-1843-4A2F-BA51-22076D02E83B}"/>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3227571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39762-D089-4AFF-904B-5B4871A30FEA}"/>
              </a:ext>
            </a:extLst>
          </p:cNvPr>
          <p:cNvSpPr>
            <a:spLocks noGrp="1"/>
          </p:cNvSpPr>
          <p:nvPr>
            <p:ph type="title"/>
          </p:nvPr>
        </p:nvSpPr>
        <p:spPr/>
        <p:txBody>
          <a:bodyPr/>
          <a:lstStyle/>
          <a:p>
            <a:r>
              <a:rPr lang="en-US"/>
              <a:t>Facebook FB Own Posts Table with views | SLTR - 2 of 24</a:t>
            </a:r>
          </a:p>
        </p:txBody>
      </p:sp>
      <p:graphicFrame>
        <p:nvGraphicFramePr>
          <p:cNvPr id="5" name="Table Placeholder 4">
            <a:extLst>
              <a:ext uri="{FF2B5EF4-FFF2-40B4-BE49-F238E27FC236}">
                <a16:creationId xmlns:a16="http://schemas.microsoft.com/office/drawing/2014/main" id="{29C961A6-C660-41EB-BA2A-642D339E633D}"/>
              </a:ext>
            </a:extLst>
          </p:cNvPr>
          <p:cNvGraphicFramePr>
            <a:graphicFrameLocks noGrp="1"/>
          </p:cNvGraphicFramePr>
          <p:nvPr>
            <p:ph type="tbl" sz="quarter" idx="13"/>
            <p:extLst>
              <p:ext uri="{D42A27DB-BD31-4B8C-83A1-F6EECF244321}">
                <p14:modId xmlns:p14="http://schemas.microsoft.com/office/powerpoint/2010/main" val="2777882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44549174"/>
                    </a:ext>
                  </a:extLst>
                </a:gridCol>
                <a:gridCol w="576072">
                  <a:extLst>
                    <a:ext uri="{9D8B030D-6E8A-4147-A177-3AD203B41FA5}">
                      <a16:colId xmlns:a16="http://schemas.microsoft.com/office/drawing/2014/main" val="1383171847"/>
                    </a:ext>
                  </a:extLst>
                </a:gridCol>
                <a:gridCol w="576072">
                  <a:extLst>
                    <a:ext uri="{9D8B030D-6E8A-4147-A177-3AD203B41FA5}">
                      <a16:colId xmlns:a16="http://schemas.microsoft.com/office/drawing/2014/main" val="1189856913"/>
                    </a:ext>
                  </a:extLst>
                </a:gridCol>
                <a:gridCol w="576072">
                  <a:extLst>
                    <a:ext uri="{9D8B030D-6E8A-4147-A177-3AD203B41FA5}">
                      <a16:colId xmlns:a16="http://schemas.microsoft.com/office/drawing/2014/main" val="2575156878"/>
                    </a:ext>
                  </a:extLst>
                </a:gridCol>
                <a:gridCol w="576072">
                  <a:extLst>
                    <a:ext uri="{9D8B030D-6E8A-4147-A177-3AD203B41FA5}">
                      <a16:colId xmlns:a16="http://schemas.microsoft.com/office/drawing/2014/main" val="4065954506"/>
                    </a:ext>
                  </a:extLst>
                </a:gridCol>
                <a:gridCol w="576072">
                  <a:extLst>
                    <a:ext uri="{9D8B030D-6E8A-4147-A177-3AD203B41FA5}">
                      <a16:colId xmlns:a16="http://schemas.microsoft.com/office/drawing/2014/main" val="1750952572"/>
                    </a:ext>
                  </a:extLst>
                </a:gridCol>
                <a:gridCol w="576072">
                  <a:extLst>
                    <a:ext uri="{9D8B030D-6E8A-4147-A177-3AD203B41FA5}">
                      <a16:colId xmlns:a16="http://schemas.microsoft.com/office/drawing/2014/main" val="1327096614"/>
                    </a:ext>
                  </a:extLst>
                </a:gridCol>
                <a:gridCol w="576072">
                  <a:extLst>
                    <a:ext uri="{9D8B030D-6E8A-4147-A177-3AD203B41FA5}">
                      <a16:colId xmlns:a16="http://schemas.microsoft.com/office/drawing/2014/main" val="1039393058"/>
                    </a:ext>
                  </a:extLst>
                </a:gridCol>
                <a:gridCol w="576072">
                  <a:extLst>
                    <a:ext uri="{9D8B030D-6E8A-4147-A177-3AD203B41FA5}">
                      <a16:colId xmlns:a16="http://schemas.microsoft.com/office/drawing/2014/main" val="3394770188"/>
                    </a:ext>
                  </a:extLst>
                </a:gridCol>
                <a:gridCol w="576072">
                  <a:extLst>
                    <a:ext uri="{9D8B030D-6E8A-4147-A177-3AD203B41FA5}">
                      <a16:colId xmlns:a16="http://schemas.microsoft.com/office/drawing/2014/main" val="230927847"/>
                    </a:ext>
                  </a:extLst>
                </a:gridCol>
                <a:gridCol w="576072">
                  <a:extLst>
                    <a:ext uri="{9D8B030D-6E8A-4147-A177-3AD203B41FA5}">
                      <a16:colId xmlns:a16="http://schemas.microsoft.com/office/drawing/2014/main" val="1369888133"/>
                    </a:ext>
                  </a:extLst>
                </a:gridCol>
                <a:gridCol w="658368">
                  <a:extLst>
                    <a:ext uri="{9D8B030D-6E8A-4147-A177-3AD203B41FA5}">
                      <a16:colId xmlns:a16="http://schemas.microsoft.com/office/drawing/2014/main" val="882131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1928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- 2018-09-25 13:00:01 </a:t>
                      </a:r>
                      <a:r>
                        <a:rPr kumimoji="0" lang="en-US" sz="1000" b="0" i="0" u="none" strike="noStrike" kern="1200" cap="none" spc="0" normalizeH="0" baseline="0" noProof="0">
                          <a:ln>
                            <a:noFill/>
                          </a:ln>
                          <a:solidFill>
                            <a:prstClr val="black"/>
                          </a:solidFill>
                          <a:effectLst/>
                          <a:uLnTx/>
                          <a:uFillTx/>
                          <a:latin typeface="+mn-lt"/>
                          <a:ea typeface="+mn-ea"/>
                          <a:cs typeface="+mn-cs"/>
                        </a:rPr>
                        <a:t> 
 Win a table for 2 at our October Brunch, Bubbles &amp; Beats! In honour of #40YearsOfLeTouessrok, simply tell us below which family founded Le Touessrok 40 years ago to enter! 👇 
To book, contact us: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32415603"/>
                  </a:ext>
                </a:extLst>
              </a:tr>
            </a:tbl>
          </a:graphicData>
        </a:graphic>
      </p:graphicFrame>
      <p:sp>
        <p:nvSpPr>
          <p:cNvPr id="4" name="Text Placeholder 3">
            <a:extLst>
              <a:ext uri="{FF2B5EF4-FFF2-40B4-BE49-F238E27FC236}">
                <a16:creationId xmlns:a16="http://schemas.microsoft.com/office/drawing/2014/main" id="{8AC55000-0374-4F7E-8E80-8E115230AC1B}"/>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3379045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C4CE2-36F9-4E6B-B724-36090C7D2864}"/>
              </a:ext>
            </a:extLst>
          </p:cNvPr>
          <p:cNvSpPr>
            <a:spLocks noGrp="1"/>
          </p:cNvSpPr>
          <p:nvPr>
            <p:ph type="title"/>
          </p:nvPr>
        </p:nvSpPr>
        <p:spPr/>
        <p:txBody>
          <a:bodyPr/>
          <a:lstStyle/>
          <a:p>
            <a:r>
              <a:rPr lang="en-US"/>
              <a:t>Facebook FB Own Posts Table with views | SLTR - 3 of 24</a:t>
            </a:r>
          </a:p>
        </p:txBody>
      </p:sp>
      <p:graphicFrame>
        <p:nvGraphicFramePr>
          <p:cNvPr id="5" name="Table Placeholder 4">
            <a:extLst>
              <a:ext uri="{FF2B5EF4-FFF2-40B4-BE49-F238E27FC236}">
                <a16:creationId xmlns:a16="http://schemas.microsoft.com/office/drawing/2014/main" id="{B5BEFD3D-C32E-4401-8E91-DD475F6076C4}"/>
              </a:ext>
            </a:extLst>
          </p:cNvPr>
          <p:cNvGraphicFramePr>
            <a:graphicFrameLocks noGrp="1"/>
          </p:cNvGraphicFramePr>
          <p:nvPr>
            <p:ph type="tbl" sz="quarter" idx="13"/>
            <p:extLst>
              <p:ext uri="{D42A27DB-BD31-4B8C-83A1-F6EECF244321}">
                <p14:modId xmlns:p14="http://schemas.microsoft.com/office/powerpoint/2010/main" val="3306865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76453019"/>
                    </a:ext>
                  </a:extLst>
                </a:gridCol>
                <a:gridCol w="576072">
                  <a:extLst>
                    <a:ext uri="{9D8B030D-6E8A-4147-A177-3AD203B41FA5}">
                      <a16:colId xmlns:a16="http://schemas.microsoft.com/office/drawing/2014/main" val="2368909925"/>
                    </a:ext>
                  </a:extLst>
                </a:gridCol>
                <a:gridCol w="576072">
                  <a:extLst>
                    <a:ext uri="{9D8B030D-6E8A-4147-A177-3AD203B41FA5}">
                      <a16:colId xmlns:a16="http://schemas.microsoft.com/office/drawing/2014/main" val="2343259667"/>
                    </a:ext>
                  </a:extLst>
                </a:gridCol>
                <a:gridCol w="576072">
                  <a:extLst>
                    <a:ext uri="{9D8B030D-6E8A-4147-A177-3AD203B41FA5}">
                      <a16:colId xmlns:a16="http://schemas.microsoft.com/office/drawing/2014/main" val="2939484724"/>
                    </a:ext>
                  </a:extLst>
                </a:gridCol>
                <a:gridCol w="576072">
                  <a:extLst>
                    <a:ext uri="{9D8B030D-6E8A-4147-A177-3AD203B41FA5}">
                      <a16:colId xmlns:a16="http://schemas.microsoft.com/office/drawing/2014/main" val="2816833120"/>
                    </a:ext>
                  </a:extLst>
                </a:gridCol>
                <a:gridCol w="576072">
                  <a:extLst>
                    <a:ext uri="{9D8B030D-6E8A-4147-A177-3AD203B41FA5}">
                      <a16:colId xmlns:a16="http://schemas.microsoft.com/office/drawing/2014/main" val="234935808"/>
                    </a:ext>
                  </a:extLst>
                </a:gridCol>
                <a:gridCol w="576072">
                  <a:extLst>
                    <a:ext uri="{9D8B030D-6E8A-4147-A177-3AD203B41FA5}">
                      <a16:colId xmlns:a16="http://schemas.microsoft.com/office/drawing/2014/main" val="510239171"/>
                    </a:ext>
                  </a:extLst>
                </a:gridCol>
                <a:gridCol w="576072">
                  <a:extLst>
                    <a:ext uri="{9D8B030D-6E8A-4147-A177-3AD203B41FA5}">
                      <a16:colId xmlns:a16="http://schemas.microsoft.com/office/drawing/2014/main" val="3783313740"/>
                    </a:ext>
                  </a:extLst>
                </a:gridCol>
                <a:gridCol w="576072">
                  <a:extLst>
                    <a:ext uri="{9D8B030D-6E8A-4147-A177-3AD203B41FA5}">
                      <a16:colId xmlns:a16="http://schemas.microsoft.com/office/drawing/2014/main" val="3299214205"/>
                    </a:ext>
                  </a:extLst>
                </a:gridCol>
                <a:gridCol w="576072">
                  <a:extLst>
                    <a:ext uri="{9D8B030D-6E8A-4147-A177-3AD203B41FA5}">
                      <a16:colId xmlns:a16="http://schemas.microsoft.com/office/drawing/2014/main" val="1695926086"/>
                    </a:ext>
                  </a:extLst>
                </a:gridCol>
                <a:gridCol w="576072">
                  <a:extLst>
                    <a:ext uri="{9D8B030D-6E8A-4147-A177-3AD203B41FA5}">
                      <a16:colId xmlns:a16="http://schemas.microsoft.com/office/drawing/2014/main" val="1066495249"/>
                    </a:ext>
                  </a:extLst>
                </a:gridCol>
                <a:gridCol w="658368">
                  <a:extLst>
                    <a:ext uri="{9D8B030D-6E8A-4147-A177-3AD203B41FA5}">
                      <a16:colId xmlns:a16="http://schemas.microsoft.com/office/drawing/2014/main" val="4175869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7062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- 2018-10-30 15:00:30 </a:t>
                      </a:r>
                      <a:r>
                        <a:rPr kumimoji="0" lang="en-US" sz="1000" b="0" i="0" u="none" strike="noStrike" kern="1200" cap="none" spc="0" normalizeH="0" baseline="0" noProof="0">
                          <a:ln>
                            <a:noFill/>
                          </a:ln>
                          <a:solidFill>
                            <a:prstClr val="black"/>
                          </a:solidFill>
                          <a:effectLst/>
                          <a:uLnTx/>
                          <a:uFillTx/>
                          <a:latin typeface="+mn-lt"/>
                          <a:ea typeface="+mn-ea"/>
                          <a:cs typeface="+mn-cs"/>
                        </a:rPr>
                        <a:t> 
 🐢 Name our female tortoise and WIN a dinner for 2 at Le Touessrok! 🐢
Help us celebrate 40 Years by leaving your name suggestions below 👇
The best name will be appointed to our special lady, and the winner will dine at Le Bazar! 
📷: ayeshawanders_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59159066"/>
                  </a:ext>
                </a:extLst>
              </a:tr>
            </a:tbl>
          </a:graphicData>
        </a:graphic>
      </p:graphicFrame>
      <p:sp>
        <p:nvSpPr>
          <p:cNvPr id="4" name="Text Placeholder 3">
            <a:extLst>
              <a:ext uri="{FF2B5EF4-FFF2-40B4-BE49-F238E27FC236}">
                <a16:creationId xmlns:a16="http://schemas.microsoft.com/office/drawing/2014/main" id="{70AEF3F3-1E9D-4FCB-877C-544A8CD00388}"/>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455187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510D6-9BD2-4E6C-AB52-140EADDE660C}"/>
              </a:ext>
            </a:extLst>
          </p:cNvPr>
          <p:cNvSpPr>
            <a:spLocks noGrp="1"/>
          </p:cNvSpPr>
          <p:nvPr>
            <p:ph type="title"/>
          </p:nvPr>
        </p:nvSpPr>
        <p:spPr/>
        <p:txBody>
          <a:bodyPr/>
          <a:lstStyle/>
          <a:p>
            <a:r>
              <a:rPr lang="en-US"/>
              <a:t>Facebook FB Own Posts Table with views | SLTR - 4 of 24</a:t>
            </a:r>
          </a:p>
        </p:txBody>
      </p:sp>
      <p:graphicFrame>
        <p:nvGraphicFramePr>
          <p:cNvPr id="5" name="Table Placeholder 4">
            <a:extLst>
              <a:ext uri="{FF2B5EF4-FFF2-40B4-BE49-F238E27FC236}">
                <a16:creationId xmlns:a16="http://schemas.microsoft.com/office/drawing/2014/main" id="{91C31C3E-2C06-4EA7-8A4D-80485502BE92}"/>
              </a:ext>
            </a:extLst>
          </p:cNvPr>
          <p:cNvGraphicFramePr>
            <a:graphicFrameLocks noGrp="1"/>
          </p:cNvGraphicFramePr>
          <p:nvPr>
            <p:ph type="tbl" sz="quarter" idx="13"/>
            <p:extLst>
              <p:ext uri="{D42A27DB-BD31-4B8C-83A1-F6EECF244321}">
                <p14:modId xmlns:p14="http://schemas.microsoft.com/office/powerpoint/2010/main" val="4038675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03645139"/>
                    </a:ext>
                  </a:extLst>
                </a:gridCol>
                <a:gridCol w="576072">
                  <a:extLst>
                    <a:ext uri="{9D8B030D-6E8A-4147-A177-3AD203B41FA5}">
                      <a16:colId xmlns:a16="http://schemas.microsoft.com/office/drawing/2014/main" val="2443378528"/>
                    </a:ext>
                  </a:extLst>
                </a:gridCol>
                <a:gridCol w="576072">
                  <a:extLst>
                    <a:ext uri="{9D8B030D-6E8A-4147-A177-3AD203B41FA5}">
                      <a16:colId xmlns:a16="http://schemas.microsoft.com/office/drawing/2014/main" val="3799380431"/>
                    </a:ext>
                  </a:extLst>
                </a:gridCol>
                <a:gridCol w="576072">
                  <a:extLst>
                    <a:ext uri="{9D8B030D-6E8A-4147-A177-3AD203B41FA5}">
                      <a16:colId xmlns:a16="http://schemas.microsoft.com/office/drawing/2014/main" val="1363870212"/>
                    </a:ext>
                  </a:extLst>
                </a:gridCol>
                <a:gridCol w="576072">
                  <a:extLst>
                    <a:ext uri="{9D8B030D-6E8A-4147-A177-3AD203B41FA5}">
                      <a16:colId xmlns:a16="http://schemas.microsoft.com/office/drawing/2014/main" val="1095305208"/>
                    </a:ext>
                  </a:extLst>
                </a:gridCol>
                <a:gridCol w="576072">
                  <a:extLst>
                    <a:ext uri="{9D8B030D-6E8A-4147-A177-3AD203B41FA5}">
                      <a16:colId xmlns:a16="http://schemas.microsoft.com/office/drawing/2014/main" val="491615940"/>
                    </a:ext>
                  </a:extLst>
                </a:gridCol>
                <a:gridCol w="576072">
                  <a:extLst>
                    <a:ext uri="{9D8B030D-6E8A-4147-A177-3AD203B41FA5}">
                      <a16:colId xmlns:a16="http://schemas.microsoft.com/office/drawing/2014/main" val="3280093577"/>
                    </a:ext>
                  </a:extLst>
                </a:gridCol>
                <a:gridCol w="576072">
                  <a:extLst>
                    <a:ext uri="{9D8B030D-6E8A-4147-A177-3AD203B41FA5}">
                      <a16:colId xmlns:a16="http://schemas.microsoft.com/office/drawing/2014/main" val="3998835765"/>
                    </a:ext>
                  </a:extLst>
                </a:gridCol>
                <a:gridCol w="576072">
                  <a:extLst>
                    <a:ext uri="{9D8B030D-6E8A-4147-A177-3AD203B41FA5}">
                      <a16:colId xmlns:a16="http://schemas.microsoft.com/office/drawing/2014/main" val="1021921483"/>
                    </a:ext>
                  </a:extLst>
                </a:gridCol>
                <a:gridCol w="576072">
                  <a:extLst>
                    <a:ext uri="{9D8B030D-6E8A-4147-A177-3AD203B41FA5}">
                      <a16:colId xmlns:a16="http://schemas.microsoft.com/office/drawing/2014/main" val="3700870329"/>
                    </a:ext>
                  </a:extLst>
                </a:gridCol>
                <a:gridCol w="576072">
                  <a:extLst>
                    <a:ext uri="{9D8B030D-6E8A-4147-A177-3AD203B41FA5}">
                      <a16:colId xmlns:a16="http://schemas.microsoft.com/office/drawing/2014/main" val="1158609530"/>
                    </a:ext>
                  </a:extLst>
                </a:gridCol>
                <a:gridCol w="658368">
                  <a:extLst>
                    <a:ext uri="{9D8B030D-6E8A-4147-A177-3AD203B41FA5}">
                      <a16:colId xmlns:a16="http://schemas.microsoft.com/office/drawing/2014/main" val="3551959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5158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- 2018-08-27 11:00:30 </a:t>
                      </a:r>
                      <a:r>
                        <a:rPr kumimoji="0" lang="en-US" sz="1000" b="0" i="0" u="none" strike="noStrike" kern="1200" cap="none" spc="0" normalizeH="0" baseline="0" noProof="0">
                          <a:ln>
                            <a:noFill/>
                          </a:ln>
                          <a:solidFill>
                            <a:prstClr val="black"/>
                          </a:solidFill>
                          <a:effectLst/>
                          <a:uLnTx/>
                          <a:uFillTx/>
                          <a:latin typeface="+mn-lt"/>
                          <a:ea typeface="+mn-ea"/>
                          <a:cs typeface="+mn-cs"/>
                        </a:rPr>
                        <a:t> 
 Win a Brunch, Bubbles &amp; Beats for 2 on September 2nd! 
To enter, simply comment below the name of your favourite brunch partner! 
Or if you can't wait, book an afternoon of food, fun and festivities now! Contact us: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26290259"/>
                  </a:ext>
                </a:extLst>
              </a:tr>
            </a:tbl>
          </a:graphicData>
        </a:graphic>
      </p:graphicFrame>
      <p:sp>
        <p:nvSpPr>
          <p:cNvPr id="4" name="Text Placeholder 3">
            <a:extLst>
              <a:ext uri="{FF2B5EF4-FFF2-40B4-BE49-F238E27FC236}">
                <a16:creationId xmlns:a16="http://schemas.microsoft.com/office/drawing/2014/main" id="{D4F4185E-F093-44BF-9821-0800C3A1CC23}"/>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3533376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FA5CE-91D6-4692-BDF3-15927CCC4845}"/>
              </a:ext>
            </a:extLst>
          </p:cNvPr>
          <p:cNvSpPr>
            <a:spLocks noGrp="1"/>
          </p:cNvSpPr>
          <p:nvPr>
            <p:ph type="title"/>
          </p:nvPr>
        </p:nvSpPr>
        <p:spPr/>
        <p:txBody>
          <a:bodyPr/>
          <a:lstStyle/>
          <a:p>
            <a:r>
              <a:rPr lang="en-US"/>
              <a:t>Facebook FB Own Posts Table with views | SLTR - 5 of 24</a:t>
            </a:r>
          </a:p>
        </p:txBody>
      </p:sp>
      <p:graphicFrame>
        <p:nvGraphicFramePr>
          <p:cNvPr id="5" name="Table Placeholder 4">
            <a:extLst>
              <a:ext uri="{FF2B5EF4-FFF2-40B4-BE49-F238E27FC236}">
                <a16:creationId xmlns:a16="http://schemas.microsoft.com/office/drawing/2014/main" id="{3A15DF41-B5A9-40BF-911D-56B09660B692}"/>
              </a:ext>
            </a:extLst>
          </p:cNvPr>
          <p:cNvGraphicFramePr>
            <a:graphicFrameLocks noGrp="1"/>
          </p:cNvGraphicFramePr>
          <p:nvPr>
            <p:ph type="tbl" sz="quarter" idx="13"/>
            <p:extLst>
              <p:ext uri="{D42A27DB-BD31-4B8C-83A1-F6EECF244321}">
                <p14:modId xmlns:p14="http://schemas.microsoft.com/office/powerpoint/2010/main" val="1626573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13262918"/>
                    </a:ext>
                  </a:extLst>
                </a:gridCol>
                <a:gridCol w="576072">
                  <a:extLst>
                    <a:ext uri="{9D8B030D-6E8A-4147-A177-3AD203B41FA5}">
                      <a16:colId xmlns:a16="http://schemas.microsoft.com/office/drawing/2014/main" val="3844459116"/>
                    </a:ext>
                  </a:extLst>
                </a:gridCol>
                <a:gridCol w="576072">
                  <a:extLst>
                    <a:ext uri="{9D8B030D-6E8A-4147-A177-3AD203B41FA5}">
                      <a16:colId xmlns:a16="http://schemas.microsoft.com/office/drawing/2014/main" val="2311249332"/>
                    </a:ext>
                  </a:extLst>
                </a:gridCol>
                <a:gridCol w="576072">
                  <a:extLst>
                    <a:ext uri="{9D8B030D-6E8A-4147-A177-3AD203B41FA5}">
                      <a16:colId xmlns:a16="http://schemas.microsoft.com/office/drawing/2014/main" val="2293434019"/>
                    </a:ext>
                  </a:extLst>
                </a:gridCol>
                <a:gridCol w="576072">
                  <a:extLst>
                    <a:ext uri="{9D8B030D-6E8A-4147-A177-3AD203B41FA5}">
                      <a16:colId xmlns:a16="http://schemas.microsoft.com/office/drawing/2014/main" val="4014018820"/>
                    </a:ext>
                  </a:extLst>
                </a:gridCol>
                <a:gridCol w="576072">
                  <a:extLst>
                    <a:ext uri="{9D8B030D-6E8A-4147-A177-3AD203B41FA5}">
                      <a16:colId xmlns:a16="http://schemas.microsoft.com/office/drawing/2014/main" val="1701259601"/>
                    </a:ext>
                  </a:extLst>
                </a:gridCol>
                <a:gridCol w="576072">
                  <a:extLst>
                    <a:ext uri="{9D8B030D-6E8A-4147-A177-3AD203B41FA5}">
                      <a16:colId xmlns:a16="http://schemas.microsoft.com/office/drawing/2014/main" val="3944723609"/>
                    </a:ext>
                  </a:extLst>
                </a:gridCol>
                <a:gridCol w="576072">
                  <a:extLst>
                    <a:ext uri="{9D8B030D-6E8A-4147-A177-3AD203B41FA5}">
                      <a16:colId xmlns:a16="http://schemas.microsoft.com/office/drawing/2014/main" val="4283252178"/>
                    </a:ext>
                  </a:extLst>
                </a:gridCol>
                <a:gridCol w="576072">
                  <a:extLst>
                    <a:ext uri="{9D8B030D-6E8A-4147-A177-3AD203B41FA5}">
                      <a16:colId xmlns:a16="http://schemas.microsoft.com/office/drawing/2014/main" val="4016813342"/>
                    </a:ext>
                  </a:extLst>
                </a:gridCol>
                <a:gridCol w="576072">
                  <a:extLst>
                    <a:ext uri="{9D8B030D-6E8A-4147-A177-3AD203B41FA5}">
                      <a16:colId xmlns:a16="http://schemas.microsoft.com/office/drawing/2014/main" val="3626635849"/>
                    </a:ext>
                  </a:extLst>
                </a:gridCol>
                <a:gridCol w="576072">
                  <a:extLst>
                    <a:ext uri="{9D8B030D-6E8A-4147-A177-3AD203B41FA5}">
                      <a16:colId xmlns:a16="http://schemas.microsoft.com/office/drawing/2014/main" val="1187802611"/>
                    </a:ext>
                  </a:extLst>
                </a:gridCol>
                <a:gridCol w="658368">
                  <a:extLst>
                    <a:ext uri="{9D8B030D-6E8A-4147-A177-3AD203B41FA5}">
                      <a16:colId xmlns:a16="http://schemas.microsoft.com/office/drawing/2014/main" val="412100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2180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- 2018-08-25 12:00:00 </a:t>
                      </a:r>
                      <a:r>
                        <a:rPr kumimoji="0" lang="en-US" sz="1000" b="0" i="0" u="none" strike="noStrike" kern="1200" cap="none" spc="0" normalizeH="0" baseline="0" noProof="0">
                          <a:ln>
                            <a:noFill/>
                          </a:ln>
                          <a:solidFill>
                            <a:prstClr val="black"/>
                          </a:solidFill>
                          <a:effectLst/>
                          <a:uLnTx/>
                          <a:uFillTx/>
                          <a:latin typeface="+mn-lt"/>
                          <a:ea typeface="+mn-ea"/>
                          <a:cs typeface="+mn-cs"/>
                        </a:rPr>
                        <a:t> 
 Win a Brunch, Bubbles &amp; Beats for 2 on September 2nd! 
To enter, simply comment below the name of your favourite brunch partner! 
Or if you can't wait, book an afternoon of food, fun and festivities now! Contact us: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18242564"/>
                  </a:ext>
                </a:extLst>
              </a:tr>
            </a:tbl>
          </a:graphicData>
        </a:graphic>
      </p:graphicFrame>
      <p:sp>
        <p:nvSpPr>
          <p:cNvPr id="4" name="Text Placeholder 3">
            <a:extLst>
              <a:ext uri="{FF2B5EF4-FFF2-40B4-BE49-F238E27FC236}">
                <a16:creationId xmlns:a16="http://schemas.microsoft.com/office/drawing/2014/main" id="{1A0704DA-22ED-4E1D-95C8-1E4D6E7CE366}"/>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571538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05233-867F-4C53-A341-D15528D2D84E}"/>
              </a:ext>
            </a:extLst>
          </p:cNvPr>
          <p:cNvSpPr>
            <a:spLocks noGrp="1"/>
          </p:cNvSpPr>
          <p:nvPr>
            <p:ph type="title"/>
          </p:nvPr>
        </p:nvSpPr>
        <p:spPr/>
        <p:txBody>
          <a:bodyPr/>
          <a:lstStyle/>
          <a:p>
            <a:r>
              <a:rPr lang="en-US"/>
              <a:t>Facebook FB Own Posts Table with views | SLTR - 6 of 24</a:t>
            </a:r>
          </a:p>
        </p:txBody>
      </p:sp>
      <p:graphicFrame>
        <p:nvGraphicFramePr>
          <p:cNvPr id="5" name="Table Placeholder 4">
            <a:extLst>
              <a:ext uri="{FF2B5EF4-FFF2-40B4-BE49-F238E27FC236}">
                <a16:creationId xmlns:a16="http://schemas.microsoft.com/office/drawing/2014/main" id="{14C53031-92C5-481F-840B-72C92E66C0CE}"/>
              </a:ext>
            </a:extLst>
          </p:cNvPr>
          <p:cNvGraphicFramePr>
            <a:graphicFrameLocks noGrp="1"/>
          </p:cNvGraphicFramePr>
          <p:nvPr>
            <p:ph type="tbl" sz="quarter" idx="13"/>
            <p:extLst>
              <p:ext uri="{D42A27DB-BD31-4B8C-83A1-F6EECF244321}">
                <p14:modId xmlns:p14="http://schemas.microsoft.com/office/powerpoint/2010/main" val="2441317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79621698"/>
                    </a:ext>
                  </a:extLst>
                </a:gridCol>
                <a:gridCol w="576072">
                  <a:extLst>
                    <a:ext uri="{9D8B030D-6E8A-4147-A177-3AD203B41FA5}">
                      <a16:colId xmlns:a16="http://schemas.microsoft.com/office/drawing/2014/main" val="2164617653"/>
                    </a:ext>
                  </a:extLst>
                </a:gridCol>
                <a:gridCol w="576072">
                  <a:extLst>
                    <a:ext uri="{9D8B030D-6E8A-4147-A177-3AD203B41FA5}">
                      <a16:colId xmlns:a16="http://schemas.microsoft.com/office/drawing/2014/main" val="1545391210"/>
                    </a:ext>
                  </a:extLst>
                </a:gridCol>
                <a:gridCol w="576072">
                  <a:extLst>
                    <a:ext uri="{9D8B030D-6E8A-4147-A177-3AD203B41FA5}">
                      <a16:colId xmlns:a16="http://schemas.microsoft.com/office/drawing/2014/main" val="447565386"/>
                    </a:ext>
                  </a:extLst>
                </a:gridCol>
                <a:gridCol w="576072">
                  <a:extLst>
                    <a:ext uri="{9D8B030D-6E8A-4147-A177-3AD203B41FA5}">
                      <a16:colId xmlns:a16="http://schemas.microsoft.com/office/drawing/2014/main" val="3705291762"/>
                    </a:ext>
                  </a:extLst>
                </a:gridCol>
                <a:gridCol w="576072">
                  <a:extLst>
                    <a:ext uri="{9D8B030D-6E8A-4147-A177-3AD203B41FA5}">
                      <a16:colId xmlns:a16="http://schemas.microsoft.com/office/drawing/2014/main" val="1000958500"/>
                    </a:ext>
                  </a:extLst>
                </a:gridCol>
                <a:gridCol w="576072">
                  <a:extLst>
                    <a:ext uri="{9D8B030D-6E8A-4147-A177-3AD203B41FA5}">
                      <a16:colId xmlns:a16="http://schemas.microsoft.com/office/drawing/2014/main" val="1662864080"/>
                    </a:ext>
                  </a:extLst>
                </a:gridCol>
                <a:gridCol w="576072">
                  <a:extLst>
                    <a:ext uri="{9D8B030D-6E8A-4147-A177-3AD203B41FA5}">
                      <a16:colId xmlns:a16="http://schemas.microsoft.com/office/drawing/2014/main" val="4212863911"/>
                    </a:ext>
                  </a:extLst>
                </a:gridCol>
                <a:gridCol w="576072">
                  <a:extLst>
                    <a:ext uri="{9D8B030D-6E8A-4147-A177-3AD203B41FA5}">
                      <a16:colId xmlns:a16="http://schemas.microsoft.com/office/drawing/2014/main" val="1591676600"/>
                    </a:ext>
                  </a:extLst>
                </a:gridCol>
                <a:gridCol w="576072">
                  <a:extLst>
                    <a:ext uri="{9D8B030D-6E8A-4147-A177-3AD203B41FA5}">
                      <a16:colId xmlns:a16="http://schemas.microsoft.com/office/drawing/2014/main" val="423323949"/>
                    </a:ext>
                  </a:extLst>
                </a:gridCol>
                <a:gridCol w="576072">
                  <a:extLst>
                    <a:ext uri="{9D8B030D-6E8A-4147-A177-3AD203B41FA5}">
                      <a16:colId xmlns:a16="http://schemas.microsoft.com/office/drawing/2014/main" val="516616863"/>
                    </a:ext>
                  </a:extLst>
                </a:gridCol>
                <a:gridCol w="658368">
                  <a:extLst>
                    <a:ext uri="{9D8B030D-6E8A-4147-A177-3AD203B41FA5}">
                      <a16:colId xmlns:a16="http://schemas.microsoft.com/office/drawing/2014/main" val="1456619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5472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- 2018-08-06 13:00:00 </a:t>
                      </a:r>
                      <a:r>
                        <a:rPr kumimoji="0" lang="en-US" sz="1000" b="0" i="0" u="none" strike="noStrike" kern="1200" cap="none" spc="0" normalizeH="0" baseline="0" noProof="0">
                          <a:ln>
                            <a:noFill/>
                          </a:ln>
                          <a:solidFill>
                            <a:prstClr val="black"/>
                          </a:solidFill>
                          <a:effectLst/>
                          <a:uLnTx/>
                          <a:uFillTx/>
                          <a:latin typeface="+mn-lt"/>
                          <a:ea typeface="+mn-ea"/>
                          <a:cs typeface="+mn-cs"/>
                        </a:rPr>
                        <a:t> 
 Were you at our BOOKED OUT Brunch, Bubbles &amp; Beats yesterday? Then you know how much fun there is to be had on the East Coast! Next brunch: Sunday 2nd September. Book early to avoid disappointment! 
Email: restaurant-reservations.sltr@shangri-la.com or call on 5259 1441 / 5255 3892 or 402 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7382377"/>
                  </a:ext>
                </a:extLst>
              </a:tr>
            </a:tbl>
          </a:graphicData>
        </a:graphic>
      </p:graphicFrame>
      <p:sp>
        <p:nvSpPr>
          <p:cNvPr id="4" name="Text Placeholder 3">
            <a:extLst>
              <a:ext uri="{FF2B5EF4-FFF2-40B4-BE49-F238E27FC236}">
                <a16:creationId xmlns:a16="http://schemas.microsoft.com/office/drawing/2014/main" id="{8FD2EDE4-6D50-4913-8868-F2F5141D5982}"/>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4224774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D5715-1F04-4466-8DC7-1931CFC8EEF3}"/>
              </a:ext>
            </a:extLst>
          </p:cNvPr>
          <p:cNvSpPr>
            <a:spLocks noGrp="1"/>
          </p:cNvSpPr>
          <p:nvPr>
            <p:ph type="title"/>
          </p:nvPr>
        </p:nvSpPr>
        <p:spPr/>
        <p:txBody>
          <a:bodyPr/>
          <a:lstStyle/>
          <a:p>
            <a:r>
              <a:rPr lang="en-US"/>
              <a:t>Facebook FB Own Posts Table with views | SLTR - 7 of 24</a:t>
            </a:r>
          </a:p>
        </p:txBody>
      </p:sp>
      <p:graphicFrame>
        <p:nvGraphicFramePr>
          <p:cNvPr id="5" name="Table Placeholder 4">
            <a:extLst>
              <a:ext uri="{FF2B5EF4-FFF2-40B4-BE49-F238E27FC236}">
                <a16:creationId xmlns:a16="http://schemas.microsoft.com/office/drawing/2014/main" id="{17B2FA57-5B74-44FB-8011-75EE2EFA20BD}"/>
              </a:ext>
            </a:extLst>
          </p:cNvPr>
          <p:cNvGraphicFramePr>
            <a:graphicFrameLocks noGrp="1"/>
          </p:cNvGraphicFramePr>
          <p:nvPr>
            <p:ph type="tbl" sz="quarter" idx="13"/>
            <p:extLst>
              <p:ext uri="{D42A27DB-BD31-4B8C-83A1-F6EECF244321}">
                <p14:modId xmlns:p14="http://schemas.microsoft.com/office/powerpoint/2010/main" val="3981937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32650162"/>
                    </a:ext>
                  </a:extLst>
                </a:gridCol>
                <a:gridCol w="576072">
                  <a:extLst>
                    <a:ext uri="{9D8B030D-6E8A-4147-A177-3AD203B41FA5}">
                      <a16:colId xmlns:a16="http://schemas.microsoft.com/office/drawing/2014/main" val="2533045388"/>
                    </a:ext>
                  </a:extLst>
                </a:gridCol>
                <a:gridCol w="576072">
                  <a:extLst>
                    <a:ext uri="{9D8B030D-6E8A-4147-A177-3AD203B41FA5}">
                      <a16:colId xmlns:a16="http://schemas.microsoft.com/office/drawing/2014/main" val="31253355"/>
                    </a:ext>
                  </a:extLst>
                </a:gridCol>
                <a:gridCol w="576072">
                  <a:extLst>
                    <a:ext uri="{9D8B030D-6E8A-4147-A177-3AD203B41FA5}">
                      <a16:colId xmlns:a16="http://schemas.microsoft.com/office/drawing/2014/main" val="1151153450"/>
                    </a:ext>
                  </a:extLst>
                </a:gridCol>
                <a:gridCol w="576072">
                  <a:extLst>
                    <a:ext uri="{9D8B030D-6E8A-4147-A177-3AD203B41FA5}">
                      <a16:colId xmlns:a16="http://schemas.microsoft.com/office/drawing/2014/main" val="4228760035"/>
                    </a:ext>
                  </a:extLst>
                </a:gridCol>
                <a:gridCol w="576072">
                  <a:extLst>
                    <a:ext uri="{9D8B030D-6E8A-4147-A177-3AD203B41FA5}">
                      <a16:colId xmlns:a16="http://schemas.microsoft.com/office/drawing/2014/main" val="1672139562"/>
                    </a:ext>
                  </a:extLst>
                </a:gridCol>
                <a:gridCol w="576072">
                  <a:extLst>
                    <a:ext uri="{9D8B030D-6E8A-4147-A177-3AD203B41FA5}">
                      <a16:colId xmlns:a16="http://schemas.microsoft.com/office/drawing/2014/main" val="1959793740"/>
                    </a:ext>
                  </a:extLst>
                </a:gridCol>
                <a:gridCol w="576072">
                  <a:extLst>
                    <a:ext uri="{9D8B030D-6E8A-4147-A177-3AD203B41FA5}">
                      <a16:colId xmlns:a16="http://schemas.microsoft.com/office/drawing/2014/main" val="3444846935"/>
                    </a:ext>
                  </a:extLst>
                </a:gridCol>
                <a:gridCol w="576072">
                  <a:extLst>
                    <a:ext uri="{9D8B030D-6E8A-4147-A177-3AD203B41FA5}">
                      <a16:colId xmlns:a16="http://schemas.microsoft.com/office/drawing/2014/main" val="1189479952"/>
                    </a:ext>
                  </a:extLst>
                </a:gridCol>
                <a:gridCol w="576072">
                  <a:extLst>
                    <a:ext uri="{9D8B030D-6E8A-4147-A177-3AD203B41FA5}">
                      <a16:colId xmlns:a16="http://schemas.microsoft.com/office/drawing/2014/main" val="4167913340"/>
                    </a:ext>
                  </a:extLst>
                </a:gridCol>
                <a:gridCol w="576072">
                  <a:extLst>
                    <a:ext uri="{9D8B030D-6E8A-4147-A177-3AD203B41FA5}">
                      <a16:colId xmlns:a16="http://schemas.microsoft.com/office/drawing/2014/main" val="3559175467"/>
                    </a:ext>
                  </a:extLst>
                </a:gridCol>
                <a:gridCol w="658368">
                  <a:extLst>
                    <a:ext uri="{9D8B030D-6E8A-4147-A177-3AD203B41FA5}">
                      <a16:colId xmlns:a16="http://schemas.microsoft.com/office/drawing/2014/main" val="3991281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0580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- 2018-10-20 11:50:50 </a:t>
                      </a:r>
                      <a:r>
                        <a:rPr kumimoji="0" lang="en-US" sz="1000" b="0" i="0" u="none" strike="noStrike" kern="1200" cap="none" spc="0" normalizeH="0" baseline="0" noProof="0">
                          <a:ln>
                            <a:noFill/>
                          </a:ln>
                          <a:solidFill>
                            <a:prstClr val="black"/>
                          </a:solidFill>
                          <a:effectLst/>
                          <a:uLnTx/>
                          <a:uFillTx/>
                          <a:latin typeface="+mn-lt"/>
                          <a:ea typeface="+mn-ea"/>
                          <a:cs typeface="+mn-cs"/>
                        </a:rPr>
                        <a:t> 
 Ghosts! Goblins! and Voodoo masters! Gather on the 27th October for our HUGE Yelloween party! (That's Halloween, with added Veuve Clicquot!) 
Mauritians can dine and dance into the darkness on Republik Beach, and then stay the night at local rates.
Event booking: 52591441 / 5255 3892 / 4027400 or email us at restaurant-reservations.sltr@shangri-la.com
Room booking: 4027400 or email us at reservations.sltr@shangri-la.com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70817195"/>
                  </a:ext>
                </a:extLst>
              </a:tr>
            </a:tbl>
          </a:graphicData>
        </a:graphic>
      </p:graphicFrame>
      <p:sp>
        <p:nvSpPr>
          <p:cNvPr id="4" name="Text Placeholder 3">
            <a:extLst>
              <a:ext uri="{FF2B5EF4-FFF2-40B4-BE49-F238E27FC236}">
                <a16:creationId xmlns:a16="http://schemas.microsoft.com/office/drawing/2014/main" id="{C4AB0795-3D77-4D65-9645-0ACD9F16B937}"/>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3849658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C9106-1360-445A-96E4-26AD5A7D2CB6}"/>
              </a:ext>
            </a:extLst>
          </p:cNvPr>
          <p:cNvSpPr>
            <a:spLocks noGrp="1"/>
          </p:cNvSpPr>
          <p:nvPr>
            <p:ph type="title"/>
          </p:nvPr>
        </p:nvSpPr>
        <p:spPr/>
        <p:txBody>
          <a:bodyPr/>
          <a:lstStyle/>
          <a:p>
            <a:r>
              <a:rPr lang="en-US"/>
              <a:t>Facebook FB Own Posts Table with views | SLTR - 8 of 24</a:t>
            </a:r>
          </a:p>
        </p:txBody>
      </p:sp>
      <p:graphicFrame>
        <p:nvGraphicFramePr>
          <p:cNvPr id="5" name="Table Placeholder 4">
            <a:extLst>
              <a:ext uri="{FF2B5EF4-FFF2-40B4-BE49-F238E27FC236}">
                <a16:creationId xmlns:a16="http://schemas.microsoft.com/office/drawing/2014/main" id="{C6D124DF-39D9-47B6-B09A-F024D40578FA}"/>
              </a:ext>
            </a:extLst>
          </p:cNvPr>
          <p:cNvGraphicFramePr>
            <a:graphicFrameLocks noGrp="1"/>
          </p:cNvGraphicFramePr>
          <p:nvPr>
            <p:ph type="tbl" sz="quarter" idx="13"/>
            <p:extLst>
              <p:ext uri="{D42A27DB-BD31-4B8C-83A1-F6EECF244321}">
                <p14:modId xmlns:p14="http://schemas.microsoft.com/office/powerpoint/2010/main" val="556519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83964485"/>
                    </a:ext>
                  </a:extLst>
                </a:gridCol>
                <a:gridCol w="576072">
                  <a:extLst>
                    <a:ext uri="{9D8B030D-6E8A-4147-A177-3AD203B41FA5}">
                      <a16:colId xmlns:a16="http://schemas.microsoft.com/office/drawing/2014/main" val="2921142781"/>
                    </a:ext>
                  </a:extLst>
                </a:gridCol>
                <a:gridCol w="576072">
                  <a:extLst>
                    <a:ext uri="{9D8B030D-6E8A-4147-A177-3AD203B41FA5}">
                      <a16:colId xmlns:a16="http://schemas.microsoft.com/office/drawing/2014/main" val="2678719609"/>
                    </a:ext>
                  </a:extLst>
                </a:gridCol>
                <a:gridCol w="576072">
                  <a:extLst>
                    <a:ext uri="{9D8B030D-6E8A-4147-A177-3AD203B41FA5}">
                      <a16:colId xmlns:a16="http://schemas.microsoft.com/office/drawing/2014/main" val="397930655"/>
                    </a:ext>
                  </a:extLst>
                </a:gridCol>
                <a:gridCol w="576072">
                  <a:extLst>
                    <a:ext uri="{9D8B030D-6E8A-4147-A177-3AD203B41FA5}">
                      <a16:colId xmlns:a16="http://schemas.microsoft.com/office/drawing/2014/main" val="1612489454"/>
                    </a:ext>
                  </a:extLst>
                </a:gridCol>
                <a:gridCol w="576072">
                  <a:extLst>
                    <a:ext uri="{9D8B030D-6E8A-4147-A177-3AD203B41FA5}">
                      <a16:colId xmlns:a16="http://schemas.microsoft.com/office/drawing/2014/main" val="980377269"/>
                    </a:ext>
                  </a:extLst>
                </a:gridCol>
                <a:gridCol w="576072">
                  <a:extLst>
                    <a:ext uri="{9D8B030D-6E8A-4147-A177-3AD203B41FA5}">
                      <a16:colId xmlns:a16="http://schemas.microsoft.com/office/drawing/2014/main" val="2894877966"/>
                    </a:ext>
                  </a:extLst>
                </a:gridCol>
                <a:gridCol w="576072">
                  <a:extLst>
                    <a:ext uri="{9D8B030D-6E8A-4147-A177-3AD203B41FA5}">
                      <a16:colId xmlns:a16="http://schemas.microsoft.com/office/drawing/2014/main" val="1040993217"/>
                    </a:ext>
                  </a:extLst>
                </a:gridCol>
                <a:gridCol w="576072">
                  <a:extLst>
                    <a:ext uri="{9D8B030D-6E8A-4147-A177-3AD203B41FA5}">
                      <a16:colId xmlns:a16="http://schemas.microsoft.com/office/drawing/2014/main" val="1917108801"/>
                    </a:ext>
                  </a:extLst>
                </a:gridCol>
                <a:gridCol w="576072">
                  <a:extLst>
                    <a:ext uri="{9D8B030D-6E8A-4147-A177-3AD203B41FA5}">
                      <a16:colId xmlns:a16="http://schemas.microsoft.com/office/drawing/2014/main" val="3815001009"/>
                    </a:ext>
                  </a:extLst>
                </a:gridCol>
                <a:gridCol w="576072">
                  <a:extLst>
                    <a:ext uri="{9D8B030D-6E8A-4147-A177-3AD203B41FA5}">
                      <a16:colId xmlns:a16="http://schemas.microsoft.com/office/drawing/2014/main" val="1018269350"/>
                    </a:ext>
                  </a:extLst>
                </a:gridCol>
                <a:gridCol w="658368">
                  <a:extLst>
                    <a:ext uri="{9D8B030D-6E8A-4147-A177-3AD203B41FA5}">
                      <a16:colId xmlns:a16="http://schemas.microsoft.com/office/drawing/2014/main" val="2221669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4194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- 2018-09-26 14:00:02 </a:t>
                      </a:r>
                      <a:r>
                        <a:rPr kumimoji="0" lang="en-US" sz="1000" b="0" i="0" u="none" strike="noStrike" kern="1200" cap="none" spc="0" normalizeH="0" baseline="0" noProof="0">
                          <a:ln>
                            <a:noFill/>
                          </a:ln>
                          <a:solidFill>
                            <a:prstClr val="black"/>
                          </a:solidFill>
                          <a:effectLst/>
                          <a:uLnTx/>
                          <a:uFillTx/>
                          <a:latin typeface="+mn-lt"/>
                          <a:ea typeface="+mn-ea"/>
                          <a:cs typeface="+mn-cs"/>
                        </a:rPr>
                        <a:t> 
 Celebrate with us! From the 1st - 17th of November, top Australian Chef Chris Wade will personally select the very best native produce to share from his #steakmaestro kitchen to ours. If seafood and steaks sounds amazing, book now! 
402 7400 / 5259 1441 /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25320254"/>
                  </a:ext>
                </a:extLst>
              </a:tr>
            </a:tbl>
          </a:graphicData>
        </a:graphic>
      </p:graphicFrame>
      <p:sp>
        <p:nvSpPr>
          <p:cNvPr id="4" name="Text Placeholder 3">
            <a:extLst>
              <a:ext uri="{FF2B5EF4-FFF2-40B4-BE49-F238E27FC236}">
                <a16:creationId xmlns:a16="http://schemas.microsoft.com/office/drawing/2014/main" id="{54E34D5C-2B58-4875-BF55-3D27E3520783}"/>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3611711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DEEA-8BE5-4B00-B555-26F753A9654A}"/>
              </a:ext>
            </a:extLst>
          </p:cNvPr>
          <p:cNvSpPr>
            <a:spLocks noGrp="1"/>
          </p:cNvSpPr>
          <p:nvPr>
            <p:ph type="title"/>
          </p:nvPr>
        </p:nvSpPr>
        <p:spPr/>
        <p:txBody>
          <a:bodyPr/>
          <a:lstStyle/>
          <a:p>
            <a:r>
              <a:rPr lang="en-US"/>
              <a:t>Facebook FB Own Posts Table with views | SLTR - 9 of 24</a:t>
            </a:r>
          </a:p>
        </p:txBody>
      </p:sp>
      <p:graphicFrame>
        <p:nvGraphicFramePr>
          <p:cNvPr id="5" name="Table Placeholder 4">
            <a:extLst>
              <a:ext uri="{FF2B5EF4-FFF2-40B4-BE49-F238E27FC236}">
                <a16:creationId xmlns:a16="http://schemas.microsoft.com/office/drawing/2014/main" id="{2E66E009-2D7E-4781-ADA9-D9D8921E8ABF}"/>
              </a:ext>
            </a:extLst>
          </p:cNvPr>
          <p:cNvGraphicFramePr>
            <a:graphicFrameLocks noGrp="1"/>
          </p:cNvGraphicFramePr>
          <p:nvPr>
            <p:ph type="tbl" sz="quarter" idx="13"/>
            <p:extLst>
              <p:ext uri="{D42A27DB-BD31-4B8C-83A1-F6EECF244321}">
                <p14:modId xmlns:p14="http://schemas.microsoft.com/office/powerpoint/2010/main" val="3186983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8807998"/>
                    </a:ext>
                  </a:extLst>
                </a:gridCol>
                <a:gridCol w="576072">
                  <a:extLst>
                    <a:ext uri="{9D8B030D-6E8A-4147-A177-3AD203B41FA5}">
                      <a16:colId xmlns:a16="http://schemas.microsoft.com/office/drawing/2014/main" val="260962556"/>
                    </a:ext>
                  </a:extLst>
                </a:gridCol>
                <a:gridCol w="576072">
                  <a:extLst>
                    <a:ext uri="{9D8B030D-6E8A-4147-A177-3AD203B41FA5}">
                      <a16:colId xmlns:a16="http://schemas.microsoft.com/office/drawing/2014/main" val="1784468015"/>
                    </a:ext>
                  </a:extLst>
                </a:gridCol>
                <a:gridCol w="576072">
                  <a:extLst>
                    <a:ext uri="{9D8B030D-6E8A-4147-A177-3AD203B41FA5}">
                      <a16:colId xmlns:a16="http://schemas.microsoft.com/office/drawing/2014/main" val="2268309129"/>
                    </a:ext>
                  </a:extLst>
                </a:gridCol>
                <a:gridCol w="576072">
                  <a:extLst>
                    <a:ext uri="{9D8B030D-6E8A-4147-A177-3AD203B41FA5}">
                      <a16:colId xmlns:a16="http://schemas.microsoft.com/office/drawing/2014/main" val="2825945127"/>
                    </a:ext>
                  </a:extLst>
                </a:gridCol>
                <a:gridCol w="576072">
                  <a:extLst>
                    <a:ext uri="{9D8B030D-6E8A-4147-A177-3AD203B41FA5}">
                      <a16:colId xmlns:a16="http://schemas.microsoft.com/office/drawing/2014/main" val="1088600257"/>
                    </a:ext>
                  </a:extLst>
                </a:gridCol>
                <a:gridCol w="576072">
                  <a:extLst>
                    <a:ext uri="{9D8B030D-6E8A-4147-A177-3AD203B41FA5}">
                      <a16:colId xmlns:a16="http://schemas.microsoft.com/office/drawing/2014/main" val="3344316383"/>
                    </a:ext>
                  </a:extLst>
                </a:gridCol>
                <a:gridCol w="576072">
                  <a:extLst>
                    <a:ext uri="{9D8B030D-6E8A-4147-A177-3AD203B41FA5}">
                      <a16:colId xmlns:a16="http://schemas.microsoft.com/office/drawing/2014/main" val="4187083516"/>
                    </a:ext>
                  </a:extLst>
                </a:gridCol>
                <a:gridCol w="576072">
                  <a:extLst>
                    <a:ext uri="{9D8B030D-6E8A-4147-A177-3AD203B41FA5}">
                      <a16:colId xmlns:a16="http://schemas.microsoft.com/office/drawing/2014/main" val="460121134"/>
                    </a:ext>
                  </a:extLst>
                </a:gridCol>
                <a:gridCol w="576072">
                  <a:extLst>
                    <a:ext uri="{9D8B030D-6E8A-4147-A177-3AD203B41FA5}">
                      <a16:colId xmlns:a16="http://schemas.microsoft.com/office/drawing/2014/main" val="1020378474"/>
                    </a:ext>
                  </a:extLst>
                </a:gridCol>
                <a:gridCol w="576072">
                  <a:extLst>
                    <a:ext uri="{9D8B030D-6E8A-4147-A177-3AD203B41FA5}">
                      <a16:colId xmlns:a16="http://schemas.microsoft.com/office/drawing/2014/main" val="434655219"/>
                    </a:ext>
                  </a:extLst>
                </a:gridCol>
                <a:gridCol w="658368">
                  <a:extLst>
                    <a:ext uri="{9D8B030D-6E8A-4147-A177-3AD203B41FA5}">
                      <a16:colId xmlns:a16="http://schemas.microsoft.com/office/drawing/2014/main" val="401006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9799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- 2018-10-22 17:15:45 </a:t>
                      </a:r>
                      <a:r>
                        <a:rPr kumimoji="0" lang="en-US" sz="1000" b="0" i="0" u="none" strike="noStrike" kern="1200" cap="none" spc="0" normalizeH="0" baseline="0" noProof="0">
                          <a:ln>
                            <a:noFill/>
                          </a:ln>
                          <a:solidFill>
                            <a:prstClr val="black"/>
                          </a:solidFill>
                          <a:effectLst/>
                          <a:uLnTx/>
                          <a:uFillTx/>
                          <a:latin typeface="+mn-lt"/>
                          <a:ea typeface="+mn-ea"/>
                          <a:cs typeface="+mn-cs"/>
                        </a:rPr>
                        <a:t> 
 🎉 🏆 WIN 4 nights at Le Touessrok (Half Board)! 🏆 🎉 
The rules are simple, just go to our Instagram @shangrilamauritius and comment #40YearsOfLeTouessrokWIN on your favourite image, along with a memory about the resort to enter. 
T&amp;Cs apply, travel not included: 
http://bit.ly/2D21Ooa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9656881"/>
                  </a:ext>
                </a:extLst>
              </a:tr>
            </a:tbl>
          </a:graphicData>
        </a:graphic>
      </p:graphicFrame>
      <p:sp>
        <p:nvSpPr>
          <p:cNvPr id="4" name="Text Placeholder 3">
            <a:extLst>
              <a:ext uri="{FF2B5EF4-FFF2-40B4-BE49-F238E27FC236}">
                <a16:creationId xmlns:a16="http://schemas.microsoft.com/office/drawing/2014/main" id="{85236CE1-FCBF-494B-8C58-DCDB41CA644C}"/>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3731540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C53A9-9AA9-4EC7-811F-AEA670D58F77}"/>
              </a:ext>
            </a:extLst>
          </p:cNvPr>
          <p:cNvSpPr>
            <a:spLocks noGrp="1"/>
          </p:cNvSpPr>
          <p:nvPr>
            <p:ph type="title"/>
          </p:nvPr>
        </p:nvSpPr>
        <p:spPr/>
        <p:txBody>
          <a:bodyPr/>
          <a:lstStyle/>
          <a:p>
            <a:r>
              <a:rPr lang="en-US"/>
              <a:t>Facebook FB Own Posts Table with views | SLTR - 10 of 24</a:t>
            </a:r>
          </a:p>
        </p:txBody>
      </p:sp>
      <p:graphicFrame>
        <p:nvGraphicFramePr>
          <p:cNvPr id="5" name="Table Placeholder 4">
            <a:extLst>
              <a:ext uri="{FF2B5EF4-FFF2-40B4-BE49-F238E27FC236}">
                <a16:creationId xmlns:a16="http://schemas.microsoft.com/office/drawing/2014/main" id="{3E3D4087-BD6D-45B4-82B0-B05B41DD04DC}"/>
              </a:ext>
            </a:extLst>
          </p:cNvPr>
          <p:cNvGraphicFramePr>
            <a:graphicFrameLocks noGrp="1"/>
          </p:cNvGraphicFramePr>
          <p:nvPr>
            <p:ph type="tbl" sz="quarter" idx="13"/>
            <p:extLst>
              <p:ext uri="{D42A27DB-BD31-4B8C-83A1-F6EECF244321}">
                <p14:modId xmlns:p14="http://schemas.microsoft.com/office/powerpoint/2010/main" val="998792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25265830"/>
                    </a:ext>
                  </a:extLst>
                </a:gridCol>
                <a:gridCol w="576072">
                  <a:extLst>
                    <a:ext uri="{9D8B030D-6E8A-4147-A177-3AD203B41FA5}">
                      <a16:colId xmlns:a16="http://schemas.microsoft.com/office/drawing/2014/main" val="1582131502"/>
                    </a:ext>
                  </a:extLst>
                </a:gridCol>
                <a:gridCol w="576072">
                  <a:extLst>
                    <a:ext uri="{9D8B030D-6E8A-4147-A177-3AD203B41FA5}">
                      <a16:colId xmlns:a16="http://schemas.microsoft.com/office/drawing/2014/main" val="2172156067"/>
                    </a:ext>
                  </a:extLst>
                </a:gridCol>
                <a:gridCol w="576072">
                  <a:extLst>
                    <a:ext uri="{9D8B030D-6E8A-4147-A177-3AD203B41FA5}">
                      <a16:colId xmlns:a16="http://schemas.microsoft.com/office/drawing/2014/main" val="1870538737"/>
                    </a:ext>
                  </a:extLst>
                </a:gridCol>
                <a:gridCol w="576072">
                  <a:extLst>
                    <a:ext uri="{9D8B030D-6E8A-4147-A177-3AD203B41FA5}">
                      <a16:colId xmlns:a16="http://schemas.microsoft.com/office/drawing/2014/main" val="2435447381"/>
                    </a:ext>
                  </a:extLst>
                </a:gridCol>
                <a:gridCol w="576072">
                  <a:extLst>
                    <a:ext uri="{9D8B030D-6E8A-4147-A177-3AD203B41FA5}">
                      <a16:colId xmlns:a16="http://schemas.microsoft.com/office/drawing/2014/main" val="3104197971"/>
                    </a:ext>
                  </a:extLst>
                </a:gridCol>
                <a:gridCol w="576072">
                  <a:extLst>
                    <a:ext uri="{9D8B030D-6E8A-4147-A177-3AD203B41FA5}">
                      <a16:colId xmlns:a16="http://schemas.microsoft.com/office/drawing/2014/main" val="1479765408"/>
                    </a:ext>
                  </a:extLst>
                </a:gridCol>
                <a:gridCol w="576072">
                  <a:extLst>
                    <a:ext uri="{9D8B030D-6E8A-4147-A177-3AD203B41FA5}">
                      <a16:colId xmlns:a16="http://schemas.microsoft.com/office/drawing/2014/main" val="3229878068"/>
                    </a:ext>
                  </a:extLst>
                </a:gridCol>
                <a:gridCol w="576072">
                  <a:extLst>
                    <a:ext uri="{9D8B030D-6E8A-4147-A177-3AD203B41FA5}">
                      <a16:colId xmlns:a16="http://schemas.microsoft.com/office/drawing/2014/main" val="3248117898"/>
                    </a:ext>
                  </a:extLst>
                </a:gridCol>
                <a:gridCol w="576072">
                  <a:extLst>
                    <a:ext uri="{9D8B030D-6E8A-4147-A177-3AD203B41FA5}">
                      <a16:colId xmlns:a16="http://schemas.microsoft.com/office/drawing/2014/main" val="243875042"/>
                    </a:ext>
                  </a:extLst>
                </a:gridCol>
                <a:gridCol w="576072">
                  <a:extLst>
                    <a:ext uri="{9D8B030D-6E8A-4147-A177-3AD203B41FA5}">
                      <a16:colId xmlns:a16="http://schemas.microsoft.com/office/drawing/2014/main" val="550796885"/>
                    </a:ext>
                  </a:extLst>
                </a:gridCol>
                <a:gridCol w="658368">
                  <a:extLst>
                    <a:ext uri="{9D8B030D-6E8A-4147-A177-3AD203B41FA5}">
                      <a16:colId xmlns:a16="http://schemas.microsoft.com/office/drawing/2014/main" val="2914599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0774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- 2018-10-03 13:11:11 </a:t>
                      </a:r>
                      <a:r>
                        <a:rPr kumimoji="0" lang="en-US" sz="1000" b="0" i="0" u="none" strike="noStrike" kern="1200" cap="none" spc="0" normalizeH="0" baseline="0" noProof="0">
                          <a:ln>
                            <a:noFill/>
                          </a:ln>
                          <a:solidFill>
                            <a:prstClr val="black"/>
                          </a:solidFill>
                          <a:effectLst/>
                          <a:uLnTx/>
                          <a:uFillTx/>
                          <a:latin typeface="+mn-lt"/>
                          <a:ea typeface="+mn-ea"/>
                          <a:cs typeface="+mn-cs"/>
                        </a:rPr>
                        <a:t> 
 Ghost, Ghouls and Voodoo masters, we summon you to the BIGGEST Halloween party on the island! Celebrate Yelloween with us, October 27th! 👿 👹 👺
Expect African Carnival live drumming, fire eaters, and a deliciously spooky feast! 
402 7400 / 5259 1441 / 5255 3892 or email us at restaurant-reservations.sltr@shangri-la.com
It epic, its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92818979"/>
                  </a:ext>
                </a:extLst>
              </a:tr>
            </a:tbl>
          </a:graphicData>
        </a:graphic>
      </p:graphicFrame>
      <p:sp>
        <p:nvSpPr>
          <p:cNvPr id="4" name="Text Placeholder 3">
            <a:extLst>
              <a:ext uri="{FF2B5EF4-FFF2-40B4-BE49-F238E27FC236}">
                <a16:creationId xmlns:a16="http://schemas.microsoft.com/office/drawing/2014/main" id="{4D8D305A-5D13-47DD-A9E2-6989D6E6DFF5}"/>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2595152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11D8-D3D6-4385-BBA8-6F8887D8465B}"/>
              </a:ext>
            </a:extLst>
          </p:cNvPr>
          <p:cNvSpPr>
            <a:spLocks noGrp="1"/>
          </p:cNvSpPr>
          <p:nvPr>
            <p:ph type="title"/>
          </p:nvPr>
        </p:nvSpPr>
        <p:spPr/>
        <p:txBody>
          <a:bodyPr/>
          <a:lstStyle/>
          <a:p>
            <a:r>
              <a:rPr lang="en-US"/>
              <a:t>Facebook FB Own Posts Table with views | SLTR - 11 of 24</a:t>
            </a:r>
          </a:p>
        </p:txBody>
      </p:sp>
      <p:graphicFrame>
        <p:nvGraphicFramePr>
          <p:cNvPr id="5" name="Table Placeholder 4">
            <a:extLst>
              <a:ext uri="{FF2B5EF4-FFF2-40B4-BE49-F238E27FC236}">
                <a16:creationId xmlns:a16="http://schemas.microsoft.com/office/drawing/2014/main" id="{E42FF2B7-36EC-4013-A945-F52664C97FB3}"/>
              </a:ext>
            </a:extLst>
          </p:cNvPr>
          <p:cNvGraphicFramePr>
            <a:graphicFrameLocks noGrp="1"/>
          </p:cNvGraphicFramePr>
          <p:nvPr>
            <p:ph type="tbl" sz="quarter" idx="13"/>
            <p:extLst>
              <p:ext uri="{D42A27DB-BD31-4B8C-83A1-F6EECF244321}">
                <p14:modId xmlns:p14="http://schemas.microsoft.com/office/powerpoint/2010/main" val="244073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65094539"/>
                    </a:ext>
                  </a:extLst>
                </a:gridCol>
                <a:gridCol w="576072">
                  <a:extLst>
                    <a:ext uri="{9D8B030D-6E8A-4147-A177-3AD203B41FA5}">
                      <a16:colId xmlns:a16="http://schemas.microsoft.com/office/drawing/2014/main" val="3239976463"/>
                    </a:ext>
                  </a:extLst>
                </a:gridCol>
                <a:gridCol w="576072">
                  <a:extLst>
                    <a:ext uri="{9D8B030D-6E8A-4147-A177-3AD203B41FA5}">
                      <a16:colId xmlns:a16="http://schemas.microsoft.com/office/drawing/2014/main" val="2871102164"/>
                    </a:ext>
                  </a:extLst>
                </a:gridCol>
                <a:gridCol w="576072">
                  <a:extLst>
                    <a:ext uri="{9D8B030D-6E8A-4147-A177-3AD203B41FA5}">
                      <a16:colId xmlns:a16="http://schemas.microsoft.com/office/drawing/2014/main" val="1979397484"/>
                    </a:ext>
                  </a:extLst>
                </a:gridCol>
                <a:gridCol w="576072">
                  <a:extLst>
                    <a:ext uri="{9D8B030D-6E8A-4147-A177-3AD203B41FA5}">
                      <a16:colId xmlns:a16="http://schemas.microsoft.com/office/drawing/2014/main" val="3170777"/>
                    </a:ext>
                  </a:extLst>
                </a:gridCol>
                <a:gridCol w="576072">
                  <a:extLst>
                    <a:ext uri="{9D8B030D-6E8A-4147-A177-3AD203B41FA5}">
                      <a16:colId xmlns:a16="http://schemas.microsoft.com/office/drawing/2014/main" val="859985782"/>
                    </a:ext>
                  </a:extLst>
                </a:gridCol>
                <a:gridCol w="576072">
                  <a:extLst>
                    <a:ext uri="{9D8B030D-6E8A-4147-A177-3AD203B41FA5}">
                      <a16:colId xmlns:a16="http://schemas.microsoft.com/office/drawing/2014/main" val="3362561196"/>
                    </a:ext>
                  </a:extLst>
                </a:gridCol>
                <a:gridCol w="576072">
                  <a:extLst>
                    <a:ext uri="{9D8B030D-6E8A-4147-A177-3AD203B41FA5}">
                      <a16:colId xmlns:a16="http://schemas.microsoft.com/office/drawing/2014/main" val="3310361310"/>
                    </a:ext>
                  </a:extLst>
                </a:gridCol>
                <a:gridCol w="576072">
                  <a:extLst>
                    <a:ext uri="{9D8B030D-6E8A-4147-A177-3AD203B41FA5}">
                      <a16:colId xmlns:a16="http://schemas.microsoft.com/office/drawing/2014/main" val="3789220934"/>
                    </a:ext>
                  </a:extLst>
                </a:gridCol>
                <a:gridCol w="576072">
                  <a:extLst>
                    <a:ext uri="{9D8B030D-6E8A-4147-A177-3AD203B41FA5}">
                      <a16:colId xmlns:a16="http://schemas.microsoft.com/office/drawing/2014/main" val="478216984"/>
                    </a:ext>
                  </a:extLst>
                </a:gridCol>
                <a:gridCol w="576072">
                  <a:extLst>
                    <a:ext uri="{9D8B030D-6E8A-4147-A177-3AD203B41FA5}">
                      <a16:colId xmlns:a16="http://schemas.microsoft.com/office/drawing/2014/main" val="3796754624"/>
                    </a:ext>
                  </a:extLst>
                </a:gridCol>
                <a:gridCol w="658368">
                  <a:extLst>
                    <a:ext uri="{9D8B030D-6E8A-4147-A177-3AD203B41FA5}">
                      <a16:colId xmlns:a16="http://schemas.microsoft.com/office/drawing/2014/main" val="144194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2732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- 2018-10-21 14:56:53 </a:t>
                      </a:r>
                      <a:r>
                        <a:rPr kumimoji="0" lang="en-US" sz="1000" b="0" i="0" u="none" strike="noStrike" kern="1200" cap="none" spc="0" normalizeH="0" baseline="0" noProof="0">
                          <a:ln>
                            <a:noFill/>
                          </a:ln>
                          <a:solidFill>
                            <a:prstClr val="black"/>
                          </a:solidFill>
                          <a:effectLst/>
                          <a:uLnTx/>
                          <a:uFillTx/>
                          <a:latin typeface="+mn-lt"/>
                          <a:ea typeface="+mn-ea"/>
                          <a:cs typeface="+mn-cs"/>
                        </a:rPr>
                        <a:t> 
 Our anniversary Brunch, Bubbles &amp; Beats is right around the corner! Win entry for 2, by telling us your ALL TIME favourite Le Touessrok dish from the last 40 years! 
Sunday 4th November brings food, music and massive celebration, so tell your friends!! 
Booking: 402 7400 / 5259 1441 /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20178448"/>
                  </a:ext>
                </a:extLst>
              </a:tr>
            </a:tbl>
          </a:graphicData>
        </a:graphic>
      </p:graphicFrame>
      <p:sp>
        <p:nvSpPr>
          <p:cNvPr id="4" name="Text Placeholder 3">
            <a:extLst>
              <a:ext uri="{FF2B5EF4-FFF2-40B4-BE49-F238E27FC236}">
                <a16:creationId xmlns:a16="http://schemas.microsoft.com/office/drawing/2014/main" id="{B0263A93-7A5E-40C6-9E28-D56B47827DCD}"/>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13125190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65E82-764A-40FD-AE80-67E88211A3C1}"/>
              </a:ext>
            </a:extLst>
          </p:cNvPr>
          <p:cNvSpPr>
            <a:spLocks noGrp="1"/>
          </p:cNvSpPr>
          <p:nvPr>
            <p:ph type="title"/>
          </p:nvPr>
        </p:nvSpPr>
        <p:spPr/>
        <p:txBody>
          <a:bodyPr/>
          <a:lstStyle/>
          <a:p>
            <a:r>
              <a:rPr lang="en-US"/>
              <a:t>Facebook FB Own Posts Table with views | SLTR - 12 of 24</a:t>
            </a:r>
          </a:p>
        </p:txBody>
      </p:sp>
      <p:graphicFrame>
        <p:nvGraphicFramePr>
          <p:cNvPr id="5" name="Table Placeholder 4">
            <a:extLst>
              <a:ext uri="{FF2B5EF4-FFF2-40B4-BE49-F238E27FC236}">
                <a16:creationId xmlns:a16="http://schemas.microsoft.com/office/drawing/2014/main" id="{65F6C96B-2C76-4CE5-8131-882EEFA04C93}"/>
              </a:ext>
            </a:extLst>
          </p:cNvPr>
          <p:cNvGraphicFramePr>
            <a:graphicFrameLocks noGrp="1"/>
          </p:cNvGraphicFramePr>
          <p:nvPr>
            <p:ph type="tbl" sz="quarter" idx="13"/>
            <p:extLst>
              <p:ext uri="{D42A27DB-BD31-4B8C-83A1-F6EECF244321}">
                <p14:modId xmlns:p14="http://schemas.microsoft.com/office/powerpoint/2010/main" val="2892021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81110440"/>
                    </a:ext>
                  </a:extLst>
                </a:gridCol>
                <a:gridCol w="576072">
                  <a:extLst>
                    <a:ext uri="{9D8B030D-6E8A-4147-A177-3AD203B41FA5}">
                      <a16:colId xmlns:a16="http://schemas.microsoft.com/office/drawing/2014/main" val="2410536391"/>
                    </a:ext>
                  </a:extLst>
                </a:gridCol>
                <a:gridCol w="576072">
                  <a:extLst>
                    <a:ext uri="{9D8B030D-6E8A-4147-A177-3AD203B41FA5}">
                      <a16:colId xmlns:a16="http://schemas.microsoft.com/office/drawing/2014/main" val="557854271"/>
                    </a:ext>
                  </a:extLst>
                </a:gridCol>
                <a:gridCol w="576072">
                  <a:extLst>
                    <a:ext uri="{9D8B030D-6E8A-4147-A177-3AD203B41FA5}">
                      <a16:colId xmlns:a16="http://schemas.microsoft.com/office/drawing/2014/main" val="984126161"/>
                    </a:ext>
                  </a:extLst>
                </a:gridCol>
                <a:gridCol w="576072">
                  <a:extLst>
                    <a:ext uri="{9D8B030D-6E8A-4147-A177-3AD203B41FA5}">
                      <a16:colId xmlns:a16="http://schemas.microsoft.com/office/drawing/2014/main" val="340816331"/>
                    </a:ext>
                  </a:extLst>
                </a:gridCol>
                <a:gridCol w="576072">
                  <a:extLst>
                    <a:ext uri="{9D8B030D-6E8A-4147-A177-3AD203B41FA5}">
                      <a16:colId xmlns:a16="http://schemas.microsoft.com/office/drawing/2014/main" val="1428574788"/>
                    </a:ext>
                  </a:extLst>
                </a:gridCol>
                <a:gridCol w="576072">
                  <a:extLst>
                    <a:ext uri="{9D8B030D-6E8A-4147-A177-3AD203B41FA5}">
                      <a16:colId xmlns:a16="http://schemas.microsoft.com/office/drawing/2014/main" val="3906763100"/>
                    </a:ext>
                  </a:extLst>
                </a:gridCol>
                <a:gridCol w="576072">
                  <a:extLst>
                    <a:ext uri="{9D8B030D-6E8A-4147-A177-3AD203B41FA5}">
                      <a16:colId xmlns:a16="http://schemas.microsoft.com/office/drawing/2014/main" val="2933734527"/>
                    </a:ext>
                  </a:extLst>
                </a:gridCol>
                <a:gridCol w="576072">
                  <a:extLst>
                    <a:ext uri="{9D8B030D-6E8A-4147-A177-3AD203B41FA5}">
                      <a16:colId xmlns:a16="http://schemas.microsoft.com/office/drawing/2014/main" val="690398892"/>
                    </a:ext>
                  </a:extLst>
                </a:gridCol>
                <a:gridCol w="576072">
                  <a:extLst>
                    <a:ext uri="{9D8B030D-6E8A-4147-A177-3AD203B41FA5}">
                      <a16:colId xmlns:a16="http://schemas.microsoft.com/office/drawing/2014/main" val="294205190"/>
                    </a:ext>
                  </a:extLst>
                </a:gridCol>
                <a:gridCol w="576072">
                  <a:extLst>
                    <a:ext uri="{9D8B030D-6E8A-4147-A177-3AD203B41FA5}">
                      <a16:colId xmlns:a16="http://schemas.microsoft.com/office/drawing/2014/main" val="913089782"/>
                    </a:ext>
                  </a:extLst>
                </a:gridCol>
                <a:gridCol w="658368">
                  <a:extLst>
                    <a:ext uri="{9D8B030D-6E8A-4147-A177-3AD203B41FA5}">
                      <a16:colId xmlns:a16="http://schemas.microsoft.com/office/drawing/2014/main" val="3075355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8422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- 2018-08-16 12:00:00 </a:t>
                      </a:r>
                      <a:r>
                        <a:rPr kumimoji="0" lang="en-US" sz="1000" b="0" i="0" u="none" strike="noStrike" kern="1200" cap="none" spc="0" normalizeH="0" baseline="0" noProof="0">
                          <a:ln>
                            <a:noFill/>
                          </a:ln>
                          <a:solidFill>
                            <a:prstClr val="black"/>
                          </a:solidFill>
                          <a:effectLst/>
                          <a:uLnTx/>
                          <a:uFillTx/>
                          <a:latin typeface="+mn-lt"/>
                          <a:ea typeface="+mn-ea"/>
                          <a:cs typeface="+mn-cs"/>
                        </a:rPr>
                        <a:t> 
 Bespoke dining for our guests at Ilot Mangénie... Book our local rates offer and retreat to our private island with our complimentary shuttle boat service. 🏝️ Find out more here: https://bit.ly/2NkhnZw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89431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- 2018-10-05 11:09:56 </a:t>
                      </a:r>
                      <a:r>
                        <a:rPr kumimoji="0" lang="en-US" sz="1000" b="0" i="0" u="none" strike="noStrike" kern="1200" cap="none" spc="0" normalizeH="0" baseline="0" noProof="0">
                          <a:ln>
                            <a:noFill/>
                          </a:ln>
                          <a:solidFill>
                            <a:prstClr val="black"/>
                          </a:solidFill>
                          <a:effectLst/>
                          <a:uLnTx/>
                          <a:uFillTx/>
                          <a:latin typeface="+mn-lt"/>
                          <a:ea typeface="+mn-ea"/>
                          <a:cs typeface="+mn-cs"/>
                        </a:rPr>
                        <a:t> 
 ⭐️ WIN a night for 2 (half board), AND a delicious buffet dinner at Le Bazar! Simply share with us below your favourite memory from the last #40YearsOfLeTouessrok with a photo to 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7019931"/>
                  </a:ext>
                </a:extLst>
              </a:tr>
            </a:tbl>
          </a:graphicData>
        </a:graphic>
      </p:graphicFrame>
      <p:sp>
        <p:nvSpPr>
          <p:cNvPr id="4" name="Text Placeholder 3">
            <a:extLst>
              <a:ext uri="{FF2B5EF4-FFF2-40B4-BE49-F238E27FC236}">
                <a16:creationId xmlns:a16="http://schemas.microsoft.com/office/drawing/2014/main" id="{B0052851-BA9D-44D3-9200-24A9A74C8AD4}"/>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3981521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DDFC9-2045-4019-A893-2987AB458735}"/>
              </a:ext>
            </a:extLst>
          </p:cNvPr>
          <p:cNvSpPr>
            <a:spLocks noGrp="1"/>
          </p:cNvSpPr>
          <p:nvPr>
            <p:ph type="title"/>
          </p:nvPr>
        </p:nvSpPr>
        <p:spPr/>
        <p:txBody>
          <a:bodyPr/>
          <a:lstStyle/>
          <a:p>
            <a:r>
              <a:rPr lang="en-US"/>
              <a:t>Facebook FB Own Posts Table with views | SLTR - 13 of 24</a:t>
            </a:r>
          </a:p>
        </p:txBody>
      </p:sp>
      <p:graphicFrame>
        <p:nvGraphicFramePr>
          <p:cNvPr id="5" name="Table Placeholder 4">
            <a:extLst>
              <a:ext uri="{FF2B5EF4-FFF2-40B4-BE49-F238E27FC236}">
                <a16:creationId xmlns:a16="http://schemas.microsoft.com/office/drawing/2014/main" id="{58EF714A-8432-479F-8B1D-00AFD748B33B}"/>
              </a:ext>
            </a:extLst>
          </p:cNvPr>
          <p:cNvGraphicFramePr>
            <a:graphicFrameLocks noGrp="1"/>
          </p:cNvGraphicFramePr>
          <p:nvPr>
            <p:ph type="tbl" sz="quarter" idx="13"/>
            <p:extLst>
              <p:ext uri="{D42A27DB-BD31-4B8C-83A1-F6EECF244321}">
                <p14:modId xmlns:p14="http://schemas.microsoft.com/office/powerpoint/2010/main" val="108857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47095167"/>
                    </a:ext>
                  </a:extLst>
                </a:gridCol>
                <a:gridCol w="576072">
                  <a:extLst>
                    <a:ext uri="{9D8B030D-6E8A-4147-A177-3AD203B41FA5}">
                      <a16:colId xmlns:a16="http://schemas.microsoft.com/office/drawing/2014/main" val="3784505422"/>
                    </a:ext>
                  </a:extLst>
                </a:gridCol>
                <a:gridCol w="576072">
                  <a:extLst>
                    <a:ext uri="{9D8B030D-6E8A-4147-A177-3AD203B41FA5}">
                      <a16:colId xmlns:a16="http://schemas.microsoft.com/office/drawing/2014/main" val="4097121623"/>
                    </a:ext>
                  </a:extLst>
                </a:gridCol>
                <a:gridCol w="576072">
                  <a:extLst>
                    <a:ext uri="{9D8B030D-6E8A-4147-A177-3AD203B41FA5}">
                      <a16:colId xmlns:a16="http://schemas.microsoft.com/office/drawing/2014/main" val="4229693027"/>
                    </a:ext>
                  </a:extLst>
                </a:gridCol>
                <a:gridCol w="576072">
                  <a:extLst>
                    <a:ext uri="{9D8B030D-6E8A-4147-A177-3AD203B41FA5}">
                      <a16:colId xmlns:a16="http://schemas.microsoft.com/office/drawing/2014/main" val="2303143845"/>
                    </a:ext>
                  </a:extLst>
                </a:gridCol>
                <a:gridCol w="576072">
                  <a:extLst>
                    <a:ext uri="{9D8B030D-6E8A-4147-A177-3AD203B41FA5}">
                      <a16:colId xmlns:a16="http://schemas.microsoft.com/office/drawing/2014/main" val="849783588"/>
                    </a:ext>
                  </a:extLst>
                </a:gridCol>
                <a:gridCol w="576072">
                  <a:extLst>
                    <a:ext uri="{9D8B030D-6E8A-4147-A177-3AD203B41FA5}">
                      <a16:colId xmlns:a16="http://schemas.microsoft.com/office/drawing/2014/main" val="2622463553"/>
                    </a:ext>
                  </a:extLst>
                </a:gridCol>
                <a:gridCol w="576072">
                  <a:extLst>
                    <a:ext uri="{9D8B030D-6E8A-4147-A177-3AD203B41FA5}">
                      <a16:colId xmlns:a16="http://schemas.microsoft.com/office/drawing/2014/main" val="1293686081"/>
                    </a:ext>
                  </a:extLst>
                </a:gridCol>
                <a:gridCol w="576072">
                  <a:extLst>
                    <a:ext uri="{9D8B030D-6E8A-4147-A177-3AD203B41FA5}">
                      <a16:colId xmlns:a16="http://schemas.microsoft.com/office/drawing/2014/main" val="4008335207"/>
                    </a:ext>
                  </a:extLst>
                </a:gridCol>
                <a:gridCol w="576072">
                  <a:extLst>
                    <a:ext uri="{9D8B030D-6E8A-4147-A177-3AD203B41FA5}">
                      <a16:colId xmlns:a16="http://schemas.microsoft.com/office/drawing/2014/main" val="167016795"/>
                    </a:ext>
                  </a:extLst>
                </a:gridCol>
                <a:gridCol w="576072">
                  <a:extLst>
                    <a:ext uri="{9D8B030D-6E8A-4147-A177-3AD203B41FA5}">
                      <a16:colId xmlns:a16="http://schemas.microsoft.com/office/drawing/2014/main" val="1424177"/>
                    </a:ext>
                  </a:extLst>
                </a:gridCol>
                <a:gridCol w="658368">
                  <a:extLst>
                    <a:ext uri="{9D8B030D-6E8A-4147-A177-3AD203B41FA5}">
                      <a16:colId xmlns:a16="http://schemas.microsoft.com/office/drawing/2014/main" val="2397655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6664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- 2018-08-23 12:00:01 </a:t>
                      </a:r>
                      <a:r>
                        <a:rPr kumimoji="0" lang="en-US" sz="1000" b="0" i="0" u="none" strike="noStrike" kern="1200" cap="none" spc="0" normalizeH="0" baseline="0" noProof="0">
                          <a:ln>
                            <a:noFill/>
                          </a:ln>
                          <a:solidFill>
                            <a:prstClr val="black"/>
                          </a:solidFill>
                          <a:effectLst/>
                          <a:uLnTx/>
                          <a:uFillTx/>
                          <a:latin typeface="+mn-lt"/>
                          <a:ea typeface="+mn-ea"/>
                          <a:cs typeface="+mn-cs"/>
                        </a:rPr>
                        <a:t> 
 Indulge in our legendary breakfasts when you book our Local Residents Offer. Start your day in paradise right.  For more info: https://bit.ly/2NkhnZw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48468096"/>
                  </a:ext>
                </a:extLst>
              </a:tr>
            </a:tbl>
          </a:graphicData>
        </a:graphic>
      </p:graphicFrame>
      <p:sp>
        <p:nvSpPr>
          <p:cNvPr id="4" name="Text Placeholder 3">
            <a:extLst>
              <a:ext uri="{FF2B5EF4-FFF2-40B4-BE49-F238E27FC236}">
                <a16:creationId xmlns:a16="http://schemas.microsoft.com/office/drawing/2014/main" id="{950182A8-95A5-4158-9C63-088E4DCDE53B}"/>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41868673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50EDF-6EEC-4ED4-941A-07265D0C791E}"/>
              </a:ext>
            </a:extLst>
          </p:cNvPr>
          <p:cNvSpPr>
            <a:spLocks noGrp="1"/>
          </p:cNvSpPr>
          <p:nvPr>
            <p:ph type="title"/>
          </p:nvPr>
        </p:nvSpPr>
        <p:spPr/>
        <p:txBody>
          <a:bodyPr/>
          <a:lstStyle/>
          <a:p>
            <a:r>
              <a:rPr lang="en-US"/>
              <a:t>Facebook FB Own Posts Table with views | SLTR - 14 of 24</a:t>
            </a:r>
          </a:p>
        </p:txBody>
      </p:sp>
      <p:graphicFrame>
        <p:nvGraphicFramePr>
          <p:cNvPr id="5" name="Table Placeholder 4">
            <a:extLst>
              <a:ext uri="{FF2B5EF4-FFF2-40B4-BE49-F238E27FC236}">
                <a16:creationId xmlns:a16="http://schemas.microsoft.com/office/drawing/2014/main" id="{72E6593C-C63C-4A63-A333-81AA3CDA4D21}"/>
              </a:ext>
            </a:extLst>
          </p:cNvPr>
          <p:cNvGraphicFramePr>
            <a:graphicFrameLocks noGrp="1"/>
          </p:cNvGraphicFramePr>
          <p:nvPr>
            <p:ph type="tbl" sz="quarter" idx="13"/>
            <p:extLst>
              <p:ext uri="{D42A27DB-BD31-4B8C-83A1-F6EECF244321}">
                <p14:modId xmlns:p14="http://schemas.microsoft.com/office/powerpoint/2010/main" val="858753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27406049"/>
                    </a:ext>
                  </a:extLst>
                </a:gridCol>
                <a:gridCol w="576072">
                  <a:extLst>
                    <a:ext uri="{9D8B030D-6E8A-4147-A177-3AD203B41FA5}">
                      <a16:colId xmlns:a16="http://schemas.microsoft.com/office/drawing/2014/main" val="2167710136"/>
                    </a:ext>
                  </a:extLst>
                </a:gridCol>
                <a:gridCol w="576072">
                  <a:extLst>
                    <a:ext uri="{9D8B030D-6E8A-4147-A177-3AD203B41FA5}">
                      <a16:colId xmlns:a16="http://schemas.microsoft.com/office/drawing/2014/main" val="1456557143"/>
                    </a:ext>
                  </a:extLst>
                </a:gridCol>
                <a:gridCol w="576072">
                  <a:extLst>
                    <a:ext uri="{9D8B030D-6E8A-4147-A177-3AD203B41FA5}">
                      <a16:colId xmlns:a16="http://schemas.microsoft.com/office/drawing/2014/main" val="1692936007"/>
                    </a:ext>
                  </a:extLst>
                </a:gridCol>
                <a:gridCol w="576072">
                  <a:extLst>
                    <a:ext uri="{9D8B030D-6E8A-4147-A177-3AD203B41FA5}">
                      <a16:colId xmlns:a16="http://schemas.microsoft.com/office/drawing/2014/main" val="3725790937"/>
                    </a:ext>
                  </a:extLst>
                </a:gridCol>
                <a:gridCol w="576072">
                  <a:extLst>
                    <a:ext uri="{9D8B030D-6E8A-4147-A177-3AD203B41FA5}">
                      <a16:colId xmlns:a16="http://schemas.microsoft.com/office/drawing/2014/main" val="233468826"/>
                    </a:ext>
                  </a:extLst>
                </a:gridCol>
                <a:gridCol w="576072">
                  <a:extLst>
                    <a:ext uri="{9D8B030D-6E8A-4147-A177-3AD203B41FA5}">
                      <a16:colId xmlns:a16="http://schemas.microsoft.com/office/drawing/2014/main" val="2981582546"/>
                    </a:ext>
                  </a:extLst>
                </a:gridCol>
                <a:gridCol w="576072">
                  <a:extLst>
                    <a:ext uri="{9D8B030D-6E8A-4147-A177-3AD203B41FA5}">
                      <a16:colId xmlns:a16="http://schemas.microsoft.com/office/drawing/2014/main" val="2022724208"/>
                    </a:ext>
                  </a:extLst>
                </a:gridCol>
                <a:gridCol w="576072">
                  <a:extLst>
                    <a:ext uri="{9D8B030D-6E8A-4147-A177-3AD203B41FA5}">
                      <a16:colId xmlns:a16="http://schemas.microsoft.com/office/drawing/2014/main" val="1522790553"/>
                    </a:ext>
                  </a:extLst>
                </a:gridCol>
                <a:gridCol w="576072">
                  <a:extLst>
                    <a:ext uri="{9D8B030D-6E8A-4147-A177-3AD203B41FA5}">
                      <a16:colId xmlns:a16="http://schemas.microsoft.com/office/drawing/2014/main" val="2845687531"/>
                    </a:ext>
                  </a:extLst>
                </a:gridCol>
                <a:gridCol w="576072">
                  <a:extLst>
                    <a:ext uri="{9D8B030D-6E8A-4147-A177-3AD203B41FA5}">
                      <a16:colId xmlns:a16="http://schemas.microsoft.com/office/drawing/2014/main" val="3008424388"/>
                    </a:ext>
                  </a:extLst>
                </a:gridCol>
                <a:gridCol w="658368">
                  <a:extLst>
                    <a:ext uri="{9D8B030D-6E8A-4147-A177-3AD203B41FA5}">
                      <a16:colId xmlns:a16="http://schemas.microsoft.com/office/drawing/2014/main" val="327847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8537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- 2018-09-09 12:30:00 </a:t>
                      </a:r>
                      <a:r>
                        <a:rPr kumimoji="0" lang="en-US" sz="1000" b="0" i="0" u="none" strike="noStrike" kern="1200" cap="none" spc="0" normalizeH="0" baseline="0" noProof="0">
                          <a:ln>
                            <a:noFill/>
                          </a:ln>
                          <a:solidFill>
                            <a:prstClr val="black"/>
                          </a:solidFill>
                          <a:effectLst/>
                          <a:uLnTx/>
                          <a:uFillTx/>
                          <a:latin typeface="+mn-lt"/>
                          <a:ea typeface="+mn-ea"/>
                          <a:cs typeface="+mn-cs"/>
                        </a:rPr>
                        <a:t> 
 We will be taking part in World Wellness Weekend - September 22nd - 23rd! 
The weekend will be filled with activities to help our guests restore and feel invigorated, including yoga with Ayurveda therapist Praveen Kumar, and healthy culinary offerings at Le Bazar and Republik Beach Club &amp; Grill. 
More info: https://bit.ly/2Nut9Eg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55520072"/>
                  </a:ext>
                </a:extLst>
              </a:tr>
            </a:tbl>
          </a:graphicData>
        </a:graphic>
      </p:graphicFrame>
      <p:sp>
        <p:nvSpPr>
          <p:cNvPr id="4" name="Text Placeholder 3">
            <a:extLst>
              <a:ext uri="{FF2B5EF4-FFF2-40B4-BE49-F238E27FC236}">
                <a16:creationId xmlns:a16="http://schemas.microsoft.com/office/drawing/2014/main" id="{7F777C29-2D8C-45BF-BA3D-DD66CD271A29}"/>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683270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F945F-0AFF-4866-924E-F86EC9BC2F97}"/>
              </a:ext>
            </a:extLst>
          </p:cNvPr>
          <p:cNvSpPr>
            <a:spLocks noGrp="1"/>
          </p:cNvSpPr>
          <p:nvPr>
            <p:ph type="title"/>
          </p:nvPr>
        </p:nvSpPr>
        <p:spPr/>
        <p:txBody>
          <a:bodyPr/>
          <a:lstStyle/>
          <a:p>
            <a:r>
              <a:rPr lang="en-US"/>
              <a:t>Facebook FB Own Posts Table with views | SLTR - 15 of 24</a:t>
            </a:r>
          </a:p>
        </p:txBody>
      </p:sp>
      <p:graphicFrame>
        <p:nvGraphicFramePr>
          <p:cNvPr id="5" name="Table Placeholder 4">
            <a:extLst>
              <a:ext uri="{FF2B5EF4-FFF2-40B4-BE49-F238E27FC236}">
                <a16:creationId xmlns:a16="http://schemas.microsoft.com/office/drawing/2014/main" id="{A75B57B9-CE53-4EC6-863E-C3652CE6C687}"/>
              </a:ext>
            </a:extLst>
          </p:cNvPr>
          <p:cNvGraphicFramePr>
            <a:graphicFrameLocks noGrp="1"/>
          </p:cNvGraphicFramePr>
          <p:nvPr>
            <p:ph type="tbl" sz="quarter" idx="13"/>
            <p:extLst>
              <p:ext uri="{D42A27DB-BD31-4B8C-83A1-F6EECF244321}">
                <p14:modId xmlns:p14="http://schemas.microsoft.com/office/powerpoint/2010/main" val="3623076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48077616"/>
                    </a:ext>
                  </a:extLst>
                </a:gridCol>
                <a:gridCol w="576072">
                  <a:extLst>
                    <a:ext uri="{9D8B030D-6E8A-4147-A177-3AD203B41FA5}">
                      <a16:colId xmlns:a16="http://schemas.microsoft.com/office/drawing/2014/main" val="1093743803"/>
                    </a:ext>
                  </a:extLst>
                </a:gridCol>
                <a:gridCol w="576072">
                  <a:extLst>
                    <a:ext uri="{9D8B030D-6E8A-4147-A177-3AD203B41FA5}">
                      <a16:colId xmlns:a16="http://schemas.microsoft.com/office/drawing/2014/main" val="942181218"/>
                    </a:ext>
                  </a:extLst>
                </a:gridCol>
                <a:gridCol w="576072">
                  <a:extLst>
                    <a:ext uri="{9D8B030D-6E8A-4147-A177-3AD203B41FA5}">
                      <a16:colId xmlns:a16="http://schemas.microsoft.com/office/drawing/2014/main" val="1300500389"/>
                    </a:ext>
                  </a:extLst>
                </a:gridCol>
                <a:gridCol w="576072">
                  <a:extLst>
                    <a:ext uri="{9D8B030D-6E8A-4147-A177-3AD203B41FA5}">
                      <a16:colId xmlns:a16="http://schemas.microsoft.com/office/drawing/2014/main" val="1473334622"/>
                    </a:ext>
                  </a:extLst>
                </a:gridCol>
                <a:gridCol w="576072">
                  <a:extLst>
                    <a:ext uri="{9D8B030D-6E8A-4147-A177-3AD203B41FA5}">
                      <a16:colId xmlns:a16="http://schemas.microsoft.com/office/drawing/2014/main" val="3692860621"/>
                    </a:ext>
                  </a:extLst>
                </a:gridCol>
                <a:gridCol w="576072">
                  <a:extLst>
                    <a:ext uri="{9D8B030D-6E8A-4147-A177-3AD203B41FA5}">
                      <a16:colId xmlns:a16="http://schemas.microsoft.com/office/drawing/2014/main" val="17872988"/>
                    </a:ext>
                  </a:extLst>
                </a:gridCol>
                <a:gridCol w="576072">
                  <a:extLst>
                    <a:ext uri="{9D8B030D-6E8A-4147-A177-3AD203B41FA5}">
                      <a16:colId xmlns:a16="http://schemas.microsoft.com/office/drawing/2014/main" val="4030243115"/>
                    </a:ext>
                  </a:extLst>
                </a:gridCol>
                <a:gridCol w="576072">
                  <a:extLst>
                    <a:ext uri="{9D8B030D-6E8A-4147-A177-3AD203B41FA5}">
                      <a16:colId xmlns:a16="http://schemas.microsoft.com/office/drawing/2014/main" val="1399244348"/>
                    </a:ext>
                  </a:extLst>
                </a:gridCol>
                <a:gridCol w="576072">
                  <a:extLst>
                    <a:ext uri="{9D8B030D-6E8A-4147-A177-3AD203B41FA5}">
                      <a16:colId xmlns:a16="http://schemas.microsoft.com/office/drawing/2014/main" val="550209438"/>
                    </a:ext>
                  </a:extLst>
                </a:gridCol>
                <a:gridCol w="576072">
                  <a:extLst>
                    <a:ext uri="{9D8B030D-6E8A-4147-A177-3AD203B41FA5}">
                      <a16:colId xmlns:a16="http://schemas.microsoft.com/office/drawing/2014/main" val="508136043"/>
                    </a:ext>
                  </a:extLst>
                </a:gridCol>
                <a:gridCol w="658368">
                  <a:extLst>
                    <a:ext uri="{9D8B030D-6E8A-4147-A177-3AD203B41FA5}">
                      <a16:colId xmlns:a16="http://schemas.microsoft.com/office/drawing/2014/main" val="400984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3995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- 2018-10-24 13:03:45 </a:t>
                      </a:r>
                      <a:r>
                        <a:rPr kumimoji="0" lang="en-US" sz="1000" b="0" i="0" u="none" strike="noStrike" kern="1200" cap="none" spc="0" normalizeH="0" baseline="0" noProof="0">
                          <a:ln>
                            <a:noFill/>
                          </a:ln>
                          <a:solidFill>
                            <a:prstClr val="black"/>
                          </a:solidFill>
                          <a:effectLst/>
                          <a:uLnTx/>
                          <a:uFillTx/>
                          <a:latin typeface="+mn-lt"/>
                          <a:ea typeface="+mn-ea"/>
                          <a:cs typeface="+mn-cs"/>
                        </a:rPr>
                        <a:t> 
 Voo-doo you wanna know about the biggest Halloween party in Mauritius?!? It's going to be right here on 27th October! 🎃 💀  
Gather round and get your spook on, with Veuve Clicquot packages and eerily delicious BBQ! Locals who arrive in African Voodoo dress from 8pm with reservation will get in free!
Event booking: 52591441 / 5255 3892 / 4027400 or email us at restaurant-reservations.sltr@shangri-la.com
Room booking: 4027400 or email us at reservations.sltr@shangri-la.com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3768629"/>
                  </a:ext>
                </a:extLst>
              </a:tr>
            </a:tbl>
          </a:graphicData>
        </a:graphic>
      </p:graphicFrame>
      <p:sp>
        <p:nvSpPr>
          <p:cNvPr id="4" name="Text Placeholder 3">
            <a:extLst>
              <a:ext uri="{FF2B5EF4-FFF2-40B4-BE49-F238E27FC236}">
                <a16:creationId xmlns:a16="http://schemas.microsoft.com/office/drawing/2014/main" id="{7DE13A37-55D1-42CF-8968-76EE637DCDB9}"/>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3026992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34206-443E-4578-AB28-7F7CE40429F4}"/>
              </a:ext>
            </a:extLst>
          </p:cNvPr>
          <p:cNvSpPr>
            <a:spLocks noGrp="1"/>
          </p:cNvSpPr>
          <p:nvPr>
            <p:ph type="title"/>
          </p:nvPr>
        </p:nvSpPr>
        <p:spPr/>
        <p:txBody>
          <a:bodyPr/>
          <a:lstStyle/>
          <a:p>
            <a:r>
              <a:rPr lang="en-US"/>
              <a:t>Facebook FB Own Posts Table with views | SLTR - 16 of 24</a:t>
            </a:r>
          </a:p>
        </p:txBody>
      </p:sp>
      <p:graphicFrame>
        <p:nvGraphicFramePr>
          <p:cNvPr id="5" name="Table Placeholder 4">
            <a:extLst>
              <a:ext uri="{FF2B5EF4-FFF2-40B4-BE49-F238E27FC236}">
                <a16:creationId xmlns:a16="http://schemas.microsoft.com/office/drawing/2014/main" id="{8F5B8FA9-8B8B-4870-8877-AC0D4980B785}"/>
              </a:ext>
            </a:extLst>
          </p:cNvPr>
          <p:cNvGraphicFramePr>
            <a:graphicFrameLocks noGrp="1"/>
          </p:cNvGraphicFramePr>
          <p:nvPr>
            <p:ph type="tbl" sz="quarter" idx="13"/>
            <p:extLst>
              <p:ext uri="{D42A27DB-BD31-4B8C-83A1-F6EECF244321}">
                <p14:modId xmlns:p14="http://schemas.microsoft.com/office/powerpoint/2010/main" val="2622377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2640016"/>
                    </a:ext>
                  </a:extLst>
                </a:gridCol>
                <a:gridCol w="576072">
                  <a:extLst>
                    <a:ext uri="{9D8B030D-6E8A-4147-A177-3AD203B41FA5}">
                      <a16:colId xmlns:a16="http://schemas.microsoft.com/office/drawing/2014/main" val="2412592096"/>
                    </a:ext>
                  </a:extLst>
                </a:gridCol>
                <a:gridCol w="576072">
                  <a:extLst>
                    <a:ext uri="{9D8B030D-6E8A-4147-A177-3AD203B41FA5}">
                      <a16:colId xmlns:a16="http://schemas.microsoft.com/office/drawing/2014/main" val="2758215302"/>
                    </a:ext>
                  </a:extLst>
                </a:gridCol>
                <a:gridCol w="576072">
                  <a:extLst>
                    <a:ext uri="{9D8B030D-6E8A-4147-A177-3AD203B41FA5}">
                      <a16:colId xmlns:a16="http://schemas.microsoft.com/office/drawing/2014/main" val="1950324119"/>
                    </a:ext>
                  </a:extLst>
                </a:gridCol>
                <a:gridCol w="576072">
                  <a:extLst>
                    <a:ext uri="{9D8B030D-6E8A-4147-A177-3AD203B41FA5}">
                      <a16:colId xmlns:a16="http://schemas.microsoft.com/office/drawing/2014/main" val="2199819764"/>
                    </a:ext>
                  </a:extLst>
                </a:gridCol>
                <a:gridCol w="576072">
                  <a:extLst>
                    <a:ext uri="{9D8B030D-6E8A-4147-A177-3AD203B41FA5}">
                      <a16:colId xmlns:a16="http://schemas.microsoft.com/office/drawing/2014/main" val="1478047035"/>
                    </a:ext>
                  </a:extLst>
                </a:gridCol>
                <a:gridCol w="576072">
                  <a:extLst>
                    <a:ext uri="{9D8B030D-6E8A-4147-A177-3AD203B41FA5}">
                      <a16:colId xmlns:a16="http://schemas.microsoft.com/office/drawing/2014/main" val="2905352973"/>
                    </a:ext>
                  </a:extLst>
                </a:gridCol>
                <a:gridCol w="576072">
                  <a:extLst>
                    <a:ext uri="{9D8B030D-6E8A-4147-A177-3AD203B41FA5}">
                      <a16:colId xmlns:a16="http://schemas.microsoft.com/office/drawing/2014/main" val="2025641405"/>
                    </a:ext>
                  </a:extLst>
                </a:gridCol>
                <a:gridCol w="576072">
                  <a:extLst>
                    <a:ext uri="{9D8B030D-6E8A-4147-A177-3AD203B41FA5}">
                      <a16:colId xmlns:a16="http://schemas.microsoft.com/office/drawing/2014/main" val="2505469131"/>
                    </a:ext>
                  </a:extLst>
                </a:gridCol>
                <a:gridCol w="576072">
                  <a:extLst>
                    <a:ext uri="{9D8B030D-6E8A-4147-A177-3AD203B41FA5}">
                      <a16:colId xmlns:a16="http://schemas.microsoft.com/office/drawing/2014/main" val="3724710261"/>
                    </a:ext>
                  </a:extLst>
                </a:gridCol>
                <a:gridCol w="576072">
                  <a:extLst>
                    <a:ext uri="{9D8B030D-6E8A-4147-A177-3AD203B41FA5}">
                      <a16:colId xmlns:a16="http://schemas.microsoft.com/office/drawing/2014/main" val="940345115"/>
                    </a:ext>
                  </a:extLst>
                </a:gridCol>
                <a:gridCol w="658368">
                  <a:extLst>
                    <a:ext uri="{9D8B030D-6E8A-4147-A177-3AD203B41FA5}">
                      <a16:colId xmlns:a16="http://schemas.microsoft.com/office/drawing/2014/main" val="1810967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434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- 2018-08-15 15:00:00 </a:t>
                      </a:r>
                      <a:r>
                        <a:rPr kumimoji="0" lang="en-US" sz="1000" b="0" i="0" u="none" strike="noStrike" kern="1200" cap="none" spc="0" normalizeH="0" baseline="0" noProof="0">
                          <a:ln>
                            <a:noFill/>
                          </a:ln>
                          <a:solidFill>
                            <a:prstClr val="black"/>
                          </a:solidFill>
                          <a:effectLst/>
                          <a:uLnTx/>
                          <a:uFillTx/>
                          <a:latin typeface="+mn-lt"/>
                          <a:ea typeface="+mn-ea"/>
                          <a:cs typeface="+mn-cs"/>
                        </a:rPr>
                        <a:t> 
 Bubbles 🥂 Food 🦐 and Music 🎵 
Stay tuned for the culinary highlights for September 2nd's Brunch, Bubbles &amp; Beats! But in the meantime, make sure you've secured your table...
Email: restaurant-reservations.sltr@shangri-la.com or call on 5259 1441 / 5255 3892 or 402 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73425874"/>
                  </a:ext>
                </a:extLst>
              </a:tr>
            </a:tbl>
          </a:graphicData>
        </a:graphic>
      </p:graphicFrame>
      <p:sp>
        <p:nvSpPr>
          <p:cNvPr id="4" name="Text Placeholder 3">
            <a:extLst>
              <a:ext uri="{FF2B5EF4-FFF2-40B4-BE49-F238E27FC236}">
                <a16:creationId xmlns:a16="http://schemas.microsoft.com/office/drawing/2014/main" id="{3F4A8988-0AF8-4136-8900-15FD7A7EFE27}"/>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658083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D775A-096A-4653-B280-19866DBC5A3D}"/>
              </a:ext>
            </a:extLst>
          </p:cNvPr>
          <p:cNvSpPr>
            <a:spLocks noGrp="1"/>
          </p:cNvSpPr>
          <p:nvPr>
            <p:ph type="title"/>
          </p:nvPr>
        </p:nvSpPr>
        <p:spPr/>
        <p:txBody>
          <a:bodyPr/>
          <a:lstStyle/>
          <a:p>
            <a:r>
              <a:rPr lang="en-US"/>
              <a:t>Facebook FB Own Posts Table with views | SLTR - 17 of 24</a:t>
            </a:r>
          </a:p>
        </p:txBody>
      </p:sp>
      <p:graphicFrame>
        <p:nvGraphicFramePr>
          <p:cNvPr id="5" name="Table Placeholder 4">
            <a:extLst>
              <a:ext uri="{FF2B5EF4-FFF2-40B4-BE49-F238E27FC236}">
                <a16:creationId xmlns:a16="http://schemas.microsoft.com/office/drawing/2014/main" id="{D0F5B13D-1C80-4950-81E1-B2CF234B5BF2}"/>
              </a:ext>
            </a:extLst>
          </p:cNvPr>
          <p:cNvGraphicFramePr>
            <a:graphicFrameLocks noGrp="1"/>
          </p:cNvGraphicFramePr>
          <p:nvPr>
            <p:ph type="tbl" sz="quarter" idx="13"/>
            <p:extLst>
              <p:ext uri="{D42A27DB-BD31-4B8C-83A1-F6EECF244321}">
                <p14:modId xmlns:p14="http://schemas.microsoft.com/office/powerpoint/2010/main" val="1057068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20620984"/>
                    </a:ext>
                  </a:extLst>
                </a:gridCol>
                <a:gridCol w="576072">
                  <a:extLst>
                    <a:ext uri="{9D8B030D-6E8A-4147-A177-3AD203B41FA5}">
                      <a16:colId xmlns:a16="http://schemas.microsoft.com/office/drawing/2014/main" val="3828537280"/>
                    </a:ext>
                  </a:extLst>
                </a:gridCol>
                <a:gridCol w="576072">
                  <a:extLst>
                    <a:ext uri="{9D8B030D-6E8A-4147-A177-3AD203B41FA5}">
                      <a16:colId xmlns:a16="http://schemas.microsoft.com/office/drawing/2014/main" val="461249691"/>
                    </a:ext>
                  </a:extLst>
                </a:gridCol>
                <a:gridCol w="576072">
                  <a:extLst>
                    <a:ext uri="{9D8B030D-6E8A-4147-A177-3AD203B41FA5}">
                      <a16:colId xmlns:a16="http://schemas.microsoft.com/office/drawing/2014/main" val="4009344895"/>
                    </a:ext>
                  </a:extLst>
                </a:gridCol>
                <a:gridCol w="576072">
                  <a:extLst>
                    <a:ext uri="{9D8B030D-6E8A-4147-A177-3AD203B41FA5}">
                      <a16:colId xmlns:a16="http://schemas.microsoft.com/office/drawing/2014/main" val="4110073096"/>
                    </a:ext>
                  </a:extLst>
                </a:gridCol>
                <a:gridCol w="576072">
                  <a:extLst>
                    <a:ext uri="{9D8B030D-6E8A-4147-A177-3AD203B41FA5}">
                      <a16:colId xmlns:a16="http://schemas.microsoft.com/office/drawing/2014/main" val="3507717686"/>
                    </a:ext>
                  </a:extLst>
                </a:gridCol>
                <a:gridCol w="576072">
                  <a:extLst>
                    <a:ext uri="{9D8B030D-6E8A-4147-A177-3AD203B41FA5}">
                      <a16:colId xmlns:a16="http://schemas.microsoft.com/office/drawing/2014/main" val="1844487777"/>
                    </a:ext>
                  </a:extLst>
                </a:gridCol>
                <a:gridCol w="576072">
                  <a:extLst>
                    <a:ext uri="{9D8B030D-6E8A-4147-A177-3AD203B41FA5}">
                      <a16:colId xmlns:a16="http://schemas.microsoft.com/office/drawing/2014/main" val="2036817106"/>
                    </a:ext>
                  </a:extLst>
                </a:gridCol>
                <a:gridCol w="576072">
                  <a:extLst>
                    <a:ext uri="{9D8B030D-6E8A-4147-A177-3AD203B41FA5}">
                      <a16:colId xmlns:a16="http://schemas.microsoft.com/office/drawing/2014/main" val="1009891639"/>
                    </a:ext>
                  </a:extLst>
                </a:gridCol>
                <a:gridCol w="576072">
                  <a:extLst>
                    <a:ext uri="{9D8B030D-6E8A-4147-A177-3AD203B41FA5}">
                      <a16:colId xmlns:a16="http://schemas.microsoft.com/office/drawing/2014/main" val="2940883242"/>
                    </a:ext>
                  </a:extLst>
                </a:gridCol>
                <a:gridCol w="576072">
                  <a:extLst>
                    <a:ext uri="{9D8B030D-6E8A-4147-A177-3AD203B41FA5}">
                      <a16:colId xmlns:a16="http://schemas.microsoft.com/office/drawing/2014/main" val="3164800146"/>
                    </a:ext>
                  </a:extLst>
                </a:gridCol>
                <a:gridCol w="658368">
                  <a:extLst>
                    <a:ext uri="{9D8B030D-6E8A-4147-A177-3AD203B41FA5}">
                      <a16:colId xmlns:a16="http://schemas.microsoft.com/office/drawing/2014/main" val="3074246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5379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- 2018-10-10 11:16:50 </a:t>
                      </a:r>
                      <a:r>
                        <a:rPr kumimoji="0" lang="en-US" sz="1000" b="0" i="0" u="none" strike="noStrike" kern="1200" cap="none" spc="0" normalizeH="0" baseline="0" noProof="0">
                          <a:ln>
                            <a:noFill/>
                          </a:ln>
                          <a:solidFill>
                            <a:prstClr val="black"/>
                          </a:solidFill>
                          <a:effectLst/>
                          <a:uLnTx/>
                          <a:uFillTx/>
                          <a:latin typeface="+mn-lt"/>
                          <a:ea typeface="+mn-ea"/>
                          <a:cs typeface="+mn-cs"/>
                        </a:rPr>
                        <a:t> 
 WIN dinner for 2 at our #SteakMaestro evening! Chef Chris Wade is a master of Australian STEAK! Simply comment below how you like yours done to enter. Rare? Medium? Or well?  
Or to book for this meaty experience, call: 402 7400 or email restaurant-reservations.sltr@shangri-la.com to book 📷: Chef Chris Wade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2703830"/>
                  </a:ext>
                </a:extLst>
              </a:tr>
            </a:tbl>
          </a:graphicData>
        </a:graphic>
      </p:graphicFrame>
      <p:sp>
        <p:nvSpPr>
          <p:cNvPr id="4" name="Text Placeholder 3">
            <a:extLst>
              <a:ext uri="{FF2B5EF4-FFF2-40B4-BE49-F238E27FC236}">
                <a16:creationId xmlns:a16="http://schemas.microsoft.com/office/drawing/2014/main" id="{362EFCA6-B475-41BF-9D97-5C11E961199B}"/>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406164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2A95-FA4F-4D46-AEAE-45931CC3C30B}"/>
              </a:ext>
            </a:extLst>
          </p:cNvPr>
          <p:cNvSpPr>
            <a:spLocks noGrp="1"/>
          </p:cNvSpPr>
          <p:nvPr>
            <p:ph type="title"/>
          </p:nvPr>
        </p:nvSpPr>
        <p:spPr/>
        <p:txBody>
          <a:bodyPr/>
          <a:lstStyle/>
          <a:p>
            <a:r>
              <a:rPr lang="en-US"/>
              <a:t>Facebook FB Own Posts Table with views | SLTR - 18 of 24</a:t>
            </a:r>
          </a:p>
        </p:txBody>
      </p:sp>
      <p:graphicFrame>
        <p:nvGraphicFramePr>
          <p:cNvPr id="5" name="Table Placeholder 4">
            <a:extLst>
              <a:ext uri="{FF2B5EF4-FFF2-40B4-BE49-F238E27FC236}">
                <a16:creationId xmlns:a16="http://schemas.microsoft.com/office/drawing/2014/main" id="{C842433E-D113-435C-91D5-9BF91E20C4D7}"/>
              </a:ext>
            </a:extLst>
          </p:cNvPr>
          <p:cNvGraphicFramePr>
            <a:graphicFrameLocks noGrp="1"/>
          </p:cNvGraphicFramePr>
          <p:nvPr>
            <p:ph type="tbl" sz="quarter" idx="13"/>
            <p:extLst>
              <p:ext uri="{D42A27DB-BD31-4B8C-83A1-F6EECF244321}">
                <p14:modId xmlns:p14="http://schemas.microsoft.com/office/powerpoint/2010/main" val="342580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69584933"/>
                    </a:ext>
                  </a:extLst>
                </a:gridCol>
                <a:gridCol w="576072">
                  <a:extLst>
                    <a:ext uri="{9D8B030D-6E8A-4147-A177-3AD203B41FA5}">
                      <a16:colId xmlns:a16="http://schemas.microsoft.com/office/drawing/2014/main" val="1177414839"/>
                    </a:ext>
                  </a:extLst>
                </a:gridCol>
                <a:gridCol w="576072">
                  <a:extLst>
                    <a:ext uri="{9D8B030D-6E8A-4147-A177-3AD203B41FA5}">
                      <a16:colId xmlns:a16="http://schemas.microsoft.com/office/drawing/2014/main" val="2167492686"/>
                    </a:ext>
                  </a:extLst>
                </a:gridCol>
                <a:gridCol w="576072">
                  <a:extLst>
                    <a:ext uri="{9D8B030D-6E8A-4147-A177-3AD203B41FA5}">
                      <a16:colId xmlns:a16="http://schemas.microsoft.com/office/drawing/2014/main" val="1511388170"/>
                    </a:ext>
                  </a:extLst>
                </a:gridCol>
                <a:gridCol w="576072">
                  <a:extLst>
                    <a:ext uri="{9D8B030D-6E8A-4147-A177-3AD203B41FA5}">
                      <a16:colId xmlns:a16="http://schemas.microsoft.com/office/drawing/2014/main" val="2369532380"/>
                    </a:ext>
                  </a:extLst>
                </a:gridCol>
                <a:gridCol w="576072">
                  <a:extLst>
                    <a:ext uri="{9D8B030D-6E8A-4147-A177-3AD203B41FA5}">
                      <a16:colId xmlns:a16="http://schemas.microsoft.com/office/drawing/2014/main" val="4226006768"/>
                    </a:ext>
                  </a:extLst>
                </a:gridCol>
                <a:gridCol w="576072">
                  <a:extLst>
                    <a:ext uri="{9D8B030D-6E8A-4147-A177-3AD203B41FA5}">
                      <a16:colId xmlns:a16="http://schemas.microsoft.com/office/drawing/2014/main" val="2118423100"/>
                    </a:ext>
                  </a:extLst>
                </a:gridCol>
                <a:gridCol w="576072">
                  <a:extLst>
                    <a:ext uri="{9D8B030D-6E8A-4147-A177-3AD203B41FA5}">
                      <a16:colId xmlns:a16="http://schemas.microsoft.com/office/drawing/2014/main" val="2336128924"/>
                    </a:ext>
                  </a:extLst>
                </a:gridCol>
                <a:gridCol w="576072">
                  <a:extLst>
                    <a:ext uri="{9D8B030D-6E8A-4147-A177-3AD203B41FA5}">
                      <a16:colId xmlns:a16="http://schemas.microsoft.com/office/drawing/2014/main" val="647951286"/>
                    </a:ext>
                  </a:extLst>
                </a:gridCol>
                <a:gridCol w="576072">
                  <a:extLst>
                    <a:ext uri="{9D8B030D-6E8A-4147-A177-3AD203B41FA5}">
                      <a16:colId xmlns:a16="http://schemas.microsoft.com/office/drawing/2014/main" val="1189632245"/>
                    </a:ext>
                  </a:extLst>
                </a:gridCol>
                <a:gridCol w="576072">
                  <a:extLst>
                    <a:ext uri="{9D8B030D-6E8A-4147-A177-3AD203B41FA5}">
                      <a16:colId xmlns:a16="http://schemas.microsoft.com/office/drawing/2014/main" val="135251516"/>
                    </a:ext>
                  </a:extLst>
                </a:gridCol>
                <a:gridCol w="658368">
                  <a:extLst>
                    <a:ext uri="{9D8B030D-6E8A-4147-A177-3AD203B41FA5}">
                      <a16:colId xmlns:a16="http://schemas.microsoft.com/office/drawing/2014/main" val="3845853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9627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- 2018-10-28 14:53:20 </a:t>
                      </a:r>
                      <a:r>
                        <a:rPr kumimoji="0" lang="en-US" sz="1000" b="0" i="0" u="none" strike="noStrike" kern="1200" cap="none" spc="0" normalizeH="0" baseline="0" noProof="0">
                          <a:ln>
                            <a:noFill/>
                          </a:ln>
                          <a:solidFill>
                            <a:prstClr val="black"/>
                          </a:solidFill>
                          <a:effectLst/>
                          <a:uLnTx/>
                          <a:uFillTx/>
                          <a:latin typeface="+mn-lt"/>
                          <a:ea typeface="+mn-ea"/>
                          <a:cs typeface="+mn-cs"/>
                        </a:rPr>
                        <a:t> 
 🍖 A second chance to win dinner for 2 at one of our Steak Maestro nights with Chris Wade! 🍖 
To enter, tell us below which unusual Australian meat Chris will be showcasing on his menu... (clue, it begins with a K!)
Call 402 7400 or email restaurant-reservations.sltr@shangri-la.com to book a spot while they're available!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68717754"/>
                  </a:ext>
                </a:extLst>
              </a:tr>
            </a:tbl>
          </a:graphicData>
        </a:graphic>
      </p:graphicFrame>
      <p:sp>
        <p:nvSpPr>
          <p:cNvPr id="4" name="Text Placeholder 3">
            <a:extLst>
              <a:ext uri="{FF2B5EF4-FFF2-40B4-BE49-F238E27FC236}">
                <a16:creationId xmlns:a16="http://schemas.microsoft.com/office/drawing/2014/main" id="{2DB07298-CC3B-4A89-8CE2-AE98B0094378}"/>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34272857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4400-CA60-4A31-815E-64F08397A23E}"/>
              </a:ext>
            </a:extLst>
          </p:cNvPr>
          <p:cNvSpPr>
            <a:spLocks noGrp="1"/>
          </p:cNvSpPr>
          <p:nvPr>
            <p:ph type="title"/>
          </p:nvPr>
        </p:nvSpPr>
        <p:spPr/>
        <p:txBody>
          <a:bodyPr/>
          <a:lstStyle/>
          <a:p>
            <a:r>
              <a:rPr lang="en-US"/>
              <a:t>Facebook FB Own Posts Table with views | SLTR - 19 of 24</a:t>
            </a:r>
          </a:p>
        </p:txBody>
      </p:sp>
      <p:graphicFrame>
        <p:nvGraphicFramePr>
          <p:cNvPr id="5" name="Table Placeholder 4">
            <a:extLst>
              <a:ext uri="{FF2B5EF4-FFF2-40B4-BE49-F238E27FC236}">
                <a16:creationId xmlns:a16="http://schemas.microsoft.com/office/drawing/2014/main" id="{DD0E94B8-9E16-4C7C-A27E-1D3F36074790}"/>
              </a:ext>
            </a:extLst>
          </p:cNvPr>
          <p:cNvGraphicFramePr>
            <a:graphicFrameLocks noGrp="1"/>
          </p:cNvGraphicFramePr>
          <p:nvPr>
            <p:ph type="tbl" sz="quarter" idx="13"/>
            <p:extLst>
              <p:ext uri="{D42A27DB-BD31-4B8C-83A1-F6EECF244321}">
                <p14:modId xmlns:p14="http://schemas.microsoft.com/office/powerpoint/2010/main" val="4008220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76485186"/>
                    </a:ext>
                  </a:extLst>
                </a:gridCol>
                <a:gridCol w="576072">
                  <a:extLst>
                    <a:ext uri="{9D8B030D-6E8A-4147-A177-3AD203B41FA5}">
                      <a16:colId xmlns:a16="http://schemas.microsoft.com/office/drawing/2014/main" val="341938087"/>
                    </a:ext>
                  </a:extLst>
                </a:gridCol>
                <a:gridCol w="576072">
                  <a:extLst>
                    <a:ext uri="{9D8B030D-6E8A-4147-A177-3AD203B41FA5}">
                      <a16:colId xmlns:a16="http://schemas.microsoft.com/office/drawing/2014/main" val="688571956"/>
                    </a:ext>
                  </a:extLst>
                </a:gridCol>
                <a:gridCol w="576072">
                  <a:extLst>
                    <a:ext uri="{9D8B030D-6E8A-4147-A177-3AD203B41FA5}">
                      <a16:colId xmlns:a16="http://schemas.microsoft.com/office/drawing/2014/main" val="2419385281"/>
                    </a:ext>
                  </a:extLst>
                </a:gridCol>
                <a:gridCol w="576072">
                  <a:extLst>
                    <a:ext uri="{9D8B030D-6E8A-4147-A177-3AD203B41FA5}">
                      <a16:colId xmlns:a16="http://schemas.microsoft.com/office/drawing/2014/main" val="960190478"/>
                    </a:ext>
                  </a:extLst>
                </a:gridCol>
                <a:gridCol w="576072">
                  <a:extLst>
                    <a:ext uri="{9D8B030D-6E8A-4147-A177-3AD203B41FA5}">
                      <a16:colId xmlns:a16="http://schemas.microsoft.com/office/drawing/2014/main" val="2055992000"/>
                    </a:ext>
                  </a:extLst>
                </a:gridCol>
                <a:gridCol w="576072">
                  <a:extLst>
                    <a:ext uri="{9D8B030D-6E8A-4147-A177-3AD203B41FA5}">
                      <a16:colId xmlns:a16="http://schemas.microsoft.com/office/drawing/2014/main" val="26589977"/>
                    </a:ext>
                  </a:extLst>
                </a:gridCol>
                <a:gridCol w="576072">
                  <a:extLst>
                    <a:ext uri="{9D8B030D-6E8A-4147-A177-3AD203B41FA5}">
                      <a16:colId xmlns:a16="http://schemas.microsoft.com/office/drawing/2014/main" val="1472897926"/>
                    </a:ext>
                  </a:extLst>
                </a:gridCol>
                <a:gridCol w="576072">
                  <a:extLst>
                    <a:ext uri="{9D8B030D-6E8A-4147-A177-3AD203B41FA5}">
                      <a16:colId xmlns:a16="http://schemas.microsoft.com/office/drawing/2014/main" val="3909693032"/>
                    </a:ext>
                  </a:extLst>
                </a:gridCol>
                <a:gridCol w="576072">
                  <a:extLst>
                    <a:ext uri="{9D8B030D-6E8A-4147-A177-3AD203B41FA5}">
                      <a16:colId xmlns:a16="http://schemas.microsoft.com/office/drawing/2014/main" val="3269040875"/>
                    </a:ext>
                  </a:extLst>
                </a:gridCol>
                <a:gridCol w="576072">
                  <a:extLst>
                    <a:ext uri="{9D8B030D-6E8A-4147-A177-3AD203B41FA5}">
                      <a16:colId xmlns:a16="http://schemas.microsoft.com/office/drawing/2014/main" val="325056432"/>
                    </a:ext>
                  </a:extLst>
                </a:gridCol>
                <a:gridCol w="658368">
                  <a:extLst>
                    <a:ext uri="{9D8B030D-6E8A-4147-A177-3AD203B41FA5}">
                      <a16:colId xmlns:a16="http://schemas.microsoft.com/office/drawing/2014/main" val="2098718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9920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- 2018-09-06 13:00:01 </a:t>
                      </a:r>
                      <a:r>
                        <a:rPr kumimoji="0" lang="en-US" sz="1000" b="0" i="0" u="none" strike="noStrike" kern="1200" cap="none" spc="0" normalizeH="0" baseline="0" noProof="0">
                          <a:ln>
                            <a:noFill/>
                          </a:ln>
                          <a:solidFill>
                            <a:prstClr val="black"/>
                          </a:solidFill>
                          <a:effectLst/>
                          <a:uLnTx/>
                          <a:uFillTx/>
                          <a:latin typeface="+mn-lt"/>
                          <a:ea typeface="+mn-ea"/>
                          <a:cs typeface="+mn-cs"/>
                        </a:rPr>
                        <a:t> 
 Never a dull moment! Book now with our Local Rates offer and enjoy the best in Mauritian entertainment daily with rates starting from Rs. 9,400 for two persons... from sax to flames, you'll never run out of ways to stay entertained! Find out more about our offer here: https://bit.ly/2NkhnZw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8660044"/>
                  </a:ext>
                </a:extLst>
              </a:tr>
            </a:tbl>
          </a:graphicData>
        </a:graphic>
      </p:graphicFrame>
      <p:sp>
        <p:nvSpPr>
          <p:cNvPr id="4" name="Text Placeholder 3">
            <a:extLst>
              <a:ext uri="{FF2B5EF4-FFF2-40B4-BE49-F238E27FC236}">
                <a16:creationId xmlns:a16="http://schemas.microsoft.com/office/drawing/2014/main" id="{3735E276-0EF4-43AF-BD00-FC7E2ABC8F3B}"/>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36556683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FB337-71C8-4A0B-81D8-6ADF4E917664}"/>
              </a:ext>
            </a:extLst>
          </p:cNvPr>
          <p:cNvSpPr>
            <a:spLocks noGrp="1"/>
          </p:cNvSpPr>
          <p:nvPr>
            <p:ph type="title"/>
          </p:nvPr>
        </p:nvSpPr>
        <p:spPr/>
        <p:txBody>
          <a:bodyPr/>
          <a:lstStyle/>
          <a:p>
            <a:r>
              <a:rPr lang="en-US"/>
              <a:t>Facebook FB Own Posts Table with views | SLTR - 20 of 24</a:t>
            </a:r>
          </a:p>
        </p:txBody>
      </p:sp>
      <p:graphicFrame>
        <p:nvGraphicFramePr>
          <p:cNvPr id="5" name="Table Placeholder 4">
            <a:extLst>
              <a:ext uri="{FF2B5EF4-FFF2-40B4-BE49-F238E27FC236}">
                <a16:creationId xmlns:a16="http://schemas.microsoft.com/office/drawing/2014/main" id="{C50CD432-3A5A-4A6E-B096-3621774ED746}"/>
              </a:ext>
            </a:extLst>
          </p:cNvPr>
          <p:cNvGraphicFramePr>
            <a:graphicFrameLocks noGrp="1"/>
          </p:cNvGraphicFramePr>
          <p:nvPr>
            <p:ph type="tbl" sz="quarter" idx="13"/>
            <p:extLst>
              <p:ext uri="{D42A27DB-BD31-4B8C-83A1-F6EECF244321}">
                <p14:modId xmlns:p14="http://schemas.microsoft.com/office/powerpoint/2010/main" val="2087925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2899603"/>
                    </a:ext>
                  </a:extLst>
                </a:gridCol>
                <a:gridCol w="576072">
                  <a:extLst>
                    <a:ext uri="{9D8B030D-6E8A-4147-A177-3AD203B41FA5}">
                      <a16:colId xmlns:a16="http://schemas.microsoft.com/office/drawing/2014/main" val="1372842052"/>
                    </a:ext>
                  </a:extLst>
                </a:gridCol>
                <a:gridCol w="576072">
                  <a:extLst>
                    <a:ext uri="{9D8B030D-6E8A-4147-A177-3AD203B41FA5}">
                      <a16:colId xmlns:a16="http://schemas.microsoft.com/office/drawing/2014/main" val="2496072983"/>
                    </a:ext>
                  </a:extLst>
                </a:gridCol>
                <a:gridCol w="576072">
                  <a:extLst>
                    <a:ext uri="{9D8B030D-6E8A-4147-A177-3AD203B41FA5}">
                      <a16:colId xmlns:a16="http://schemas.microsoft.com/office/drawing/2014/main" val="2987634232"/>
                    </a:ext>
                  </a:extLst>
                </a:gridCol>
                <a:gridCol w="576072">
                  <a:extLst>
                    <a:ext uri="{9D8B030D-6E8A-4147-A177-3AD203B41FA5}">
                      <a16:colId xmlns:a16="http://schemas.microsoft.com/office/drawing/2014/main" val="1353039166"/>
                    </a:ext>
                  </a:extLst>
                </a:gridCol>
                <a:gridCol w="576072">
                  <a:extLst>
                    <a:ext uri="{9D8B030D-6E8A-4147-A177-3AD203B41FA5}">
                      <a16:colId xmlns:a16="http://schemas.microsoft.com/office/drawing/2014/main" val="4094307889"/>
                    </a:ext>
                  </a:extLst>
                </a:gridCol>
                <a:gridCol w="576072">
                  <a:extLst>
                    <a:ext uri="{9D8B030D-6E8A-4147-A177-3AD203B41FA5}">
                      <a16:colId xmlns:a16="http://schemas.microsoft.com/office/drawing/2014/main" val="260037753"/>
                    </a:ext>
                  </a:extLst>
                </a:gridCol>
                <a:gridCol w="576072">
                  <a:extLst>
                    <a:ext uri="{9D8B030D-6E8A-4147-A177-3AD203B41FA5}">
                      <a16:colId xmlns:a16="http://schemas.microsoft.com/office/drawing/2014/main" val="4220206285"/>
                    </a:ext>
                  </a:extLst>
                </a:gridCol>
                <a:gridCol w="576072">
                  <a:extLst>
                    <a:ext uri="{9D8B030D-6E8A-4147-A177-3AD203B41FA5}">
                      <a16:colId xmlns:a16="http://schemas.microsoft.com/office/drawing/2014/main" val="2289048959"/>
                    </a:ext>
                  </a:extLst>
                </a:gridCol>
                <a:gridCol w="576072">
                  <a:extLst>
                    <a:ext uri="{9D8B030D-6E8A-4147-A177-3AD203B41FA5}">
                      <a16:colId xmlns:a16="http://schemas.microsoft.com/office/drawing/2014/main" val="457261544"/>
                    </a:ext>
                  </a:extLst>
                </a:gridCol>
                <a:gridCol w="576072">
                  <a:extLst>
                    <a:ext uri="{9D8B030D-6E8A-4147-A177-3AD203B41FA5}">
                      <a16:colId xmlns:a16="http://schemas.microsoft.com/office/drawing/2014/main" val="483476452"/>
                    </a:ext>
                  </a:extLst>
                </a:gridCol>
                <a:gridCol w="658368">
                  <a:extLst>
                    <a:ext uri="{9D8B030D-6E8A-4147-A177-3AD203B41FA5}">
                      <a16:colId xmlns:a16="http://schemas.microsoft.com/office/drawing/2014/main" val="765835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798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- 2018-08-30 12:00:00 </a:t>
                      </a:r>
                      <a:r>
                        <a:rPr kumimoji="0" lang="en-US" sz="1000" b="0" i="0" u="none" strike="noStrike" kern="1200" cap="none" spc="0" normalizeH="0" baseline="0" noProof="0">
                          <a:ln>
                            <a:noFill/>
                          </a:ln>
                          <a:solidFill>
                            <a:prstClr val="black"/>
                          </a:solidFill>
                          <a:effectLst/>
                          <a:uLnTx/>
                          <a:uFillTx/>
                          <a:latin typeface="+mn-lt"/>
                          <a:ea typeface="+mn-ea"/>
                          <a:cs typeface="+mn-cs"/>
                        </a:rPr>
                        <a:t> 
 Be at one with nature and enjoy snorkeling in the turquoise waters, water skiing or sunrise yoga with breathtaking views. A myriad of activities for you to enjoy with our local rates offer. Find out more here: https://bit.ly/2NkhnZw 🐟 📷: scarlett.delatorre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22953190"/>
                  </a:ext>
                </a:extLst>
              </a:tr>
            </a:tbl>
          </a:graphicData>
        </a:graphic>
      </p:graphicFrame>
      <p:sp>
        <p:nvSpPr>
          <p:cNvPr id="4" name="Text Placeholder 3">
            <a:extLst>
              <a:ext uri="{FF2B5EF4-FFF2-40B4-BE49-F238E27FC236}">
                <a16:creationId xmlns:a16="http://schemas.microsoft.com/office/drawing/2014/main" id="{EE01FC00-309E-43D0-ABE5-15F36F0B6A40}"/>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2022889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3AB70-D5FC-4A68-A6F7-0D9440EB4A56}"/>
              </a:ext>
            </a:extLst>
          </p:cNvPr>
          <p:cNvSpPr>
            <a:spLocks noGrp="1"/>
          </p:cNvSpPr>
          <p:nvPr>
            <p:ph type="title"/>
          </p:nvPr>
        </p:nvSpPr>
        <p:spPr/>
        <p:txBody>
          <a:bodyPr/>
          <a:lstStyle/>
          <a:p>
            <a:r>
              <a:rPr lang="en-US"/>
              <a:t>Facebook FB Own Posts Table with views | SLTR - 21 of 24</a:t>
            </a:r>
          </a:p>
        </p:txBody>
      </p:sp>
      <p:graphicFrame>
        <p:nvGraphicFramePr>
          <p:cNvPr id="5" name="Table Placeholder 4">
            <a:extLst>
              <a:ext uri="{FF2B5EF4-FFF2-40B4-BE49-F238E27FC236}">
                <a16:creationId xmlns:a16="http://schemas.microsoft.com/office/drawing/2014/main" id="{E048C0ED-6B2B-453C-AB3A-D5A9924783F2}"/>
              </a:ext>
            </a:extLst>
          </p:cNvPr>
          <p:cNvGraphicFramePr>
            <a:graphicFrameLocks noGrp="1"/>
          </p:cNvGraphicFramePr>
          <p:nvPr>
            <p:ph type="tbl" sz="quarter" idx="13"/>
            <p:extLst>
              <p:ext uri="{D42A27DB-BD31-4B8C-83A1-F6EECF244321}">
                <p14:modId xmlns:p14="http://schemas.microsoft.com/office/powerpoint/2010/main" val="2481412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88125669"/>
                    </a:ext>
                  </a:extLst>
                </a:gridCol>
                <a:gridCol w="576072">
                  <a:extLst>
                    <a:ext uri="{9D8B030D-6E8A-4147-A177-3AD203B41FA5}">
                      <a16:colId xmlns:a16="http://schemas.microsoft.com/office/drawing/2014/main" val="1692659300"/>
                    </a:ext>
                  </a:extLst>
                </a:gridCol>
                <a:gridCol w="576072">
                  <a:extLst>
                    <a:ext uri="{9D8B030D-6E8A-4147-A177-3AD203B41FA5}">
                      <a16:colId xmlns:a16="http://schemas.microsoft.com/office/drawing/2014/main" val="1140226696"/>
                    </a:ext>
                  </a:extLst>
                </a:gridCol>
                <a:gridCol w="576072">
                  <a:extLst>
                    <a:ext uri="{9D8B030D-6E8A-4147-A177-3AD203B41FA5}">
                      <a16:colId xmlns:a16="http://schemas.microsoft.com/office/drawing/2014/main" val="670437130"/>
                    </a:ext>
                  </a:extLst>
                </a:gridCol>
                <a:gridCol w="576072">
                  <a:extLst>
                    <a:ext uri="{9D8B030D-6E8A-4147-A177-3AD203B41FA5}">
                      <a16:colId xmlns:a16="http://schemas.microsoft.com/office/drawing/2014/main" val="3447569913"/>
                    </a:ext>
                  </a:extLst>
                </a:gridCol>
                <a:gridCol w="576072">
                  <a:extLst>
                    <a:ext uri="{9D8B030D-6E8A-4147-A177-3AD203B41FA5}">
                      <a16:colId xmlns:a16="http://schemas.microsoft.com/office/drawing/2014/main" val="424377023"/>
                    </a:ext>
                  </a:extLst>
                </a:gridCol>
                <a:gridCol w="576072">
                  <a:extLst>
                    <a:ext uri="{9D8B030D-6E8A-4147-A177-3AD203B41FA5}">
                      <a16:colId xmlns:a16="http://schemas.microsoft.com/office/drawing/2014/main" val="1989829168"/>
                    </a:ext>
                  </a:extLst>
                </a:gridCol>
                <a:gridCol w="576072">
                  <a:extLst>
                    <a:ext uri="{9D8B030D-6E8A-4147-A177-3AD203B41FA5}">
                      <a16:colId xmlns:a16="http://schemas.microsoft.com/office/drawing/2014/main" val="2155733361"/>
                    </a:ext>
                  </a:extLst>
                </a:gridCol>
                <a:gridCol w="576072">
                  <a:extLst>
                    <a:ext uri="{9D8B030D-6E8A-4147-A177-3AD203B41FA5}">
                      <a16:colId xmlns:a16="http://schemas.microsoft.com/office/drawing/2014/main" val="2873525603"/>
                    </a:ext>
                  </a:extLst>
                </a:gridCol>
                <a:gridCol w="576072">
                  <a:extLst>
                    <a:ext uri="{9D8B030D-6E8A-4147-A177-3AD203B41FA5}">
                      <a16:colId xmlns:a16="http://schemas.microsoft.com/office/drawing/2014/main" val="2280098840"/>
                    </a:ext>
                  </a:extLst>
                </a:gridCol>
                <a:gridCol w="576072">
                  <a:extLst>
                    <a:ext uri="{9D8B030D-6E8A-4147-A177-3AD203B41FA5}">
                      <a16:colId xmlns:a16="http://schemas.microsoft.com/office/drawing/2014/main" val="1718657367"/>
                    </a:ext>
                  </a:extLst>
                </a:gridCol>
                <a:gridCol w="658368">
                  <a:extLst>
                    <a:ext uri="{9D8B030D-6E8A-4147-A177-3AD203B41FA5}">
                      <a16:colId xmlns:a16="http://schemas.microsoft.com/office/drawing/2014/main" val="105613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6953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- 2018-08-02 11:00:01 </a:t>
                      </a:r>
                      <a:r>
                        <a:rPr kumimoji="0" lang="en-US" sz="1000" b="0" i="0" u="none" strike="noStrike" kern="1200" cap="none" spc="0" normalizeH="0" baseline="0" noProof="0">
                          <a:ln>
                            <a:noFill/>
                          </a:ln>
                          <a:solidFill>
                            <a:prstClr val="black"/>
                          </a:solidFill>
                          <a:effectLst/>
                          <a:uLnTx/>
                          <a:uFillTx/>
                          <a:latin typeface="+mn-lt"/>
                          <a:ea typeface="+mn-ea"/>
                          <a:cs typeface="+mn-cs"/>
                        </a:rPr>
                        <a:t> 
 An unforgettable family holiday... let the kids make memories at our Kids Club with our COMPLIMENTARY FUN FILLED ACTIVITIES including water skiing, archery, football and more!  Mauritian Residents click here: https://bit.ly/2NkhnZw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6940377"/>
                  </a:ext>
                </a:extLst>
              </a:tr>
            </a:tbl>
          </a:graphicData>
        </a:graphic>
      </p:graphicFrame>
      <p:sp>
        <p:nvSpPr>
          <p:cNvPr id="4" name="Text Placeholder 3">
            <a:extLst>
              <a:ext uri="{FF2B5EF4-FFF2-40B4-BE49-F238E27FC236}">
                <a16:creationId xmlns:a16="http://schemas.microsoft.com/office/drawing/2014/main" id="{0225367D-29D3-4117-BEA2-095A36B51527}"/>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41688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E3A93-C82D-4DA7-8D26-B767B85D1595}"/>
              </a:ext>
            </a:extLst>
          </p:cNvPr>
          <p:cNvSpPr>
            <a:spLocks noGrp="1"/>
          </p:cNvSpPr>
          <p:nvPr>
            <p:ph type="title"/>
          </p:nvPr>
        </p:nvSpPr>
        <p:spPr/>
        <p:txBody>
          <a:bodyPr/>
          <a:lstStyle/>
          <a:p>
            <a:r>
              <a:rPr lang="en-US"/>
              <a:t>Facebook FB Own Posts Table with views | SLTR - 22 of 24</a:t>
            </a:r>
          </a:p>
        </p:txBody>
      </p:sp>
      <p:graphicFrame>
        <p:nvGraphicFramePr>
          <p:cNvPr id="5" name="Table Placeholder 4">
            <a:extLst>
              <a:ext uri="{FF2B5EF4-FFF2-40B4-BE49-F238E27FC236}">
                <a16:creationId xmlns:a16="http://schemas.microsoft.com/office/drawing/2014/main" id="{EA79A10E-8AC9-4374-B605-829C878B943E}"/>
              </a:ext>
            </a:extLst>
          </p:cNvPr>
          <p:cNvGraphicFramePr>
            <a:graphicFrameLocks noGrp="1"/>
          </p:cNvGraphicFramePr>
          <p:nvPr>
            <p:ph type="tbl" sz="quarter" idx="13"/>
            <p:extLst>
              <p:ext uri="{D42A27DB-BD31-4B8C-83A1-F6EECF244321}">
                <p14:modId xmlns:p14="http://schemas.microsoft.com/office/powerpoint/2010/main" val="604101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73642832"/>
                    </a:ext>
                  </a:extLst>
                </a:gridCol>
                <a:gridCol w="576072">
                  <a:extLst>
                    <a:ext uri="{9D8B030D-6E8A-4147-A177-3AD203B41FA5}">
                      <a16:colId xmlns:a16="http://schemas.microsoft.com/office/drawing/2014/main" val="1648026615"/>
                    </a:ext>
                  </a:extLst>
                </a:gridCol>
                <a:gridCol w="576072">
                  <a:extLst>
                    <a:ext uri="{9D8B030D-6E8A-4147-A177-3AD203B41FA5}">
                      <a16:colId xmlns:a16="http://schemas.microsoft.com/office/drawing/2014/main" val="2773132632"/>
                    </a:ext>
                  </a:extLst>
                </a:gridCol>
                <a:gridCol w="576072">
                  <a:extLst>
                    <a:ext uri="{9D8B030D-6E8A-4147-A177-3AD203B41FA5}">
                      <a16:colId xmlns:a16="http://schemas.microsoft.com/office/drawing/2014/main" val="3291106191"/>
                    </a:ext>
                  </a:extLst>
                </a:gridCol>
                <a:gridCol w="576072">
                  <a:extLst>
                    <a:ext uri="{9D8B030D-6E8A-4147-A177-3AD203B41FA5}">
                      <a16:colId xmlns:a16="http://schemas.microsoft.com/office/drawing/2014/main" val="4175401954"/>
                    </a:ext>
                  </a:extLst>
                </a:gridCol>
                <a:gridCol w="576072">
                  <a:extLst>
                    <a:ext uri="{9D8B030D-6E8A-4147-A177-3AD203B41FA5}">
                      <a16:colId xmlns:a16="http://schemas.microsoft.com/office/drawing/2014/main" val="3447880958"/>
                    </a:ext>
                  </a:extLst>
                </a:gridCol>
                <a:gridCol w="576072">
                  <a:extLst>
                    <a:ext uri="{9D8B030D-6E8A-4147-A177-3AD203B41FA5}">
                      <a16:colId xmlns:a16="http://schemas.microsoft.com/office/drawing/2014/main" val="3539438424"/>
                    </a:ext>
                  </a:extLst>
                </a:gridCol>
                <a:gridCol w="576072">
                  <a:extLst>
                    <a:ext uri="{9D8B030D-6E8A-4147-A177-3AD203B41FA5}">
                      <a16:colId xmlns:a16="http://schemas.microsoft.com/office/drawing/2014/main" val="1697799031"/>
                    </a:ext>
                  </a:extLst>
                </a:gridCol>
                <a:gridCol w="576072">
                  <a:extLst>
                    <a:ext uri="{9D8B030D-6E8A-4147-A177-3AD203B41FA5}">
                      <a16:colId xmlns:a16="http://schemas.microsoft.com/office/drawing/2014/main" val="242784939"/>
                    </a:ext>
                  </a:extLst>
                </a:gridCol>
                <a:gridCol w="576072">
                  <a:extLst>
                    <a:ext uri="{9D8B030D-6E8A-4147-A177-3AD203B41FA5}">
                      <a16:colId xmlns:a16="http://schemas.microsoft.com/office/drawing/2014/main" val="1084165746"/>
                    </a:ext>
                  </a:extLst>
                </a:gridCol>
                <a:gridCol w="576072">
                  <a:extLst>
                    <a:ext uri="{9D8B030D-6E8A-4147-A177-3AD203B41FA5}">
                      <a16:colId xmlns:a16="http://schemas.microsoft.com/office/drawing/2014/main" val="1399397558"/>
                    </a:ext>
                  </a:extLst>
                </a:gridCol>
                <a:gridCol w="658368">
                  <a:extLst>
                    <a:ext uri="{9D8B030D-6E8A-4147-A177-3AD203B41FA5}">
                      <a16:colId xmlns:a16="http://schemas.microsoft.com/office/drawing/2014/main" val="4173797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1059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- 2018-10-11 18:53:27 </a:t>
                      </a:r>
                      <a:r>
                        <a:rPr kumimoji="0" lang="en-US" sz="1000" b="0" i="0" u="none" strike="noStrike" kern="1200" cap="none" spc="0" normalizeH="0" baseline="0" noProof="0">
                          <a:ln>
                            <a:noFill/>
                          </a:ln>
                          <a:solidFill>
                            <a:prstClr val="black"/>
                          </a:solidFill>
                          <a:effectLst/>
                          <a:uLnTx/>
                          <a:uFillTx/>
                          <a:latin typeface="+mn-lt"/>
                          <a:ea typeface="+mn-ea"/>
                          <a:cs typeface="+mn-cs"/>
                        </a:rPr>
                        <a:t> 
 We care deeply about the nature around us and are very proud of our quick-thinking team who were able to help a beautiful dolphin which landed on our beach. The dolphin who was slightly injured was taken back into the sea for treatment and to rest, with the help of our Director of Security, lifeguards and the National Coast Guard.
📷: Rishi Toofany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4384239"/>
                  </a:ext>
                </a:extLst>
              </a:tr>
            </a:tbl>
          </a:graphicData>
        </a:graphic>
      </p:graphicFrame>
      <p:sp>
        <p:nvSpPr>
          <p:cNvPr id="4" name="Text Placeholder 3">
            <a:extLst>
              <a:ext uri="{FF2B5EF4-FFF2-40B4-BE49-F238E27FC236}">
                <a16:creationId xmlns:a16="http://schemas.microsoft.com/office/drawing/2014/main" id="{CC081CC2-E76B-41BF-8798-0B7EE3F74563}"/>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5079306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F53D1-25D7-45A4-8171-0792340D09F9}"/>
              </a:ext>
            </a:extLst>
          </p:cNvPr>
          <p:cNvSpPr>
            <a:spLocks noGrp="1"/>
          </p:cNvSpPr>
          <p:nvPr>
            <p:ph type="title"/>
          </p:nvPr>
        </p:nvSpPr>
        <p:spPr/>
        <p:txBody>
          <a:bodyPr/>
          <a:lstStyle/>
          <a:p>
            <a:r>
              <a:rPr lang="en-US"/>
              <a:t>Facebook FB Own Posts Table with views | SLTR - 23 of 24</a:t>
            </a:r>
          </a:p>
        </p:txBody>
      </p:sp>
      <p:graphicFrame>
        <p:nvGraphicFramePr>
          <p:cNvPr id="5" name="Table Placeholder 4">
            <a:extLst>
              <a:ext uri="{FF2B5EF4-FFF2-40B4-BE49-F238E27FC236}">
                <a16:creationId xmlns:a16="http://schemas.microsoft.com/office/drawing/2014/main" id="{D3807F88-4C01-4B2D-A542-89E3E0437DD1}"/>
              </a:ext>
            </a:extLst>
          </p:cNvPr>
          <p:cNvGraphicFramePr>
            <a:graphicFrameLocks noGrp="1"/>
          </p:cNvGraphicFramePr>
          <p:nvPr>
            <p:ph type="tbl" sz="quarter" idx="13"/>
            <p:extLst>
              <p:ext uri="{D42A27DB-BD31-4B8C-83A1-F6EECF244321}">
                <p14:modId xmlns:p14="http://schemas.microsoft.com/office/powerpoint/2010/main" val="2755130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77831233"/>
                    </a:ext>
                  </a:extLst>
                </a:gridCol>
                <a:gridCol w="576072">
                  <a:extLst>
                    <a:ext uri="{9D8B030D-6E8A-4147-A177-3AD203B41FA5}">
                      <a16:colId xmlns:a16="http://schemas.microsoft.com/office/drawing/2014/main" val="2605226274"/>
                    </a:ext>
                  </a:extLst>
                </a:gridCol>
                <a:gridCol w="576072">
                  <a:extLst>
                    <a:ext uri="{9D8B030D-6E8A-4147-A177-3AD203B41FA5}">
                      <a16:colId xmlns:a16="http://schemas.microsoft.com/office/drawing/2014/main" val="618724865"/>
                    </a:ext>
                  </a:extLst>
                </a:gridCol>
                <a:gridCol w="576072">
                  <a:extLst>
                    <a:ext uri="{9D8B030D-6E8A-4147-A177-3AD203B41FA5}">
                      <a16:colId xmlns:a16="http://schemas.microsoft.com/office/drawing/2014/main" val="1287765596"/>
                    </a:ext>
                  </a:extLst>
                </a:gridCol>
                <a:gridCol w="576072">
                  <a:extLst>
                    <a:ext uri="{9D8B030D-6E8A-4147-A177-3AD203B41FA5}">
                      <a16:colId xmlns:a16="http://schemas.microsoft.com/office/drawing/2014/main" val="1571028944"/>
                    </a:ext>
                  </a:extLst>
                </a:gridCol>
                <a:gridCol w="576072">
                  <a:extLst>
                    <a:ext uri="{9D8B030D-6E8A-4147-A177-3AD203B41FA5}">
                      <a16:colId xmlns:a16="http://schemas.microsoft.com/office/drawing/2014/main" val="833443277"/>
                    </a:ext>
                  </a:extLst>
                </a:gridCol>
                <a:gridCol w="576072">
                  <a:extLst>
                    <a:ext uri="{9D8B030D-6E8A-4147-A177-3AD203B41FA5}">
                      <a16:colId xmlns:a16="http://schemas.microsoft.com/office/drawing/2014/main" val="3287023112"/>
                    </a:ext>
                  </a:extLst>
                </a:gridCol>
                <a:gridCol w="576072">
                  <a:extLst>
                    <a:ext uri="{9D8B030D-6E8A-4147-A177-3AD203B41FA5}">
                      <a16:colId xmlns:a16="http://schemas.microsoft.com/office/drawing/2014/main" val="2524003251"/>
                    </a:ext>
                  </a:extLst>
                </a:gridCol>
                <a:gridCol w="576072">
                  <a:extLst>
                    <a:ext uri="{9D8B030D-6E8A-4147-A177-3AD203B41FA5}">
                      <a16:colId xmlns:a16="http://schemas.microsoft.com/office/drawing/2014/main" val="4162193476"/>
                    </a:ext>
                  </a:extLst>
                </a:gridCol>
                <a:gridCol w="576072">
                  <a:extLst>
                    <a:ext uri="{9D8B030D-6E8A-4147-A177-3AD203B41FA5}">
                      <a16:colId xmlns:a16="http://schemas.microsoft.com/office/drawing/2014/main" val="3780969662"/>
                    </a:ext>
                  </a:extLst>
                </a:gridCol>
                <a:gridCol w="576072">
                  <a:extLst>
                    <a:ext uri="{9D8B030D-6E8A-4147-A177-3AD203B41FA5}">
                      <a16:colId xmlns:a16="http://schemas.microsoft.com/office/drawing/2014/main" val="4204014044"/>
                    </a:ext>
                  </a:extLst>
                </a:gridCol>
                <a:gridCol w="658368">
                  <a:extLst>
                    <a:ext uri="{9D8B030D-6E8A-4147-A177-3AD203B41FA5}">
                      <a16:colId xmlns:a16="http://schemas.microsoft.com/office/drawing/2014/main" val="937061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8101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- 2018-08-09 15:00:01 </a:t>
                      </a:r>
                      <a:r>
                        <a:rPr kumimoji="0" lang="en-US" sz="1000" b="0" i="0" u="none" strike="noStrike" kern="1200" cap="none" spc="0" normalizeH="0" baseline="0" noProof="0">
                          <a:ln>
                            <a:noFill/>
                          </a:ln>
                          <a:solidFill>
                            <a:prstClr val="black"/>
                          </a:solidFill>
                          <a:effectLst/>
                          <a:uLnTx/>
                          <a:uFillTx/>
                          <a:latin typeface="+mn-lt"/>
                          <a:ea typeface="+mn-ea"/>
                          <a:cs typeface="+mn-cs"/>
                        </a:rPr>
                        <a:t> 
 Let us help you unwind in Paradise. Get 30% off Spa treatments and indulge in our luxurious range of Decleor and Carita &amp; La Sultane De Saba. Feel rejuvenated this winter with our MAURITIAN RESIDENT offer https://bit.ly/2NkhnZw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49797027"/>
                  </a:ext>
                </a:extLst>
              </a:tr>
            </a:tbl>
          </a:graphicData>
        </a:graphic>
      </p:graphicFrame>
      <p:sp>
        <p:nvSpPr>
          <p:cNvPr id="4" name="Text Placeholder 3">
            <a:extLst>
              <a:ext uri="{FF2B5EF4-FFF2-40B4-BE49-F238E27FC236}">
                <a16:creationId xmlns:a16="http://schemas.microsoft.com/office/drawing/2014/main" id="{4C562CD3-0D88-4160-9B37-061ED006D576}"/>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8776176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59183-EFF4-4F18-8DCC-47BD0ED1DE5A}"/>
              </a:ext>
            </a:extLst>
          </p:cNvPr>
          <p:cNvSpPr>
            <a:spLocks noGrp="1"/>
          </p:cNvSpPr>
          <p:nvPr>
            <p:ph type="title"/>
          </p:nvPr>
        </p:nvSpPr>
        <p:spPr/>
        <p:txBody>
          <a:bodyPr/>
          <a:lstStyle/>
          <a:p>
            <a:r>
              <a:rPr lang="en-US"/>
              <a:t>Facebook FB Own Posts Table with views | SLTR - 24 of 24</a:t>
            </a:r>
          </a:p>
        </p:txBody>
      </p:sp>
      <p:graphicFrame>
        <p:nvGraphicFramePr>
          <p:cNvPr id="5" name="Table Placeholder 4">
            <a:extLst>
              <a:ext uri="{FF2B5EF4-FFF2-40B4-BE49-F238E27FC236}">
                <a16:creationId xmlns:a16="http://schemas.microsoft.com/office/drawing/2014/main" id="{5B11AC43-E638-4175-8EA3-46089662A548}"/>
              </a:ext>
            </a:extLst>
          </p:cNvPr>
          <p:cNvGraphicFramePr>
            <a:graphicFrameLocks noGrp="1"/>
          </p:cNvGraphicFramePr>
          <p:nvPr>
            <p:ph type="tbl" sz="quarter" idx="13"/>
            <p:extLst>
              <p:ext uri="{D42A27DB-BD31-4B8C-83A1-F6EECF244321}">
                <p14:modId xmlns:p14="http://schemas.microsoft.com/office/powerpoint/2010/main" val="2177958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13600154"/>
                    </a:ext>
                  </a:extLst>
                </a:gridCol>
                <a:gridCol w="576072">
                  <a:extLst>
                    <a:ext uri="{9D8B030D-6E8A-4147-A177-3AD203B41FA5}">
                      <a16:colId xmlns:a16="http://schemas.microsoft.com/office/drawing/2014/main" val="2444217936"/>
                    </a:ext>
                  </a:extLst>
                </a:gridCol>
                <a:gridCol w="576072">
                  <a:extLst>
                    <a:ext uri="{9D8B030D-6E8A-4147-A177-3AD203B41FA5}">
                      <a16:colId xmlns:a16="http://schemas.microsoft.com/office/drawing/2014/main" val="3780960885"/>
                    </a:ext>
                  </a:extLst>
                </a:gridCol>
                <a:gridCol w="576072">
                  <a:extLst>
                    <a:ext uri="{9D8B030D-6E8A-4147-A177-3AD203B41FA5}">
                      <a16:colId xmlns:a16="http://schemas.microsoft.com/office/drawing/2014/main" val="2267624231"/>
                    </a:ext>
                  </a:extLst>
                </a:gridCol>
                <a:gridCol w="576072">
                  <a:extLst>
                    <a:ext uri="{9D8B030D-6E8A-4147-A177-3AD203B41FA5}">
                      <a16:colId xmlns:a16="http://schemas.microsoft.com/office/drawing/2014/main" val="3406092583"/>
                    </a:ext>
                  </a:extLst>
                </a:gridCol>
                <a:gridCol w="576072">
                  <a:extLst>
                    <a:ext uri="{9D8B030D-6E8A-4147-A177-3AD203B41FA5}">
                      <a16:colId xmlns:a16="http://schemas.microsoft.com/office/drawing/2014/main" val="3031387367"/>
                    </a:ext>
                  </a:extLst>
                </a:gridCol>
                <a:gridCol w="576072">
                  <a:extLst>
                    <a:ext uri="{9D8B030D-6E8A-4147-A177-3AD203B41FA5}">
                      <a16:colId xmlns:a16="http://schemas.microsoft.com/office/drawing/2014/main" val="103488718"/>
                    </a:ext>
                  </a:extLst>
                </a:gridCol>
                <a:gridCol w="576072">
                  <a:extLst>
                    <a:ext uri="{9D8B030D-6E8A-4147-A177-3AD203B41FA5}">
                      <a16:colId xmlns:a16="http://schemas.microsoft.com/office/drawing/2014/main" val="1178689722"/>
                    </a:ext>
                  </a:extLst>
                </a:gridCol>
                <a:gridCol w="576072">
                  <a:extLst>
                    <a:ext uri="{9D8B030D-6E8A-4147-A177-3AD203B41FA5}">
                      <a16:colId xmlns:a16="http://schemas.microsoft.com/office/drawing/2014/main" val="2359719177"/>
                    </a:ext>
                  </a:extLst>
                </a:gridCol>
                <a:gridCol w="576072">
                  <a:extLst>
                    <a:ext uri="{9D8B030D-6E8A-4147-A177-3AD203B41FA5}">
                      <a16:colId xmlns:a16="http://schemas.microsoft.com/office/drawing/2014/main" val="3061858725"/>
                    </a:ext>
                  </a:extLst>
                </a:gridCol>
                <a:gridCol w="576072">
                  <a:extLst>
                    <a:ext uri="{9D8B030D-6E8A-4147-A177-3AD203B41FA5}">
                      <a16:colId xmlns:a16="http://schemas.microsoft.com/office/drawing/2014/main" val="506796249"/>
                    </a:ext>
                  </a:extLst>
                </a:gridCol>
                <a:gridCol w="658368">
                  <a:extLst>
                    <a:ext uri="{9D8B030D-6E8A-4147-A177-3AD203B41FA5}">
                      <a16:colId xmlns:a16="http://schemas.microsoft.com/office/drawing/2014/main" val="286030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765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- 2018-10-09 12:39:41 </a:t>
                      </a:r>
                      <a:r>
                        <a:rPr kumimoji="0" lang="en-US" sz="1000" b="0" i="0" u="none" strike="noStrike" kern="1200" cap="none" spc="0" normalizeH="0" baseline="0" noProof="0">
                          <a:ln>
                            <a:noFill/>
                          </a:ln>
                          <a:solidFill>
                            <a:prstClr val="black"/>
                          </a:solidFill>
                          <a:effectLst/>
                          <a:uLnTx/>
                          <a:uFillTx/>
                          <a:latin typeface="+mn-lt"/>
                          <a:ea typeface="+mn-ea"/>
                          <a:cs typeface="+mn-cs"/>
                        </a:rPr>
                        <a:t> 
 Chef Bhai Meeajane has worked in Le Touessrok since 1970! He started as a commis cook, and now serves delicious dishes as a sous-chef in our Le Bazar Restaurant. He loves to cook Mauritian food for sharing amongst friends and family, and fresh seafood. Over the years, Chef Bhai has had the immense honour of cooking for major figures, like Nelson Mandela, Brigitte Bardot, Stéphanie de Monaco, Sonia Gandhi and many Arab princes.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42593540"/>
                  </a:ext>
                </a:extLst>
              </a:tr>
            </a:tbl>
          </a:graphicData>
        </a:graphic>
      </p:graphicFrame>
      <p:sp>
        <p:nvSpPr>
          <p:cNvPr id="4" name="Text Placeholder 3">
            <a:extLst>
              <a:ext uri="{FF2B5EF4-FFF2-40B4-BE49-F238E27FC236}">
                <a16:creationId xmlns:a16="http://schemas.microsoft.com/office/drawing/2014/main" id="{633B8A96-E71F-4DC0-BBA6-66854EF12901}"/>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14099694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14CC6-793E-4DEC-9DEE-5E9FF9621BE0}"/>
              </a:ext>
            </a:extLst>
          </p:cNvPr>
          <p:cNvSpPr>
            <a:spLocks noGrp="1"/>
          </p:cNvSpPr>
          <p:nvPr>
            <p:ph type="title"/>
          </p:nvPr>
        </p:nvSpPr>
        <p:spPr/>
        <p:txBody>
          <a:bodyPr/>
          <a:lstStyle/>
          <a:p>
            <a:r>
              <a:rPr lang="en-US"/>
              <a:t>Instagram IG Followers Total (Bar Chart) | SLTR</a:t>
            </a:r>
          </a:p>
        </p:txBody>
      </p:sp>
      <p:graphicFrame>
        <p:nvGraphicFramePr>
          <p:cNvPr id="6" name="Chart Placeholder 5">
            <a:extLst>
              <a:ext uri="{FF2B5EF4-FFF2-40B4-BE49-F238E27FC236}">
                <a16:creationId xmlns:a16="http://schemas.microsoft.com/office/drawing/2014/main" id="{149D7559-A8B3-41E5-A2CB-71C1941A7BE3}"/>
              </a:ext>
            </a:extLst>
          </p:cNvPr>
          <p:cNvGraphicFramePr>
            <a:graphicFrameLocks noGrp="1"/>
          </p:cNvGraphicFramePr>
          <p:nvPr>
            <p:ph type="chart" sz="quarter" idx="13"/>
            <p:extLst>
              <p:ext uri="{D42A27DB-BD31-4B8C-83A1-F6EECF244321}">
                <p14:modId xmlns:p14="http://schemas.microsoft.com/office/powerpoint/2010/main" val="124043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425283-3197-4C69-9C79-31400E05A341}"/>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7587BC64-E449-40DD-8219-94E6E90F70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4387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2F200-53FB-45CF-92B4-13824000824A}"/>
              </a:ext>
            </a:extLst>
          </p:cNvPr>
          <p:cNvSpPr>
            <a:spLocks noGrp="1"/>
          </p:cNvSpPr>
          <p:nvPr>
            <p:ph type="title"/>
          </p:nvPr>
        </p:nvSpPr>
        <p:spPr/>
        <p:txBody>
          <a:bodyPr/>
          <a:lstStyle/>
          <a:p>
            <a:r>
              <a:rPr lang="en-US"/>
              <a:t>Instagram IG Followers Change (Bar Chart) | SLTR</a:t>
            </a:r>
          </a:p>
        </p:txBody>
      </p:sp>
      <p:graphicFrame>
        <p:nvGraphicFramePr>
          <p:cNvPr id="6" name="Chart Placeholder 5">
            <a:extLst>
              <a:ext uri="{FF2B5EF4-FFF2-40B4-BE49-F238E27FC236}">
                <a16:creationId xmlns:a16="http://schemas.microsoft.com/office/drawing/2014/main" id="{31AD33B9-E27A-45BE-BEF7-D18B9B28DC3E}"/>
              </a:ext>
            </a:extLst>
          </p:cNvPr>
          <p:cNvGraphicFramePr>
            <a:graphicFrameLocks noGrp="1"/>
          </p:cNvGraphicFramePr>
          <p:nvPr>
            <p:ph type="chart" sz="quarter" idx="13"/>
            <p:extLst>
              <p:ext uri="{D42A27DB-BD31-4B8C-83A1-F6EECF244321}">
                <p14:modId xmlns:p14="http://schemas.microsoft.com/office/powerpoint/2010/main" val="2047644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F436B2-655B-4260-9A8C-7BD0DBF7242B}"/>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CE68FFC4-DC1B-4466-B866-A4E810A1D2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23674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6DF4B-2D11-45A1-936F-B55844ECAD76}"/>
              </a:ext>
            </a:extLst>
          </p:cNvPr>
          <p:cNvSpPr>
            <a:spLocks noGrp="1"/>
          </p:cNvSpPr>
          <p:nvPr>
            <p:ph type="title"/>
          </p:nvPr>
        </p:nvSpPr>
        <p:spPr/>
        <p:txBody>
          <a:bodyPr/>
          <a:lstStyle/>
          <a:p>
            <a:r>
              <a:rPr lang="en-US"/>
              <a:t>Reach  | SLTR</a:t>
            </a:r>
          </a:p>
        </p:txBody>
      </p:sp>
      <p:graphicFrame>
        <p:nvGraphicFramePr>
          <p:cNvPr id="6" name="Chart Placeholder 5">
            <a:extLst>
              <a:ext uri="{FF2B5EF4-FFF2-40B4-BE49-F238E27FC236}">
                <a16:creationId xmlns:a16="http://schemas.microsoft.com/office/drawing/2014/main" id="{37861A60-E3AF-44E4-9C6B-501836286D89}"/>
              </a:ext>
            </a:extLst>
          </p:cNvPr>
          <p:cNvGraphicFramePr>
            <a:graphicFrameLocks noGrp="1"/>
          </p:cNvGraphicFramePr>
          <p:nvPr>
            <p:ph type="chart" sz="quarter" idx="13"/>
            <p:extLst>
              <p:ext uri="{D42A27DB-BD31-4B8C-83A1-F6EECF244321}">
                <p14:modId xmlns:p14="http://schemas.microsoft.com/office/powerpoint/2010/main" val="768685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BAF0D5-7F0F-4A6B-9F32-10BF5B00FD67}"/>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80DAC6D0-463C-4F8C-A88E-15C9E94BB6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25737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8569C-721C-4D02-9844-0932B5D8A418}"/>
              </a:ext>
            </a:extLst>
          </p:cNvPr>
          <p:cNvSpPr>
            <a:spLocks noGrp="1"/>
          </p:cNvSpPr>
          <p:nvPr>
            <p:ph type="title"/>
          </p:nvPr>
        </p:nvSpPr>
        <p:spPr/>
        <p:txBody>
          <a:bodyPr/>
          <a:lstStyle/>
          <a:p>
            <a:r>
              <a:rPr lang="en-US"/>
              <a:t>Instagram IG Total Interactions (Bar Chart) | shangrilamauritius</a:t>
            </a:r>
          </a:p>
        </p:txBody>
      </p:sp>
      <p:graphicFrame>
        <p:nvGraphicFramePr>
          <p:cNvPr id="6" name="Chart Placeholder 5">
            <a:extLst>
              <a:ext uri="{FF2B5EF4-FFF2-40B4-BE49-F238E27FC236}">
                <a16:creationId xmlns:a16="http://schemas.microsoft.com/office/drawing/2014/main" id="{CC7FD55D-6E1F-4CFC-B8FF-9168591DA8BB}"/>
              </a:ext>
            </a:extLst>
          </p:cNvPr>
          <p:cNvGraphicFramePr>
            <a:graphicFrameLocks noGrp="1"/>
          </p:cNvGraphicFramePr>
          <p:nvPr>
            <p:ph type="chart" sz="quarter" idx="13"/>
            <p:extLst>
              <p:ext uri="{D42A27DB-BD31-4B8C-83A1-F6EECF244321}">
                <p14:modId xmlns:p14="http://schemas.microsoft.com/office/powerpoint/2010/main" val="3883638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1F1E53-8B83-4533-A857-DE1A5F0FC582}"/>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D651D0D9-1C94-4E4F-AFC7-9084C440AC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81856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46204-330E-449B-856B-4073BD397C71}"/>
              </a:ext>
            </a:extLst>
          </p:cNvPr>
          <p:cNvSpPr>
            <a:spLocks noGrp="1"/>
          </p:cNvSpPr>
          <p:nvPr>
            <p:ph type="title"/>
          </p:nvPr>
        </p:nvSpPr>
        <p:spPr/>
        <p:txBody>
          <a:bodyPr/>
          <a:lstStyle/>
          <a:p>
            <a:r>
              <a:rPr lang="en-US"/>
              <a:t>Instagram Posts Table | SLTR - 1 of 3</a:t>
            </a:r>
          </a:p>
        </p:txBody>
      </p:sp>
      <p:graphicFrame>
        <p:nvGraphicFramePr>
          <p:cNvPr id="5" name="Table Placeholder 4">
            <a:extLst>
              <a:ext uri="{FF2B5EF4-FFF2-40B4-BE49-F238E27FC236}">
                <a16:creationId xmlns:a16="http://schemas.microsoft.com/office/drawing/2014/main" id="{0C0CD076-1B5A-4AEE-AF76-DA597F77EA38}"/>
              </a:ext>
            </a:extLst>
          </p:cNvPr>
          <p:cNvGraphicFramePr>
            <a:graphicFrameLocks noGrp="1"/>
          </p:cNvGraphicFramePr>
          <p:nvPr>
            <p:ph type="tbl" sz="quarter" idx="13"/>
            <p:extLst>
              <p:ext uri="{D42A27DB-BD31-4B8C-83A1-F6EECF244321}">
                <p14:modId xmlns:p14="http://schemas.microsoft.com/office/powerpoint/2010/main" val="3841176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7912119"/>
                    </a:ext>
                  </a:extLst>
                </a:gridCol>
                <a:gridCol w="987552">
                  <a:extLst>
                    <a:ext uri="{9D8B030D-6E8A-4147-A177-3AD203B41FA5}">
                      <a16:colId xmlns:a16="http://schemas.microsoft.com/office/drawing/2014/main" val="2894584540"/>
                    </a:ext>
                  </a:extLst>
                </a:gridCol>
                <a:gridCol w="987552">
                  <a:extLst>
                    <a:ext uri="{9D8B030D-6E8A-4147-A177-3AD203B41FA5}">
                      <a16:colId xmlns:a16="http://schemas.microsoft.com/office/drawing/2014/main" val="1583623728"/>
                    </a:ext>
                  </a:extLst>
                </a:gridCol>
                <a:gridCol w="987552">
                  <a:extLst>
                    <a:ext uri="{9D8B030D-6E8A-4147-A177-3AD203B41FA5}">
                      <a16:colId xmlns:a16="http://schemas.microsoft.com/office/drawing/2014/main" val="1211255707"/>
                    </a:ext>
                  </a:extLst>
                </a:gridCol>
                <a:gridCol w="987552">
                  <a:extLst>
                    <a:ext uri="{9D8B030D-6E8A-4147-A177-3AD203B41FA5}">
                      <a16:colId xmlns:a16="http://schemas.microsoft.com/office/drawing/2014/main" val="708964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8191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- 2018-09-14 13:24:13 </a:t>
                      </a:r>
                      <a:r>
                        <a:rPr kumimoji="0" lang="en-US" sz="1000" b="0" i="0" u="none" strike="noStrike" kern="1200" cap="none" spc="0" normalizeH="0" baseline="0" noProof="0">
                          <a:ln>
                            <a:noFill/>
                          </a:ln>
                          <a:solidFill>
                            <a:prstClr val="black"/>
                          </a:solidFill>
                          <a:effectLst/>
                          <a:uLnTx/>
                          <a:uFillTx/>
                          <a:latin typeface="+mn-lt"/>
                          <a:ea typeface="+mn-ea"/>
                          <a:cs typeface="+mn-cs"/>
                        </a:rPr>
                        <a:t>
 Are you inspired by the beauty of Mauritius? 📷: vitamin_sea_ltd_mauritius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67506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- 2018-08-14 11:32:11 </a:t>
                      </a:r>
                      <a:r>
                        <a:rPr kumimoji="0" lang="en-US" sz="1000" b="0" i="0" u="none" strike="noStrike" kern="1200" cap="none" spc="0" normalizeH="0" baseline="0" noProof="0">
                          <a:ln>
                            <a:noFill/>
                          </a:ln>
                          <a:solidFill>
                            <a:prstClr val="black"/>
                          </a:solidFill>
                          <a:effectLst/>
                          <a:uLnTx/>
                          <a:uFillTx/>
                          <a:latin typeface="+mn-lt"/>
                          <a:ea typeface="+mn-ea"/>
                          <a:cs typeface="+mn-cs"/>
                        </a:rPr>
                        <a:t>
 So pretty it almost hurts! 😍 📷 chuysman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57084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- 2018-08-20 12:03:43 </a:t>
                      </a:r>
                      <a:r>
                        <a:rPr kumimoji="0" lang="en-US" sz="1000" b="0" i="0" u="none" strike="noStrike" kern="1200" cap="none" spc="0" normalizeH="0" baseline="0" noProof="0">
                          <a:ln>
                            <a:noFill/>
                          </a:ln>
                          <a:solidFill>
                            <a:prstClr val="black"/>
                          </a:solidFill>
                          <a:effectLst/>
                          <a:uLnTx/>
                          <a:uFillTx/>
                          <a:latin typeface="+mn-lt"/>
                          <a:ea typeface="+mn-ea"/>
                          <a:cs typeface="+mn-cs"/>
                        </a:rPr>
                        <a:t>
 How do you say "Mauritius is beautiful" in your language? 📷 thecutlercollective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49762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- 2018-10-06 12:12:08 </a:t>
                      </a:r>
                      <a:r>
                        <a:rPr kumimoji="0" lang="en-US" sz="1000" b="0" i="0" u="none" strike="noStrike" kern="1200" cap="none" spc="0" normalizeH="0" baseline="0" noProof="0">
                          <a:ln>
                            <a:noFill/>
                          </a:ln>
                          <a:solidFill>
                            <a:prstClr val="black"/>
                          </a:solidFill>
                          <a:effectLst/>
                          <a:uLnTx/>
                          <a:uFillTx/>
                          <a:latin typeface="+mn-lt"/>
                          <a:ea typeface="+mn-ea"/>
                          <a:cs typeface="+mn-cs"/>
                        </a:rPr>
                        <a:t>
 Every room has a view of the Indian Ocean 🌊  #40YearsOfLeTouessrok 📷: clerkenwellboyec1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921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- 2018-08-19 13:24:33 </a:t>
                      </a:r>
                      <a:r>
                        <a:rPr kumimoji="0" lang="en-US" sz="1000" b="0" i="0" u="none" strike="noStrike" kern="1200" cap="none" spc="0" normalizeH="0" baseline="0" noProof="0">
                          <a:ln>
                            <a:noFill/>
                          </a:ln>
                          <a:solidFill>
                            <a:prstClr val="black"/>
                          </a:solidFill>
                          <a:effectLst/>
                          <a:uLnTx/>
                          <a:uFillTx/>
                          <a:latin typeface="+mn-lt"/>
                          <a:ea typeface="+mn-ea"/>
                          <a:cs typeface="+mn-cs"/>
                        </a:rPr>
                        <a:t>
 Sandpits, for adults. 📷 hcorver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191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- 2018-10-18 11:55:57 </a:t>
                      </a:r>
                      <a:r>
                        <a:rPr kumimoji="0" lang="en-US" sz="1000" b="0" i="0" u="none" strike="noStrike" kern="1200" cap="none" spc="0" normalizeH="0" baseline="0" noProof="0">
                          <a:ln>
                            <a:noFill/>
                          </a:ln>
                          <a:solidFill>
                            <a:prstClr val="black"/>
                          </a:solidFill>
                          <a:effectLst/>
                          <a:uLnTx/>
                          <a:uFillTx/>
                          <a:latin typeface="+mn-lt"/>
                          <a:ea typeface="+mn-ea"/>
                          <a:cs typeface="+mn-cs"/>
                        </a:rPr>
                        <a:t>
 Are you a juice and fruit person, or bacon and coffee? 📷: yemekfilozofu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05428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- 2018-10-08 13:58:41 </a:t>
                      </a:r>
                      <a:r>
                        <a:rPr kumimoji="0" lang="en-US" sz="1000" b="0" i="0" u="none" strike="noStrike" kern="1200" cap="none" spc="0" normalizeH="0" baseline="0" noProof="0">
                          <a:ln>
                            <a:noFill/>
                          </a:ln>
                          <a:solidFill>
                            <a:prstClr val="black"/>
                          </a:solidFill>
                          <a:effectLst/>
                          <a:uLnTx/>
                          <a:uFillTx/>
                          <a:latin typeface="+mn-lt"/>
                          <a:ea typeface="+mn-ea"/>
                          <a:cs typeface="+mn-cs"/>
                        </a:rPr>
                        <a:t>
 Livin' that Private Villa lifestyle. 📷: audreymerveille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4285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- 2018-08-11 12:12:35 </a:t>
                      </a:r>
                      <a:r>
                        <a:rPr kumimoji="0" lang="en-US" sz="1000" b="0" i="0" u="none" strike="noStrike" kern="1200" cap="none" spc="0" normalizeH="0" baseline="0" noProof="0">
                          <a:ln>
                            <a:noFill/>
                          </a:ln>
                          <a:solidFill>
                            <a:prstClr val="black"/>
                          </a:solidFill>
                          <a:effectLst/>
                          <a:uLnTx/>
                          <a:uFillTx/>
                          <a:latin typeface="+mn-lt"/>
                          <a:ea typeface="+mn-ea"/>
                          <a:cs typeface="+mn-cs"/>
                        </a:rPr>
                        <a:t>
 Coming in to land is all part of the fun! 📷 @visualofrayhaan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8274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- 2018-09-20 10:21:13 </a:t>
                      </a:r>
                      <a:r>
                        <a:rPr kumimoji="0" lang="en-US" sz="1000" b="0" i="0" u="none" strike="noStrike" kern="1200" cap="none" spc="0" normalizeH="0" baseline="0" noProof="0">
                          <a:ln>
                            <a:noFill/>
                          </a:ln>
                          <a:solidFill>
                            <a:prstClr val="black"/>
                          </a:solidFill>
                          <a:effectLst/>
                          <a:uLnTx/>
                          <a:uFillTx/>
                          <a:latin typeface="+mn-lt"/>
                          <a:ea typeface="+mn-ea"/>
                          <a:cs typeface="+mn-cs"/>
                        </a:rPr>
                        <a:t>
 Head up in the clouds...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94558526"/>
                  </a:ext>
                </a:extLst>
              </a:tr>
            </a:tbl>
          </a:graphicData>
        </a:graphic>
      </p:graphicFrame>
      <p:sp>
        <p:nvSpPr>
          <p:cNvPr id="4" name="Text Placeholder 3">
            <a:extLst>
              <a:ext uri="{FF2B5EF4-FFF2-40B4-BE49-F238E27FC236}">
                <a16:creationId xmlns:a16="http://schemas.microsoft.com/office/drawing/2014/main" id="{973365C1-8456-4AD7-AE2F-1AA1A0889274}"/>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29673506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A215E-B3BE-461C-A3C6-BF2903CCB3A5}"/>
              </a:ext>
            </a:extLst>
          </p:cNvPr>
          <p:cNvSpPr>
            <a:spLocks noGrp="1"/>
          </p:cNvSpPr>
          <p:nvPr>
            <p:ph type="title"/>
          </p:nvPr>
        </p:nvSpPr>
        <p:spPr/>
        <p:txBody>
          <a:bodyPr/>
          <a:lstStyle/>
          <a:p>
            <a:r>
              <a:rPr lang="en-US"/>
              <a:t>Instagram Posts Table | SLTR - 2 of 3</a:t>
            </a:r>
          </a:p>
        </p:txBody>
      </p:sp>
      <p:graphicFrame>
        <p:nvGraphicFramePr>
          <p:cNvPr id="5" name="Table Placeholder 4">
            <a:extLst>
              <a:ext uri="{FF2B5EF4-FFF2-40B4-BE49-F238E27FC236}">
                <a16:creationId xmlns:a16="http://schemas.microsoft.com/office/drawing/2014/main" id="{D5333CE8-3823-43B9-B2FE-BE48A88CB4FB}"/>
              </a:ext>
            </a:extLst>
          </p:cNvPr>
          <p:cNvGraphicFramePr>
            <a:graphicFrameLocks noGrp="1"/>
          </p:cNvGraphicFramePr>
          <p:nvPr>
            <p:ph type="tbl" sz="quarter" idx="13"/>
            <p:extLst>
              <p:ext uri="{D42A27DB-BD31-4B8C-83A1-F6EECF244321}">
                <p14:modId xmlns:p14="http://schemas.microsoft.com/office/powerpoint/2010/main" val="2424289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67772042"/>
                    </a:ext>
                  </a:extLst>
                </a:gridCol>
                <a:gridCol w="987552">
                  <a:extLst>
                    <a:ext uri="{9D8B030D-6E8A-4147-A177-3AD203B41FA5}">
                      <a16:colId xmlns:a16="http://schemas.microsoft.com/office/drawing/2014/main" val="699027248"/>
                    </a:ext>
                  </a:extLst>
                </a:gridCol>
                <a:gridCol w="987552">
                  <a:extLst>
                    <a:ext uri="{9D8B030D-6E8A-4147-A177-3AD203B41FA5}">
                      <a16:colId xmlns:a16="http://schemas.microsoft.com/office/drawing/2014/main" val="836401826"/>
                    </a:ext>
                  </a:extLst>
                </a:gridCol>
                <a:gridCol w="987552">
                  <a:extLst>
                    <a:ext uri="{9D8B030D-6E8A-4147-A177-3AD203B41FA5}">
                      <a16:colId xmlns:a16="http://schemas.microsoft.com/office/drawing/2014/main" val="2470095769"/>
                    </a:ext>
                  </a:extLst>
                </a:gridCol>
                <a:gridCol w="987552">
                  <a:extLst>
                    <a:ext uri="{9D8B030D-6E8A-4147-A177-3AD203B41FA5}">
                      <a16:colId xmlns:a16="http://schemas.microsoft.com/office/drawing/2014/main" val="1548978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1330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- 2018-10-24 13:36:29 </a:t>
                      </a:r>
                      <a:r>
                        <a:rPr kumimoji="0" lang="en-US" sz="1000" b="0" i="0" u="none" strike="noStrike" kern="1200" cap="none" spc="0" normalizeH="0" baseline="0" noProof="0">
                          <a:ln>
                            <a:noFill/>
                          </a:ln>
                          <a:solidFill>
                            <a:prstClr val="black"/>
                          </a:solidFill>
                          <a:effectLst/>
                          <a:uLnTx/>
                          <a:uFillTx/>
                          <a:latin typeface="+mn-lt"/>
                          <a:ea typeface="+mn-ea"/>
                          <a:cs typeface="+mn-cs"/>
                        </a:rPr>
                        <a:t>
 Everyone's favourite archway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67194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shangrilamauritius - 2018-08-23 13:12:23 </a:t>
                      </a:r>
                      <a:r>
                        <a:rPr kumimoji="0" lang="fr-FR" sz="1000" b="0" i="0" u="none" strike="noStrike" kern="1200" cap="none" spc="0" normalizeH="0" baseline="0" noProof="0">
                          <a:ln>
                            <a:noFill/>
                          </a:ln>
                          <a:solidFill>
                            <a:prstClr val="black"/>
                          </a:solidFill>
                          <a:effectLst/>
                          <a:uLnTx/>
                          <a:uFillTx/>
                          <a:latin typeface="+mn-lt"/>
                          <a:ea typeface="+mn-ea"/>
                          <a:cs typeface="+mn-cs"/>
                        </a:rPr>
                        <a:t>
 Le Morne est magnifique! 📷 _.ferra._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37758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- 2018-08-01 18:32:02 </a:t>
                      </a:r>
                      <a:r>
                        <a:rPr kumimoji="0" lang="en-US" sz="1000" b="0" i="0" u="none" strike="noStrike" kern="1200" cap="none" spc="0" normalizeH="0" baseline="0" noProof="0">
                          <a:ln>
                            <a:noFill/>
                          </a:ln>
                          <a:solidFill>
                            <a:prstClr val="black"/>
                          </a:solidFill>
                          <a:effectLst/>
                          <a:uLnTx/>
                          <a:uFillTx/>
                          <a:latin typeface="+mn-lt"/>
                          <a:ea typeface="+mn-ea"/>
                          <a:cs typeface="+mn-cs"/>
                        </a:rPr>
                        <a:t>
 We are so excited that the BacheloretteABC chose our iconic island resort shangrilamaldives for the season final of The Bachelorette. Witness bkoof get her fairy tale ending at our romantic hideaway.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00068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- 2018-09-15 14:26:32 </a:t>
                      </a:r>
                      <a:r>
                        <a:rPr kumimoji="0" lang="en-US" sz="1000" b="0" i="0" u="none" strike="noStrike" kern="1200" cap="none" spc="0" normalizeH="0" baseline="0" noProof="0">
                          <a:ln>
                            <a:noFill/>
                          </a:ln>
                          <a:solidFill>
                            <a:prstClr val="black"/>
                          </a:solidFill>
                          <a:effectLst/>
                          <a:uLnTx/>
                          <a:uFillTx/>
                          <a:latin typeface="+mn-lt"/>
                          <a:ea typeface="+mn-ea"/>
                          <a:cs typeface="+mn-cs"/>
                        </a:rPr>
                        <a:t>
 How do you like your views in the morning? 📷: davidbrucehome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0380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- 2018-09-17 09:20:42 </a:t>
                      </a:r>
                      <a:r>
                        <a:rPr kumimoji="0" lang="en-US" sz="1000" b="0" i="0" u="none" strike="noStrike" kern="1200" cap="none" spc="0" normalizeH="0" baseline="0" noProof="0">
                          <a:ln>
                            <a:noFill/>
                          </a:ln>
                          <a:solidFill>
                            <a:prstClr val="black"/>
                          </a:solidFill>
                          <a:effectLst/>
                          <a:uLnTx/>
                          <a:uFillTx/>
                          <a:latin typeface="+mn-lt"/>
                          <a:ea typeface="+mn-ea"/>
                          <a:cs typeface="+mn-cs"/>
                        </a:rPr>
                        <a:t>
 Home 💛 📷: mohammed_alnuaimi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79435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- 2018-10-22 16:41:33 </a:t>
                      </a:r>
                      <a:r>
                        <a:rPr kumimoji="0" lang="en-US" sz="1000" b="0" i="0" u="none" strike="noStrike" kern="1200" cap="none" spc="0" normalizeH="0" baseline="0" noProof="0">
                          <a:ln>
                            <a:noFill/>
                          </a:ln>
                          <a:solidFill>
                            <a:prstClr val="black"/>
                          </a:solidFill>
                          <a:effectLst/>
                          <a:uLnTx/>
                          <a:uFillTx/>
                          <a:latin typeface="+mn-lt"/>
                          <a:ea typeface="+mn-ea"/>
                          <a:cs typeface="+mn-cs"/>
                        </a:rPr>
                        <a:t>
 Beach life is the good life 📸: catalibujoli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48620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- 2018-09-18 18:11:49 </a:t>
                      </a:r>
                      <a:r>
                        <a:rPr kumimoji="0" lang="en-US" sz="1000" b="0" i="0" u="none" strike="noStrike" kern="1200" cap="none" spc="0" normalizeH="0" baseline="0" noProof="0">
                          <a:ln>
                            <a:noFill/>
                          </a:ln>
                          <a:solidFill>
                            <a:prstClr val="black"/>
                          </a:solidFill>
                          <a:effectLst/>
                          <a:uLnTx/>
                          <a:uFillTx/>
                          <a:latin typeface="+mn-lt"/>
                          <a:ea typeface="+mn-ea"/>
                          <a:cs typeface="+mn-cs"/>
                        </a:rPr>
                        <a:t>
 Enchanting shades of blue... 📷: zssuzska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96041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- 2018-09-01 12:53:21 </a:t>
                      </a:r>
                      <a:r>
                        <a:rPr kumimoji="0" lang="en-US" sz="1000" b="0" i="0" u="none" strike="noStrike" kern="1200" cap="none" spc="0" normalizeH="0" baseline="0" noProof="0">
                          <a:ln>
                            <a:noFill/>
                          </a:ln>
                          <a:solidFill>
                            <a:prstClr val="black"/>
                          </a:solidFill>
                          <a:effectLst/>
                          <a:uLnTx/>
                          <a:uFillTx/>
                          <a:latin typeface="+mn-lt"/>
                          <a:ea typeface="+mn-ea"/>
                          <a:cs typeface="+mn-cs"/>
                        </a:rPr>
                        <a:t>
 There's no shortage of greenery here! Time for wander around the palms 📷: lucillacv666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5123253"/>
                  </a:ext>
                </a:extLst>
              </a:tr>
            </a:tbl>
          </a:graphicData>
        </a:graphic>
      </p:graphicFrame>
      <p:sp>
        <p:nvSpPr>
          <p:cNvPr id="4" name="Text Placeholder 3">
            <a:extLst>
              <a:ext uri="{FF2B5EF4-FFF2-40B4-BE49-F238E27FC236}">
                <a16:creationId xmlns:a16="http://schemas.microsoft.com/office/drawing/2014/main" id="{F4F955EC-CA58-4D34-A4C4-9776EF757E52}"/>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2480904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94881-EAA1-4723-8E45-06850EA00888}"/>
              </a:ext>
            </a:extLst>
          </p:cNvPr>
          <p:cNvSpPr>
            <a:spLocks noGrp="1"/>
          </p:cNvSpPr>
          <p:nvPr>
            <p:ph type="title"/>
          </p:nvPr>
        </p:nvSpPr>
        <p:spPr/>
        <p:txBody>
          <a:bodyPr/>
          <a:lstStyle/>
          <a:p>
            <a:r>
              <a:rPr lang="en-US"/>
              <a:t>Instagram Posts Table | SLTR - 3 of 3</a:t>
            </a:r>
          </a:p>
        </p:txBody>
      </p:sp>
      <p:graphicFrame>
        <p:nvGraphicFramePr>
          <p:cNvPr id="5" name="Table Placeholder 4">
            <a:extLst>
              <a:ext uri="{FF2B5EF4-FFF2-40B4-BE49-F238E27FC236}">
                <a16:creationId xmlns:a16="http://schemas.microsoft.com/office/drawing/2014/main" id="{B2471484-9759-4D81-85B9-842554D8CB1E}"/>
              </a:ext>
            </a:extLst>
          </p:cNvPr>
          <p:cNvGraphicFramePr>
            <a:graphicFrameLocks noGrp="1"/>
          </p:cNvGraphicFramePr>
          <p:nvPr>
            <p:ph type="tbl" sz="quarter" idx="13"/>
            <p:extLst>
              <p:ext uri="{D42A27DB-BD31-4B8C-83A1-F6EECF244321}">
                <p14:modId xmlns:p14="http://schemas.microsoft.com/office/powerpoint/2010/main" val="3732752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77754120"/>
                    </a:ext>
                  </a:extLst>
                </a:gridCol>
                <a:gridCol w="987552">
                  <a:extLst>
                    <a:ext uri="{9D8B030D-6E8A-4147-A177-3AD203B41FA5}">
                      <a16:colId xmlns:a16="http://schemas.microsoft.com/office/drawing/2014/main" val="1779294421"/>
                    </a:ext>
                  </a:extLst>
                </a:gridCol>
                <a:gridCol w="987552">
                  <a:extLst>
                    <a:ext uri="{9D8B030D-6E8A-4147-A177-3AD203B41FA5}">
                      <a16:colId xmlns:a16="http://schemas.microsoft.com/office/drawing/2014/main" val="3617022332"/>
                    </a:ext>
                  </a:extLst>
                </a:gridCol>
                <a:gridCol w="987552">
                  <a:extLst>
                    <a:ext uri="{9D8B030D-6E8A-4147-A177-3AD203B41FA5}">
                      <a16:colId xmlns:a16="http://schemas.microsoft.com/office/drawing/2014/main" val="2934120478"/>
                    </a:ext>
                  </a:extLst>
                </a:gridCol>
                <a:gridCol w="987552">
                  <a:extLst>
                    <a:ext uri="{9D8B030D-6E8A-4147-A177-3AD203B41FA5}">
                      <a16:colId xmlns:a16="http://schemas.microsoft.com/office/drawing/2014/main" val="1160947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6289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- 2018-08-09 15:08:51 </a:t>
                      </a:r>
                      <a:r>
                        <a:rPr kumimoji="0" lang="en-US" sz="1000" b="0" i="0" u="none" strike="noStrike" kern="1200" cap="none" spc="0" normalizeH="0" baseline="0" noProof="0">
                          <a:ln>
                            <a:noFill/>
                          </a:ln>
                          <a:solidFill>
                            <a:prstClr val="black"/>
                          </a:solidFill>
                          <a:effectLst/>
                          <a:uLnTx/>
                          <a:uFillTx/>
                          <a:latin typeface="+mn-lt"/>
                          <a:ea typeface="+mn-ea"/>
                          <a:cs typeface="+mn-cs"/>
                        </a:rPr>
                        <a:t>
 It's all about YOU! Post snaps of your time here on IG Stories and tag us, we'll repost the 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62633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- 2018-08-15 11:37:20 </a:t>
                      </a:r>
                      <a:r>
                        <a:rPr kumimoji="0" lang="en-US" sz="1000" b="0" i="0" u="none" strike="noStrike" kern="1200" cap="none" spc="0" normalizeH="0" baseline="0" noProof="0">
                          <a:ln>
                            <a:noFill/>
                          </a:ln>
                          <a:solidFill>
                            <a:prstClr val="black"/>
                          </a:solidFill>
                          <a:effectLst/>
                          <a:uLnTx/>
                          <a:uFillTx/>
                          <a:latin typeface="+mn-lt"/>
                          <a:ea typeface="+mn-ea"/>
                          <a:cs typeface="+mn-cs"/>
                        </a:rPr>
                        <a:t>
 Sunken cushion pit, or wooden table? Where would you choose? 📷 mauritius_travel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33707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- 2018-09-10 12:01:39 </a:t>
                      </a:r>
                      <a:r>
                        <a:rPr kumimoji="0" lang="en-US" sz="1000" b="0" i="0" u="none" strike="noStrike" kern="1200" cap="none" spc="0" normalizeH="0" baseline="0" noProof="0">
                          <a:ln>
                            <a:noFill/>
                          </a:ln>
                          <a:solidFill>
                            <a:prstClr val="black"/>
                          </a:solidFill>
                          <a:effectLst/>
                          <a:uLnTx/>
                          <a:uFillTx/>
                          <a:latin typeface="+mn-lt"/>
                          <a:ea typeface="+mn-ea"/>
                          <a:cs typeface="+mn-cs"/>
                        </a:rPr>
                        <a:t>
 What is your go-to poolside playlist? 🎵 📷: louisetroeng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2958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- 2018-09-23 13:03:01 </a:t>
                      </a:r>
                      <a:r>
                        <a:rPr kumimoji="0" lang="en-US" sz="1000" b="0" i="0" u="none" strike="noStrike" kern="1200" cap="none" spc="0" normalizeH="0" baseline="0" noProof="0">
                          <a:ln>
                            <a:noFill/>
                          </a:ln>
                          <a:solidFill>
                            <a:prstClr val="black"/>
                          </a:solidFill>
                          <a:effectLst/>
                          <a:uLnTx/>
                          <a:uFillTx/>
                          <a:latin typeface="+mn-lt"/>
                          <a:ea typeface="+mn-ea"/>
                          <a:cs typeface="+mn-cs"/>
                        </a:rPr>
                        <a:t>
 The Mauritian Summer is coming ☀️☀️☀️ 📷: zssuzska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43514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- 2018-08-28 13:28:36 </a:t>
                      </a:r>
                      <a:r>
                        <a:rPr kumimoji="0" lang="en-US" sz="1000" b="0" i="0" u="none" strike="noStrike" kern="1200" cap="none" spc="0" normalizeH="0" baseline="0" noProof="0">
                          <a:ln>
                            <a:noFill/>
                          </a:ln>
                          <a:solidFill>
                            <a:prstClr val="black"/>
                          </a:solidFill>
                          <a:effectLst/>
                          <a:uLnTx/>
                          <a:uFillTx/>
                          <a:latin typeface="+mn-lt"/>
                          <a:ea typeface="+mn-ea"/>
                          <a:cs typeface="+mn-cs"/>
                        </a:rPr>
                        <a:t>
 Our corner of the East Side 📷: fdibra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3301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- 2018-09-06 10:12:30 </a:t>
                      </a:r>
                      <a:r>
                        <a:rPr kumimoji="0" lang="en-US" sz="1000" b="0" i="0" u="none" strike="noStrike" kern="1200" cap="none" spc="0" normalizeH="0" baseline="0" noProof="0">
                          <a:ln>
                            <a:noFill/>
                          </a:ln>
                          <a:solidFill>
                            <a:prstClr val="black"/>
                          </a:solidFill>
                          <a:effectLst/>
                          <a:uLnTx/>
                          <a:uFillTx/>
                          <a:latin typeface="+mn-lt"/>
                          <a:ea typeface="+mn-ea"/>
                          <a:cs typeface="+mn-cs"/>
                        </a:rPr>
                        <a:t>
 Sending ripples of good energy into your Thursday 📷: riccardotocchio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42185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- 2018-10-05 11:54:15 </a:t>
                      </a:r>
                      <a:r>
                        <a:rPr kumimoji="0" lang="en-US" sz="1000" b="0" i="0" u="none" strike="noStrike" kern="1200" cap="none" spc="0" normalizeH="0" baseline="0" noProof="0">
                          <a:ln>
                            <a:noFill/>
                          </a:ln>
                          <a:solidFill>
                            <a:prstClr val="black"/>
                          </a:solidFill>
                          <a:effectLst/>
                          <a:uLnTx/>
                          <a:uFillTx/>
                          <a:latin typeface="+mn-lt"/>
                          <a:ea typeface="+mn-ea"/>
                          <a:cs typeface="+mn-cs"/>
                        </a:rPr>
                        <a:t>
 A pizza luxury 🍕 🌴 📷: pcbpelomundo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56398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- 2018-09-05 10:04:22 </a:t>
                      </a:r>
                      <a:r>
                        <a:rPr kumimoji="0" lang="en-US" sz="1000" b="0" i="0" u="none" strike="noStrike" kern="1200" cap="none" spc="0" normalizeH="0" baseline="0" noProof="0">
                          <a:ln>
                            <a:noFill/>
                          </a:ln>
                          <a:solidFill>
                            <a:prstClr val="black"/>
                          </a:solidFill>
                          <a:effectLst/>
                          <a:uLnTx/>
                          <a:uFillTx/>
                          <a:latin typeface="+mn-lt"/>
                          <a:ea typeface="+mn-ea"/>
                          <a:cs typeface="+mn-cs"/>
                        </a:rPr>
                        <a:t>
 Polkadot beaches 📷: MarcPBernard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93911077"/>
                  </a:ext>
                </a:extLst>
              </a:tr>
            </a:tbl>
          </a:graphicData>
        </a:graphic>
      </p:graphicFrame>
      <p:sp>
        <p:nvSpPr>
          <p:cNvPr id="4" name="Text Placeholder 3">
            <a:extLst>
              <a:ext uri="{FF2B5EF4-FFF2-40B4-BE49-F238E27FC236}">
                <a16:creationId xmlns:a16="http://schemas.microsoft.com/office/drawing/2014/main" id="{9300E872-2AF7-436A-94D1-2E394DF2C769}"/>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30542241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8A2D2-8B3E-4BC2-B18D-E2FAA422DADB}"/>
              </a:ext>
            </a:extLst>
          </p:cNvPr>
          <p:cNvSpPr>
            <a:spLocks noGrp="1"/>
          </p:cNvSpPr>
          <p:nvPr>
            <p:ph type="title"/>
          </p:nvPr>
        </p:nvSpPr>
        <p:spPr/>
        <p:txBody>
          <a:bodyPr/>
          <a:lstStyle/>
          <a:p>
            <a:r>
              <a:rPr lang="en-US"/>
              <a:t>Instagram Videos Table | SLTR</a:t>
            </a:r>
          </a:p>
        </p:txBody>
      </p:sp>
      <p:graphicFrame>
        <p:nvGraphicFramePr>
          <p:cNvPr id="5" name="Table Placeholder 4">
            <a:extLst>
              <a:ext uri="{FF2B5EF4-FFF2-40B4-BE49-F238E27FC236}">
                <a16:creationId xmlns:a16="http://schemas.microsoft.com/office/drawing/2014/main" id="{3B3C1B73-24B3-4B98-86B7-85A40AA298DA}"/>
              </a:ext>
            </a:extLst>
          </p:cNvPr>
          <p:cNvGraphicFramePr>
            <a:graphicFrameLocks noGrp="1"/>
          </p:cNvGraphicFramePr>
          <p:nvPr>
            <p:ph type="tbl" sz="quarter" idx="13"/>
            <p:extLst>
              <p:ext uri="{D42A27DB-BD31-4B8C-83A1-F6EECF244321}">
                <p14:modId xmlns:p14="http://schemas.microsoft.com/office/powerpoint/2010/main" val="959838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84434358"/>
                    </a:ext>
                  </a:extLst>
                </a:gridCol>
                <a:gridCol w="658368">
                  <a:extLst>
                    <a:ext uri="{9D8B030D-6E8A-4147-A177-3AD203B41FA5}">
                      <a16:colId xmlns:a16="http://schemas.microsoft.com/office/drawing/2014/main" val="2408657800"/>
                    </a:ext>
                  </a:extLst>
                </a:gridCol>
                <a:gridCol w="658368">
                  <a:extLst>
                    <a:ext uri="{9D8B030D-6E8A-4147-A177-3AD203B41FA5}">
                      <a16:colId xmlns:a16="http://schemas.microsoft.com/office/drawing/2014/main" val="2664215774"/>
                    </a:ext>
                  </a:extLst>
                </a:gridCol>
                <a:gridCol w="658368">
                  <a:extLst>
                    <a:ext uri="{9D8B030D-6E8A-4147-A177-3AD203B41FA5}">
                      <a16:colId xmlns:a16="http://schemas.microsoft.com/office/drawing/2014/main" val="4023704335"/>
                    </a:ext>
                  </a:extLst>
                </a:gridCol>
                <a:gridCol w="658368">
                  <a:extLst>
                    <a:ext uri="{9D8B030D-6E8A-4147-A177-3AD203B41FA5}">
                      <a16:colId xmlns:a16="http://schemas.microsoft.com/office/drawing/2014/main" val="1391678315"/>
                    </a:ext>
                  </a:extLst>
                </a:gridCol>
                <a:gridCol w="658368">
                  <a:extLst>
                    <a:ext uri="{9D8B030D-6E8A-4147-A177-3AD203B41FA5}">
                      <a16:colId xmlns:a16="http://schemas.microsoft.com/office/drawing/2014/main" val="306426329"/>
                    </a:ext>
                  </a:extLst>
                </a:gridCol>
                <a:gridCol w="658368">
                  <a:extLst>
                    <a:ext uri="{9D8B030D-6E8A-4147-A177-3AD203B41FA5}">
                      <a16:colId xmlns:a16="http://schemas.microsoft.com/office/drawing/2014/main" val="463521658"/>
                    </a:ext>
                  </a:extLst>
                </a:gridCol>
                <a:gridCol w="658368">
                  <a:extLst>
                    <a:ext uri="{9D8B030D-6E8A-4147-A177-3AD203B41FA5}">
                      <a16:colId xmlns:a16="http://schemas.microsoft.com/office/drawing/2014/main" val="743387795"/>
                    </a:ext>
                  </a:extLst>
                </a:gridCol>
                <a:gridCol w="658368">
                  <a:extLst>
                    <a:ext uri="{9D8B030D-6E8A-4147-A177-3AD203B41FA5}">
                      <a16:colId xmlns:a16="http://schemas.microsoft.com/office/drawing/2014/main" val="1244600358"/>
                    </a:ext>
                  </a:extLst>
                </a:gridCol>
                <a:gridCol w="658368">
                  <a:extLst>
                    <a:ext uri="{9D8B030D-6E8A-4147-A177-3AD203B41FA5}">
                      <a16:colId xmlns:a16="http://schemas.microsoft.com/office/drawing/2014/main" val="1580050085"/>
                    </a:ext>
                  </a:extLst>
                </a:gridCol>
              </a:tblGrid>
              <a:tr h="370840">
                <a:tc>
                  <a:txBody>
                    <a:bodyPr/>
                    <a:lstStyle/>
                    <a:p>
                      <a:r>
                        <a:rPr lang="en-US" sz="1000"/>
                        <a:t>Post</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Reach</a:t>
                      </a:r>
                    </a:p>
                  </a:txBody>
                  <a:tcPr/>
                </a:tc>
                <a:tc>
                  <a:txBody>
                    <a:bodyPr/>
                    <a:lstStyle/>
                    <a:p>
                      <a:r>
                        <a:rPr lang="en-US" sz="1000"/>
                        <a:t>Engagement Rate</a:t>
                      </a:r>
                    </a:p>
                  </a:txBody>
                  <a:tcPr/>
                </a:tc>
                <a:tc>
                  <a:txBody>
                    <a:bodyPr/>
                    <a:lstStyle/>
                    <a:p>
                      <a:r>
                        <a:rPr lang="en-US" sz="1000"/>
                        <a:t>Video View Rate</a:t>
                      </a:r>
                    </a:p>
                  </a:txBody>
                  <a:tcPr/>
                </a:tc>
                <a:extLst>
                  <a:ext uri="{0D108BD9-81ED-4DB2-BD59-A6C34878D82A}">
                    <a16:rowId xmlns:a16="http://schemas.microsoft.com/office/drawing/2014/main" val="3575869794"/>
                  </a:ext>
                </a:extLst>
              </a:tr>
              <a:tr h="370840">
                <a:tc>
                  <a:txBody>
                    <a:bodyPr/>
                    <a:lstStyle/>
                    <a:p>
                      <a:r>
                        <a:rPr lang="en-US" sz="1000" b="1"/>
                        <a:t> shangrilamauritius - 2018-10-09 12:35:07 </a:t>
                      </a:r>
                      <a:r>
                        <a:rPr lang="en-US" sz="1000"/>
                        <a:t>
 The view from a beach access room. 📷: @_seni_9</a:t>
                      </a:r>
                    </a:p>
                  </a:txBody>
                  <a:tcPr/>
                </a:tc>
                <a:tc>
                  <a:txBody>
                    <a:bodyPr/>
                    <a:lstStyle/>
                    <a:p>
                      <a:r>
                        <a:rPr lang="en-US" sz="1000"/>
                        <a:t>2329</a:t>
                      </a:r>
                    </a:p>
                  </a:txBody>
                  <a:tcPr/>
                </a:tc>
                <a:tc>
                  <a:txBody>
                    <a:bodyPr/>
                    <a:lstStyle/>
                    <a:p>
                      <a:r>
                        <a:rPr lang="en-US" sz="1000"/>
                        <a:t>581</a:t>
                      </a:r>
                    </a:p>
                  </a:txBody>
                  <a:tcPr/>
                </a:tc>
                <a:tc>
                  <a:txBody>
                    <a:bodyPr/>
                    <a:lstStyle/>
                    <a:p>
                      <a:r>
                        <a:rPr lang="en-US" sz="1000"/>
                        <a:t>14</a:t>
                      </a:r>
                    </a:p>
                  </a:txBody>
                  <a:tcPr/>
                </a:tc>
                <a:tc>
                  <a:txBody>
                    <a:bodyPr/>
                    <a:lstStyle/>
                    <a:p>
                      <a:r>
                        <a:rPr lang="en-US" sz="1000"/>
                        <a:t>29</a:t>
                      </a:r>
                    </a:p>
                  </a:txBody>
                  <a:tcPr/>
                </a:tc>
                <a:tc>
                  <a:txBody>
                    <a:bodyPr/>
                    <a:lstStyle/>
                    <a:p>
                      <a:r>
                        <a:rPr lang="en-US" sz="1000"/>
                        <a:t>624</a:t>
                      </a:r>
                    </a:p>
                  </a:txBody>
                  <a:tcPr/>
                </a:tc>
                <a:tc>
                  <a:txBody>
                    <a:bodyPr/>
                    <a:lstStyle/>
                    <a:p>
                      <a:r>
                        <a:rPr lang="en-US" sz="1000"/>
                        <a:t>10506</a:t>
                      </a:r>
                    </a:p>
                  </a:txBody>
                  <a:tcPr/>
                </a:tc>
                <a:tc>
                  <a:txBody>
                    <a:bodyPr/>
                    <a:lstStyle/>
                    <a:p>
                      <a:r>
                        <a:rPr lang="en-US" sz="1000"/>
                        <a:t>8330</a:t>
                      </a:r>
                    </a:p>
                  </a:txBody>
                  <a:tcPr/>
                </a:tc>
                <a:tc>
                  <a:txBody>
                    <a:bodyPr/>
                    <a:lstStyle/>
                    <a:p>
                      <a:r>
                        <a:rPr lang="en-US" sz="1000"/>
                        <a:t>5.94 %</a:t>
                      </a:r>
                    </a:p>
                  </a:txBody>
                  <a:tcPr/>
                </a:tc>
                <a:tc>
                  <a:txBody>
                    <a:bodyPr/>
                    <a:lstStyle/>
                    <a:p>
                      <a:r>
                        <a:rPr lang="en-US" sz="1000"/>
                        <a:t>22.17 %</a:t>
                      </a:r>
                    </a:p>
                  </a:txBody>
                  <a:tcPr/>
                </a:tc>
                <a:extLst>
                  <a:ext uri="{0D108BD9-81ED-4DB2-BD59-A6C34878D82A}">
                    <a16:rowId xmlns:a16="http://schemas.microsoft.com/office/drawing/2014/main" val="1831047997"/>
                  </a:ext>
                </a:extLst>
              </a:tr>
              <a:tr h="370840">
                <a:tc>
                  <a:txBody>
                    <a:bodyPr/>
                    <a:lstStyle/>
                    <a:p>
                      <a:r>
                        <a:rPr lang="en-US" sz="1000" b="1"/>
                        <a:t> shangrilamauritius - 2018-09-12 10:18:07 </a:t>
                      </a:r>
                      <a:r>
                        <a:rPr lang="en-US" sz="1000"/>
                        <a:t>
 Unforgettable scenes, every morning. 📷: @alysonstof</a:t>
                      </a:r>
                    </a:p>
                  </a:txBody>
                  <a:tcPr/>
                </a:tc>
                <a:tc>
                  <a:txBody>
                    <a:bodyPr/>
                    <a:lstStyle/>
                    <a:p>
                      <a:r>
                        <a:rPr lang="en-US" sz="1000"/>
                        <a:t>3652</a:t>
                      </a:r>
                    </a:p>
                  </a:txBody>
                  <a:tcPr/>
                </a:tc>
                <a:tc>
                  <a:txBody>
                    <a:bodyPr/>
                    <a:lstStyle/>
                    <a:p>
                      <a:r>
                        <a:rPr lang="en-US" sz="1000"/>
                        <a:t>598</a:t>
                      </a:r>
                    </a:p>
                  </a:txBody>
                  <a:tcPr/>
                </a:tc>
                <a:tc>
                  <a:txBody>
                    <a:bodyPr/>
                    <a:lstStyle/>
                    <a:p>
                      <a:r>
                        <a:rPr lang="en-US" sz="1000"/>
                        <a:t>20</a:t>
                      </a:r>
                    </a:p>
                  </a:txBody>
                  <a:tcPr/>
                </a:tc>
                <a:tc>
                  <a:txBody>
                    <a:bodyPr/>
                    <a:lstStyle/>
                    <a:p>
                      <a:r>
                        <a:rPr lang="en-US" sz="1000"/>
                        <a:t>70</a:t>
                      </a:r>
                    </a:p>
                  </a:txBody>
                  <a:tcPr/>
                </a:tc>
                <a:tc>
                  <a:txBody>
                    <a:bodyPr/>
                    <a:lstStyle/>
                    <a:p>
                      <a:r>
                        <a:rPr lang="en-US" sz="1000"/>
                        <a:t>688</a:t>
                      </a:r>
                    </a:p>
                  </a:txBody>
                  <a:tcPr/>
                </a:tc>
                <a:tc>
                  <a:txBody>
                    <a:bodyPr/>
                    <a:lstStyle/>
                    <a:p>
                      <a:r>
                        <a:rPr lang="en-US" sz="1000"/>
                        <a:t>13319</a:t>
                      </a:r>
                    </a:p>
                  </a:txBody>
                  <a:tcPr/>
                </a:tc>
                <a:tc>
                  <a:txBody>
                    <a:bodyPr/>
                    <a:lstStyle/>
                    <a:p>
                      <a:r>
                        <a:rPr lang="en-US" sz="1000"/>
                        <a:t>10615</a:t>
                      </a:r>
                    </a:p>
                  </a:txBody>
                  <a:tcPr/>
                </a:tc>
                <a:tc>
                  <a:txBody>
                    <a:bodyPr/>
                    <a:lstStyle/>
                    <a:p>
                      <a:r>
                        <a:rPr lang="en-US" sz="1000"/>
                        <a:t>5.17 %</a:t>
                      </a:r>
                    </a:p>
                  </a:txBody>
                  <a:tcPr/>
                </a:tc>
                <a:tc>
                  <a:txBody>
                    <a:bodyPr/>
                    <a:lstStyle/>
                    <a:p>
                      <a:r>
                        <a:rPr lang="en-US" sz="1000"/>
                        <a:t>27.42 %</a:t>
                      </a:r>
                    </a:p>
                  </a:txBody>
                  <a:tcPr/>
                </a:tc>
                <a:extLst>
                  <a:ext uri="{0D108BD9-81ED-4DB2-BD59-A6C34878D82A}">
                    <a16:rowId xmlns:a16="http://schemas.microsoft.com/office/drawing/2014/main" val="4115630606"/>
                  </a:ext>
                </a:extLst>
              </a:tr>
              <a:tr h="370840">
                <a:tc>
                  <a:txBody>
                    <a:bodyPr/>
                    <a:lstStyle/>
                    <a:p>
                      <a:r>
                        <a:rPr lang="en-US" sz="1000" b="1"/>
                        <a:t> shangrilamauritius - 2018-08-04 11:33:37 </a:t>
                      </a:r>
                      <a:r>
                        <a:rPr lang="en-US" sz="1000"/>
                        <a:t>
 From our front door to yours</a:t>
                      </a:r>
                    </a:p>
                  </a:txBody>
                  <a:tcPr/>
                </a:tc>
                <a:tc>
                  <a:txBody>
                    <a:bodyPr/>
                    <a:lstStyle/>
                    <a:p>
                      <a:r>
                        <a:rPr lang="en-US" sz="1000"/>
                        <a:t>3297</a:t>
                      </a:r>
                    </a:p>
                  </a:txBody>
                  <a:tcPr/>
                </a:tc>
                <a:tc>
                  <a:txBody>
                    <a:bodyPr/>
                    <a:lstStyle/>
                    <a:p>
                      <a:r>
                        <a:rPr lang="en-US" sz="1000"/>
                        <a:t>407</a:t>
                      </a:r>
                    </a:p>
                  </a:txBody>
                  <a:tcPr/>
                </a:tc>
                <a:tc>
                  <a:txBody>
                    <a:bodyPr/>
                    <a:lstStyle/>
                    <a:p>
                      <a:r>
                        <a:rPr lang="en-US" sz="1000"/>
                        <a:t>14</a:t>
                      </a:r>
                    </a:p>
                  </a:txBody>
                  <a:tcPr/>
                </a:tc>
                <a:tc>
                  <a:txBody>
                    <a:bodyPr/>
                    <a:lstStyle/>
                    <a:p>
                      <a:r>
                        <a:rPr lang="en-US" sz="1000"/>
                        <a:t>16</a:t>
                      </a:r>
                    </a:p>
                  </a:txBody>
                  <a:tcPr/>
                </a:tc>
                <a:tc>
                  <a:txBody>
                    <a:bodyPr/>
                    <a:lstStyle/>
                    <a:p>
                      <a:r>
                        <a:rPr lang="en-US" sz="1000"/>
                        <a:t>437</a:t>
                      </a:r>
                    </a:p>
                  </a:txBody>
                  <a:tcPr/>
                </a:tc>
                <a:tc>
                  <a:txBody>
                    <a:bodyPr/>
                    <a:lstStyle/>
                    <a:p>
                      <a:r>
                        <a:rPr lang="en-US" sz="1000"/>
                        <a:t>11808</a:t>
                      </a:r>
                    </a:p>
                  </a:txBody>
                  <a:tcPr/>
                </a:tc>
                <a:tc>
                  <a:txBody>
                    <a:bodyPr/>
                    <a:lstStyle/>
                    <a:p>
                      <a:r>
                        <a:rPr lang="en-US" sz="1000"/>
                        <a:t>9210</a:t>
                      </a:r>
                    </a:p>
                  </a:txBody>
                  <a:tcPr/>
                </a:tc>
                <a:tc>
                  <a:txBody>
                    <a:bodyPr/>
                    <a:lstStyle/>
                    <a:p>
                      <a:r>
                        <a:rPr lang="en-US" sz="1000"/>
                        <a:t>3.7 %</a:t>
                      </a:r>
                    </a:p>
                  </a:txBody>
                  <a:tcPr/>
                </a:tc>
                <a:tc>
                  <a:txBody>
                    <a:bodyPr/>
                    <a:lstStyle/>
                    <a:p>
                      <a:r>
                        <a:rPr lang="en-US" sz="1000"/>
                        <a:t>27.92 %</a:t>
                      </a:r>
                    </a:p>
                  </a:txBody>
                  <a:tcPr/>
                </a:tc>
                <a:extLst>
                  <a:ext uri="{0D108BD9-81ED-4DB2-BD59-A6C34878D82A}">
                    <a16:rowId xmlns:a16="http://schemas.microsoft.com/office/drawing/2014/main" val="790877425"/>
                  </a:ext>
                </a:extLst>
              </a:tr>
            </a:tbl>
          </a:graphicData>
        </a:graphic>
      </p:graphicFrame>
      <p:sp>
        <p:nvSpPr>
          <p:cNvPr id="4" name="Text Placeholder 3">
            <a:extLst>
              <a:ext uri="{FF2B5EF4-FFF2-40B4-BE49-F238E27FC236}">
                <a16:creationId xmlns:a16="http://schemas.microsoft.com/office/drawing/2014/main" id="{28E8E815-E074-4003-ADFF-58546D10D987}"/>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21479098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65A43-1CEB-43BF-9B61-234CFB0CBD44}"/>
              </a:ext>
            </a:extLst>
          </p:cNvPr>
          <p:cNvSpPr>
            <a:spLocks noGrp="1"/>
          </p:cNvSpPr>
          <p:nvPr>
            <p:ph type="title"/>
          </p:nvPr>
        </p:nvSpPr>
        <p:spPr/>
        <p:txBody>
          <a:bodyPr/>
          <a:lstStyle/>
          <a:p>
            <a:r>
              <a:rPr lang="en-US"/>
              <a:t>Instagram Stories Key Metrics Line Chart | SLTR</a:t>
            </a:r>
          </a:p>
        </p:txBody>
      </p:sp>
      <p:graphicFrame>
        <p:nvGraphicFramePr>
          <p:cNvPr id="6" name="Chart Placeholder 5">
            <a:extLst>
              <a:ext uri="{FF2B5EF4-FFF2-40B4-BE49-F238E27FC236}">
                <a16:creationId xmlns:a16="http://schemas.microsoft.com/office/drawing/2014/main" id="{838D6733-7B1A-4FB9-8A92-3C7D2F85B36B}"/>
              </a:ext>
            </a:extLst>
          </p:cNvPr>
          <p:cNvGraphicFramePr>
            <a:graphicFrameLocks noGrp="1"/>
          </p:cNvGraphicFramePr>
          <p:nvPr>
            <p:ph type="chart" sz="quarter" idx="13"/>
            <p:extLst>
              <p:ext uri="{D42A27DB-BD31-4B8C-83A1-F6EECF244321}">
                <p14:modId xmlns:p14="http://schemas.microsoft.com/office/powerpoint/2010/main" val="1751215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41D608-5DA4-425D-8C3C-EB64ADA3CA12}"/>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82E5212C-8AE7-4244-895D-EB691069B3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34004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A4B72-3561-4A78-B547-59B11B127B6A}"/>
              </a:ext>
            </a:extLst>
          </p:cNvPr>
          <p:cNvSpPr>
            <a:spLocks noGrp="1"/>
          </p:cNvSpPr>
          <p:nvPr>
            <p:ph type="title"/>
          </p:nvPr>
        </p:nvSpPr>
        <p:spPr/>
        <p:txBody>
          <a:bodyPr/>
          <a:lstStyle/>
          <a:p>
            <a:r>
              <a:rPr lang="en-US"/>
              <a:t>Instagram Stories Taps Line Chart | SLTR</a:t>
            </a:r>
          </a:p>
        </p:txBody>
      </p:sp>
      <p:graphicFrame>
        <p:nvGraphicFramePr>
          <p:cNvPr id="6" name="Chart Placeholder 5">
            <a:extLst>
              <a:ext uri="{FF2B5EF4-FFF2-40B4-BE49-F238E27FC236}">
                <a16:creationId xmlns:a16="http://schemas.microsoft.com/office/drawing/2014/main" id="{90BD3369-FA47-4431-A56C-C891BDAC0C18}"/>
              </a:ext>
            </a:extLst>
          </p:cNvPr>
          <p:cNvGraphicFramePr>
            <a:graphicFrameLocks noGrp="1"/>
          </p:cNvGraphicFramePr>
          <p:nvPr>
            <p:ph type="chart" sz="quarter" idx="13"/>
            <p:extLst>
              <p:ext uri="{D42A27DB-BD31-4B8C-83A1-F6EECF244321}">
                <p14:modId xmlns:p14="http://schemas.microsoft.com/office/powerpoint/2010/main" val="4185452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C5B550-904B-4F7E-8740-C0545B7F6A3D}"/>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94547A7E-15AB-4909-B9C4-C1664A7FBE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96496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A2BD6-B845-41A6-8E17-AD3B70D3A323}"/>
              </a:ext>
            </a:extLst>
          </p:cNvPr>
          <p:cNvSpPr>
            <a:spLocks noGrp="1"/>
          </p:cNvSpPr>
          <p:nvPr>
            <p:ph type="title"/>
          </p:nvPr>
        </p:nvSpPr>
        <p:spPr/>
        <p:txBody>
          <a:bodyPr/>
          <a:lstStyle/>
          <a:p>
            <a:r>
              <a:rPr lang="en-US"/>
              <a:t>Instagram Stories Key Metrics Table | SLTR</a:t>
            </a:r>
          </a:p>
        </p:txBody>
      </p:sp>
      <p:graphicFrame>
        <p:nvGraphicFramePr>
          <p:cNvPr id="5" name="Table Placeholder 4">
            <a:extLst>
              <a:ext uri="{FF2B5EF4-FFF2-40B4-BE49-F238E27FC236}">
                <a16:creationId xmlns:a16="http://schemas.microsoft.com/office/drawing/2014/main" id="{73688368-8C20-4581-822E-C90C60C4F39D}"/>
              </a:ext>
            </a:extLst>
          </p:cNvPr>
          <p:cNvGraphicFramePr>
            <a:graphicFrameLocks noGrp="1"/>
          </p:cNvGraphicFramePr>
          <p:nvPr>
            <p:ph type="tbl" sz="quarter" idx="13"/>
            <p:extLst>
              <p:ext uri="{D42A27DB-BD31-4B8C-83A1-F6EECF244321}">
                <p14:modId xmlns:p14="http://schemas.microsoft.com/office/powerpoint/2010/main" val="1793932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25233842"/>
                    </a:ext>
                  </a:extLst>
                </a:gridCol>
                <a:gridCol w="707746">
                  <a:extLst>
                    <a:ext uri="{9D8B030D-6E8A-4147-A177-3AD203B41FA5}">
                      <a16:colId xmlns:a16="http://schemas.microsoft.com/office/drawing/2014/main" val="731968814"/>
                    </a:ext>
                  </a:extLst>
                </a:gridCol>
                <a:gridCol w="707746">
                  <a:extLst>
                    <a:ext uri="{9D8B030D-6E8A-4147-A177-3AD203B41FA5}">
                      <a16:colId xmlns:a16="http://schemas.microsoft.com/office/drawing/2014/main" val="2087787413"/>
                    </a:ext>
                  </a:extLst>
                </a:gridCol>
                <a:gridCol w="353873">
                  <a:extLst>
                    <a:ext uri="{9D8B030D-6E8A-4147-A177-3AD203B41FA5}">
                      <a16:colId xmlns:a16="http://schemas.microsoft.com/office/drawing/2014/main" val="2669231978"/>
                    </a:ext>
                  </a:extLst>
                </a:gridCol>
                <a:gridCol w="353873">
                  <a:extLst>
                    <a:ext uri="{9D8B030D-6E8A-4147-A177-3AD203B41FA5}">
                      <a16:colId xmlns:a16="http://schemas.microsoft.com/office/drawing/2014/main" val="1643340257"/>
                    </a:ext>
                  </a:extLst>
                </a:gridCol>
                <a:gridCol w="707746">
                  <a:extLst>
                    <a:ext uri="{9D8B030D-6E8A-4147-A177-3AD203B41FA5}">
                      <a16:colId xmlns:a16="http://schemas.microsoft.com/office/drawing/2014/main" val="140153609"/>
                    </a:ext>
                  </a:extLst>
                </a:gridCol>
                <a:gridCol w="707746">
                  <a:extLst>
                    <a:ext uri="{9D8B030D-6E8A-4147-A177-3AD203B41FA5}">
                      <a16:colId xmlns:a16="http://schemas.microsoft.com/office/drawing/2014/main" val="3759899332"/>
                    </a:ext>
                  </a:extLst>
                </a:gridCol>
                <a:gridCol w="707746">
                  <a:extLst>
                    <a:ext uri="{9D8B030D-6E8A-4147-A177-3AD203B41FA5}">
                      <a16:colId xmlns:a16="http://schemas.microsoft.com/office/drawing/2014/main" val="1207771773"/>
                    </a:ext>
                  </a:extLst>
                </a:gridCol>
                <a:gridCol w="707746">
                  <a:extLst>
                    <a:ext uri="{9D8B030D-6E8A-4147-A177-3AD203B41FA5}">
                      <a16:colId xmlns:a16="http://schemas.microsoft.com/office/drawing/2014/main" val="2634292710"/>
                    </a:ext>
                  </a:extLst>
                </a:gridCol>
                <a:gridCol w="707746">
                  <a:extLst>
                    <a:ext uri="{9D8B030D-6E8A-4147-A177-3AD203B41FA5}">
                      <a16:colId xmlns:a16="http://schemas.microsoft.com/office/drawing/2014/main" val="3785213650"/>
                    </a:ext>
                  </a:extLst>
                </a:gridCol>
                <a:gridCol w="707746">
                  <a:extLst>
                    <a:ext uri="{9D8B030D-6E8A-4147-A177-3AD203B41FA5}">
                      <a16:colId xmlns:a16="http://schemas.microsoft.com/office/drawing/2014/main" val="3013659221"/>
                    </a:ext>
                  </a:extLst>
                </a:gridCol>
                <a:gridCol w="707746">
                  <a:extLst>
                    <a:ext uri="{9D8B030D-6E8A-4147-A177-3AD203B41FA5}">
                      <a16:colId xmlns:a16="http://schemas.microsoft.com/office/drawing/2014/main" val="28618871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Ø Interaction-Rate</a:t>
                      </a:r>
                    </a:p>
                  </a:txBody>
                  <a:tcPr/>
                </a:tc>
                <a:tc>
                  <a:txBody>
                    <a:bodyPr/>
                    <a:lstStyle/>
                    <a:p>
                      <a:r>
                        <a:rPr lang="en-US" sz="1000"/>
                        <a:t>Ø Exits per Story</a:t>
                      </a:r>
                    </a:p>
                  </a:txBody>
                  <a:tcPr/>
                </a:tc>
                <a:tc>
                  <a:txBody>
                    <a:bodyPr/>
                    <a:lstStyle/>
                    <a:p>
                      <a:r>
                        <a:rPr lang="en-US" sz="1000"/>
                        <a:t>Ø Replies per Story</a:t>
                      </a:r>
                    </a:p>
                  </a:txBody>
                  <a:tcPr/>
                </a:tc>
                <a:tc>
                  <a:txBody>
                    <a:bodyPr/>
                    <a:lstStyle/>
                    <a:p>
                      <a:r>
                        <a:rPr lang="en-US" sz="1000"/>
                        <a:t>Ø Impressions per Story</a:t>
                      </a:r>
                    </a:p>
                  </a:txBody>
                  <a:tcPr/>
                </a:tc>
                <a:tc>
                  <a:txBody>
                    <a:bodyPr/>
                    <a:lstStyle/>
                    <a:p>
                      <a:r>
                        <a:rPr lang="en-US" sz="1000"/>
                        <a:t>Ø Reach per Story</a:t>
                      </a:r>
                    </a:p>
                  </a:txBody>
                  <a:tcPr/>
                </a:tc>
                <a:tc>
                  <a:txBody>
                    <a:bodyPr/>
                    <a:lstStyle/>
                    <a:p>
                      <a:r>
                        <a:rPr lang="en-US" sz="1000"/>
                        <a:t>Ø Engagements per Story</a:t>
                      </a:r>
                    </a:p>
                  </a:txBody>
                  <a:tcPr/>
                </a:tc>
                <a:tc>
                  <a:txBody>
                    <a:bodyPr/>
                    <a:lstStyle/>
                    <a:p>
                      <a:r>
                        <a:rPr lang="en-US" sz="1000"/>
                        <a:t>Ø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007386818"/>
                  </a:ext>
                </a:extLst>
              </a:tr>
              <a:tr h="370840">
                <a:tc>
                  <a:txBody>
                    <a:bodyPr/>
                    <a:lstStyle/>
                    <a:p>
                      <a:r>
                        <a:rPr lang="en-US" sz="1000"/>
                        <a:t>shangrilamauritius</a:t>
                      </a:r>
                    </a:p>
                  </a:txBody>
                  <a:tcPr/>
                </a:tc>
                <a:tc>
                  <a:txBody>
                    <a:bodyPr/>
                    <a:lstStyle/>
                    <a:p>
                      <a:r>
                        <a:rPr lang="en-US" sz="1000"/>
                        <a:t>40</a:t>
                      </a:r>
                    </a:p>
                  </a:txBody>
                  <a:tcPr/>
                </a:tc>
                <a:tc>
                  <a:txBody>
                    <a:bodyPr/>
                    <a:lstStyle/>
                    <a:p>
                      <a:r>
                        <a:rPr lang="en-US" sz="1000"/>
                        <a:t>0.7867</a:t>
                      </a:r>
                    </a:p>
                  </a:txBody>
                  <a:tcPr/>
                </a:tc>
                <a:tc>
                  <a:txBody>
                    <a:bodyPr/>
                    <a:lstStyle/>
                    <a:p>
                      <a:r>
                        <a:rPr lang="en-US" sz="1000"/>
                        <a:t>115.62</a:t>
                      </a:r>
                    </a:p>
                  </a:txBody>
                  <a:tcPr/>
                </a:tc>
                <a:tc>
                  <a:txBody>
                    <a:bodyPr/>
                    <a:lstStyle/>
                    <a:p>
                      <a:r>
                        <a:rPr lang="en-US" sz="1000"/>
                        <a:t>0.93</a:t>
                      </a:r>
                    </a:p>
                  </a:txBody>
                  <a:tcPr/>
                </a:tc>
                <a:tc>
                  <a:txBody>
                    <a:bodyPr/>
                    <a:lstStyle/>
                    <a:p>
                      <a:r>
                        <a:rPr lang="en-US" sz="1000"/>
                        <a:t>1584.25</a:t>
                      </a:r>
                    </a:p>
                  </a:txBody>
                  <a:tcPr/>
                </a:tc>
                <a:tc>
                  <a:txBody>
                    <a:bodyPr/>
                    <a:lstStyle/>
                    <a:p>
                      <a:r>
                        <a:rPr lang="en-US" sz="1000"/>
                        <a:t>1425.50</a:t>
                      </a:r>
                    </a:p>
                  </a:txBody>
                  <a:tcPr/>
                </a:tc>
                <a:tc>
                  <a:txBody>
                    <a:bodyPr/>
                    <a:lstStyle/>
                    <a:p>
                      <a:r>
                        <a:rPr lang="en-US" sz="1000"/>
                        <a:t>1109.30</a:t>
                      </a:r>
                    </a:p>
                  </a:txBody>
                  <a:tcPr/>
                </a:tc>
                <a:tc>
                  <a:txBody>
                    <a:bodyPr/>
                    <a:lstStyle/>
                    <a:p>
                      <a:r>
                        <a:rPr lang="en-US" sz="1000"/>
                        <a:t>1108.38</a:t>
                      </a:r>
                    </a:p>
                  </a:txBody>
                  <a:tcPr/>
                </a:tc>
                <a:tc>
                  <a:txBody>
                    <a:bodyPr/>
                    <a:lstStyle/>
                    <a:p>
                      <a:r>
                        <a:rPr lang="en-US" sz="1000"/>
                        <a:t>63370</a:t>
                      </a:r>
                    </a:p>
                  </a:txBody>
                  <a:tcPr/>
                </a:tc>
                <a:tc>
                  <a:txBody>
                    <a:bodyPr/>
                    <a:lstStyle/>
                    <a:p>
                      <a:r>
                        <a:rPr lang="en-US" sz="1000"/>
                        <a:t>4625</a:t>
                      </a:r>
                    </a:p>
                  </a:txBody>
                  <a:tcPr/>
                </a:tc>
                <a:tc>
                  <a:txBody>
                    <a:bodyPr/>
                    <a:lstStyle/>
                    <a:p>
                      <a:r>
                        <a:rPr lang="en-US" sz="1000"/>
                        <a:t>44372</a:t>
                      </a:r>
                    </a:p>
                  </a:txBody>
                  <a:tcPr/>
                </a:tc>
                <a:extLst>
                  <a:ext uri="{0D108BD9-81ED-4DB2-BD59-A6C34878D82A}">
                    <a16:rowId xmlns:a16="http://schemas.microsoft.com/office/drawing/2014/main" val="1991780598"/>
                  </a:ext>
                </a:extLst>
              </a:tr>
            </a:tbl>
          </a:graphicData>
        </a:graphic>
      </p:graphicFrame>
      <p:sp>
        <p:nvSpPr>
          <p:cNvPr id="4" name="Text Placeholder 3">
            <a:extLst>
              <a:ext uri="{FF2B5EF4-FFF2-40B4-BE49-F238E27FC236}">
                <a16:creationId xmlns:a16="http://schemas.microsoft.com/office/drawing/2014/main" id="{1B83FED7-D7EC-4A42-AE73-03B64B0C78E6}"/>
              </a:ext>
            </a:extLst>
          </p:cNvPr>
          <p:cNvSpPr>
            <a:spLocks noGrp="1"/>
          </p:cNvSpPr>
          <p:nvPr>
            <p:ph type="body" sz="quarter" idx="14"/>
          </p:nvPr>
        </p:nvSpPr>
        <p:spPr/>
        <p:txBody>
          <a:bodyPr/>
          <a:lstStyle/>
          <a:p>
            <a:r>
              <a:rPr lang="en-US"/>
              <a:t>01/08/2018 - 31/10/2018</a:t>
            </a:r>
          </a:p>
        </p:txBody>
      </p:sp>
    </p:spTree>
    <p:extLst>
      <p:ext uri="{BB962C8B-B14F-4D97-AF65-F5344CB8AC3E}">
        <p14:creationId xmlns:p14="http://schemas.microsoft.com/office/powerpoint/2010/main" val="28938762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ED0D9-39AB-45AD-9F57-EC1C0ABA3904}"/>
              </a:ext>
            </a:extLst>
          </p:cNvPr>
          <p:cNvSpPr>
            <a:spLocks noGrp="1"/>
          </p:cNvSpPr>
          <p:nvPr>
            <p:ph type="title"/>
          </p:nvPr>
        </p:nvSpPr>
        <p:spPr/>
        <p:txBody>
          <a:bodyPr/>
          <a:lstStyle/>
          <a:p>
            <a:r>
              <a:rPr lang="en-US"/>
              <a:t>Twitter TW Followers Total (Bar Chart) | SLTR</a:t>
            </a:r>
          </a:p>
        </p:txBody>
      </p:sp>
      <p:graphicFrame>
        <p:nvGraphicFramePr>
          <p:cNvPr id="6" name="Chart Placeholder 5">
            <a:extLst>
              <a:ext uri="{FF2B5EF4-FFF2-40B4-BE49-F238E27FC236}">
                <a16:creationId xmlns:a16="http://schemas.microsoft.com/office/drawing/2014/main" id="{7320E0E9-3AC3-4822-B170-DB0BFC4AEC3A}"/>
              </a:ext>
            </a:extLst>
          </p:cNvPr>
          <p:cNvGraphicFramePr>
            <a:graphicFrameLocks noGrp="1"/>
          </p:cNvGraphicFramePr>
          <p:nvPr>
            <p:ph type="chart" sz="quarter" idx="13"/>
            <p:extLst>
              <p:ext uri="{D42A27DB-BD31-4B8C-83A1-F6EECF244321}">
                <p14:modId xmlns:p14="http://schemas.microsoft.com/office/powerpoint/2010/main" val="3797174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93DF03-B936-4CB0-A422-91D874F496D7}"/>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0BFB7518-2613-4CF8-AB8F-E4A0F6DB70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07692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A0394-D567-44C3-B616-AC43B32343EA}"/>
              </a:ext>
            </a:extLst>
          </p:cNvPr>
          <p:cNvSpPr>
            <a:spLocks noGrp="1"/>
          </p:cNvSpPr>
          <p:nvPr>
            <p:ph type="title"/>
          </p:nvPr>
        </p:nvSpPr>
        <p:spPr/>
        <p:txBody>
          <a:bodyPr/>
          <a:lstStyle/>
          <a:p>
            <a:r>
              <a:rPr lang="en-US"/>
              <a:t>Twitter TW Followers Change (Bar Chart) | SLTR</a:t>
            </a:r>
          </a:p>
        </p:txBody>
      </p:sp>
      <p:graphicFrame>
        <p:nvGraphicFramePr>
          <p:cNvPr id="6" name="Chart Placeholder 5">
            <a:extLst>
              <a:ext uri="{FF2B5EF4-FFF2-40B4-BE49-F238E27FC236}">
                <a16:creationId xmlns:a16="http://schemas.microsoft.com/office/drawing/2014/main" id="{194A2625-1BBC-4C8D-A2B1-F03C6EB27891}"/>
              </a:ext>
            </a:extLst>
          </p:cNvPr>
          <p:cNvGraphicFramePr>
            <a:graphicFrameLocks noGrp="1"/>
          </p:cNvGraphicFramePr>
          <p:nvPr>
            <p:ph type="chart" sz="quarter" idx="13"/>
            <p:extLst>
              <p:ext uri="{D42A27DB-BD31-4B8C-83A1-F6EECF244321}">
                <p14:modId xmlns:p14="http://schemas.microsoft.com/office/powerpoint/2010/main" val="703711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DDCC33-1127-44B8-83C7-7330BD42D7EB}"/>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D8E1D4E3-045C-4154-88E5-1E348FFC39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52617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8A0A2-2D49-4DD8-B38E-4BA3E14F35C0}"/>
              </a:ext>
            </a:extLst>
          </p:cNvPr>
          <p:cNvSpPr>
            <a:spLocks noGrp="1"/>
          </p:cNvSpPr>
          <p:nvPr>
            <p:ph type="title"/>
          </p:nvPr>
        </p:nvSpPr>
        <p:spPr/>
        <p:txBody>
          <a:bodyPr/>
          <a:lstStyle/>
          <a:p>
            <a:r>
              <a:rPr lang="en-US"/>
              <a:t>Overall TW Total Interactions (Bar Chart) | Shangri-La Mauritius</a:t>
            </a:r>
          </a:p>
        </p:txBody>
      </p:sp>
      <p:graphicFrame>
        <p:nvGraphicFramePr>
          <p:cNvPr id="6" name="Chart Placeholder 5">
            <a:extLst>
              <a:ext uri="{FF2B5EF4-FFF2-40B4-BE49-F238E27FC236}">
                <a16:creationId xmlns:a16="http://schemas.microsoft.com/office/drawing/2014/main" id="{592BB10B-5B9C-4E1A-BFDE-8FE14CBD3F78}"/>
              </a:ext>
            </a:extLst>
          </p:cNvPr>
          <p:cNvGraphicFramePr>
            <a:graphicFrameLocks noGrp="1"/>
          </p:cNvGraphicFramePr>
          <p:nvPr>
            <p:ph type="chart" sz="quarter" idx="13"/>
            <p:extLst>
              <p:ext uri="{D42A27DB-BD31-4B8C-83A1-F6EECF244321}">
                <p14:modId xmlns:p14="http://schemas.microsoft.com/office/powerpoint/2010/main" val="2767319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35E712-2D42-47D8-9BB2-95A2E7D46AA2}"/>
              </a:ext>
            </a:extLst>
          </p:cNvPr>
          <p:cNvSpPr>
            <a:spLocks noGrp="1"/>
          </p:cNvSpPr>
          <p:nvPr>
            <p:ph type="body" sz="quarter" idx="14"/>
          </p:nvPr>
        </p:nvSpPr>
        <p:spPr/>
        <p:txBody>
          <a:bodyPr/>
          <a:lstStyle/>
          <a:p>
            <a:r>
              <a:rPr lang="en-US"/>
              <a:t>01/08/2018 - 31/10/2018</a:t>
            </a:r>
          </a:p>
        </p:txBody>
      </p:sp>
      <p:sp>
        <p:nvSpPr>
          <p:cNvPr id="5" name="Footer Placeholder 4">
            <a:extLst>
              <a:ext uri="{FF2B5EF4-FFF2-40B4-BE49-F238E27FC236}">
                <a16:creationId xmlns:a16="http://schemas.microsoft.com/office/drawing/2014/main" id="{2A6EDFC8-B981-4288-ADD5-3803E04CAB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7074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2147</Words>
  <Application>Microsoft Office PowerPoint</Application>
  <PresentationFormat>On-screen Show (4:3)</PresentationFormat>
  <Paragraphs>897</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SLTR</vt:lpstr>
      <vt:lpstr>Facebook FB Insights Fans Total (Bar Chart) | SLTR</vt:lpstr>
      <vt:lpstr>Facebook FB Fans Change (Bar Chart) | SLTR</vt:lpstr>
      <vt:lpstr>Facebook FB Reach (Bar Chart) | SLTR</vt:lpstr>
      <vt:lpstr>Facebook FB Total Interactions (Bar Chart) | SLTR</vt:lpstr>
      <vt:lpstr>Facebook FB Organic Vs Paid Reach (Bar Chart) | SLTR</vt:lpstr>
      <vt:lpstr>Facebook FB Post Reach (Bar Chart) | SLTR</vt:lpstr>
      <vt:lpstr>Facebook FB Own Posts Table with views | SLTR - 1 of 24</vt:lpstr>
      <vt:lpstr>Facebook FB Own Posts Table with views | SLTR - 2 of 24</vt:lpstr>
      <vt:lpstr>Facebook FB Own Posts Table with views | SLTR - 3 of 24</vt:lpstr>
      <vt:lpstr>Facebook FB Own Posts Table with views | SLTR - 4 of 24</vt:lpstr>
      <vt:lpstr>Facebook FB Own Posts Table with views | SLTR - 5 of 24</vt:lpstr>
      <vt:lpstr>Facebook FB Own Posts Table with views | SLTR - 6 of 24</vt:lpstr>
      <vt:lpstr>Facebook FB Own Posts Table with views | SLTR - 7 of 24</vt:lpstr>
      <vt:lpstr>Facebook FB Own Posts Table with views | SLTR - 8 of 24</vt:lpstr>
      <vt:lpstr>Facebook FB Own Posts Table with views | SLTR - 9 of 24</vt:lpstr>
      <vt:lpstr>Facebook FB Own Posts Table with views | SLTR - 10 of 24</vt:lpstr>
      <vt:lpstr>Facebook FB Own Posts Table with views | SLTR - 11 of 24</vt:lpstr>
      <vt:lpstr>Facebook FB Own Posts Table with views | SLTR - 12 of 24</vt:lpstr>
      <vt:lpstr>Facebook FB Own Posts Table with views | SLTR - 13 of 24</vt:lpstr>
      <vt:lpstr>Facebook FB Own Posts Table with views | SLTR - 14 of 24</vt:lpstr>
      <vt:lpstr>Facebook FB Own Posts Table with views | SLTR - 15 of 24</vt:lpstr>
      <vt:lpstr>Facebook FB Own Posts Table with views | SLTR - 16 of 24</vt:lpstr>
      <vt:lpstr>Facebook FB Own Posts Table with views | SLTR - 17 of 24</vt:lpstr>
      <vt:lpstr>Facebook FB Own Posts Table with views | SLTR - 18 of 24</vt:lpstr>
      <vt:lpstr>Facebook FB Own Posts Table with views | SLTR - 19 of 24</vt:lpstr>
      <vt:lpstr>Facebook FB Own Posts Table with views | SLTR - 20 of 24</vt:lpstr>
      <vt:lpstr>Facebook FB Own Posts Table with views | SLTR - 21 of 24</vt:lpstr>
      <vt:lpstr>Facebook FB Own Posts Table with views | SLTR - 22 of 24</vt:lpstr>
      <vt:lpstr>Facebook FB Own Posts Table with views | SLTR - 23 of 24</vt:lpstr>
      <vt:lpstr>Facebook FB Own Posts Table with views | SLTR - 24 of 24</vt:lpstr>
      <vt:lpstr>Instagram IG Followers Total (Bar Chart) | SLTR</vt:lpstr>
      <vt:lpstr>Instagram IG Followers Change (Bar Chart) | SLTR</vt:lpstr>
      <vt:lpstr>Reach  | SLTR</vt:lpstr>
      <vt:lpstr>Instagram IG Total Interactions (Bar Chart) | shangrilamauritius</vt:lpstr>
      <vt:lpstr>Instagram Posts Table | SLTR - 1 of 3</vt:lpstr>
      <vt:lpstr>Instagram Posts Table | SLTR - 2 of 3</vt:lpstr>
      <vt:lpstr>Instagram Posts Table | SLTR - 3 of 3</vt:lpstr>
      <vt:lpstr>Instagram Videos Table | SLTR</vt:lpstr>
      <vt:lpstr>Instagram Stories Key Metrics Line Chart | SLTR</vt:lpstr>
      <vt:lpstr>Instagram Stories Taps Line Chart | SLTR</vt:lpstr>
      <vt:lpstr>Instagram Stories Key Metrics Table | SLTR</vt:lpstr>
      <vt:lpstr>Twitter TW Followers Total (Bar Chart) | SLTR</vt:lpstr>
      <vt:lpstr>Twitter TW Followers Change (Bar Chart) | SLTR</vt:lpstr>
      <vt:lpstr>Overall TW Total Interactions (Bar Chart) | Shangri-La Mauritius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SLTR</dc:title>
  <dc:creator>Administrator</dc:creator>
  <cp:lastModifiedBy>Administrator</cp:lastModifiedBy>
  <cp:revision>1</cp:revision>
  <dcterms:created xsi:type="dcterms:W3CDTF">2018-11-05T15:21:38Z</dcterms:created>
  <dcterms:modified xsi:type="dcterms:W3CDTF">2018-11-05T15:23:47Z</dcterms:modified>
</cp:coreProperties>
</file>