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54728</c:v>
                </c:pt>
                <c:pt idx="1">
                  <c:v>55130</c:v>
                </c:pt>
              </c:numCache>
            </c:numRef>
          </c:val>
          <c:extLst>
            <c:ext xmlns:c16="http://schemas.microsoft.com/office/drawing/2014/chart" uri="{C3380CC4-5D6E-409C-BE32-E72D297353CC}">
              <c16:uniqueId val="{00000000-B3C9-41F4-81A6-C594FC40962E}"/>
            </c:ext>
          </c:extLst>
        </c:ser>
        <c:dLbls>
          <c:showLegendKey val="0"/>
          <c:showVal val="0"/>
          <c:showCatName val="0"/>
          <c:showSerName val="0"/>
          <c:showPercent val="0"/>
          <c:showBubbleSize val="0"/>
        </c:dLbls>
        <c:gapWidth val="182"/>
        <c:axId val="343009000"/>
        <c:axId val="343007360"/>
      </c:barChart>
      <c:dateAx>
        <c:axId val="3430090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07360"/>
        <c:crosses val="autoZero"/>
        <c:auto val="1"/>
        <c:lblOffset val="100"/>
        <c:baseTimeUnit val="days"/>
      </c:dateAx>
      <c:valAx>
        <c:axId val="343007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0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807</c:v>
                </c:pt>
                <c:pt idx="1">
                  <c:v>412</c:v>
                </c:pt>
                <c:pt idx="2">
                  <c:v>436</c:v>
                </c:pt>
              </c:numCache>
            </c:numRef>
          </c:val>
          <c:extLst>
            <c:ext xmlns:c16="http://schemas.microsoft.com/office/drawing/2014/chart" uri="{C3380CC4-5D6E-409C-BE32-E72D297353CC}">
              <c16:uniqueId val="{00000000-E114-429C-8F44-D2CE16105A68}"/>
            </c:ext>
          </c:extLst>
        </c:ser>
        <c:dLbls>
          <c:showLegendKey val="0"/>
          <c:showVal val="0"/>
          <c:showCatName val="0"/>
          <c:showSerName val="0"/>
          <c:showPercent val="0"/>
          <c:showBubbleSize val="0"/>
        </c:dLbls>
        <c:gapWidth val="182"/>
        <c:axId val="343010640"/>
        <c:axId val="343010968"/>
      </c:barChart>
      <c:dateAx>
        <c:axId val="343010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10968"/>
        <c:crosses val="autoZero"/>
        <c:auto val="1"/>
        <c:lblOffset val="100"/>
        <c:baseTimeUnit val="days"/>
      </c:dateAx>
      <c:valAx>
        <c:axId val="343010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1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224614</c:v>
                </c:pt>
                <c:pt idx="1">
                  <c:v>258767</c:v>
                </c:pt>
                <c:pt idx="2">
                  <c:v>331525</c:v>
                </c:pt>
              </c:numCache>
            </c:numRef>
          </c:val>
          <c:extLst>
            <c:ext xmlns:c16="http://schemas.microsoft.com/office/drawing/2014/chart" uri="{C3380CC4-5D6E-409C-BE32-E72D297353CC}">
              <c16:uniqueId val="{00000000-CD16-4A23-BFAC-E8732C857FC0}"/>
            </c:ext>
          </c:extLst>
        </c:ser>
        <c:dLbls>
          <c:showLegendKey val="0"/>
          <c:showVal val="0"/>
          <c:showCatName val="0"/>
          <c:showSerName val="0"/>
          <c:showPercent val="0"/>
          <c:showBubbleSize val="0"/>
        </c:dLbls>
        <c:gapWidth val="182"/>
        <c:axId val="346899304"/>
        <c:axId val="346896352"/>
      </c:barChart>
      <c:dateAx>
        <c:axId val="346899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96352"/>
        <c:crosses val="autoZero"/>
        <c:auto val="1"/>
        <c:lblOffset val="100"/>
        <c:baseTimeUnit val="days"/>
      </c:dateAx>
      <c:valAx>
        <c:axId val="346896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9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25271</c:v>
                </c:pt>
                <c:pt idx="1">
                  <c:v>45250</c:v>
                </c:pt>
                <c:pt idx="2">
                  <c:v>39534</c:v>
                </c:pt>
              </c:numCache>
            </c:numRef>
          </c:val>
          <c:extLst>
            <c:ext xmlns:c16="http://schemas.microsoft.com/office/drawing/2014/chart" uri="{C3380CC4-5D6E-409C-BE32-E72D297353CC}">
              <c16:uniqueId val="{00000000-4A4F-48A3-8201-E722367E67CF}"/>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4A4F-48A3-8201-E722367E67CF}"/>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43108</c:v>
                </c:pt>
                <c:pt idx="1">
                  <c:v>43109</c:v>
                </c:pt>
                <c:pt idx="2">
                  <c:v>43110</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A4F-48A3-8201-E722367E67CF}"/>
            </c:ext>
          </c:extLst>
        </c:ser>
        <c:dLbls>
          <c:showLegendKey val="0"/>
          <c:showVal val="0"/>
          <c:showCatName val="0"/>
          <c:showSerName val="0"/>
          <c:showPercent val="0"/>
          <c:showBubbleSize val="0"/>
        </c:dLbls>
        <c:gapWidth val="182"/>
        <c:axId val="344371664"/>
        <c:axId val="344369696"/>
      </c:barChart>
      <c:dateAx>
        <c:axId val="3443716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69696"/>
        <c:crosses val="autoZero"/>
        <c:auto val="1"/>
        <c:lblOffset val="100"/>
        <c:baseTimeUnit val="days"/>
      </c:dateAx>
      <c:valAx>
        <c:axId val="344369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7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20741</c:v>
                </c:pt>
                <c:pt idx="1">
                  <c:v>17323</c:v>
                </c:pt>
                <c:pt idx="2">
                  <c:v>22022</c:v>
                </c:pt>
              </c:numCache>
            </c:numRef>
          </c:val>
          <c:extLst>
            <c:ext xmlns:c16="http://schemas.microsoft.com/office/drawing/2014/chart" uri="{C3380CC4-5D6E-409C-BE32-E72D297353CC}">
              <c16:uniqueId val="{00000000-DD93-46C0-84EB-20237F0C73D3}"/>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124722</c:v>
                </c:pt>
                <c:pt idx="1">
                  <c:v>134045</c:v>
                </c:pt>
                <c:pt idx="2">
                  <c:v>214545</c:v>
                </c:pt>
              </c:numCache>
            </c:numRef>
          </c:val>
          <c:extLst>
            <c:ext xmlns:c16="http://schemas.microsoft.com/office/drawing/2014/chart" uri="{C3380CC4-5D6E-409C-BE32-E72D297353CC}">
              <c16:uniqueId val="{00000001-DD93-46C0-84EB-20237F0C73D3}"/>
            </c:ext>
          </c:extLst>
        </c:ser>
        <c:dLbls>
          <c:showLegendKey val="0"/>
          <c:showVal val="0"/>
          <c:showCatName val="0"/>
          <c:showSerName val="0"/>
          <c:showPercent val="0"/>
          <c:showBubbleSize val="0"/>
        </c:dLbls>
        <c:gapWidth val="182"/>
        <c:axId val="283822608"/>
        <c:axId val="283817032"/>
      </c:barChart>
      <c:dateAx>
        <c:axId val="2838226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17032"/>
        <c:crosses val="autoZero"/>
        <c:auto val="1"/>
        <c:lblOffset val="100"/>
        <c:baseTimeUnit val="days"/>
      </c:dateAx>
      <c:valAx>
        <c:axId val="283817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2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156911</c:v>
                </c:pt>
                <c:pt idx="1">
                  <c:v>158321</c:v>
                </c:pt>
                <c:pt idx="2">
                  <c:v>252138</c:v>
                </c:pt>
              </c:numCache>
            </c:numRef>
          </c:val>
          <c:extLst>
            <c:ext xmlns:c16="http://schemas.microsoft.com/office/drawing/2014/chart" uri="{C3380CC4-5D6E-409C-BE32-E72D297353CC}">
              <c16:uniqueId val="{00000000-1082-4BD0-B0D5-18C998BFBAA1}"/>
            </c:ext>
          </c:extLst>
        </c:ser>
        <c:dLbls>
          <c:showLegendKey val="0"/>
          <c:showVal val="0"/>
          <c:showCatName val="0"/>
          <c:showSerName val="0"/>
          <c:showPercent val="0"/>
          <c:showBubbleSize val="0"/>
        </c:dLbls>
        <c:gapWidth val="182"/>
        <c:axId val="283820640"/>
        <c:axId val="283820968"/>
      </c:barChart>
      <c:dateAx>
        <c:axId val="283820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20968"/>
        <c:crosses val="autoZero"/>
        <c:auto val="1"/>
        <c:lblOffset val="100"/>
        <c:baseTimeUnit val="days"/>
      </c:dateAx>
      <c:valAx>
        <c:axId val="283820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2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52327</c:v>
                </c:pt>
                <c:pt idx="1">
                  <c:v>53267</c:v>
                </c:pt>
                <c:pt idx="2">
                  <c:v>55704</c:v>
                </c:pt>
              </c:numCache>
            </c:numRef>
          </c:val>
          <c:extLst>
            <c:ext xmlns:c16="http://schemas.microsoft.com/office/drawing/2014/chart" uri="{C3380CC4-5D6E-409C-BE32-E72D297353CC}">
              <c16:uniqueId val="{00000000-2276-4937-9F07-636618890EF8}"/>
            </c:ext>
          </c:extLst>
        </c:ser>
        <c:dLbls>
          <c:showLegendKey val="0"/>
          <c:showVal val="0"/>
          <c:showCatName val="0"/>
          <c:showSerName val="0"/>
          <c:showPercent val="0"/>
          <c:showBubbleSize val="0"/>
        </c:dLbls>
        <c:gapWidth val="182"/>
        <c:axId val="481384968"/>
        <c:axId val="481387592"/>
      </c:barChart>
      <c:dateAx>
        <c:axId val="4813849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7592"/>
        <c:crosses val="autoZero"/>
        <c:auto val="1"/>
        <c:lblOffset val="100"/>
        <c:baseTimeUnit val="days"/>
      </c:dateAx>
      <c:valAx>
        <c:axId val="481387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2078</c:v>
                </c:pt>
                <c:pt idx="1">
                  <c:v>940</c:v>
                </c:pt>
                <c:pt idx="2">
                  <c:v>2437</c:v>
                </c:pt>
              </c:numCache>
            </c:numRef>
          </c:val>
          <c:extLst>
            <c:ext xmlns:c16="http://schemas.microsoft.com/office/drawing/2014/chart" uri="{C3380CC4-5D6E-409C-BE32-E72D297353CC}">
              <c16:uniqueId val="{00000000-DCE1-4148-B750-741D3FC505F8}"/>
            </c:ext>
          </c:extLst>
        </c:ser>
        <c:dLbls>
          <c:showLegendKey val="0"/>
          <c:showVal val="0"/>
          <c:showCatName val="0"/>
          <c:showSerName val="0"/>
          <c:showPercent val="0"/>
          <c:showBubbleSize val="0"/>
        </c:dLbls>
        <c:gapWidth val="182"/>
        <c:axId val="481397104"/>
        <c:axId val="481395792"/>
      </c:barChart>
      <c:dateAx>
        <c:axId val="4813971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5792"/>
        <c:crosses val="autoZero"/>
        <c:auto val="1"/>
        <c:lblOffset val="100"/>
        <c:baseTimeUnit val="days"/>
      </c:dateAx>
      <c:valAx>
        <c:axId val="4813957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49519</c:v>
                </c:pt>
                <c:pt idx="1">
                  <c:v>46333</c:v>
                </c:pt>
              </c:numCache>
            </c:numRef>
          </c:val>
          <c:extLst>
            <c:ext xmlns:c16="http://schemas.microsoft.com/office/drawing/2014/chart" uri="{C3380CC4-5D6E-409C-BE32-E72D297353CC}">
              <c16:uniqueId val="{00000000-3FFC-4768-A7ED-E837E77E5980}"/>
            </c:ext>
          </c:extLst>
        </c:ser>
        <c:dLbls>
          <c:showLegendKey val="0"/>
          <c:showVal val="0"/>
          <c:showCatName val="0"/>
          <c:showSerName val="0"/>
          <c:showPercent val="0"/>
          <c:showBubbleSize val="0"/>
        </c:dLbls>
        <c:gapWidth val="182"/>
        <c:axId val="481392184"/>
        <c:axId val="481392840"/>
      </c:barChart>
      <c:dateAx>
        <c:axId val="4813921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2840"/>
        <c:crosses val="autoZero"/>
        <c:auto val="1"/>
        <c:lblOffset val="100"/>
        <c:baseTimeUnit val="days"/>
      </c:dateAx>
      <c:valAx>
        <c:axId val="481392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4C63-4CFB-8D97-EA86061F0E52}"/>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4C63-4CFB-8D97-EA86061F0E52}"/>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43108</c:v>
                </c:pt>
                <c:pt idx="1">
                  <c:v>43109</c:v>
                </c:pt>
                <c:pt idx="2">
                  <c:v>43110</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C63-4CFB-8D97-EA86061F0E52}"/>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43108</c:v>
                </c:pt>
                <c:pt idx="1">
                  <c:v>43109</c:v>
                </c:pt>
                <c:pt idx="2">
                  <c:v>43110</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4C63-4CFB-8D97-EA86061F0E52}"/>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43108</c:v>
                </c:pt>
                <c:pt idx="1">
                  <c:v>43109</c:v>
                </c:pt>
                <c:pt idx="2">
                  <c:v>43110</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4C63-4CFB-8D97-EA86061F0E52}"/>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43108</c:v>
                </c:pt>
                <c:pt idx="1">
                  <c:v>43109</c:v>
                </c:pt>
                <c:pt idx="2">
                  <c:v>43110</c:v>
                </c:pt>
              </c:numCache>
            </c:numRef>
          </c:cat>
          <c:val>
            <c:numRef>
              <c:f>Sheet1!$G$2:$G$4</c:f>
              <c:numCache>
                <c:formatCode>General</c:formatCode>
                <c:ptCount val="3"/>
                <c:pt idx="0">
                  <c:v>25595</c:v>
                </c:pt>
                <c:pt idx="1">
                  <c:v>30043</c:v>
                </c:pt>
                <c:pt idx="2">
                  <c:v>23355</c:v>
                </c:pt>
              </c:numCache>
            </c:numRef>
          </c:val>
          <c:extLst>
            <c:ext xmlns:c16="http://schemas.microsoft.com/office/drawing/2014/chart" uri="{C3380CC4-5D6E-409C-BE32-E72D297353CC}">
              <c16:uniqueId val="{00000005-4C63-4CFB-8D97-EA86061F0E52}"/>
            </c:ext>
          </c:extLst>
        </c:ser>
        <c:dLbls>
          <c:showLegendKey val="0"/>
          <c:showVal val="0"/>
          <c:showCatName val="0"/>
          <c:showSerName val="0"/>
          <c:showPercent val="0"/>
          <c:showBubbleSize val="0"/>
        </c:dLbls>
        <c:gapWidth val="182"/>
        <c:axId val="481353480"/>
        <c:axId val="481345608"/>
      </c:barChart>
      <c:dateAx>
        <c:axId val="4813534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5608"/>
        <c:crosses val="autoZero"/>
        <c:auto val="1"/>
        <c:lblOffset val="100"/>
        <c:baseTimeUnit val="days"/>
      </c:dateAx>
      <c:valAx>
        <c:axId val="4813456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5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2675</c:v>
                </c:pt>
                <c:pt idx="1">
                  <c:v>2705</c:v>
                </c:pt>
                <c:pt idx="2">
                  <c:v>2712</c:v>
                </c:pt>
              </c:numCache>
            </c:numRef>
          </c:val>
          <c:extLst>
            <c:ext xmlns:c16="http://schemas.microsoft.com/office/drawing/2014/chart" uri="{C3380CC4-5D6E-409C-BE32-E72D297353CC}">
              <c16:uniqueId val="{00000000-45BD-4BB8-90F3-CBAA093F6653}"/>
            </c:ext>
          </c:extLst>
        </c:ser>
        <c:dLbls>
          <c:showLegendKey val="0"/>
          <c:showVal val="0"/>
          <c:showCatName val="0"/>
          <c:showSerName val="0"/>
          <c:showPercent val="0"/>
          <c:showBubbleSize val="0"/>
        </c:dLbls>
        <c:gapWidth val="182"/>
        <c:axId val="508810680"/>
        <c:axId val="508809368"/>
      </c:barChart>
      <c:dateAx>
        <c:axId val="5088106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09368"/>
        <c:crosses val="autoZero"/>
        <c:auto val="1"/>
        <c:lblOffset val="100"/>
        <c:baseTimeUnit val="days"/>
      </c:dateAx>
      <c:valAx>
        <c:axId val="508809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1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12</c:v>
                </c:pt>
                <c:pt idx="1">
                  <c:v>30</c:v>
                </c:pt>
                <c:pt idx="2">
                  <c:v>7</c:v>
                </c:pt>
              </c:numCache>
            </c:numRef>
          </c:val>
          <c:extLst>
            <c:ext xmlns:c16="http://schemas.microsoft.com/office/drawing/2014/chart" uri="{C3380CC4-5D6E-409C-BE32-E72D297353CC}">
              <c16:uniqueId val="{00000000-EC76-4EBF-AB14-4E3169B37615}"/>
            </c:ext>
          </c:extLst>
        </c:ser>
        <c:dLbls>
          <c:showLegendKey val="0"/>
          <c:showVal val="0"/>
          <c:showCatName val="0"/>
          <c:showSerName val="0"/>
          <c:showPercent val="0"/>
          <c:showBubbleSize val="0"/>
        </c:dLbls>
        <c:gapWidth val="182"/>
        <c:axId val="508759512"/>
        <c:axId val="508755576"/>
      </c:barChart>
      <c:dateAx>
        <c:axId val="5087595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55576"/>
        <c:crosses val="autoZero"/>
        <c:auto val="1"/>
        <c:lblOffset val="100"/>
        <c:baseTimeUnit val="days"/>
      </c:dateAx>
      <c:valAx>
        <c:axId val="508755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5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A505-4F1A-9D2A-9777CE002EB2}"/>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230</c:v>
                </c:pt>
                <c:pt idx="1">
                  <c:v>169</c:v>
                </c:pt>
                <c:pt idx="2">
                  <c:v>139</c:v>
                </c:pt>
              </c:numCache>
            </c:numRef>
          </c:val>
          <c:extLst>
            <c:ext xmlns:c16="http://schemas.microsoft.com/office/drawing/2014/chart" uri="{C3380CC4-5D6E-409C-BE32-E72D297353CC}">
              <c16:uniqueId val="{00000001-A505-4F1A-9D2A-9777CE002EB2}"/>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43108</c:v>
                </c:pt>
                <c:pt idx="1">
                  <c:v>43109</c:v>
                </c:pt>
                <c:pt idx="2">
                  <c:v>43110</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A505-4F1A-9D2A-9777CE002EB2}"/>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43108</c:v>
                </c:pt>
                <c:pt idx="1">
                  <c:v>43109</c:v>
                </c:pt>
                <c:pt idx="2">
                  <c:v>43110</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A505-4F1A-9D2A-9777CE002EB2}"/>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43108</c:v>
                </c:pt>
                <c:pt idx="1">
                  <c:v>43109</c:v>
                </c:pt>
                <c:pt idx="2">
                  <c:v>43110</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A505-4F1A-9D2A-9777CE002EB2}"/>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43108</c:v>
                </c:pt>
                <c:pt idx="1">
                  <c:v>43109</c:v>
                </c:pt>
                <c:pt idx="2">
                  <c:v>43110</c:v>
                </c:pt>
              </c:numCache>
            </c:num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A505-4F1A-9D2A-9777CE002EB2}"/>
            </c:ext>
          </c:extLst>
        </c:ser>
        <c:dLbls>
          <c:showLegendKey val="0"/>
          <c:showVal val="0"/>
          <c:showCatName val="0"/>
          <c:showSerName val="0"/>
          <c:showPercent val="0"/>
          <c:showBubbleSize val="0"/>
        </c:dLbls>
        <c:gapWidth val="182"/>
        <c:axId val="508758200"/>
        <c:axId val="508759184"/>
      </c:barChart>
      <c:dateAx>
        <c:axId val="5087582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59184"/>
        <c:crosses val="autoZero"/>
        <c:auto val="1"/>
        <c:lblOffset val="100"/>
        <c:baseTimeUnit val="days"/>
      </c:dateAx>
      <c:valAx>
        <c:axId val="5087591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5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Sheet1!$A$2:$A$15</c:f>
              <c:numCache>
                <c:formatCode>General</c:formatCode>
                <c:ptCount val="14"/>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numCache>
            </c:numRef>
          </c:cat>
          <c:val>
            <c:numRef>
              <c:f>Sheet1!$B$2:$B$15</c:f>
              <c:numCache>
                <c:formatCode>General</c:formatCode>
                <c:ptCount val="14"/>
                <c:pt idx="0">
                  <c:v>143</c:v>
                </c:pt>
                <c:pt idx="1">
                  <c:v>56</c:v>
                </c:pt>
                <c:pt idx="2">
                  <c:v>181</c:v>
                </c:pt>
                <c:pt idx="3">
                  <c:v>108</c:v>
                </c:pt>
                <c:pt idx="4">
                  <c:v>365</c:v>
                </c:pt>
                <c:pt idx="5">
                  <c:v>9</c:v>
                </c:pt>
                <c:pt idx="6">
                  <c:v>169</c:v>
                </c:pt>
                <c:pt idx="7">
                  <c:v>257</c:v>
                </c:pt>
                <c:pt idx="8">
                  <c:v>20</c:v>
                </c:pt>
                <c:pt idx="9">
                  <c:v>37</c:v>
                </c:pt>
                <c:pt idx="10">
                  <c:v>31</c:v>
                </c:pt>
                <c:pt idx="11">
                  <c:v>17</c:v>
                </c:pt>
                <c:pt idx="12">
                  <c:v>22</c:v>
                </c:pt>
                <c:pt idx="13">
                  <c:v>15</c:v>
                </c:pt>
              </c:numCache>
            </c:numRef>
          </c:val>
          <c:extLst>
            <c:ext xmlns:c16="http://schemas.microsoft.com/office/drawing/2014/chart" uri="{C3380CC4-5D6E-409C-BE32-E72D297353CC}">
              <c16:uniqueId val="{00000000-8E40-449D-A752-E0168A8D3462}"/>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Sheet1!$A$2:$A$15</c:f>
              <c:numCache>
                <c:formatCode>General</c:formatCode>
                <c:ptCount val="14"/>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numCache>
            </c:numRef>
          </c:cat>
          <c:val>
            <c:numRef>
              <c:f>Sheet1!$C$2:$C$15</c:f>
              <c:numCache>
                <c:formatCode>General</c:formatCode>
                <c:ptCount val="14"/>
                <c:pt idx="0">
                  <c:v>3849</c:v>
                </c:pt>
                <c:pt idx="1">
                  <c:v>1740</c:v>
                </c:pt>
                <c:pt idx="2">
                  <c:v>4983</c:v>
                </c:pt>
                <c:pt idx="3">
                  <c:v>4124</c:v>
                </c:pt>
                <c:pt idx="4">
                  <c:v>5621</c:v>
                </c:pt>
                <c:pt idx="5">
                  <c:v>810</c:v>
                </c:pt>
                <c:pt idx="6">
                  <c:v>3307</c:v>
                </c:pt>
                <c:pt idx="7">
                  <c:v>7957</c:v>
                </c:pt>
                <c:pt idx="8">
                  <c:v>792</c:v>
                </c:pt>
                <c:pt idx="9">
                  <c:v>963</c:v>
                </c:pt>
                <c:pt idx="10">
                  <c:v>731</c:v>
                </c:pt>
                <c:pt idx="11">
                  <c:v>756</c:v>
                </c:pt>
                <c:pt idx="12">
                  <c:v>817</c:v>
                </c:pt>
                <c:pt idx="13">
                  <c:v>732</c:v>
                </c:pt>
              </c:numCache>
            </c:numRef>
          </c:val>
          <c:extLst>
            <c:ext xmlns:c16="http://schemas.microsoft.com/office/drawing/2014/chart" uri="{C3380CC4-5D6E-409C-BE32-E72D297353CC}">
              <c16:uniqueId val="{00000001-8E40-449D-A752-E0168A8D3462}"/>
            </c:ext>
          </c:extLst>
        </c:ser>
        <c:dLbls>
          <c:showLegendKey val="0"/>
          <c:showVal val="0"/>
          <c:showCatName val="0"/>
          <c:showSerName val="0"/>
          <c:showPercent val="0"/>
          <c:showBubbleSize val="0"/>
        </c:dLbls>
        <c:gapWidth val="182"/>
        <c:axId val="347935448"/>
        <c:axId val="347936760"/>
      </c:barChart>
      <c:catAx>
        <c:axId val="347935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36760"/>
        <c:crosses val="autoZero"/>
        <c:auto val="1"/>
        <c:lblAlgn val="ctr"/>
        <c:lblOffset val="100"/>
        <c:noMultiLvlLbl val="0"/>
      </c:catAx>
      <c:valAx>
        <c:axId val="3479367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3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exits</c:v>
                </c:pt>
              </c:strCache>
            </c:strRef>
          </c:tx>
          <c:spPr>
            <a:solidFill>
              <a:schemeClr val="accent1"/>
            </a:solidFill>
            <a:ln>
              <a:noFill/>
            </a:ln>
            <a:effectLst/>
          </c:spPr>
          <c:invertIfNegative val="0"/>
          <c:cat>
            <c:numRef>
              <c:f>Sheet1!$A$2:$A$15</c:f>
              <c:numCache>
                <c:formatCode>General</c:formatCode>
                <c:ptCount val="14"/>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numCache>
            </c:numRef>
          </c:cat>
          <c:val>
            <c:numRef>
              <c:f>Sheet1!$B$2:$B$15</c:f>
              <c:numCache>
                <c:formatCode>General</c:formatCode>
                <c:ptCount val="14"/>
                <c:pt idx="0">
                  <c:v>189</c:v>
                </c:pt>
                <c:pt idx="1">
                  <c:v>261</c:v>
                </c:pt>
                <c:pt idx="2">
                  <c:v>319</c:v>
                </c:pt>
                <c:pt idx="3">
                  <c:v>332</c:v>
                </c:pt>
                <c:pt idx="4">
                  <c:v>515</c:v>
                </c:pt>
                <c:pt idx="5">
                  <c:v>238</c:v>
                </c:pt>
                <c:pt idx="6">
                  <c:v>682</c:v>
                </c:pt>
                <c:pt idx="7">
                  <c:v>526</c:v>
                </c:pt>
                <c:pt idx="8">
                  <c:v>154</c:v>
                </c:pt>
                <c:pt idx="9">
                  <c:v>234</c:v>
                </c:pt>
                <c:pt idx="10">
                  <c:v>144</c:v>
                </c:pt>
                <c:pt idx="11">
                  <c:v>172</c:v>
                </c:pt>
                <c:pt idx="12">
                  <c:v>164</c:v>
                </c:pt>
                <c:pt idx="13">
                  <c:v>138</c:v>
                </c:pt>
              </c:numCache>
            </c:numRef>
          </c:val>
          <c:extLst>
            <c:ext xmlns:c16="http://schemas.microsoft.com/office/drawing/2014/chart" uri="{C3380CC4-5D6E-409C-BE32-E72D297353CC}">
              <c16:uniqueId val="{00000000-B228-4682-AE6C-EB35E851BB0A}"/>
            </c:ext>
          </c:extLst>
        </c:ser>
        <c:ser>
          <c:idx val="1"/>
          <c:order val="1"/>
          <c:tx>
            <c:strRef>
              <c:f>Sheet1!$C$1</c:f>
              <c:strCache>
                <c:ptCount val="1"/>
                <c:pt idx="0">
                  <c:v>shangrilamauritius impressions</c:v>
                </c:pt>
              </c:strCache>
            </c:strRef>
          </c:tx>
          <c:spPr>
            <a:solidFill>
              <a:schemeClr val="accent2"/>
            </a:solidFill>
            <a:ln>
              <a:noFill/>
            </a:ln>
            <a:effectLst/>
          </c:spPr>
          <c:invertIfNegative val="0"/>
          <c:cat>
            <c:numRef>
              <c:f>Sheet1!$A$2:$A$15</c:f>
              <c:numCache>
                <c:formatCode>General</c:formatCode>
                <c:ptCount val="14"/>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numCache>
            </c:numRef>
          </c:cat>
          <c:val>
            <c:numRef>
              <c:f>Sheet1!$C$2:$C$15</c:f>
              <c:numCache>
                <c:formatCode>General</c:formatCode>
                <c:ptCount val="14"/>
                <c:pt idx="0">
                  <c:v>4642</c:v>
                </c:pt>
                <c:pt idx="1">
                  <c:v>2826</c:v>
                </c:pt>
                <c:pt idx="2">
                  <c:v>6720</c:v>
                </c:pt>
                <c:pt idx="3">
                  <c:v>6058</c:v>
                </c:pt>
                <c:pt idx="4">
                  <c:v>8086</c:v>
                </c:pt>
                <c:pt idx="5">
                  <c:v>1724</c:v>
                </c:pt>
                <c:pt idx="6">
                  <c:v>5813</c:v>
                </c:pt>
                <c:pt idx="7">
                  <c:v>10061</c:v>
                </c:pt>
                <c:pt idx="8">
                  <c:v>1556</c:v>
                </c:pt>
                <c:pt idx="9">
                  <c:v>1998</c:v>
                </c:pt>
                <c:pt idx="10">
                  <c:v>1442</c:v>
                </c:pt>
                <c:pt idx="11">
                  <c:v>1507</c:v>
                </c:pt>
                <c:pt idx="12">
                  <c:v>1602</c:v>
                </c:pt>
                <c:pt idx="13">
                  <c:v>1324</c:v>
                </c:pt>
              </c:numCache>
            </c:numRef>
          </c:val>
          <c:extLst>
            <c:ext xmlns:c16="http://schemas.microsoft.com/office/drawing/2014/chart" uri="{C3380CC4-5D6E-409C-BE32-E72D297353CC}">
              <c16:uniqueId val="{00000001-B228-4682-AE6C-EB35E851BB0A}"/>
            </c:ext>
          </c:extLst>
        </c:ser>
        <c:ser>
          <c:idx val="2"/>
          <c:order val="2"/>
          <c:tx>
            <c:strRef>
              <c:f>Sheet1!$D$1</c:f>
              <c:strCache>
                <c:ptCount val="1"/>
                <c:pt idx="0">
                  <c:v>shangrilamauritius reach</c:v>
                </c:pt>
              </c:strCache>
            </c:strRef>
          </c:tx>
          <c:spPr>
            <a:solidFill>
              <a:schemeClr val="accent3"/>
            </a:solidFill>
            <a:ln>
              <a:noFill/>
            </a:ln>
            <a:effectLst/>
          </c:spPr>
          <c:invertIfNegative val="0"/>
          <c:cat>
            <c:numRef>
              <c:f>Sheet1!$A$2:$A$15</c:f>
              <c:numCache>
                <c:formatCode>General</c:formatCode>
                <c:ptCount val="14"/>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numCache>
            </c:numRef>
          </c:cat>
          <c:val>
            <c:numRef>
              <c:f>Sheet1!$D$2:$D$15</c:f>
              <c:numCache>
                <c:formatCode>General</c:formatCode>
                <c:ptCount val="14"/>
                <c:pt idx="0">
                  <c:v>4237</c:v>
                </c:pt>
                <c:pt idx="1">
                  <c:v>2511</c:v>
                </c:pt>
                <c:pt idx="2">
                  <c:v>6256</c:v>
                </c:pt>
                <c:pt idx="3">
                  <c:v>5592</c:v>
                </c:pt>
                <c:pt idx="4">
                  <c:v>7040</c:v>
                </c:pt>
                <c:pt idx="5">
                  <c:v>1561</c:v>
                </c:pt>
                <c:pt idx="6">
                  <c:v>4892</c:v>
                </c:pt>
                <c:pt idx="7">
                  <c:v>9280</c:v>
                </c:pt>
                <c:pt idx="8">
                  <c:v>1376</c:v>
                </c:pt>
                <c:pt idx="9">
                  <c:v>1647</c:v>
                </c:pt>
                <c:pt idx="10">
                  <c:v>1273</c:v>
                </c:pt>
                <c:pt idx="11">
                  <c:v>1365</c:v>
                </c:pt>
                <c:pt idx="12">
                  <c:v>1451</c:v>
                </c:pt>
                <c:pt idx="13">
                  <c:v>1188</c:v>
                </c:pt>
              </c:numCache>
            </c:numRef>
          </c:val>
          <c:extLst>
            <c:ext xmlns:c16="http://schemas.microsoft.com/office/drawing/2014/chart" uri="{C3380CC4-5D6E-409C-BE32-E72D297353CC}">
              <c16:uniqueId val="{00000002-B228-4682-AE6C-EB35E851BB0A}"/>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Sheet1!$A$2:$A$15</c:f>
              <c:numCache>
                <c:formatCode>General</c:formatCode>
                <c:ptCount val="14"/>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numCache>
            </c:numRef>
          </c:cat>
          <c:val>
            <c:numRef>
              <c:f>Sheet1!$E$2:$E$15</c:f>
              <c:numCache>
                <c:formatCode>General</c:formatCode>
                <c:ptCount val="14"/>
                <c:pt idx="0">
                  <c:v>0</c:v>
                </c:pt>
                <c:pt idx="1">
                  <c:v>0</c:v>
                </c:pt>
                <c:pt idx="2">
                  <c:v>1</c:v>
                </c:pt>
                <c:pt idx="3">
                  <c:v>3</c:v>
                </c:pt>
                <c:pt idx="4">
                  <c:v>2</c:v>
                </c:pt>
                <c:pt idx="5">
                  <c:v>0</c:v>
                </c:pt>
                <c:pt idx="6">
                  <c:v>2</c:v>
                </c:pt>
                <c:pt idx="7">
                  <c:v>12</c:v>
                </c:pt>
                <c:pt idx="8">
                  <c:v>1</c:v>
                </c:pt>
                <c:pt idx="9">
                  <c:v>3</c:v>
                </c:pt>
                <c:pt idx="10">
                  <c:v>0</c:v>
                </c:pt>
                <c:pt idx="11">
                  <c:v>0</c:v>
                </c:pt>
                <c:pt idx="12">
                  <c:v>0</c:v>
                </c:pt>
                <c:pt idx="13">
                  <c:v>2</c:v>
                </c:pt>
              </c:numCache>
            </c:numRef>
          </c:val>
          <c:extLst>
            <c:ext xmlns:c16="http://schemas.microsoft.com/office/drawing/2014/chart" uri="{C3380CC4-5D6E-409C-BE32-E72D297353CC}">
              <c16:uniqueId val="{00000003-B228-4682-AE6C-EB35E851BB0A}"/>
            </c:ext>
          </c:extLst>
        </c:ser>
        <c:dLbls>
          <c:showLegendKey val="0"/>
          <c:showVal val="0"/>
          <c:showCatName val="0"/>
          <c:showSerName val="0"/>
          <c:showPercent val="0"/>
          <c:showBubbleSize val="0"/>
        </c:dLbls>
        <c:gapWidth val="182"/>
        <c:axId val="347948240"/>
        <c:axId val="347948896"/>
      </c:barChart>
      <c:catAx>
        <c:axId val="347948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8896"/>
        <c:crosses val="autoZero"/>
        <c:auto val="1"/>
        <c:lblAlgn val="ctr"/>
        <c:lblOffset val="100"/>
        <c:noMultiLvlLbl val="0"/>
      </c:catAx>
      <c:valAx>
        <c:axId val="347948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142C-6AC1-4DF0-AC77-A0ADE8CDABDC}"/>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61E5CFDD-574C-4737-905A-AB034DB278CD}"/>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43181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C60BB-4FFF-45B3-A825-97784E575E56}"/>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E439AD7E-CACE-4C6E-8A82-BA7F45E51AFC}"/>
              </a:ext>
            </a:extLst>
          </p:cNvPr>
          <p:cNvGraphicFramePr>
            <a:graphicFrameLocks noGrp="1"/>
          </p:cNvGraphicFramePr>
          <p:nvPr>
            <p:ph type="chart" sz="quarter" idx="13"/>
            <p:extLst>
              <p:ext uri="{D42A27DB-BD31-4B8C-83A1-F6EECF244321}">
                <p14:modId xmlns:p14="http://schemas.microsoft.com/office/powerpoint/2010/main" val="523301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BE7A12-63CE-4D6D-A5C4-8540A703B939}"/>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0A2B3249-A157-4303-8744-334C175C0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2063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10D2D-E386-4BF7-B3C2-21D098906D5D}"/>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6AC91EE7-4B14-4E1C-93E8-27D2425F9589}"/>
              </a:ext>
            </a:extLst>
          </p:cNvPr>
          <p:cNvGraphicFramePr>
            <a:graphicFrameLocks noGrp="1"/>
          </p:cNvGraphicFramePr>
          <p:nvPr>
            <p:ph type="chart" sz="quarter" idx="13"/>
            <p:extLst>
              <p:ext uri="{D42A27DB-BD31-4B8C-83A1-F6EECF244321}">
                <p14:modId xmlns:p14="http://schemas.microsoft.com/office/powerpoint/2010/main" val="2470635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089D92-EB36-4CBB-8905-BB7DAF8E7071}"/>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B2D1827D-FDB1-448B-90E3-D477D0FAFE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528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11E4B-1D51-411F-B028-91337F247B91}"/>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9ACDE4C7-63FA-4A0D-8E37-BF66E8077ED4}"/>
              </a:ext>
            </a:extLst>
          </p:cNvPr>
          <p:cNvGraphicFramePr>
            <a:graphicFrameLocks noGrp="1"/>
          </p:cNvGraphicFramePr>
          <p:nvPr>
            <p:ph type="chart" sz="quarter" idx="13"/>
            <p:extLst>
              <p:ext uri="{D42A27DB-BD31-4B8C-83A1-F6EECF244321}">
                <p14:modId xmlns:p14="http://schemas.microsoft.com/office/powerpoint/2010/main" val="218961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EE0A55-A334-4534-9015-EC55B24EF798}"/>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33895305-F55E-4865-B52B-1E4DE1B2A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68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385AC-21FB-4624-8267-D74B858CCE20}"/>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C537A118-913A-4677-B871-552BCB321000}"/>
              </a:ext>
            </a:extLst>
          </p:cNvPr>
          <p:cNvGraphicFramePr>
            <a:graphicFrameLocks noGrp="1"/>
          </p:cNvGraphicFramePr>
          <p:nvPr>
            <p:ph type="chart" sz="quarter" idx="13"/>
            <p:extLst>
              <p:ext uri="{D42A27DB-BD31-4B8C-83A1-F6EECF244321}">
                <p14:modId xmlns:p14="http://schemas.microsoft.com/office/powerpoint/2010/main" val="122800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1BD55-80CF-4762-9FA6-A7557D8713B6}"/>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EA2471D4-04CE-411B-8569-43366DE001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950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7C29-9298-4F1C-9AAE-9CA6755847F0}"/>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B14230E4-D460-46B8-B8A9-6935266DFCB1}"/>
              </a:ext>
            </a:extLst>
          </p:cNvPr>
          <p:cNvGraphicFramePr>
            <a:graphicFrameLocks noGrp="1"/>
          </p:cNvGraphicFramePr>
          <p:nvPr>
            <p:ph type="chart" sz="quarter" idx="13"/>
            <p:extLst>
              <p:ext uri="{D42A27DB-BD31-4B8C-83A1-F6EECF244321}">
                <p14:modId xmlns:p14="http://schemas.microsoft.com/office/powerpoint/2010/main" val="489689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B01CE-F7F8-4D7E-B73D-3F1A6BD3C89B}"/>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6EA6620D-8E1D-4CF3-A2AF-51A6B90667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420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506D2-1D3F-4E4B-A527-9686C20C885C}"/>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5E6622B7-80FE-417D-A703-F5F8461CFBC0}"/>
              </a:ext>
            </a:extLst>
          </p:cNvPr>
          <p:cNvGraphicFramePr>
            <a:graphicFrameLocks noGrp="1"/>
          </p:cNvGraphicFramePr>
          <p:nvPr>
            <p:ph type="chart" sz="quarter" idx="13"/>
            <p:extLst>
              <p:ext uri="{D42A27DB-BD31-4B8C-83A1-F6EECF244321}">
                <p14:modId xmlns:p14="http://schemas.microsoft.com/office/powerpoint/2010/main" val="3274872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2DB7C6-CCCF-46F4-9FB5-5D8B0F4D7C44}"/>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F2CFE344-C55D-4F1B-907A-875BAAF15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1213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2AC1-DFEB-42C1-9745-946AF85CE492}"/>
              </a:ext>
            </a:extLst>
          </p:cNvPr>
          <p:cNvSpPr>
            <a:spLocks noGrp="1"/>
          </p:cNvSpPr>
          <p:nvPr>
            <p:ph type="title"/>
          </p:nvPr>
        </p:nvSpPr>
        <p:spPr/>
        <p:txBody>
          <a:bodyPr/>
          <a:lstStyle/>
          <a:p>
            <a:r>
              <a:rPr lang="en-US"/>
              <a:t>Facebook FB Own Posts Table with views | SLTR - 1 of 24</a:t>
            </a:r>
          </a:p>
        </p:txBody>
      </p:sp>
      <p:graphicFrame>
        <p:nvGraphicFramePr>
          <p:cNvPr id="5" name="Table Placeholder 4">
            <a:extLst>
              <a:ext uri="{FF2B5EF4-FFF2-40B4-BE49-F238E27FC236}">
                <a16:creationId xmlns:a16="http://schemas.microsoft.com/office/drawing/2014/main" id="{EFFDD891-C8F6-4971-91DC-441B4B3BFC56}"/>
              </a:ext>
            </a:extLst>
          </p:cNvPr>
          <p:cNvGraphicFramePr>
            <a:graphicFrameLocks noGrp="1"/>
          </p:cNvGraphicFramePr>
          <p:nvPr>
            <p:ph type="tbl" sz="quarter" idx="13"/>
            <p:extLst>
              <p:ext uri="{D42A27DB-BD31-4B8C-83A1-F6EECF244321}">
                <p14:modId xmlns:p14="http://schemas.microsoft.com/office/powerpoint/2010/main" val="62208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4439242"/>
                    </a:ext>
                  </a:extLst>
                </a:gridCol>
                <a:gridCol w="576072">
                  <a:extLst>
                    <a:ext uri="{9D8B030D-6E8A-4147-A177-3AD203B41FA5}">
                      <a16:colId xmlns:a16="http://schemas.microsoft.com/office/drawing/2014/main" val="2079843339"/>
                    </a:ext>
                  </a:extLst>
                </a:gridCol>
                <a:gridCol w="576072">
                  <a:extLst>
                    <a:ext uri="{9D8B030D-6E8A-4147-A177-3AD203B41FA5}">
                      <a16:colId xmlns:a16="http://schemas.microsoft.com/office/drawing/2014/main" val="1695053455"/>
                    </a:ext>
                  </a:extLst>
                </a:gridCol>
                <a:gridCol w="576072">
                  <a:extLst>
                    <a:ext uri="{9D8B030D-6E8A-4147-A177-3AD203B41FA5}">
                      <a16:colId xmlns:a16="http://schemas.microsoft.com/office/drawing/2014/main" val="4175676671"/>
                    </a:ext>
                  </a:extLst>
                </a:gridCol>
                <a:gridCol w="576072">
                  <a:extLst>
                    <a:ext uri="{9D8B030D-6E8A-4147-A177-3AD203B41FA5}">
                      <a16:colId xmlns:a16="http://schemas.microsoft.com/office/drawing/2014/main" val="1359824098"/>
                    </a:ext>
                  </a:extLst>
                </a:gridCol>
                <a:gridCol w="576072">
                  <a:extLst>
                    <a:ext uri="{9D8B030D-6E8A-4147-A177-3AD203B41FA5}">
                      <a16:colId xmlns:a16="http://schemas.microsoft.com/office/drawing/2014/main" val="1291077295"/>
                    </a:ext>
                  </a:extLst>
                </a:gridCol>
                <a:gridCol w="576072">
                  <a:extLst>
                    <a:ext uri="{9D8B030D-6E8A-4147-A177-3AD203B41FA5}">
                      <a16:colId xmlns:a16="http://schemas.microsoft.com/office/drawing/2014/main" val="3311535479"/>
                    </a:ext>
                  </a:extLst>
                </a:gridCol>
                <a:gridCol w="576072">
                  <a:extLst>
                    <a:ext uri="{9D8B030D-6E8A-4147-A177-3AD203B41FA5}">
                      <a16:colId xmlns:a16="http://schemas.microsoft.com/office/drawing/2014/main" val="2071338843"/>
                    </a:ext>
                  </a:extLst>
                </a:gridCol>
                <a:gridCol w="576072">
                  <a:extLst>
                    <a:ext uri="{9D8B030D-6E8A-4147-A177-3AD203B41FA5}">
                      <a16:colId xmlns:a16="http://schemas.microsoft.com/office/drawing/2014/main" val="3081856509"/>
                    </a:ext>
                  </a:extLst>
                </a:gridCol>
                <a:gridCol w="576072">
                  <a:extLst>
                    <a:ext uri="{9D8B030D-6E8A-4147-A177-3AD203B41FA5}">
                      <a16:colId xmlns:a16="http://schemas.microsoft.com/office/drawing/2014/main" val="271404380"/>
                    </a:ext>
                  </a:extLst>
                </a:gridCol>
                <a:gridCol w="576072">
                  <a:extLst>
                    <a:ext uri="{9D8B030D-6E8A-4147-A177-3AD203B41FA5}">
                      <a16:colId xmlns:a16="http://schemas.microsoft.com/office/drawing/2014/main" val="879114451"/>
                    </a:ext>
                  </a:extLst>
                </a:gridCol>
                <a:gridCol w="658368">
                  <a:extLst>
                    <a:ext uri="{9D8B030D-6E8A-4147-A177-3AD203B41FA5}">
                      <a16:colId xmlns:a16="http://schemas.microsoft.com/office/drawing/2014/main" val="47983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20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- 2018-10-12 13:00:00 </a:t>
                      </a:r>
                      <a:r>
                        <a:rPr kumimoji="0" lang="en-US" sz="1000" b="0" i="0" u="none" strike="noStrike" kern="1200" cap="none" spc="0" normalizeH="0" baseline="0" noProof="0">
                          <a:ln>
                            <a:noFill/>
                          </a:ln>
                          <a:solidFill>
                            <a:prstClr val="black"/>
                          </a:solidFill>
                          <a:effectLst/>
                          <a:uLnTx/>
                          <a:uFillTx/>
                          <a:latin typeface="+mn-lt"/>
                          <a:ea typeface="+mn-ea"/>
                          <a:cs typeface="+mn-cs"/>
                        </a:rPr>
                        <a:t> 
 🔮 WIN Yelloween entry and BBQ for 2 on October 27th! Just fill in the blank to enter... 👇
"Voodoo magic, pyro dancing, mouth-watering dishes and DJ David Jay with _____ will make Yelloween the spookiest party EVER!"
52591441 / 5255 3892 / 4027400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0456365"/>
                  </a:ext>
                </a:extLst>
              </a:tr>
            </a:tbl>
          </a:graphicData>
        </a:graphic>
      </p:graphicFrame>
      <p:sp>
        <p:nvSpPr>
          <p:cNvPr id="4" name="Text Placeholder 3">
            <a:extLst>
              <a:ext uri="{FF2B5EF4-FFF2-40B4-BE49-F238E27FC236}">
                <a16:creationId xmlns:a16="http://schemas.microsoft.com/office/drawing/2014/main" id="{7ABF34D5-B7AF-47E0-AAA4-ADFD28A00152}"/>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638222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9DB1-9E28-4D2F-AE05-8ECC1F01DF6C}"/>
              </a:ext>
            </a:extLst>
          </p:cNvPr>
          <p:cNvSpPr>
            <a:spLocks noGrp="1"/>
          </p:cNvSpPr>
          <p:nvPr>
            <p:ph type="title"/>
          </p:nvPr>
        </p:nvSpPr>
        <p:spPr/>
        <p:txBody>
          <a:bodyPr/>
          <a:lstStyle/>
          <a:p>
            <a:r>
              <a:rPr lang="en-US"/>
              <a:t>Facebook FB Own Posts Table with views | SLTR - 2 of 24</a:t>
            </a:r>
          </a:p>
        </p:txBody>
      </p:sp>
      <p:graphicFrame>
        <p:nvGraphicFramePr>
          <p:cNvPr id="5" name="Table Placeholder 4">
            <a:extLst>
              <a:ext uri="{FF2B5EF4-FFF2-40B4-BE49-F238E27FC236}">
                <a16:creationId xmlns:a16="http://schemas.microsoft.com/office/drawing/2014/main" id="{CEF7D348-9B72-4AD9-A2F1-26BBEB8A1666}"/>
              </a:ext>
            </a:extLst>
          </p:cNvPr>
          <p:cNvGraphicFramePr>
            <a:graphicFrameLocks noGrp="1"/>
          </p:cNvGraphicFramePr>
          <p:nvPr>
            <p:ph type="tbl" sz="quarter" idx="13"/>
            <p:extLst>
              <p:ext uri="{D42A27DB-BD31-4B8C-83A1-F6EECF244321}">
                <p14:modId xmlns:p14="http://schemas.microsoft.com/office/powerpoint/2010/main" val="84729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7973980"/>
                    </a:ext>
                  </a:extLst>
                </a:gridCol>
                <a:gridCol w="576072">
                  <a:extLst>
                    <a:ext uri="{9D8B030D-6E8A-4147-A177-3AD203B41FA5}">
                      <a16:colId xmlns:a16="http://schemas.microsoft.com/office/drawing/2014/main" val="1232781659"/>
                    </a:ext>
                  </a:extLst>
                </a:gridCol>
                <a:gridCol w="576072">
                  <a:extLst>
                    <a:ext uri="{9D8B030D-6E8A-4147-A177-3AD203B41FA5}">
                      <a16:colId xmlns:a16="http://schemas.microsoft.com/office/drawing/2014/main" val="754688029"/>
                    </a:ext>
                  </a:extLst>
                </a:gridCol>
                <a:gridCol w="576072">
                  <a:extLst>
                    <a:ext uri="{9D8B030D-6E8A-4147-A177-3AD203B41FA5}">
                      <a16:colId xmlns:a16="http://schemas.microsoft.com/office/drawing/2014/main" val="31050455"/>
                    </a:ext>
                  </a:extLst>
                </a:gridCol>
                <a:gridCol w="576072">
                  <a:extLst>
                    <a:ext uri="{9D8B030D-6E8A-4147-A177-3AD203B41FA5}">
                      <a16:colId xmlns:a16="http://schemas.microsoft.com/office/drawing/2014/main" val="1865081156"/>
                    </a:ext>
                  </a:extLst>
                </a:gridCol>
                <a:gridCol w="576072">
                  <a:extLst>
                    <a:ext uri="{9D8B030D-6E8A-4147-A177-3AD203B41FA5}">
                      <a16:colId xmlns:a16="http://schemas.microsoft.com/office/drawing/2014/main" val="3622777725"/>
                    </a:ext>
                  </a:extLst>
                </a:gridCol>
                <a:gridCol w="576072">
                  <a:extLst>
                    <a:ext uri="{9D8B030D-6E8A-4147-A177-3AD203B41FA5}">
                      <a16:colId xmlns:a16="http://schemas.microsoft.com/office/drawing/2014/main" val="4264145826"/>
                    </a:ext>
                  </a:extLst>
                </a:gridCol>
                <a:gridCol w="576072">
                  <a:extLst>
                    <a:ext uri="{9D8B030D-6E8A-4147-A177-3AD203B41FA5}">
                      <a16:colId xmlns:a16="http://schemas.microsoft.com/office/drawing/2014/main" val="1805517000"/>
                    </a:ext>
                  </a:extLst>
                </a:gridCol>
                <a:gridCol w="576072">
                  <a:extLst>
                    <a:ext uri="{9D8B030D-6E8A-4147-A177-3AD203B41FA5}">
                      <a16:colId xmlns:a16="http://schemas.microsoft.com/office/drawing/2014/main" val="1841317276"/>
                    </a:ext>
                  </a:extLst>
                </a:gridCol>
                <a:gridCol w="576072">
                  <a:extLst>
                    <a:ext uri="{9D8B030D-6E8A-4147-A177-3AD203B41FA5}">
                      <a16:colId xmlns:a16="http://schemas.microsoft.com/office/drawing/2014/main" val="1889346529"/>
                    </a:ext>
                  </a:extLst>
                </a:gridCol>
                <a:gridCol w="576072">
                  <a:extLst>
                    <a:ext uri="{9D8B030D-6E8A-4147-A177-3AD203B41FA5}">
                      <a16:colId xmlns:a16="http://schemas.microsoft.com/office/drawing/2014/main" val="3660378200"/>
                    </a:ext>
                  </a:extLst>
                </a:gridCol>
                <a:gridCol w="658368">
                  <a:extLst>
                    <a:ext uri="{9D8B030D-6E8A-4147-A177-3AD203B41FA5}">
                      <a16:colId xmlns:a16="http://schemas.microsoft.com/office/drawing/2014/main" val="2634151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36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- 2018-09-25 13:00:01 </a:t>
                      </a:r>
                      <a:r>
                        <a:rPr kumimoji="0" lang="en-US" sz="1000" b="0" i="0" u="none" strike="noStrike" kern="1200" cap="none" spc="0" normalizeH="0" baseline="0" noProof="0">
                          <a:ln>
                            <a:noFill/>
                          </a:ln>
                          <a:solidFill>
                            <a:prstClr val="black"/>
                          </a:solidFill>
                          <a:effectLst/>
                          <a:uLnTx/>
                          <a:uFillTx/>
                          <a:latin typeface="+mn-lt"/>
                          <a:ea typeface="+mn-ea"/>
                          <a:cs typeface="+mn-cs"/>
                        </a:rPr>
                        <a:t> 
 Win a table for 2 at our October Brunch, Bubbles &amp; Beats! In honour of #40YearsOfLeTouessrok, simply tell us below which family founded Le Touessrok 40 years ago to enter! 👇 
To book,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4324986"/>
                  </a:ext>
                </a:extLst>
              </a:tr>
            </a:tbl>
          </a:graphicData>
        </a:graphic>
      </p:graphicFrame>
      <p:sp>
        <p:nvSpPr>
          <p:cNvPr id="4" name="Text Placeholder 3">
            <a:extLst>
              <a:ext uri="{FF2B5EF4-FFF2-40B4-BE49-F238E27FC236}">
                <a16:creationId xmlns:a16="http://schemas.microsoft.com/office/drawing/2014/main" id="{C8985F39-5B2D-4D3B-A672-BB76309B2032}"/>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766205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F7437-E62D-4BD3-94F2-982B0FA1ADE9}"/>
              </a:ext>
            </a:extLst>
          </p:cNvPr>
          <p:cNvSpPr>
            <a:spLocks noGrp="1"/>
          </p:cNvSpPr>
          <p:nvPr>
            <p:ph type="title"/>
          </p:nvPr>
        </p:nvSpPr>
        <p:spPr/>
        <p:txBody>
          <a:bodyPr/>
          <a:lstStyle/>
          <a:p>
            <a:r>
              <a:rPr lang="en-US"/>
              <a:t>Facebook FB Own Posts Table with views | SLTR - 3 of 24</a:t>
            </a:r>
          </a:p>
        </p:txBody>
      </p:sp>
      <p:graphicFrame>
        <p:nvGraphicFramePr>
          <p:cNvPr id="5" name="Table Placeholder 4">
            <a:extLst>
              <a:ext uri="{FF2B5EF4-FFF2-40B4-BE49-F238E27FC236}">
                <a16:creationId xmlns:a16="http://schemas.microsoft.com/office/drawing/2014/main" id="{1668C119-E5F7-4D03-A5C4-C960058D67E2}"/>
              </a:ext>
            </a:extLst>
          </p:cNvPr>
          <p:cNvGraphicFramePr>
            <a:graphicFrameLocks noGrp="1"/>
          </p:cNvGraphicFramePr>
          <p:nvPr>
            <p:ph type="tbl" sz="quarter" idx="13"/>
            <p:extLst>
              <p:ext uri="{D42A27DB-BD31-4B8C-83A1-F6EECF244321}">
                <p14:modId xmlns:p14="http://schemas.microsoft.com/office/powerpoint/2010/main" val="129704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342132"/>
                    </a:ext>
                  </a:extLst>
                </a:gridCol>
                <a:gridCol w="576072">
                  <a:extLst>
                    <a:ext uri="{9D8B030D-6E8A-4147-A177-3AD203B41FA5}">
                      <a16:colId xmlns:a16="http://schemas.microsoft.com/office/drawing/2014/main" val="797228276"/>
                    </a:ext>
                  </a:extLst>
                </a:gridCol>
                <a:gridCol w="576072">
                  <a:extLst>
                    <a:ext uri="{9D8B030D-6E8A-4147-A177-3AD203B41FA5}">
                      <a16:colId xmlns:a16="http://schemas.microsoft.com/office/drawing/2014/main" val="206934482"/>
                    </a:ext>
                  </a:extLst>
                </a:gridCol>
                <a:gridCol w="576072">
                  <a:extLst>
                    <a:ext uri="{9D8B030D-6E8A-4147-A177-3AD203B41FA5}">
                      <a16:colId xmlns:a16="http://schemas.microsoft.com/office/drawing/2014/main" val="1098942823"/>
                    </a:ext>
                  </a:extLst>
                </a:gridCol>
                <a:gridCol w="576072">
                  <a:extLst>
                    <a:ext uri="{9D8B030D-6E8A-4147-A177-3AD203B41FA5}">
                      <a16:colId xmlns:a16="http://schemas.microsoft.com/office/drawing/2014/main" val="2418128409"/>
                    </a:ext>
                  </a:extLst>
                </a:gridCol>
                <a:gridCol w="576072">
                  <a:extLst>
                    <a:ext uri="{9D8B030D-6E8A-4147-A177-3AD203B41FA5}">
                      <a16:colId xmlns:a16="http://schemas.microsoft.com/office/drawing/2014/main" val="522037888"/>
                    </a:ext>
                  </a:extLst>
                </a:gridCol>
                <a:gridCol w="576072">
                  <a:extLst>
                    <a:ext uri="{9D8B030D-6E8A-4147-A177-3AD203B41FA5}">
                      <a16:colId xmlns:a16="http://schemas.microsoft.com/office/drawing/2014/main" val="2795786965"/>
                    </a:ext>
                  </a:extLst>
                </a:gridCol>
                <a:gridCol w="576072">
                  <a:extLst>
                    <a:ext uri="{9D8B030D-6E8A-4147-A177-3AD203B41FA5}">
                      <a16:colId xmlns:a16="http://schemas.microsoft.com/office/drawing/2014/main" val="3091448285"/>
                    </a:ext>
                  </a:extLst>
                </a:gridCol>
                <a:gridCol w="576072">
                  <a:extLst>
                    <a:ext uri="{9D8B030D-6E8A-4147-A177-3AD203B41FA5}">
                      <a16:colId xmlns:a16="http://schemas.microsoft.com/office/drawing/2014/main" val="917119202"/>
                    </a:ext>
                  </a:extLst>
                </a:gridCol>
                <a:gridCol w="576072">
                  <a:extLst>
                    <a:ext uri="{9D8B030D-6E8A-4147-A177-3AD203B41FA5}">
                      <a16:colId xmlns:a16="http://schemas.microsoft.com/office/drawing/2014/main" val="1786273995"/>
                    </a:ext>
                  </a:extLst>
                </a:gridCol>
                <a:gridCol w="576072">
                  <a:extLst>
                    <a:ext uri="{9D8B030D-6E8A-4147-A177-3AD203B41FA5}">
                      <a16:colId xmlns:a16="http://schemas.microsoft.com/office/drawing/2014/main" val="2763651785"/>
                    </a:ext>
                  </a:extLst>
                </a:gridCol>
                <a:gridCol w="658368">
                  <a:extLst>
                    <a:ext uri="{9D8B030D-6E8A-4147-A177-3AD203B41FA5}">
                      <a16:colId xmlns:a16="http://schemas.microsoft.com/office/drawing/2014/main" val="416380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363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- 2018-08-27 11:00:30 </a:t>
                      </a:r>
                      <a:r>
                        <a:rPr kumimoji="0" lang="en-US" sz="1000" b="0" i="0" u="none" strike="noStrike" kern="1200" cap="none" spc="0" normalizeH="0" baseline="0" noProof="0">
                          <a:ln>
                            <a:noFill/>
                          </a:ln>
                          <a:solidFill>
                            <a:prstClr val="black"/>
                          </a:solidFill>
                          <a:effectLst/>
                          <a:uLnTx/>
                          <a:uFillTx/>
                          <a:latin typeface="+mn-lt"/>
                          <a:ea typeface="+mn-ea"/>
                          <a:cs typeface="+mn-cs"/>
                        </a:rPr>
                        <a:t> 
 Win a Brunch, Bubbles &amp; Beats for 2 on September 2nd! 
To enter, simply comment below the name of your favourite brunch partner! 
Or if you can't wait, book an afternoon of food, fun and festivities now!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6451051"/>
                  </a:ext>
                </a:extLst>
              </a:tr>
            </a:tbl>
          </a:graphicData>
        </a:graphic>
      </p:graphicFrame>
      <p:sp>
        <p:nvSpPr>
          <p:cNvPr id="4" name="Text Placeholder 3">
            <a:extLst>
              <a:ext uri="{FF2B5EF4-FFF2-40B4-BE49-F238E27FC236}">
                <a16:creationId xmlns:a16="http://schemas.microsoft.com/office/drawing/2014/main" id="{F132B2E1-834A-4630-B54E-AC99C0AA85D1}"/>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984652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ADA84-9C95-481F-B2F6-ECD743E0AF24}"/>
              </a:ext>
            </a:extLst>
          </p:cNvPr>
          <p:cNvSpPr>
            <a:spLocks noGrp="1"/>
          </p:cNvSpPr>
          <p:nvPr>
            <p:ph type="title"/>
          </p:nvPr>
        </p:nvSpPr>
        <p:spPr/>
        <p:txBody>
          <a:bodyPr/>
          <a:lstStyle/>
          <a:p>
            <a:r>
              <a:rPr lang="en-US"/>
              <a:t>Facebook FB Own Posts Table with views | SLTR - 4 of 24</a:t>
            </a:r>
          </a:p>
        </p:txBody>
      </p:sp>
      <p:graphicFrame>
        <p:nvGraphicFramePr>
          <p:cNvPr id="5" name="Table Placeholder 4">
            <a:extLst>
              <a:ext uri="{FF2B5EF4-FFF2-40B4-BE49-F238E27FC236}">
                <a16:creationId xmlns:a16="http://schemas.microsoft.com/office/drawing/2014/main" id="{1F4F84F1-6EF6-457F-934D-320949BD2684}"/>
              </a:ext>
            </a:extLst>
          </p:cNvPr>
          <p:cNvGraphicFramePr>
            <a:graphicFrameLocks noGrp="1"/>
          </p:cNvGraphicFramePr>
          <p:nvPr>
            <p:ph type="tbl" sz="quarter" idx="13"/>
            <p:extLst>
              <p:ext uri="{D42A27DB-BD31-4B8C-83A1-F6EECF244321}">
                <p14:modId xmlns:p14="http://schemas.microsoft.com/office/powerpoint/2010/main" val="204079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8398696"/>
                    </a:ext>
                  </a:extLst>
                </a:gridCol>
                <a:gridCol w="576072">
                  <a:extLst>
                    <a:ext uri="{9D8B030D-6E8A-4147-A177-3AD203B41FA5}">
                      <a16:colId xmlns:a16="http://schemas.microsoft.com/office/drawing/2014/main" val="1972381501"/>
                    </a:ext>
                  </a:extLst>
                </a:gridCol>
                <a:gridCol w="576072">
                  <a:extLst>
                    <a:ext uri="{9D8B030D-6E8A-4147-A177-3AD203B41FA5}">
                      <a16:colId xmlns:a16="http://schemas.microsoft.com/office/drawing/2014/main" val="3658291402"/>
                    </a:ext>
                  </a:extLst>
                </a:gridCol>
                <a:gridCol w="576072">
                  <a:extLst>
                    <a:ext uri="{9D8B030D-6E8A-4147-A177-3AD203B41FA5}">
                      <a16:colId xmlns:a16="http://schemas.microsoft.com/office/drawing/2014/main" val="2176464163"/>
                    </a:ext>
                  </a:extLst>
                </a:gridCol>
                <a:gridCol w="576072">
                  <a:extLst>
                    <a:ext uri="{9D8B030D-6E8A-4147-A177-3AD203B41FA5}">
                      <a16:colId xmlns:a16="http://schemas.microsoft.com/office/drawing/2014/main" val="132093574"/>
                    </a:ext>
                  </a:extLst>
                </a:gridCol>
                <a:gridCol w="576072">
                  <a:extLst>
                    <a:ext uri="{9D8B030D-6E8A-4147-A177-3AD203B41FA5}">
                      <a16:colId xmlns:a16="http://schemas.microsoft.com/office/drawing/2014/main" val="3869083354"/>
                    </a:ext>
                  </a:extLst>
                </a:gridCol>
                <a:gridCol w="576072">
                  <a:extLst>
                    <a:ext uri="{9D8B030D-6E8A-4147-A177-3AD203B41FA5}">
                      <a16:colId xmlns:a16="http://schemas.microsoft.com/office/drawing/2014/main" val="1821594726"/>
                    </a:ext>
                  </a:extLst>
                </a:gridCol>
                <a:gridCol w="576072">
                  <a:extLst>
                    <a:ext uri="{9D8B030D-6E8A-4147-A177-3AD203B41FA5}">
                      <a16:colId xmlns:a16="http://schemas.microsoft.com/office/drawing/2014/main" val="1140125037"/>
                    </a:ext>
                  </a:extLst>
                </a:gridCol>
                <a:gridCol w="576072">
                  <a:extLst>
                    <a:ext uri="{9D8B030D-6E8A-4147-A177-3AD203B41FA5}">
                      <a16:colId xmlns:a16="http://schemas.microsoft.com/office/drawing/2014/main" val="64756237"/>
                    </a:ext>
                  </a:extLst>
                </a:gridCol>
                <a:gridCol w="576072">
                  <a:extLst>
                    <a:ext uri="{9D8B030D-6E8A-4147-A177-3AD203B41FA5}">
                      <a16:colId xmlns:a16="http://schemas.microsoft.com/office/drawing/2014/main" val="130198589"/>
                    </a:ext>
                  </a:extLst>
                </a:gridCol>
                <a:gridCol w="576072">
                  <a:extLst>
                    <a:ext uri="{9D8B030D-6E8A-4147-A177-3AD203B41FA5}">
                      <a16:colId xmlns:a16="http://schemas.microsoft.com/office/drawing/2014/main" val="1623680003"/>
                    </a:ext>
                  </a:extLst>
                </a:gridCol>
                <a:gridCol w="658368">
                  <a:extLst>
                    <a:ext uri="{9D8B030D-6E8A-4147-A177-3AD203B41FA5}">
                      <a16:colId xmlns:a16="http://schemas.microsoft.com/office/drawing/2014/main" val="1679181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13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- 2018-08-25 12:00:00 </a:t>
                      </a:r>
                      <a:r>
                        <a:rPr kumimoji="0" lang="en-US" sz="1000" b="0" i="0" u="none" strike="noStrike" kern="1200" cap="none" spc="0" normalizeH="0" baseline="0" noProof="0">
                          <a:ln>
                            <a:noFill/>
                          </a:ln>
                          <a:solidFill>
                            <a:prstClr val="black"/>
                          </a:solidFill>
                          <a:effectLst/>
                          <a:uLnTx/>
                          <a:uFillTx/>
                          <a:latin typeface="+mn-lt"/>
                          <a:ea typeface="+mn-ea"/>
                          <a:cs typeface="+mn-cs"/>
                        </a:rPr>
                        <a:t> 
 Win a Brunch, Bubbles &amp; Beats for 2 on September 2nd! 
To enter, simply comment below the name of your favourite brunch partner! 
Or if you can't wait, book an afternoon of food, fun and festivities now!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1329446"/>
                  </a:ext>
                </a:extLst>
              </a:tr>
            </a:tbl>
          </a:graphicData>
        </a:graphic>
      </p:graphicFrame>
      <p:sp>
        <p:nvSpPr>
          <p:cNvPr id="4" name="Text Placeholder 3">
            <a:extLst>
              <a:ext uri="{FF2B5EF4-FFF2-40B4-BE49-F238E27FC236}">
                <a16:creationId xmlns:a16="http://schemas.microsoft.com/office/drawing/2014/main" id="{BBAAF282-EC22-4D64-BA42-1DD0B47F8250}"/>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045327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0436-DBF4-440B-8F03-0742036C5811}"/>
              </a:ext>
            </a:extLst>
          </p:cNvPr>
          <p:cNvSpPr>
            <a:spLocks noGrp="1"/>
          </p:cNvSpPr>
          <p:nvPr>
            <p:ph type="title"/>
          </p:nvPr>
        </p:nvSpPr>
        <p:spPr/>
        <p:txBody>
          <a:bodyPr/>
          <a:lstStyle/>
          <a:p>
            <a:r>
              <a:rPr lang="en-US"/>
              <a:t>Facebook FB Own Posts Table with views | SLTR - 5 of 24</a:t>
            </a:r>
          </a:p>
        </p:txBody>
      </p:sp>
      <p:graphicFrame>
        <p:nvGraphicFramePr>
          <p:cNvPr id="5" name="Table Placeholder 4">
            <a:extLst>
              <a:ext uri="{FF2B5EF4-FFF2-40B4-BE49-F238E27FC236}">
                <a16:creationId xmlns:a16="http://schemas.microsoft.com/office/drawing/2014/main" id="{9F8DE90A-F473-42F0-B607-3FC7C4094A7E}"/>
              </a:ext>
            </a:extLst>
          </p:cNvPr>
          <p:cNvGraphicFramePr>
            <a:graphicFrameLocks noGrp="1"/>
          </p:cNvGraphicFramePr>
          <p:nvPr>
            <p:ph type="tbl" sz="quarter" idx="13"/>
            <p:extLst>
              <p:ext uri="{D42A27DB-BD31-4B8C-83A1-F6EECF244321}">
                <p14:modId xmlns:p14="http://schemas.microsoft.com/office/powerpoint/2010/main" val="116747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3073370"/>
                    </a:ext>
                  </a:extLst>
                </a:gridCol>
                <a:gridCol w="576072">
                  <a:extLst>
                    <a:ext uri="{9D8B030D-6E8A-4147-A177-3AD203B41FA5}">
                      <a16:colId xmlns:a16="http://schemas.microsoft.com/office/drawing/2014/main" val="3910039162"/>
                    </a:ext>
                  </a:extLst>
                </a:gridCol>
                <a:gridCol w="576072">
                  <a:extLst>
                    <a:ext uri="{9D8B030D-6E8A-4147-A177-3AD203B41FA5}">
                      <a16:colId xmlns:a16="http://schemas.microsoft.com/office/drawing/2014/main" val="661645622"/>
                    </a:ext>
                  </a:extLst>
                </a:gridCol>
                <a:gridCol w="576072">
                  <a:extLst>
                    <a:ext uri="{9D8B030D-6E8A-4147-A177-3AD203B41FA5}">
                      <a16:colId xmlns:a16="http://schemas.microsoft.com/office/drawing/2014/main" val="77382726"/>
                    </a:ext>
                  </a:extLst>
                </a:gridCol>
                <a:gridCol w="576072">
                  <a:extLst>
                    <a:ext uri="{9D8B030D-6E8A-4147-A177-3AD203B41FA5}">
                      <a16:colId xmlns:a16="http://schemas.microsoft.com/office/drawing/2014/main" val="4203009686"/>
                    </a:ext>
                  </a:extLst>
                </a:gridCol>
                <a:gridCol w="576072">
                  <a:extLst>
                    <a:ext uri="{9D8B030D-6E8A-4147-A177-3AD203B41FA5}">
                      <a16:colId xmlns:a16="http://schemas.microsoft.com/office/drawing/2014/main" val="994770097"/>
                    </a:ext>
                  </a:extLst>
                </a:gridCol>
                <a:gridCol w="576072">
                  <a:extLst>
                    <a:ext uri="{9D8B030D-6E8A-4147-A177-3AD203B41FA5}">
                      <a16:colId xmlns:a16="http://schemas.microsoft.com/office/drawing/2014/main" val="3860771641"/>
                    </a:ext>
                  </a:extLst>
                </a:gridCol>
                <a:gridCol w="576072">
                  <a:extLst>
                    <a:ext uri="{9D8B030D-6E8A-4147-A177-3AD203B41FA5}">
                      <a16:colId xmlns:a16="http://schemas.microsoft.com/office/drawing/2014/main" val="2847419004"/>
                    </a:ext>
                  </a:extLst>
                </a:gridCol>
                <a:gridCol w="576072">
                  <a:extLst>
                    <a:ext uri="{9D8B030D-6E8A-4147-A177-3AD203B41FA5}">
                      <a16:colId xmlns:a16="http://schemas.microsoft.com/office/drawing/2014/main" val="1419192775"/>
                    </a:ext>
                  </a:extLst>
                </a:gridCol>
                <a:gridCol w="576072">
                  <a:extLst>
                    <a:ext uri="{9D8B030D-6E8A-4147-A177-3AD203B41FA5}">
                      <a16:colId xmlns:a16="http://schemas.microsoft.com/office/drawing/2014/main" val="2650430023"/>
                    </a:ext>
                  </a:extLst>
                </a:gridCol>
                <a:gridCol w="576072">
                  <a:extLst>
                    <a:ext uri="{9D8B030D-6E8A-4147-A177-3AD203B41FA5}">
                      <a16:colId xmlns:a16="http://schemas.microsoft.com/office/drawing/2014/main" val="1763748099"/>
                    </a:ext>
                  </a:extLst>
                </a:gridCol>
                <a:gridCol w="658368">
                  <a:extLst>
                    <a:ext uri="{9D8B030D-6E8A-4147-A177-3AD203B41FA5}">
                      <a16:colId xmlns:a16="http://schemas.microsoft.com/office/drawing/2014/main" val="3019238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467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- 2018-08-06 13:00:00 </a:t>
                      </a:r>
                      <a:r>
                        <a:rPr kumimoji="0" lang="en-US" sz="1000" b="0" i="0" u="none" strike="noStrike" kern="1200" cap="none" spc="0" normalizeH="0" baseline="0" noProof="0">
                          <a:ln>
                            <a:noFill/>
                          </a:ln>
                          <a:solidFill>
                            <a:prstClr val="black"/>
                          </a:solidFill>
                          <a:effectLst/>
                          <a:uLnTx/>
                          <a:uFillTx/>
                          <a:latin typeface="+mn-lt"/>
                          <a:ea typeface="+mn-ea"/>
                          <a:cs typeface="+mn-cs"/>
                        </a:rPr>
                        <a:t> 
 Were you at our BOOKED OUT Brunch, Bubbles &amp; Beats yesterday? Then you know how much fun there is to be had on the East Coast! Next brunch: Sunday 2nd September. Book early to avoid disappointment! 
Email: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2411158"/>
                  </a:ext>
                </a:extLst>
              </a:tr>
            </a:tbl>
          </a:graphicData>
        </a:graphic>
      </p:graphicFrame>
      <p:sp>
        <p:nvSpPr>
          <p:cNvPr id="4" name="Text Placeholder 3">
            <a:extLst>
              <a:ext uri="{FF2B5EF4-FFF2-40B4-BE49-F238E27FC236}">
                <a16:creationId xmlns:a16="http://schemas.microsoft.com/office/drawing/2014/main" id="{4C5F1EAB-8D0E-4358-BB5D-9855EEE016A2}"/>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707589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C1EB-2470-4BAC-B943-0EBAF246771C}"/>
              </a:ext>
            </a:extLst>
          </p:cNvPr>
          <p:cNvSpPr>
            <a:spLocks noGrp="1"/>
          </p:cNvSpPr>
          <p:nvPr>
            <p:ph type="title"/>
          </p:nvPr>
        </p:nvSpPr>
        <p:spPr/>
        <p:txBody>
          <a:bodyPr/>
          <a:lstStyle/>
          <a:p>
            <a:r>
              <a:rPr lang="en-US"/>
              <a:t>Facebook FB Own Posts Table with views | SLTR - 6 of 24</a:t>
            </a:r>
          </a:p>
        </p:txBody>
      </p:sp>
      <p:graphicFrame>
        <p:nvGraphicFramePr>
          <p:cNvPr id="5" name="Table Placeholder 4">
            <a:extLst>
              <a:ext uri="{FF2B5EF4-FFF2-40B4-BE49-F238E27FC236}">
                <a16:creationId xmlns:a16="http://schemas.microsoft.com/office/drawing/2014/main" id="{3CAFB7F2-4556-4F3B-B55E-9AA01A42C4B6}"/>
              </a:ext>
            </a:extLst>
          </p:cNvPr>
          <p:cNvGraphicFramePr>
            <a:graphicFrameLocks noGrp="1"/>
          </p:cNvGraphicFramePr>
          <p:nvPr>
            <p:ph type="tbl" sz="quarter" idx="13"/>
            <p:extLst>
              <p:ext uri="{D42A27DB-BD31-4B8C-83A1-F6EECF244321}">
                <p14:modId xmlns:p14="http://schemas.microsoft.com/office/powerpoint/2010/main" val="398800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2510477"/>
                    </a:ext>
                  </a:extLst>
                </a:gridCol>
                <a:gridCol w="576072">
                  <a:extLst>
                    <a:ext uri="{9D8B030D-6E8A-4147-A177-3AD203B41FA5}">
                      <a16:colId xmlns:a16="http://schemas.microsoft.com/office/drawing/2014/main" val="3588335318"/>
                    </a:ext>
                  </a:extLst>
                </a:gridCol>
                <a:gridCol w="576072">
                  <a:extLst>
                    <a:ext uri="{9D8B030D-6E8A-4147-A177-3AD203B41FA5}">
                      <a16:colId xmlns:a16="http://schemas.microsoft.com/office/drawing/2014/main" val="3806136087"/>
                    </a:ext>
                  </a:extLst>
                </a:gridCol>
                <a:gridCol w="576072">
                  <a:extLst>
                    <a:ext uri="{9D8B030D-6E8A-4147-A177-3AD203B41FA5}">
                      <a16:colId xmlns:a16="http://schemas.microsoft.com/office/drawing/2014/main" val="3770615827"/>
                    </a:ext>
                  </a:extLst>
                </a:gridCol>
                <a:gridCol w="576072">
                  <a:extLst>
                    <a:ext uri="{9D8B030D-6E8A-4147-A177-3AD203B41FA5}">
                      <a16:colId xmlns:a16="http://schemas.microsoft.com/office/drawing/2014/main" val="2360568535"/>
                    </a:ext>
                  </a:extLst>
                </a:gridCol>
                <a:gridCol w="576072">
                  <a:extLst>
                    <a:ext uri="{9D8B030D-6E8A-4147-A177-3AD203B41FA5}">
                      <a16:colId xmlns:a16="http://schemas.microsoft.com/office/drawing/2014/main" val="1792988424"/>
                    </a:ext>
                  </a:extLst>
                </a:gridCol>
                <a:gridCol w="576072">
                  <a:extLst>
                    <a:ext uri="{9D8B030D-6E8A-4147-A177-3AD203B41FA5}">
                      <a16:colId xmlns:a16="http://schemas.microsoft.com/office/drawing/2014/main" val="2216302931"/>
                    </a:ext>
                  </a:extLst>
                </a:gridCol>
                <a:gridCol w="576072">
                  <a:extLst>
                    <a:ext uri="{9D8B030D-6E8A-4147-A177-3AD203B41FA5}">
                      <a16:colId xmlns:a16="http://schemas.microsoft.com/office/drawing/2014/main" val="567964955"/>
                    </a:ext>
                  </a:extLst>
                </a:gridCol>
                <a:gridCol w="576072">
                  <a:extLst>
                    <a:ext uri="{9D8B030D-6E8A-4147-A177-3AD203B41FA5}">
                      <a16:colId xmlns:a16="http://schemas.microsoft.com/office/drawing/2014/main" val="525678398"/>
                    </a:ext>
                  </a:extLst>
                </a:gridCol>
                <a:gridCol w="576072">
                  <a:extLst>
                    <a:ext uri="{9D8B030D-6E8A-4147-A177-3AD203B41FA5}">
                      <a16:colId xmlns:a16="http://schemas.microsoft.com/office/drawing/2014/main" val="1864382487"/>
                    </a:ext>
                  </a:extLst>
                </a:gridCol>
                <a:gridCol w="576072">
                  <a:extLst>
                    <a:ext uri="{9D8B030D-6E8A-4147-A177-3AD203B41FA5}">
                      <a16:colId xmlns:a16="http://schemas.microsoft.com/office/drawing/2014/main" val="415374927"/>
                    </a:ext>
                  </a:extLst>
                </a:gridCol>
                <a:gridCol w="658368">
                  <a:extLst>
                    <a:ext uri="{9D8B030D-6E8A-4147-A177-3AD203B41FA5}">
                      <a16:colId xmlns:a16="http://schemas.microsoft.com/office/drawing/2014/main" val="142533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463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- 2018-10-20 11:50:50 </a:t>
                      </a:r>
                      <a:r>
                        <a:rPr kumimoji="0" lang="en-US" sz="1000" b="0" i="0" u="none" strike="noStrike" kern="1200" cap="none" spc="0" normalizeH="0" baseline="0" noProof="0">
                          <a:ln>
                            <a:noFill/>
                          </a:ln>
                          <a:solidFill>
                            <a:prstClr val="black"/>
                          </a:solidFill>
                          <a:effectLst/>
                          <a:uLnTx/>
                          <a:uFillTx/>
                          <a:latin typeface="+mn-lt"/>
                          <a:ea typeface="+mn-ea"/>
                          <a:cs typeface="+mn-cs"/>
                        </a:rPr>
                        <a:t> 
 Ghosts! Goblins! and Voodoo masters! Gather on the 27th October for our HUGE Yelloween party! (That's Halloween, with added Veuve Clicquot!) 
Mauritians can dine and dance into the darkness on Republik Beach, and then stay the night at local rates.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9999704"/>
                  </a:ext>
                </a:extLst>
              </a:tr>
            </a:tbl>
          </a:graphicData>
        </a:graphic>
      </p:graphicFrame>
      <p:sp>
        <p:nvSpPr>
          <p:cNvPr id="4" name="Text Placeholder 3">
            <a:extLst>
              <a:ext uri="{FF2B5EF4-FFF2-40B4-BE49-F238E27FC236}">
                <a16:creationId xmlns:a16="http://schemas.microsoft.com/office/drawing/2014/main" id="{F1CB5410-2F1C-4A1F-B1C0-F5334C6D81A0}"/>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07206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7636-DACF-42E4-B507-26996E4F8886}"/>
              </a:ext>
            </a:extLst>
          </p:cNvPr>
          <p:cNvSpPr>
            <a:spLocks noGrp="1"/>
          </p:cNvSpPr>
          <p:nvPr>
            <p:ph type="title"/>
          </p:nvPr>
        </p:nvSpPr>
        <p:spPr/>
        <p:txBody>
          <a:bodyPr/>
          <a:lstStyle/>
          <a:p>
            <a:r>
              <a:rPr lang="en-US"/>
              <a:t>Facebook FB Own Posts Table with views | SLTR - 7 of 24</a:t>
            </a:r>
          </a:p>
        </p:txBody>
      </p:sp>
      <p:graphicFrame>
        <p:nvGraphicFramePr>
          <p:cNvPr id="5" name="Table Placeholder 4">
            <a:extLst>
              <a:ext uri="{FF2B5EF4-FFF2-40B4-BE49-F238E27FC236}">
                <a16:creationId xmlns:a16="http://schemas.microsoft.com/office/drawing/2014/main" id="{1250A57B-263E-4373-AFE7-389BC3DE1348}"/>
              </a:ext>
            </a:extLst>
          </p:cNvPr>
          <p:cNvGraphicFramePr>
            <a:graphicFrameLocks noGrp="1"/>
          </p:cNvGraphicFramePr>
          <p:nvPr>
            <p:ph type="tbl" sz="quarter" idx="13"/>
            <p:extLst>
              <p:ext uri="{D42A27DB-BD31-4B8C-83A1-F6EECF244321}">
                <p14:modId xmlns:p14="http://schemas.microsoft.com/office/powerpoint/2010/main" val="1587087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304861"/>
                    </a:ext>
                  </a:extLst>
                </a:gridCol>
                <a:gridCol w="576072">
                  <a:extLst>
                    <a:ext uri="{9D8B030D-6E8A-4147-A177-3AD203B41FA5}">
                      <a16:colId xmlns:a16="http://schemas.microsoft.com/office/drawing/2014/main" val="169239432"/>
                    </a:ext>
                  </a:extLst>
                </a:gridCol>
                <a:gridCol w="576072">
                  <a:extLst>
                    <a:ext uri="{9D8B030D-6E8A-4147-A177-3AD203B41FA5}">
                      <a16:colId xmlns:a16="http://schemas.microsoft.com/office/drawing/2014/main" val="1706389745"/>
                    </a:ext>
                  </a:extLst>
                </a:gridCol>
                <a:gridCol w="576072">
                  <a:extLst>
                    <a:ext uri="{9D8B030D-6E8A-4147-A177-3AD203B41FA5}">
                      <a16:colId xmlns:a16="http://schemas.microsoft.com/office/drawing/2014/main" val="2231342536"/>
                    </a:ext>
                  </a:extLst>
                </a:gridCol>
                <a:gridCol w="576072">
                  <a:extLst>
                    <a:ext uri="{9D8B030D-6E8A-4147-A177-3AD203B41FA5}">
                      <a16:colId xmlns:a16="http://schemas.microsoft.com/office/drawing/2014/main" val="3630733779"/>
                    </a:ext>
                  </a:extLst>
                </a:gridCol>
                <a:gridCol w="576072">
                  <a:extLst>
                    <a:ext uri="{9D8B030D-6E8A-4147-A177-3AD203B41FA5}">
                      <a16:colId xmlns:a16="http://schemas.microsoft.com/office/drawing/2014/main" val="2667782541"/>
                    </a:ext>
                  </a:extLst>
                </a:gridCol>
                <a:gridCol w="576072">
                  <a:extLst>
                    <a:ext uri="{9D8B030D-6E8A-4147-A177-3AD203B41FA5}">
                      <a16:colId xmlns:a16="http://schemas.microsoft.com/office/drawing/2014/main" val="2881017782"/>
                    </a:ext>
                  </a:extLst>
                </a:gridCol>
                <a:gridCol w="576072">
                  <a:extLst>
                    <a:ext uri="{9D8B030D-6E8A-4147-A177-3AD203B41FA5}">
                      <a16:colId xmlns:a16="http://schemas.microsoft.com/office/drawing/2014/main" val="2681214169"/>
                    </a:ext>
                  </a:extLst>
                </a:gridCol>
                <a:gridCol w="576072">
                  <a:extLst>
                    <a:ext uri="{9D8B030D-6E8A-4147-A177-3AD203B41FA5}">
                      <a16:colId xmlns:a16="http://schemas.microsoft.com/office/drawing/2014/main" val="4173880957"/>
                    </a:ext>
                  </a:extLst>
                </a:gridCol>
                <a:gridCol w="576072">
                  <a:extLst>
                    <a:ext uri="{9D8B030D-6E8A-4147-A177-3AD203B41FA5}">
                      <a16:colId xmlns:a16="http://schemas.microsoft.com/office/drawing/2014/main" val="795869812"/>
                    </a:ext>
                  </a:extLst>
                </a:gridCol>
                <a:gridCol w="576072">
                  <a:extLst>
                    <a:ext uri="{9D8B030D-6E8A-4147-A177-3AD203B41FA5}">
                      <a16:colId xmlns:a16="http://schemas.microsoft.com/office/drawing/2014/main" val="2375888993"/>
                    </a:ext>
                  </a:extLst>
                </a:gridCol>
                <a:gridCol w="658368">
                  <a:extLst>
                    <a:ext uri="{9D8B030D-6E8A-4147-A177-3AD203B41FA5}">
                      <a16:colId xmlns:a16="http://schemas.microsoft.com/office/drawing/2014/main" val="348229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65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- 2018-09-26 14:00:02 </a:t>
                      </a:r>
                      <a:r>
                        <a:rPr kumimoji="0" lang="en-US" sz="1000" b="0" i="0" u="none" strike="noStrike" kern="1200" cap="none" spc="0" normalizeH="0" baseline="0" noProof="0">
                          <a:ln>
                            <a:noFill/>
                          </a:ln>
                          <a:solidFill>
                            <a:prstClr val="black"/>
                          </a:solidFill>
                          <a:effectLst/>
                          <a:uLnTx/>
                          <a:uFillTx/>
                          <a:latin typeface="+mn-lt"/>
                          <a:ea typeface="+mn-ea"/>
                          <a:cs typeface="+mn-cs"/>
                        </a:rPr>
                        <a:t> 
 Celebrate with us! From the 1st - 17th of November, top Australian Chef Chris Wade will personally select the very best native produce to share from his #steakmaestro kitchen to ours. If seafood and steaks sounds amazing, book now!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7481513"/>
                  </a:ext>
                </a:extLst>
              </a:tr>
            </a:tbl>
          </a:graphicData>
        </a:graphic>
      </p:graphicFrame>
      <p:sp>
        <p:nvSpPr>
          <p:cNvPr id="4" name="Text Placeholder 3">
            <a:extLst>
              <a:ext uri="{FF2B5EF4-FFF2-40B4-BE49-F238E27FC236}">
                <a16:creationId xmlns:a16="http://schemas.microsoft.com/office/drawing/2014/main" id="{BFE76005-F545-404A-B4B3-88D356FCAACB}"/>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73101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45553-36D6-4F7C-9B81-19F6AAE4621D}"/>
              </a:ext>
            </a:extLst>
          </p:cNvPr>
          <p:cNvSpPr>
            <a:spLocks noGrp="1"/>
          </p:cNvSpPr>
          <p:nvPr>
            <p:ph type="title"/>
          </p:nvPr>
        </p:nvSpPr>
        <p:spPr/>
        <p:txBody>
          <a:bodyPr/>
          <a:lstStyle/>
          <a:p>
            <a:r>
              <a:rPr lang="en-US"/>
              <a:t>Facebook FB Own Posts Table with views | SLTR - 8 of 24</a:t>
            </a:r>
          </a:p>
        </p:txBody>
      </p:sp>
      <p:graphicFrame>
        <p:nvGraphicFramePr>
          <p:cNvPr id="5" name="Table Placeholder 4">
            <a:extLst>
              <a:ext uri="{FF2B5EF4-FFF2-40B4-BE49-F238E27FC236}">
                <a16:creationId xmlns:a16="http://schemas.microsoft.com/office/drawing/2014/main" id="{F292F201-CBD3-4CCC-B794-9574E2CEEBC2}"/>
              </a:ext>
            </a:extLst>
          </p:cNvPr>
          <p:cNvGraphicFramePr>
            <a:graphicFrameLocks noGrp="1"/>
          </p:cNvGraphicFramePr>
          <p:nvPr>
            <p:ph type="tbl" sz="quarter" idx="13"/>
            <p:extLst>
              <p:ext uri="{D42A27DB-BD31-4B8C-83A1-F6EECF244321}">
                <p14:modId xmlns:p14="http://schemas.microsoft.com/office/powerpoint/2010/main" val="426045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72396354"/>
                    </a:ext>
                  </a:extLst>
                </a:gridCol>
                <a:gridCol w="576072">
                  <a:extLst>
                    <a:ext uri="{9D8B030D-6E8A-4147-A177-3AD203B41FA5}">
                      <a16:colId xmlns:a16="http://schemas.microsoft.com/office/drawing/2014/main" val="3755778108"/>
                    </a:ext>
                  </a:extLst>
                </a:gridCol>
                <a:gridCol w="576072">
                  <a:extLst>
                    <a:ext uri="{9D8B030D-6E8A-4147-A177-3AD203B41FA5}">
                      <a16:colId xmlns:a16="http://schemas.microsoft.com/office/drawing/2014/main" val="666029515"/>
                    </a:ext>
                  </a:extLst>
                </a:gridCol>
                <a:gridCol w="576072">
                  <a:extLst>
                    <a:ext uri="{9D8B030D-6E8A-4147-A177-3AD203B41FA5}">
                      <a16:colId xmlns:a16="http://schemas.microsoft.com/office/drawing/2014/main" val="2011220713"/>
                    </a:ext>
                  </a:extLst>
                </a:gridCol>
                <a:gridCol w="576072">
                  <a:extLst>
                    <a:ext uri="{9D8B030D-6E8A-4147-A177-3AD203B41FA5}">
                      <a16:colId xmlns:a16="http://schemas.microsoft.com/office/drawing/2014/main" val="2382623635"/>
                    </a:ext>
                  </a:extLst>
                </a:gridCol>
                <a:gridCol w="576072">
                  <a:extLst>
                    <a:ext uri="{9D8B030D-6E8A-4147-A177-3AD203B41FA5}">
                      <a16:colId xmlns:a16="http://schemas.microsoft.com/office/drawing/2014/main" val="102311489"/>
                    </a:ext>
                  </a:extLst>
                </a:gridCol>
                <a:gridCol w="576072">
                  <a:extLst>
                    <a:ext uri="{9D8B030D-6E8A-4147-A177-3AD203B41FA5}">
                      <a16:colId xmlns:a16="http://schemas.microsoft.com/office/drawing/2014/main" val="608492917"/>
                    </a:ext>
                  </a:extLst>
                </a:gridCol>
                <a:gridCol w="576072">
                  <a:extLst>
                    <a:ext uri="{9D8B030D-6E8A-4147-A177-3AD203B41FA5}">
                      <a16:colId xmlns:a16="http://schemas.microsoft.com/office/drawing/2014/main" val="3570312247"/>
                    </a:ext>
                  </a:extLst>
                </a:gridCol>
                <a:gridCol w="576072">
                  <a:extLst>
                    <a:ext uri="{9D8B030D-6E8A-4147-A177-3AD203B41FA5}">
                      <a16:colId xmlns:a16="http://schemas.microsoft.com/office/drawing/2014/main" val="3057397535"/>
                    </a:ext>
                  </a:extLst>
                </a:gridCol>
                <a:gridCol w="576072">
                  <a:extLst>
                    <a:ext uri="{9D8B030D-6E8A-4147-A177-3AD203B41FA5}">
                      <a16:colId xmlns:a16="http://schemas.microsoft.com/office/drawing/2014/main" val="3974709960"/>
                    </a:ext>
                  </a:extLst>
                </a:gridCol>
                <a:gridCol w="576072">
                  <a:extLst>
                    <a:ext uri="{9D8B030D-6E8A-4147-A177-3AD203B41FA5}">
                      <a16:colId xmlns:a16="http://schemas.microsoft.com/office/drawing/2014/main" val="3973195207"/>
                    </a:ext>
                  </a:extLst>
                </a:gridCol>
                <a:gridCol w="658368">
                  <a:extLst>
                    <a:ext uri="{9D8B030D-6E8A-4147-A177-3AD203B41FA5}">
                      <a16:colId xmlns:a16="http://schemas.microsoft.com/office/drawing/2014/main" val="21030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609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- 2018-10-22 17:15:45 </a:t>
                      </a:r>
                      <a:r>
                        <a:rPr kumimoji="0" lang="en-US" sz="1000" b="0" i="0" u="none" strike="noStrike" kern="1200" cap="none" spc="0" normalizeH="0" baseline="0" noProof="0">
                          <a:ln>
                            <a:noFill/>
                          </a:ln>
                          <a:solidFill>
                            <a:prstClr val="black"/>
                          </a:solidFill>
                          <a:effectLst/>
                          <a:uLnTx/>
                          <a:uFillTx/>
                          <a:latin typeface="+mn-lt"/>
                          <a:ea typeface="+mn-ea"/>
                          <a:cs typeface="+mn-cs"/>
                        </a:rPr>
                        <a:t> 
 🎉 🏆 WIN 4 nights at Le Touessrok (Half Board)! 🏆 🎉 
The rules are simple, just go to our Instagram @shangrilamauritius and comment #40YearsOfLeTouessrokWIN on your favourite image, along with a memory about the resort to enter. 
T&amp;Cs apply, travel not included: 
http://bit.ly/2D21Ooa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8230613"/>
                  </a:ext>
                </a:extLst>
              </a:tr>
            </a:tbl>
          </a:graphicData>
        </a:graphic>
      </p:graphicFrame>
      <p:sp>
        <p:nvSpPr>
          <p:cNvPr id="4" name="Text Placeholder 3">
            <a:extLst>
              <a:ext uri="{FF2B5EF4-FFF2-40B4-BE49-F238E27FC236}">
                <a16:creationId xmlns:a16="http://schemas.microsoft.com/office/drawing/2014/main" id="{E6E7BC35-7C80-47B5-A70C-93CCA557A2EF}"/>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270479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F24B5-4FFD-4084-BDFF-EE4F69E68090}"/>
              </a:ext>
            </a:extLst>
          </p:cNvPr>
          <p:cNvSpPr>
            <a:spLocks noGrp="1"/>
          </p:cNvSpPr>
          <p:nvPr>
            <p:ph type="title"/>
          </p:nvPr>
        </p:nvSpPr>
        <p:spPr/>
        <p:txBody>
          <a:bodyPr/>
          <a:lstStyle/>
          <a:p>
            <a:r>
              <a:rPr lang="en-US"/>
              <a:t>Facebook FB Own Posts Table with views | SLTR - 9 of 24</a:t>
            </a:r>
          </a:p>
        </p:txBody>
      </p:sp>
      <p:graphicFrame>
        <p:nvGraphicFramePr>
          <p:cNvPr id="5" name="Table Placeholder 4">
            <a:extLst>
              <a:ext uri="{FF2B5EF4-FFF2-40B4-BE49-F238E27FC236}">
                <a16:creationId xmlns:a16="http://schemas.microsoft.com/office/drawing/2014/main" id="{6EEB381E-75BB-4563-A02C-1C0C888A74CA}"/>
              </a:ext>
            </a:extLst>
          </p:cNvPr>
          <p:cNvGraphicFramePr>
            <a:graphicFrameLocks noGrp="1"/>
          </p:cNvGraphicFramePr>
          <p:nvPr>
            <p:ph type="tbl" sz="quarter" idx="13"/>
            <p:extLst>
              <p:ext uri="{D42A27DB-BD31-4B8C-83A1-F6EECF244321}">
                <p14:modId xmlns:p14="http://schemas.microsoft.com/office/powerpoint/2010/main" val="1508697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4540348"/>
                    </a:ext>
                  </a:extLst>
                </a:gridCol>
                <a:gridCol w="576072">
                  <a:extLst>
                    <a:ext uri="{9D8B030D-6E8A-4147-A177-3AD203B41FA5}">
                      <a16:colId xmlns:a16="http://schemas.microsoft.com/office/drawing/2014/main" val="3774979279"/>
                    </a:ext>
                  </a:extLst>
                </a:gridCol>
                <a:gridCol w="576072">
                  <a:extLst>
                    <a:ext uri="{9D8B030D-6E8A-4147-A177-3AD203B41FA5}">
                      <a16:colId xmlns:a16="http://schemas.microsoft.com/office/drawing/2014/main" val="3525393923"/>
                    </a:ext>
                  </a:extLst>
                </a:gridCol>
                <a:gridCol w="576072">
                  <a:extLst>
                    <a:ext uri="{9D8B030D-6E8A-4147-A177-3AD203B41FA5}">
                      <a16:colId xmlns:a16="http://schemas.microsoft.com/office/drawing/2014/main" val="244909340"/>
                    </a:ext>
                  </a:extLst>
                </a:gridCol>
                <a:gridCol w="576072">
                  <a:extLst>
                    <a:ext uri="{9D8B030D-6E8A-4147-A177-3AD203B41FA5}">
                      <a16:colId xmlns:a16="http://schemas.microsoft.com/office/drawing/2014/main" val="881334230"/>
                    </a:ext>
                  </a:extLst>
                </a:gridCol>
                <a:gridCol w="576072">
                  <a:extLst>
                    <a:ext uri="{9D8B030D-6E8A-4147-A177-3AD203B41FA5}">
                      <a16:colId xmlns:a16="http://schemas.microsoft.com/office/drawing/2014/main" val="2866940129"/>
                    </a:ext>
                  </a:extLst>
                </a:gridCol>
                <a:gridCol w="576072">
                  <a:extLst>
                    <a:ext uri="{9D8B030D-6E8A-4147-A177-3AD203B41FA5}">
                      <a16:colId xmlns:a16="http://schemas.microsoft.com/office/drawing/2014/main" val="1037915657"/>
                    </a:ext>
                  </a:extLst>
                </a:gridCol>
                <a:gridCol w="576072">
                  <a:extLst>
                    <a:ext uri="{9D8B030D-6E8A-4147-A177-3AD203B41FA5}">
                      <a16:colId xmlns:a16="http://schemas.microsoft.com/office/drawing/2014/main" val="3308922554"/>
                    </a:ext>
                  </a:extLst>
                </a:gridCol>
                <a:gridCol w="576072">
                  <a:extLst>
                    <a:ext uri="{9D8B030D-6E8A-4147-A177-3AD203B41FA5}">
                      <a16:colId xmlns:a16="http://schemas.microsoft.com/office/drawing/2014/main" val="1307215482"/>
                    </a:ext>
                  </a:extLst>
                </a:gridCol>
                <a:gridCol w="576072">
                  <a:extLst>
                    <a:ext uri="{9D8B030D-6E8A-4147-A177-3AD203B41FA5}">
                      <a16:colId xmlns:a16="http://schemas.microsoft.com/office/drawing/2014/main" val="3618122073"/>
                    </a:ext>
                  </a:extLst>
                </a:gridCol>
                <a:gridCol w="576072">
                  <a:extLst>
                    <a:ext uri="{9D8B030D-6E8A-4147-A177-3AD203B41FA5}">
                      <a16:colId xmlns:a16="http://schemas.microsoft.com/office/drawing/2014/main" val="917090677"/>
                    </a:ext>
                  </a:extLst>
                </a:gridCol>
                <a:gridCol w="658368">
                  <a:extLst>
                    <a:ext uri="{9D8B030D-6E8A-4147-A177-3AD203B41FA5}">
                      <a16:colId xmlns:a16="http://schemas.microsoft.com/office/drawing/2014/main" val="162149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851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- 2018-10-03 13:11:11 </a:t>
                      </a:r>
                      <a:r>
                        <a:rPr kumimoji="0" lang="en-US" sz="1000" b="0" i="0" u="none" strike="noStrike" kern="1200" cap="none" spc="0" normalizeH="0" baseline="0" noProof="0">
                          <a:ln>
                            <a:noFill/>
                          </a:ln>
                          <a:solidFill>
                            <a:prstClr val="black"/>
                          </a:solidFill>
                          <a:effectLst/>
                          <a:uLnTx/>
                          <a:uFillTx/>
                          <a:latin typeface="+mn-lt"/>
                          <a:ea typeface="+mn-ea"/>
                          <a:cs typeface="+mn-cs"/>
                        </a:rPr>
                        <a:t> 
 Ghost, Ghouls and Voodoo masters, we summon you to the BIGGEST Halloween party on the island! Celebrate Yelloween with us, October 27th! 👿 👹 👺
Expect African Carnival live drumming, fire eaters, and a deliciously spooky feast! 
402 7400 / 5259 1441 / 5255 3892 or email us at restaurant-reservations.sltr@shangri-la.com
It epic, its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0300290"/>
                  </a:ext>
                </a:extLst>
              </a:tr>
            </a:tbl>
          </a:graphicData>
        </a:graphic>
      </p:graphicFrame>
      <p:sp>
        <p:nvSpPr>
          <p:cNvPr id="4" name="Text Placeholder 3">
            <a:extLst>
              <a:ext uri="{FF2B5EF4-FFF2-40B4-BE49-F238E27FC236}">
                <a16:creationId xmlns:a16="http://schemas.microsoft.com/office/drawing/2014/main" id="{F6128F63-E4C3-467E-86EC-7E0A1EECAFCD}"/>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213580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0BC0-5F01-4F15-B829-AB51F1FA9F10}"/>
              </a:ext>
            </a:extLst>
          </p:cNvPr>
          <p:cNvSpPr>
            <a:spLocks noGrp="1"/>
          </p:cNvSpPr>
          <p:nvPr>
            <p:ph type="title"/>
          </p:nvPr>
        </p:nvSpPr>
        <p:spPr/>
        <p:txBody>
          <a:bodyPr/>
          <a:lstStyle/>
          <a:p>
            <a:r>
              <a:rPr lang="en-US"/>
              <a:t>Facebook FB Own Posts Table with views | SLTR - 10 of 24</a:t>
            </a:r>
          </a:p>
        </p:txBody>
      </p:sp>
      <p:graphicFrame>
        <p:nvGraphicFramePr>
          <p:cNvPr id="5" name="Table Placeholder 4">
            <a:extLst>
              <a:ext uri="{FF2B5EF4-FFF2-40B4-BE49-F238E27FC236}">
                <a16:creationId xmlns:a16="http://schemas.microsoft.com/office/drawing/2014/main" id="{4D130C12-1C16-44D3-AFC6-EEA57D996C4A}"/>
              </a:ext>
            </a:extLst>
          </p:cNvPr>
          <p:cNvGraphicFramePr>
            <a:graphicFrameLocks noGrp="1"/>
          </p:cNvGraphicFramePr>
          <p:nvPr>
            <p:ph type="tbl" sz="quarter" idx="13"/>
            <p:extLst>
              <p:ext uri="{D42A27DB-BD31-4B8C-83A1-F6EECF244321}">
                <p14:modId xmlns:p14="http://schemas.microsoft.com/office/powerpoint/2010/main" val="2129199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48402495"/>
                    </a:ext>
                  </a:extLst>
                </a:gridCol>
                <a:gridCol w="576072">
                  <a:extLst>
                    <a:ext uri="{9D8B030D-6E8A-4147-A177-3AD203B41FA5}">
                      <a16:colId xmlns:a16="http://schemas.microsoft.com/office/drawing/2014/main" val="149949427"/>
                    </a:ext>
                  </a:extLst>
                </a:gridCol>
                <a:gridCol w="576072">
                  <a:extLst>
                    <a:ext uri="{9D8B030D-6E8A-4147-A177-3AD203B41FA5}">
                      <a16:colId xmlns:a16="http://schemas.microsoft.com/office/drawing/2014/main" val="3902921390"/>
                    </a:ext>
                  </a:extLst>
                </a:gridCol>
                <a:gridCol w="576072">
                  <a:extLst>
                    <a:ext uri="{9D8B030D-6E8A-4147-A177-3AD203B41FA5}">
                      <a16:colId xmlns:a16="http://schemas.microsoft.com/office/drawing/2014/main" val="41447794"/>
                    </a:ext>
                  </a:extLst>
                </a:gridCol>
                <a:gridCol w="576072">
                  <a:extLst>
                    <a:ext uri="{9D8B030D-6E8A-4147-A177-3AD203B41FA5}">
                      <a16:colId xmlns:a16="http://schemas.microsoft.com/office/drawing/2014/main" val="2782806888"/>
                    </a:ext>
                  </a:extLst>
                </a:gridCol>
                <a:gridCol w="576072">
                  <a:extLst>
                    <a:ext uri="{9D8B030D-6E8A-4147-A177-3AD203B41FA5}">
                      <a16:colId xmlns:a16="http://schemas.microsoft.com/office/drawing/2014/main" val="447162826"/>
                    </a:ext>
                  </a:extLst>
                </a:gridCol>
                <a:gridCol w="576072">
                  <a:extLst>
                    <a:ext uri="{9D8B030D-6E8A-4147-A177-3AD203B41FA5}">
                      <a16:colId xmlns:a16="http://schemas.microsoft.com/office/drawing/2014/main" val="3980852449"/>
                    </a:ext>
                  </a:extLst>
                </a:gridCol>
                <a:gridCol w="576072">
                  <a:extLst>
                    <a:ext uri="{9D8B030D-6E8A-4147-A177-3AD203B41FA5}">
                      <a16:colId xmlns:a16="http://schemas.microsoft.com/office/drawing/2014/main" val="3886190506"/>
                    </a:ext>
                  </a:extLst>
                </a:gridCol>
                <a:gridCol w="576072">
                  <a:extLst>
                    <a:ext uri="{9D8B030D-6E8A-4147-A177-3AD203B41FA5}">
                      <a16:colId xmlns:a16="http://schemas.microsoft.com/office/drawing/2014/main" val="3094289747"/>
                    </a:ext>
                  </a:extLst>
                </a:gridCol>
                <a:gridCol w="576072">
                  <a:extLst>
                    <a:ext uri="{9D8B030D-6E8A-4147-A177-3AD203B41FA5}">
                      <a16:colId xmlns:a16="http://schemas.microsoft.com/office/drawing/2014/main" val="2430464199"/>
                    </a:ext>
                  </a:extLst>
                </a:gridCol>
                <a:gridCol w="576072">
                  <a:extLst>
                    <a:ext uri="{9D8B030D-6E8A-4147-A177-3AD203B41FA5}">
                      <a16:colId xmlns:a16="http://schemas.microsoft.com/office/drawing/2014/main" val="1713351182"/>
                    </a:ext>
                  </a:extLst>
                </a:gridCol>
                <a:gridCol w="658368">
                  <a:extLst>
                    <a:ext uri="{9D8B030D-6E8A-4147-A177-3AD203B41FA5}">
                      <a16:colId xmlns:a16="http://schemas.microsoft.com/office/drawing/2014/main" val="925948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2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- 2018-10-21 14:56:53 </a:t>
                      </a:r>
                      <a:r>
                        <a:rPr kumimoji="0" lang="en-US" sz="1000" b="0" i="0" u="none" strike="noStrike" kern="1200" cap="none" spc="0" normalizeH="0" baseline="0" noProof="0">
                          <a:ln>
                            <a:noFill/>
                          </a:ln>
                          <a:solidFill>
                            <a:prstClr val="black"/>
                          </a:solidFill>
                          <a:effectLst/>
                          <a:uLnTx/>
                          <a:uFillTx/>
                          <a:latin typeface="+mn-lt"/>
                          <a:ea typeface="+mn-ea"/>
                          <a:cs typeface="+mn-cs"/>
                        </a:rPr>
                        <a:t> 
 Our anniversary Brunch, Bubbles &amp; Beats is right around the corner! Win entry for 2, by telling us your ALL TIME favourite Le Touessrok dish from the last 40 years! 
Sunday 4th November brings food, music and massive celebration, so tell your friends!! 
Booking: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371390"/>
                  </a:ext>
                </a:extLst>
              </a:tr>
            </a:tbl>
          </a:graphicData>
        </a:graphic>
      </p:graphicFrame>
      <p:sp>
        <p:nvSpPr>
          <p:cNvPr id="4" name="Text Placeholder 3">
            <a:extLst>
              <a:ext uri="{FF2B5EF4-FFF2-40B4-BE49-F238E27FC236}">
                <a16:creationId xmlns:a16="http://schemas.microsoft.com/office/drawing/2014/main" id="{46E9527A-7714-4608-A863-012D4498F2D3}"/>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297343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78F9-20B9-435A-AFB7-A8A6A4FF35A2}"/>
              </a:ext>
            </a:extLst>
          </p:cNvPr>
          <p:cNvSpPr>
            <a:spLocks noGrp="1"/>
          </p:cNvSpPr>
          <p:nvPr>
            <p:ph type="title"/>
          </p:nvPr>
        </p:nvSpPr>
        <p:spPr/>
        <p:txBody>
          <a:bodyPr/>
          <a:lstStyle/>
          <a:p>
            <a:r>
              <a:rPr lang="en-US"/>
              <a:t>Facebook FB Own Posts Table with views | SLTR - 11 of 24</a:t>
            </a:r>
          </a:p>
        </p:txBody>
      </p:sp>
      <p:graphicFrame>
        <p:nvGraphicFramePr>
          <p:cNvPr id="5" name="Table Placeholder 4">
            <a:extLst>
              <a:ext uri="{FF2B5EF4-FFF2-40B4-BE49-F238E27FC236}">
                <a16:creationId xmlns:a16="http://schemas.microsoft.com/office/drawing/2014/main" id="{E6D03839-B6E8-4224-8C26-E893119A2D85}"/>
              </a:ext>
            </a:extLst>
          </p:cNvPr>
          <p:cNvGraphicFramePr>
            <a:graphicFrameLocks noGrp="1"/>
          </p:cNvGraphicFramePr>
          <p:nvPr>
            <p:ph type="tbl" sz="quarter" idx="13"/>
            <p:extLst>
              <p:ext uri="{D42A27DB-BD31-4B8C-83A1-F6EECF244321}">
                <p14:modId xmlns:p14="http://schemas.microsoft.com/office/powerpoint/2010/main" val="394190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6431749"/>
                    </a:ext>
                  </a:extLst>
                </a:gridCol>
                <a:gridCol w="576072">
                  <a:extLst>
                    <a:ext uri="{9D8B030D-6E8A-4147-A177-3AD203B41FA5}">
                      <a16:colId xmlns:a16="http://schemas.microsoft.com/office/drawing/2014/main" val="1874392130"/>
                    </a:ext>
                  </a:extLst>
                </a:gridCol>
                <a:gridCol w="576072">
                  <a:extLst>
                    <a:ext uri="{9D8B030D-6E8A-4147-A177-3AD203B41FA5}">
                      <a16:colId xmlns:a16="http://schemas.microsoft.com/office/drawing/2014/main" val="613378831"/>
                    </a:ext>
                  </a:extLst>
                </a:gridCol>
                <a:gridCol w="576072">
                  <a:extLst>
                    <a:ext uri="{9D8B030D-6E8A-4147-A177-3AD203B41FA5}">
                      <a16:colId xmlns:a16="http://schemas.microsoft.com/office/drawing/2014/main" val="1241140052"/>
                    </a:ext>
                  </a:extLst>
                </a:gridCol>
                <a:gridCol w="576072">
                  <a:extLst>
                    <a:ext uri="{9D8B030D-6E8A-4147-A177-3AD203B41FA5}">
                      <a16:colId xmlns:a16="http://schemas.microsoft.com/office/drawing/2014/main" val="976719753"/>
                    </a:ext>
                  </a:extLst>
                </a:gridCol>
                <a:gridCol w="576072">
                  <a:extLst>
                    <a:ext uri="{9D8B030D-6E8A-4147-A177-3AD203B41FA5}">
                      <a16:colId xmlns:a16="http://schemas.microsoft.com/office/drawing/2014/main" val="4020795240"/>
                    </a:ext>
                  </a:extLst>
                </a:gridCol>
                <a:gridCol w="576072">
                  <a:extLst>
                    <a:ext uri="{9D8B030D-6E8A-4147-A177-3AD203B41FA5}">
                      <a16:colId xmlns:a16="http://schemas.microsoft.com/office/drawing/2014/main" val="3263855953"/>
                    </a:ext>
                  </a:extLst>
                </a:gridCol>
                <a:gridCol w="576072">
                  <a:extLst>
                    <a:ext uri="{9D8B030D-6E8A-4147-A177-3AD203B41FA5}">
                      <a16:colId xmlns:a16="http://schemas.microsoft.com/office/drawing/2014/main" val="3745050303"/>
                    </a:ext>
                  </a:extLst>
                </a:gridCol>
                <a:gridCol w="576072">
                  <a:extLst>
                    <a:ext uri="{9D8B030D-6E8A-4147-A177-3AD203B41FA5}">
                      <a16:colId xmlns:a16="http://schemas.microsoft.com/office/drawing/2014/main" val="3713228057"/>
                    </a:ext>
                  </a:extLst>
                </a:gridCol>
                <a:gridCol w="576072">
                  <a:extLst>
                    <a:ext uri="{9D8B030D-6E8A-4147-A177-3AD203B41FA5}">
                      <a16:colId xmlns:a16="http://schemas.microsoft.com/office/drawing/2014/main" val="1532300269"/>
                    </a:ext>
                  </a:extLst>
                </a:gridCol>
                <a:gridCol w="576072">
                  <a:extLst>
                    <a:ext uri="{9D8B030D-6E8A-4147-A177-3AD203B41FA5}">
                      <a16:colId xmlns:a16="http://schemas.microsoft.com/office/drawing/2014/main" val="1503104131"/>
                    </a:ext>
                  </a:extLst>
                </a:gridCol>
                <a:gridCol w="658368">
                  <a:extLst>
                    <a:ext uri="{9D8B030D-6E8A-4147-A177-3AD203B41FA5}">
                      <a16:colId xmlns:a16="http://schemas.microsoft.com/office/drawing/2014/main" val="7701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24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- 2018-08-16 12:00:00 </a:t>
                      </a:r>
                      <a:r>
                        <a:rPr kumimoji="0" lang="en-US" sz="1000" b="0" i="0" u="none" strike="noStrike" kern="1200" cap="none" spc="0" normalizeH="0" baseline="0" noProof="0">
                          <a:ln>
                            <a:noFill/>
                          </a:ln>
                          <a:solidFill>
                            <a:prstClr val="black"/>
                          </a:solidFill>
                          <a:effectLst/>
                          <a:uLnTx/>
                          <a:uFillTx/>
                          <a:latin typeface="+mn-lt"/>
                          <a:ea typeface="+mn-ea"/>
                          <a:cs typeface="+mn-cs"/>
                        </a:rPr>
                        <a:t> 
 Bespoke dining for our guests at Ilot Mangénie... Book our local rates offer and retreat to our private island with our complimentary shuttle boat service. 🏝️ Find out more here: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128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- 2018-10-05 11:09:56 </a:t>
                      </a:r>
                      <a:r>
                        <a:rPr kumimoji="0" lang="en-US" sz="1000" b="0" i="0" u="none" strike="noStrike" kern="1200" cap="none" spc="0" normalizeH="0" baseline="0" noProof="0">
                          <a:ln>
                            <a:noFill/>
                          </a:ln>
                          <a:solidFill>
                            <a:prstClr val="black"/>
                          </a:solidFill>
                          <a:effectLst/>
                          <a:uLnTx/>
                          <a:uFillTx/>
                          <a:latin typeface="+mn-lt"/>
                          <a:ea typeface="+mn-ea"/>
                          <a:cs typeface="+mn-cs"/>
                        </a:rPr>
                        <a:t> 
 ⭐️ WIN a night for 2 (half board), AND a delicious buffet dinner at Le Bazar! Simply share with us below your favourite memory from the last #40YearsOfLeTouessrok with a photo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8138776"/>
                  </a:ext>
                </a:extLst>
              </a:tr>
            </a:tbl>
          </a:graphicData>
        </a:graphic>
      </p:graphicFrame>
      <p:sp>
        <p:nvSpPr>
          <p:cNvPr id="4" name="Text Placeholder 3">
            <a:extLst>
              <a:ext uri="{FF2B5EF4-FFF2-40B4-BE49-F238E27FC236}">
                <a16:creationId xmlns:a16="http://schemas.microsoft.com/office/drawing/2014/main" id="{C22E297F-B20F-4F5A-A41B-2EDE526C20D6}"/>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65949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B3D3-0A80-4244-A0D1-039CEA07032D}"/>
              </a:ext>
            </a:extLst>
          </p:cNvPr>
          <p:cNvSpPr>
            <a:spLocks noGrp="1"/>
          </p:cNvSpPr>
          <p:nvPr>
            <p:ph type="title"/>
          </p:nvPr>
        </p:nvSpPr>
        <p:spPr/>
        <p:txBody>
          <a:bodyPr/>
          <a:lstStyle/>
          <a:p>
            <a:r>
              <a:rPr lang="en-US"/>
              <a:t>Facebook FB Own Posts Table with views | SLTR - 12 of 24</a:t>
            </a:r>
          </a:p>
        </p:txBody>
      </p:sp>
      <p:graphicFrame>
        <p:nvGraphicFramePr>
          <p:cNvPr id="5" name="Table Placeholder 4">
            <a:extLst>
              <a:ext uri="{FF2B5EF4-FFF2-40B4-BE49-F238E27FC236}">
                <a16:creationId xmlns:a16="http://schemas.microsoft.com/office/drawing/2014/main" id="{0A93C3C4-471F-4D79-851A-EB2F42DA8290}"/>
              </a:ext>
            </a:extLst>
          </p:cNvPr>
          <p:cNvGraphicFramePr>
            <a:graphicFrameLocks noGrp="1"/>
          </p:cNvGraphicFramePr>
          <p:nvPr>
            <p:ph type="tbl" sz="quarter" idx="13"/>
            <p:extLst>
              <p:ext uri="{D42A27DB-BD31-4B8C-83A1-F6EECF244321}">
                <p14:modId xmlns:p14="http://schemas.microsoft.com/office/powerpoint/2010/main" val="134716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3691194"/>
                    </a:ext>
                  </a:extLst>
                </a:gridCol>
                <a:gridCol w="576072">
                  <a:extLst>
                    <a:ext uri="{9D8B030D-6E8A-4147-A177-3AD203B41FA5}">
                      <a16:colId xmlns:a16="http://schemas.microsoft.com/office/drawing/2014/main" val="940661416"/>
                    </a:ext>
                  </a:extLst>
                </a:gridCol>
                <a:gridCol w="576072">
                  <a:extLst>
                    <a:ext uri="{9D8B030D-6E8A-4147-A177-3AD203B41FA5}">
                      <a16:colId xmlns:a16="http://schemas.microsoft.com/office/drawing/2014/main" val="2326960934"/>
                    </a:ext>
                  </a:extLst>
                </a:gridCol>
                <a:gridCol w="576072">
                  <a:extLst>
                    <a:ext uri="{9D8B030D-6E8A-4147-A177-3AD203B41FA5}">
                      <a16:colId xmlns:a16="http://schemas.microsoft.com/office/drawing/2014/main" val="2600423117"/>
                    </a:ext>
                  </a:extLst>
                </a:gridCol>
                <a:gridCol w="576072">
                  <a:extLst>
                    <a:ext uri="{9D8B030D-6E8A-4147-A177-3AD203B41FA5}">
                      <a16:colId xmlns:a16="http://schemas.microsoft.com/office/drawing/2014/main" val="1280809958"/>
                    </a:ext>
                  </a:extLst>
                </a:gridCol>
                <a:gridCol w="576072">
                  <a:extLst>
                    <a:ext uri="{9D8B030D-6E8A-4147-A177-3AD203B41FA5}">
                      <a16:colId xmlns:a16="http://schemas.microsoft.com/office/drawing/2014/main" val="1333311825"/>
                    </a:ext>
                  </a:extLst>
                </a:gridCol>
                <a:gridCol w="576072">
                  <a:extLst>
                    <a:ext uri="{9D8B030D-6E8A-4147-A177-3AD203B41FA5}">
                      <a16:colId xmlns:a16="http://schemas.microsoft.com/office/drawing/2014/main" val="862892454"/>
                    </a:ext>
                  </a:extLst>
                </a:gridCol>
                <a:gridCol w="576072">
                  <a:extLst>
                    <a:ext uri="{9D8B030D-6E8A-4147-A177-3AD203B41FA5}">
                      <a16:colId xmlns:a16="http://schemas.microsoft.com/office/drawing/2014/main" val="4011826722"/>
                    </a:ext>
                  </a:extLst>
                </a:gridCol>
                <a:gridCol w="576072">
                  <a:extLst>
                    <a:ext uri="{9D8B030D-6E8A-4147-A177-3AD203B41FA5}">
                      <a16:colId xmlns:a16="http://schemas.microsoft.com/office/drawing/2014/main" val="772320926"/>
                    </a:ext>
                  </a:extLst>
                </a:gridCol>
                <a:gridCol w="576072">
                  <a:extLst>
                    <a:ext uri="{9D8B030D-6E8A-4147-A177-3AD203B41FA5}">
                      <a16:colId xmlns:a16="http://schemas.microsoft.com/office/drawing/2014/main" val="3983573020"/>
                    </a:ext>
                  </a:extLst>
                </a:gridCol>
                <a:gridCol w="576072">
                  <a:extLst>
                    <a:ext uri="{9D8B030D-6E8A-4147-A177-3AD203B41FA5}">
                      <a16:colId xmlns:a16="http://schemas.microsoft.com/office/drawing/2014/main" val="792223514"/>
                    </a:ext>
                  </a:extLst>
                </a:gridCol>
                <a:gridCol w="658368">
                  <a:extLst>
                    <a:ext uri="{9D8B030D-6E8A-4147-A177-3AD203B41FA5}">
                      <a16:colId xmlns:a16="http://schemas.microsoft.com/office/drawing/2014/main" val="4254646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926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- 2018-08-23 12:00:01 </a:t>
                      </a:r>
                      <a:r>
                        <a:rPr kumimoji="0" lang="en-US" sz="1000" b="0" i="0" u="none" strike="noStrike" kern="1200" cap="none" spc="0" normalizeH="0" baseline="0" noProof="0">
                          <a:ln>
                            <a:noFill/>
                          </a:ln>
                          <a:solidFill>
                            <a:prstClr val="black"/>
                          </a:solidFill>
                          <a:effectLst/>
                          <a:uLnTx/>
                          <a:uFillTx/>
                          <a:latin typeface="+mn-lt"/>
                          <a:ea typeface="+mn-ea"/>
                          <a:cs typeface="+mn-cs"/>
                        </a:rPr>
                        <a:t> 
 Indulge in our legendary breakfasts when you book our Local Residents Offer. Start your day in paradise right.  For more info: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739483"/>
                  </a:ext>
                </a:extLst>
              </a:tr>
            </a:tbl>
          </a:graphicData>
        </a:graphic>
      </p:graphicFrame>
      <p:sp>
        <p:nvSpPr>
          <p:cNvPr id="4" name="Text Placeholder 3">
            <a:extLst>
              <a:ext uri="{FF2B5EF4-FFF2-40B4-BE49-F238E27FC236}">
                <a16:creationId xmlns:a16="http://schemas.microsoft.com/office/drawing/2014/main" id="{3B649EC6-BCDB-4857-AA0F-814A3556D4D4}"/>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561047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B245C-DCEB-43BA-A538-AC39F807C4DB}"/>
              </a:ext>
            </a:extLst>
          </p:cNvPr>
          <p:cNvSpPr>
            <a:spLocks noGrp="1"/>
          </p:cNvSpPr>
          <p:nvPr>
            <p:ph type="title"/>
          </p:nvPr>
        </p:nvSpPr>
        <p:spPr/>
        <p:txBody>
          <a:bodyPr/>
          <a:lstStyle/>
          <a:p>
            <a:r>
              <a:rPr lang="en-US"/>
              <a:t>Facebook FB Own Posts Table with views | SLTR - 13 of 24</a:t>
            </a:r>
          </a:p>
        </p:txBody>
      </p:sp>
      <p:graphicFrame>
        <p:nvGraphicFramePr>
          <p:cNvPr id="5" name="Table Placeholder 4">
            <a:extLst>
              <a:ext uri="{FF2B5EF4-FFF2-40B4-BE49-F238E27FC236}">
                <a16:creationId xmlns:a16="http://schemas.microsoft.com/office/drawing/2014/main" id="{2077DC3E-EA8F-4DA3-838C-F02BD603DDC4}"/>
              </a:ext>
            </a:extLst>
          </p:cNvPr>
          <p:cNvGraphicFramePr>
            <a:graphicFrameLocks noGrp="1"/>
          </p:cNvGraphicFramePr>
          <p:nvPr>
            <p:ph type="tbl" sz="quarter" idx="13"/>
            <p:extLst>
              <p:ext uri="{D42A27DB-BD31-4B8C-83A1-F6EECF244321}">
                <p14:modId xmlns:p14="http://schemas.microsoft.com/office/powerpoint/2010/main" val="66217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7451680"/>
                    </a:ext>
                  </a:extLst>
                </a:gridCol>
                <a:gridCol w="576072">
                  <a:extLst>
                    <a:ext uri="{9D8B030D-6E8A-4147-A177-3AD203B41FA5}">
                      <a16:colId xmlns:a16="http://schemas.microsoft.com/office/drawing/2014/main" val="2580502062"/>
                    </a:ext>
                  </a:extLst>
                </a:gridCol>
                <a:gridCol w="576072">
                  <a:extLst>
                    <a:ext uri="{9D8B030D-6E8A-4147-A177-3AD203B41FA5}">
                      <a16:colId xmlns:a16="http://schemas.microsoft.com/office/drawing/2014/main" val="39075159"/>
                    </a:ext>
                  </a:extLst>
                </a:gridCol>
                <a:gridCol w="576072">
                  <a:extLst>
                    <a:ext uri="{9D8B030D-6E8A-4147-A177-3AD203B41FA5}">
                      <a16:colId xmlns:a16="http://schemas.microsoft.com/office/drawing/2014/main" val="397702623"/>
                    </a:ext>
                  </a:extLst>
                </a:gridCol>
                <a:gridCol w="576072">
                  <a:extLst>
                    <a:ext uri="{9D8B030D-6E8A-4147-A177-3AD203B41FA5}">
                      <a16:colId xmlns:a16="http://schemas.microsoft.com/office/drawing/2014/main" val="1038894365"/>
                    </a:ext>
                  </a:extLst>
                </a:gridCol>
                <a:gridCol w="576072">
                  <a:extLst>
                    <a:ext uri="{9D8B030D-6E8A-4147-A177-3AD203B41FA5}">
                      <a16:colId xmlns:a16="http://schemas.microsoft.com/office/drawing/2014/main" val="3660039452"/>
                    </a:ext>
                  </a:extLst>
                </a:gridCol>
                <a:gridCol w="576072">
                  <a:extLst>
                    <a:ext uri="{9D8B030D-6E8A-4147-A177-3AD203B41FA5}">
                      <a16:colId xmlns:a16="http://schemas.microsoft.com/office/drawing/2014/main" val="2084434867"/>
                    </a:ext>
                  </a:extLst>
                </a:gridCol>
                <a:gridCol w="576072">
                  <a:extLst>
                    <a:ext uri="{9D8B030D-6E8A-4147-A177-3AD203B41FA5}">
                      <a16:colId xmlns:a16="http://schemas.microsoft.com/office/drawing/2014/main" val="3000341017"/>
                    </a:ext>
                  </a:extLst>
                </a:gridCol>
                <a:gridCol w="576072">
                  <a:extLst>
                    <a:ext uri="{9D8B030D-6E8A-4147-A177-3AD203B41FA5}">
                      <a16:colId xmlns:a16="http://schemas.microsoft.com/office/drawing/2014/main" val="4046755583"/>
                    </a:ext>
                  </a:extLst>
                </a:gridCol>
                <a:gridCol w="576072">
                  <a:extLst>
                    <a:ext uri="{9D8B030D-6E8A-4147-A177-3AD203B41FA5}">
                      <a16:colId xmlns:a16="http://schemas.microsoft.com/office/drawing/2014/main" val="3425995524"/>
                    </a:ext>
                  </a:extLst>
                </a:gridCol>
                <a:gridCol w="576072">
                  <a:extLst>
                    <a:ext uri="{9D8B030D-6E8A-4147-A177-3AD203B41FA5}">
                      <a16:colId xmlns:a16="http://schemas.microsoft.com/office/drawing/2014/main" val="256578747"/>
                    </a:ext>
                  </a:extLst>
                </a:gridCol>
                <a:gridCol w="658368">
                  <a:extLst>
                    <a:ext uri="{9D8B030D-6E8A-4147-A177-3AD203B41FA5}">
                      <a16:colId xmlns:a16="http://schemas.microsoft.com/office/drawing/2014/main" val="167761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470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- 2018-09-09 12:30:00 </a:t>
                      </a:r>
                      <a:r>
                        <a:rPr kumimoji="0" lang="en-US" sz="1000" b="0" i="0" u="none" strike="noStrike" kern="1200" cap="none" spc="0" normalizeH="0" baseline="0" noProof="0">
                          <a:ln>
                            <a:noFill/>
                          </a:ln>
                          <a:solidFill>
                            <a:prstClr val="black"/>
                          </a:solidFill>
                          <a:effectLst/>
                          <a:uLnTx/>
                          <a:uFillTx/>
                          <a:latin typeface="+mn-lt"/>
                          <a:ea typeface="+mn-ea"/>
                          <a:cs typeface="+mn-cs"/>
                        </a:rPr>
                        <a:t> 
 We will be taking part in World Wellness Weekend - September 22nd - 23rd! 
The weekend will be filled with activities to help our guests restore and feel invigorated, including yoga with Ayurveda therapist Praveen Kumar, and healthy culinary offerings at Le Bazar and Republik Beach Club &amp; Grill. 
More info: https://bit.ly/2Nut9Eg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3526600"/>
                  </a:ext>
                </a:extLst>
              </a:tr>
            </a:tbl>
          </a:graphicData>
        </a:graphic>
      </p:graphicFrame>
      <p:sp>
        <p:nvSpPr>
          <p:cNvPr id="4" name="Text Placeholder 3">
            <a:extLst>
              <a:ext uri="{FF2B5EF4-FFF2-40B4-BE49-F238E27FC236}">
                <a16:creationId xmlns:a16="http://schemas.microsoft.com/office/drawing/2014/main" id="{7C21BBD2-3C97-4188-B75E-06CF301A2A06}"/>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477891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6DE37-2006-4B91-A3F0-9ED1AF26C462}"/>
              </a:ext>
            </a:extLst>
          </p:cNvPr>
          <p:cNvSpPr>
            <a:spLocks noGrp="1"/>
          </p:cNvSpPr>
          <p:nvPr>
            <p:ph type="title"/>
          </p:nvPr>
        </p:nvSpPr>
        <p:spPr/>
        <p:txBody>
          <a:bodyPr/>
          <a:lstStyle/>
          <a:p>
            <a:r>
              <a:rPr lang="en-US"/>
              <a:t>Facebook FB Own Posts Table with views | SLTR - 14 of 24</a:t>
            </a:r>
          </a:p>
        </p:txBody>
      </p:sp>
      <p:graphicFrame>
        <p:nvGraphicFramePr>
          <p:cNvPr id="5" name="Table Placeholder 4">
            <a:extLst>
              <a:ext uri="{FF2B5EF4-FFF2-40B4-BE49-F238E27FC236}">
                <a16:creationId xmlns:a16="http://schemas.microsoft.com/office/drawing/2014/main" id="{782839CC-2F09-440F-B925-1E8D1AEF9DF4}"/>
              </a:ext>
            </a:extLst>
          </p:cNvPr>
          <p:cNvGraphicFramePr>
            <a:graphicFrameLocks noGrp="1"/>
          </p:cNvGraphicFramePr>
          <p:nvPr>
            <p:ph type="tbl" sz="quarter" idx="13"/>
            <p:extLst>
              <p:ext uri="{D42A27DB-BD31-4B8C-83A1-F6EECF244321}">
                <p14:modId xmlns:p14="http://schemas.microsoft.com/office/powerpoint/2010/main" val="261500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1866622"/>
                    </a:ext>
                  </a:extLst>
                </a:gridCol>
                <a:gridCol w="576072">
                  <a:extLst>
                    <a:ext uri="{9D8B030D-6E8A-4147-A177-3AD203B41FA5}">
                      <a16:colId xmlns:a16="http://schemas.microsoft.com/office/drawing/2014/main" val="3674681701"/>
                    </a:ext>
                  </a:extLst>
                </a:gridCol>
                <a:gridCol w="576072">
                  <a:extLst>
                    <a:ext uri="{9D8B030D-6E8A-4147-A177-3AD203B41FA5}">
                      <a16:colId xmlns:a16="http://schemas.microsoft.com/office/drawing/2014/main" val="3062225237"/>
                    </a:ext>
                  </a:extLst>
                </a:gridCol>
                <a:gridCol w="576072">
                  <a:extLst>
                    <a:ext uri="{9D8B030D-6E8A-4147-A177-3AD203B41FA5}">
                      <a16:colId xmlns:a16="http://schemas.microsoft.com/office/drawing/2014/main" val="2790619491"/>
                    </a:ext>
                  </a:extLst>
                </a:gridCol>
                <a:gridCol w="576072">
                  <a:extLst>
                    <a:ext uri="{9D8B030D-6E8A-4147-A177-3AD203B41FA5}">
                      <a16:colId xmlns:a16="http://schemas.microsoft.com/office/drawing/2014/main" val="3705536226"/>
                    </a:ext>
                  </a:extLst>
                </a:gridCol>
                <a:gridCol w="576072">
                  <a:extLst>
                    <a:ext uri="{9D8B030D-6E8A-4147-A177-3AD203B41FA5}">
                      <a16:colId xmlns:a16="http://schemas.microsoft.com/office/drawing/2014/main" val="4105455966"/>
                    </a:ext>
                  </a:extLst>
                </a:gridCol>
                <a:gridCol w="576072">
                  <a:extLst>
                    <a:ext uri="{9D8B030D-6E8A-4147-A177-3AD203B41FA5}">
                      <a16:colId xmlns:a16="http://schemas.microsoft.com/office/drawing/2014/main" val="2445995143"/>
                    </a:ext>
                  </a:extLst>
                </a:gridCol>
                <a:gridCol w="576072">
                  <a:extLst>
                    <a:ext uri="{9D8B030D-6E8A-4147-A177-3AD203B41FA5}">
                      <a16:colId xmlns:a16="http://schemas.microsoft.com/office/drawing/2014/main" val="2166900348"/>
                    </a:ext>
                  </a:extLst>
                </a:gridCol>
                <a:gridCol w="576072">
                  <a:extLst>
                    <a:ext uri="{9D8B030D-6E8A-4147-A177-3AD203B41FA5}">
                      <a16:colId xmlns:a16="http://schemas.microsoft.com/office/drawing/2014/main" val="1892758083"/>
                    </a:ext>
                  </a:extLst>
                </a:gridCol>
                <a:gridCol w="576072">
                  <a:extLst>
                    <a:ext uri="{9D8B030D-6E8A-4147-A177-3AD203B41FA5}">
                      <a16:colId xmlns:a16="http://schemas.microsoft.com/office/drawing/2014/main" val="285108161"/>
                    </a:ext>
                  </a:extLst>
                </a:gridCol>
                <a:gridCol w="576072">
                  <a:extLst>
                    <a:ext uri="{9D8B030D-6E8A-4147-A177-3AD203B41FA5}">
                      <a16:colId xmlns:a16="http://schemas.microsoft.com/office/drawing/2014/main" val="3194991739"/>
                    </a:ext>
                  </a:extLst>
                </a:gridCol>
                <a:gridCol w="658368">
                  <a:extLst>
                    <a:ext uri="{9D8B030D-6E8A-4147-A177-3AD203B41FA5}">
                      <a16:colId xmlns:a16="http://schemas.microsoft.com/office/drawing/2014/main" val="316931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7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- 2018-10-24 13:03:45 </a:t>
                      </a:r>
                      <a:r>
                        <a:rPr kumimoji="0" lang="en-US" sz="1000" b="0" i="0" u="none" strike="noStrike" kern="1200" cap="none" spc="0" normalizeH="0" baseline="0" noProof="0">
                          <a:ln>
                            <a:noFill/>
                          </a:ln>
                          <a:solidFill>
                            <a:prstClr val="black"/>
                          </a:solidFill>
                          <a:effectLst/>
                          <a:uLnTx/>
                          <a:uFillTx/>
                          <a:latin typeface="+mn-lt"/>
                          <a:ea typeface="+mn-ea"/>
                          <a:cs typeface="+mn-cs"/>
                        </a:rPr>
                        <a:t> 
 Voo-doo you wanna know about the biggest Halloween party in Mauritius?!? It's going to be right here on 27th October! 🎃 💀  
Gather round and get your spook on, with Veuve Clicquot packages and eerily delicious BBQ! Locals who arrive in African Voodoo dress from 8pm with reservation will get in free!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3355615"/>
                  </a:ext>
                </a:extLst>
              </a:tr>
            </a:tbl>
          </a:graphicData>
        </a:graphic>
      </p:graphicFrame>
      <p:sp>
        <p:nvSpPr>
          <p:cNvPr id="4" name="Text Placeholder 3">
            <a:extLst>
              <a:ext uri="{FF2B5EF4-FFF2-40B4-BE49-F238E27FC236}">
                <a16:creationId xmlns:a16="http://schemas.microsoft.com/office/drawing/2014/main" id="{391D0E14-FE3C-4FA0-B159-9198AC95F85B}"/>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265068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059F9-BBCE-47FD-A76C-AD0EF2EA3D64}"/>
              </a:ext>
            </a:extLst>
          </p:cNvPr>
          <p:cNvSpPr>
            <a:spLocks noGrp="1"/>
          </p:cNvSpPr>
          <p:nvPr>
            <p:ph type="title"/>
          </p:nvPr>
        </p:nvSpPr>
        <p:spPr/>
        <p:txBody>
          <a:bodyPr/>
          <a:lstStyle/>
          <a:p>
            <a:r>
              <a:rPr lang="en-US"/>
              <a:t>Facebook FB Own Posts Table with views | SLTR - 15 of 24</a:t>
            </a:r>
          </a:p>
        </p:txBody>
      </p:sp>
      <p:graphicFrame>
        <p:nvGraphicFramePr>
          <p:cNvPr id="5" name="Table Placeholder 4">
            <a:extLst>
              <a:ext uri="{FF2B5EF4-FFF2-40B4-BE49-F238E27FC236}">
                <a16:creationId xmlns:a16="http://schemas.microsoft.com/office/drawing/2014/main" id="{9B261A79-F0B0-420E-A399-05ABAB3DFA44}"/>
              </a:ext>
            </a:extLst>
          </p:cNvPr>
          <p:cNvGraphicFramePr>
            <a:graphicFrameLocks noGrp="1"/>
          </p:cNvGraphicFramePr>
          <p:nvPr>
            <p:ph type="tbl" sz="quarter" idx="13"/>
            <p:extLst>
              <p:ext uri="{D42A27DB-BD31-4B8C-83A1-F6EECF244321}">
                <p14:modId xmlns:p14="http://schemas.microsoft.com/office/powerpoint/2010/main" val="1842662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4392112"/>
                    </a:ext>
                  </a:extLst>
                </a:gridCol>
                <a:gridCol w="576072">
                  <a:extLst>
                    <a:ext uri="{9D8B030D-6E8A-4147-A177-3AD203B41FA5}">
                      <a16:colId xmlns:a16="http://schemas.microsoft.com/office/drawing/2014/main" val="1669814290"/>
                    </a:ext>
                  </a:extLst>
                </a:gridCol>
                <a:gridCol w="576072">
                  <a:extLst>
                    <a:ext uri="{9D8B030D-6E8A-4147-A177-3AD203B41FA5}">
                      <a16:colId xmlns:a16="http://schemas.microsoft.com/office/drawing/2014/main" val="986030869"/>
                    </a:ext>
                  </a:extLst>
                </a:gridCol>
                <a:gridCol w="576072">
                  <a:extLst>
                    <a:ext uri="{9D8B030D-6E8A-4147-A177-3AD203B41FA5}">
                      <a16:colId xmlns:a16="http://schemas.microsoft.com/office/drawing/2014/main" val="96746765"/>
                    </a:ext>
                  </a:extLst>
                </a:gridCol>
                <a:gridCol w="576072">
                  <a:extLst>
                    <a:ext uri="{9D8B030D-6E8A-4147-A177-3AD203B41FA5}">
                      <a16:colId xmlns:a16="http://schemas.microsoft.com/office/drawing/2014/main" val="2600348866"/>
                    </a:ext>
                  </a:extLst>
                </a:gridCol>
                <a:gridCol w="576072">
                  <a:extLst>
                    <a:ext uri="{9D8B030D-6E8A-4147-A177-3AD203B41FA5}">
                      <a16:colId xmlns:a16="http://schemas.microsoft.com/office/drawing/2014/main" val="2057246238"/>
                    </a:ext>
                  </a:extLst>
                </a:gridCol>
                <a:gridCol w="576072">
                  <a:extLst>
                    <a:ext uri="{9D8B030D-6E8A-4147-A177-3AD203B41FA5}">
                      <a16:colId xmlns:a16="http://schemas.microsoft.com/office/drawing/2014/main" val="349828233"/>
                    </a:ext>
                  </a:extLst>
                </a:gridCol>
                <a:gridCol w="576072">
                  <a:extLst>
                    <a:ext uri="{9D8B030D-6E8A-4147-A177-3AD203B41FA5}">
                      <a16:colId xmlns:a16="http://schemas.microsoft.com/office/drawing/2014/main" val="2235565374"/>
                    </a:ext>
                  </a:extLst>
                </a:gridCol>
                <a:gridCol w="576072">
                  <a:extLst>
                    <a:ext uri="{9D8B030D-6E8A-4147-A177-3AD203B41FA5}">
                      <a16:colId xmlns:a16="http://schemas.microsoft.com/office/drawing/2014/main" val="2768231486"/>
                    </a:ext>
                  </a:extLst>
                </a:gridCol>
                <a:gridCol w="576072">
                  <a:extLst>
                    <a:ext uri="{9D8B030D-6E8A-4147-A177-3AD203B41FA5}">
                      <a16:colId xmlns:a16="http://schemas.microsoft.com/office/drawing/2014/main" val="3682223085"/>
                    </a:ext>
                  </a:extLst>
                </a:gridCol>
                <a:gridCol w="576072">
                  <a:extLst>
                    <a:ext uri="{9D8B030D-6E8A-4147-A177-3AD203B41FA5}">
                      <a16:colId xmlns:a16="http://schemas.microsoft.com/office/drawing/2014/main" val="2915098081"/>
                    </a:ext>
                  </a:extLst>
                </a:gridCol>
                <a:gridCol w="658368">
                  <a:extLst>
                    <a:ext uri="{9D8B030D-6E8A-4147-A177-3AD203B41FA5}">
                      <a16:colId xmlns:a16="http://schemas.microsoft.com/office/drawing/2014/main" val="2322381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402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- 2018-08-15 15:00:00 </a:t>
                      </a:r>
                      <a:r>
                        <a:rPr kumimoji="0" lang="en-US" sz="1000" b="0" i="0" u="none" strike="noStrike" kern="1200" cap="none" spc="0" normalizeH="0" baseline="0" noProof="0">
                          <a:ln>
                            <a:noFill/>
                          </a:ln>
                          <a:solidFill>
                            <a:prstClr val="black"/>
                          </a:solidFill>
                          <a:effectLst/>
                          <a:uLnTx/>
                          <a:uFillTx/>
                          <a:latin typeface="+mn-lt"/>
                          <a:ea typeface="+mn-ea"/>
                          <a:cs typeface="+mn-cs"/>
                        </a:rPr>
                        <a:t> 
 Bubbles 🥂 Food 🦐 and Music 🎵 
Stay tuned for the culinary highlights for September 2nd's Brunch, Bubbles &amp; Beats! But in the meantime, make sure you've secured your table...
Email: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5718748"/>
                  </a:ext>
                </a:extLst>
              </a:tr>
            </a:tbl>
          </a:graphicData>
        </a:graphic>
      </p:graphicFrame>
      <p:sp>
        <p:nvSpPr>
          <p:cNvPr id="4" name="Text Placeholder 3">
            <a:extLst>
              <a:ext uri="{FF2B5EF4-FFF2-40B4-BE49-F238E27FC236}">
                <a16:creationId xmlns:a16="http://schemas.microsoft.com/office/drawing/2014/main" id="{A03D2DD5-23CF-49EE-8009-749C0543BEB3}"/>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974435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08C6D-0458-4D12-BAA3-7ACB80A4674B}"/>
              </a:ext>
            </a:extLst>
          </p:cNvPr>
          <p:cNvSpPr>
            <a:spLocks noGrp="1"/>
          </p:cNvSpPr>
          <p:nvPr>
            <p:ph type="title"/>
          </p:nvPr>
        </p:nvSpPr>
        <p:spPr/>
        <p:txBody>
          <a:bodyPr/>
          <a:lstStyle/>
          <a:p>
            <a:r>
              <a:rPr lang="en-US"/>
              <a:t>Facebook FB Own Posts Table with views | SLTR - 16 of 24</a:t>
            </a:r>
          </a:p>
        </p:txBody>
      </p:sp>
      <p:graphicFrame>
        <p:nvGraphicFramePr>
          <p:cNvPr id="5" name="Table Placeholder 4">
            <a:extLst>
              <a:ext uri="{FF2B5EF4-FFF2-40B4-BE49-F238E27FC236}">
                <a16:creationId xmlns:a16="http://schemas.microsoft.com/office/drawing/2014/main" id="{59607C0B-3C27-400A-8CA0-15DADF002982}"/>
              </a:ext>
            </a:extLst>
          </p:cNvPr>
          <p:cNvGraphicFramePr>
            <a:graphicFrameLocks noGrp="1"/>
          </p:cNvGraphicFramePr>
          <p:nvPr>
            <p:ph type="tbl" sz="quarter" idx="13"/>
            <p:extLst>
              <p:ext uri="{D42A27DB-BD31-4B8C-83A1-F6EECF244321}">
                <p14:modId xmlns:p14="http://schemas.microsoft.com/office/powerpoint/2010/main" val="189820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8433562"/>
                    </a:ext>
                  </a:extLst>
                </a:gridCol>
                <a:gridCol w="576072">
                  <a:extLst>
                    <a:ext uri="{9D8B030D-6E8A-4147-A177-3AD203B41FA5}">
                      <a16:colId xmlns:a16="http://schemas.microsoft.com/office/drawing/2014/main" val="3678522071"/>
                    </a:ext>
                  </a:extLst>
                </a:gridCol>
                <a:gridCol w="576072">
                  <a:extLst>
                    <a:ext uri="{9D8B030D-6E8A-4147-A177-3AD203B41FA5}">
                      <a16:colId xmlns:a16="http://schemas.microsoft.com/office/drawing/2014/main" val="4146821976"/>
                    </a:ext>
                  </a:extLst>
                </a:gridCol>
                <a:gridCol w="576072">
                  <a:extLst>
                    <a:ext uri="{9D8B030D-6E8A-4147-A177-3AD203B41FA5}">
                      <a16:colId xmlns:a16="http://schemas.microsoft.com/office/drawing/2014/main" val="3596918512"/>
                    </a:ext>
                  </a:extLst>
                </a:gridCol>
                <a:gridCol w="576072">
                  <a:extLst>
                    <a:ext uri="{9D8B030D-6E8A-4147-A177-3AD203B41FA5}">
                      <a16:colId xmlns:a16="http://schemas.microsoft.com/office/drawing/2014/main" val="1124004141"/>
                    </a:ext>
                  </a:extLst>
                </a:gridCol>
                <a:gridCol w="576072">
                  <a:extLst>
                    <a:ext uri="{9D8B030D-6E8A-4147-A177-3AD203B41FA5}">
                      <a16:colId xmlns:a16="http://schemas.microsoft.com/office/drawing/2014/main" val="3702453387"/>
                    </a:ext>
                  </a:extLst>
                </a:gridCol>
                <a:gridCol w="576072">
                  <a:extLst>
                    <a:ext uri="{9D8B030D-6E8A-4147-A177-3AD203B41FA5}">
                      <a16:colId xmlns:a16="http://schemas.microsoft.com/office/drawing/2014/main" val="123580446"/>
                    </a:ext>
                  </a:extLst>
                </a:gridCol>
                <a:gridCol w="576072">
                  <a:extLst>
                    <a:ext uri="{9D8B030D-6E8A-4147-A177-3AD203B41FA5}">
                      <a16:colId xmlns:a16="http://schemas.microsoft.com/office/drawing/2014/main" val="3686135774"/>
                    </a:ext>
                  </a:extLst>
                </a:gridCol>
                <a:gridCol w="576072">
                  <a:extLst>
                    <a:ext uri="{9D8B030D-6E8A-4147-A177-3AD203B41FA5}">
                      <a16:colId xmlns:a16="http://schemas.microsoft.com/office/drawing/2014/main" val="491932964"/>
                    </a:ext>
                  </a:extLst>
                </a:gridCol>
                <a:gridCol w="576072">
                  <a:extLst>
                    <a:ext uri="{9D8B030D-6E8A-4147-A177-3AD203B41FA5}">
                      <a16:colId xmlns:a16="http://schemas.microsoft.com/office/drawing/2014/main" val="3814405059"/>
                    </a:ext>
                  </a:extLst>
                </a:gridCol>
                <a:gridCol w="576072">
                  <a:extLst>
                    <a:ext uri="{9D8B030D-6E8A-4147-A177-3AD203B41FA5}">
                      <a16:colId xmlns:a16="http://schemas.microsoft.com/office/drawing/2014/main" val="1414874751"/>
                    </a:ext>
                  </a:extLst>
                </a:gridCol>
                <a:gridCol w="658368">
                  <a:extLst>
                    <a:ext uri="{9D8B030D-6E8A-4147-A177-3AD203B41FA5}">
                      <a16:colId xmlns:a16="http://schemas.microsoft.com/office/drawing/2014/main" val="4282627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3528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- 2018-10-10 11:16:50 </a:t>
                      </a:r>
                      <a:r>
                        <a:rPr kumimoji="0" lang="en-US" sz="1000" b="0" i="0" u="none" strike="noStrike" kern="1200" cap="none" spc="0" normalizeH="0" baseline="0" noProof="0">
                          <a:ln>
                            <a:noFill/>
                          </a:ln>
                          <a:solidFill>
                            <a:prstClr val="black"/>
                          </a:solidFill>
                          <a:effectLst/>
                          <a:uLnTx/>
                          <a:uFillTx/>
                          <a:latin typeface="+mn-lt"/>
                          <a:ea typeface="+mn-ea"/>
                          <a:cs typeface="+mn-cs"/>
                        </a:rPr>
                        <a:t> 
 WIN dinner for 2 at our #SteakMaestro evening! Chef Chris Wade is a master of Australian STEAK! Simply comment below how you like yours done to enter. Rare? Medium? Or well?  
Or to book for this meaty experience, call: 402 7400 or email restaurant-reservations.sltr@shangri-la.com to book 📷: Chef Chris Wade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6120933"/>
                  </a:ext>
                </a:extLst>
              </a:tr>
            </a:tbl>
          </a:graphicData>
        </a:graphic>
      </p:graphicFrame>
      <p:sp>
        <p:nvSpPr>
          <p:cNvPr id="4" name="Text Placeholder 3">
            <a:extLst>
              <a:ext uri="{FF2B5EF4-FFF2-40B4-BE49-F238E27FC236}">
                <a16:creationId xmlns:a16="http://schemas.microsoft.com/office/drawing/2014/main" id="{E7CDBC4F-6239-4D02-852E-71C6B2EE6B0E}"/>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735775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8E3C-D804-429A-BC4C-17353F62D111}"/>
              </a:ext>
            </a:extLst>
          </p:cNvPr>
          <p:cNvSpPr>
            <a:spLocks noGrp="1"/>
          </p:cNvSpPr>
          <p:nvPr>
            <p:ph type="title"/>
          </p:nvPr>
        </p:nvSpPr>
        <p:spPr/>
        <p:txBody>
          <a:bodyPr/>
          <a:lstStyle/>
          <a:p>
            <a:r>
              <a:rPr lang="en-US"/>
              <a:t>Facebook FB Own Posts Table with views | SLTR - 17 of 24</a:t>
            </a:r>
          </a:p>
        </p:txBody>
      </p:sp>
      <p:graphicFrame>
        <p:nvGraphicFramePr>
          <p:cNvPr id="5" name="Table Placeholder 4">
            <a:extLst>
              <a:ext uri="{FF2B5EF4-FFF2-40B4-BE49-F238E27FC236}">
                <a16:creationId xmlns:a16="http://schemas.microsoft.com/office/drawing/2014/main" id="{5C115055-CFE1-419B-A109-BD99418BF9F0}"/>
              </a:ext>
            </a:extLst>
          </p:cNvPr>
          <p:cNvGraphicFramePr>
            <a:graphicFrameLocks noGrp="1"/>
          </p:cNvGraphicFramePr>
          <p:nvPr>
            <p:ph type="tbl" sz="quarter" idx="13"/>
            <p:extLst>
              <p:ext uri="{D42A27DB-BD31-4B8C-83A1-F6EECF244321}">
                <p14:modId xmlns:p14="http://schemas.microsoft.com/office/powerpoint/2010/main" val="108513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3694310"/>
                    </a:ext>
                  </a:extLst>
                </a:gridCol>
                <a:gridCol w="576072">
                  <a:extLst>
                    <a:ext uri="{9D8B030D-6E8A-4147-A177-3AD203B41FA5}">
                      <a16:colId xmlns:a16="http://schemas.microsoft.com/office/drawing/2014/main" val="2800148527"/>
                    </a:ext>
                  </a:extLst>
                </a:gridCol>
                <a:gridCol w="576072">
                  <a:extLst>
                    <a:ext uri="{9D8B030D-6E8A-4147-A177-3AD203B41FA5}">
                      <a16:colId xmlns:a16="http://schemas.microsoft.com/office/drawing/2014/main" val="2916074692"/>
                    </a:ext>
                  </a:extLst>
                </a:gridCol>
                <a:gridCol w="576072">
                  <a:extLst>
                    <a:ext uri="{9D8B030D-6E8A-4147-A177-3AD203B41FA5}">
                      <a16:colId xmlns:a16="http://schemas.microsoft.com/office/drawing/2014/main" val="3378387927"/>
                    </a:ext>
                  </a:extLst>
                </a:gridCol>
                <a:gridCol w="576072">
                  <a:extLst>
                    <a:ext uri="{9D8B030D-6E8A-4147-A177-3AD203B41FA5}">
                      <a16:colId xmlns:a16="http://schemas.microsoft.com/office/drawing/2014/main" val="3000664395"/>
                    </a:ext>
                  </a:extLst>
                </a:gridCol>
                <a:gridCol w="576072">
                  <a:extLst>
                    <a:ext uri="{9D8B030D-6E8A-4147-A177-3AD203B41FA5}">
                      <a16:colId xmlns:a16="http://schemas.microsoft.com/office/drawing/2014/main" val="3699061821"/>
                    </a:ext>
                  </a:extLst>
                </a:gridCol>
                <a:gridCol w="576072">
                  <a:extLst>
                    <a:ext uri="{9D8B030D-6E8A-4147-A177-3AD203B41FA5}">
                      <a16:colId xmlns:a16="http://schemas.microsoft.com/office/drawing/2014/main" val="2766350075"/>
                    </a:ext>
                  </a:extLst>
                </a:gridCol>
                <a:gridCol w="576072">
                  <a:extLst>
                    <a:ext uri="{9D8B030D-6E8A-4147-A177-3AD203B41FA5}">
                      <a16:colId xmlns:a16="http://schemas.microsoft.com/office/drawing/2014/main" val="1347364333"/>
                    </a:ext>
                  </a:extLst>
                </a:gridCol>
                <a:gridCol w="576072">
                  <a:extLst>
                    <a:ext uri="{9D8B030D-6E8A-4147-A177-3AD203B41FA5}">
                      <a16:colId xmlns:a16="http://schemas.microsoft.com/office/drawing/2014/main" val="2434279941"/>
                    </a:ext>
                  </a:extLst>
                </a:gridCol>
                <a:gridCol w="576072">
                  <a:extLst>
                    <a:ext uri="{9D8B030D-6E8A-4147-A177-3AD203B41FA5}">
                      <a16:colId xmlns:a16="http://schemas.microsoft.com/office/drawing/2014/main" val="1700182893"/>
                    </a:ext>
                  </a:extLst>
                </a:gridCol>
                <a:gridCol w="576072">
                  <a:extLst>
                    <a:ext uri="{9D8B030D-6E8A-4147-A177-3AD203B41FA5}">
                      <a16:colId xmlns:a16="http://schemas.microsoft.com/office/drawing/2014/main" val="3854318166"/>
                    </a:ext>
                  </a:extLst>
                </a:gridCol>
                <a:gridCol w="658368">
                  <a:extLst>
                    <a:ext uri="{9D8B030D-6E8A-4147-A177-3AD203B41FA5}">
                      <a16:colId xmlns:a16="http://schemas.microsoft.com/office/drawing/2014/main" val="3914195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233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- 2018-09-06 13:00:01 </a:t>
                      </a:r>
                      <a:r>
                        <a:rPr kumimoji="0" lang="en-US" sz="1000" b="0" i="0" u="none" strike="noStrike" kern="1200" cap="none" spc="0" normalizeH="0" baseline="0" noProof="0">
                          <a:ln>
                            <a:noFill/>
                          </a:ln>
                          <a:solidFill>
                            <a:prstClr val="black"/>
                          </a:solidFill>
                          <a:effectLst/>
                          <a:uLnTx/>
                          <a:uFillTx/>
                          <a:latin typeface="+mn-lt"/>
                          <a:ea typeface="+mn-ea"/>
                          <a:cs typeface="+mn-cs"/>
                        </a:rPr>
                        <a:t> 
 Never a dull moment! Book now with our Local Rates offer and enjoy the best in Mauritian entertainment daily with rates starting from Rs. 9,400 for two persons... from sax to flames, you'll never run out of ways to stay entertained! Find out more about our offer here: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9271995"/>
                  </a:ext>
                </a:extLst>
              </a:tr>
            </a:tbl>
          </a:graphicData>
        </a:graphic>
      </p:graphicFrame>
      <p:sp>
        <p:nvSpPr>
          <p:cNvPr id="4" name="Text Placeholder 3">
            <a:extLst>
              <a:ext uri="{FF2B5EF4-FFF2-40B4-BE49-F238E27FC236}">
                <a16:creationId xmlns:a16="http://schemas.microsoft.com/office/drawing/2014/main" id="{5D20CCCB-F55A-45A3-BD3B-3868057A7251}"/>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311956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72C77-D5E7-4D92-888C-96CC38B88527}"/>
              </a:ext>
            </a:extLst>
          </p:cNvPr>
          <p:cNvSpPr>
            <a:spLocks noGrp="1"/>
          </p:cNvSpPr>
          <p:nvPr>
            <p:ph type="title"/>
          </p:nvPr>
        </p:nvSpPr>
        <p:spPr/>
        <p:txBody>
          <a:bodyPr/>
          <a:lstStyle/>
          <a:p>
            <a:r>
              <a:rPr lang="en-US"/>
              <a:t>Facebook FB Own Posts Table with views | SLTR - 18 of 24</a:t>
            </a:r>
          </a:p>
        </p:txBody>
      </p:sp>
      <p:graphicFrame>
        <p:nvGraphicFramePr>
          <p:cNvPr id="5" name="Table Placeholder 4">
            <a:extLst>
              <a:ext uri="{FF2B5EF4-FFF2-40B4-BE49-F238E27FC236}">
                <a16:creationId xmlns:a16="http://schemas.microsoft.com/office/drawing/2014/main" id="{3B794A6A-4871-453A-8FE0-4AED13480281}"/>
              </a:ext>
            </a:extLst>
          </p:cNvPr>
          <p:cNvGraphicFramePr>
            <a:graphicFrameLocks noGrp="1"/>
          </p:cNvGraphicFramePr>
          <p:nvPr>
            <p:ph type="tbl" sz="quarter" idx="13"/>
            <p:extLst>
              <p:ext uri="{D42A27DB-BD31-4B8C-83A1-F6EECF244321}">
                <p14:modId xmlns:p14="http://schemas.microsoft.com/office/powerpoint/2010/main" val="150578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9705908"/>
                    </a:ext>
                  </a:extLst>
                </a:gridCol>
                <a:gridCol w="576072">
                  <a:extLst>
                    <a:ext uri="{9D8B030D-6E8A-4147-A177-3AD203B41FA5}">
                      <a16:colId xmlns:a16="http://schemas.microsoft.com/office/drawing/2014/main" val="379216803"/>
                    </a:ext>
                  </a:extLst>
                </a:gridCol>
                <a:gridCol w="576072">
                  <a:extLst>
                    <a:ext uri="{9D8B030D-6E8A-4147-A177-3AD203B41FA5}">
                      <a16:colId xmlns:a16="http://schemas.microsoft.com/office/drawing/2014/main" val="3213097248"/>
                    </a:ext>
                  </a:extLst>
                </a:gridCol>
                <a:gridCol w="576072">
                  <a:extLst>
                    <a:ext uri="{9D8B030D-6E8A-4147-A177-3AD203B41FA5}">
                      <a16:colId xmlns:a16="http://schemas.microsoft.com/office/drawing/2014/main" val="671130723"/>
                    </a:ext>
                  </a:extLst>
                </a:gridCol>
                <a:gridCol w="576072">
                  <a:extLst>
                    <a:ext uri="{9D8B030D-6E8A-4147-A177-3AD203B41FA5}">
                      <a16:colId xmlns:a16="http://schemas.microsoft.com/office/drawing/2014/main" val="2733701924"/>
                    </a:ext>
                  </a:extLst>
                </a:gridCol>
                <a:gridCol w="576072">
                  <a:extLst>
                    <a:ext uri="{9D8B030D-6E8A-4147-A177-3AD203B41FA5}">
                      <a16:colId xmlns:a16="http://schemas.microsoft.com/office/drawing/2014/main" val="939765705"/>
                    </a:ext>
                  </a:extLst>
                </a:gridCol>
                <a:gridCol w="576072">
                  <a:extLst>
                    <a:ext uri="{9D8B030D-6E8A-4147-A177-3AD203B41FA5}">
                      <a16:colId xmlns:a16="http://schemas.microsoft.com/office/drawing/2014/main" val="2149437961"/>
                    </a:ext>
                  </a:extLst>
                </a:gridCol>
                <a:gridCol w="576072">
                  <a:extLst>
                    <a:ext uri="{9D8B030D-6E8A-4147-A177-3AD203B41FA5}">
                      <a16:colId xmlns:a16="http://schemas.microsoft.com/office/drawing/2014/main" val="1924584806"/>
                    </a:ext>
                  </a:extLst>
                </a:gridCol>
                <a:gridCol w="576072">
                  <a:extLst>
                    <a:ext uri="{9D8B030D-6E8A-4147-A177-3AD203B41FA5}">
                      <a16:colId xmlns:a16="http://schemas.microsoft.com/office/drawing/2014/main" val="1153715972"/>
                    </a:ext>
                  </a:extLst>
                </a:gridCol>
                <a:gridCol w="576072">
                  <a:extLst>
                    <a:ext uri="{9D8B030D-6E8A-4147-A177-3AD203B41FA5}">
                      <a16:colId xmlns:a16="http://schemas.microsoft.com/office/drawing/2014/main" val="1779358652"/>
                    </a:ext>
                  </a:extLst>
                </a:gridCol>
                <a:gridCol w="576072">
                  <a:extLst>
                    <a:ext uri="{9D8B030D-6E8A-4147-A177-3AD203B41FA5}">
                      <a16:colId xmlns:a16="http://schemas.microsoft.com/office/drawing/2014/main" val="2588846542"/>
                    </a:ext>
                  </a:extLst>
                </a:gridCol>
                <a:gridCol w="658368">
                  <a:extLst>
                    <a:ext uri="{9D8B030D-6E8A-4147-A177-3AD203B41FA5}">
                      <a16:colId xmlns:a16="http://schemas.microsoft.com/office/drawing/2014/main" val="4233823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035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- 2018-08-30 12:00:00 </a:t>
                      </a:r>
                      <a:r>
                        <a:rPr kumimoji="0" lang="en-US" sz="1000" b="0" i="0" u="none" strike="noStrike" kern="1200" cap="none" spc="0" normalizeH="0" baseline="0" noProof="0">
                          <a:ln>
                            <a:noFill/>
                          </a:ln>
                          <a:solidFill>
                            <a:prstClr val="black"/>
                          </a:solidFill>
                          <a:effectLst/>
                          <a:uLnTx/>
                          <a:uFillTx/>
                          <a:latin typeface="+mn-lt"/>
                          <a:ea typeface="+mn-ea"/>
                          <a:cs typeface="+mn-cs"/>
                        </a:rPr>
                        <a:t> 
 Be at one with nature and enjoy snorkeling in the turquoise waters, water skiing or sunrise yoga with breathtaking views. A myriad of activities for you to enjoy with our local rates offer. Find out more here: https://bit.ly/2NkhnZw 🐟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4198715"/>
                  </a:ext>
                </a:extLst>
              </a:tr>
            </a:tbl>
          </a:graphicData>
        </a:graphic>
      </p:graphicFrame>
      <p:sp>
        <p:nvSpPr>
          <p:cNvPr id="4" name="Text Placeholder 3">
            <a:extLst>
              <a:ext uri="{FF2B5EF4-FFF2-40B4-BE49-F238E27FC236}">
                <a16:creationId xmlns:a16="http://schemas.microsoft.com/office/drawing/2014/main" id="{AA19E2DF-2261-4AAE-B5BD-24EC8D68A494}"/>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874100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0612F-5044-41D5-B8DB-24C9A746E9D3}"/>
              </a:ext>
            </a:extLst>
          </p:cNvPr>
          <p:cNvSpPr>
            <a:spLocks noGrp="1"/>
          </p:cNvSpPr>
          <p:nvPr>
            <p:ph type="title"/>
          </p:nvPr>
        </p:nvSpPr>
        <p:spPr/>
        <p:txBody>
          <a:bodyPr/>
          <a:lstStyle/>
          <a:p>
            <a:r>
              <a:rPr lang="en-US"/>
              <a:t>Facebook FB Own Posts Table with views | SLTR - 19 of 24</a:t>
            </a:r>
          </a:p>
        </p:txBody>
      </p:sp>
      <p:graphicFrame>
        <p:nvGraphicFramePr>
          <p:cNvPr id="5" name="Table Placeholder 4">
            <a:extLst>
              <a:ext uri="{FF2B5EF4-FFF2-40B4-BE49-F238E27FC236}">
                <a16:creationId xmlns:a16="http://schemas.microsoft.com/office/drawing/2014/main" id="{3AC03083-79D8-4926-9D27-9AEBCC742F01}"/>
              </a:ext>
            </a:extLst>
          </p:cNvPr>
          <p:cNvGraphicFramePr>
            <a:graphicFrameLocks noGrp="1"/>
          </p:cNvGraphicFramePr>
          <p:nvPr>
            <p:ph type="tbl" sz="quarter" idx="13"/>
            <p:extLst>
              <p:ext uri="{D42A27DB-BD31-4B8C-83A1-F6EECF244321}">
                <p14:modId xmlns:p14="http://schemas.microsoft.com/office/powerpoint/2010/main" val="1630838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2715941"/>
                    </a:ext>
                  </a:extLst>
                </a:gridCol>
                <a:gridCol w="576072">
                  <a:extLst>
                    <a:ext uri="{9D8B030D-6E8A-4147-A177-3AD203B41FA5}">
                      <a16:colId xmlns:a16="http://schemas.microsoft.com/office/drawing/2014/main" val="1692377864"/>
                    </a:ext>
                  </a:extLst>
                </a:gridCol>
                <a:gridCol w="576072">
                  <a:extLst>
                    <a:ext uri="{9D8B030D-6E8A-4147-A177-3AD203B41FA5}">
                      <a16:colId xmlns:a16="http://schemas.microsoft.com/office/drawing/2014/main" val="1907788433"/>
                    </a:ext>
                  </a:extLst>
                </a:gridCol>
                <a:gridCol w="576072">
                  <a:extLst>
                    <a:ext uri="{9D8B030D-6E8A-4147-A177-3AD203B41FA5}">
                      <a16:colId xmlns:a16="http://schemas.microsoft.com/office/drawing/2014/main" val="1033488198"/>
                    </a:ext>
                  </a:extLst>
                </a:gridCol>
                <a:gridCol w="576072">
                  <a:extLst>
                    <a:ext uri="{9D8B030D-6E8A-4147-A177-3AD203B41FA5}">
                      <a16:colId xmlns:a16="http://schemas.microsoft.com/office/drawing/2014/main" val="1723558931"/>
                    </a:ext>
                  </a:extLst>
                </a:gridCol>
                <a:gridCol w="576072">
                  <a:extLst>
                    <a:ext uri="{9D8B030D-6E8A-4147-A177-3AD203B41FA5}">
                      <a16:colId xmlns:a16="http://schemas.microsoft.com/office/drawing/2014/main" val="2799369152"/>
                    </a:ext>
                  </a:extLst>
                </a:gridCol>
                <a:gridCol w="576072">
                  <a:extLst>
                    <a:ext uri="{9D8B030D-6E8A-4147-A177-3AD203B41FA5}">
                      <a16:colId xmlns:a16="http://schemas.microsoft.com/office/drawing/2014/main" val="2498095541"/>
                    </a:ext>
                  </a:extLst>
                </a:gridCol>
                <a:gridCol w="576072">
                  <a:extLst>
                    <a:ext uri="{9D8B030D-6E8A-4147-A177-3AD203B41FA5}">
                      <a16:colId xmlns:a16="http://schemas.microsoft.com/office/drawing/2014/main" val="3739862329"/>
                    </a:ext>
                  </a:extLst>
                </a:gridCol>
                <a:gridCol w="576072">
                  <a:extLst>
                    <a:ext uri="{9D8B030D-6E8A-4147-A177-3AD203B41FA5}">
                      <a16:colId xmlns:a16="http://schemas.microsoft.com/office/drawing/2014/main" val="703643527"/>
                    </a:ext>
                  </a:extLst>
                </a:gridCol>
                <a:gridCol w="576072">
                  <a:extLst>
                    <a:ext uri="{9D8B030D-6E8A-4147-A177-3AD203B41FA5}">
                      <a16:colId xmlns:a16="http://schemas.microsoft.com/office/drawing/2014/main" val="2433898463"/>
                    </a:ext>
                  </a:extLst>
                </a:gridCol>
                <a:gridCol w="576072">
                  <a:extLst>
                    <a:ext uri="{9D8B030D-6E8A-4147-A177-3AD203B41FA5}">
                      <a16:colId xmlns:a16="http://schemas.microsoft.com/office/drawing/2014/main" val="3305641019"/>
                    </a:ext>
                  </a:extLst>
                </a:gridCol>
                <a:gridCol w="658368">
                  <a:extLst>
                    <a:ext uri="{9D8B030D-6E8A-4147-A177-3AD203B41FA5}">
                      <a16:colId xmlns:a16="http://schemas.microsoft.com/office/drawing/2014/main" val="2931307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024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- 2018-08-02 11:00:01 </a:t>
                      </a:r>
                      <a:r>
                        <a:rPr kumimoji="0" lang="en-US" sz="1000" b="0" i="0" u="none" strike="noStrike" kern="1200" cap="none" spc="0" normalizeH="0" baseline="0" noProof="0">
                          <a:ln>
                            <a:noFill/>
                          </a:ln>
                          <a:solidFill>
                            <a:prstClr val="black"/>
                          </a:solidFill>
                          <a:effectLst/>
                          <a:uLnTx/>
                          <a:uFillTx/>
                          <a:latin typeface="+mn-lt"/>
                          <a:ea typeface="+mn-ea"/>
                          <a:cs typeface="+mn-cs"/>
                        </a:rPr>
                        <a:t> 
 An unforgettable family holiday... let the kids make memories at our Kids Club with our COMPLIMENTARY FUN FILLED ACTIVITIES including water skiing, archery, football and more!  Mauritian Residents click here: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6059320"/>
                  </a:ext>
                </a:extLst>
              </a:tr>
            </a:tbl>
          </a:graphicData>
        </a:graphic>
      </p:graphicFrame>
      <p:sp>
        <p:nvSpPr>
          <p:cNvPr id="4" name="Text Placeholder 3">
            <a:extLst>
              <a:ext uri="{FF2B5EF4-FFF2-40B4-BE49-F238E27FC236}">
                <a16:creationId xmlns:a16="http://schemas.microsoft.com/office/drawing/2014/main" id="{85E17E06-B507-45B0-A7BC-D323E285B84F}"/>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60163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1A20-9556-44E0-9426-DBAB7FBC7501}"/>
              </a:ext>
            </a:extLst>
          </p:cNvPr>
          <p:cNvSpPr>
            <a:spLocks noGrp="1"/>
          </p:cNvSpPr>
          <p:nvPr>
            <p:ph type="title"/>
          </p:nvPr>
        </p:nvSpPr>
        <p:spPr/>
        <p:txBody>
          <a:bodyPr/>
          <a:lstStyle/>
          <a:p>
            <a:r>
              <a:rPr lang="en-US"/>
              <a:t>Facebook FB Own Posts Table with views | SLTR - 20 of 24</a:t>
            </a:r>
          </a:p>
        </p:txBody>
      </p:sp>
      <p:graphicFrame>
        <p:nvGraphicFramePr>
          <p:cNvPr id="5" name="Table Placeholder 4">
            <a:extLst>
              <a:ext uri="{FF2B5EF4-FFF2-40B4-BE49-F238E27FC236}">
                <a16:creationId xmlns:a16="http://schemas.microsoft.com/office/drawing/2014/main" id="{48DBF0C4-A02F-40BB-9340-7129736C0B89}"/>
              </a:ext>
            </a:extLst>
          </p:cNvPr>
          <p:cNvGraphicFramePr>
            <a:graphicFrameLocks noGrp="1"/>
          </p:cNvGraphicFramePr>
          <p:nvPr>
            <p:ph type="tbl" sz="quarter" idx="13"/>
            <p:extLst>
              <p:ext uri="{D42A27DB-BD31-4B8C-83A1-F6EECF244321}">
                <p14:modId xmlns:p14="http://schemas.microsoft.com/office/powerpoint/2010/main" val="299386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5983314"/>
                    </a:ext>
                  </a:extLst>
                </a:gridCol>
                <a:gridCol w="576072">
                  <a:extLst>
                    <a:ext uri="{9D8B030D-6E8A-4147-A177-3AD203B41FA5}">
                      <a16:colId xmlns:a16="http://schemas.microsoft.com/office/drawing/2014/main" val="2818274707"/>
                    </a:ext>
                  </a:extLst>
                </a:gridCol>
                <a:gridCol w="576072">
                  <a:extLst>
                    <a:ext uri="{9D8B030D-6E8A-4147-A177-3AD203B41FA5}">
                      <a16:colId xmlns:a16="http://schemas.microsoft.com/office/drawing/2014/main" val="2203490997"/>
                    </a:ext>
                  </a:extLst>
                </a:gridCol>
                <a:gridCol w="576072">
                  <a:extLst>
                    <a:ext uri="{9D8B030D-6E8A-4147-A177-3AD203B41FA5}">
                      <a16:colId xmlns:a16="http://schemas.microsoft.com/office/drawing/2014/main" val="2687819845"/>
                    </a:ext>
                  </a:extLst>
                </a:gridCol>
                <a:gridCol w="576072">
                  <a:extLst>
                    <a:ext uri="{9D8B030D-6E8A-4147-A177-3AD203B41FA5}">
                      <a16:colId xmlns:a16="http://schemas.microsoft.com/office/drawing/2014/main" val="3333570319"/>
                    </a:ext>
                  </a:extLst>
                </a:gridCol>
                <a:gridCol w="576072">
                  <a:extLst>
                    <a:ext uri="{9D8B030D-6E8A-4147-A177-3AD203B41FA5}">
                      <a16:colId xmlns:a16="http://schemas.microsoft.com/office/drawing/2014/main" val="275828674"/>
                    </a:ext>
                  </a:extLst>
                </a:gridCol>
                <a:gridCol w="576072">
                  <a:extLst>
                    <a:ext uri="{9D8B030D-6E8A-4147-A177-3AD203B41FA5}">
                      <a16:colId xmlns:a16="http://schemas.microsoft.com/office/drawing/2014/main" val="4111427629"/>
                    </a:ext>
                  </a:extLst>
                </a:gridCol>
                <a:gridCol w="576072">
                  <a:extLst>
                    <a:ext uri="{9D8B030D-6E8A-4147-A177-3AD203B41FA5}">
                      <a16:colId xmlns:a16="http://schemas.microsoft.com/office/drawing/2014/main" val="902107322"/>
                    </a:ext>
                  </a:extLst>
                </a:gridCol>
                <a:gridCol w="576072">
                  <a:extLst>
                    <a:ext uri="{9D8B030D-6E8A-4147-A177-3AD203B41FA5}">
                      <a16:colId xmlns:a16="http://schemas.microsoft.com/office/drawing/2014/main" val="3537964645"/>
                    </a:ext>
                  </a:extLst>
                </a:gridCol>
                <a:gridCol w="576072">
                  <a:extLst>
                    <a:ext uri="{9D8B030D-6E8A-4147-A177-3AD203B41FA5}">
                      <a16:colId xmlns:a16="http://schemas.microsoft.com/office/drawing/2014/main" val="2525357282"/>
                    </a:ext>
                  </a:extLst>
                </a:gridCol>
                <a:gridCol w="576072">
                  <a:extLst>
                    <a:ext uri="{9D8B030D-6E8A-4147-A177-3AD203B41FA5}">
                      <a16:colId xmlns:a16="http://schemas.microsoft.com/office/drawing/2014/main" val="807312191"/>
                    </a:ext>
                  </a:extLst>
                </a:gridCol>
                <a:gridCol w="658368">
                  <a:extLst>
                    <a:ext uri="{9D8B030D-6E8A-4147-A177-3AD203B41FA5}">
                      <a16:colId xmlns:a16="http://schemas.microsoft.com/office/drawing/2014/main" val="2021824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400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- 2018-10-11 18:53:27 </a:t>
                      </a:r>
                      <a:r>
                        <a:rPr kumimoji="0" lang="en-US" sz="1000" b="0" i="0" u="none" strike="noStrike" kern="1200" cap="none" spc="0" normalizeH="0" baseline="0" noProof="0">
                          <a:ln>
                            <a:noFill/>
                          </a:ln>
                          <a:solidFill>
                            <a:prstClr val="black"/>
                          </a:solidFill>
                          <a:effectLst/>
                          <a:uLnTx/>
                          <a:uFillTx/>
                          <a:latin typeface="+mn-lt"/>
                          <a:ea typeface="+mn-ea"/>
                          <a:cs typeface="+mn-cs"/>
                        </a:rPr>
                        <a:t> 
 We care deeply about the nature around us and are very proud of our quick-thinking team who were able to help a beautiful dolphin which landed on our beach. The dolphin who was slightly injured was taken back into the sea for treatment and to rest, with the help of our Director of Security, lifeguards and the National Coast Guard.
📷: Rishi Toofany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2275508"/>
                  </a:ext>
                </a:extLst>
              </a:tr>
            </a:tbl>
          </a:graphicData>
        </a:graphic>
      </p:graphicFrame>
      <p:sp>
        <p:nvSpPr>
          <p:cNvPr id="4" name="Text Placeholder 3">
            <a:extLst>
              <a:ext uri="{FF2B5EF4-FFF2-40B4-BE49-F238E27FC236}">
                <a16:creationId xmlns:a16="http://schemas.microsoft.com/office/drawing/2014/main" id="{EEA326AB-9B74-4939-9D68-FE1D2B5D02B4}"/>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639408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9C9A8-132C-4ADB-BE19-97B06861BFAA}"/>
              </a:ext>
            </a:extLst>
          </p:cNvPr>
          <p:cNvSpPr>
            <a:spLocks noGrp="1"/>
          </p:cNvSpPr>
          <p:nvPr>
            <p:ph type="title"/>
          </p:nvPr>
        </p:nvSpPr>
        <p:spPr/>
        <p:txBody>
          <a:bodyPr/>
          <a:lstStyle/>
          <a:p>
            <a:r>
              <a:rPr lang="en-US"/>
              <a:t>Facebook FB Own Posts Table with views | SLTR - 21 of 24</a:t>
            </a:r>
          </a:p>
        </p:txBody>
      </p:sp>
      <p:graphicFrame>
        <p:nvGraphicFramePr>
          <p:cNvPr id="5" name="Table Placeholder 4">
            <a:extLst>
              <a:ext uri="{FF2B5EF4-FFF2-40B4-BE49-F238E27FC236}">
                <a16:creationId xmlns:a16="http://schemas.microsoft.com/office/drawing/2014/main" id="{7052567E-0ECF-4C16-A09D-78BD348172F0}"/>
              </a:ext>
            </a:extLst>
          </p:cNvPr>
          <p:cNvGraphicFramePr>
            <a:graphicFrameLocks noGrp="1"/>
          </p:cNvGraphicFramePr>
          <p:nvPr>
            <p:ph type="tbl" sz="quarter" idx="13"/>
            <p:extLst>
              <p:ext uri="{D42A27DB-BD31-4B8C-83A1-F6EECF244321}">
                <p14:modId xmlns:p14="http://schemas.microsoft.com/office/powerpoint/2010/main" val="13109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0601235"/>
                    </a:ext>
                  </a:extLst>
                </a:gridCol>
                <a:gridCol w="576072">
                  <a:extLst>
                    <a:ext uri="{9D8B030D-6E8A-4147-A177-3AD203B41FA5}">
                      <a16:colId xmlns:a16="http://schemas.microsoft.com/office/drawing/2014/main" val="3546454686"/>
                    </a:ext>
                  </a:extLst>
                </a:gridCol>
                <a:gridCol w="576072">
                  <a:extLst>
                    <a:ext uri="{9D8B030D-6E8A-4147-A177-3AD203B41FA5}">
                      <a16:colId xmlns:a16="http://schemas.microsoft.com/office/drawing/2014/main" val="2459917339"/>
                    </a:ext>
                  </a:extLst>
                </a:gridCol>
                <a:gridCol w="576072">
                  <a:extLst>
                    <a:ext uri="{9D8B030D-6E8A-4147-A177-3AD203B41FA5}">
                      <a16:colId xmlns:a16="http://schemas.microsoft.com/office/drawing/2014/main" val="3911229451"/>
                    </a:ext>
                  </a:extLst>
                </a:gridCol>
                <a:gridCol w="576072">
                  <a:extLst>
                    <a:ext uri="{9D8B030D-6E8A-4147-A177-3AD203B41FA5}">
                      <a16:colId xmlns:a16="http://schemas.microsoft.com/office/drawing/2014/main" val="3641253133"/>
                    </a:ext>
                  </a:extLst>
                </a:gridCol>
                <a:gridCol w="576072">
                  <a:extLst>
                    <a:ext uri="{9D8B030D-6E8A-4147-A177-3AD203B41FA5}">
                      <a16:colId xmlns:a16="http://schemas.microsoft.com/office/drawing/2014/main" val="1891929704"/>
                    </a:ext>
                  </a:extLst>
                </a:gridCol>
                <a:gridCol w="576072">
                  <a:extLst>
                    <a:ext uri="{9D8B030D-6E8A-4147-A177-3AD203B41FA5}">
                      <a16:colId xmlns:a16="http://schemas.microsoft.com/office/drawing/2014/main" val="1001421274"/>
                    </a:ext>
                  </a:extLst>
                </a:gridCol>
                <a:gridCol w="576072">
                  <a:extLst>
                    <a:ext uri="{9D8B030D-6E8A-4147-A177-3AD203B41FA5}">
                      <a16:colId xmlns:a16="http://schemas.microsoft.com/office/drawing/2014/main" val="818145188"/>
                    </a:ext>
                  </a:extLst>
                </a:gridCol>
                <a:gridCol w="576072">
                  <a:extLst>
                    <a:ext uri="{9D8B030D-6E8A-4147-A177-3AD203B41FA5}">
                      <a16:colId xmlns:a16="http://schemas.microsoft.com/office/drawing/2014/main" val="2607361109"/>
                    </a:ext>
                  </a:extLst>
                </a:gridCol>
                <a:gridCol w="576072">
                  <a:extLst>
                    <a:ext uri="{9D8B030D-6E8A-4147-A177-3AD203B41FA5}">
                      <a16:colId xmlns:a16="http://schemas.microsoft.com/office/drawing/2014/main" val="2061831989"/>
                    </a:ext>
                  </a:extLst>
                </a:gridCol>
                <a:gridCol w="576072">
                  <a:extLst>
                    <a:ext uri="{9D8B030D-6E8A-4147-A177-3AD203B41FA5}">
                      <a16:colId xmlns:a16="http://schemas.microsoft.com/office/drawing/2014/main" val="3610023534"/>
                    </a:ext>
                  </a:extLst>
                </a:gridCol>
                <a:gridCol w="658368">
                  <a:extLst>
                    <a:ext uri="{9D8B030D-6E8A-4147-A177-3AD203B41FA5}">
                      <a16:colId xmlns:a16="http://schemas.microsoft.com/office/drawing/2014/main" val="57595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54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- 2018-08-09 15:00:01 </a:t>
                      </a:r>
                      <a:r>
                        <a:rPr kumimoji="0" lang="en-US" sz="1000" b="0" i="0" u="none" strike="noStrike" kern="1200" cap="none" spc="0" normalizeH="0" baseline="0" noProof="0">
                          <a:ln>
                            <a:noFill/>
                          </a:ln>
                          <a:solidFill>
                            <a:prstClr val="black"/>
                          </a:solidFill>
                          <a:effectLst/>
                          <a:uLnTx/>
                          <a:uFillTx/>
                          <a:latin typeface="+mn-lt"/>
                          <a:ea typeface="+mn-ea"/>
                          <a:cs typeface="+mn-cs"/>
                        </a:rPr>
                        <a:t> 
 Let us help you unwind in Paradise. Get 30% off Spa treatments and indulge in our luxurious range of Decleor and Carita &amp; La Sultane De Saba. Feel rejuvenated this winter with our MAURITIAN RESIDENT offer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6204677"/>
                  </a:ext>
                </a:extLst>
              </a:tr>
            </a:tbl>
          </a:graphicData>
        </a:graphic>
      </p:graphicFrame>
      <p:sp>
        <p:nvSpPr>
          <p:cNvPr id="4" name="Text Placeholder 3">
            <a:extLst>
              <a:ext uri="{FF2B5EF4-FFF2-40B4-BE49-F238E27FC236}">
                <a16:creationId xmlns:a16="http://schemas.microsoft.com/office/drawing/2014/main" id="{319BFEC2-B6E5-4B19-A5C1-88CBC78B706A}"/>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499027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72EB-96B8-44B5-BE37-4A24E847AC0A}"/>
              </a:ext>
            </a:extLst>
          </p:cNvPr>
          <p:cNvSpPr>
            <a:spLocks noGrp="1"/>
          </p:cNvSpPr>
          <p:nvPr>
            <p:ph type="title"/>
          </p:nvPr>
        </p:nvSpPr>
        <p:spPr/>
        <p:txBody>
          <a:bodyPr/>
          <a:lstStyle/>
          <a:p>
            <a:r>
              <a:rPr lang="en-US"/>
              <a:t>Facebook FB Own Posts Table with views | SLTR - 22 of 24</a:t>
            </a:r>
          </a:p>
        </p:txBody>
      </p:sp>
      <p:graphicFrame>
        <p:nvGraphicFramePr>
          <p:cNvPr id="5" name="Table Placeholder 4">
            <a:extLst>
              <a:ext uri="{FF2B5EF4-FFF2-40B4-BE49-F238E27FC236}">
                <a16:creationId xmlns:a16="http://schemas.microsoft.com/office/drawing/2014/main" id="{CF00036A-DCDD-427A-8722-3C1A85FE53FF}"/>
              </a:ext>
            </a:extLst>
          </p:cNvPr>
          <p:cNvGraphicFramePr>
            <a:graphicFrameLocks noGrp="1"/>
          </p:cNvGraphicFramePr>
          <p:nvPr>
            <p:ph type="tbl" sz="quarter" idx="13"/>
            <p:extLst>
              <p:ext uri="{D42A27DB-BD31-4B8C-83A1-F6EECF244321}">
                <p14:modId xmlns:p14="http://schemas.microsoft.com/office/powerpoint/2010/main" val="355890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2139271"/>
                    </a:ext>
                  </a:extLst>
                </a:gridCol>
                <a:gridCol w="576072">
                  <a:extLst>
                    <a:ext uri="{9D8B030D-6E8A-4147-A177-3AD203B41FA5}">
                      <a16:colId xmlns:a16="http://schemas.microsoft.com/office/drawing/2014/main" val="2840369580"/>
                    </a:ext>
                  </a:extLst>
                </a:gridCol>
                <a:gridCol w="576072">
                  <a:extLst>
                    <a:ext uri="{9D8B030D-6E8A-4147-A177-3AD203B41FA5}">
                      <a16:colId xmlns:a16="http://schemas.microsoft.com/office/drawing/2014/main" val="200863284"/>
                    </a:ext>
                  </a:extLst>
                </a:gridCol>
                <a:gridCol w="576072">
                  <a:extLst>
                    <a:ext uri="{9D8B030D-6E8A-4147-A177-3AD203B41FA5}">
                      <a16:colId xmlns:a16="http://schemas.microsoft.com/office/drawing/2014/main" val="1494003895"/>
                    </a:ext>
                  </a:extLst>
                </a:gridCol>
                <a:gridCol w="576072">
                  <a:extLst>
                    <a:ext uri="{9D8B030D-6E8A-4147-A177-3AD203B41FA5}">
                      <a16:colId xmlns:a16="http://schemas.microsoft.com/office/drawing/2014/main" val="398645442"/>
                    </a:ext>
                  </a:extLst>
                </a:gridCol>
                <a:gridCol w="576072">
                  <a:extLst>
                    <a:ext uri="{9D8B030D-6E8A-4147-A177-3AD203B41FA5}">
                      <a16:colId xmlns:a16="http://schemas.microsoft.com/office/drawing/2014/main" val="3448481138"/>
                    </a:ext>
                  </a:extLst>
                </a:gridCol>
                <a:gridCol w="576072">
                  <a:extLst>
                    <a:ext uri="{9D8B030D-6E8A-4147-A177-3AD203B41FA5}">
                      <a16:colId xmlns:a16="http://schemas.microsoft.com/office/drawing/2014/main" val="101049346"/>
                    </a:ext>
                  </a:extLst>
                </a:gridCol>
                <a:gridCol w="576072">
                  <a:extLst>
                    <a:ext uri="{9D8B030D-6E8A-4147-A177-3AD203B41FA5}">
                      <a16:colId xmlns:a16="http://schemas.microsoft.com/office/drawing/2014/main" val="1253658930"/>
                    </a:ext>
                  </a:extLst>
                </a:gridCol>
                <a:gridCol w="576072">
                  <a:extLst>
                    <a:ext uri="{9D8B030D-6E8A-4147-A177-3AD203B41FA5}">
                      <a16:colId xmlns:a16="http://schemas.microsoft.com/office/drawing/2014/main" val="1454829562"/>
                    </a:ext>
                  </a:extLst>
                </a:gridCol>
                <a:gridCol w="576072">
                  <a:extLst>
                    <a:ext uri="{9D8B030D-6E8A-4147-A177-3AD203B41FA5}">
                      <a16:colId xmlns:a16="http://schemas.microsoft.com/office/drawing/2014/main" val="928138989"/>
                    </a:ext>
                  </a:extLst>
                </a:gridCol>
                <a:gridCol w="576072">
                  <a:extLst>
                    <a:ext uri="{9D8B030D-6E8A-4147-A177-3AD203B41FA5}">
                      <a16:colId xmlns:a16="http://schemas.microsoft.com/office/drawing/2014/main" val="2398210100"/>
                    </a:ext>
                  </a:extLst>
                </a:gridCol>
                <a:gridCol w="658368">
                  <a:extLst>
                    <a:ext uri="{9D8B030D-6E8A-4147-A177-3AD203B41FA5}">
                      <a16:colId xmlns:a16="http://schemas.microsoft.com/office/drawing/2014/main" val="3359405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06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- 2018-10-09 12:39:41 </a:t>
                      </a:r>
                      <a:r>
                        <a:rPr kumimoji="0" lang="en-US" sz="1000" b="0" i="0" u="none" strike="noStrike" kern="1200" cap="none" spc="0" normalizeH="0" baseline="0" noProof="0">
                          <a:ln>
                            <a:noFill/>
                          </a:ln>
                          <a:solidFill>
                            <a:prstClr val="black"/>
                          </a:solidFill>
                          <a:effectLst/>
                          <a:uLnTx/>
                          <a:uFillTx/>
                          <a:latin typeface="+mn-lt"/>
                          <a:ea typeface="+mn-ea"/>
                          <a:cs typeface="+mn-cs"/>
                        </a:rPr>
                        <a:t> 
 Chef Bhai Meeajane has worked in Le Touessrok since 1970! He started as a commis cook, and now serves delicious dishes as a sous-chef in our Le Bazar Restaurant. He loves to cook Mauritian food for sharing amongst friends and family, and fresh seafood. Over the years, Chef Bhai has had the immense honour of cooking for major figures, like Nelson Mandela, Brigitte Bardot, Stéphanie de Monaco, Sonia Gandhi and many Arab princes.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9322197"/>
                  </a:ext>
                </a:extLst>
              </a:tr>
            </a:tbl>
          </a:graphicData>
        </a:graphic>
      </p:graphicFrame>
      <p:sp>
        <p:nvSpPr>
          <p:cNvPr id="4" name="Text Placeholder 3">
            <a:extLst>
              <a:ext uri="{FF2B5EF4-FFF2-40B4-BE49-F238E27FC236}">
                <a16:creationId xmlns:a16="http://schemas.microsoft.com/office/drawing/2014/main" id="{41A762F7-9B13-4641-93F1-F63A68F0BBF0}"/>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324445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0780-DC54-4C3C-ADC1-F8DAB81DF675}"/>
              </a:ext>
            </a:extLst>
          </p:cNvPr>
          <p:cNvSpPr>
            <a:spLocks noGrp="1"/>
          </p:cNvSpPr>
          <p:nvPr>
            <p:ph type="title"/>
          </p:nvPr>
        </p:nvSpPr>
        <p:spPr/>
        <p:txBody>
          <a:bodyPr/>
          <a:lstStyle/>
          <a:p>
            <a:r>
              <a:rPr lang="en-US"/>
              <a:t>Facebook FB Own Posts Table with views | SLTR - 23 of 24</a:t>
            </a:r>
          </a:p>
        </p:txBody>
      </p:sp>
      <p:graphicFrame>
        <p:nvGraphicFramePr>
          <p:cNvPr id="5" name="Table Placeholder 4">
            <a:extLst>
              <a:ext uri="{FF2B5EF4-FFF2-40B4-BE49-F238E27FC236}">
                <a16:creationId xmlns:a16="http://schemas.microsoft.com/office/drawing/2014/main" id="{000F4AC0-61F0-4E27-B494-12F7891C7655}"/>
              </a:ext>
            </a:extLst>
          </p:cNvPr>
          <p:cNvGraphicFramePr>
            <a:graphicFrameLocks noGrp="1"/>
          </p:cNvGraphicFramePr>
          <p:nvPr>
            <p:ph type="tbl" sz="quarter" idx="13"/>
            <p:extLst>
              <p:ext uri="{D42A27DB-BD31-4B8C-83A1-F6EECF244321}">
                <p14:modId xmlns:p14="http://schemas.microsoft.com/office/powerpoint/2010/main" val="140030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4026935"/>
                    </a:ext>
                  </a:extLst>
                </a:gridCol>
                <a:gridCol w="576072">
                  <a:extLst>
                    <a:ext uri="{9D8B030D-6E8A-4147-A177-3AD203B41FA5}">
                      <a16:colId xmlns:a16="http://schemas.microsoft.com/office/drawing/2014/main" val="537503729"/>
                    </a:ext>
                  </a:extLst>
                </a:gridCol>
                <a:gridCol w="576072">
                  <a:extLst>
                    <a:ext uri="{9D8B030D-6E8A-4147-A177-3AD203B41FA5}">
                      <a16:colId xmlns:a16="http://schemas.microsoft.com/office/drawing/2014/main" val="1214396733"/>
                    </a:ext>
                  </a:extLst>
                </a:gridCol>
                <a:gridCol w="576072">
                  <a:extLst>
                    <a:ext uri="{9D8B030D-6E8A-4147-A177-3AD203B41FA5}">
                      <a16:colId xmlns:a16="http://schemas.microsoft.com/office/drawing/2014/main" val="356902433"/>
                    </a:ext>
                  </a:extLst>
                </a:gridCol>
                <a:gridCol w="576072">
                  <a:extLst>
                    <a:ext uri="{9D8B030D-6E8A-4147-A177-3AD203B41FA5}">
                      <a16:colId xmlns:a16="http://schemas.microsoft.com/office/drawing/2014/main" val="3192571167"/>
                    </a:ext>
                  </a:extLst>
                </a:gridCol>
                <a:gridCol w="576072">
                  <a:extLst>
                    <a:ext uri="{9D8B030D-6E8A-4147-A177-3AD203B41FA5}">
                      <a16:colId xmlns:a16="http://schemas.microsoft.com/office/drawing/2014/main" val="1834920640"/>
                    </a:ext>
                  </a:extLst>
                </a:gridCol>
                <a:gridCol w="576072">
                  <a:extLst>
                    <a:ext uri="{9D8B030D-6E8A-4147-A177-3AD203B41FA5}">
                      <a16:colId xmlns:a16="http://schemas.microsoft.com/office/drawing/2014/main" val="3212712624"/>
                    </a:ext>
                  </a:extLst>
                </a:gridCol>
                <a:gridCol w="576072">
                  <a:extLst>
                    <a:ext uri="{9D8B030D-6E8A-4147-A177-3AD203B41FA5}">
                      <a16:colId xmlns:a16="http://schemas.microsoft.com/office/drawing/2014/main" val="2779831527"/>
                    </a:ext>
                  </a:extLst>
                </a:gridCol>
                <a:gridCol w="576072">
                  <a:extLst>
                    <a:ext uri="{9D8B030D-6E8A-4147-A177-3AD203B41FA5}">
                      <a16:colId xmlns:a16="http://schemas.microsoft.com/office/drawing/2014/main" val="3994293101"/>
                    </a:ext>
                  </a:extLst>
                </a:gridCol>
                <a:gridCol w="576072">
                  <a:extLst>
                    <a:ext uri="{9D8B030D-6E8A-4147-A177-3AD203B41FA5}">
                      <a16:colId xmlns:a16="http://schemas.microsoft.com/office/drawing/2014/main" val="1433343188"/>
                    </a:ext>
                  </a:extLst>
                </a:gridCol>
                <a:gridCol w="576072">
                  <a:extLst>
                    <a:ext uri="{9D8B030D-6E8A-4147-A177-3AD203B41FA5}">
                      <a16:colId xmlns:a16="http://schemas.microsoft.com/office/drawing/2014/main" val="3641837568"/>
                    </a:ext>
                  </a:extLst>
                </a:gridCol>
                <a:gridCol w="658368">
                  <a:extLst>
                    <a:ext uri="{9D8B030D-6E8A-4147-A177-3AD203B41FA5}">
                      <a16:colId xmlns:a16="http://schemas.microsoft.com/office/drawing/2014/main" val="1125842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084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- 2018-09-21 11:30:00 </a:t>
                      </a:r>
                      <a:r>
                        <a:rPr kumimoji="0" lang="en-US" sz="1000" b="0" i="0" u="none" strike="noStrike" kern="1200" cap="none" spc="0" normalizeH="0" baseline="0" noProof="0">
                          <a:ln>
                            <a:noFill/>
                          </a:ln>
                          <a:solidFill>
                            <a:prstClr val="black"/>
                          </a:solidFill>
                          <a:effectLst/>
                          <a:uLnTx/>
                          <a:uFillTx/>
                          <a:latin typeface="+mn-lt"/>
                          <a:ea typeface="+mn-ea"/>
                          <a:cs typeface="+mn-cs"/>
                        </a:rPr>
                        <a:t> 
 October is coming... What treats do we have in store for you? Watch this space, and check out our Yelloween party from last year to get you excited!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7058119"/>
                  </a:ext>
                </a:extLst>
              </a:tr>
            </a:tbl>
          </a:graphicData>
        </a:graphic>
      </p:graphicFrame>
      <p:sp>
        <p:nvSpPr>
          <p:cNvPr id="4" name="Text Placeholder 3">
            <a:extLst>
              <a:ext uri="{FF2B5EF4-FFF2-40B4-BE49-F238E27FC236}">
                <a16:creationId xmlns:a16="http://schemas.microsoft.com/office/drawing/2014/main" id="{3E847FEC-28DB-4404-A0CD-AD5ADCE275F8}"/>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2819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C34C-6A90-459F-B438-64F4D82707AB}"/>
              </a:ext>
            </a:extLst>
          </p:cNvPr>
          <p:cNvSpPr>
            <a:spLocks noGrp="1"/>
          </p:cNvSpPr>
          <p:nvPr>
            <p:ph type="title"/>
          </p:nvPr>
        </p:nvSpPr>
        <p:spPr/>
        <p:txBody>
          <a:bodyPr/>
          <a:lstStyle/>
          <a:p>
            <a:r>
              <a:rPr lang="en-US"/>
              <a:t>Facebook FB Own Posts Table with views | SLTR - 24 of 24</a:t>
            </a:r>
          </a:p>
        </p:txBody>
      </p:sp>
      <p:graphicFrame>
        <p:nvGraphicFramePr>
          <p:cNvPr id="5" name="Table Placeholder 4">
            <a:extLst>
              <a:ext uri="{FF2B5EF4-FFF2-40B4-BE49-F238E27FC236}">
                <a16:creationId xmlns:a16="http://schemas.microsoft.com/office/drawing/2014/main" id="{F6B49F46-6803-4D57-9323-293F1E1DB008}"/>
              </a:ext>
            </a:extLst>
          </p:cNvPr>
          <p:cNvGraphicFramePr>
            <a:graphicFrameLocks noGrp="1"/>
          </p:cNvGraphicFramePr>
          <p:nvPr>
            <p:ph type="tbl" sz="quarter" idx="13"/>
            <p:extLst>
              <p:ext uri="{D42A27DB-BD31-4B8C-83A1-F6EECF244321}">
                <p14:modId xmlns:p14="http://schemas.microsoft.com/office/powerpoint/2010/main" val="274256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1230775"/>
                    </a:ext>
                  </a:extLst>
                </a:gridCol>
                <a:gridCol w="576072">
                  <a:extLst>
                    <a:ext uri="{9D8B030D-6E8A-4147-A177-3AD203B41FA5}">
                      <a16:colId xmlns:a16="http://schemas.microsoft.com/office/drawing/2014/main" val="501052774"/>
                    </a:ext>
                  </a:extLst>
                </a:gridCol>
                <a:gridCol w="576072">
                  <a:extLst>
                    <a:ext uri="{9D8B030D-6E8A-4147-A177-3AD203B41FA5}">
                      <a16:colId xmlns:a16="http://schemas.microsoft.com/office/drawing/2014/main" val="3157479174"/>
                    </a:ext>
                  </a:extLst>
                </a:gridCol>
                <a:gridCol w="576072">
                  <a:extLst>
                    <a:ext uri="{9D8B030D-6E8A-4147-A177-3AD203B41FA5}">
                      <a16:colId xmlns:a16="http://schemas.microsoft.com/office/drawing/2014/main" val="1982104670"/>
                    </a:ext>
                  </a:extLst>
                </a:gridCol>
                <a:gridCol w="576072">
                  <a:extLst>
                    <a:ext uri="{9D8B030D-6E8A-4147-A177-3AD203B41FA5}">
                      <a16:colId xmlns:a16="http://schemas.microsoft.com/office/drawing/2014/main" val="3602881929"/>
                    </a:ext>
                  </a:extLst>
                </a:gridCol>
                <a:gridCol w="576072">
                  <a:extLst>
                    <a:ext uri="{9D8B030D-6E8A-4147-A177-3AD203B41FA5}">
                      <a16:colId xmlns:a16="http://schemas.microsoft.com/office/drawing/2014/main" val="668057435"/>
                    </a:ext>
                  </a:extLst>
                </a:gridCol>
                <a:gridCol w="576072">
                  <a:extLst>
                    <a:ext uri="{9D8B030D-6E8A-4147-A177-3AD203B41FA5}">
                      <a16:colId xmlns:a16="http://schemas.microsoft.com/office/drawing/2014/main" val="1546667589"/>
                    </a:ext>
                  </a:extLst>
                </a:gridCol>
                <a:gridCol w="576072">
                  <a:extLst>
                    <a:ext uri="{9D8B030D-6E8A-4147-A177-3AD203B41FA5}">
                      <a16:colId xmlns:a16="http://schemas.microsoft.com/office/drawing/2014/main" val="3134799234"/>
                    </a:ext>
                  </a:extLst>
                </a:gridCol>
                <a:gridCol w="576072">
                  <a:extLst>
                    <a:ext uri="{9D8B030D-6E8A-4147-A177-3AD203B41FA5}">
                      <a16:colId xmlns:a16="http://schemas.microsoft.com/office/drawing/2014/main" val="3166718233"/>
                    </a:ext>
                  </a:extLst>
                </a:gridCol>
                <a:gridCol w="576072">
                  <a:extLst>
                    <a:ext uri="{9D8B030D-6E8A-4147-A177-3AD203B41FA5}">
                      <a16:colId xmlns:a16="http://schemas.microsoft.com/office/drawing/2014/main" val="3230744228"/>
                    </a:ext>
                  </a:extLst>
                </a:gridCol>
                <a:gridCol w="576072">
                  <a:extLst>
                    <a:ext uri="{9D8B030D-6E8A-4147-A177-3AD203B41FA5}">
                      <a16:colId xmlns:a16="http://schemas.microsoft.com/office/drawing/2014/main" val="4020685709"/>
                    </a:ext>
                  </a:extLst>
                </a:gridCol>
                <a:gridCol w="658368">
                  <a:extLst>
                    <a:ext uri="{9D8B030D-6E8A-4147-A177-3AD203B41FA5}">
                      <a16:colId xmlns:a16="http://schemas.microsoft.com/office/drawing/2014/main" val="155116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679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- 2018-10-01 15:57:21 </a:t>
                      </a:r>
                      <a:r>
                        <a:rPr kumimoji="0" lang="en-US" sz="1000" b="0" i="0" u="none" strike="noStrike" kern="1200" cap="none" spc="0" normalizeH="0" baseline="0" noProof="0">
                          <a:ln>
                            <a:noFill/>
                          </a:ln>
                          <a:solidFill>
                            <a:prstClr val="black"/>
                          </a:solidFill>
                          <a:effectLst/>
                          <a:uLnTx/>
                          <a:uFillTx/>
                          <a:latin typeface="+mn-lt"/>
                          <a:ea typeface="+mn-ea"/>
                          <a:cs typeface="+mn-cs"/>
                        </a:rPr>
                        <a:t> 
 Steak 🍖 Seafood 🐠 and top chef Chris Wade👨‍🍳
Have a taste of real Australian Kangaroo loin, or do you think you can tackle the COLOSSAL 1.5kg Tomahawk?! 
Only from 1st - 17th Nov. 
Book: 402 7400 / 5259 1441 / 5255 3892 or email us at restaurant-reservations.sltr@shangri-la.com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8797222"/>
                  </a:ext>
                </a:extLst>
              </a:tr>
            </a:tbl>
          </a:graphicData>
        </a:graphic>
      </p:graphicFrame>
      <p:sp>
        <p:nvSpPr>
          <p:cNvPr id="4" name="Text Placeholder 3">
            <a:extLst>
              <a:ext uri="{FF2B5EF4-FFF2-40B4-BE49-F238E27FC236}">
                <a16:creationId xmlns:a16="http://schemas.microsoft.com/office/drawing/2014/main" id="{6C57F72B-CCE7-408B-8777-DBE96016F9FD}"/>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973576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AB7A-D1ED-44BF-B340-BCFFE916EE0E}"/>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FF58E8B2-F5B3-4CCB-9E2E-61FCFF576E97}"/>
              </a:ext>
            </a:extLst>
          </p:cNvPr>
          <p:cNvGraphicFramePr>
            <a:graphicFrameLocks noGrp="1"/>
          </p:cNvGraphicFramePr>
          <p:nvPr>
            <p:ph type="chart" sz="quarter" idx="13"/>
            <p:extLst>
              <p:ext uri="{D42A27DB-BD31-4B8C-83A1-F6EECF244321}">
                <p14:modId xmlns:p14="http://schemas.microsoft.com/office/powerpoint/2010/main" val="3633897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C3920B-DBDE-4850-98F8-89BD25A9314E}"/>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158FA84E-E385-4841-9C4B-2C4C64D975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987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E4E4-8DAD-439E-BEC3-ED1E71288094}"/>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343EB3CF-F5C2-46DF-8EE2-B29B304CDF6B}"/>
              </a:ext>
            </a:extLst>
          </p:cNvPr>
          <p:cNvGraphicFramePr>
            <a:graphicFrameLocks noGrp="1"/>
          </p:cNvGraphicFramePr>
          <p:nvPr>
            <p:ph type="chart" sz="quarter" idx="13"/>
            <p:extLst>
              <p:ext uri="{D42A27DB-BD31-4B8C-83A1-F6EECF244321}">
                <p14:modId xmlns:p14="http://schemas.microsoft.com/office/powerpoint/2010/main" val="4155733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ACD2BD-62B9-4F49-B042-BA0C812BFE5E}"/>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A91E886D-242A-4C91-ADDE-63ACE6DE3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655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B5FDF-AAB9-4231-9F9E-7201D65A532D}"/>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C115057F-7590-426E-8406-DA6C30A91099}"/>
              </a:ext>
            </a:extLst>
          </p:cNvPr>
          <p:cNvGraphicFramePr>
            <a:graphicFrameLocks noGrp="1"/>
          </p:cNvGraphicFramePr>
          <p:nvPr>
            <p:ph type="chart" sz="quarter" idx="13"/>
            <p:extLst>
              <p:ext uri="{D42A27DB-BD31-4B8C-83A1-F6EECF244321}">
                <p14:modId xmlns:p14="http://schemas.microsoft.com/office/powerpoint/2010/main" val="2013561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37712F-C340-43B1-B000-20D9D599FBC6}"/>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EDCC7365-F824-400A-9FF0-E0E12F7315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051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1063E-E3CB-4E7B-A049-18B9382BFDDF}"/>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3AF45A7A-BC4C-479C-94A9-230EF757D4A7}"/>
              </a:ext>
            </a:extLst>
          </p:cNvPr>
          <p:cNvGraphicFramePr>
            <a:graphicFrameLocks noGrp="1"/>
          </p:cNvGraphicFramePr>
          <p:nvPr>
            <p:ph type="chart" sz="quarter" idx="13"/>
            <p:extLst>
              <p:ext uri="{D42A27DB-BD31-4B8C-83A1-F6EECF244321}">
                <p14:modId xmlns:p14="http://schemas.microsoft.com/office/powerpoint/2010/main" val="180002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FBBB4-304E-4664-944F-80FA57C1081C}"/>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0E10FB69-34EE-410A-B20C-6F8ABD67A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475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BFDE-101B-4E44-8B1C-8D213BA605B5}"/>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4AD42DC4-6A21-4257-9AF6-11F08AE182A5}"/>
              </a:ext>
            </a:extLst>
          </p:cNvPr>
          <p:cNvGraphicFramePr>
            <a:graphicFrameLocks noGrp="1"/>
          </p:cNvGraphicFramePr>
          <p:nvPr>
            <p:ph type="tbl" sz="quarter" idx="13"/>
            <p:extLst>
              <p:ext uri="{D42A27DB-BD31-4B8C-83A1-F6EECF244321}">
                <p14:modId xmlns:p14="http://schemas.microsoft.com/office/powerpoint/2010/main" val="378726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3868594"/>
                    </a:ext>
                  </a:extLst>
                </a:gridCol>
                <a:gridCol w="987552">
                  <a:extLst>
                    <a:ext uri="{9D8B030D-6E8A-4147-A177-3AD203B41FA5}">
                      <a16:colId xmlns:a16="http://schemas.microsoft.com/office/drawing/2014/main" val="1568579531"/>
                    </a:ext>
                  </a:extLst>
                </a:gridCol>
                <a:gridCol w="987552">
                  <a:extLst>
                    <a:ext uri="{9D8B030D-6E8A-4147-A177-3AD203B41FA5}">
                      <a16:colId xmlns:a16="http://schemas.microsoft.com/office/drawing/2014/main" val="4125887679"/>
                    </a:ext>
                  </a:extLst>
                </a:gridCol>
                <a:gridCol w="987552">
                  <a:extLst>
                    <a:ext uri="{9D8B030D-6E8A-4147-A177-3AD203B41FA5}">
                      <a16:colId xmlns:a16="http://schemas.microsoft.com/office/drawing/2014/main" val="2536996993"/>
                    </a:ext>
                  </a:extLst>
                </a:gridCol>
                <a:gridCol w="987552">
                  <a:extLst>
                    <a:ext uri="{9D8B030D-6E8A-4147-A177-3AD203B41FA5}">
                      <a16:colId xmlns:a16="http://schemas.microsoft.com/office/drawing/2014/main" val="354543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070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323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- 2018-08-14 11:32:11 </a:t>
                      </a:r>
                      <a:r>
                        <a:rPr kumimoji="0" lang="en-US" sz="1000" b="0" i="0" u="none" strike="noStrike" kern="1200" cap="none" spc="0" normalizeH="0" baseline="0" noProof="0">
                          <a:ln>
                            <a:noFill/>
                          </a:ln>
                          <a:solidFill>
                            <a:prstClr val="black"/>
                          </a:solidFill>
                          <a:effectLst/>
                          <a:uLnTx/>
                          <a:uFillTx/>
                          <a:latin typeface="+mn-lt"/>
                          <a:ea typeface="+mn-ea"/>
                          <a:cs typeface="+mn-cs"/>
                        </a:rPr>
                        <a:t>
 So pretty it almost hurts! 😍 📷 chuysman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951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- 2018-08-20 12:03:43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say "Mauritius is beautiful" in your language?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933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- 2018-10-06 12:12:08 </a:t>
                      </a:r>
                      <a:r>
                        <a:rPr kumimoji="0" lang="en-US" sz="1000" b="0" i="0" u="none" strike="noStrike" kern="1200" cap="none" spc="0" normalizeH="0" baseline="0" noProof="0">
                          <a:ln>
                            <a:noFill/>
                          </a:ln>
                          <a:solidFill>
                            <a:prstClr val="black"/>
                          </a:solidFill>
                          <a:effectLst/>
                          <a:uLnTx/>
                          <a:uFillTx/>
                          <a:latin typeface="+mn-lt"/>
                          <a:ea typeface="+mn-ea"/>
                          <a:cs typeface="+mn-cs"/>
                        </a:rPr>
                        <a:t>
 Every room has a view of the Indian Ocean 🌊  #40YearsOfLeTouessrok 📷: clerkenwellboyec1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278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- 2018-08-19 13:24:33 </a:t>
                      </a:r>
                      <a:r>
                        <a:rPr kumimoji="0" lang="en-US" sz="1000" b="0" i="0" u="none" strike="noStrike" kern="1200" cap="none" spc="0" normalizeH="0" baseline="0" noProof="0">
                          <a:ln>
                            <a:noFill/>
                          </a:ln>
                          <a:solidFill>
                            <a:prstClr val="black"/>
                          </a:solidFill>
                          <a:effectLst/>
                          <a:uLnTx/>
                          <a:uFillTx/>
                          <a:latin typeface="+mn-lt"/>
                          <a:ea typeface="+mn-ea"/>
                          <a:cs typeface="+mn-cs"/>
                        </a:rPr>
                        <a:t>
 Sandpits, for adults. 📷 hcorver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2649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- 2018-10-18 11:55:57 </a:t>
                      </a:r>
                      <a:r>
                        <a:rPr kumimoji="0" lang="en-US" sz="1000" b="0" i="0" u="none" strike="noStrike" kern="1200" cap="none" spc="0" normalizeH="0" baseline="0" noProof="0">
                          <a:ln>
                            <a:noFill/>
                          </a:ln>
                          <a:solidFill>
                            <a:prstClr val="black"/>
                          </a:solidFill>
                          <a:effectLst/>
                          <a:uLnTx/>
                          <a:uFillTx/>
                          <a:latin typeface="+mn-lt"/>
                          <a:ea typeface="+mn-ea"/>
                          <a:cs typeface="+mn-cs"/>
                        </a:rPr>
                        <a:t>
 Are you a juice and fruit person, or bacon and coffee? 📷: yemekfilozofu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769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- 2018-10-08 13:58:41 </a:t>
                      </a:r>
                      <a:r>
                        <a:rPr kumimoji="0" lang="en-US" sz="1000" b="0" i="0" u="none" strike="noStrike" kern="1200" cap="none" spc="0" normalizeH="0" baseline="0" noProof="0">
                          <a:ln>
                            <a:noFill/>
                          </a:ln>
                          <a:solidFill>
                            <a:prstClr val="black"/>
                          </a:solidFill>
                          <a:effectLst/>
                          <a:uLnTx/>
                          <a:uFillTx/>
                          <a:latin typeface="+mn-lt"/>
                          <a:ea typeface="+mn-ea"/>
                          <a:cs typeface="+mn-cs"/>
                        </a:rPr>
                        <a:t>
 Livin' that Private Villa lifestyle. 📷: audreymerveille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529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- 2018-08-11 12:12:35 </a:t>
                      </a:r>
                      <a:r>
                        <a:rPr kumimoji="0" lang="en-US" sz="1000" b="0" i="0" u="none" strike="noStrike" kern="1200" cap="none" spc="0" normalizeH="0" baseline="0" noProof="0">
                          <a:ln>
                            <a:noFill/>
                          </a:ln>
                          <a:solidFill>
                            <a:prstClr val="black"/>
                          </a:solidFill>
                          <a:effectLst/>
                          <a:uLnTx/>
                          <a:uFillTx/>
                          <a:latin typeface="+mn-lt"/>
                          <a:ea typeface="+mn-ea"/>
                          <a:cs typeface="+mn-cs"/>
                        </a:rPr>
                        <a:t>
 Coming in to land is all part of the fun! 📷 @visualofrayhaan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537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- 2018-09-20 10:21:13 </a:t>
                      </a:r>
                      <a:r>
                        <a:rPr kumimoji="0" lang="en-US" sz="1000" b="0" i="0" u="none" strike="noStrike" kern="1200" cap="none" spc="0" normalizeH="0" baseline="0" noProof="0">
                          <a:ln>
                            <a:noFill/>
                          </a:ln>
                          <a:solidFill>
                            <a:prstClr val="black"/>
                          </a:solidFill>
                          <a:effectLst/>
                          <a:uLnTx/>
                          <a:uFillTx/>
                          <a:latin typeface="+mn-lt"/>
                          <a:ea typeface="+mn-ea"/>
                          <a:cs typeface="+mn-cs"/>
                        </a:rPr>
                        <a:t>
 Head up in the clouds...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1841985"/>
                  </a:ext>
                </a:extLst>
              </a:tr>
            </a:tbl>
          </a:graphicData>
        </a:graphic>
      </p:graphicFrame>
      <p:sp>
        <p:nvSpPr>
          <p:cNvPr id="4" name="Text Placeholder 3">
            <a:extLst>
              <a:ext uri="{FF2B5EF4-FFF2-40B4-BE49-F238E27FC236}">
                <a16:creationId xmlns:a16="http://schemas.microsoft.com/office/drawing/2014/main" id="{C34AD28D-1904-4E3F-A85E-4E45791EB34A}"/>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02701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44CD-38F6-4F64-952A-7766CEE24060}"/>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83736BD8-DD9B-4BD0-9459-48364CEE6CA2}"/>
              </a:ext>
            </a:extLst>
          </p:cNvPr>
          <p:cNvGraphicFramePr>
            <a:graphicFrameLocks noGrp="1"/>
          </p:cNvGraphicFramePr>
          <p:nvPr>
            <p:ph type="tbl" sz="quarter" idx="13"/>
            <p:extLst>
              <p:ext uri="{D42A27DB-BD31-4B8C-83A1-F6EECF244321}">
                <p14:modId xmlns:p14="http://schemas.microsoft.com/office/powerpoint/2010/main" val="912792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10922692"/>
                    </a:ext>
                  </a:extLst>
                </a:gridCol>
                <a:gridCol w="987552">
                  <a:extLst>
                    <a:ext uri="{9D8B030D-6E8A-4147-A177-3AD203B41FA5}">
                      <a16:colId xmlns:a16="http://schemas.microsoft.com/office/drawing/2014/main" val="1405799908"/>
                    </a:ext>
                  </a:extLst>
                </a:gridCol>
                <a:gridCol w="987552">
                  <a:extLst>
                    <a:ext uri="{9D8B030D-6E8A-4147-A177-3AD203B41FA5}">
                      <a16:colId xmlns:a16="http://schemas.microsoft.com/office/drawing/2014/main" val="3517886899"/>
                    </a:ext>
                  </a:extLst>
                </a:gridCol>
                <a:gridCol w="987552">
                  <a:extLst>
                    <a:ext uri="{9D8B030D-6E8A-4147-A177-3AD203B41FA5}">
                      <a16:colId xmlns:a16="http://schemas.microsoft.com/office/drawing/2014/main" val="1298504810"/>
                    </a:ext>
                  </a:extLst>
                </a:gridCol>
                <a:gridCol w="987552">
                  <a:extLst>
                    <a:ext uri="{9D8B030D-6E8A-4147-A177-3AD203B41FA5}">
                      <a16:colId xmlns:a16="http://schemas.microsoft.com/office/drawing/2014/main" val="422826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016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- 2018-10-24 13:36:29 </a:t>
                      </a:r>
                      <a:r>
                        <a:rPr kumimoji="0" lang="en-US" sz="1000" b="0" i="0" u="none" strike="noStrike" kern="1200" cap="none" spc="0" normalizeH="0" baseline="0" noProof="0">
                          <a:ln>
                            <a:noFill/>
                          </a:ln>
                          <a:solidFill>
                            <a:prstClr val="black"/>
                          </a:solidFill>
                          <a:effectLst/>
                          <a:uLnTx/>
                          <a:uFillTx/>
                          <a:latin typeface="+mn-lt"/>
                          <a:ea typeface="+mn-ea"/>
                          <a:cs typeface="+mn-cs"/>
                        </a:rPr>
                        <a:t>
 Everyone's favourite archway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638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shangrilamauritius - 2018-08-23 13:12:23 </a:t>
                      </a:r>
                      <a:r>
                        <a:rPr kumimoji="0" lang="fr-FR" sz="1000" b="0" i="0" u="none" strike="noStrike" kern="1200" cap="none" spc="0" normalizeH="0" baseline="0" noProof="0">
                          <a:ln>
                            <a:noFill/>
                          </a:ln>
                          <a:solidFill>
                            <a:prstClr val="black"/>
                          </a:solidFill>
                          <a:effectLst/>
                          <a:uLnTx/>
                          <a:uFillTx/>
                          <a:latin typeface="+mn-lt"/>
                          <a:ea typeface="+mn-ea"/>
                          <a:cs typeface="+mn-cs"/>
                        </a:rPr>
                        <a:t>
 Le Morne est magnifique! 📷 _.ferra._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819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- 2018-08-01 18:32:02 </a:t>
                      </a:r>
                      <a:r>
                        <a:rPr kumimoji="0" lang="en-US" sz="1000" b="0" i="0" u="none" strike="noStrike" kern="1200" cap="none" spc="0" normalizeH="0" baseline="0" noProof="0">
                          <a:ln>
                            <a:noFill/>
                          </a:ln>
                          <a:solidFill>
                            <a:prstClr val="black"/>
                          </a:solidFill>
                          <a:effectLst/>
                          <a:uLnTx/>
                          <a:uFillTx/>
                          <a:latin typeface="+mn-lt"/>
                          <a:ea typeface="+mn-ea"/>
                          <a:cs typeface="+mn-cs"/>
                        </a:rPr>
                        <a:t>
 We are so excited that the BacheloretteABC chose our iconic island resort shangrilamaldives for the season final of The Bachelorette. Witness bkoof get her fairy tale ending at our romantic hideaway.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663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- 2018-09-15 14:26:32 </a:t>
                      </a:r>
                      <a:r>
                        <a:rPr kumimoji="0" lang="en-US" sz="1000" b="0" i="0" u="none" strike="noStrike" kern="1200" cap="none" spc="0" normalizeH="0" baseline="0" noProof="0">
                          <a:ln>
                            <a:noFill/>
                          </a:ln>
                          <a:solidFill>
                            <a:prstClr val="black"/>
                          </a:solidFill>
                          <a:effectLst/>
                          <a:uLnTx/>
                          <a:uFillTx/>
                          <a:latin typeface="+mn-lt"/>
                          <a:ea typeface="+mn-ea"/>
                          <a:cs typeface="+mn-cs"/>
                        </a:rPr>
                        <a:t>
 How do you like your views in the morning? 📷: davidbrucehome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108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- 2018-09-17 09:20:42 </a:t>
                      </a:r>
                      <a:r>
                        <a:rPr kumimoji="0" lang="en-US" sz="1000" b="0" i="0" u="none" strike="noStrike" kern="1200" cap="none" spc="0" normalizeH="0" baseline="0" noProof="0">
                          <a:ln>
                            <a:noFill/>
                          </a:ln>
                          <a:solidFill>
                            <a:prstClr val="black"/>
                          </a:solidFill>
                          <a:effectLst/>
                          <a:uLnTx/>
                          <a:uFillTx/>
                          <a:latin typeface="+mn-lt"/>
                          <a:ea typeface="+mn-ea"/>
                          <a:cs typeface="+mn-cs"/>
                        </a:rPr>
                        <a:t>
 Home 💛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360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- 2018-10-22 16:41:33 </a:t>
                      </a:r>
                      <a:r>
                        <a:rPr kumimoji="0" lang="en-US" sz="1000" b="0" i="0" u="none" strike="noStrike" kern="1200" cap="none" spc="0" normalizeH="0" baseline="0" noProof="0">
                          <a:ln>
                            <a:noFill/>
                          </a:ln>
                          <a:solidFill>
                            <a:prstClr val="black"/>
                          </a:solidFill>
                          <a:effectLst/>
                          <a:uLnTx/>
                          <a:uFillTx/>
                          <a:latin typeface="+mn-lt"/>
                          <a:ea typeface="+mn-ea"/>
                          <a:cs typeface="+mn-cs"/>
                        </a:rPr>
                        <a:t>
 Beach life is the good life 📸: catalibujoli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531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- 2018-09-18 18:11:49 </a:t>
                      </a:r>
                      <a:r>
                        <a:rPr kumimoji="0" lang="en-US" sz="1000" b="0" i="0" u="none" strike="noStrike" kern="1200" cap="none" spc="0" normalizeH="0" baseline="0" noProof="0">
                          <a:ln>
                            <a:noFill/>
                          </a:ln>
                          <a:solidFill>
                            <a:prstClr val="black"/>
                          </a:solidFill>
                          <a:effectLst/>
                          <a:uLnTx/>
                          <a:uFillTx/>
                          <a:latin typeface="+mn-lt"/>
                          <a:ea typeface="+mn-ea"/>
                          <a:cs typeface="+mn-cs"/>
                        </a:rPr>
                        <a:t>
 Enchanting shades of blue...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177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- 2018-09-01 12:53:21 </a:t>
                      </a:r>
                      <a:r>
                        <a:rPr kumimoji="0" lang="en-US" sz="1000" b="0" i="0" u="none" strike="noStrike" kern="1200" cap="none" spc="0" normalizeH="0" baseline="0" noProof="0">
                          <a:ln>
                            <a:noFill/>
                          </a:ln>
                          <a:solidFill>
                            <a:prstClr val="black"/>
                          </a:solidFill>
                          <a:effectLst/>
                          <a:uLnTx/>
                          <a:uFillTx/>
                          <a:latin typeface="+mn-lt"/>
                          <a:ea typeface="+mn-ea"/>
                          <a:cs typeface="+mn-cs"/>
                        </a:rPr>
                        <a:t>
 There's no shortage of greenery here! Time for wander around the palms 📷: lucillacv666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8827473"/>
                  </a:ext>
                </a:extLst>
              </a:tr>
            </a:tbl>
          </a:graphicData>
        </a:graphic>
      </p:graphicFrame>
      <p:sp>
        <p:nvSpPr>
          <p:cNvPr id="4" name="Text Placeholder 3">
            <a:extLst>
              <a:ext uri="{FF2B5EF4-FFF2-40B4-BE49-F238E27FC236}">
                <a16:creationId xmlns:a16="http://schemas.microsoft.com/office/drawing/2014/main" id="{233D8368-751F-42EC-B5D9-AF37446114C1}"/>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847309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F3EB-D396-4FB4-B832-4B41CC39DDAE}"/>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E57A83CA-A105-46B7-AB44-452AAC8AE300}"/>
              </a:ext>
            </a:extLst>
          </p:cNvPr>
          <p:cNvGraphicFramePr>
            <a:graphicFrameLocks noGrp="1"/>
          </p:cNvGraphicFramePr>
          <p:nvPr>
            <p:ph type="tbl" sz="quarter" idx="13"/>
            <p:extLst>
              <p:ext uri="{D42A27DB-BD31-4B8C-83A1-F6EECF244321}">
                <p14:modId xmlns:p14="http://schemas.microsoft.com/office/powerpoint/2010/main" val="2297672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72591881"/>
                    </a:ext>
                  </a:extLst>
                </a:gridCol>
                <a:gridCol w="987552">
                  <a:extLst>
                    <a:ext uri="{9D8B030D-6E8A-4147-A177-3AD203B41FA5}">
                      <a16:colId xmlns:a16="http://schemas.microsoft.com/office/drawing/2014/main" val="2202300305"/>
                    </a:ext>
                  </a:extLst>
                </a:gridCol>
                <a:gridCol w="987552">
                  <a:extLst>
                    <a:ext uri="{9D8B030D-6E8A-4147-A177-3AD203B41FA5}">
                      <a16:colId xmlns:a16="http://schemas.microsoft.com/office/drawing/2014/main" val="3455990761"/>
                    </a:ext>
                  </a:extLst>
                </a:gridCol>
                <a:gridCol w="987552">
                  <a:extLst>
                    <a:ext uri="{9D8B030D-6E8A-4147-A177-3AD203B41FA5}">
                      <a16:colId xmlns:a16="http://schemas.microsoft.com/office/drawing/2014/main" val="4278877184"/>
                    </a:ext>
                  </a:extLst>
                </a:gridCol>
                <a:gridCol w="987552">
                  <a:extLst>
                    <a:ext uri="{9D8B030D-6E8A-4147-A177-3AD203B41FA5}">
                      <a16:colId xmlns:a16="http://schemas.microsoft.com/office/drawing/2014/main" val="320090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37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- 2018-08-09 15:08:51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YOU! Post snaps of your time here on IG Stories and tag us, we'll repost the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471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- 2018-08-15 11:37:20 </a:t>
                      </a:r>
                      <a:r>
                        <a:rPr kumimoji="0" lang="en-US" sz="1000" b="0" i="0" u="none" strike="noStrike" kern="1200" cap="none" spc="0" normalizeH="0" baseline="0" noProof="0">
                          <a:ln>
                            <a:noFill/>
                          </a:ln>
                          <a:solidFill>
                            <a:prstClr val="black"/>
                          </a:solidFill>
                          <a:effectLst/>
                          <a:uLnTx/>
                          <a:uFillTx/>
                          <a:latin typeface="+mn-lt"/>
                          <a:ea typeface="+mn-ea"/>
                          <a:cs typeface="+mn-cs"/>
                        </a:rPr>
                        <a:t>
 Sunken cushion pit, or wooden table? Where would you choose? 📷 mauritius_travel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416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- 2018-09-10 12:01:39 </a:t>
                      </a:r>
                      <a:r>
                        <a:rPr kumimoji="0" lang="en-US" sz="1000" b="0" i="0" u="none" strike="noStrike" kern="1200" cap="none" spc="0" normalizeH="0" baseline="0" noProof="0">
                          <a:ln>
                            <a:noFill/>
                          </a:ln>
                          <a:solidFill>
                            <a:prstClr val="black"/>
                          </a:solidFill>
                          <a:effectLst/>
                          <a:uLnTx/>
                          <a:uFillTx/>
                          <a:latin typeface="+mn-lt"/>
                          <a:ea typeface="+mn-ea"/>
                          <a:cs typeface="+mn-cs"/>
                        </a:rPr>
                        <a:t>
 What is your go-to poolside playlist? 🎵 📷: louisetroeng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852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- 2018-09-23 13:03:01 </a:t>
                      </a:r>
                      <a:r>
                        <a:rPr kumimoji="0" lang="en-US" sz="1000" b="0" i="0" u="none" strike="noStrike" kern="1200" cap="none" spc="0" normalizeH="0" baseline="0" noProof="0">
                          <a:ln>
                            <a:noFill/>
                          </a:ln>
                          <a:solidFill>
                            <a:prstClr val="black"/>
                          </a:solidFill>
                          <a:effectLst/>
                          <a:uLnTx/>
                          <a:uFillTx/>
                          <a:latin typeface="+mn-lt"/>
                          <a:ea typeface="+mn-ea"/>
                          <a:cs typeface="+mn-cs"/>
                        </a:rPr>
                        <a:t>
 The Mauritian Summer is coming ☀️☀️☀️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423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- 2018-08-28 13:28:36 </a:t>
                      </a:r>
                      <a:r>
                        <a:rPr kumimoji="0" lang="en-US" sz="1000" b="0" i="0" u="none" strike="noStrike" kern="1200" cap="none" spc="0" normalizeH="0" baseline="0" noProof="0">
                          <a:ln>
                            <a:noFill/>
                          </a:ln>
                          <a:solidFill>
                            <a:prstClr val="black"/>
                          </a:solidFill>
                          <a:effectLst/>
                          <a:uLnTx/>
                          <a:uFillTx/>
                          <a:latin typeface="+mn-lt"/>
                          <a:ea typeface="+mn-ea"/>
                          <a:cs typeface="+mn-cs"/>
                        </a:rPr>
                        <a:t>
 Our corner of the East Side 📷: fdibra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415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- 2018-09-06 10:12:30 </a:t>
                      </a:r>
                      <a:r>
                        <a:rPr kumimoji="0" lang="en-US" sz="1000" b="0" i="0" u="none" strike="noStrike" kern="1200" cap="none" spc="0" normalizeH="0" baseline="0" noProof="0">
                          <a:ln>
                            <a:noFill/>
                          </a:ln>
                          <a:solidFill>
                            <a:prstClr val="black"/>
                          </a:solidFill>
                          <a:effectLst/>
                          <a:uLnTx/>
                          <a:uFillTx/>
                          <a:latin typeface="+mn-lt"/>
                          <a:ea typeface="+mn-ea"/>
                          <a:cs typeface="+mn-cs"/>
                        </a:rPr>
                        <a:t>
 Sending ripples of good energy into your Thursday 📷: riccardotocchio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077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- 2018-10-05 11:54:15 </a:t>
                      </a:r>
                      <a:r>
                        <a:rPr kumimoji="0" lang="en-US" sz="1000" b="0" i="0" u="none" strike="noStrike" kern="1200" cap="none" spc="0" normalizeH="0" baseline="0" noProof="0">
                          <a:ln>
                            <a:noFill/>
                          </a:ln>
                          <a:solidFill>
                            <a:prstClr val="black"/>
                          </a:solidFill>
                          <a:effectLst/>
                          <a:uLnTx/>
                          <a:uFillTx/>
                          <a:latin typeface="+mn-lt"/>
                          <a:ea typeface="+mn-ea"/>
                          <a:cs typeface="+mn-cs"/>
                        </a:rPr>
                        <a:t>
 A pizza luxury 🍕 🌴 📷: pcbpelomundo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394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- 2018-09-05 10:04:22 </a:t>
                      </a:r>
                      <a:r>
                        <a:rPr kumimoji="0" lang="en-US" sz="1000" b="0" i="0" u="none" strike="noStrike" kern="1200" cap="none" spc="0" normalizeH="0" baseline="0" noProof="0">
                          <a:ln>
                            <a:noFill/>
                          </a:ln>
                          <a:solidFill>
                            <a:prstClr val="black"/>
                          </a:solidFill>
                          <a:effectLst/>
                          <a:uLnTx/>
                          <a:uFillTx/>
                          <a:latin typeface="+mn-lt"/>
                          <a:ea typeface="+mn-ea"/>
                          <a:cs typeface="+mn-cs"/>
                        </a:rPr>
                        <a:t>
 Polkadot beaches 📷: MarcPBernard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4825265"/>
                  </a:ext>
                </a:extLst>
              </a:tr>
            </a:tbl>
          </a:graphicData>
        </a:graphic>
      </p:graphicFrame>
      <p:sp>
        <p:nvSpPr>
          <p:cNvPr id="4" name="Text Placeholder 3">
            <a:extLst>
              <a:ext uri="{FF2B5EF4-FFF2-40B4-BE49-F238E27FC236}">
                <a16:creationId xmlns:a16="http://schemas.microsoft.com/office/drawing/2014/main" id="{225CE7FC-90FA-42C9-A607-6385953A0DC0}"/>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37538349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CD464-A166-4760-A58D-945EAB3007E1}"/>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628F8AE1-6F6B-4AF4-9EB8-849C41BB3B2E}"/>
              </a:ext>
            </a:extLst>
          </p:cNvPr>
          <p:cNvGraphicFramePr>
            <a:graphicFrameLocks noGrp="1"/>
          </p:cNvGraphicFramePr>
          <p:nvPr>
            <p:ph type="tbl" sz="quarter" idx="13"/>
            <p:extLst>
              <p:ext uri="{D42A27DB-BD31-4B8C-83A1-F6EECF244321}">
                <p14:modId xmlns:p14="http://schemas.microsoft.com/office/powerpoint/2010/main" val="1682925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84544155"/>
                    </a:ext>
                  </a:extLst>
                </a:gridCol>
                <a:gridCol w="658368">
                  <a:extLst>
                    <a:ext uri="{9D8B030D-6E8A-4147-A177-3AD203B41FA5}">
                      <a16:colId xmlns:a16="http://schemas.microsoft.com/office/drawing/2014/main" val="1739193777"/>
                    </a:ext>
                  </a:extLst>
                </a:gridCol>
                <a:gridCol w="658368">
                  <a:extLst>
                    <a:ext uri="{9D8B030D-6E8A-4147-A177-3AD203B41FA5}">
                      <a16:colId xmlns:a16="http://schemas.microsoft.com/office/drawing/2014/main" val="2679260697"/>
                    </a:ext>
                  </a:extLst>
                </a:gridCol>
                <a:gridCol w="658368">
                  <a:extLst>
                    <a:ext uri="{9D8B030D-6E8A-4147-A177-3AD203B41FA5}">
                      <a16:colId xmlns:a16="http://schemas.microsoft.com/office/drawing/2014/main" val="1015516846"/>
                    </a:ext>
                  </a:extLst>
                </a:gridCol>
                <a:gridCol w="658368">
                  <a:extLst>
                    <a:ext uri="{9D8B030D-6E8A-4147-A177-3AD203B41FA5}">
                      <a16:colId xmlns:a16="http://schemas.microsoft.com/office/drawing/2014/main" val="3132892113"/>
                    </a:ext>
                  </a:extLst>
                </a:gridCol>
                <a:gridCol w="658368">
                  <a:extLst>
                    <a:ext uri="{9D8B030D-6E8A-4147-A177-3AD203B41FA5}">
                      <a16:colId xmlns:a16="http://schemas.microsoft.com/office/drawing/2014/main" val="3925527109"/>
                    </a:ext>
                  </a:extLst>
                </a:gridCol>
                <a:gridCol w="658368">
                  <a:extLst>
                    <a:ext uri="{9D8B030D-6E8A-4147-A177-3AD203B41FA5}">
                      <a16:colId xmlns:a16="http://schemas.microsoft.com/office/drawing/2014/main" val="2716147259"/>
                    </a:ext>
                  </a:extLst>
                </a:gridCol>
                <a:gridCol w="658368">
                  <a:extLst>
                    <a:ext uri="{9D8B030D-6E8A-4147-A177-3AD203B41FA5}">
                      <a16:colId xmlns:a16="http://schemas.microsoft.com/office/drawing/2014/main" val="2011430940"/>
                    </a:ext>
                  </a:extLst>
                </a:gridCol>
                <a:gridCol w="658368">
                  <a:extLst>
                    <a:ext uri="{9D8B030D-6E8A-4147-A177-3AD203B41FA5}">
                      <a16:colId xmlns:a16="http://schemas.microsoft.com/office/drawing/2014/main" val="4004214167"/>
                    </a:ext>
                  </a:extLst>
                </a:gridCol>
                <a:gridCol w="658368">
                  <a:extLst>
                    <a:ext uri="{9D8B030D-6E8A-4147-A177-3AD203B41FA5}">
                      <a16:colId xmlns:a16="http://schemas.microsoft.com/office/drawing/2014/main" val="2543538676"/>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203677343"/>
                  </a:ext>
                </a:extLst>
              </a:tr>
              <a:tr h="370840">
                <a:tc>
                  <a:txBody>
                    <a:bodyPr/>
                    <a:lstStyle/>
                    <a:p>
                      <a:r>
                        <a:rPr lang="en-US" sz="1000" b="1"/>
                        <a:t> shangrilamauritius - 2018-10-09 12:35:07 </a:t>
                      </a:r>
                      <a:r>
                        <a:rPr lang="en-US" sz="1000"/>
                        <a:t>
 The view from a beach access room. 📷: @_seni_9</a:t>
                      </a:r>
                    </a:p>
                  </a:txBody>
                  <a:tcPr/>
                </a:tc>
                <a:tc>
                  <a:txBody>
                    <a:bodyPr/>
                    <a:lstStyle/>
                    <a:p>
                      <a:r>
                        <a:rPr lang="en-US" sz="1000"/>
                        <a:t>2305</a:t>
                      </a:r>
                    </a:p>
                  </a:txBody>
                  <a:tcPr/>
                </a:tc>
                <a:tc>
                  <a:txBody>
                    <a:bodyPr/>
                    <a:lstStyle/>
                    <a:p>
                      <a:r>
                        <a:rPr lang="en-US" sz="1000"/>
                        <a:t>582</a:t>
                      </a:r>
                    </a:p>
                  </a:txBody>
                  <a:tcPr/>
                </a:tc>
                <a:tc>
                  <a:txBody>
                    <a:bodyPr/>
                    <a:lstStyle/>
                    <a:p>
                      <a:r>
                        <a:rPr lang="en-US" sz="1000"/>
                        <a:t>14</a:t>
                      </a:r>
                    </a:p>
                  </a:txBody>
                  <a:tcPr/>
                </a:tc>
                <a:tc>
                  <a:txBody>
                    <a:bodyPr/>
                    <a:lstStyle/>
                    <a:p>
                      <a:r>
                        <a:rPr lang="en-US" sz="1000"/>
                        <a:t>29</a:t>
                      </a:r>
                    </a:p>
                  </a:txBody>
                  <a:tcPr/>
                </a:tc>
                <a:tc>
                  <a:txBody>
                    <a:bodyPr/>
                    <a:lstStyle/>
                    <a:p>
                      <a:r>
                        <a:rPr lang="en-US" sz="1000"/>
                        <a:t>625</a:t>
                      </a:r>
                    </a:p>
                  </a:txBody>
                  <a:tcPr/>
                </a:tc>
                <a:tc>
                  <a:txBody>
                    <a:bodyPr/>
                    <a:lstStyle/>
                    <a:p>
                      <a:r>
                        <a:rPr lang="en-US" sz="1000"/>
                        <a:t>10434</a:t>
                      </a:r>
                    </a:p>
                  </a:txBody>
                  <a:tcPr/>
                </a:tc>
                <a:tc>
                  <a:txBody>
                    <a:bodyPr/>
                    <a:lstStyle/>
                    <a:p>
                      <a:r>
                        <a:rPr lang="en-US" sz="1000"/>
                        <a:t>8272</a:t>
                      </a:r>
                    </a:p>
                  </a:txBody>
                  <a:tcPr/>
                </a:tc>
                <a:tc>
                  <a:txBody>
                    <a:bodyPr/>
                    <a:lstStyle/>
                    <a:p>
                      <a:r>
                        <a:rPr lang="en-US" sz="1000"/>
                        <a:t>5.99 %</a:t>
                      </a:r>
                    </a:p>
                  </a:txBody>
                  <a:tcPr/>
                </a:tc>
                <a:tc>
                  <a:txBody>
                    <a:bodyPr/>
                    <a:lstStyle/>
                    <a:p>
                      <a:r>
                        <a:rPr lang="en-US" sz="1000"/>
                        <a:t>22.09 %</a:t>
                      </a:r>
                    </a:p>
                  </a:txBody>
                  <a:tcPr/>
                </a:tc>
                <a:extLst>
                  <a:ext uri="{0D108BD9-81ED-4DB2-BD59-A6C34878D82A}">
                    <a16:rowId xmlns:a16="http://schemas.microsoft.com/office/drawing/2014/main" val="3951398495"/>
                  </a:ext>
                </a:extLst>
              </a:tr>
              <a:tr h="370840">
                <a:tc>
                  <a:txBody>
                    <a:bodyPr/>
                    <a:lstStyle/>
                    <a:p>
                      <a:r>
                        <a:rPr lang="en-US" sz="1000" b="1"/>
                        <a:t> shangrilamauritius - 2018-09-12 10:18:07 </a:t>
                      </a:r>
                      <a:r>
                        <a:rPr lang="en-US" sz="1000"/>
                        <a:t>
 Unforgettable scenes, every morning. 📷: @alysonstof</a:t>
                      </a:r>
                    </a:p>
                  </a:txBody>
                  <a:tcPr/>
                </a:tc>
                <a:tc>
                  <a:txBody>
                    <a:bodyPr/>
                    <a:lstStyle/>
                    <a:p>
                      <a:r>
                        <a:rPr lang="en-US" sz="1000"/>
                        <a:t>3622</a:t>
                      </a:r>
                    </a:p>
                  </a:txBody>
                  <a:tcPr/>
                </a:tc>
                <a:tc>
                  <a:txBody>
                    <a:bodyPr/>
                    <a:lstStyle/>
                    <a:p>
                      <a:r>
                        <a:rPr lang="en-US" sz="1000"/>
                        <a:t>597</a:t>
                      </a:r>
                    </a:p>
                  </a:txBody>
                  <a:tcPr/>
                </a:tc>
                <a:tc>
                  <a:txBody>
                    <a:bodyPr/>
                    <a:lstStyle/>
                    <a:p>
                      <a:r>
                        <a:rPr lang="en-US" sz="1000"/>
                        <a:t>20</a:t>
                      </a:r>
                    </a:p>
                  </a:txBody>
                  <a:tcPr/>
                </a:tc>
                <a:tc>
                  <a:txBody>
                    <a:bodyPr/>
                    <a:lstStyle/>
                    <a:p>
                      <a:r>
                        <a:rPr lang="en-US" sz="1000"/>
                        <a:t>70</a:t>
                      </a:r>
                    </a:p>
                  </a:txBody>
                  <a:tcPr/>
                </a:tc>
                <a:tc>
                  <a:txBody>
                    <a:bodyPr/>
                    <a:lstStyle/>
                    <a:p>
                      <a:r>
                        <a:rPr lang="en-US" sz="1000"/>
                        <a:t>687</a:t>
                      </a:r>
                    </a:p>
                  </a:txBody>
                  <a:tcPr/>
                </a:tc>
                <a:tc>
                  <a:txBody>
                    <a:bodyPr/>
                    <a:lstStyle/>
                    <a:p>
                      <a:r>
                        <a:rPr lang="en-US" sz="1000"/>
                        <a:t>13262</a:t>
                      </a:r>
                    </a:p>
                  </a:txBody>
                  <a:tcPr/>
                </a:tc>
                <a:tc>
                  <a:txBody>
                    <a:bodyPr/>
                    <a:lstStyle/>
                    <a:p>
                      <a:r>
                        <a:rPr lang="en-US" sz="1000"/>
                        <a:t>10573</a:t>
                      </a:r>
                    </a:p>
                  </a:txBody>
                  <a:tcPr/>
                </a:tc>
                <a:tc>
                  <a:txBody>
                    <a:bodyPr/>
                    <a:lstStyle/>
                    <a:p>
                      <a:r>
                        <a:rPr lang="en-US" sz="1000"/>
                        <a:t>5.18 %</a:t>
                      </a:r>
                    </a:p>
                  </a:txBody>
                  <a:tcPr/>
                </a:tc>
                <a:tc>
                  <a:txBody>
                    <a:bodyPr/>
                    <a:lstStyle/>
                    <a:p>
                      <a:r>
                        <a:rPr lang="en-US" sz="1000"/>
                        <a:t>27.31 %</a:t>
                      </a:r>
                    </a:p>
                  </a:txBody>
                  <a:tcPr/>
                </a:tc>
                <a:extLst>
                  <a:ext uri="{0D108BD9-81ED-4DB2-BD59-A6C34878D82A}">
                    <a16:rowId xmlns:a16="http://schemas.microsoft.com/office/drawing/2014/main" val="3573476148"/>
                  </a:ext>
                </a:extLst>
              </a:tr>
              <a:tr h="370840">
                <a:tc>
                  <a:txBody>
                    <a:bodyPr/>
                    <a:lstStyle/>
                    <a:p>
                      <a:r>
                        <a:rPr lang="en-US" sz="1000" b="1"/>
                        <a:t> shangrilamauritius - 2018-08-04 11:33:37 </a:t>
                      </a:r>
                      <a:r>
                        <a:rPr lang="en-US" sz="1000"/>
                        <a:t>
 From our front door to yours</a:t>
                      </a:r>
                    </a:p>
                  </a:txBody>
                  <a:tcPr/>
                </a:tc>
                <a:tc>
                  <a:txBody>
                    <a:bodyPr/>
                    <a:lstStyle/>
                    <a:p>
                      <a:r>
                        <a:rPr lang="en-US" sz="1000"/>
                        <a:t>3292</a:t>
                      </a:r>
                    </a:p>
                  </a:txBody>
                  <a:tcPr/>
                </a:tc>
                <a:tc>
                  <a:txBody>
                    <a:bodyPr/>
                    <a:lstStyle/>
                    <a:p>
                      <a:r>
                        <a:rPr lang="en-US" sz="1000"/>
                        <a:t>405</a:t>
                      </a:r>
                    </a:p>
                  </a:txBody>
                  <a:tcPr/>
                </a:tc>
                <a:tc>
                  <a:txBody>
                    <a:bodyPr/>
                    <a:lstStyle/>
                    <a:p>
                      <a:r>
                        <a:rPr lang="en-US" sz="1000"/>
                        <a:t>14</a:t>
                      </a:r>
                    </a:p>
                  </a:txBody>
                  <a:tcPr/>
                </a:tc>
                <a:tc>
                  <a:txBody>
                    <a:bodyPr/>
                    <a:lstStyle/>
                    <a:p>
                      <a:r>
                        <a:rPr lang="en-US" sz="1000"/>
                        <a:t>16</a:t>
                      </a:r>
                    </a:p>
                  </a:txBody>
                  <a:tcPr/>
                </a:tc>
                <a:tc>
                  <a:txBody>
                    <a:bodyPr/>
                    <a:lstStyle/>
                    <a:p>
                      <a:r>
                        <a:rPr lang="en-US" sz="1000"/>
                        <a:t>435</a:t>
                      </a:r>
                    </a:p>
                  </a:txBody>
                  <a:tcPr/>
                </a:tc>
                <a:tc>
                  <a:txBody>
                    <a:bodyPr/>
                    <a:lstStyle/>
                    <a:p>
                      <a:r>
                        <a:rPr lang="en-US" sz="1000"/>
                        <a:t>11794</a:t>
                      </a:r>
                    </a:p>
                  </a:txBody>
                  <a:tcPr/>
                </a:tc>
                <a:tc>
                  <a:txBody>
                    <a:bodyPr/>
                    <a:lstStyle/>
                    <a:p>
                      <a:r>
                        <a:rPr lang="en-US" sz="1000"/>
                        <a:t>9195</a:t>
                      </a:r>
                    </a:p>
                  </a:txBody>
                  <a:tcPr/>
                </a:tc>
                <a:tc>
                  <a:txBody>
                    <a:bodyPr/>
                    <a:lstStyle/>
                    <a:p>
                      <a:r>
                        <a:rPr lang="en-US" sz="1000"/>
                        <a:t>3.69 %</a:t>
                      </a:r>
                    </a:p>
                  </a:txBody>
                  <a:tcPr/>
                </a:tc>
                <a:tc>
                  <a:txBody>
                    <a:bodyPr/>
                    <a:lstStyle/>
                    <a:p>
                      <a:r>
                        <a:rPr lang="en-US" sz="1000"/>
                        <a:t>27.91 %</a:t>
                      </a:r>
                    </a:p>
                  </a:txBody>
                  <a:tcPr/>
                </a:tc>
                <a:extLst>
                  <a:ext uri="{0D108BD9-81ED-4DB2-BD59-A6C34878D82A}">
                    <a16:rowId xmlns:a16="http://schemas.microsoft.com/office/drawing/2014/main" val="3316109468"/>
                  </a:ext>
                </a:extLst>
              </a:tr>
            </a:tbl>
          </a:graphicData>
        </a:graphic>
      </p:graphicFrame>
      <p:sp>
        <p:nvSpPr>
          <p:cNvPr id="4" name="Text Placeholder 3">
            <a:extLst>
              <a:ext uri="{FF2B5EF4-FFF2-40B4-BE49-F238E27FC236}">
                <a16:creationId xmlns:a16="http://schemas.microsoft.com/office/drawing/2014/main" id="{30C9364B-AA86-4671-8571-8BBE5086C5D8}"/>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2069106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2070-81D2-4D55-931B-0B0EB9DD5F46}"/>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18F0273E-9676-4CF5-8637-BC4169F57D59}"/>
              </a:ext>
            </a:extLst>
          </p:cNvPr>
          <p:cNvGraphicFramePr>
            <a:graphicFrameLocks noGrp="1"/>
          </p:cNvGraphicFramePr>
          <p:nvPr>
            <p:ph type="chart" sz="quarter" idx="13"/>
            <p:extLst>
              <p:ext uri="{D42A27DB-BD31-4B8C-83A1-F6EECF244321}">
                <p14:modId xmlns:p14="http://schemas.microsoft.com/office/powerpoint/2010/main" val="570688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C2EA2-1829-48E1-B9F5-90CED0CB4EC5}"/>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030EC213-C1E9-4F51-B4F6-E16FCDED1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764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8F66-BB46-479B-8435-04798D2C8435}"/>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2FB38CBD-B355-4C7B-8207-E84E4F353708}"/>
              </a:ext>
            </a:extLst>
          </p:cNvPr>
          <p:cNvGraphicFramePr>
            <a:graphicFrameLocks noGrp="1"/>
          </p:cNvGraphicFramePr>
          <p:nvPr>
            <p:ph type="chart" sz="quarter" idx="13"/>
            <p:extLst>
              <p:ext uri="{D42A27DB-BD31-4B8C-83A1-F6EECF244321}">
                <p14:modId xmlns:p14="http://schemas.microsoft.com/office/powerpoint/2010/main" val="168782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A315F-EB14-4CA2-A665-F800BC22A080}"/>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E3F30625-4462-4B36-B8EE-BD70276D4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2983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BDD77-FC7C-4AE7-97E4-55AD50DC5937}"/>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3FDE7947-EE5B-4060-A2C4-BA515AC501FD}"/>
              </a:ext>
            </a:extLst>
          </p:cNvPr>
          <p:cNvGraphicFramePr>
            <a:graphicFrameLocks noGrp="1"/>
          </p:cNvGraphicFramePr>
          <p:nvPr>
            <p:ph type="chart" sz="quarter" idx="13"/>
            <p:extLst>
              <p:ext uri="{D42A27DB-BD31-4B8C-83A1-F6EECF244321}">
                <p14:modId xmlns:p14="http://schemas.microsoft.com/office/powerpoint/2010/main" val="1296360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87A2F-BC88-4088-B7D2-F9794C1762B4}"/>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A41494CE-0004-4702-87CD-F07C3A2C0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997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BCF7-EC10-4A96-AC1A-1541C1172AA2}"/>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1765E5B6-239D-4BC4-902E-EBF6349C21DA}"/>
              </a:ext>
            </a:extLst>
          </p:cNvPr>
          <p:cNvGraphicFramePr>
            <a:graphicFrameLocks noGrp="1"/>
          </p:cNvGraphicFramePr>
          <p:nvPr>
            <p:ph type="chart" sz="quarter" idx="13"/>
            <p:extLst>
              <p:ext uri="{D42A27DB-BD31-4B8C-83A1-F6EECF244321}">
                <p14:modId xmlns:p14="http://schemas.microsoft.com/office/powerpoint/2010/main" val="173900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D6678-E783-4238-A1E9-FB2EAE71B688}"/>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77E0C37A-145F-4DC3-83B9-549DC44E9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573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602A-6AE5-468F-BF07-0FB55F270CC2}"/>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BB7A791A-8623-42EF-BE51-5AC18D57EF09}"/>
              </a:ext>
            </a:extLst>
          </p:cNvPr>
          <p:cNvGraphicFramePr>
            <a:graphicFrameLocks noGrp="1"/>
          </p:cNvGraphicFramePr>
          <p:nvPr>
            <p:ph type="tbl" sz="quarter" idx="13"/>
            <p:extLst>
              <p:ext uri="{D42A27DB-BD31-4B8C-83A1-F6EECF244321}">
                <p14:modId xmlns:p14="http://schemas.microsoft.com/office/powerpoint/2010/main" val="731918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12568311"/>
                    </a:ext>
                  </a:extLst>
                </a:gridCol>
                <a:gridCol w="707746">
                  <a:extLst>
                    <a:ext uri="{9D8B030D-6E8A-4147-A177-3AD203B41FA5}">
                      <a16:colId xmlns:a16="http://schemas.microsoft.com/office/drawing/2014/main" val="4190064121"/>
                    </a:ext>
                  </a:extLst>
                </a:gridCol>
                <a:gridCol w="707746">
                  <a:extLst>
                    <a:ext uri="{9D8B030D-6E8A-4147-A177-3AD203B41FA5}">
                      <a16:colId xmlns:a16="http://schemas.microsoft.com/office/drawing/2014/main" val="4205839897"/>
                    </a:ext>
                  </a:extLst>
                </a:gridCol>
                <a:gridCol w="353873">
                  <a:extLst>
                    <a:ext uri="{9D8B030D-6E8A-4147-A177-3AD203B41FA5}">
                      <a16:colId xmlns:a16="http://schemas.microsoft.com/office/drawing/2014/main" val="1993648179"/>
                    </a:ext>
                  </a:extLst>
                </a:gridCol>
                <a:gridCol w="353873">
                  <a:extLst>
                    <a:ext uri="{9D8B030D-6E8A-4147-A177-3AD203B41FA5}">
                      <a16:colId xmlns:a16="http://schemas.microsoft.com/office/drawing/2014/main" val="427296071"/>
                    </a:ext>
                  </a:extLst>
                </a:gridCol>
                <a:gridCol w="707746">
                  <a:extLst>
                    <a:ext uri="{9D8B030D-6E8A-4147-A177-3AD203B41FA5}">
                      <a16:colId xmlns:a16="http://schemas.microsoft.com/office/drawing/2014/main" val="3718063796"/>
                    </a:ext>
                  </a:extLst>
                </a:gridCol>
                <a:gridCol w="707746">
                  <a:extLst>
                    <a:ext uri="{9D8B030D-6E8A-4147-A177-3AD203B41FA5}">
                      <a16:colId xmlns:a16="http://schemas.microsoft.com/office/drawing/2014/main" val="1128605756"/>
                    </a:ext>
                  </a:extLst>
                </a:gridCol>
                <a:gridCol w="707746">
                  <a:extLst>
                    <a:ext uri="{9D8B030D-6E8A-4147-A177-3AD203B41FA5}">
                      <a16:colId xmlns:a16="http://schemas.microsoft.com/office/drawing/2014/main" val="4083366619"/>
                    </a:ext>
                  </a:extLst>
                </a:gridCol>
                <a:gridCol w="707746">
                  <a:extLst>
                    <a:ext uri="{9D8B030D-6E8A-4147-A177-3AD203B41FA5}">
                      <a16:colId xmlns:a16="http://schemas.microsoft.com/office/drawing/2014/main" val="3489828484"/>
                    </a:ext>
                  </a:extLst>
                </a:gridCol>
                <a:gridCol w="707746">
                  <a:extLst>
                    <a:ext uri="{9D8B030D-6E8A-4147-A177-3AD203B41FA5}">
                      <a16:colId xmlns:a16="http://schemas.microsoft.com/office/drawing/2014/main" val="1583246091"/>
                    </a:ext>
                  </a:extLst>
                </a:gridCol>
                <a:gridCol w="707746">
                  <a:extLst>
                    <a:ext uri="{9D8B030D-6E8A-4147-A177-3AD203B41FA5}">
                      <a16:colId xmlns:a16="http://schemas.microsoft.com/office/drawing/2014/main" val="3071163724"/>
                    </a:ext>
                  </a:extLst>
                </a:gridCol>
                <a:gridCol w="707746">
                  <a:extLst>
                    <a:ext uri="{9D8B030D-6E8A-4147-A177-3AD203B41FA5}">
                      <a16:colId xmlns:a16="http://schemas.microsoft.com/office/drawing/2014/main" val="57713396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Ø Interaction-Rate</a:t>
                      </a:r>
                    </a:p>
                  </a:txBody>
                  <a:tcPr/>
                </a:tc>
                <a:tc>
                  <a:txBody>
                    <a:bodyPr/>
                    <a:lstStyle/>
                    <a:p>
                      <a:r>
                        <a:rPr lang="en-US" sz="1000"/>
                        <a:t>Ø Exits per Story</a:t>
                      </a:r>
                    </a:p>
                  </a:txBody>
                  <a:tcPr/>
                </a:tc>
                <a:tc>
                  <a:txBody>
                    <a:bodyPr/>
                    <a:lstStyle/>
                    <a:p>
                      <a:r>
                        <a:rPr lang="en-US" sz="1000"/>
                        <a:t>Ø Replies per Story</a:t>
                      </a:r>
                    </a:p>
                  </a:txBody>
                  <a:tcPr/>
                </a:tc>
                <a:tc>
                  <a:txBody>
                    <a:bodyPr/>
                    <a:lstStyle/>
                    <a:p>
                      <a:r>
                        <a:rPr lang="en-US" sz="1000"/>
                        <a:t>Ø Impressions per Story</a:t>
                      </a:r>
                    </a:p>
                  </a:txBody>
                  <a:tcPr/>
                </a:tc>
                <a:tc>
                  <a:txBody>
                    <a:bodyPr/>
                    <a:lstStyle/>
                    <a:p>
                      <a:r>
                        <a:rPr lang="en-US" sz="1000"/>
                        <a:t>Ø Reach per Story</a:t>
                      </a:r>
                    </a:p>
                  </a:txBody>
                  <a:tcPr/>
                </a:tc>
                <a:tc>
                  <a:txBody>
                    <a:bodyPr/>
                    <a:lstStyle/>
                    <a:p>
                      <a:r>
                        <a:rPr lang="en-US" sz="1000"/>
                        <a:t>Ø Engagements per Story</a:t>
                      </a:r>
                    </a:p>
                  </a:txBody>
                  <a:tcPr/>
                </a:tc>
                <a:tc>
                  <a:txBody>
                    <a:bodyPr/>
                    <a:lstStyle/>
                    <a:p>
                      <a:r>
                        <a:rPr lang="en-US" sz="1000"/>
                        <a:t>Ø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147571656"/>
                  </a:ext>
                </a:extLst>
              </a:tr>
              <a:tr h="370840">
                <a:tc>
                  <a:txBody>
                    <a:bodyPr/>
                    <a:lstStyle/>
                    <a:p>
                      <a:r>
                        <a:rPr lang="en-US" sz="1000"/>
                        <a:t>shangrilamauritius</a:t>
                      </a:r>
                    </a:p>
                  </a:txBody>
                  <a:tcPr/>
                </a:tc>
                <a:tc>
                  <a:txBody>
                    <a:bodyPr/>
                    <a:lstStyle/>
                    <a:p>
                      <a:r>
                        <a:rPr lang="en-US" sz="1000"/>
                        <a:t>34</a:t>
                      </a:r>
                    </a:p>
                  </a:txBody>
                  <a:tcPr/>
                </a:tc>
                <a:tc>
                  <a:txBody>
                    <a:bodyPr/>
                    <a:lstStyle/>
                    <a:p>
                      <a:r>
                        <a:rPr lang="en-US" sz="1000"/>
                        <a:t>0.7840</a:t>
                      </a:r>
                    </a:p>
                  </a:txBody>
                  <a:tcPr/>
                </a:tc>
                <a:tc>
                  <a:txBody>
                    <a:bodyPr/>
                    <a:lstStyle/>
                    <a:p>
                      <a:r>
                        <a:rPr lang="en-US" sz="1000"/>
                        <a:t>119.65</a:t>
                      </a:r>
                    </a:p>
                  </a:txBody>
                  <a:tcPr/>
                </a:tc>
                <a:tc>
                  <a:txBody>
                    <a:bodyPr/>
                    <a:lstStyle/>
                    <a:p>
                      <a:r>
                        <a:rPr lang="en-US" sz="1000"/>
                        <a:t>0.76</a:t>
                      </a:r>
                    </a:p>
                  </a:txBody>
                  <a:tcPr/>
                </a:tc>
                <a:tc>
                  <a:txBody>
                    <a:bodyPr/>
                    <a:lstStyle/>
                    <a:p>
                      <a:r>
                        <a:rPr lang="en-US" sz="1000"/>
                        <a:t>1628.21</a:t>
                      </a:r>
                    </a:p>
                  </a:txBody>
                  <a:tcPr/>
                </a:tc>
                <a:tc>
                  <a:txBody>
                    <a:bodyPr/>
                    <a:lstStyle/>
                    <a:p>
                      <a:r>
                        <a:rPr lang="en-US" sz="1000"/>
                        <a:t>1460.85</a:t>
                      </a:r>
                    </a:p>
                  </a:txBody>
                  <a:tcPr/>
                </a:tc>
                <a:tc>
                  <a:txBody>
                    <a:bodyPr/>
                    <a:lstStyle/>
                    <a:p>
                      <a:r>
                        <a:rPr lang="en-US" sz="1000"/>
                        <a:t>1136.41</a:t>
                      </a:r>
                    </a:p>
                  </a:txBody>
                  <a:tcPr/>
                </a:tc>
                <a:tc>
                  <a:txBody>
                    <a:bodyPr/>
                    <a:lstStyle/>
                    <a:p>
                      <a:r>
                        <a:rPr lang="en-US" sz="1000"/>
                        <a:t>1135.65</a:t>
                      </a:r>
                    </a:p>
                  </a:txBody>
                  <a:tcPr/>
                </a:tc>
                <a:tc>
                  <a:txBody>
                    <a:bodyPr/>
                    <a:lstStyle/>
                    <a:p>
                      <a:r>
                        <a:rPr lang="en-US" sz="1000"/>
                        <a:t>55359</a:t>
                      </a:r>
                    </a:p>
                  </a:txBody>
                  <a:tcPr/>
                </a:tc>
                <a:tc>
                  <a:txBody>
                    <a:bodyPr/>
                    <a:lstStyle/>
                    <a:p>
                      <a:r>
                        <a:rPr lang="en-US" sz="1000"/>
                        <a:t>4068</a:t>
                      </a:r>
                    </a:p>
                  </a:txBody>
                  <a:tcPr/>
                </a:tc>
                <a:tc>
                  <a:txBody>
                    <a:bodyPr/>
                    <a:lstStyle/>
                    <a:p>
                      <a:r>
                        <a:rPr lang="en-US" sz="1000"/>
                        <a:t>38638</a:t>
                      </a:r>
                    </a:p>
                  </a:txBody>
                  <a:tcPr/>
                </a:tc>
                <a:extLst>
                  <a:ext uri="{0D108BD9-81ED-4DB2-BD59-A6C34878D82A}">
                    <a16:rowId xmlns:a16="http://schemas.microsoft.com/office/drawing/2014/main" val="1444459053"/>
                  </a:ext>
                </a:extLst>
              </a:tr>
            </a:tbl>
          </a:graphicData>
        </a:graphic>
      </p:graphicFrame>
      <p:sp>
        <p:nvSpPr>
          <p:cNvPr id="4" name="Text Placeholder 3">
            <a:extLst>
              <a:ext uri="{FF2B5EF4-FFF2-40B4-BE49-F238E27FC236}">
                <a16:creationId xmlns:a16="http://schemas.microsoft.com/office/drawing/2014/main" id="{84D9B917-A626-42F6-B907-522FF812371D}"/>
              </a:ext>
            </a:extLst>
          </p:cNvPr>
          <p:cNvSpPr>
            <a:spLocks noGrp="1"/>
          </p:cNvSpPr>
          <p:nvPr>
            <p:ph type="body" sz="quarter" idx="14"/>
          </p:nvPr>
        </p:nvSpPr>
        <p:spPr/>
        <p:txBody>
          <a:bodyPr/>
          <a:lstStyle/>
          <a:p>
            <a:r>
              <a:rPr lang="en-US"/>
              <a:t>01/08/2018 - 30/10/2018</a:t>
            </a:r>
          </a:p>
        </p:txBody>
      </p:sp>
    </p:spTree>
    <p:extLst>
      <p:ext uri="{BB962C8B-B14F-4D97-AF65-F5344CB8AC3E}">
        <p14:creationId xmlns:p14="http://schemas.microsoft.com/office/powerpoint/2010/main" val="1742999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7AD4-6224-4DAE-BF6F-14D209BEE18A}"/>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B9479BFD-1621-4F1D-8EC9-495BDEA934A8}"/>
              </a:ext>
            </a:extLst>
          </p:cNvPr>
          <p:cNvGraphicFramePr>
            <a:graphicFrameLocks noGrp="1"/>
          </p:cNvGraphicFramePr>
          <p:nvPr>
            <p:ph type="chart" sz="quarter" idx="13"/>
            <p:extLst>
              <p:ext uri="{D42A27DB-BD31-4B8C-83A1-F6EECF244321}">
                <p14:modId xmlns:p14="http://schemas.microsoft.com/office/powerpoint/2010/main" val="3059834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D69103-425F-44E9-AF27-3F6408D4EB99}"/>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AC0E9104-CEBC-46F9-A818-F338CE4D2F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24832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2145</Words>
  <Application>Microsoft Office PowerPoint</Application>
  <PresentationFormat>On-screen Show (4:3)</PresentationFormat>
  <Paragraphs>897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24</vt:lpstr>
      <vt:lpstr>Facebook FB Own Posts Table with views | SLTR - 2 of 24</vt:lpstr>
      <vt:lpstr>Facebook FB Own Posts Table with views | SLTR - 3 of 24</vt:lpstr>
      <vt:lpstr>Facebook FB Own Posts Table with views | SLTR - 4 of 24</vt:lpstr>
      <vt:lpstr>Facebook FB Own Posts Table with views | SLTR - 5 of 24</vt:lpstr>
      <vt:lpstr>Facebook FB Own Posts Table with views | SLTR - 6 of 24</vt:lpstr>
      <vt:lpstr>Facebook FB Own Posts Table with views | SLTR - 7 of 24</vt:lpstr>
      <vt:lpstr>Facebook FB Own Posts Table with views | SLTR - 8 of 24</vt:lpstr>
      <vt:lpstr>Facebook FB Own Posts Table with views | SLTR - 9 of 24</vt:lpstr>
      <vt:lpstr>Facebook FB Own Posts Table with views | SLTR - 10 of 24</vt:lpstr>
      <vt:lpstr>Facebook FB Own Posts Table with views | SLTR - 11 of 24</vt:lpstr>
      <vt:lpstr>Facebook FB Own Posts Table with views | SLTR - 12 of 24</vt:lpstr>
      <vt:lpstr>Facebook FB Own Posts Table with views | SLTR - 13 of 24</vt:lpstr>
      <vt:lpstr>Facebook FB Own Posts Table with views | SLTR - 14 of 24</vt:lpstr>
      <vt:lpstr>Facebook FB Own Posts Table with views | SLTR - 15 of 24</vt:lpstr>
      <vt:lpstr>Facebook FB Own Posts Table with views | SLTR - 16 of 24</vt:lpstr>
      <vt:lpstr>Facebook FB Own Posts Table with views | SLTR - 17 of 24</vt:lpstr>
      <vt:lpstr>Facebook FB Own Posts Table with views | SLTR - 18 of 24</vt:lpstr>
      <vt:lpstr>Facebook FB Own Posts Table with views | SLTR - 19 of 24</vt:lpstr>
      <vt:lpstr>Facebook FB Own Posts Table with views | SLTR - 20 of 24</vt:lpstr>
      <vt:lpstr>Facebook FB Own Posts Table with views | SLTR - 21 of 24</vt:lpstr>
      <vt:lpstr>Facebook FB Own Posts Table with views | SLTR - 22 of 24</vt:lpstr>
      <vt:lpstr>Facebook FB Own Posts Table with views | SLTR - 23 of 24</vt:lpstr>
      <vt:lpstr>Facebook FB Own Posts Table with views | SLTR - 24 of 24</vt:lpstr>
      <vt:lpstr>Instagram IG Followers Total (Bar Chart) | SLTR</vt:lpstr>
      <vt:lpstr>Instagram IG Followers Change (Bar Chart) | SLTR</vt:lpstr>
      <vt:lpstr>Reach  | SLTR</vt:lpstr>
      <vt:lpstr>Instagram IG Total Interactions (Bar Chart) | shangrilamauritius</vt:lpstr>
      <vt:lpstr>Instagram Posts Table | SLTR - 1 of 3</vt:lpstr>
      <vt:lpstr>Instagram Posts Table | SLTR - 2 of 3</vt:lpstr>
      <vt:lpstr>Instagram Posts Table | SLTR - 3 of 3</vt:lpstr>
      <vt:lpstr>Instagram Videos Table | SLTR</vt:lpstr>
      <vt:lpstr>Twitter TW Followers Total (Bar Chart) | SLTR</vt:lpstr>
      <vt:lpstr>Twitter TW Followers Change (Bar Chart) | SLTR</vt:lpstr>
      <vt:lpstr>Overall TW Total Interactions (Bar Chart) | Shangri-La Mauritius</vt:lpstr>
      <vt:lpstr>Instagram Stories Taps Line Chart | SLTR</vt:lpstr>
      <vt:lpstr>Instagram Stories Key Metrics Table | SLTR</vt:lpstr>
      <vt:lpstr>Instagram Stories Key Metrics Line Chart | SLTR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2018-10-30T05:53:42Z</dcterms:created>
  <dcterms:modified xsi:type="dcterms:W3CDTF">2018-10-30T05:55:47Z</dcterms:modified>
</cp:coreProperties>
</file>