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1" r:id="rId35"/>
    <p:sldId id="292" r:id="rId36"/>
    <p:sldId id="293" r:id="rId37"/>
    <p:sldId id="295" r:id="rId38"/>
    <p:sldId id="296" r:id="rId39"/>
    <p:sldId id="297" r:id="rId40"/>
    <p:sldId id="298" r:id="rId41"/>
    <p:sldId id="299" r:id="rId42"/>
    <p:sldId id="300" r:id="rId43"/>
    <p:sldId id="301" r:id="rId44"/>
    <p:sldId id="302" r:id="rId45"/>
    <p:sldId id="303"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Shangri-La's Le Touessrok Resort &amp; Spa, Mauritius</c:v>
                </c:pt>
              </c:strCache>
            </c:strRef>
          </c:tx>
          <c:spPr>
            <a:ln w="28575" cap="rnd">
              <a:solidFill>
                <a:schemeClr val="accent1"/>
              </a:solidFill>
              <a:round/>
            </a:ln>
            <a:effectLst/>
          </c:spPr>
          <c:marker>
            <c:symbol val="none"/>
          </c:marker>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23328</c:v>
                </c:pt>
                <c:pt idx="1">
                  <c:v>24822</c:v>
                </c:pt>
                <c:pt idx="2">
                  <c:v>26028</c:v>
                </c:pt>
                <c:pt idx="3">
                  <c:v>26432</c:v>
                </c:pt>
                <c:pt idx="4">
                  <c:v>28052</c:v>
                </c:pt>
                <c:pt idx="5">
                  <c:v>31380</c:v>
                </c:pt>
                <c:pt idx="6">
                  <c:v>33395</c:v>
                </c:pt>
                <c:pt idx="7">
                  <c:v>36403</c:v>
                </c:pt>
                <c:pt idx="8">
                  <c:v>37364</c:v>
                </c:pt>
                <c:pt idx="9">
                  <c:v>40557</c:v>
                </c:pt>
                <c:pt idx="10">
                  <c:v>42487</c:v>
                </c:pt>
                <c:pt idx="11">
                  <c:v>44373</c:v>
                </c:pt>
                <c:pt idx="12">
                  <c:v>46831</c:v>
                </c:pt>
                <c:pt idx="13">
                  <c:v>48792</c:v>
                </c:pt>
                <c:pt idx="14">
                  <c:v>50659</c:v>
                </c:pt>
                <c:pt idx="15">
                  <c:v>51672</c:v>
                </c:pt>
                <c:pt idx="16">
                  <c:v>52436</c:v>
                </c:pt>
                <c:pt idx="17">
                  <c:v>52779</c:v>
                </c:pt>
                <c:pt idx="18">
                  <c:v>53912</c:v>
                </c:pt>
                <c:pt idx="19">
                  <c:v>54728</c:v>
                </c:pt>
                <c:pt idx="20">
                  <c:v>55130</c:v>
                </c:pt>
              </c:numCache>
            </c:numRef>
          </c:val>
          <c:smooth val="0"/>
          <c:extLst>
            <c:ext xmlns:c16="http://schemas.microsoft.com/office/drawing/2014/chart" uri="{C3380CC4-5D6E-409C-BE32-E72D297353CC}">
              <c16:uniqueId val="{00000000-6299-44BF-9FA1-1AF63F65D9CE}"/>
            </c:ext>
          </c:extLst>
        </c:ser>
        <c:dLbls>
          <c:showLegendKey val="0"/>
          <c:showVal val="0"/>
          <c:showCatName val="0"/>
          <c:showSerName val="0"/>
          <c:showPercent val="0"/>
          <c:showBubbleSize val="0"/>
        </c:dLbls>
        <c:smooth val="0"/>
        <c:axId val="288746792"/>
        <c:axId val="285477120"/>
      </c:lineChart>
      <c:dateAx>
        <c:axId val="288746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477120"/>
        <c:crosses val="autoZero"/>
        <c:auto val="1"/>
        <c:lblOffset val="100"/>
        <c:baseTimeUnit val="days"/>
      </c:dateAx>
      <c:valAx>
        <c:axId val="285477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746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2643</c:v>
                </c:pt>
                <c:pt idx="1">
                  <c:v>1490</c:v>
                </c:pt>
                <c:pt idx="2">
                  <c:v>1177</c:v>
                </c:pt>
                <c:pt idx="3">
                  <c:v>413</c:v>
                </c:pt>
                <c:pt idx="4">
                  <c:v>1596</c:v>
                </c:pt>
                <c:pt idx="5">
                  <c:v>3350</c:v>
                </c:pt>
                <c:pt idx="6">
                  <c:v>2005</c:v>
                </c:pt>
                <c:pt idx="7">
                  <c:v>3005</c:v>
                </c:pt>
                <c:pt idx="8">
                  <c:v>968</c:v>
                </c:pt>
                <c:pt idx="9">
                  <c:v>3195</c:v>
                </c:pt>
                <c:pt idx="10">
                  <c:v>1977</c:v>
                </c:pt>
                <c:pt idx="11">
                  <c:v>1885</c:v>
                </c:pt>
                <c:pt idx="12">
                  <c:v>2489</c:v>
                </c:pt>
                <c:pt idx="13">
                  <c:v>1943</c:v>
                </c:pt>
                <c:pt idx="14">
                  <c:v>1812</c:v>
                </c:pt>
                <c:pt idx="15">
                  <c:v>1016</c:v>
                </c:pt>
                <c:pt idx="16">
                  <c:v>752</c:v>
                </c:pt>
                <c:pt idx="17">
                  <c:v>362</c:v>
                </c:pt>
                <c:pt idx="18">
                  <c:v>1125</c:v>
                </c:pt>
                <c:pt idx="19">
                  <c:v>807</c:v>
                </c:pt>
                <c:pt idx="20">
                  <c:v>412</c:v>
                </c:pt>
              </c:numCache>
            </c:numRef>
          </c:val>
          <c:extLst>
            <c:ext xmlns:c16="http://schemas.microsoft.com/office/drawing/2014/chart" uri="{C3380CC4-5D6E-409C-BE32-E72D297353CC}">
              <c16:uniqueId val="{00000000-A5D2-49CB-A686-70D42F17FEED}"/>
            </c:ext>
          </c:extLst>
        </c:ser>
        <c:dLbls>
          <c:showLegendKey val="0"/>
          <c:showVal val="0"/>
          <c:showCatName val="0"/>
          <c:showSerName val="0"/>
          <c:showPercent val="0"/>
          <c:showBubbleSize val="0"/>
        </c:dLbls>
        <c:gapWidth val="182"/>
        <c:axId val="291038616"/>
        <c:axId val="291038944"/>
      </c:barChart>
      <c:dateAx>
        <c:axId val="29103861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038944"/>
        <c:crosses val="autoZero"/>
        <c:auto val="1"/>
        <c:lblOffset val="100"/>
        <c:baseTimeUnit val="days"/>
      </c:dateAx>
      <c:valAx>
        <c:axId val="2910389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038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Shangri-La's Le Touessrok Resort &amp; Spa, Mauritius</c:v>
                </c:pt>
              </c:strCache>
            </c:strRef>
          </c:tx>
          <c:spPr>
            <a:ln w="28575" cap="rnd">
              <a:solidFill>
                <a:schemeClr val="accent1"/>
              </a:solidFill>
              <a:round/>
            </a:ln>
            <a:effectLst/>
          </c:spPr>
          <c:marker>
            <c:symbol val="none"/>
          </c:marker>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577874</c:v>
                </c:pt>
                <c:pt idx="1">
                  <c:v>536732</c:v>
                </c:pt>
                <c:pt idx="2">
                  <c:v>290210</c:v>
                </c:pt>
                <c:pt idx="3">
                  <c:v>199322</c:v>
                </c:pt>
                <c:pt idx="4">
                  <c:v>342092</c:v>
                </c:pt>
                <c:pt idx="5">
                  <c:v>955091</c:v>
                </c:pt>
                <c:pt idx="6">
                  <c:v>1199532</c:v>
                </c:pt>
                <c:pt idx="7">
                  <c:v>947011</c:v>
                </c:pt>
                <c:pt idx="8">
                  <c:v>398468</c:v>
                </c:pt>
                <c:pt idx="9">
                  <c:v>446067</c:v>
                </c:pt>
                <c:pt idx="10">
                  <c:v>295843</c:v>
                </c:pt>
                <c:pt idx="11">
                  <c:v>324103</c:v>
                </c:pt>
                <c:pt idx="12">
                  <c:v>527096</c:v>
                </c:pt>
                <c:pt idx="13">
                  <c:v>474517</c:v>
                </c:pt>
                <c:pt idx="14">
                  <c:v>554834</c:v>
                </c:pt>
                <c:pt idx="15">
                  <c:v>381764</c:v>
                </c:pt>
                <c:pt idx="16">
                  <c:v>251834</c:v>
                </c:pt>
                <c:pt idx="17">
                  <c:v>194057</c:v>
                </c:pt>
                <c:pt idx="18">
                  <c:v>285715</c:v>
                </c:pt>
                <c:pt idx="19">
                  <c:v>224614</c:v>
                </c:pt>
                <c:pt idx="20">
                  <c:v>258767</c:v>
                </c:pt>
              </c:numCache>
            </c:numRef>
          </c:val>
          <c:smooth val="0"/>
          <c:extLst>
            <c:ext xmlns:c16="http://schemas.microsoft.com/office/drawing/2014/chart" uri="{C3380CC4-5D6E-409C-BE32-E72D297353CC}">
              <c16:uniqueId val="{00000000-F77A-4D43-BB67-01576EBBD5BD}"/>
            </c:ext>
          </c:extLst>
        </c:ser>
        <c:dLbls>
          <c:showLegendKey val="0"/>
          <c:showVal val="0"/>
          <c:showCatName val="0"/>
          <c:showSerName val="0"/>
          <c:showPercent val="0"/>
          <c:showBubbleSize val="0"/>
        </c:dLbls>
        <c:smooth val="0"/>
        <c:axId val="283629720"/>
        <c:axId val="288747120"/>
      </c:lineChart>
      <c:dateAx>
        <c:axId val="283629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747120"/>
        <c:crosses val="autoZero"/>
        <c:auto val="1"/>
        <c:lblOffset val="100"/>
        <c:baseTimeUnit val="days"/>
      </c:dateAx>
      <c:valAx>
        <c:axId val="288747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629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Shangri-La's Le Touessrok Resort &amp; Spa, Mauritius</c:v>
                </c:pt>
              </c:strCache>
            </c:strRef>
          </c:tx>
          <c:spPr>
            <a:ln w="28575" cap="rnd">
              <a:solidFill>
                <a:schemeClr val="accent1"/>
              </a:solidFill>
              <a:round/>
            </a:ln>
            <a:effectLst/>
          </c:spPr>
          <c:marker>
            <c:symbol val="none"/>
          </c:marker>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61677</c:v>
                </c:pt>
                <c:pt idx="1">
                  <c:v>29755</c:v>
                </c:pt>
                <c:pt idx="2">
                  <c:v>28021</c:v>
                </c:pt>
                <c:pt idx="3">
                  <c:v>28159</c:v>
                </c:pt>
                <c:pt idx="4">
                  <c:v>26766</c:v>
                </c:pt>
                <c:pt idx="5">
                  <c:v>50659</c:v>
                </c:pt>
                <c:pt idx="6">
                  <c:v>322649</c:v>
                </c:pt>
                <c:pt idx="7">
                  <c:v>277413</c:v>
                </c:pt>
                <c:pt idx="8">
                  <c:v>32875</c:v>
                </c:pt>
                <c:pt idx="9">
                  <c:v>94795</c:v>
                </c:pt>
                <c:pt idx="10">
                  <c:v>53052</c:v>
                </c:pt>
                <c:pt idx="11">
                  <c:v>126352</c:v>
                </c:pt>
                <c:pt idx="12">
                  <c:v>35498</c:v>
                </c:pt>
                <c:pt idx="13">
                  <c:v>110754</c:v>
                </c:pt>
                <c:pt idx="14">
                  <c:v>121422</c:v>
                </c:pt>
                <c:pt idx="15">
                  <c:v>32136</c:v>
                </c:pt>
                <c:pt idx="16">
                  <c:v>29203</c:v>
                </c:pt>
                <c:pt idx="17">
                  <c:v>15699</c:v>
                </c:pt>
                <c:pt idx="18">
                  <c:v>35396</c:v>
                </c:pt>
                <c:pt idx="19">
                  <c:v>25270</c:v>
                </c:pt>
                <c:pt idx="20">
                  <c:v>45241</c:v>
                </c:pt>
              </c:numCache>
            </c:numRef>
          </c:val>
          <c:smooth val="0"/>
          <c:extLst>
            <c:ext xmlns:c16="http://schemas.microsoft.com/office/drawing/2014/chart" uri="{C3380CC4-5D6E-409C-BE32-E72D297353CC}">
              <c16:uniqueId val="{00000000-5551-4006-9626-C414AF3B95F3}"/>
            </c:ext>
          </c:extLst>
        </c:ser>
        <c:ser>
          <c:idx val="1"/>
          <c:order val="1"/>
          <c:tx>
            <c:strRef>
              <c:f>Sheet1!$C$1</c:f>
              <c:strCache>
                <c:ptCount val="1"/>
                <c:pt idx="0">
                  <c:v>shangrilamauritius</c:v>
                </c:pt>
              </c:strCache>
            </c:strRef>
          </c:tx>
          <c:spPr>
            <a:ln w="28575" cap="rnd">
              <a:solidFill>
                <a:schemeClr val="accent2"/>
              </a:solidFill>
              <a:round/>
            </a:ln>
            <a:effectLst/>
          </c:spPr>
          <c:marker>
            <c:symbol val="none"/>
          </c:marker>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Sheet1!$C$2:$C$22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1-5551-4006-9626-C414AF3B95F3}"/>
            </c:ext>
          </c:extLst>
        </c:ser>
        <c:ser>
          <c:idx val="2"/>
          <c:order val="2"/>
          <c:tx>
            <c:strRef>
              <c:f>Sheet1!$D$1</c:f>
              <c:strCache>
                <c:ptCount val="1"/>
                <c:pt idx="0">
                  <c:v>@ShangriLaMaur</c:v>
                </c:pt>
              </c:strCache>
            </c:strRef>
          </c:tx>
          <c:spPr>
            <a:ln w="28575" cap="rnd">
              <a:solidFill>
                <a:schemeClr val="accent3"/>
              </a:solidFill>
              <a:round/>
            </a:ln>
            <a:effectLst/>
          </c:spPr>
          <c:marker>
            <c:symbol val="none"/>
          </c:marker>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Sheet1!$D$2:$D$22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2-5551-4006-9626-C414AF3B95F3}"/>
            </c:ext>
          </c:extLst>
        </c:ser>
        <c:dLbls>
          <c:showLegendKey val="0"/>
          <c:showVal val="0"/>
          <c:showCatName val="0"/>
          <c:showSerName val="0"/>
          <c:showPercent val="0"/>
          <c:showBubbleSize val="0"/>
        </c:dLbls>
        <c:smooth val="0"/>
        <c:axId val="351312416"/>
        <c:axId val="351313400"/>
      </c:lineChart>
      <c:dateAx>
        <c:axId val="351312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13400"/>
        <c:crosses val="autoZero"/>
        <c:auto val="1"/>
        <c:lblOffset val="100"/>
        <c:baseTimeUnit val="days"/>
      </c:dateAx>
      <c:valAx>
        <c:axId val="351313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12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Organic</c:v>
                </c:pt>
              </c:strCache>
            </c:strRef>
          </c:tx>
          <c:spPr>
            <a:solidFill>
              <a:schemeClr val="accent1"/>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25096</c:v>
                </c:pt>
                <c:pt idx="1">
                  <c:v>17959</c:v>
                </c:pt>
                <c:pt idx="2">
                  <c:v>16762</c:v>
                </c:pt>
                <c:pt idx="3">
                  <c:v>13583</c:v>
                </c:pt>
                <c:pt idx="4">
                  <c:v>20251</c:v>
                </c:pt>
                <c:pt idx="5">
                  <c:v>26012</c:v>
                </c:pt>
                <c:pt idx="6">
                  <c:v>19938</c:v>
                </c:pt>
                <c:pt idx="7">
                  <c:v>18638</c:v>
                </c:pt>
                <c:pt idx="8">
                  <c:v>18856</c:v>
                </c:pt>
                <c:pt idx="9">
                  <c:v>25540</c:v>
                </c:pt>
                <c:pt idx="10">
                  <c:v>21665</c:v>
                </c:pt>
                <c:pt idx="11">
                  <c:v>27027</c:v>
                </c:pt>
                <c:pt idx="12">
                  <c:v>21909</c:v>
                </c:pt>
                <c:pt idx="13">
                  <c:v>19343</c:v>
                </c:pt>
                <c:pt idx="14">
                  <c:v>17509</c:v>
                </c:pt>
                <c:pt idx="15">
                  <c:v>12288</c:v>
                </c:pt>
                <c:pt idx="16">
                  <c:v>14974</c:v>
                </c:pt>
                <c:pt idx="17">
                  <c:v>11088</c:v>
                </c:pt>
                <c:pt idx="18">
                  <c:v>14976</c:v>
                </c:pt>
                <c:pt idx="19">
                  <c:v>20741</c:v>
                </c:pt>
                <c:pt idx="20">
                  <c:v>17323</c:v>
                </c:pt>
              </c:numCache>
            </c:numRef>
          </c:val>
          <c:extLst>
            <c:ext xmlns:c16="http://schemas.microsoft.com/office/drawing/2014/chart" uri="{C3380CC4-5D6E-409C-BE32-E72D297353CC}">
              <c16:uniqueId val="{00000000-39E2-4A4A-BD26-DC257CFD3F80}"/>
            </c:ext>
          </c:extLst>
        </c:ser>
        <c:ser>
          <c:idx val="1"/>
          <c:order val="1"/>
          <c:tx>
            <c:strRef>
              <c:f>Sheet1!$C$1</c:f>
              <c:strCache>
                <c:ptCount val="1"/>
                <c:pt idx="0">
                  <c:v>Paid</c:v>
                </c:pt>
              </c:strCache>
            </c:strRef>
          </c:tx>
          <c:spPr>
            <a:solidFill>
              <a:schemeClr val="accent2"/>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Sheet1!$C$2:$C$22</c:f>
              <c:numCache>
                <c:formatCode>General</c:formatCode>
                <c:ptCount val="21"/>
                <c:pt idx="0">
                  <c:v>248394</c:v>
                </c:pt>
                <c:pt idx="1">
                  <c:v>212063</c:v>
                </c:pt>
                <c:pt idx="2">
                  <c:v>54251</c:v>
                </c:pt>
                <c:pt idx="3">
                  <c:v>39422</c:v>
                </c:pt>
                <c:pt idx="4">
                  <c:v>168914</c:v>
                </c:pt>
                <c:pt idx="5">
                  <c:v>420586</c:v>
                </c:pt>
                <c:pt idx="6">
                  <c:v>640856</c:v>
                </c:pt>
                <c:pt idx="7">
                  <c:v>695874</c:v>
                </c:pt>
                <c:pt idx="8">
                  <c:v>138433</c:v>
                </c:pt>
                <c:pt idx="9">
                  <c:v>210183</c:v>
                </c:pt>
                <c:pt idx="10">
                  <c:v>164671</c:v>
                </c:pt>
                <c:pt idx="11">
                  <c:v>170118</c:v>
                </c:pt>
                <c:pt idx="12">
                  <c:v>242306</c:v>
                </c:pt>
                <c:pt idx="13">
                  <c:v>269562</c:v>
                </c:pt>
                <c:pt idx="14">
                  <c:v>421411</c:v>
                </c:pt>
                <c:pt idx="15">
                  <c:v>207518</c:v>
                </c:pt>
                <c:pt idx="16">
                  <c:v>110735</c:v>
                </c:pt>
                <c:pt idx="17">
                  <c:v>73799</c:v>
                </c:pt>
                <c:pt idx="18">
                  <c:v>198770</c:v>
                </c:pt>
                <c:pt idx="19">
                  <c:v>124722</c:v>
                </c:pt>
                <c:pt idx="20">
                  <c:v>134045</c:v>
                </c:pt>
              </c:numCache>
            </c:numRef>
          </c:val>
          <c:extLst>
            <c:ext xmlns:c16="http://schemas.microsoft.com/office/drawing/2014/chart" uri="{C3380CC4-5D6E-409C-BE32-E72D297353CC}">
              <c16:uniqueId val="{00000001-39E2-4A4A-BD26-DC257CFD3F80}"/>
            </c:ext>
          </c:extLst>
        </c:ser>
        <c:dLbls>
          <c:showLegendKey val="0"/>
          <c:showVal val="0"/>
          <c:showCatName val="0"/>
          <c:showSerName val="0"/>
          <c:showPercent val="0"/>
          <c:showBubbleSize val="0"/>
        </c:dLbls>
        <c:gapWidth val="182"/>
        <c:axId val="351351736"/>
        <c:axId val="351352720"/>
      </c:barChart>
      <c:dateAx>
        <c:axId val="35135173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52720"/>
        <c:crosses val="autoZero"/>
        <c:auto val="1"/>
        <c:lblOffset val="100"/>
        <c:baseTimeUnit val="days"/>
      </c:dateAx>
      <c:valAx>
        <c:axId val="3513527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51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322771</c:v>
                </c:pt>
                <c:pt idx="1">
                  <c:v>269912</c:v>
                </c:pt>
                <c:pt idx="2">
                  <c:v>126393</c:v>
                </c:pt>
                <c:pt idx="3">
                  <c:v>96647</c:v>
                </c:pt>
                <c:pt idx="4">
                  <c:v>222326</c:v>
                </c:pt>
                <c:pt idx="5">
                  <c:v>554962</c:v>
                </c:pt>
                <c:pt idx="6">
                  <c:v>708929</c:v>
                </c:pt>
                <c:pt idx="7">
                  <c:v>754198</c:v>
                </c:pt>
                <c:pt idx="8">
                  <c:v>174375</c:v>
                </c:pt>
                <c:pt idx="9">
                  <c:v>253955</c:v>
                </c:pt>
                <c:pt idx="10">
                  <c:v>200825</c:v>
                </c:pt>
                <c:pt idx="11">
                  <c:v>203237</c:v>
                </c:pt>
                <c:pt idx="12">
                  <c:v>266743</c:v>
                </c:pt>
                <c:pt idx="13">
                  <c:v>309482</c:v>
                </c:pt>
                <c:pt idx="14">
                  <c:v>464955</c:v>
                </c:pt>
                <c:pt idx="15">
                  <c:v>251158</c:v>
                </c:pt>
                <c:pt idx="16">
                  <c:v>132621</c:v>
                </c:pt>
                <c:pt idx="17">
                  <c:v>96471</c:v>
                </c:pt>
                <c:pt idx="18">
                  <c:v>222750</c:v>
                </c:pt>
                <c:pt idx="19">
                  <c:v>156911</c:v>
                </c:pt>
                <c:pt idx="20">
                  <c:v>158321</c:v>
                </c:pt>
              </c:numCache>
            </c:numRef>
          </c:val>
          <c:extLst>
            <c:ext xmlns:c16="http://schemas.microsoft.com/office/drawing/2014/chart" uri="{C3380CC4-5D6E-409C-BE32-E72D297353CC}">
              <c16:uniqueId val="{00000000-77E6-4872-A771-DD1432CD0A62}"/>
            </c:ext>
          </c:extLst>
        </c:ser>
        <c:dLbls>
          <c:showLegendKey val="0"/>
          <c:showVal val="0"/>
          <c:showCatName val="0"/>
          <c:showSerName val="0"/>
          <c:showPercent val="0"/>
          <c:showBubbleSize val="0"/>
        </c:dLbls>
        <c:gapWidth val="182"/>
        <c:axId val="351356328"/>
        <c:axId val="351357312"/>
      </c:barChart>
      <c:dateAx>
        <c:axId val="35135632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57312"/>
        <c:crosses val="autoZero"/>
        <c:auto val="1"/>
        <c:lblOffset val="100"/>
        <c:baseTimeUnit val="days"/>
      </c:dateAx>
      <c:valAx>
        <c:axId val="3513573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56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shangrilamauritius</c:v>
                </c:pt>
              </c:strCache>
            </c:strRef>
          </c:tx>
          <c:spPr>
            <a:ln w="28575" cap="rnd">
              <a:solidFill>
                <a:schemeClr val="accent1"/>
              </a:solidFill>
              <a:round/>
            </a:ln>
            <a:effectLst/>
          </c:spPr>
          <c:marker>
            <c:symbol val="none"/>
          </c:marker>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35856</c:v>
                </c:pt>
                <c:pt idx="1">
                  <c:v>36507</c:v>
                </c:pt>
                <c:pt idx="2">
                  <c:v>37210</c:v>
                </c:pt>
                <c:pt idx="3">
                  <c:v>37583</c:v>
                </c:pt>
                <c:pt idx="4">
                  <c:v>38080</c:v>
                </c:pt>
                <c:pt idx="5">
                  <c:v>38623</c:v>
                </c:pt>
                <c:pt idx="6">
                  <c:v>41298</c:v>
                </c:pt>
                <c:pt idx="7">
                  <c:v>41844</c:v>
                </c:pt>
                <c:pt idx="8">
                  <c:v>42346</c:v>
                </c:pt>
                <c:pt idx="9">
                  <c:v>42931</c:v>
                </c:pt>
                <c:pt idx="10">
                  <c:v>43445</c:v>
                </c:pt>
                <c:pt idx="11">
                  <c:v>44553</c:v>
                </c:pt>
                <c:pt idx="12">
                  <c:v>45124</c:v>
                </c:pt>
                <c:pt idx="13">
                  <c:v>45697</c:v>
                </c:pt>
                <c:pt idx="14">
                  <c:v>46370</c:v>
                </c:pt>
                <c:pt idx="15">
                  <c:v>47111</c:v>
                </c:pt>
                <c:pt idx="16">
                  <c:v>48614</c:v>
                </c:pt>
                <c:pt idx="17">
                  <c:v>49401</c:v>
                </c:pt>
                <c:pt idx="18">
                  <c:v>50249</c:v>
                </c:pt>
                <c:pt idx="19">
                  <c:v>52327</c:v>
                </c:pt>
                <c:pt idx="20">
                  <c:v>53267</c:v>
                </c:pt>
              </c:numCache>
            </c:numRef>
          </c:val>
          <c:smooth val="0"/>
          <c:extLst>
            <c:ext xmlns:c16="http://schemas.microsoft.com/office/drawing/2014/chart" uri="{C3380CC4-5D6E-409C-BE32-E72D297353CC}">
              <c16:uniqueId val="{00000000-AF95-417A-90FA-68D0656D0081}"/>
            </c:ext>
          </c:extLst>
        </c:ser>
        <c:dLbls>
          <c:showLegendKey val="0"/>
          <c:showVal val="0"/>
          <c:showCatName val="0"/>
          <c:showSerName val="0"/>
          <c:showPercent val="0"/>
          <c:showBubbleSize val="0"/>
        </c:dLbls>
        <c:smooth val="0"/>
        <c:axId val="433288424"/>
        <c:axId val="433283504"/>
      </c:lineChart>
      <c:dateAx>
        <c:axId val="433288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283504"/>
        <c:crosses val="autoZero"/>
        <c:auto val="1"/>
        <c:lblOffset val="100"/>
        <c:baseTimeUnit val="days"/>
      </c:dateAx>
      <c:valAx>
        <c:axId val="433283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28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532</c:v>
                </c:pt>
                <c:pt idx="1">
                  <c:v>651</c:v>
                </c:pt>
                <c:pt idx="2">
                  <c:v>703</c:v>
                </c:pt>
                <c:pt idx="3">
                  <c:v>373</c:v>
                </c:pt>
                <c:pt idx="4">
                  <c:v>497</c:v>
                </c:pt>
                <c:pt idx="5">
                  <c:v>543</c:v>
                </c:pt>
                <c:pt idx="6">
                  <c:v>2675</c:v>
                </c:pt>
                <c:pt idx="7">
                  <c:v>546</c:v>
                </c:pt>
                <c:pt idx="8">
                  <c:v>502</c:v>
                </c:pt>
                <c:pt idx="9">
                  <c:v>585</c:v>
                </c:pt>
                <c:pt idx="10">
                  <c:v>514</c:v>
                </c:pt>
                <c:pt idx="11">
                  <c:v>1108</c:v>
                </c:pt>
                <c:pt idx="12">
                  <c:v>571</c:v>
                </c:pt>
                <c:pt idx="13">
                  <c:v>573</c:v>
                </c:pt>
                <c:pt idx="14">
                  <c:v>673</c:v>
                </c:pt>
                <c:pt idx="15">
                  <c:v>741</c:v>
                </c:pt>
                <c:pt idx="16">
                  <c:v>1503</c:v>
                </c:pt>
                <c:pt idx="17">
                  <c:v>787</c:v>
                </c:pt>
                <c:pt idx="18">
                  <c:v>848</c:v>
                </c:pt>
                <c:pt idx="19">
                  <c:v>2078</c:v>
                </c:pt>
                <c:pt idx="20">
                  <c:v>940</c:v>
                </c:pt>
              </c:numCache>
            </c:numRef>
          </c:val>
          <c:extLst>
            <c:ext xmlns:c16="http://schemas.microsoft.com/office/drawing/2014/chart" uri="{C3380CC4-5D6E-409C-BE32-E72D297353CC}">
              <c16:uniqueId val="{00000000-3A01-46FA-B6FF-A28B4F7C5C3F}"/>
            </c:ext>
          </c:extLst>
        </c:ser>
        <c:dLbls>
          <c:showLegendKey val="0"/>
          <c:showVal val="0"/>
          <c:showCatName val="0"/>
          <c:showSerName val="0"/>
          <c:showPercent val="0"/>
          <c:showBubbleSize val="0"/>
        </c:dLbls>
        <c:gapWidth val="182"/>
        <c:axId val="433286784"/>
        <c:axId val="433282520"/>
      </c:barChart>
      <c:dateAx>
        <c:axId val="43328678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282520"/>
        <c:crosses val="autoZero"/>
        <c:auto val="1"/>
        <c:lblOffset val="100"/>
        <c:baseTimeUnit val="days"/>
      </c:dateAx>
      <c:valAx>
        <c:axId val="4332825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286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shangrilamauritius</c:v>
                </c:pt>
              </c:strCache>
            </c:strRef>
          </c:tx>
          <c:spPr>
            <a:ln w="28575" cap="rnd">
              <a:solidFill>
                <a:schemeClr val="accent1"/>
              </a:solidFill>
              <a:round/>
            </a:ln>
            <a:effectLst/>
          </c:spPr>
          <c:marker>
            <c:symbol val="none"/>
          </c:marker>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29542</c:v>
                </c:pt>
                <c:pt idx="1">
                  <c:v>31058</c:v>
                </c:pt>
                <c:pt idx="2">
                  <c:v>31291</c:v>
                </c:pt>
                <c:pt idx="3">
                  <c:v>34543</c:v>
                </c:pt>
                <c:pt idx="4">
                  <c:v>29003</c:v>
                </c:pt>
                <c:pt idx="5">
                  <c:v>28911</c:v>
                </c:pt>
                <c:pt idx="6">
                  <c:v>40347</c:v>
                </c:pt>
                <c:pt idx="7">
                  <c:v>39133</c:v>
                </c:pt>
                <c:pt idx="8">
                  <c:v>31407</c:v>
                </c:pt>
                <c:pt idx="9">
                  <c:v>28311</c:v>
                </c:pt>
                <c:pt idx="10">
                  <c:v>30358</c:v>
                </c:pt>
                <c:pt idx="12">
                  <c:v>48572</c:v>
                </c:pt>
                <c:pt idx="13">
                  <c:v>42449</c:v>
                </c:pt>
                <c:pt idx="14">
                  <c:v>40503</c:v>
                </c:pt>
                <c:pt idx="15">
                  <c:v>48677</c:v>
                </c:pt>
                <c:pt idx="16">
                  <c:v>66161</c:v>
                </c:pt>
                <c:pt idx="17">
                  <c:v>56862</c:v>
                </c:pt>
                <c:pt idx="18">
                  <c:v>55798</c:v>
                </c:pt>
                <c:pt idx="19">
                  <c:v>49519</c:v>
                </c:pt>
                <c:pt idx="20">
                  <c:v>46333</c:v>
                </c:pt>
              </c:numCache>
            </c:numRef>
          </c:val>
          <c:smooth val="0"/>
          <c:extLst>
            <c:ext xmlns:c16="http://schemas.microsoft.com/office/drawing/2014/chart" uri="{C3380CC4-5D6E-409C-BE32-E72D297353CC}">
              <c16:uniqueId val="{00000000-CC33-45C6-A7FA-B651AFD5E40C}"/>
            </c:ext>
          </c:extLst>
        </c:ser>
        <c:dLbls>
          <c:showLegendKey val="0"/>
          <c:showVal val="0"/>
          <c:showCatName val="0"/>
          <c:showSerName val="0"/>
          <c:showPercent val="0"/>
          <c:showBubbleSize val="0"/>
        </c:dLbls>
        <c:smooth val="0"/>
        <c:axId val="433291048"/>
        <c:axId val="433290392"/>
      </c:lineChart>
      <c:dateAx>
        <c:axId val="433291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290392"/>
        <c:crosses val="autoZero"/>
        <c:auto val="1"/>
        <c:lblOffset val="100"/>
        <c:baseTimeUnit val="days"/>
      </c:dateAx>
      <c:valAx>
        <c:axId val="433290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291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0-0746-4F53-A686-F3CDEA4132D2}"/>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Sheet1!$C$2:$C$22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1-0746-4F53-A686-F3CDEA4132D2}"/>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Sheet1!$D$2:$D$22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2-0746-4F53-A686-F3CDEA4132D2}"/>
            </c:ext>
          </c:extLst>
        </c:ser>
        <c:ser>
          <c:idx val="3"/>
          <c:order val="3"/>
          <c:tx>
            <c:strRef>
              <c:f>Sheet1!$E$1</c:f>
              <c:strCache>
                <c:ptCount val="1"/>
                <c:pt idx="0">
                  <c:v>Google+</c:v>
                </c:pt>
              </c:strCache>
            </c:strRef>
          </c:tx>
          <c:spPr>
            <a:ln w="28575" cap="rnd">
              <a:solidFill>
                <a:schemeClr val="accent4"/>
              </a:solidFill>
              <a:round/>
            </a:ln>
            <a:effectLst/>
          </c:spPr>
          <c:marker>
            <c:symbol val="none"/>
          </c:marker>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Sheet1!$E$2:$E$22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3-0746-4F53-A686-F3CDEA4132D2}"/>
            </c:ext>
          </c:extLst>
        </c:ser>
        <c:ser>
          <c:idx val="4"/>
          <c:order val="4"/>
          <c:tx>
            <c:strRef>
              <c:f>Sheet1!$F$1</c:f>
              <c:strCache>
                <c:ptCount val="1"/>
                <c:pt idx="0">
                  <c:v>LinkedIn</c:v>
                </c:pt>
              </c:strCache>
            </c:strRef>
          </c:tx>
          <c:spPr>
            <a:ln w="28575" cap="rnd">
              <a:solidFill>
                <a:schemeClr val="accent5"/>
              </a:solidFill>
              <a:round/>
            </a:ln>
            <a:effectLst/>
          </c:spPr>
          <c:marker>
            <c:symbol val="none"/>
          </c:marker>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Sheet1!$F$2:$F$22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4-0746-4F53-A686-F3CDEA4132D2}"/>
            </c:ext>
          </c:extLst>
        </c:ser>
        <c:ser>
          <c:idx val="5"/>
          <c:order val="5"/>
          <c:tx>
            <c:strRef>
              <c:f>Sheet1!$G$1</c:f>
              <c:strCache>
                <c:ptCount val="1"/>
                <c:pt idx="0">
                  <c:v>Instagram</c:v>
                </c:pt>
              </c:strCache>
            </c:strRef>
          </c:tx>
          <c:spPr>
            <a:ln w="28575" cap="rnd">
              <a:solidFill>
                <a:schemeClr val="accent6"/>
              </a:solidFill>
              <a:round/>
            </a:ln>
            <a:effectLst/>
          </c:spPr>
          <c:marker>
            <c:symbol val="none"/>
          </c:marker>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Sheet1!$G$2:$G$22</c:f>
              <c:numCache>
                <c:formatCode>General</c:formatCode>
                <c:ptCount val="21"/>
                <c:pt idx="0">
                  <c:v>29585</c:v>
                </c:pt>
                <c:pt idx="1">
                  <c:v>25418</c:v>
                </c:pt>
                <c:pt idx="2">
                  <c:v>31702</c:v>
                </c:pt>
                <c:pt idx="3">
                  <c:v>31861</c:v>
                </c:pt>
                <c:pt idx="4">
                  <c:v>28736</c:v>
                </c:pt>
                <c:pt idx="5">
                  <c:v>28856</c:v>
                </c:pt>
                <c:pt idx="6">
                  <c:v>32223</c:v>
                </c:pt>
                <c:pt idx="7">
                  <c:v>33961</c:v>
                </c:pt>
                <c:pt idx="8">
                  <c:v>31932</c:v>
                </c:pt>
                <c:pt idx="9">
                  <c:v>30373</c:v>
                </c:pt>
                <c:pt idx="10">
                  <c:v>33766</c:v>
                </c:pt>
                <c:pt idx="11">
                  <c:v>31833</c:v>
                </c:pt>
                <c:pt idx="12">
                  <c:v>33974</c:v>
                </c:pt>
                <c:pt idx="13">
                  <c:v>28376</c:v>
                </c:pt>
                <c:pt idx="14">
                  <c:v>32328</c:v>
                </c:pt>
                <c:pt idx="15">
                  <c:v>27614</c:v>
                </c:pt>
                <c:pt idx="16">
                  <c:v>28815</c:v>
                </c:pt>
                <c:pt idx="17">
                  <c:v>31230</c:v>
                </c:pt>
                <c:pt idx="18">
                  <c:v>30566</c:v>
                </c:pt>
                <c:pt idx="19">
                  <c:v>25595</c:v>
                </c:pt>
                <c:pt idx="20">
                  <c:v>30004</c:v>
                </c:pt>
              </c:numCache>
            </c:numRef>
          </c:val>
          <c:smooth val="0"/>
          <c:extLst>
            <c:ext xmlns:c16="http://schemas.microsoft.com/office/drawing/2014/chart" uri="{C3380CC4-5D6E-409C-BE32-E72D297353CC}">
              <c16:uniqueId val="{00000005-0746-4F53-A686-F3CDEA4132D2}"/>
            </c:ext>
          </c:extLst>
        </c:ser>
        <c:dLbls>
          <c:showLegendKey val="0"/>
          <c:showVal val="0"/>
          <c:showCatName val="0"/>
          <c:showSerName val="0"/>
          <c:showPercent val="0"/>
          <c:showBubbleSize val="0"/>
        </c:dLbls>
        <c:smooth val="0"/>
        <c:axId val="433299248"/>
        <c:axId val="433291376"/>
      </c:lineChart>
      <c:dateAx>
        <c:axId val="433299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291376"/>
        <c:crosses val="autoZero"/>
        <c:auto val="1"/>
        <c:lblOffset val="100"/>
        <c:baseTimeUnit val="days"/>
      </c:dateAx>
      <c:valAx>
        <c:axId val="433291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299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@ShangriLaMaur</c:v>
                </c:pt>
              </c:strCache>
            </c:strRef>
          </c:tx>
          <c:spPr>
            <a:ln w="28575" cap="rnd">
              <a:solidFill>
                <a:schemeClr val="accent1"/>
              </a:solidFill>
              <a:round/>
            </a:ln>
            <a:effectLst/>
          </c:spPr>
          <c:marker>
            <c:symbol val="none"/>
          </c:marker>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1951</c:v>
                </c:pt>
                <c:pt idx="1">
                  <c:v>1997</c:v>
                </c:pt>
                <c:pt idx="2">
                  <c:v>2060</c:v>
                </c:pt>
                <c:pt idx="3">
                  <c:v>2089</c:v>
                </c:pt>
                <c:pt idx="4">
                  <c:v>2126</c:v>
                </c:pt>
                <c:pt idx="5">
                  <c:v>2161</c:v>
                </c:pt>
                <c:pt idx="6">
                  <c:v>2214</c:v>
                </c:pt>
                <c:pt idx="7">
                  <c:v>2295</c:v>
                </c:pt>
                <c:pt idx="8">
                  <c:v>2327</c:v>
                </c:pt>
                <c:pt idx="9">
                  <c:v>2364</c:v>
                </c:pt>
                <c:pt idx="10">
                  <c:v>2415</c:v>
                </c:pt>
                <c:pt idx="11">
                  <c:v>2450</c:v>
                </c:pt>
                <c:pt idx="12">
                  <c:v>2494</c:v>
                </c:pt>
                <c:pt idx="13">
                  <c:v>2509</c:v>
                </c:pt>
                <c:pt idx="14">
                  <c:v>2544</c:v>
                </c:pt>
                <c:pt idx="15">
                  <c:v>2588</c:v>
                </c:pt>
                <c:pt idx="16">
                  <c:v>2601</c:v>
                </c:pt>
                <c:pt idx="17">
                  <c:v>2635</c:v>
                </c:pt>
                <c:pt idx="18">
                  <c:v>2663</c:v>
                </c:pt>
                <c:pt idx="19">
                  <c:v>2675</c:v>
                </c:pt>
                <c:pt idx="20">
                  <c:v>2705</c:v>
                </c:pt>
              </c:numCache>
            </c:numRef>
          </c:val>
          <c:smooth val="0"/>
          <c:extLst>
            <c:ext xmlns:c16="http://schemas.microsoft.com/office/drawing/2014/chart" uri="{C3380CC4-5D6E-409C-BE32-E72D297353CC}">
              <c16:uniqueId val="{00000000-28A1-40E1-8A76-2E17B8F798E3}"/>
            </c:ext>
          </c:extLst>
        </c:ser>
        <c:dLbls>
          <c:showLegendKey val="0"/>
          <c:showVal val="0"/>
          <c:showCatName val="0"/>
          <c:showSerName val="0"/>
          <c:showPercent val="0"/>
          <c:showBubbleSize val="0"/>
        </c:dLbls>
        <c:smooth val="0"/>
        <c:axId val="526611144"/>
        <c:axId val="526613768"/>
      </c:lineChart>
      <c:dateAx>
        <c:axId val="526611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613768"/>
        <c:crosses val="autoZero"/>
        <c:auto val="1"/>
        <c:lblOffset val="100"/>
        <c:baseTimeUnit val="days"/>
      </c:dateAx>
      <c:valAx>
        <c:axId val="526613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61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@ShangriLaMaur</c:v>
                </c:pt>
              </c:strCache>
            </c:strRef>
          </c:tx>
          <c:spPr>
            <a:ln w="28575" cap="rnd">
              <a:solidFill>
                <a:schemeClr val="accent1"/>
              </a:solidFill>
              <a:round/>
            </a:ln>
            <a:effectLst/>
          </c:spPr>
          <c:marker>
            <c:symbol val="none"/>
          </c:marker>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30</c:v>
                </c:pt>
                <c:pt idx="1">
                  <c:v>46</c:v>
                </c:pt>
                <c:pt idx="2">
                  <c:v>63</c:v>
                </c:pt>
                <c:pt idx="3">
                  <c:v>29</c:v>
                </c:pt>
                <c:pt idx="4">
                  <c:v>37</c:v>
                </c:pt>
                <c:pt idx="5">
                  <c:v>35</c:v>
                </c:pt>
                <c:pt idx="6">
                  <c:v>53</c:v>
                </c:pt>
                <c:pt idx="7">
                  <c:v>81</c:v>
                </c:pt>
                <c:pt idx="8">
                  <c:v>32</c:v>
                </c:pt>
                <c:pt idx="9">
                  <c:v>37</c:v>
                </c:pt>
                <c:pt idx="10">
                  <c:v>51</c:v>
                </c:pt>
                <c:pt idx="11">
                  <c:v>35</c:v>
                </c:pt>
                <c:pt idx="12">
                  <c:v>44</c:v>
                </c:pt>
                <c:pt idx="13">
                  <c:v>15</c:v>
                </c:pt>
                <c:pt idx="14">
                  <c:v>35</c:v>
                </c:pt>
                <c:pt idx="15">
                  <c:v>44</c:v>
                </c:pt>
                <c:pt idx="16">
                  <c:v>13</c:v>
                </c:pt>
                <c:pt idx="17">
                  <c:v>34</c:v>
                </c:pt>
                <c:pt idx="18">
                  <c:v>28</c:v>
                </c:pt>
                <c:pt idx="19">
                  <c:v>12</c:v>
                </c:pt>
                <c:pt idx="20">
                  <c:v>30</c:v>
                </c:pt>
              </c:numCache>
            </c:numRef>
          </c:val>
          <c:smooth val="0"/>
          <c:extLst>
            <c:ext xmlns:c16="http://schemas.microsoft.com/office/drawing/2014/chart" uri="{C3380CC4-5D6E-409C-BE32-E72D297353CC}">
              <c16:uniqueId val="{00000000-C383-49C5-A501-565834487DBB}"/>
            </c:ext>
          </c:extLst>
        </c:ser>
        <c:dLbls>
          <c:showLegendKey val="0"/>
          <c:showVal val="0"/>
          <c:showCatName val="0"/>
          <c:showSerName val="0"/>
          <c:showPercent val="0"/>
          <c:showBubbleSize val="0"/>
        </c:dLbls>
        <c:smooth val="0"/>
        <c:axId val="526488144"/>
        <c:axId val="526489784"/>
      </c:lineChart>
      <c:dateAx>
        <c:axId val="526488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489784"/>
        <c:crosses val="autoZero"/>
        <c:auto val="1"/>
        <c:lblOffset val="100"/>
        <c:baseTimeUnit val="days"/>
      </c:dateAx>
      <c:valAx>
        <c:axId val="526489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48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Sheet1!$B$2:$B$22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0-BBD5-4476-A10C-124A13C7BB52}"/>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Sheet1!$C$2:$C$22</c:f>
              <c:numCache>
                <c:formatCode>General</c:formatCode>
                <c:ptCount val="21"/>
                <c:pt idx="0">
                  <c:v>215</c:v>
                </c:pt>
                <c:pt idx="1">
                  <c:v>152</c:v>
                </c:pt>
                <c:pt idx="2">
                  <c:v>230</c:v>
                </c:pt>
                <c:pt idx="3">
                  <c:v>147</c:v>
                </c:pt>
                <c:pt idx="4">
                  <c:v>134</c:v>
                </c:pt>
                <c:pt idx="5">
                  <c:v>181</c:v>
                </c:pt>
                <c:pt idx="6">
                  <c:v>210</c:v>
                </c:pt>
                <c:pt idx="7">
                  <c:v>265</c:v>
                </c:pt>
                <c:pt idx="8">
                  <c:v>284</c:v>
                </c:pt>
                <c:pt idx="9">
                  <c:v>219</c:v>
                </c:pt>
                <c:pt idx="10">
                  <c:v>313</c:v>
                </c:pt>
                <c:pt idx="11">
                  <c:v>450</c:v>
                </c:pt>
                <c:pt idx="12">
                  <c:v>244</c:v>
                </c:pt>
                <c:pt idx="13">
                  <c:v>207</c:v>
                </c:pt>
                <c:pt idx="14">
                  <c:v>224</c:v>
                </c:pt>
                <c:pt idx="15">
                  <c:v>279</c:v>
                </c:pt>
                <c:pt idx="16">
                  <c:v>201</c:v>
                </c:pt>
                <c:pt idx="17">
                  <c:v>225</c:v>
                </c:pt>
                <c:pt idx="18">
                  <c:v>251</c:v>
                </c:pt>
                <c:pt idx="19">
                  <c:v>230</c:v>
                </c:pt>
                <c:pt idx="20">
                  <c:v>170</c:v>
                </c:pt>
              </c:numCache>
            </c:numRef>
          </c:val>
          <c:smooth val="0"/>
          <c:extLst>
            <c:ext xmlns:c16="http://schemas.microsoft.com/office/drawing/2014/chart" uri="{C3380CC4-5D6E-409C-BE32-E72D297353CC}">
              <c16:uniqueId val="{00000001-BBD5-4476-A10C-124A13C7BB52}"/>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Sheet1!$D$2:$D$22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2-BBD5-4476-A10C-124A13C7BB52}"/>
            </c:ext>
          </c:extLst>
        </c:ser>
        <c:ser>
          <c:idx val="3"/>
          <c:order val="3"/>
          <c:tx>
            <c:strRef>
              <c:f>Sheet1!$E$1</c:f>
              <c:strCache>
                <c:ptCount val="1"/>
                <c:pt idx="0">
                  <c:v>Google+</c:v>
                </c:pt>
              </c:strCache>
            </c:strRef>
          </c:tx>
          <c:spPr>
            <a:ln w="28575" cap="rnd">
              <a:solidFill>
                <a:schemeClr val="accent4"/>
              </a:solidFill>
              <a:round/>
            </a:ln>
            <a:effectLst/>
          </c:spPr>
          <c:marker>
            <c:symbol val="none"/>
          </c:marker>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Sheet1!$E$2:$E$22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3-BBD5-4476-A10C-124A13C7BB52}"/>
            </c:ext>
          </c:extLst>
        </c:ser>
        <c:ser>
          <c:idx val="4"/>
          <c:order val="4"/>
          <c:tx>
            <c:strRef>
              <c:f>Sheet1!$F$1</c:f>
              <c:strCache>
                <c:ptCount val="1"/>
                <c:pt idx="0">
                  <c:v>LinkedIn</c:v>
                </c:pt>
              </c:strCache>
            </c:strRef>
          </c:tx>
          <c:spPr>
            <a:ln w="28575" cap="rnd">
              <a:solidFill>
                <a:schemeClr val="accent5"/>
              </a:solidFill>
              <a:round/>
            </a:ln>
            <a:effectLst/>
          </c:spPr>
          <c:marker>
            <c:symbol val="none"/>
          </c:marker>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Sheet1!$F$2:$F$22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4-BBD5-4476-A10C-124A13C7BB52}"/>
            </c:ext>
          </c:extLst>
        </c:ser>
        <c:ser>
          <c:idx val="5"/>
          <c:order val="5"/>
          <c:tx>
            <c:strRef>
              <c:f>Sheet1!$G$1</c:f>
              <c:strCache>
                <c:ptCount val="1"/>
                <c:pt idx="0">
                  <c:v>Instagram</c:v>
                </c:pt>
              </c:strCache>
            </c:strRef>
          </c:tx>
          <c:spPr>
            <a:ln w="28575" cap="rnd">
              <a:solidFill>
                <a:schemeClr val="accent6"/>
              </a:solidFill>
              <a:round/>
            </a:ln>
            <a:effectLst/>
          </c:spPr>
          <c:marker>
            <c:symbol val="none"/>
          </c:marker>
          <c:cat>
            <c:numRef>
              <c:f>Sheet1!$A$2:$A$22</c:f>
              <c:numCache>
                <c:formatCode>m/d/yyyy</c:formatCode>
                <c:ptCount val="2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43101</c:v>
                </c:pt>
                <c:pt idx="13">
                  <c:v>43102</c:v>
                </c:pt>
                <c:pt idx="14">
                  <c:v>43103</c:v>
                </c:pt>
                <c:pt idx="15">
                  <c:v>43104</c:v>
                </c:pt>
                <c:pt idx="16">
                  <c:v>43105</c:v>
                </c:pt>
                <c:pt idx="17">
                  <c:v>43106</c:v>
                </c:pt>
                <c:pt idx="18">
                  <c:v>43107</c:v>
                </c:pt>
                <c:pt idx="19">
                  <c:v>43108</c:v>
                </c:pt>
                <c:pt idx="20">
                  <c:v>43109</c:v>
                </c:pt>
              </c:numCache>
            </c:numRef>
          </c:cat>
          <c:val>
            <c:numRef>
              <c:f>Sheet1!$G$2:$G$22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5-BBD5-4476-A10C-124A13C7BB52}"/>
            </c:ext>
          </c:extLst>
        </c:ser>
        <c:dLbls>
          <c:showLegendKey val="0"/>
          <c:showVal val="0"/>
          <c:showCatName val="0"/>
          <c:showSerName val="0"/>
          <c:showPercent val="0"/>
          <c:showBubbleSize val="0"/>
        </c:dLbls>
        <c:smooth val="0"/>
        <c:axId val="526483552"/>
        <c:axId val="526488472"/>
      </c:lineChart>
      <c:dateAx>
        <c:axId val="526483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488472"/>
        <c:crosses val="autoZero"/>
        <c:auto val="1"/>
        <c:lblOffset val="100"/>
        <c:baseTimeUnit val="days"/>
      </c:dateAx>
      <c:valAx>
        <c:axId val="526488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6483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68843-DF97-4A8E-9744-A77E721C4744}"/>
              </a:ext>
            </a:extLst>
          </p:cNvPr>
          <p:cNvSpPr>
            <a:spLocks noGrp="1"/>
          </p:cNvSpPr>
          <p:nvPr>
            <p:ph type="ctrTitle"/>
          </p:nvPr>
        </p:nvSpPr>
        <p:spPr/>
        <p:txBody>
          <a:bodyPr/>
          <a:lstStyle/>
          <a:p>
            <a:r>
              <a:rPr lang="en-US"/>
              <a:t>SLTR</a:t>
            </a:r>
          </a:p>
        </p:txBody>
      </p:sp>
      <p:sp>
        <p:nvSpPr>
          <p:cNvPr id="3" name="Subtitle 2">
            <a:extLst>
              <a:ext uri="{FF2B5EF4-FFF2-40B4-BE49-F238E27FC236}">
                <a16:creationId xmlns:a16="http://schemas.microsoft.com/office/drawing/2014/main" id="{29F19486-55D6-4BA2-923C-C0B35C65B1DF}"/>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1604075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C585B-4772-4AF1-81E2-E2C0E684C504}"/>
              </a:ext>
            </a:extLst>
          </p:cNvPr>
          <p:cNvSpPr>
            <a:spLocks noGrp="1"/>
          </p:cNvSpPr>
          <p:nvPr>
            <p:ph type="title"/>
          </p:nvPr>
        </p:nvSpPr>
        <p:spPr/>
        <p:txBody>
          <a:bodyPr/>
          <a:lstStyle/>
          <a:p>
            <a:r>
              <a:rPr lang="en-US"/>
              <a:t>Facebook FB Insights Fans Total (Bar Chart) | SLTR</a:t>
            </a:r>
          </a:p>
        </p:txBody>
      </p:sp>
      <p:graphicFrame>
        <p:nvGraphicFramePr>
          <p:cNvPr id="6" name="Chart Placeholder 5">
            <a:extLst>
              <a:ext uri="{FF2B5EF4-FFF2-40B4-BE49-F238E27FC236}">
                <a16:creationId xmlns:a16="http://schemas.microsoft.com/office/drawing/2014/main" id="{D94F09DD-8B35-470A-9BD6-E8BC64E55EDF}"/>
              </a:ext>
            </a:extLst>
          </p:cNvPr>
          <p:cNvGraphicFramePr>
            <a:graphicFrameLocks noGrp="1"/>
          </p:cNvGraphicFramePr>
          <p:nvPr>
            <p:ph type="chart" sz="quarter" idx="13"/>
            <p:extLst>
              <p:ext uri="{D42A27DB-BD31-4B8C-83A1-F6EECF244321}">
                <p14:modId xmlns:p14="http://schemas.microsoft.com/office/powerpoint/2010/main" val="1682692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2D69A1-FC0C-47F7-8CEE-CBEA13588FD9}"/>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BFA33F7C-D5A6-442D-B8C7-B2F5D20A3E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32699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FF833-8F60-4DE3-8393-EEECBCDCE256}"/>
              </a:ext>
            </a:extLst>
          </p:cNvPr>
          <p:cNvSpPr>
            <a:spLocks noGrp="1"/>
          </p:cNvSpPr>
          <p:nvPr>
            <p:ph type="title"/>
          </p:nvPr>
        </p:nvSpPr>
        <p:spPr/>
        <p:txBody>
          <a:bodyPr/>
          <a:lstStyle/>
          <a:p>
            <a:r>
              <a:rPr lang="en-US"/>
              <a:t>Facebook FB Fans Change (Bar Chart) | SLTR</a:t>
            </a:r>
          </a:p>
        </p:txBody>
      </p:sp>
      <p:graphicFrame>
        <p:nvGraphicFramePr>
          <p:cNvPr id="6" name="Chart Placeholder 5">
            <a:extLst>
              <a:ext uri="{FF2B5EF4-FFF2-40B4-BE49-F238E27FC236}">
                <a16:creationId xmlns:a16="http://schemas.microsoft.com/office/drawing/2014/main" id="{65444164-ED6B-4DC7-AE71-6D1DC29A0DDF}"/>
              </a:ext>
            </a:extLst>
          </p:cNvPr>
          <p:cNvGraphicFramePr>
            <a:graphicFrameLocks noGrp="1"/>
          </p:cNvGraphicFramePr>
          <p:nvPr>
            <p:ph type="chart" sz="quarter" idx="13"/>
            <p:extLst>
              <p:ext uri="{D42A27DB-BD31-4B8C-83A1-F6EECF244321}">
                <p14:modId xmlns:p14="http://schemas.microsoft.com/office/powerpoint/2010/main" val="3842544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CBEC22-566A-4ABC-B8F5-97B42A633C10}"/>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747E4770-3E5E-478A-8BC2-9E53184EBD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5808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429D6-8757-44F2-ABF8-62FA8147BBD0}"/>
              </a:ext>
            </a:extLst>
          </p:cNvPr>
          <p:cNvSpPr>
            <a:spLocks noGrp="1"/>
          </p:cNvSpPr>
          <p:nvPr>
            <p:ph type="title"/>
          </p:nvPr>
        </p:nvSpPr>
        <p:spPr/>
        <p:txBody>
          <a:bodyPr/>
          <a:lstStyle/>
          <a:p>
            <a:r>
              <a:rPr lang="en-US"/>
              <a:t>Facebook FB Reach (Bar Chart) | SLTR</a:t>
            </a:r>
          </a:p>
        </p:txBody>
      </p:sp>
      <p:graphicFrame>
        <p:nvGraphicFramePr>
          <p:cNvPr id="6" name="Chart Placeholder 5">
            <a:extLst>
              <a:ext uri="{FF2B5EF4-FFF2-40B4-BE49-F238E27FC236}">
                <a16:creationId xmlns:a16="http://schemas.microsoft.com/office/drawing/2014/main" id="{10178401-D716-4513-859A-036AF993CCB3}"/>
              </a:ext>
            </a:extLst>
          </p:cNvPr>
          <p:cNvGraphicFramePr>
            <a:graphicFrameLocks noGrp="1"/>
          </p:cNvGraphicFramePr>
          <p:nvPr>
            <p:ph type="chart" sz="quarter" idx="13"/>
            <p:extLst>
              <p:ext uri="{D42A27DB-BD31-4B8C-83A1-F6EECF244321}">
                <p14:modId xmlns:p14="http://schemas.microsoft.com/office/powerpoint/2010/main" val="555481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B8252B-33F7-46A9-B6E2-F3A110F82FEE}"/>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8DF34913-C12A-4C74-95C8-E6C8002A4B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2097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B8CF6-20E9-4729-94BA-C7BB843D598A}"/>
              </a:ext>
            </a:extLst>
          </p:cNvPr>
          <p:cNvSpPr>
            <a:spLocks noGrp="1"/>
          </p:cNvSpPr>
          <p:nvPr>
            <p:ph type="title"/>
          </p:nvPr>
        </p:nvSpPr>
        <p:spPr/>
        <p:txBody>
          <a:bodyPr/>
          <a:lstStyle/>
          <a:p>
            <a:r>
              <a:rPr lang="en-US"/>
              <a:t>Facebook FB Total Interactions (Bar Chart) | SLTR</a:t>
            </a:r>
          </a:p>
        </p:txBody>
      </p:sp>
      <p:graphicFrame>
        <p:nvGraphicFramePr>
          <p:cNvPr id="6" name="Chart Placeholder 5">
            <a:extLst>
              <a:ext uri="{FF2B5EF4-FFF2-40B4-BE49-F238E27FC236}">
                <a16:creationId xmlns:a16="http://schemas.microsoft.com/office/drawing/2014/main" id="{B56FD4ED-4895-47DE-B6D4-BD4381079E86}"/>
              </a:ext>
            </a:extLst>
          </p:cNvPr>
          <p:cNvGraphicFramePr>
            <a:graphicFrameLocks noGrp="1"/>
          </p:cNvGraphicFramePr>
          <p:nvPr>
            <p:ph type="chart" sz="quarter" idx="13"/>
            <p:extLst>
              <p:ext uri="{D42A27DB-BD31-4B8C-83A1-F6EECF244321}">
                <p14:modId xmlns:p14="http://schemas.microsoft.com/office/powerpoint/2010/main" val="3432335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24B55C-1A3B-4715-9DE8-65A190314835}"/>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2611DD4C-0FB4-4359-9BCF-97D215E829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8017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5882F-E6E3-418E-93C9-F9BDB5A13AA1}"/>
              </a:ext>
            </a:extLst>
          </p:cNvPr>
          <p:cNvSpPr>
            <a:spLocks noGrp="1"/>
          </p:cNvSpPr>
          <p:nvPr>
            <p:ph type="title"/>
          </p:nvPr>
        </p:nvSpPr>
        <p:spPr/>
        <p:txBody>
          <a:bodyPr/>
          <a:lstStyle/>
          <a:p>
            <a:r>
              <a:rPr lang="en-US"/>
              <a:t>Facebook FB Organic Vs Paid Reach (Bar Chart) | SLTR</a:t>
            </a:r>
          </a:p>
        </p:txBody>
      </p:sp>
      <p:graphicFrame>
        <p:nvGraphicFramePr>
          <p:cNvPr id="6" name="Chart Placeholder 5">
            <a:extLst>
              <a:ext uri="{FF2B5EF4-FFF2-40B4-BE49-F238E27FC236}">
                <a16:creationId xmlns:a16="http://schemas.microsoft.com/office/drawing/2014/main" id="{E00FE0BF-110C-4D1A-9CE3-C1D11C5E771D}"/>
              </a:ext>
            </a:extLst>
          </p:cNvPr>
          <p:cNvGraphicFramePr>
            <a:graphicFrameLocks noGrp="1"/>
          </p:cNvGraphicFramePr>
          <p:nvPr>
            <p:ph type="chart" sz="quarter" idx="13"/>
            <p:extLst>
              <p:ext uri="{D42A27DB-BD31-4B8C-83A1-F6EECF244321}">
                <p14:modId xmlns:p14="http://schemas.microsoft.com/office/powerpoint/2010/main" val="41361576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DAA372-F6CE-498E-92BC-CD22E8481B05}"/>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A3F7CDF9-FFAB-46E8-B4DC-1911BD4956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1100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2CBE3-3A3E-4380-872E-1EBB76B43255}"/>
              </a:ext>
            </a:extLst>
          </p:cNvPr>
          <p:cNvSpPr>
            <a:spLocks noGrp="1"/>
          </p:cNvSpPr>
          <p:nvPr>
            <p:ph type="title"/>
          </p:nvPr>
        </p:nvSpPr>
        <p:spPr/>
        <p:txBody>
          <a:bodyPr/>
          <a:lstStyle/>
          <a:p>
            <a:r>
              <a:rPr lang="en-US"/>
              <a:t>Facebook FB Post Reach (Bar Chart) | SLTR</a:t>
            </a:r>
          </a:p>
        </p:txBody>
      </p:sp>
      <p:graphicFrame>
        <p:nvGraphicFramePr>
          <p:cNvPr id="6" name="Chart Placeholder 5">
            <a:extLst>
              <a:ext uri="{FF2B5EF4-FFF2-40B4-BE49-F238E27FC236}">
                <a16:creationId xmlns:a16="http://schemas.microsoft.com/office/drawing/2014/main" id="{1C998014-ED6B-4218-9095-6BEF2E70717E}"/>
              </a:ext>
            </a:extLst>
          </p:cNvPr>
          <p:cNvGraphicFramePr>
            <a:graphicFrameLocks noGrp="1"/>
          </p:cNvGraphicFramePr>
          <p:nvPr>
            <p:ph type="chart" sz="quarter" idx="13"/>
            <p:extLst>
              <p:ext uri="{D42A27DB-BD31-4B8C-83A1-F6EECF244321}">
                <p14:modId xmlns:p14="http://schemas.microsoft.com/office/powerpoint/2010/main" val="1931723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18B2D5-90C9-4717-BE02-99DD8010AB8E}"/>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71F55CD4-D66F-493E-8513-9A8E891813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8931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BF4C1-757C-403E-966E-072D83F0196A}"/>
              </a:ext>
            </a:extLst>
          </p:cNvPr>
          <p:cNvSpPr>
            <a:spLocks noGrp="1"/>
          </p:cNvSpPr>
          <p:nvPr>
            <p:ph type="title"/>
          </p:nvPr>
        </p:nvSpPr>
        <p:spPr/>
        <p:txBody>
          <a:bodyPr/>
          <a:lstStyle/>
          <a:p>
            <a:r>
              <a:rPr lang="en-US"/>
              <a:t>Facebook FB Own Posts Table with views | SLTR - 1 of 22</a:t>
            </a:r>
          </a:p>
        </p:txBody>
      </p:sp>
      <p:graphicFrame>
        <p:nvGraphicFramePr>
          <p:cNvPr id="5" name="Table Placeholder 4">
            <a:extLst>
              <a:ext uri="{FF2B5EF4-FFF2-40B4-BE49-F238E27FC236}">
                <a16:creationId xmlns:a16="http://schemas.microsoft.com/office/drawing/2014/main" id="{3F7DA262-23A5-4216-B873-E0A9146BB35C}"/>
              </a:ext>
            </a:extLst>
          </p:cNvPr>
          <p:cNvGraphicFramePr>
            <a:graphicFrameLocks noGrp="1"/>
          </p:cNvGraphicFramePr>
          <p:nvPr>
            <p:ph type="tbl" sz="quarter" idx="13"/>
            <p:extLst>
              <p:ext uri="{D42A27DB-BD31-4B8C-83A1-F6EECF244321}">
                <p14:modId xmlns:p14="http://schemas.microsoft.com/office/powerpoint/2010/main" val="197828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2334349"/>
                    </a:ext>
                  </a:extLst>
                </a:gridCol>
                <a:gridCol w="576072">
                  <a:extLst>
                    <a:ext uri="{9D8B030D-6E8A-4147-A177-3AD203B41FA5}">
                      <a16:colId xmlns:a16="http://schemas.microsoft.com/office/drawing/2014/main" val="1346929843"/>
                    </a:ext>
                  </a:extLst>
                </a:gridCol>
                <a:gridCol w="576072">
                  <a:extLst>
                    <a:ext uri="{9D8B030D-6E8A-4147-A177-3AD203B41FA5}">
                      <a16:colId xmlns:a16="http://schemas.microsoft.com/office/drawing/2014/main" val="2913460043"/>
                    </a:ext>
                  </a:extLst>
                </a:gridCol>
                <a:gridCol w="576072">
                  <a:extLst>
                    <a:ext uri="{9D8B030D-6E8A-4147-A177-3AD203B41FA5}">
                      <a16:colId xmlns:a16="http://schemas.microsoft.com/office/drawing/2014/main" val="1240543890"/>
                    </a:ext>
                  </a:extLst>
                </a:gridCol>
                <a:gridCol w="576072">
                  <a:extLst>
                    <a:ext uri="{9D8B030D-6E8A-4147-A177-3AD203B41FA5}">
                      <a16:colId xmlns:a16="http://schemas.microsoft.com/office/drawing/2014/main" val="4013009711"/>
                    </a:ext>
                  </a:extLst>
                </a:gridCol>
                <a:gridCol w="576072">
                  <a:extLst>
                    <a:ext uri="{9D8B030D-6E8A-4147-A177-3AD203B41FA5}">
                      <a16:colId xmlns:a16="http://schemas.microsoft.com/office/drawing/2014/main" val="3204586425"/>
                    </a:ext>
                  </a:extLst>
                </a:gridCol>
                <a:gridCol w="576072">
                  <a:extLst>
                    <a:ext uri="{9D8B030D-6E8A-4147-A177-3AD203B41FA5}">
                      <a16:colId xmlns:a16="http://schemas.microsoft.com/office/drawing/2014/main" val="3639746759"/>
                    </a:ext>
                  </a:extLst>
                </a:gridCol>
                <a:gridCol w="576072">
                  <a:extLst>
                    <a:ext uri="{9D8B030D-6E8A-4147-A177-3AD203B41FA5}">
                      <a16:colId xmlns:a16="http://schemas.microsoft.com/office/drawing/2014/main" val="4207337700"/>
                    </a:ext>
                  </a:extLst>
                </a:gridCol>
                <a:gridCol w="576072">
                  <a:extLst>
                    <a:ext uri="{9D8B030D-6E8A-4147-A177-3AD203B41FA5}">
                      <a16:colId xmlns:a16="http://schemas.microsoft.com/office/drawing/2014/main" val="1166094528"/>
                    </a:ext>
                  </a:extLst>
                </a:gridCol>
                <a:gridCol w="576072">
                  <a:extLst>
                    <a:ext uri="{9D8B030D-6E8A-4147-A177-3AD203B41FA5}">
                      <a16:colId xmlns:a16="http://schemas.microsoft.com/office/drawing/2014/main" val="2653984219"/>
                    </a:ext>
                  </a:extLst>
                </a:gridCol>
                <a:gridCol w="576072">
                  <a:extLst>
                    <a:ext uri="{9D8B030D-6E8A-4147-A177-3AD203B41FA5}">
                      <a16:colId xmlns:a16="http://schemas.microsoft.com/office/drawing/2014/main" val="4256963442"/>
                    </a:ext>
                  </a:extLst>
                </a:gridCol>
                <a:gridCol w="658368">
                  <a:extLst>
                    <a:ext uri="{9D8B030D-6E8A-4147-A177-3AD203B41FA5}">
                      <a16:colId xmlns:a16="http://schemas.microsoft.com/office/drawing/2014/main" val="3385779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8331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- 2017-07-16 17:26:59 </a:t>
                      </a:r>
                      <a:r>
                        <a:rPr kumimoji="0" lang="en-US" sz="1000" b="0" i="0" u="none" strike="noStrike" kern="1200" cap="none" spc="0" normalizeH="0" baseline="0" noProof="0">
                          <a:ln>
                            <a:noFill/>
                          </a:ln>
                          <a:solidFill>
                            <a:prstClr val="black"/>
                          </a:solidFill>
                          <a:effectLst/>
                          <a:uLnTx/>
                          <a:uFillTx/>
                          <a:latin typeface="+mn-lt"/>
                          <a:ea typeface="+mn-ea"/>
                          <a:cs typeface="+mn-cs"/>
                        </a:rPr>
                        <a:t> 
 Shangri-La's Le Touessrok Resort &amp; Spa is Paradise for the whole family! Keep your teens entertained with water activities, private barbecues and Mauritian adventures, with our special teens packages: http://bit.ly/2scEsGJ
📷 : holidaytimes_mauritius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14886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- 2017-08-13 10:50:11 </a:t>
                      </a:r>
                      <a:r>
                        <a:rPr kumimoji="0" lang="en-US" sz="1000" b="0" i="0" u="none" strike="noStrike" kern="1200" cap="none" spc="0" normalizeH="0" baseline="0" noProof="0">
                          <a:ln>
                            <a:noFill/>
                          </a:ln>
                          <a:solidFill>
                            <a:prstClr val="black"/>
                          </a:solidFill>
                          <a:effectLst/>
                          <a:uLnTx/>
                          <a:uFillTx/>
                          <a:latin typeface="+mn-lt"/>
                          <a:ea typeface="+mn-ea"/>
                          <a:cs typeface="+mn-cs"/>
                        </a:rPr>
                        <a:t> 
 Play your days away on a stunning golf course surrounded by the Indian Ocean, before retreating to luxury rooms and beautiful white beaches. Book your luxury Mauritian golf getaway: http://bit.ly/2sc4auQ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94564487"/>
                  </a:ext>
                </a:extLst>
              </a:tr>
            </a:tbl>
          </a:graphicData>
        </a:graphic>
      </p:graphicFrame>
      <p:sp>
        <p:nvSpPr>
          <p:cNvPr id="4" name="Text Placeholder 3">
            <a:extLst>
              <a:ext uri="{FF2B5EF4-FFF2-40B4-BE49-F238E27FC236}">
                <a16:creationId xmlns:a16="http://schemas.microsoft.com/office/drawing/2014/main" id="{2A74593A-A624-49C5-A523-722217BF5679}"/>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302434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7B880-5ABE-4AC7-A5C3-124750D36FEA}"/>
              </a:ext>
            </a:extLst>
          </p:cNvPr>
          <p:cNvSpPr>
            <a:spLocks noGrp="1"/>
          </p:cNvSpPr>
          <p:nvPr>
            <p:ph type="title"/>
          </p:nvPr>
        </p:nvSpPr>
        <p:spPr/>
        <p:txBody>
          <a:bodyPr/>
          <a:lstStyle/>
          <a:p>
            <a:r>
              <a:rPr lang="en-US"/>
              <a:t>Facebook FB Own Posts Table with views | SLTR - 2 of 22</a:t>
            </a:r>
          </a:p>
        </p:txBody>
      </p:sp>
      <p:graphicFrame>
        <p:nvGraphicFramePr>
          <p:cNvPr id="5" name="Table Placeholder 4">
            <a:extLst>
              <a:ext uri="{FF2B5EF4-FFF2-40B4-BE49-F238E27FC236}">
                <a16:creationId xmlns:a16="http://schemas.microsoft.com/office/drawing/2014/main" id="{8B00FF67-F8D8-43A2-8AA2-5A320B0173F7}"/>
              </a:ext>
            </a:extLst>
          </p:cNvPr>
          <p:cNvGraphicFramePr>
            <a:graphicFrameLocks noGrp="1"/>
          </p:cNvGraphicFramePr>
          <p:nvPr>
            <p:ph type="tbl" sz="quarter" idx="13"/>
            <p:extLst>
              <p:ext uri="{D42A27DB-BD31-4B8C-83A1-F6EECF244321}">
                <p14:modId xmlns:p14="http://schemas.microsoft.com/office/powerpoint/2010/main" val="3933291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52680992"/>
                    </a:ext>
                  </a:extLst>
                </a:gridCol>
                <a:gridCol w="576072">
                  <a:extLst>
                    <a:ext uri="{9D8B030D-6E8A-4147-A177-3AD203B41FA5}">
                      <a16:colId xmlns:a16="http://schemas.microsoft.com/office/drawing/2014/main" val="1441793018"/>
                    </a:ext>
                  </a:extLst>
                </a:gridCol>
                <a:gridCol w="576072">
                  <a:extLst>
                    <a:ext uri="{9D8B030D-6E8A-4147-A177-3AD203B41FA5}">
                      <a16:colId xmlns:a16="http://schemas.microsoft.com/office/drawing/2014/main" val="816615853"/>
                    </a:ext>
                  </a:extLst>
                </a:gridCol>
                <a:gridCol w="576072">
                  <a:extLst>
                    <a:ext uri="{9D8B030D-6E8A-4147-A177-3AD203B41FA5}">
                      <a16:colId xmlns:a16="http://schemas.microsoft.com/office/drawing/2014/main" val="409559570"/>
                    </a:ext>
                  </a:extLst>
                </a:gridCol>
                <a:gridCol w="576072">
                  <a:extLst>
                    <a:ext uri="{9D8B030D-6E8A-4147-A177-3AD203B41FA5}">
                      <a16:colId xmlns:a16="http://schemas.microsoft.com/office/drawing/2014/main" val="3409626184"/>
                    </a:ext>
                  </a:extLst>
                </a:gridCol>
                <a:gridCol w="576072">
                  <a:extLst>
                    <a:ext uri="{9D8B030D-6E8A-4147-A177-3AD203B41FA5}">
                      <a16:colId xmlns:a16="http://schemas.microsoft.com/office/drawing/2014/main" val="2251645941"/>
                    </a:ext>
                  </a:extLst>
                </a:gridCol>
                <a:gridCol w="576072">
                  <a:extLst>
                    <a:ext uri="{9D8B030D-6E8A-4147-A177-3AD203B41FA5}">
                      <a16:colId xmlns:a16="http://schemas.microsoft.com/office/drawing/2014/main" val="1129276643"/>
                    </a:ext>
                  </a:extLst>
                </a:gridCol>
                <a:gridCol w="576072">
                  <a:extLst>
                    <a:ext uri="{9D8B030D-6E8A-4147-A177-3AD203B41FA5}">
                      <a16:colId xmlns:a16="http://schemas.microsoft.com/office/drawing/2014/main" val="3066971920"/>
                    </a:ext>
                  </a:extLst>
                </a:gridCol>
                <a:gridCol w="576072">
                  <a:extLst>
                    <a:ext uri="{9D8B030D-6E8A-4147-A177-3AD203B41FA5}">
                      <a16:colId xmlns:a16="http://schemas.microsoft.com/office/drawing/2014/main" val="2824254325"/>
                    </a:ext>
                  </a:extLst>
                </a:gridCol>
                <a:gridCol w="576072">
                  <a:extLst>
                    <a:ext uri="{9D8B030D-6E8A-4147-A177-3AD203B41FA5}">
                      <a16:colId xmlns:a16="http://schemas.microsoft.com/office/drawing/2014/main" val="30513658"/>
                    </a:ext>
                  </a:extLst>
                </a:gridCol>
                <a:gridCol w="576072">
                  <a:extLst>
                    <a:ext uri="{9D8B030D-6E8A-4147-A177-3AD203B41FA5}">
                      <a16:colId xmlns:a16="http://schemas.microsoft.com/office/drawing/2014/main" val="2336832654"/>
                    </a:ext>
                  </a:extLst>
                </a:gridCol>
                <a:gridCol w="658368">
                  <a:extLst>
                    <a:ext uri="{9D8B030D-6E8A-4147-A177-3AD203B41FA5}">
                      <a16:colId xmlns:a16="http://schemas.microsoft.com/office/drawing/2014/main" val="3428631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3902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- 2017-07-10 09:25:37 </a:t>
                      </a:r>
                      <a:r>
                        <a:rPr kumimoji="0" lang="en-US" sz="1000" b="0" i="0" u="none" strike="noStrike" kern="1200" cap="none" spc="0" normalizeH="0" baseline="0" noProof="0">
                          <a:ln>
                            <a:noFill/>
                          </a:ln>
                          <a:solidFill>
                            <a:prstClr val="black"/>
                          </a:solidFill>
                          <a:effectLst/>
                          <a:uLnTx/>
                          <a:uFillTx/>
                          <a:latin typeface="+mn-lt"/>
                          <a:ea typeface="+mn-ea"/>
                          <a:cs typeface="+mn-cs"/>
                        </a:rPr>
                        <a:t> 
 Enjoy some invaluable time as a family, in the stunningly tropical surroundings of the Mauritian East Coast. Book one of our special Kids Offers for a holiday they'll never forget: http://bit.ly/2tP1zr3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23326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- 2017-06-20 16:41:18 </a:t>
                      </a:r>
                      <a:r>
                        <a:rPr kumimoji="0" lang="en-US" sz="1000" b="0" i="0" u="none" strike="noStrike" kern="1200" cap="none" spc="0" normalizeH="0" baseline="0" noProof="0">
                          <a:ln>
                            <a:noFill/>
                          </a:ln>
                          <a:solidFill>
                            <a:prstClr val="black"/>
                          </a:solidFill>
                          <a:effectLst/>
                          <a:uLnTx/>
                          <a:uFillTx/>
                          <a:latin typeface="+mn-lt"/>
                          <a:ea typeface="+mn-ea"/>
                          <a:cs typeface="+mn-cs"/>
                        </a:rPr>
                        <a:t> 
 Create irreplaceable memories your whole family can treasure, when you book a stay with our special Teen Package: http://bit.ly/2scEsGJ
📷: Living_for_a_lifestyle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73715207"/>
                  </a:ext>
                </a:extLst>
              </a:tr>
            </a:tbl>
          </a:graphicData>
        </a:graphic>
      </p:graphicFrame>
      <p:sp>
        <p:nvSpPr>
          <p:cNvPr id="4" name="Text Placeholder 3">
            <a:extLst>
              <a:ext uri="{FF2B5EF4-FFF2-40B4-BE49-F238E27FC236}">
                <a16:creationId xmlns:a16="http://schemas.microsoft.com/office/drawing/2014/main" id="{3DA5A585-E918-4102-9E84-E10B37D1EA07}"/>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664077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1D126-B331-4666-918C-E525DA4B2F2E}"/>
              </a:ext>
            </a:extLst>
          </p:cNvPr>
          <p:cNvSpPr>
            <a:spLocks noGrp="1"/>
          </p:cNvSpPr>
          <p:nvPr>
            <p:ph type="title"/>
          </p:nvPr>
        </p:nvSpPr>
        <p:spPr/>
        <p:txBody>
          <a:bodyPr/>
          <a:lstStyle/>
          <a:p>
            <a:r>
              <a:rPr lang="en-US"/>
              <a:t>Facebook FB Own Posts Table with views | SLTR - 3 of 22</a:t>
            </a:r>
          </a:p>
        </p:txBody>
      </p:sp>
      <p:graphicFrame>
        <p:nvGraphicFramePr>
          <p:cNvPr id="5" name="Table Placeholder 4">
            <a:extLst>
              <a:ext uri="{FF2B5EF4-FFF2-40B4-BE49-F238E27FC236}">
                <a16:creationId xmlns:a16="http://schemas.microsoft.com/office/drawing/2014/main" id="{B8CA6A23-0E26-4F75-A512-9C61313F945D}"/>
              </a:ext>
            </a:extLst>
          </p:cNvPr>
          <p:cNvGraphicFramePr>
            <a:graphicFrameLocks noGrp="1"/>
          </p:cNvGraphicFramePr>
          <p:nvPr>
            <p:ph type="tbl" sz="quarter" idx="13"/>
            <p:extLst>
              <p:ext uri="{D42A27DB-BD31-4B8C-83A1-F6EECF244321}">
                <p14:modId xmlns:p14="http://schemas.microsoft.com/office/powerpoint/2010/main" val="1132742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88001708"/>
                    </a:ext>
                  </a:extLst>
                </a:gridCol>
                <a:gridCol w="576072">
                  <a:extLst>
                    <a:ext uri="{9D8B030D-6E8A-4147-A177-3AD203B41FA5}">
                      <a16:colId xmlns:a16="http://schemas.microsoft.com/office/drawing/2014/main" val="1852855122"/>
                    </a:ext>
                  </a:extLst>
                </a:gridCol>
                <a:gridCol w="576072">
                  <a:extLst>
                    <a:ext uri="{9D8B030D-6E8A-4147-A177-3AD203B41FA5}">
                      <a16:colId xmlns:a16="http://schemas.microsoft.com/office/drawing/2014/main" val="2217878106"/>
                    </a:ext>
                  </a:extLst>
                </a:gridCol>
                <a:gridCol w="576072">
                  <a:extLst>
                    <a:ext uri="{9D8B030D-6E8A-4147-A177-3AD203B41FA5}">
                      <a16:colId xmlns:a16="http://schemas.microsoft.com/office/drawing/2014/main" val="2090397971"/>
                    </a:ext>
                  </a:extLst>
                </a:gridCol>
                <a:gridCol w="576072">
                  <a:extLst>
                    <a:ext uri="{9D8B030D-6E8A-4147-A177-3AD203B41FA5}">
                      <a16:colId xmlns:a16="http://schemas.microsoft.com/office/drawing/2014/main" val="660900741"/>
                    </a:ext>
                  </a:extLst>
                </a:gridCol>
                <a:gridCol w="576072">
                  <a:extLst>
                    <a:ext uri="{9D8B030D-6E8A-4147-A177-3AD203B41FA5}">
                      <a16:colId xmlns:a16="http://schemas.microsoft.com/office/drawing/2014/main" val="322393799"/>
                    </a:ext>
                  </a:extLst>
                </a:gridCol>
                <a:gridCol w="576072">
                  <a:extLst>
                    <a:ext uri="{9D8B030D-6E8A-4147-A177-3AD203B41FA5}">
                      <a16:colId xmlns:a16="http://schemas.microsoft.com/office/drawing/2014/main" val="3219519033"/>
                    </a:ext>
                  </a:extLst>
                </a:gridCol>
                <a:gridCol w="576072">
                  <a:extLst>
                    <a:ext uri="{9D8B030D-6E8A-4147-A177-3AD203B41FA5}">
                      <a16:colId xmlns:a16="http://schemas.microsoft.com/office/drawing/2014/main" val="267289240"/>
                    </a:ext>
                  </a:extLst>
                </a:gridCol>
                <a:gridCol w="576072">
                  <a:extLst>
                    <a:ext uri="{9D8B030D-6E8A-4147-A177-3AD203B41FA5}">
                      <a16:colId xmlns:a16="http://schemas.microsoft.com/office/drawing/2014/main" val="1022508219"/>
                    </a:ext>
                  </a:extLst>
                </a:gridCol>
                <a:gridCol w="576072">
                  <a:extLst>
                    <a:ext uri="{9D8B030D-6E8A-4147-A177-3AD203B41FA5}">
                      <a16:colId xmlns:a16="http://schemas.microsoft.com/office/drawing/2014/main" val="881943494"/>
                    </a:ext>
                  </a:extLst>
                </a:gridCol>
                <a:gridCol w="576072">
                  <a:extLst>
                    <a:ext uri="{9D8B030D-6E8A-4147-A177-3AD203B41FA5}">
                      <a16:colId xmlns:a16="http://schemas.microsoft.com/office/drawing/2014/main" val="1411623040"/>
                    </a:ext>
                  </a:extLst>
                </a:gridCol>
                <a:gridCol w="658368">
                  <a:extLst>
                    <a:ext uri="{9D8B030D-6E8A-4147-A177-3AD203B41FA5}">
                      <a16:colId xmlns:a16="http://schemas.microsoft.com/office/drawing/2014/main" val="973225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9208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- 2017-07-30 15:40:27 </a:t>
                      </a:r>
                      <a:r>
                        <a:rPr kumimoji="0" lang="en-US" sz="1000" b="0" i="0" u="none" strike="noStrike" kern="1200" cap="none" spc="0" normalizeH="0" baseline="0" noProof="0">
                          <a:ln>
                            <a:noFill/>
                          </a:ln>
                          <a:solidFill>
                            <a:prstClr val="black"/>
                          </a:solidFill>
                          <a:effectLst/>
                          <a:uLnTx/>
                          <a:uFillTx/>
                          <a:latin typeface="+mn-lt"/>
                          <a:ea typeface="+mn-ea"/>
                          <a:cs typeface="+mn-cs"/>
                        </a:rPr>
                        <a:t> 
 The Mauritian sun, music from DJ Goahead Roy, and the aroma of grilled meat and seafood filling the air... That's a barbecue on Ilot Mangénie you don't want to miss! 
For reservations for Sunday 20th August contact: 5259 1441 / 5255 3892 or 402 7400 or email restaurant-reservations.sltr@shangri-la.com
📷: peachytales/independenttraveller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45921102"/>
                  </a:ext>
                </a:extLst>
              </a:tr>
            </a:tbl>
          </a:graphicData>
        </a:graphic>
      </p:graphicFrame>
      <p:sp>
        <p:nvSpPr>
          <p:cNvPr id="4" name="Text Placeholder 3">
            <a:extLst>
              <a:ext uri="{FF2B5EF4-FFF2-40B4-BE49-F238E27FC236}">
                <a16:creationId xmlns:a16="http://schemas.microsoft.com/office/drawing/2014/main" id="{CA6E36AD-95DA-4D0B-AB6F-46B509FF0610}"/>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148069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91ABF-BB70-4877-8BEF-5E96841E493E}"/>
              </a:ext>
            </a:extLst>
          </p:cNvPr>
          <p:cNvSpPr>
            <a:spLocks noGrp="1"/>
          </p:cNvSpPr>
          <p:nvPr>
            <p:ph type="title"/>
          </p:nvPr>
        </p:nvSpPr>
        <p:spPr/>
        <p:txBody>
          <a:bodyPr/>
          <a:lstStyle/>
          <a:p>
            <a:r>
              <a:rPr lang="en-US"/>
              <a:t>Facebook FB Own Posts Table with views | SLTR - 4 of 22</a:t>
            </a:r>
          </a:p>
        </p:txBody>
      </p:sp>
      <p:graphicFrame>
        <p:nvGraphicFramePr>
          <p:cNvPr id="5" name="Table Placeholder 4">
            <a:extLst>
              <a:ext uri="{FF2B5EF4-FFF2-40B4-BE49-F238E27FC236}">
                <a16:creationId xmlns:a16="http://schemas.microsoft.com/office/drawing/2014/main" id="{2D4D7A74-C8FD-438B-9BCE-508511787897}"/>
              </a:ext>
            </a:extLst>
          </p:cNvPr>
          <p:cNvGraphicFramePr>
            <a:graphicFrameLocks noGrp="1"/>
          </p:cNvGraphicFramePr>
          <p:nvPr>
            <p:ph type="tbl" sz="quarter" idx="13"/>
            <p:extLst>
              <p:ext uri="{D42A27DB-BD31-4B8C-83A1-F6EECF244321}">
                <p14:modId xmlns:p14="http://schemas.microsoft.com/office/powerpoint/2010/main" val="2659091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80676254"/>
                    </a:ext>
                  </a:extLst>
                </a:gridCol>
                <a:gridCol w="576072">
                  <a:extLst>
                    <a:ext uri="{9D8B030D-6E8A-4147-A177-3AD203B41FA5}">
                      <a16:colId xmlns:a16="http://schemas.microsoft.com/office/drawing/2014/main" val="2857659528"/>
                    </a:ext>
                  </a:extLst>
                </a:gridCol>
                <a:gridCol w="576072">
                  <a:extLst>
                    <a:ext uri="{9D8B030D-6E8A-4147-A177-3AD203B41FA5}">
                      <a16:colId xmlns:a16="http://schemas.microsoft.com/office/drawing/2014/main" val="145286929"/>
                    </a:ext>
                  </a:extLst>
                </a:gridCol>
                <a:gridCol w="576072">
                  <a:extLst>
                    <a:ext uri="{9D8B030D-6E8A-4147-A177-3AD203B41FA5}">
                      <a16:colId xmlns:a16="http://schemas.microsoft.com/office/drawing/2014/main" val="404904350"/>
                    </a:ext>
                  </a:extLst>
                </a:gridCol>
                <a:gridCol w="576072">
                  <a:extLst>
                    <a:ext uri="{9D8B030D-6E8A-4147-A177-3AD203B41FA5}">
                      <a16:colId xmlns:a16="http://schemas.microsoft.com/office/drawing/2014/main" val="645309848"/>
                    </a:ext>
                  </a:extLst>
                </a:gridCol>
                <a:gridCol w="576072">
                  <a:extLst>
                    <a:ext uri="{9D8B030D-6E8A-4147-A177-3AD203B41FA5}">
                      <a16:colId xmlns:a16="http://schemas.microsoft.com/office/drawing/2014/main" val="2710390146"/>
                    </a:ext>
                  </a:extLst>
                </a:gridCol>
                <a:gridCol w="576072">
                  <a:extLst>
                    <a:ext uri="{9D8B030D-6E8A-4147-A177-3AD203B41FA5}">
                      <a16:colId xmlns:a16="http://schemas.microsoft.com/office/drawing/2014/main" val="4207920165"/>
                    </a:ext>
                  </a:extLst>
                </a:gridCol>
                <a:gridCol w="576072">
                  <a:extLst>
                    <a:ext uri="{9D8B030D-6E8A-4147-A177-3AD203B41FA5}">
                      <a16:colId xmlns:a16="http://schemas.microsoft.com/office/drawing/2014/main" val="3317464425"/>
                    </a:ext>
                  </a:extLst>
                </a:gridCol>
                <a:gridCol w="576072">
                  <a:extLst>
                    <a:ext uri="{9D8B030D-6E8A-4147-A177-3AD203B41FA5}">
                      <a16:colId xmlns:a16="http://schemas.microsoft.com/office/drawing/2014/main" val="1638213745"/>
                    </a:ext>
                  </a:extLst>
                </a:gridCol>
                <a:gridCol w="576072">
                  <a:extLst>
                    <a:ext uri="{9D8B030D-6E8A-4147-A177-3AD203B41FA5}">
                      <a16:colId xmlns:a16="http://schemas.microsoft.com/office/drawing/2014/main" val="2419349325"/>
                    </a:ext>
                  </a:extLst>
                </a:gridCol>
                <a:gridCol w="576072">
                  <a:extLst>
                    <a:ext uri="{9D8B030D-6E8A-4147-A177-3AD203B41FA5}">
                      <a16:colId xmlns:a16="http://schemas.microsoft.com/office/drawing/2014/main" val="3631684405"/>
                    </a:ext>
                  </a:extLst>
                </a:gridCol>
                <a:gridCol w="658368">
                  <a:extLst>
                    <a:ext uri="{9D8B030D-6E8A-4147-A177-3AD203B41FA5}">
                      <a16:colId xmlns:a16="http://schemas.microsoft.com/office/drawing/2014/main" val="1571183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4757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- 2017-08-09 09:40:30 </a:t>
                      </a:r>
                      <a:r>
                        <a:rPr kumimoji="0" lang="en-US" sz="1000" b="0" i="0" u="none" strike="noStrike" kern="1200" cap="none" spc="0" normalizeH="0" baseline="0" noProof="0">
                          <a:ln>
                            <a:noFill/>
                          </a:ln>
                          <a:solidFill>
                            <a:prstClr val="black"/>
                          </a:solidFill>
                          <a:effectLst/>
                          <a:uLnTx/>
                          <a:uFillTx/>
                          <a:latin typeface="+mn-lt"/>
                          <a:ea typeface="+mn-ea"/>
                          <a:cs typeface="+mn-cs"/>
                        </a:rPr>
                        <a:t> 
 Treat yourself and your kids to tropical experiences that bring the whole family together! Check out our special Kids Packages: http://bit.ly/2tP1zr3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94611013"/>
                  </a:ext>
                </a:extLst>
              </a:tr>
            </a:tbl>
          </a:graphicData>
        </a:graphic>
      </p:graphicFrame>
      <p:sp>
        <p:nvSpPr>
          <p:cNvPr id="4" name="Text Placeholder 3">
            <a:extLst>
              <a:ext uri="{FF2B5EF4-FFF2-40B4-BE49-F238E27FC236}">
                <a16:creationId xmlns:a16="http://schemas.microsoft.com/office/drawing/2014/main" id="{542AA942-8CCC-4409-ACA5-754386E17EAE}"/>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2560757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18240-6077-4CB7-88CC-EA67C73BA6D3}"/>
              </a:ext>
            </a:extLst>
          </p:cNvPr>
          <p:cNvSpPr>
            <a:spLocks noGrp="1"/>
          </p:cNvSpPr>
          <p:nvPr>
            <p:ph type="title"/>
          </p:nvPr>
        </p:nvSpPr>
        <p:spPr/>
        <p:txBody>
          <a:bodyPr/>
          <a:lstStyle/>
          <a:p>
            <a:r>
              <a:rPr lang="en-US"/>
              <a:t>Facebook FB Own Posts Table with views | SLTR - 5 of 22</a:t>
            </a:r>
          </a:p>
        </p:txBody>
      </p:sp>
      <p:graphicFrame>
        <p:nvGraphicFramePr>
          <p:cNvPr id="5" name="Table Placeholder 4">
            <a:extLst>
              <a:ext uri="{FF2B5EF4-FFF2-40B4-BE49-F238E27FC236}">
                <a16:creationId xmlns:a16="http://schemas.microsoft.com/office/drawing/2014/main" id="{BD285FA9-D80C-4C4E-9039-AAEFC3E1106D}"/>
              </a:ext>
            </a:extLst>
          </p:cNvPr>
          <p:cNvGraphicFramePr>
            <a:graphicFrameLocks noGrp="1"/>
          </p:cNvGraphicFramePr>
          <p:nvPr>
            <p:ph type="tbl" sz="quarter" idx="13"/>
            <p:extLst>
              <p:ext uri="{D42A27DB-BD31-4B8C-83A1-F6EECF244321}">
                <p14:modId xmlns:p14="http://schemas.microsoft.com/office/powerpoint/2010/main" val="4179362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58858044"/>
                    </a:ext>
                  </a:extLst>
                </a:gridCol>
                <a:gridCol w="576072">
                  <a:extLst>
                    <a:ext uri="{9D8B030D-6E8A-4147-A177-3AD203B41FA5}">
                      <a16:colId xmlns:a16="http://schemas.microsoft.com/office/drawing/2014/main" val="519865171"/>
                    </a:ext>
                  </a:extLst>
                </a:gridCol>
                <a:gridCol w="576072">
                  <a:extLst>
                    <a:ext uri="{9D8B030D-6E8A-4147-A177-3AD203B41FA5}">
                      <a16:colId xmlns:a16="http://schemas.microsoft.com/office/drawing/2014/main" val="232595516"/>
                    </a:ext>
                  </a:extLst>
                </a:gridCol>
                <a:gridCol w="576072">
                  <a:extLst>
                    <a:ext uri="{9D8B030D-6E8A-4147-A177-3AD203B41FA5}">
                      <a16:colId xmlns:a16="http://schemas.microsoft.com/office/drawing/2014/main" val="1972483782"/>
                    </a:ext>
                  </a:extLst>
                </a:gridCol>
                <a:gridCol w="576072">
                  <a:extLst>
                    <a:ext uri="{9D8B030D-6E8A-4147-A177-3AD203B41FA5}">
                      <a16:colId xmlns:a16="http://schemas.microsoft.com/office/drawing/2014/main" val="619209889"/>
                    </a:ext>
                  </a:extLst>
                </a:gridCol>
                <a:gridCol w="576072">
                  <a:extLst>
                    <a:ext uri="{9D8B030D-6E8A-4147-A177-3AD203B41FA5}">
                      <a16:colId xmlns:a16="http://schemas.microsoft.com/office/drawing/2014/main" val="1320023183"/>
                    </a:ext>
                  </a:extLst>
                </a:gridCol>
                <a:gridCol w="576072">
                  <a:extLst>
                    <a:ext uri="{9D8B030D-6E8A-4147-A177-3AD203B41FA5}">
                      <a16:colId xmlns:a16="http://schemas.microsoft.com/office/drawing/2014/main" val="2547879233"/>
                    </a:ext>
                  </a:extLst>
                </a:gridCol>
                <a:gridCol w="576072">
                  <a:extLst>
                    <a:ext uri="{9D8B030D-6E8A-4147-A177-3AD203B41FA5}">
                      <a16:colId xmlns:a16="http://schemas.microsoft.com/office/drawing/2014/main" val="1552008876"/>
                    </a:ext>
                  </a:extLst>
                </a:gridCol>
                <a:gridCol w="576072">
                  <a:extLst>
                    <a:ext uri="{9D8B030D-6E8A-4147-A177-3AD203B41FA5}">
                      <a16:colId xmlns:a16="http://schemas.microsoft.com/office/drawing/2014/main" val="1133440581"/>
                    </a:ext>
                  </a:extLst>
                </a:gridCol>
                <a:gridCol w="576072">
                  <a:extLst>
                    <a:ext uri="{9D8B030D-6E8A-4147-A177-3AD203B41FA5}">
                      <a16:colId xmlns:a16="http://schemas.microsoft.com/office/drawing/2014/main" val="3156568018"/>
                    </a:ext>
                  </a:extLst>
                </a:gridCol>
                <a:gridCol w="576072">
                  <a:extLst>
                    <a:ext uri="{9D8B030D-6E8A-4147-A177-3AD203B41FA5}">
                      <a16:colId xmlns:a16="http://schemas.microsoft.com/office/drawing/2014/main" val="3270621890"/>
                    </a:ext>
                  </a:extLst>
                </a:gridCol>
                <a:gridCol w="658368">
                  <a:extLst>
                    <a:ext uri="{9D8B030D-6E8A-4147-A177-3AD203B41FA5}">
                      <a16:colId xmlns:a16="http://schemas.microsoft.com/office/drawing/2014/main" val="2026769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7045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- 2017-12-27 20:00:00 </a:t>
                      </a:r>
                      <a:r>
                        <a:rPr kumimoji="0" lang="en-US" sz="1000" b="0" i="0" u="none" strike="noStrike" kern="1200" cap="none" spc="0" normalizeH="0" baseline="0" noProof="0">
                          <a:ln>
                            <a:noFill/>
                          </a:ln>
                          <a:solidFill>
                            <a:prstClr val="black"/>
                          </a:solidFill>
                          <a:effectLst/>
                          <a:uLnTx/>
                          <a:uFillTx/>
                          <a:latin typeface="+mn-lt"/>
                          <a:ea typeface="+mn-ea"/>
                          <a:cs typeface="+mn-cs"/>
                        </a:rPr>
                        <a:t> 
 We are excited to be collaborating with the famed restaurant to the SUPERSTARS, MAMO Le Michelangelo! With special dinners and buffet lunches lined up at Republik, experience a taste of Italy from the masters this January! 
More details: http://bit.ly/2C8hd5k
Booking: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55903327"/>
                  </a:ext>
                </a:extLst>
              </a:tr>
            </a:tbl>
          </a:graphicData>
        </a:graphic>
      </p:graphicFrame>
      <p:sp>
        <p:nvSpPr>
          <p:cNvPr id="4" name="Text Placeholder 3">
            <a:extLst>
              <a:ext uri="{FF2B5EF4-FFF2-40B4-BE49-F238E27FC236}">
                <a16:creationId xmlns:a16="http://schemas.microsoft.com/office/drawing/2014/main" id="{E1EA0CC6-B1FD-4D9D-A9C7-FBEC82770709}"/>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3786699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65EC0-7F27-435B-840C-747359DD783B}"/>
              </a:ext>
            </a:extLst>
          </p:cNvPr>
          <p:cNvSpPr>
            <a:spLocks noGrp="1"/>
          </p:cNvSpPr>
          <p:nvPr>
            <p:ph type="title"/>
          </p:nvPr>
        </p:nvSpPr>
        <p:spPr/>
        <p:txBody>
          <a:bodyPr/>
          <a:lstStyle/>
          <a:p>
            <a:r>
              <a:rPr lang="en-US"/>
              <a:t>Facebook FB Own Posts Table with views | SLTR - 6 of 22</a:t>
            </a:r>
          </a:p>
        </p:txBody>
      </p:sp>
      <p:graphicFrame>
        <p:nvGraphicFramePr>
          <p:cNvPr id="5" name="Table Placeholder 4">
            <a:extLst>
              <a:ext uri="{FF2B5EF4-FFF2-40B4-BE49-F238E27FC236}">
                <a16:creationId xmlns:a16="http://schemas.microsoft.com/office/drawing/2014/main" id="{17322A2E-4015-490A-BF7C-92DDAB003087}"/>
              </a:ext>
            </a:extLst>
          </p:cNvPr>
          <p:cNvGraphicFramePr>
            <a:graphicFrameLocks noGrp="1"/>
          </p:cNvGraphicFramePr>
          <p:nvPr>
            <p:ph type="tbl" sz="quarter" idx="13"/>
            <p:extLst>
              <p:ext uri="{D42A27DB-BD31-4B8C-83A1-F6EECF244321}">
                <p14:modId xmlns:p14="http://schemas.microsoft.com/office/powerpoint/2010/main" val="2386243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21011807"/>
                    </a:ext>
                  </a:extLst>
                </a:gridCol>
                <a:gridCol w="576072">
                  <a:extLst>
                    <a:ext uri="{9D8B030D-6E8A-4147-A177-3AD203B41FA5}">
                      <a16:colId xmlns:a16="http://schemas.microsoft.com/office/drawing/2014/main" val="3716971093"/>
                    </a:ext>
                  </a:extLst>
                </a:gridCol>
                <a:gridCol w="576072">
                  <a:extLst>
                    <a:ext uri="{9D8B030D-6E8A-4147-A177-3AD203B41FA5}">
                      <a16:colId xmlns:a16="http://schemas.microsoft.com/office/drawing/2014/main" val="4268365274"/>
                    </a:ext>
                  </a:extLst>
                </a:gridCol>
                <a:gridCol w="576072">
                  <a:extLst>
                    <a:ext uri="{9D8B030D-6E8A-4147-A177-3AD203B41FA5}">
                      <a16:colId xmlns:a16="http://schemas.microsoft.com/office/drawing/2014/main" val="3729733543"/>
                    </a:ext>
                  </a:extLst>
                </a:gridCol>
                <a:gridCol w="576072">
                  <a:extLst>
                    <a:ext uri="{9D8B030D-6E8A-4147-A177-3AD203B41FA5}">
                      <a16:colId xmlns:a16="http://schemas.microsoft.com/office/drawing/2014/main" val="3677807148"/>
                    </a:ext>
                  </a:extLst>
                </a:gridCol>
                <a:gridCol w="576072">
                  <a:extLst>
                    <a:ext uri="{9D8B030D-6E8A-4147-A177-3AD203B41FA5}">
                      <a16:colId xmlns:a16="http://schemas.microsoft.com/office/drawing/2014/main" val="3039286598"/>
                    </a:ext>
                  </a:extLst>
                </a:gridCol>
                <a:gridCol w="576072">
                  <a:extLst>
                    <a:ext uri="{9D8B030D-6E8A-4147-A177-3AD203B41FA5}">
                      <a16:colId xmlns:a16="http://schemas.microsoft.com/office/drawing/2014/main" val="4223560284"/>
                    </a:ext>
                  </a:extLst>
                </a:gridCol>
                <a:gridCol w="576072">
                  <a:extLst>
                    <a:ext uri="{9D8B030D-6E8A-4147-A177-3AD203B41FA5}">
                      <a16:colId xmlns:a16="http://schemas.microsoft.com/office/drawing/2014/main" val="3205314921"/>
                    </a:ext>
                  </a:extLst>
                </a:gridCol>
                <a:gridCol w="576072">
                  <a:extLst>
                    <a:ext uri="{9D8B030D-6E8A-4147-A177-3AD203B41FA5}">
                      <a16:colId xmlns:a16="http://schemas.microsoft.com/office/drawing/2014/main" val="2058911660"/>
                    </a:ext>
                  </a:extLst>
                </a:gridCol>
                <a:gridCol w="576072">
                  <a:extLst>
                    <a:ext uri="{9D8B030D-6E8A-4147-A177-3AD203B41FA5}">
                      <a16:colId xmlns:a16="http://schemas.microsoft.com/office/drawing/2014/main" val="3346973607"/>
                    </a:ext>
                  </a:extLst>
                </a:gridCol>
                <a:gridCol w="576072">
                  <a:extLst>
                    <a:ext uri="{9D8B030D-6E8A-4147-A177-3AD203B41FA5}">
                      <a16:colId xmlns:a16="http://schemas.microsoft.com/office/drawing/2014/main" val="2898212674"/>
                    </a:ext>
                  </a:extLst>
                </a:gridCol>
                <a:gridCol w="658368">
                  <a:extLst>
                    <a:ext uri="{9D8B030D-6E8A-4147-A177-3AD203B41FA5}">
                      <a16:colId xmlns:a16="http://schemas.microsoft.com/office/drawing/2014/main" val="2287081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5042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- 2017-06-08 14:02:54 </a:t>
                      </a:r>
                      <a:r>
                        <a:rPr kumimoji="0" lang="en-US" sz="1000" b="0" i="0" u="none" strike="noStrike" kern="1200" cap="none" spc="0" normalizeH="0" baseline="0" noProof="0">
                          <a:ln>
                            <a:noFill/>
                          </a:ln>
                          <a:solidFill>
                            <a:prstClr val="black"/>
                          </a:solidFill>
                          <a:effectLst/>
                          <a:uLnTx/>
                          <a:uFillTx/>
                          <a:latin typeface="+mn-lt"/>
                          <a:ea typeface="+mn-ea"/>
                          <a:cs typeface="+mn-cs"/>
                        </a:rPr>
                        <a:t> 
 Stay and play! Perfect your swing with our Golf Mauritius package and enjoy complimentary green fees everyday with your preferred tee-off times on the world renowned Bernhard Langer course - Ile aux Cerfs Golf Club. 
Book your luxury golf getaway: http://bit.ly/2sc4auQ
📷 @drustphotos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33931971"/>
                  </a:ext>
                </a:extLst>
              </a:tr>
            </a:tbl>
          </a:graphicData>
        </a:graphic>
      </p:graphicFrame>
      <p:sp>
        <p:nvSpPr>
          <p:cNvPr id="4" name="Text Placeholder 3">
            <a:extLst>
              <a:ext uri="{FF2B5EF4-FFF2-40B4-BE49-F238E27FC236}">
                <a16:creationId xmlns:a16="http://schemas.microsoft.com/office/drawing/2014/main" id="{1AB30B08-0365-4626-8086-8D44C899C632}"/>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3363046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CB615-2F88-41FD-83CA-381C4FFAD9D9}"/>
              </a:ext>
            </a:extLst>
          </p:cNvPr>
          <p:cNvSpPr>
            <a:spLocks noGrp="1"/>
          </p:cNvSpPr>
          <p:nvPr>
            <p:ph type="title"/>
          </p:nvPr>
        </p:nvSpPr>
        <p:spPr/>
        <p:txBody>
          <a:bodyPr/>
          <a:lstStyle/>
          <a:p>
            <a:r>
              <a:rPr lang="en-US"/>
              <a:t>Facebook FB Own Posts Table with views | SLTR - 7 of 22</a:t>
            </a:r>
          </a:p>
        </p:txBody>
      </p:sp>
      <p:graphicFrame>
        <p:nvGraphicFramePr>
          <p:cNvPr id="5" name="Table Placeholder 4">
            <a:extLst>
              <a:ext uri="{FF2B5EF4-FFF2-40B4-BE49-F238E27FC236}">
                <a16:creationId xmlns:a16="http://schemas.microsoft.com/office/drawing/2014/main" id="{D448AEB7-F9EA-4EE1-B1C7-FCBEE1A33FE4}"/>
              </a:ext>
            </a:extLst>
          </p:cNvPr>
          <p:cNvGraphicFramePr>
            <a:graphicFrameLocks noGrp="1"/>
          </p:cNvGraphicFramePr>
          <p:nvPr>
            <p:ph type="tbl" sz="quarter" idx="13"/>
            <p:extLst>
              <p:ext uri="{D42A27DB-BD31-4B8C-83A1-F6EECF244321}">
                <p14:modId xmlns:p14="http://schemas.microsoft.com/office/powerpoint/2010/main" val="3565358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14447160"/>
                    </a:ext>
                  </a:extLst>
                </a:gridCol>
                <a:gridCol w="576072">
                  <a:extLst>
                    <a:ext uri="{9D8B030D-6E8A-4147-A177-3AD203B41FA5}">
                      <a16:colId xmlns:a16="http://schemas.microsoft.com/office/drawing/2014/main" val="470386446"/>
                    </a:ext>
                  </a:extLst>
                </a:gridCol>
                <a:gridCol w="576072">
                  <a:extLst>
                    <a:ext uri="{9D8B030D-6E8A-4147-A177-3AD203B41FA5}">
                      <a16:colId xmlns:a16="http://schemas.microsoft.com/office/drawing/2014/main" val="4094532622"/>
                    </a:ext>
                  </a:extLst>
                </a:gridCol>
                <a:gridCol w="576072">
                  <a:extLst>
                    <a:ext uri="{9D8B030D-6E8A-4147-A177-3AD203B41FA5}">
                      <a16:colId xmlns:a16="http://schemas.microsoft.com/office/drawing/2014/main" val="2828928626"/>
                    </a:ext>
                  </a:extLst>
                </a:gridCol>
                <a:gridCol w="576072">
                  <a:extLst>
                    <a:ext uri="{9D8B030D-6E8A-4147-A177-3AD203B41FA5}">
                      <a16:colId xmlns:a16="http://schemas.microsoft.com/office/drawing/2014/main" val="667260151"/>
                    </a:ext>
                  </a:extLst>
                </a:gridCol>
                <a:gridCol w="576072">
                  <a:extLst>
                    <a:ext uri="{9D8B030D-6E8A-4147-A177-3AD203B41FA5}">
                      <a16:colId xmlns:a16="http://schemas.microsoft.com/office/drawing/2014/main" val="650176856"/>
                    </a:ext>
                  </a:extLst>
                </a:gridCol>
                <a:gridCol w="576072">
                  <a:extLst>
                    <a:ext uri="{9D8B030D-6E8A-4147-A177-3AD203B41FA5}">
                      <a16:colId xmlns:a16="http://schemas.microsoft.com/office/drawing/2014/main" val="3314920521"/>
                    </a:ext>
                  </a:extLst>
                </a:gridCol>
                <a:gridCol w="576072">
                  <a:extLst>
                    <a:ext uri="{9D8B030D-6E8A-4147-A177-3AD203B41FA5}">
                      <a16:colId xmlns:a16="http://schemas.microsoft.com/office/drawing/2014/main" val="3514935199"/>
                    </a:ext>
                  </a:extLst>
                </a:gridCol>
                <a:gridCol w="576072">
                  <a:extLst>
                    <a:ext uri="{9D8B030D-6E8A-4147-A177-3AD203B41FA5}">
                      <a16:colId xmlns:a16="http://schemas.microsoft.com/office/drawing/2014/main" val="1135108532"/>
                    </a:ext>
                  </a:extLst>
                </a:gridCol>
                <a:gridCol w="576072">
                  <a:extLst>
                    <a:ext uri="{9D8B030D-6E8A-4147-A177-3AD203B41FA5}">
                      <a16:colId xmlns:a16="http://schemas.microsoft.com/office/drawing/2014/main" val="586430122"/>
                    </a:ext>
                  </a:extLst>
                </a:gridCol>
                <a:gridCol w="576072">
                  <a:extLst>
                    <a:ext uri="{9D8B030D-6E8A-4147-A177-3AD203B41FA5}">
                      <a16:colId xmlns:a16="http://schemas.microsoft.com/office/drawing/2014/main" val="2036145975"/>
                    </a:ext>
                  </a:extLst>
                </a:gridCol>
                <a:gridCol w="658368">
                  <a:extLst>
                    <a:ext uri="{9D8B030D-6E8A-4147-A177-3AD203B41FA5}">
                      <a16:colId xmlns:a16="http://schemas.microsoft.com/office/drawing/2014/main" val="2411113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0710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- 2018-03-21 12:05:14 </a:t>
                      </a:r>
                      <a:r>
                        <a:rPr kumimoji="0" lang="en-US" sz="1000" b="0" i="0" u="none" strike="noStrike" kern="1200" cap="none" spc="0" normalizeH="0" baseline="0" noProof="0">
                          <a:ln>
                            <a:noFill/>
                          </a:ln>
                          <a:solidFill>
                            <a:prstClr val="black"/>
                          </a:solidFill>
                          <a:effectLst/>
                          <a:uLnTx/>
                          <a:uFillTx/>
                          <a:latin typeface="+mn-lt"/>
                          <a:ea typeface="+mn-ea"/>
                          <a:cs typeface="+mn-cs"/>
                        </a:rPr>
                        <a:t> 
 Brunch, Bubbles &amp; Beats is getting a chocolate injection this month, as we celebrate Easter! 
And YOU could WIN brunch for two people on April 1st! 
Simply post a 🍫 below and tell us who your brunch buddy is!  
Or to book: 52591441 / 5255 3892 / 4027400 or email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1119059"/>
                  </a:ext>
                </a:extLst>
              </a:tr>
            </a:tbl>
          </a:graphicData>
        </a:graphic>
      </p:graphicFrame>
      <p:sp>
        <p:nvSpPr>
          <p:cNvPr id="4" name="Text Placeholder 3">
            <a:extLst>
              <a:ext uri="{FF2B5EF4-FFF2-40B4-BE49-F238E27FC236}">
                <a16:creationId xmlns:a16="http://schemas.microsoft.com/office/drawing/2014/main" id="{AF8DDCF4-9792-4834-A14F-1C68EEB9D8F9}"/>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3643675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EB43A-CAF2-4617-969A-E6807C16C403}"/>
              </a:ext>
            </a:extLst>
          </p:cNvPr>
          <p:cNvSpPr>
            <a:spLocks noGrp="1"/>
          </p:cNvSpPr>
          <p:nvPr>
            <p:ph type="title"/>
          </p:nvPr>
        </p:nvSpPr>
        <p:spPr/>
        <p:txBody>
          <a:bodyPr/>
          <a:lstStyle/>
          <a:p>
            <a:r>
              <a:rPr lang="en-US"/>
              <a:t>Facebook FB Own Posts Table with views | SLTR - 8 of 22</a:t>
            </a:r>
          </a:p>
        </p:txBody>
      </p:sp>
      <p:graphicFrame>
        <p:nvGraphicFramePr>
          <p:cNvPr id="5" name="Table Placeholder 4">
            <a:extLst>
              <a:ext uri="{FF2B5EF4-FFF2-40B4-BE49-F238E27FC236}">
                <a16:creationId xmlns:a16="http://schemas.microsoft.com/office/drawing/2014/main" id="{2CA78643-C296-4289-9B7B-4C1776DB2F97}"/>
              </a:ext>
            </a:extLst>
          </p:cNvPr>
          <p:cNvGraphicFramePr>
            <a:graphicFrameLocks noGrp="1"/>
          </p:cNvGraphicFramePr>
          <p:nvPr>
            <p:ph type="tbl" sz="quarter" idx="13"/>
            <p:extLst>
              <p:ext uri="{D42A27DB-BD31-4B8C-83A1-F6EECF244321}">
                <p14:modId xmlns:p14="http://schemas.microsoft.com/office/powerpoint/2010/main" val="3357368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90362700"/>
                    </a:ext>
                  </a:extLst>
                </a:gridCol>
                <a:gridCol w="576072">
                  <a:extLst>
                    <a:ext uri="{9D8B030D-6E8A-4147-A177-3AD203B41FA5}">
                      <a16:colId xmlns:a16="http://schemas.microsoft.com/office/drawing/2014/main" val="3185355561"/>
                    </a:ext>
                  </a:extLst>
                </a:gridCol>
                <a:gridCol w="576072">
                  <a:extLst>
                    <a:ext uri="{9D8B030D-6E8A-4147-A177-3AD203B41FA5}">
                      <a16:colId xmlns:a16="http://schemas.microsoft.com/office/drawing/2014/main" val="3044471703"/>
                    </a:ext>
                  </a:extLst>
                </a:gridCol>
                <a:gridCol w="576072">
                  <a:extLst>
                    <a:ext uri="{9D8B030D-6E8A-4147-A177-3AD203B41FA5}">
                      <a16:colId xmlns:a16="http://schemas.microsoft.com/office/drawing/2014/main" val="3605284387"/>
                    </a:ext>
                  </a:extLst>
                </a:gridCol>
                <a:gridCol w="576072">
                  <a:extLst>
                    <a:ext uri="{9D8B030D-6E8A-4147-A177-3AD203B41FA5}">
                      <a16:colId xmlns:a16="http://schemas.microsoft.com/office/drawing/2014/main" val="4179476089"/>
                    </a:ext>
                  </a:extLst>
                </a:gridCol>
                <a:gridCol w="576072">
                  <a:extLst>
                    <a:ext uri="{9D8B030D-6E8A-4147-A177-3AD203B41FA5}">
                      <a16:colId xmlns:a16="http://schemas.microsoft.com/office/drawing/2014/main" val="3580099733"/>
                    </a:ext>
                  </a:extLst>
                </a:gridCol>
                <a:gridCol w="576072">
                  <a:extLst>
                    <a:ext uri="{9D8B030D-6E8A-4147-A177-3AD203B41FA5}">
                      <a16:colId xmlns:a16="http://schemas.microsoft.com/office/drawing/2014/main" val="1666878099"/>
                    </a:ext>
                  </a:extLst>
                </a:gridCol>
                <a:gridCol w="576072">
                  <a:extLst>
                    <a:ext uri="{9D8B030D-6E8A-4147-A177-3AD203B41FA5}">
                      <a16:colId xmlns:a16="http://schemas.microsoft.com/office/drawing/2014/main" val="252878248"/>
                    </a:ext>
                  </a:extLst>
                </a:gridCol>
                <a:gridCol w="576072">
                  <a:extLst>
                    <a:ext uri="{9D8B030D-6E8A-4147-A177-3AD203B41FA5}">
                      <a16:colId xmlns:a16="http://schemas.microsoft.com/office/drawing/2014/main" val="716177808"/>
                    </a:ext>
                  </a:extLst>
                </a:gridCol>
                <a:gridCol w="576072">
                  <a:extLst>
                    <a:ext uri="{9D8B030D-6E8A-4147-A177-3AD203B41FA5}">
                      <a16:colId xmlns:a16="http://schemas.microsoft.com/office/drawing/2014/main" val="453214737"/>
                    </a:ext>
                  </a:extLst>
                </a:gridCol>
                <a:gridCol w="576072">
                  <a:extLst>
                    <a:ext uri="{9D8B030D-6E8A-4147-A177-3AD203B41FA5}">
                      <a16:colId xmlns:a16="http://schemas.microsoft.com/office/drawing/2014/main" val="730257493"/>
                    </a:ext>
                  </a:extLst>
                </a:gridCol>
                <a:gridCol w="658368">
                  <a:extLst>
                    <a:ext uri="{9D8B030D-6E8A-4147-A177-3AD203B41FA5}">
                      <a16:colId xmlns:a16="http://schemas.microsoft.com/office/drawing/2014/main" val="1266261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0046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- 2018-02-23 13:14:40 </a:t>
                      </a:r>
                      <a:r>
                        <a:rPr kumimoji="0" lang="en-US" sz="1000" b="0" i="0" u="none" strike="noStrike" kern="1200" cap="none" spc="0" normalizeH="0" baseline="0" noProof="0">
                          <a:ln>
                            <a:noFill/>
                          </a:ln>
                          <a:solidFill>
                            <a:prstClr val="black"/>
                          </a:solidFill>
                          <a:effectLst/>
                          <a:uLnTx/>
                          <a:uFillTx/>
                          <a:latin typeface="+mn-lt"/>
                          <a:ea typeface="+mn-ea"/>
                          <a:cs typeface="+mn-cs"/>
                        </a:rPr>
                        <a:t> 
 Sunrise yoga sessions to lead you into the day, or sunset warrior yoga beside the Indian Ocean... Celeb yogi Aria Crescendo has begun her time with us! To book a spot, call 402 7400 &amp; 5941 0987 or email chispa.sltr@shangri-la.com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9640883"/>
                  </a:ext>
                </a:extLst>
              </a:tr>
            </a:tbl>
          </a:graphicData>
        </a:graphic>
      </p:graphicFrame>
      <p:sp>
        <p:nvSpPr>
          <p:cNvPr id="4" name="Text Placeholder 3">
            <a:extLst>
              <a:ext uri="{FF2B5EF4-FFF2-40B4-BE49-F238E27FC236}">
                <a16:creationId xmlns:a16="http://schemas.microsoft.com/office/drawing/2014/main" id="{FEDF6909-52FF-488E-8A3B-15967C15ADD3}"/>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15907732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9C8A6-2A3E-4DDC-8A62-945447F2457C}"/>
              </a:ext>
            </a:extLst>
          </p:cNvPr>
          <p:cNvSpPr>
            <a:spLocks noGrp="1"/>
          </p:cNvSpPr>
          <p:nvPr>
            <p:ph type="title"/>
          </p:nvPr>
        </p:nvSpPr>
        <p:spPr/>
        <p:txBody>
          <a:bodyPr/>
          <a:lstStyle/>
          <a:p>
            <a:r>
              <a:rPr lang="en-US"/>
              <a:t>Facebook FB Own Posts Table with views | SLTR - 9 of 22</a:t>
            </a:r>
          </a:p>
        </p:txBody>
      </p:sp>
      <p:graphicFrame>
        <p:nvGraphicFramePr>
          <p:cNvPr id="5" name="Table Placeholder 4">
            <a:extLst>
              <a:ext uri="{FF2B5EF4-FFF2-40B4-BE49-F238E27FC236}">
                <a16:creationId xmlns:a16="http://schemas.microsoft.com/office/drawing/2014/main" id="{E101556E-2F44-4E5C-99CB-C981C3ED140D}"/>
              </a:ext>
            </a:extLst>
          </p:cNvPr>
          <p:cNvGraphicFramePr>
            <a:graphicFrameLocks noGrp="1"/>
          </p:cNvGraphicFramePr>
          <p:nvPr>
            <p:ph type="tbl" sz="quarter" idx="13"/>
            <p:extLst>
              <p:ext uri="{D42A27DB-BD31-4B8C-83A1-F6EECF244321}">
                <p14:modId xmlns:p14="http://schemas.microsoft.com/office/powerpoint/2010/main" val="933089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19927607"/>
                    </a:ext>
                  </a:extLst>
                </a:gridCol>
                <a:gridCol w="576072">
                  <a:extLst>
                    <a:ext uri="{9D8B030D-6E8A-4147-A177-3AD203B41FA5}">
                      <a16:colId xmlns:a16="http://schemas.microsoft.com/office/drawing/2014/main" val="1111802848"/>
                    </a:ext>
                  </a:extLst>
                </a:gridCol>
                <a:gridCol w="576072">
                  <a:extLst>
                    <a:ext uri="{9D8B030D-6E8A-4147-A177-3AD203B41FA5}">
                      <a16:colId xmlns:a16="http://schemas.microsoft.com/office/drawing/2014/main" val="4141566382"/>
                    </a:ext>
                  </a:extLst>
                </a:gridCol>
                <a:gridCol w="576072">
                  <a:extLst>
                    <a:ext uri="{9D8B030D-6E8A-4147-A177-3AD203B41FA5}">
                      <a16:colId xmlns:a16="http://schemas.microsoft.com/office/drawing/2014/main" val="2296140255"/>
                    </a:ext>
                  </a:extLst>
                </a:gridCol>
                <a:gridCol w="576072">
                  <a:extLst>
                    <a:ext uri="{9D8B030D-6E8A-4147-A177-3AD203B41FA5}">
                      <a16:colId xmlns:a16="http://schemas.microsoft.com/office/drawing/2014/main" val="368425569"/>
                    </a:ext>
                  </a:extLst>
                </a:gridCol>
                <a:gridCol w="576072">
                  <a:extLst>
                    <a:ext uri="{9D8B030D-6E8A-4147-A177-3AD203B41FA5}">
                      <a16:colId xmlns:a16="http://schemas.microsoft.com/office/drawing/2014/main" val="1964397592"/>
                    </a:ext>
                  </a:extLst>
                </a:gridCol>
                <a:gridCol w="576072">
                  <a:extLst>
                    <a:ext uri="{9D8B030D-6E8A-4147-A177-3AD203B41FA5}">
                      <a16:colId xmlns:a16="http://schemas.microsoft.com/office/drawing/2014/main" val="3855548212"/>
                    </a:ext>
                  </a:extLst>
                </a:gridCol>
                <a:gridCol w="576072">
                  <a:extLst>
                    <a:ext uri="{9D8B030D-6E8A-4147-A177-3AD203B41FA5}">
                      <a16:colId xmlns:a16="http://schemas.microsoft.com/office/drawing/2014/main" val="3930434913"/>
                    </a:ext>
                  </a:extLst>
                </a:gridCol>
                <a:gridCol w="576072">
                  <a:extLst>
                    <a:ext uri="{9D8B030D-6E8A-4147-A177-3AD203B41FA5}">
                      <a16:colId xmlns:a16="http://schemas.microsoft.com/office/drawing/2014/main" val="199145057"/>
                    </a:ext>
                  </a:extLst>
                </a:gridCol>
                <a:gridCol w="576072">
                  <a:extLst>
                    <a:ext uri="{9D8B030D-6E8A-4147-A177-3AD203B41FA5}">
                      <a16:colId xmlns:a16="http://schemas.microsoft.com/office/drawing/2014/main" val="391815058"/>
                    </a:ext>
                  </a:extLst>
                </a:gridCol>
                <a:gridCol w="576072">
                  <a:extLst>
                    <a:ext uri="{9D8B030D-6E8A-4147-A177-3AD203B41FA5}">
                      <a16:colId xmlns:a16="http://schemas.microsoft.com/office/drawing/2014/main" val="2172780023"/>
                    </a:ext>
                  </a:extLst>
                </a:gridCol>
                <a:gridCol w="658368">
                  <a:extLst>
                    <a:ext uri="{9D8B030D-6E8A-4147-A177-3AD203B41FA5}">
                      <a16:colId xmlns:a16="http://schemas.microsoft.com/office/drawing/2014/main" val="2755168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9641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- 2017-10-18 11:30:34 </a:t>
                      </a:r>
                      <a:r>
                        <a:rPr kumimoji="0" lang="en-US" sz="1000" b="0" i="0" u="none" strike="noStrike" kern="1200" cap="none" spc="0" normalizeH="0" baseline="0" noProof="0">
                          <a:ln>
                            <a:noFill/>
                          </a:ln>
                          <a:solidFill>
                            <a:prstClr val="black"/>
                          </a:solidFill>
                          <a:effectLst/>
                          <a:uLnTx/>
                          <a:uFillTx/>
                          <a:latin typeface="+mn-lt"/>
                          <a:ea typeface="+mn-ea"/>
                          <a:cs typeface="+mn-cs"/>
                        </a:rPr>
                        <a:t> 
 Relax into the weekend, with exquisite wine and a selection of over 30 types of cheeses, bread &amp; crackers at our Cheese and Wine evening, Friday October 27th, from 6.30pm to 10.30pm. 
To book or more info: call 52591441 or email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02652704"/>
                  </a:ext>
                </a:extLst>
              </a:tr>
            </a:tbl>
          </a:graphicData>
        </a:graphic>
      </p:graphicFrame>
      <p:sp>
        <p:nvSpPr>
          <p:cNvPr id="4" name="Text Placeholder 3">
            <a:extLst>
              <a:ext uri="{FF2B5EF4-FFF2-40B4-BE49-F238E27FC236}">
                <a16:creationId xmlns:a16="http://schemas.microsoft.com/office/drawing/2014/main" id="{B15B947B-1EF7-4ABA-B561-48280E3DB9F2}"/>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28521778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0AF73-585A-4068-BA8D-85B7465E0A53}"/>
              </a:ext>
            </a:extLst>
          </p:cNvPr>
          <p:cNvSpPr>
            <a:spLocks noGrp="1"/>
          </p:cNvSpPr>
          <p:nvPr>
            <p:ph type="title"/>
          </p:nvPr>
        </p:nvSpPr>
        <p:spPr/>
        <p:txBody>
          <a:bodyPr/>
          <a:lstStyle/>
          <a:p>
            <a:r>
              <a:rPr lang="en-US"/>
              <a:t>Facebook FB Own Posts Table with views | SLTR - 10 of 22</a:t>
            </a:r>
          </a:p>
        </p:txBody>
      </p:sp>
      <p:graphicFrame>
        <p:nvGraphicFramePr>
          <p:cNvPr id="5" name="Table Placeholder 4">
            <a:extLst>
              <a:ext uri="{FF2B5EF4-FFF2-40B4-BE49-F238E27FC236}">
                <a16:creationId xmlns:a16="http://schemas.microsoft.com/office/drawing/2014/main" id="{9009171A-3300-4264-8C0D-B254972718A1}"/>
              </a:ext>
            </a:extLst>
          </p:cNvPr>
          <p:cNvGraphicFramePr>
            <a:graphicFrameLocks noGrp="1"/>
          </p:cNvGraphicFramePr>
          <p:nvPr>
            <p:ph type="tbl" sz="quarter" idx="13"/>
            <p:extLst>
              <p:ext uri="{D42A27DB-BD31-4B8C-83A1-F6EECF244321}">
                <p14:modId xmlns:p14="http://schemas.microsoft.com/office/powerpoint/2010/main" val="3695352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40859865"/>
                    </a:ext>
                  </a:extLst>
                </a:gridCol>
                <a:gridCol w="576072">
                  <a:extLst>
                    <a:ext uri="{9D8B030D-6E8A-4147-A177-3AD203B41FA5}">
                      <a16:colId xmlns:a16="http://schemas.microsoft.com/office/drawing/2014/main" val="3847052875"/>
                    </a:ext>
                  </a:extLst>
                </a:gridCol>
                <a:gridCol w="576072">
                  <a:extLst>
                    <a:ext uri="{9D8B030D-6E8A-4147-A177-3AD203B41FA5}">
                      <a16:colId xmlns:a16="http://schemas.microsoft.com/office/drawing/2014/main" val="1111116156"/>
                    </a:ext>
                  </a:extLst>
                </a:gridCol>
                <a:gridCol w="576072">
                  <a:extLst>
                    <a:ext uri="{9D8B030D-6E8A-4147-A177-3AD203B41FA5}">
                      <a16:colId xmlns:a16="http://schemas.microsoft.com/office/drawing/2014/main" val="3705055540"/>
                    </a:ext>
                  </a:extLst>
                </a:gridCol>
                <a:gridCol w="576072">
                  <a:extLst>
                    <a:ext uri="{9D8B030D-6E8A-4147-A177-3AD203B41FA5}">
                      <a16:colId xmlns:a16="http://schemas.microsoft.com/office/drawing/2014/main" val="1241576644"/>
                    </a:ext>
                  </a:extLst>
                </a:gridCol>
                <a:gridCol w="576072">
                  <a:extLst>
                    <a:ext uri="{9D8B030D-6E8A-4147-A177-3AD203B41FA5}">
                      <a16:colId xmlns:a16="http://schemas.microsoft.com/office/drawing/2014/main" val="3762612730"/>
                    </a:ext>
                  </a:extLst>
                </a:gridCol>
                <a:gridCol w="576072">
                  <a:extLst>
                    <a:ext uri="{9D8B030D-6E8A-4147-A177-3AD203B41FA5}">
                      <a16:colId xmlns:a16="http://schemas.microsoft.com/office/drawing/2014/main" val="2404512259"/>
                    </a:ext>
                  </a:extLst>
                </a:gridCol>
                <a:gridCol w="576072">
                  <a:extLst>
                    <a:ext uri="{9D8B030D-6E8A-4147-A177-3AD203B41FA5}">
                      <a16:colId xmlns:a16="http://schemas.microsoft.com/office/drawing/2014/main" val="1327294868"/>
                    </a:ext>
                  </a:extLst>
                </a:gridCol>
                <a:gridCol w="576072">
                  <a:extLst>
                    <a:ext uri="{9D8B030D-6E8A-4147-A177-3AD203B41FA5}">
                      <a16:colId xmlns:a16="http://schemas.microsoft.com/office/drawing/2014/main" val="2322633451"/>
                    </a:ext>
                  </a:extLst>
                </a:gridCol>
                <a:gridCol w="576072">
                  <a:extLst>
                    <a:ext uri="{9D8B030D-6E8A-4147-A177-3AD203B41FA5}">
                      <a16:colId xmlns:a16="http://schemas.microsoft.com/office/drawing/2014/main" val="2884347540"/>
                    </a:ext>
                  </a:extLst>
                </a:gridCol>
                <a:gridCol w="576072">
                  <a:extLst>
                    <a:ext uri="{9D8B030D-6E8A-4147-A177-3AD203B41FA5}">
                      <a16:colId xmlns:a16="http://schemas.microsoft.com/office/drawing/2014/main" val="4150756405"/>
                    </a:ext>
                  </a:extLst>
                </a:gridCol>
                <a:gridCol w="658368">
                  <a:extLst>
                    <a:ext uri="{9D8B030D-6E8A-4147-A177-3AD203B41FA5}">
                      <a16:colId xmlns:a16="http://schemas.microsoft.com/office/drawing/2014/main" val="513538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8672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- 2017-05-21 13:39:47 </a:t>
                      </a:r>
                      <a:r>
                        <a:rPr kumimoji="0" lang="en-US" sz="1000" b="0" i="0" u="none" strike="noStrike" kern="1200" cap="none" spc="0" normalizeH="0" baseline="0" noProof="0">
                          <a:ln>
                            <a:noFill/>
                          </a:ln>
                          <a:solidFill>
                            <a:prstClr val="black"/>
                          </a:solidFill>
                          <a:effectLst/>
                          <a:uLnTx/>
                          <a:uFillTx/>
                          <a:latin typeface="+mn-lt"/>
                          <a:ea typeface="+mn-ea"/>
                          <a:cs typeface="+mn-cs"/>
                        </a:rPr>
                        <a:t> 
 Party into the night at Island R3HAB, then taste flavours from around the globe at Brunch, Bubbles &amp; Beats! June 3rd-4th is one EPIC weekend! 
Part of the proceeds from Brunch, Bubbles &amp; Beats will also go to The Forest Side Shelter for Women and Children In Distress.
For reservations: 402 7400 /5259 1441 / 5255 3892 or restaurant-reservations.sltr@shangri-la.com
📷: Caulin Grant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20066252"/>
                  </a:ext>
                </a:extLst>
              </a:tr>
            </a:tbl>
          </a:graphicData>
        </a:graphic>
      </p:graphicFrame>
      <p:sp>
        <p:nvSpPr>
          <p:cNvPr id="4" name="Text Placeholder 3">
            <a:extLst>
              <a:ext uri="{FF2B5EF4-FFF2-40B4-BE49-F238E27FC236}">
                <a16:creationId xmlns:a16="http://schemas.microsoft.com/office/drawing/2014/main" id="{2560850E-40AD-4EC9-A107-43F53B73601D}"/>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884477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B670F-4A06-4026-BB9F-2044B362340A}"/>
              </a:ext>
            </a:extLst>
          </p:cNvPr>
          <p:cNvSpPr>
            <a:spLocks noGrp="1"/>
          </p:cNvSpPr>
          <p:nvPr>
            <p:ph type="title"/>
          </p:nvPr>
        </p:nvSpPr>
        <p:spPr/>
        <p:txBody>
          <a:bodyPr/>
          <a:lstStyle/>
          <a:p>
            <a:r>
              <a:rPr lang="en-US"/>
              <a:t>Facebook FB Own Posts Table with views | SLTR - 11 of 22</a:t>
            </a:r>
          </a:p>
        </p:txBody>
      </p:sp>
      <p:graphicFrame>
        <p:nvGraphicFramePr>
          <p:cNvPr id="5" name="Table Placeholder 4">
            <a:extLst>
              <a:ext uri="{FF2B5EF4-FFF2-40B4-BE49-F238E27FC236}">
                <a16:creationId xmlns:a16="http://schemas.microsoft.com/office/drawing/2014/main" id="{1AF48359-282C-4D9A-8BC1-9CBAA9C3F4F6}"/>
              </a:ext>
            </a:extLst>
          </p:cNvPr>
          <p:cNvGraphicFramePr>
            <a:graphicFrameLocks noGrp="1"/>
          </p:cNvGraphicFramePr>
          <p:nvPr>
            <p:ph type="tbl" sz="quarter" idx="13"/>
            <p:extLst>
              <p:ext uri="{D42A27DB-BD31-4B8C-83A1-F6EECF244321}">
                <p14:modId xmlns:p14="http://schemas.microsoft.com/office/powerpoint/2010/main" val="3548216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04697376"/>
                    </a:ext>
                  </a:extLst>
                </a:gridCol>
                <a:gridCol w="576072">
                  <a:extLst>
                    <a:ext uri="{9D8B030D-6E8A-4147-A177-3AD203B41FA5}">
                      <a16:colId xmlns:a16="http://schemas.microsoft.com/office/drawing/2014/main" val="1175673151"/>
                    </a:ext>
                  </a:extLst>
                </a:gridCol>
                <a:gridCol w="576072">
                  <a:extLst>
                    <a:ext uri="{9D8B030D-6E8A-4147-A177-3AD203B41FA5}">
                      <a16:colId xmlns:a16="http://schemas.microsoft.com/office/drawing/2014/main" val="3743671873"/>
                    </a:ext>
                  </a:extLst>
                </a:gridCol>
                <a:gridCol w="576072">
                  <a:extLst>
                    <a:ext uri="{9D8B030D-6E8A-4147-A177-3AD203B41FA5}">
                      <a16:colId xmlns:a16="http://schemas.microsoft.com/office/drawing/2014/main" val="1695767725"/>
                    </a:ext>
                  </a:extLst>
                </a:gridCol>
                <a:gridCol w="576072">
                  <a:extLst>
                    <a:ext uri="{9D8B030D-6E8A-4147-A177-3AD203B41FA5}">
                      <a16:colId xmlns:a16="http://schemas.microsoft.com/office/drawing/2014/main" val="1678595888"/>
                    </a:ext>
                  </a:extLst>
                </a:gridCol>
                <a:gridCol w="576072">
                  <a:extLst>
                    <a:ext uri="{9D8B030D-6E8A-4147-A177-3AD203B41FA5}">
                      <a16:colId xmlns:a16="http://schemas.microsoft.com/office/drawing/2014/main" val="3022596440"/>
                    </a:ext>
                  </a:extLst>
                </a:gridCol>
                <a:gridCol w="576072">
                  <a:extLst>
                    <a:ext uri="{9D8B030D-6E8A-4147-A177-3AD203B41FA5}">
                      <a16:colId xmlns:a16="http://schemas.microsoft.com/office/drawing/2014/main" val="1396450086"/>
                    </a:ext>
                  </a:extLst>
                </a:gridCol>
                <a:gridCol w="576072">
                  <a:extLst>
                    <a:ext uri="{9D8B030D-6E8A-4147-A177-3AD203B41FA5}">
                      <a16:colId xmlns:a16="http://schemas.microsoft.com/office/drawing/2014/main" val="3125379333"/>
                    </a:ext>
                  </a:extLst>
                </a:gridCol>
                <a:gridCol w="576072">
                  <a:extLst>
                    <a:ext uri="{9D8B030D-6E8A-4147-A177-3AD203B41FA5}">
                      <a16:colId xmlns:a16="http://schemas.microsoft.com/office/drawing/2014/main" val="2723679968"/>
                    </a:ext>
                  </a:extLst>
                </a:gridCol>
                <a:gridCol w="576072">
                  <a:extLst>
                    <a:ext uri="{9D8B030D-6E8A-4147-A177-3AD203B41FA5}">
                      <a16:colId xmlns:a16="http://schemas.microsoft.com/office/drawing/2014/main" val="3089608124"/>
                    </a:ext>
                  </a:extLst>
                </a:gridCol>
                <a:gridCol w="576072">
                  <a:extLst>
                    <a:ext uri="{9D8B030D-6E8A-4147-A177-3AD203B41FA5}">
                      <a16:colId xmlns:a16="http://schemas.microsoft.com/office/drawing/2014/main" val="2322113171"/>
                    </a:ext>
                  </a:extLst>
                </a:gridCol>
                <a:gridCol w="658368">
                  <a:extLst>
                    <a:ext uri="{9D8B030D-6E8A-4147-A177-3AD203B41FA5}">
                      <a16:colId xmlns:a16="http://schemas.microsoft.com/office/drawing/2014/main" val="2062861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1528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- 2018-01-17 11:36:57 </a:t>
                      </a:r>
                      <a:r>
                        <a:rPr kumimoji="0" lang="en-US" sz="1000" b="0" i="0" u="none" strike="noStrike" kern="1200" cap="none" spc="0" normalizeH="0" baseline="0" noProof="0">
                          <a:ln>
                            <a:noFill/>
                          </a:ln>
                          <a:solidFill>
                            <a:prstClr val="black"/>
                          </a:solidFill>
                          <a:effectLst/>
                          <a:uLnTx/>
                          <a:uFillTx/>
                          <a:latin typeface="+mn-lt"/>
                          <a:ea typeface="+mn-ea"/>
                          <a:cs typeface="+mn-cs"/>
                        </a:rPr>
                        <a:t> 
 Look what's waiting for you after the cyclone... A free meal for 2 at Brunch, Bubbles &amp; Beats on the 4th Feb! Share your fav image of the hotel below (yours or ours!) for a chance to win!
Or guarantee your spot through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2583014"/>
                  </a:ext>
                </a:extLst>
              </a:tr>
            </a:tbl>
          </a:graphicData>
        </a:graphic>
      </p:graphicFrame>
      <p:sp>
        <p:nvSpPr>
          <p:cNvPr id="4" name="Text Placeholder 3">
            <a:extLst>
              <a:ext uri="{FF2B5EF4-FFF2-40B4-BE49-F238E27FC236}">
                <a16:creationId xmlns:a16="http://schemas.microsoft.com/office/drawing/2014/main" id="{718EABA1-562F-49CE-B628-CB3B5DFC228F}"/>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36418940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F0734-FF50-4B2C-91FB-124E385AC445}"/>
              </a:ext>
            </a:extLst>
          </p:cNvPr>
          <p:cNvSpPr>
            <a:spLocks noGrp="1"/>
          </p:cNvSpPr>
          <p:nvPr>
            <p:ph type="title"/>
          </p:nvPr>
        </p:nvSpPr>
        <p:spPr/>
        <p:txBody>
          <a:bodyPr/>
          <a:lstStyle/>
          <a:p>
            <a:r>
              <a:rPr lang="en-US"/>
              <a:t>Facebook FB Own Posts Table with views | SLTR - 12 of 22</a:t>
            </a:r>
          </a:p>
        </p:txBody>
      </p:sp>
      <p:graphicFrame>
        <p:nvGraphicFramePr>
          <p:cNvPr id="5" name="Table Placeholder 4">
            <a:extLst>
              <a:ext uri="{FF2B5EF4-FFF2-40B4-BE49-F238E27FC236}">
                <a16:creationId xmlns:a16="http://schemas.microsoft.com/office/drawing/2014/main" id="{0B6D4F05-F70B-4055-AB4C-0AA5728455B2}"/>
              </a:ext>
            </a:extLst>
          </p:cNvPr>
          <p:cNvGraphicFramePr>
            <a:graphicFrameLocks noGrp="1"/>
          </p:cNvGraphicFramePr>
          <p:nvPr>
            <p:ph type="tbl" sz="quarter" idx="13"/>
            <p:extLst>
              <p:ext uri="{D42A27DB-BD31-4B8C-83A1-F6EECF244321}">
                <p14:modId xmlns:p14="http://schemas.microsoft.com/office/powerpoint/2010/main" val="1851588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57614908"/>
                    </a:ext>
                  </a:extLst>
                </a:gridCol>
                <a:gridCol w="576072">
                  <a:extLst>
                    <a:ext uri="{9D8B030D-6E8A-4147-A177-3AD203B41FA5}">
                      <a16:colId xmlns:a16="http://schemas.microsoft.com/office/drawing/2014/main" val="2340748707"/>
                    </a:ext>
                  </a:extLst>
                </a:gridCol>
                <a:gridCol w="576072">
                  <a:extLst>
                    <a:ext uri="{9D8B030D-6E8A-4147-A177-3AD203B41FA5}">
                      <a16:colId xmlns:a16="http://schemas.microsoft.com/office/drawing/2014/main" val="4167328541"/>
                    </a:ext>
                  </a:extLst>
                </a:gridCol>
                <a:gridCol w="576072">
                  <a:extLst>
                    <a:ext uri="{9D8B030D-6E8A-4147-A177-3AD203B41FA5}">
                      <a16:colId xmlns:a16="http://schemas.microsoft.com/office/drawing/2014/main" val="2244273187"/>
                    </a:ext>
                  </a:extLst>
                </a:gridCol>
                <a:gridCol w="576072">
                  <a:extLst>
                    <a:ext uri="{9D8B030D-6E8A-4147-A177-3AD203B41FA5}">
                      <a16:colId xmlns:a16="http://schemas.microsoft.com/office/drawing/2014/main" val="2623723001"/>
                    </a:ext>
                  </a:extLst>
                </a:gridCol>
                <a:gridCol w="576072">
                  <a:extLst>
                    <a:ext uri="{9D8B030D-6E8A-4147-A177-3AD203B41FA5}">
                      <a16:colId xmlns:a16="http://schemas.microsoft.com/office/drawing/2014/main" val="1170809404"/>
                    </a:ext>
                  </a:extLst>
                </a:gridCol>
                <a:gridCol w="576072">
                  <a:extLst>
                    <a:ext uri="{9D8B030D-6E8A-4147-A177-3AD203B41FA5}">
                      <a16:colId xmlns:a16="http://schemas.microsoft.com/office/drawing/2014/main" val="2460777827"/>
                    </a:ext>
                  </a:extLst>
                </a:gridCol>
                <a:gridCol w="576072">
                  <a:extLst>
                    <a:ext uri="{9D8B030D-6E8A-4147-A177-3AD203B41FA5}">
                      <a16:colId xmlns:a16="http://schemas.microsoft.com/office/drawing/2014/main" val="1432685105"/>
                    </a:ext>
                  </a:extLst>
                </a:gridCol>
                <a:gridCol w="576072">
                  <a:extLst>
                    <a:ext uri="{9D8B030D-6E8A-4147-A177-3AD203B41FA5}">
                      <a16:colId xmlns:a16="http://schemas.microsoft.com/office/drawing/2014/main" val="1891488534"/>
                    </a:ext>
                  </a:extLst>
                </a:gridCol>
                <a:gridCol w="576072">
                  <a:extLst>
                    <a:ext uri="{9D8B030D-6E8A-4147-A177-3AD203B41FA5}">
                      <a16:colId xmlns:a16="http://schemas.microsoft.com/office/drawing/2014/main" val="407578935"/>
                    </a:ext>
                  </a:extLst>
                </a:gridCol>
                <a:gridCol w="576072">
                  <a:extLst>
                    <a:ext uri="{9D8B030D-6E8A-4147-A177-3AD203B41FA5}">
                      <a16:colId xmlns:a16="http://schemas.microsoft.com/office/drawing/2014/main" val="947913353"/>
                    </a:ext>
                  </a:extLst>
                </a:gridCol>
                <a:gridCol w="658368">
                  <a:extLst>
                    <a:ext uri="{9D8B030D-6E8A-4147-A177-3AD203B41FA5}">
                      <a16:colId xmlns:a16="http://schemas.microsoft.com/office/drawing/2014/main" val="787935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1141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- 2017-11-06 11:32:43 </a:t>
                      </a:r>
                      <a:r>
                        <a:rPr kumimoji="0" lang="en-US" sz="1000" b="0" i="0" u="none" strike="noStrike" kern="1200" cap="none" spc="0" normalizeH="0" baseline="0" noProof="0">
                          <a:ln>
                            <a:noFill/>
                          </a:ln>
                          <a:solidFill>
                            <a:prstClr val="black"/>
                          </a:solidFill>
                          <a:effectLst/>
                          <a:uLnTx/>
                          <a:uFillTx/>
                          <a:latin typeface="+mn-lt"/>
                          <a:ea typeface="+mn-ea"/>
                          <a:cs typeface="+mn-cs"/>
                        </a:rPr>
                        <a:t> 
 Win a luxurious afternoon for two! A lavish BBQ buffet on Ilot Mangénie could be yours on the 19th Nov. 
Simply tell us who your nearest and dearest are to enter! 
For bookings: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56304215"/>
                  </a:ext>
                </a:extLst>
              </a:tr>
            </a:tbl>
          </a:graphicData>
        </a:graphic>
      </p:graphicFrame>
      <p:sp>
        <p:nvSpPr>
          <p:cNvPr id="4" name="Text Placeholder 3">
            <a:extLst>
              <a:ext uri="{FF2B5EF4-FFF2-40B4-BE49-F238E27FC236}">
                <a16:creationId xmlns:a16="http://schemas.microsoft.com/office/drawing/2014/main" id="{74C1AA23-90F4-4F33-B6BA-7D76E8E02D25}"/>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556488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59983-0BE0-442F-8C99-6B845CB91320}"/>
              </a:ext>
            </a:extLst>
          </p:cNvPr>
          <p:cNvSpPr>
            <a:spLocks noGrp="1"/>
          </p:cNvSpPr>
          <p:nvPr>
            <p:ph type="title"/>
          </p:nvPr>
        </p:nvSpPr>
        <p:spPr/>
        <p:txBody>
          <a:bodyPr/>
          <a:lstStyle/>
          <a:p>
            <a:r>
              <a:rPr lang="en-US"/>
              <a:t>Facebook FB Own Posts Table with views | SLTR - 13 of 22</a:t>
            </a:r>
          </a:p>
        </p:txBody>
      </p:sp>
      <p:graphicFrame>
        <p:nvGraphicFramePr>
          <p:cNvPr id="5" name="Table Placeholder 4">
            <a:extLst>
              <a:ext uri="{FF2B5EF4-FFF2-40B4-BE49-F238E27FC236}">
                <a16:creationId xmlns:a16="http://schemas.microsoft.com/office/drawing/2014/main" id="{DA97A3E9-1330-45BB-8AD6-4B0603D252DA}"/>
              </a:ext>
            </a:extLst>
          </p:cNvPr>
          <p:cNvGraphicFramePr>
            <a:graphicFrameLocks noGrp="1"/>
          </p:cNvGraphicFramePr>
          <p:nvPr>
            <p:ph type="tbl" sz="quarter" idx="13"/>
            <p:extLst>
              <p:ext uri="{D42A27DB-BD31-4B8C-83A1-F6EECF244321}">
                <p14:modId xmlns:p14="http://schemas.microsoft.com/office/powerpoint/2010/main" val="2839015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61408005"/>
                    </a:ext>
                  </a:extLst>
                </a:gridCol>
                <a:gridCol w="576072">
                  <a:extLst>
                    <a:ext uri="{9D8B030D-6E8A-4147-A177-3AD203B41FA5}">
                      <a16:colId xmlns:a16="http://schemas.microsoft.com/office/drawing/2014/main" val="3987504661"/>
                    </a:ext>
                  </a:extLst>
                </a:gridCol>
                <a:gridCol w="576072">
                  <a:extLst>
                    <a:ext uri="{9D8B030D-6E8A-4147-A177-3AD203B41FA5}">
                      <a16:colId xmlns:a16="http://schemas.microsoft.com/office/drawing/2014/main" val="2155136211"/>
                    </a:ext>
                  </a:extLst>
                </a:gridCol>
                <a:gridCol w="576072">
                  <a:extLst>
                    <a:ext uri="{9D8B030D-6E8A-4147-A177-3AD203B41FA5}">
                      <a16:colId xmlns:a16="http://schemas.microsoft.com/office/drawing/2014/main" val="2549209299"/>
                    </a:ext>
                  </a:extLst>
                </a:gridCol>
                <a:gridCol w="576072">
                  <a:extLst>
                    <a:ext uri="{9D8B030D-6E8A-4147-A177-3AD203B41FA5}">
                      <a16:colId xmlns:a16="http://schemas.microsoft.com/office/drawing/2014/main" val="774422789"/>
                    </a:ext>
                  </a:extLst>
                </a:gridCol>
                <a:gridCol w="576072">
                  <a:extLst>
                    <a:ext uri="{9D8B030D-6E8A-4147-A177-3AD203B41FA5}">
                      <a16:colId xmlns:a16="http://schemas.microsoft.com/office/drawing/2014/main" val="1818613746"/>
                    </a:ext>
                  </a:extLst>
                </a:gridCol>
                <a:gridCol w="576072">
                  <a:extLst>
                    <a:ext uri="{9D8B030D-6E8A-4147-A177-3AD203B41FA5}">
                      <a16:colId xmlns:a16="http://schemas.microsoft.com/office/drawing/2014/main" val="1776262651"/>
                    </a:ext>
                  </a:extLst>
                </a:gridCol>
                <a:gridCol w="576072">
                  <a:extLst>
                    <a:ext uri="{9D8B030D-6E8A-4147-A177-3AD203B41FA5}">
                      <a16:colId xmlns:a16="http://schemas.microsoft.com/office/drawing/2014/main" val="2936467997"/>
                    </a:ext>
                  </a:extLst>
                </a:gridCol>
                <a:gridCol w="576072">
                  <a:extLst>
                    <a:ext uri="{9D8B030D-6E8A-4147-A177-3AD203B41FA5}">
                      <a16:colId xmlns:a16="http://schemas.microsoft.com/office/drawing/2014/main" val="22789075"/>
                    </a:ext>
                  </a:extLst>
                </a:gridCol>
                <a:gridCol w="576072">
                  <a:extLst>
                    <a:ext uri="{9D8B030D-6E8A-4147-A177-3AD203B41FA5}">
                      <a16:colId xmlns:a16="http://schemas.microsoft.com/office/drawing/2014/main" val="1786314495"/>
                    </a:ext>
                  </a:extLst>
                </a:gridCol>
                <a:gridCol w="576072">
                  <a:extLst>
                    <a:ext uri="{9D8B030D-6E8A-4147-A177-3AD203B41FA5}">
                      <a16:colId xmlns:a16="http://schemas.microsoft.com/office/drawing/2014/main" val="189335559"/>
                    </a:ext>
                  </a:extLst>
                </a:gridCol>
                <a:gridCol w="658368">
                  <a:extLst>
                    <a:ext uri="{9D8B030D-6E8A-4147-A177-3AD203B41FA5}">
                      <a16:colId xmlns:a16="http://schemas.microsoft.com/office/drawing/2014/main" val="2013544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0987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- 2017-07-25 10:14:58 </a:t>
                      </a:r>
                      <a:r>
                        <a:rPr kumimoji="0" lang="en-US" sz="1000" b="0" i="0" u="none" strike="noStrike" kern="1200" cap="none" spc="0" normalizeH="0" baseline="0" noProof="0">
                          <a:ln>
                            <a:noFill/>
                          </a:ln>
                          <a:solidFill>
                            <a:prstClr val="black"/>
                          </a:solidFill>
                          <a:effectLst/>
                          <a:uLnTx/>
                          <a:uFillTx/>
                          <a:latin typeface="+mn-lt"/>
                          <a:ea typeface="+mn-ea"/>
                          <a:cs typeface="+mn-cs"/>
                        </a:rPr>
                        <a:t> 
 Would you like to win Brunch, Bubbles &amp; Beats for two on August 6th? Comment with the correct answer below for the chance to win… 
Who is the entertainment artist for this brunch? 
For general bookings: 5259 1441 / 5255 3892 or 402 7400 or email restaurant-reservations.sltr@shangri-la.com
T&amp;C: http://bit.ly/2uskCYc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232944"/>
                  </a:ext>
                </a:extLst>
              </a:tr>
            </a:tbl>
          </a:graphicData>
        </a:graphic>
      </p:graphicFrame>
      <p:sp>
        <p:nvSpPr>
          <p:cNvPr id="4" name="Text Placeholder 3">
            <a:extLst>
              <a:ext uri="{FF2B5EF4-FFF2-40B4-BE49-F238E27FC236}">
                <a16:creationId xmlns:a16="http://schemas.microsoft.com/office/drawing/2014/main" id="{085007C6-64B4-4058-946D-920934B9131A}"/>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2325778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38430-AF5A-49BD-AFED-5DB485711D56}"/>
              </a:ext>
            </a:extLst>
          </p:cNvPr>
          <p:cNvSpPr>
            <a:spLocks noGrp="1"/>
          </p:cNvSpPr>
          <p:nvPr>
            <p:ph type="title"/>
          </p:nvPr>
        </p:nvSpPr>
        <p:spPr/>
        <p:txBody>
          <a:bodyPr/>
          <a:lstStyle/>
          <a:p>
            <a:r>
              <a:rPr lang="en-US"/>
              <a:t>Facebook FB Own Posts Table with views | SLTR - 14 of 22</a:t>
            </a:r>
          </a:p>
        </p:txBody>
      </p:sp>
      <p:graphicFrame>
        <p:nvGraphicFramePr>
          <p:cNvPr id="5" name="Table Placeholder 4">
            <a:extLst>
              <a:ext uri="{FF2B5EF4-FFF2-40B4-BE49-F238E27FC236}">
                <a16:creationId xmlns:a16="http://schemas.microsoft.com/office/drawing/2014/main" id="{F86AD0D4-94D9-4F94-A14D-2D8FE31245FA}"/>
              </a:ext>
            </a:extLst>
          </p:cNvPr>
          <p:cNvGraphicFramePr>
            <a:graphicFrameLocks noGrp="1"/>
          </p:cNvGraphicFramePr>
          <p:nvPr>
            <p:ph type="tbl" sz="quarter" idx="13"/>
            <p:extLst>
              <p:ext uri="{D42A27DB-BD31-4B8C-83A1-F6EECF244321}">
                <p14:modId xmlns:p14="http://schemas.microsoft.com/office/powerpoint/2010/main" val="3041904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33894477"/>
                    </a:ext>
                  </a:extLst>
                </a:gridCol>
                <a:gridCol w="576072">
                  <a:extLst>
                    <a:ext uri="{9D8B030D-6E8A-4147-A177-3AD203B41FA5}">
                      <a16:colId xmlns:a16="http://schemas.microsoft.com/office/drawing/2014/main" val="2327088687"/>
                    </a:ext>
                  </a:extLst>
                </a:gridCol>
                <a:gridCol w="576072">
                  <a:extLst>
                    <a:ext uri="{9D8B030D-6E8A-4147-A177-3AD203B41FA5}">
                      <a16:colId xmlns:a16="http://schemas.microsoft.com/office/drawing/2014/main" val="3061955825"/>
                    </a:ext>
                  </a:extLst>
                </a:gridCol>
                <a:gridCol w="576072">
                  <a:extLst>
                    <a:ext uri="{9D8B030D-6E8A-4147-A177-3AD203B41FA5}">
                      <a16:colId xmlns:a16="http://schemas.microsoft.com/office/drawing/2014/main" val="3861598010"/>
                    </a:ext>
                  </a:extLst>
                </a:gridCol>
                <a:gridCol w="576072">
                  <a:extLst>
                    <a:ext uri="{9D8B030D-6E8A-4147-A177-3AD203B41FA5}">
                      <a16:colId xmlns:a16="http://schemas.microsoft.com/office/drawing/2014/main" val="2832596166"/>
                    </a:ext>
                  </a:extLst>
                </a:gridCol>
                <a:gridCol w="576072">
                  <a:extLst>
                    <a:ext uri="{9D8B030D-6E8A-4147-A177-3AD203B41FA5}">
                      <a16:colId xmlns:a16="http://schemas.microsoft.com/office/drawing/2014/main" val="1043628215"/>
                    </a:ext>
                  </a:extLst>
                </a:gridCol>
                <a:gridCol w="576072">
                  <a:extLst>
                    <a:ext uri="{9D8B030D-6E8A-4147-A177-3AD203B41FA5}">
                      <a16:colId xmlns:a16="http://schemas.microsoft.com/office/drawing/2014/main" val="375993708"/>
                    </a:ext>
                  </a:extLst>
                </a:gridCol>
                <a:gridCol w="576072">
                  <a:extLst>
                    <a:ext uri="{9D8B030D-6E8A-4147-A177-3AD203B41FA5}">
                      <a16:colId xmlns:a16="http://schemas.microsoft.com/office/drawing/2014/main" val="983999151"/>
                    </a:ext>
                  </a:extLst>
                </a:gridCol>
                <a:gridCol w="576072">
                  <a:extLst>
                    <a:ext uri="{9D8B030D-6E8A-4147-A177-3AD203B41FA5}">
                      <a16:colId xmlns:a16="http://schemas.microsoft.com/office/drawing/2014/main" val="882853333"/>
                    </a:ext>
                  </a:extLst>
                </a:gridCol>
                <a:gridCol w="576072">
                  <a:extLst>
                    <a:ext uri="{9D8B030D-6E8A-4147-A177-3AD203B41FA5}">
                      <a16:colId xmlns:a16="http://schemas.microsoft.com/office/drawing/2014/main" val="1339490939"/>
                    </a:ext>
                  </a:extLst>
                </a:gridCol>
                <a:gridCol w="576072">
                  <a:extLst>
                    <a:ext uri="{9D8B030D-6E8A-4147-A177-3AD203B41FA5}">
                      <a16:colId xmlns:a16="http://schemas.microsoft.com/office/drawing/2014/main" val="3075897644"/>
                    </a:ext>
                  </a:extLst>
                </a:gridCol>
                <a:gridCol w="658368">
                  <a:extLst>
                    <a:ext uri="{9D8B030D-6E8A-4147-A177-3AD203B41FA5}">
                      <a16:colId xmlns:a16="http://schemas.microsoft.com/office/drawing/2014/main" val="1805566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4186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- 2017-02-22 13:42:49 </a:t>
                      </a:r>
                      <a:r>
                        <a:rPr kumimoji="0" lang="en-US" sz="1000" b="0" i="0" u="none" strike="noStrike" kern="1200" cap="none" spc="0" normalizeH="0" baseline="0" noProof="0">
                          <a:ln>
                            <a:noFill/>
                          </a:ln>
                          <a:solidFill>
                            <a:prstClr val="black"/>
                          </a:solidFill>
                          <a:effectLst/>
                          <a:uLnTx/>
                          <a:uFillTx/>
                          <a:latin typeface="+mn-lt"/>
                          <a:ea typeface="+mn-ea"/>
                          <a:cs typeface="+mn-cs"/>
                        </a:rPr>
                        <a:t> 
 Brunch, Bubbles &amp; Beats is back! Indulge on an adult's only culinary journey on the 5th March with over 150 dishes to choose from. To book call 4027400 / 52591441 / 5 252 3892 or email sltr.reservations@shangri-la.com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84049976"/>
                  </a:ext>
                </a:extLst>
              </a:tr>
            </a:tbl>
          </a:graphicData>
        </a:graphic>
      </p:graphicFrame>
      <p:sp>
        <p:nvSpPr>
          <p:cNvPr id="4" name="Text Placeholder 3">
            <a:extLst>
              <a:ext uri="{FF2B5EF4-FFF2-40B4-BE49-F238E27FC236}">
                <a16:creationId xmlns:a16="http://schemas.microsoft.com/office/drawing/2014/main" id="{32603D77-5D45-4798-80CC-385C04DF421A}"/>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2314545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F835B-B6EF-4ACB-87B7-158EE15F7E49}"/>
              </a:ext>
            </a:extLst>
          </p:cNvPr>
          <p:cNvSpPr>
            <a:spLocks noGrp="1"/>
          </p:cNvSpPr>
          <p:nvPr>
            <p:ph type="title"/>
          </p:nvPr>
        </p:nvSpPr>
        <p:spPr/>
        <p:txBody>
          <a:bodyPr/>
          <a:lstStyle/>
          <a:p>
            <a:r>
              <a:rPr lang="en-US"/>
              <a:t>Facebook FB Own Posts Table with views | SLTR - 15 of 22</a:t>
            </a:r>
          </a:p>
        </p:txBody>
      </p:sp>
      <p:graphicFrame>
        <p:nvGraphicFramePr>
          <p:cNvPr id="5" name="Table Placeholder 4">
            <a:extLst>
              <a:ext uri="{FF2B5EF4-FFF2-40B4-BE49-F238E27FC236}">
                <a16:creationId xmlns:a16="http://schemas.microsoft.com/office/drawing/2014/main" id="{E3CBA675-1173-4F25-8D83-61729E2D6CBE}"/>
              </a:ext>
            </a:extLst>
          </p:cNvPr>
          <p:cNvGraphicFramePr>
            <a:graphicFrameLocks noGrp="1"/>
          </p:cNvGraphicFramePr>
          <p:nvPr>
            <p:ph type="tbl" sz="quarter" idx="13"/>
            <p:extLst>
              <p:ext uri="{D42A27DB-BD31-4B8C-83A1-F6EECF244321}">
                <p14:modId xmlns:p14="http://schemas.microsoft.com/office/powerpoint/2010/main" val="1395618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96632207"/>
                    </a:ext>
                  </a:extLst>
                </a:gridCol>
                <a:gridCol w="576072">
                  <a:extLst>
                    <a:ext uri="{9D8B030D-6E8A-4147-A177-3AD203B41FA5}">
                      <a16:colId xmlns:a16="http://schemas.microsoft.com/office/drawing/2014/main" val="1556523848"/>
                    </a:ext>
                  </a:extLst>
                </a:gridCol>
                <a:gridCol w="576072">
                  <a:extLst>
                    <a:ext uri="{9D8B030D-6E8A-4147-A177-3AD203B41FA5}">
                      <a16:colId xmlns:a16="http://schemas.microsoft.com/office/drawing/2014/main" val="388588455"/>
                    </a:ext>
                  </a:extLst>
                </a:gridCol>
                <a:gridCol w="576072">
                  <a:extLst>
                    <a:ext uri="{9D8B030D-6E8A-4147-A177-3AD203B41FA5}">
                      <a16:colId xmlns:a16="http://schemas.microsoft.com/office/drawing/2014/main" val="1835932784"/>
                    </a:ext>
                  </a:extLst>
                </a:gridCol>
                <a:gridCol w="576072">
                  <a:extLst>
                    <a:ext uri="{9D8B030D-6E8A-4147-A177-3AD203B41FA5}">
                      <a16:colId xmlns:a16="http://schemas.microsoft.com/office/drawing/2014/main" val="3147866676"/>
                    </a:ext>
                  </a:extLst>
                </a:gridCol>
                <a:gridCol w="576072">
                  <a:extLst>
                    <a:ext uri="{9D8B030D-6E8A-4147-A177-3AD203B41FA5}">
                      <a16:colId xmlns:a16="http://schemas.microsoft.com/office/drawing/2014/main" val="2694657181"/>
                    </a:ext>
                  </a:extLst>
                </a:gridCol>
                <a:gridCol w="576072">
                  <a:extLst>
                    <a:ext uri="{9D8B030D-6E8A-4147-A177-3AD203B41FA5}">
                      <a16:colId xmlns:a16="http://schemas.microsoft.com/office/drawing/2014/main" val="131594181"/>
                    </a:ext>
                  </a:extLst>
                </a:gridCol>
                <a:gridCol w="576072">
                  <a:extLst>
                    <a:ext uri="{9D8B030D-6E8A-4147-A177-3AD203B41FA5}">
                      <a16:colId xmlns:a16="http://schemas.microsoft.com/office/drawing/2014/main" val="751048451"/>
                    </a:ext>
                  </a:extLst>
                </a:gridCol>
                <a:gridCol w="576072">
                  <a:extLst>
                    <a:ext uri="{9D8B030D-6E8A-4147-A177-3AD203B41FA5}">
                      <a16:colId xmlns:a16="http://schemas.microsoft.com/office/drawing/2014/main" val="1547880647"/>
                    </a:ext>
                  </a:extLst>
                </a:gridCol>
                <a:gridCol w="576072">
                  <a:extLst>
                    <a:ext uri="{9D8B030D-6E8A-4147-A177-3AD203B41FA5}">
                      <a16:colId xmlns:a16="http://schemas.microsoft.com/office/drawing/2014/main" val="3412124348"/>
                    </a:ext>
                  </a:extLst>
                </a:gridCol>
                <a:gridCol w="576072">
                  <a:extLst>
                    <a:ext uri="{9D8B030D-6E8A-4147-A177-3AD203B41FA5}">
                      <a16:colId xmlns:a16="http://schemas.microsoft.com/office/drawing/2014/main" val="3780563153"/>
                    </a:ext>
                  </a:extLst>
                </a:gridCol>
                <a:gridCol w="658368">
                  <a:extLst>
                    <a:ext uri="{9D8B030D-6E8A-4147-A177-3AD203B41FA5}">
                      <a16:colId xmlns:a16="http://schemas.microsoft.com/office/drawing/2014/main" val="3409587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6408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- 2017-11-12 10:36:54 </a:t>
                      </a:r>
                      <a:r>
                        <a:rPr kumimoji="0" lang="en-US" sz="1000" b="0" i="0" u="none" strike="noStrike" kern="1200" cap="none" spc="0" normalizeH="0" baseline="0" noProof="0">
                          <a:ln>
                            <a:noFill/>
                          </a:ln>
                          <a:solidFill>
                            <a:prstClr val="black"/>
                          </a:solidFill>
                          <a:effectLst/>
                          <a:uLnTx/>
                          <a:uFillTx/>
                          <a:latin typeface="+mn-lt"/>
                          <a:ea typeface="+mn-ea"/>
                          <a:cs typeface="+mn-cs"/>
                        </a:rPr>
                        <a:t> 
 Definition of luxury: a lavish beach BBQ on a private island, with sunloungers, live music, wifi and cool beverages... 
Book for November 19th: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05437698"/>
                  </a:ext>
                </a:extLst>
              </a:tr>
            </a:tbl>
          </a:graphicData>
        </a:graphic>
      </p:graphicFrame>
      <p:sp>
        <p:nvSpPr>
          <p:cNvPr id="4" name="Text Placeholder 3">
            <a:extLst>
              <a:ext uri="{FF2B5EF4-FFF2-40B4-BE49-F238E27FC236}">
                <a16:creationId xmlns:a16="http://schemas.microsoft.com/office/drawing/2014/main" id="{258D777B-AA03-4006-9750-89D80D2850E7}"/>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22457257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23B77-2174-48F4-B2A5-A3FA760CF3F7}"/>
              </a:ext>
            </a:extLst>
          </p:cNvPr>
          <p:cNvSpPr>
            <a:spLocks noGrp="1"/>
          </p:cNvSpPr>
          <p:nvPr>
            <p:ph type="title"/>
          </p:nvPr>
        </p:nvSpPr>
        <p:spPr/>
        <p:txBody>
          <a:bodyPr/>
          <a:lstStyle/>
          <a:p>
            <a:r>
              <a:rPr lang="en-US"/>
              <a:t>Facebook FB Own Posts Table with views | SLTR - 16 of 22</a:t>
            </a:r>
          </a:p>
        </p:txBody>
      </p:sp>
      <p:graphicFrame>
        <p:nvGraphicFramePr>
          <p:cNvPr id="5" name="Table Placeholder 4">
            <a:extLst>
              <a:ext uri="{FF2B5EF4-FFF2-40B4-BE49-F238E27FC236}">
                <a16:creationId xmlns:a16="http://schemas.microsoft.com/office/drawing/2014/main" id="{862D4B0F-8F09-46C3-A46F-A33E6C00E2A2}"/>
              </a:ext>
            </a:extLst>
          </p:cNvPr>
          <p:cNvGraphicFramePr>
            <a:graphicFrameLocks noGrp="1"/>
          </p:cNvGraphicFramePr>
          <p:nvPr>
            <p:ph type="tbl" sz="quarter" idx="13"/>
            <p:extLst>
              <p:ext uri="{D42A27DB-BD31-4B8C-83A1-F6EECF244321}">
                <p14:modId xmlns:p14="http://schemas.microsoft.com/office/powerpoint/2010/main" val="1897881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85246333"/>
                    </a:ext>
                  </a:extLst>
                </a:gridCol>
                <a:gridCol w="576072">
                  <a:extLst>
                    <a:ext uri="{9D8B030D-6E8A-4147-A177-3AD203B41FA5}">
                      <a16:colId xmlns:a16="http://schemas.microsoft.com/office/drawing/2014/main" val="1487939597"/>
                    </a:ext>
                  </a:extLst>
                </a:gridCol>
                <a:gridCol w="576072">
                  <a:extLst>
                    <a:ext uri="{9D8B030D-6E8A-4147-A177-3AD203B41FA5}">
                      <a16:colId xmlns:a16="http://schemas.microsoft.com/office/drawing/2014/main" val="241046234"/>
                    </a:ext>
                  </a:extLst>
                </a:gridCol>
                <a:gridCol w="576072">
                  <a:extLst>
                    <a:ext uri="{9D8B030D-6E8A-4147-A177-3AD203B41FA5}">
                      <a16:colId xmlns:a16="http://schemas.microsoft.com/office/drawing/2014/main" val="2993983911"/>
                    </a:ext>
                  </a:extLst>
                </a:gridCol>
                <a:gridCol w="576072">
                  <a:extLst>
                    <a:ext uri="{9D8B030D-6E8A-4147-A177-3AD203B41FA5}">
                      <a16:colId xmlns:a16="http://schemas.microsoft.com/office/drawing/2014/main" val="570149277"/>
                    </a:ext>
                  </a:extLst>
                </a:gridCol>
                <a:gridCol w="576072">
                  <a:extLst>
                    <a:ext uri="{9D8B030D-6E8A-4147-A177-3AD203B41FA5}">
                      <a16:colId xmlns:a16="http://schemas.microsoft.com/office/drawing/2014/main" val="2793390499"/>
                    </a:ext>
                  </a:extLst>
                </a:gridCol>
                <a:gridCol w="576072">
                  <a:extLst>
                    <a:ext uri="{9D8B030D-6E8A-4147-A177-3AD203B41FA5}">
                      <a16:colId xmlns:a16="http://schemas.microsoft.com/office/drawing/2014/main" val="4088229519"/>
                    </a:ext>
                  </a:extLst>
                </a:gridCol>
                <a:gridCol w="576072">
                  <a:extLst>
                    <a:ext uri="{9D8B030D-6E8A-4147-A177-3AD203B41FA5}">
                      <a16:colId xmlns:a16="http://schemas.microsoft.com/office/drawing/2014/main" val="66852593"/>
                    </a:ext>
                  </a:extLst>
                </a:gridCol>
                <a:gridCol w="576072">
                  <a:extLst>
                    <a:ext uri="{9D8B030D-6E8A-4147-A177-3AD203B41FA5}">
                      <a16:colId xmlns:a16="http://schemas.microsoft.com/office/drawing/2014/main" val="2191501436"/>
                    </a:ext>
                  </a:extLst>
                </a:gridCol>
                <a:gridCol w="576072">
                  <a:extLst>
                    <a:ext uri="{9D8B030D-6E8A-4147-A177-3AD203B41FA5}">
                      <a16:colId xmlns:a16="http://schemas.microsoft.com/office/drawing/2014/main" val="3864711257"/>
                    </a:ext>
                  </a:extLst>
                </a:gridCol>
                <a:gridCol w="576072">
                  <a:extLst>
                    <a:ext uri="{9D8B030D-6E8A-4147-A177-3AD203B41FA5}">
                      <a16:colId xmlns:a16="http://schemas.microsoft.com/office/drawing/2014/main" val="260809743"/>
                    </a:ext>
                  </a:extLst>
                </a:gridCol>
                <a:gridCol w="658368">
                  <a:extLst>
                    <a:ext uri="{9D8B030D-6E8A-4147-A177-3AD203B41FA5}">
                      <a16:colId xmlns:a16="http://schemas.microsoft.com/office/drawing/2014/main" val="3922701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651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- 2017-10-03 17:47:53 </a:t>
                      </a:r>
                      <a:r>
                        <a:rPr kumimoji="0" lang="en-US" sz="1000" b="0" i="0" u="none" strike="noStrike" kern="1200" cap="none" spc="0" normalizeH="0" baseline="0" noProof="0">
                          <a:ln>
                            <a:noFill/>
                          </a:ln>
                          <a:solidFill>
                            <a:prstClr val="black"/>
                          </a:solidFill>
                          <a:effectLst/>
                          <a:uLnTx/>
                          <a:uFillTx/>
                          <a:latin typeface="+mn-lt"/>
                          <a:ea typeface="+mn-ea"/>
                          <a:cs typeface="+mn-cs"/>
                        </a:rPr>
                        <a:t> 
 Take a curious trip to Wonderland at our Veuve Clicquot Yelloween! Party beside the Mad Hatter, amazing jugglers, and fire eaters, set to the live soundtrack of world famous saxophonist to the stars Jim Rolland - Jimmy Sax!
Saturday 28th October at Republik. 
Book: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60933177"/>
                  </a:ext>
                </a:extLst>
              </a:tr>
            </a:tbl>
          </a:graphicData>
        </a:graphic>
      </p:graphicFrame>
      <p:sp>
        <p:nvSpPr>
          <p:cNvPr id="4" name="Text Placeholder 3">
            <a:extLst>
              <a:ext uri="{FF2B5EF4-FFF2-40B4-BE49-F238E27FC236}">
                <a16:creationId xmlns:a16="http://schemas.microsoft.com/office/drawing/2014/main" id="{EA860331-713B-4226-B6F5-006546CEC1AF}"/>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112812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B5960-3C45-4D69-B021-6A91EEA861C1}"/>
              </a:ext>
            </a:extLst>
          </p:cNvPr>
          <p:cNvSpPr>
            <a:spLocks noGrp="1"/>
          </p:cNvSpPr>
          <p:nvPr>
            <p:ph type="title"/>
          </p:nvPr>
        </p:nvSpPr>
        <p:spPr/>
        <p:txBody>
          <a:bodyPr/>
          <a:lstStyle/>
          <a:p>
            <a:r>
              <a:rPr lang="en-US"/>
              <a:t>Facebook FB Own Posts Table with views | SLTR - 17 of 22</a:t>
            </a:r>
          </a:p>
        </p:txBody>
      </p:sp>
      <p:graphicFrame>
        <p:nvGraphicFramePr>
          <p:cNvPr id="5" name="Table Placeholder 4">
            <a:extLst>
              <a:ext uri="{FF2B5EF4-FFF2-40B4-BE49-F238E27FC236}">
                <a16:creationId xmlns:a16="http://schemas.microsoft.com/office/drawing/2014/main" id="{AA13E162-35AC-4E81-8918-9A32B11E9AF4}"/>
              </a:ext>
            </a:extLst>
          </p:cNvPr>
          <p:cNvGraphicFramePr>
            <a:graphicFrameLocks noGrp="1"/>
          </p:cNvGraphicFramePr>
          <p:nvPr>
            <p:ph type="tbl" sz="quarter" idx="13"/>
            <p:extLst>
              <p:ext uri="{D42A27DB-BD31-4B8C-83A1-F6EECF244321}">
                <p14:modId xmlns:p14="http://schemas.microsoft.com/office/powerpoint/2010/main" val="1267948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57788497"/>
                    </a:ext>
                  </a:extLst>
                </a:gridCol>
                <a:gridCol w="576072">
                  <a:extLst>
                    <a:ext uri="{9D8B030D-6E8A-4147-A177-3AD203B41FA5}">
                      <a16:colId xmlns:a16="http://schemas.microsoft.com/office/drawing/2014/main" val="2053459741"/>
                    </a:ext>
                  </a:extLst>
                </a:gridCol>
                <a:gridCol w="576072">
                  <a:extLst>
                    <a:ext uri="{9D8B030D-6E8A-4147-A177-3AD203B41FA5}">
                      <a16:colId xmlns:a16="http://schemas.microsoft.com/office/drawing/2014/main" val="4197760845"/>
                    </a:ext>
                  </a:extLst>
                </a:gridCol>
                <a:gridCol w="576072">
                  <a:extLst>
                    <a:ext uri="{9D8B030D-6E8A-4147-A177-3AD203B41FA5}">
                      <a16:colId xmlns:a16="http://schemas.microsoft.com/office/drawing/2014/main" val="4242422420"/>
                    </a:ext>
                  </a:extLst>
                </a:gridCol>
                <a:gridCol w="576072">
                  <a:extLst>
                    <a:ext uri="{9D8B030D-6E8A-4147-A177-3AD203B41FA5}">
                      <a16:colId xmlns:a16="http://schemas.microsoft.com/office/drawing/2014/main" val="436294074"/>
                    </a:ext>
                  </a:extLst>
                </a:gridCol>
                <a:gridCol w="576072">
                  <a:extLst>
                    <a:ext uri="{9D8B030D-6E8A-4147-A177-3AD203B41FA5}">
                      <a16:colId xmlns:a16="http://schemas.microsoft.com/office/drawing/2014/main" val="1892051634"/>
                    </a:ext>
                  </a:extLst>
                </a:gridCol>
                <a:gridCol w="576072">
                  <a:extLst>
                    <a:ext uri="{9D8B030D-6E8A-4147-A177-3AD203B41FA5}">
                      <a16:colId xmlns:a16="http://schemas.microsoft.com/office/drawing/2014/main" val="1719240275"/>
                    </a:ext>
                  </a:extLst>
                </a:gridCol>
                <a:gridCol w="576072">
                  <a:extLst>
                    <a:ext uri="{9D8B030D-6E8A-4147-A177-3AD203B41FA5}">
                      <a16:colId xmlns:a16="http://schemas.microsoft.com/office/drawing/2014/main" val="797562185"/>
                    </a:ext>
                  </a:extLst>
                </a:gridCol>
                <a:gridCol w="576072">
                  <a:extLst>
                    <a:ext uri="{9D8B030D-6E8A-4147-A177-3AD203B41FA5}">
                      <a16:colId xmlns:a16="http://schemas.microsoft.com/office/drawing/2014/main" val="3256079827"/>
                    </a:ext>
                  </a:extLst>
                </a:gridCol>
                <a:gridCol w="576072">
                  <a:extLst>
                    <a:ext uri="{9D8B030D-6E8A-4147-A177-3AD203B41FA5}">
                      <a16:colId xmlns:a16="http://schemas.microsoft.com/office/drawing/2014/main" val="3683632100"/>
                    </a:ext>
                  </a:extLst>
                </a:gridCol>
                <a:gridCol w="576072">
                  <a:extLst>
                    <a:ext uri="{9D8B030D-6E8A-4147-A177-3AD203B41FA5}">
                      <a16:colId xmlns:a16="http://schemas.microsoft.com/office/drawing/2014/main" val="3298680559"/>
                    </a:ext>
                  </a:extLst>
                </a:gridCol>
                <a:gridCol w="658368">
                  <a:extLst>
                    <a:ext uri="{9D8B030D-6E8A-4147-A177-3AD203B41FA5}">
                      <a16:colId xmlns:a16="http://schemas.microsoft.com/office/drawing/2014/main" val="2828561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9737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- 2017-07-05 13:35:58 </a:t>
                      </a:r>
                      <a:r>
                        <a:rPr kumimoji="0" lang="en-US" sz="1000" b="0" i="0" u="none" strike="noStrike" kern="1200" cap="none" spc="0" normalizeH="0" baseline="0" noProof="0">
                          <a:ln>
                            <a:noFill/>
                          </a:ln>
                          <a:solidFill>
                            <a:prstClr val="black"/>
                          </a:solidFill>
                          <a:effectLst/>
                          <a:uLnTx/>
                          <a:uFillTx/>
                          <a:latin typeface="+mn-lt"/>
                          <a:ea typeface="+mn-ea"/>
                          <a:cs typeface="+mn-cs"/>
                        </a:rPr>
                        <a:t> 
 White beaches all around, the Indian Ocean sparkling, and the catch of the day sizzling on a grill... Sound like heaven? 
Join us on Ilot Mangénie on the 16th July for a delicious island barbecue! 
For bookings: 5259 1441 / 5255 3892 / 402 7400 / restaurant-reservations.sltr@shangri-la.com
📷: mickesalomon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1210002"/>
                  </a:ext>
                </a:extLst>
              </a:tr>
            </a:tbl>
          </a:graphicData>
        </a:graphic>
      </p:graphicFrame>
      <p:sp>
        <p:nvSpPr>
          <p:cNvPr id="4" name="Text Placeholder 3">
            <a:extLst>
              <a:ext uri="{FF2B5EF4-FFF2-40B4-BE49-F238E27FC236}">
                <a16:creationId xmlns:a16="http://schemas.microsoft.com/office/drawing/2014/main" id="{7618F1A8-19DB-458B-8B0B-555D08865F3A}"/>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33399575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0EC7A-2F71-48C9-86FB-D258D4921B4F}"/>
              </a:ext>
            </a:extLst>
          </p:cNvPr>
          <p:cNvSpPr>
            <a:spLocks noGrp="1"/>
          </p:cNvSpPr>
          <p:nvPr>
            <p:ph type="title"/>
          </p:nvPr>
        </p:nvSpPr>
        <p:spPr/>
        <p:txBody>
          <a:bodyPr/>
          <a:lstStyle/>
          <a:p>
            <a:r>
              <a:rPr lang="en-US"/>
              <a:t>Facebook FB Own Posts Table with views | SLTR - 18 of 22</a:t>
            </a:r>
          </a:p>
        </p:txBody>
      </p:sp>
      <p:graphicFrame>
        <p:nvGraphicFramePr>
          <p:cNvPr id="5" name="Table Placeholder 4">
            <a:extLst>
              <a:ext uri="{FF2B5EF4-FFF2-40B4-BE49-F238E27FC236}">
                <a16:creationId xmlns:a16="http://schemas.microsoft.com/office/drawing/2014/main" id="{A68DC2AA-9D42-40EE-980D-9E20660940C6}"/>
              </a:ext>
            </a:extLst>
          </p:cNvPr>
          <p:cNvGraphicFramePr>
            <a:graphicFrameLocks noGrp="1"/>
          </p:cNvGraphicFramePr>
          <p:nvPr>
            <p:ph type="tbl" sz="quarter" idx="13"/>
            <p:extLst>
              <p:ext uri="{D42A27DB-BD31-4B8C-83A1-F6EECF244321}">
                <p14:modId xmlns:p14="http://schemas.microsoft.com/office/powerpoint/2010/main" val="1211921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76365321"/>
                    </a:ext>
                  </a:extLst>
                </a:gridCol>
                <a:gridCol w="576072">
                  <a:extLst>
                    <a:ext uri="{9D8B030D-6E8A-4147-A177-3AD203B41FA5}">
                      <a16:colId xmlns:a16="http://schemas.microsoft.com/office/drawing/2014/main" val="1533663289"/>
                    </a:ext>
                  </a:extLst>
                </a:gridCol>
                <a:gridCol w="576072">
                  <a:extLst>
                    <a:ext uri="{9D8B030D-6E8A-4147-A177-3AD203B41FA5}">
                      <a16:colId xmlns:a16="http://schemas.microsoft.com/office/drawing/2014/main" val="237353017"/>
                    </a:ext>
                  </a:extLst>
                </a:gridCol>
                <a:gridCol w="576072">
                  <a:extLst>
                    <a:ext uri="{9D8B030D-6E8A-4147-A177-3AD203B41FA5}">
                      <a16:colId xmlns:a16="http://schemas.microsoft.com/office/drawing/2014/main" val="1884587305"/>
                    </a:ext>
                  </a:extLst>
                </a:gridCol>
                <a:gridCol w="576072">
                  <a:extLst>
                    <a:ext uri="{9D8B030D-6E8A-4147-A177-3AD203B41FA5}">
                      <a16:colId xmlns:a16="http://schemas.microsoft.com/office/drawing/2014/main" val="1867032011"/>
                    </a:ext>
                  </a:extLst>
                </a:gridCol>
                <a:gridCol w="576072">
                  <a:extLst>
                    <a:ext uri="{9D8B030D-6E8A-4147-A177-3AD203B41FA5}">
                      <a16:colId xmlns:a16="http://schemas.microsoft.com/office/drawing/2014/main" val="1640464669"/>
                    </a:ext>
                  </a:extLst>
                </a:gridCol>
                <a:gridCol w="576072">
                  <a:extLst>
                    <a:ext uri="{9D8B030D-6E8A-4147-A177-3AD203B41FA5}">
                      <a16:colId xmlns:a16="http://schemas.microsoft.com/office/drawing/2014/main" val="2040918233"/>
                    </a:ext>
                  </a:extLst>
                </a:gridCol>
                <a:gridCol w="576072">
                  <a:extLst>
                    <a:ext uri="{9D8B030D-6E8A-4147-A177-3AD203B41FA5}">
                      <a16:colId xmlns:a16="http://schemas.microsoft.com/office/drawing/2014/main" val="2732528481"/>
                    </a:ext>
                  </a:extLst>
                </a:gridCol>
                <a:gridCol w="576072">
                  <a:extLst>
                    <a:ext uri="{9D8B030D-6E8A-4147-A177-3AD203B41FA5}">
                      <a16:colId xmlns:a16="http://schemas.microsoft.com/office/drawing/2014/main" val="2622262905"/>
                    </a:ext>
                  </a:extLst>
                </a:gridCol>
                <a:gridCol w="576072">
                  <a:extLst>
                    <a:ext uri="{9D8B030D-6E8A-4147-A177-3AD203B41FA5}">
                      <a16:colId xmlns:a16="http://schemas.microsoft.com/office/drawing/2014/main" val="4031759676"/>
                    </a:ext>
                  </a:extLst>
                </a:gridCol>
                <a:gridCol w="576072">
                  <a:extLst>
                    <a:ext uri="{9D8B030D-6E8A-4147-A177-3AD203B41FA5}">
                      <a16:colId xmlns:a16="http://schemas.microsoft.com/office/drawing/2014/main" val="4167877674"/>
                    </a:ext>
                  </a:extLst>
                </a:gridCol>
                <a:gridCol w="658368">
                  <a:extLst>
                    <a:ext uri="{9D8B030D-6E8A-4147-A177-3AD203B41FA5}">
                      <a16:colId xmlns:a16="http://schemas.microsoft.com/office/drawing/2014/main" val="129216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9704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- 2017-10-04 13:32:42 </a:t>
                      </a:r>
                      <a:r>
                        <a:rPr kumimoji="0" lang="en-US" sz="1000" b="0" i="0" u="none" strike="noStrike" kern="1200" cap="none" spc="0" normalizeH="0" baseline="0" noProof="0">
                          <a:ln>
                            <a:noFill/>
                          </a:ln>
                          <a:solidFill>
                            <a:prstClr val="black"/>
                          </a:solidFill>
                          <a:effectLst/>
                          <a:uLnTx/>
                          <a:uFillTx/>
                          <a:latin typeface="+mn-lt"/>
                          <a:ea typeface="+mn-ea"/>
                          <a:cs typeface="+mn-cs"/>
                        </a:rPr>
                        <a:t> 
 Does white sand, DJ Stef Ray's music and delicious luxury BBQ sound perfect? Tell us who you would bring to our Ilot Mangénie BBQ this Oct 15th for the chance to win for 2!
Book: 52591441 / 5255 3892 / 4027400 / restaurant-reservations.sltr@shangri-la.com
T&amp;Cs: http://bit.ly/2wwoV37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59049111"/>
                  </a:ext>
                </a:extLst>
              </a:tr>
            </a:tbl>
          </a:graphicData>
        </a:graphic>
      </p:graphicFrame>
      <p:sp>
        <p:nvSpPr>
          <p:cNvPr id="4" name="Text Placeholder 3">
            <a:extLst>
              <a:ext uri="{FF2B5EF4-FFF2-40B4-BE49-F238E27FC236}">
                <a16:creationId xmlns:a16="http://schemas.microsoft.com/office/drawing/2014/main" id="{AF1A70AF-FE3D-4020-B28B-FCB4311D5A56}"/>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10784103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C25-D419-4B1D-ABDB-DFA9585E6692}"/>
              </a:ext>
            </a:extLst>
          </p:cNvPr>
          <p:cNvSpPr>
            <a:spLocks noGrp="1"/>
          </p:cNvSpPr>
          <p:nvPr>
            <p:ph type="title"/>
          </p:nvPr>
        </p:nvSpPr>
        <p:spPr/>
        <p:txBody>
          <a:bodyPr/>
          <a:lstStyle/>
          <a:p>
            <a:r>
              <a:rPr lang="en-US"/>
              <a:t>Facebook FB Own Posts Table with views | SLTR - 19 of 22</a:t>
            </a:r>
          </a:p>
        </p:txBody>
      </p:sp>
      <p:graphicFrame>
        <p:nvGraphicFramePr>
          <p:cNvPr id="5" name="Table Placeholder 4">
            <a:extLst>
              <a:ext uri="{FF2B5EF4-FFF2-40B4-BE49-F238E27FC236}">
                <a16:creationId xmlns:a16="http://schemas.microsoft.com/office/drawing/2014/main" id="{120A48A5-FB9D-4B0C-8E84-903591C503AC}"/>
              </a:ext>
            </a:extLst>
          </p:cNvPr>
          <p:cNvGraphicFramePr>
            <a:graphicFrameLocks noGrp="1"/>
          </p:cNvGraphicFramePr>
          <p:nvPr>
            <p:ph type="tbl" sz="quarter" idx="13"/>
            <p:extLst>
              <p:ext uri="{D42A27DB-BD31-4B8C-83A1-F6EECF244321}">
                <p14:modId xmlns:p14="http://schemas.microsoft.com/office/powerpoint/2010/main" val="3868252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27737076"/>
                    </a:ext>
                  </a:extLst>
                </a:gridCol>
                <a:gridCol w="576072">
                  <a:extLst>
                    <a:ext uri="{9D8B030D-6E8A-4147-A177-3AD203B41FA5}">
                      <a16:colId xmlns:a16="http://schemas.microsoft.com/office/drawing/2014/main" val="4036632323"/>
                    </a:ext>
                  </a:extLst>
                </a:gridCol>
                <a:gridCol w="576072">
                  <a:extLst>
                    <a:ext uri="{9D8B030D-6E8A-4147-A177-3AD203B41FA5}">
                      <a16:colId xmlns:a16="http://schemas.microsoft.com/office/drawing/2014/main" val="2374044082"/>
                    </a:ext>
                  </a:extLst>
                </a:gridCol>
                <a:gridCol w="576072">
                  <a:extLst>
                    <a:ext uri="{9D8B030D-6E8A-4147-A177-3AD203B41FA5}">
                      <a16:colId xmlns:a16="http://schemas.microsoft.com/office/drawing/2014/main" val="2682185071"/>
                    </a:ext>
                  </a:extLst>
                </a:gridCol>
                <a:gridCol w="576072">
                  <a:extLst>
                    <a:ext uri="{9D8B030D-6E8A-4147-A177-3AD203B41FA5}">
                      <a16:colId xmlns:a16="http://schemas.microsoft.com/office/drawing/2014/main" val="3966789910"/>
                    </a:ext>
                  </a:extLst>
                </a:gridCol>
                <a:gridCol w="576072">
                  <a:extLst>
                    <a:ext uri="{9D8B030D-6E8A-4147-A177-3AD203B41FA5}">
                      <a16:colId xmlns:a16="http://schemas.microsoft.com/office/drawing/2014/main" val="4106531019"/>
                    </a:ext>
                  </a:extLst>
                </a:gridCol>
                <a:gridCol w="576072">
                  <a:extLst>
                    <a:ext uri="{9D8B030D-6E8A-4147-A177-3AD203B41FA5}">
                      <a16:colId xmlns:a16="http://schemas.microsoft.com/office/drawing/2014/main" val="4140374633"/>
                    </a:ext>
                  </a:extLst>
                </a:gridCol>
                <a:gridCol w="576072">
                  <a:extLst>
                    <a:ext uri="{9D8B030D-6E8A-4147-A177-3AD203B41FA5}">
                      <a16:colId xmlns:a16="http://schemas.microsoft.com/office/drawing/2014/main" val="2059825458"/>
                    </a:ext>
                  </a:extLst>
                </a:gridCol>
                <a:gridCol w="576072">
                  <a:extLst>
                    <a:ext uri="{9D8B030D-6E8A-4147-A177-3AD203B41FA5}">
                      <a16:colId xmlns:a16="http://schemas.microsoft.com/office/drawing/2014/main" val="194143243"/>
                    </a:ext>
                  </a:extLst>
                </a:gridCol>
                <a:gridCol w="576072">
                  <a:extLst>
                    <a:ext uri="{9D8B030D-6E8A-4147-A177-3AD203B41FA5}">
                      <a16:colId xmlns:a16="http://schemas.microsoft.com/office/drawing/2014/main" val="4130710915"/>
                    </a:ext>
                  </a:extLst>
                </a:gridCol>
                <a:gridCol w="576072">
                  <a:extLst>
                    <a:ext uri="{9D8B030D-6E8A-4147-A177-3AD203B41FA5}">
                      <a16:colId xmlns:a16="http://schemas.microsoft.com/office/drawing/2014/main" val="998088486"/>
                    </a:ext>
                  </a:extLst>
                </a:gridCol>
                <a:gridCol w="658368">
                  <a:extLst>
                    <a:ext uri="{9D8B030D-6E8A-4147-A177-3AD203B41FA5}">
                      <a16:colId xmlns:a16="http://schemas.microsoft.com/office/drawing/2014/main" val="3691652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4599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- 2018-01-21 13:00:00 </a:t>
                      </a:r>
                      <a:r>
                        <a:rPr kumimoji="0" lang="en-US" sz="1000" b="0" i="0" u="none" strike="noStrike" kern="1200" cap="none" spc="0" normalizeH="0" baseline="0" noProof="0">
                          <a:ln>
                            <a:noFill/>
                          </a:ln>
                          <a:solidFill>
                            <a:prstClr val="black"/>
                          </a:solidFill>
                          <a:effectLst/>
                          <a:uLnTx/>
                          <a:uFillTx/>
                          <a:latin typeface="+mn-lt"/>
                          <a:ea typeface="+mn-ea"/>
                          <a:cs typeface="+mn-cs"/>
                        </a:rPr>
                        <a:t> 
 We are cleansing the soul this February, with a specially designed Wellness Month! Our menus will include extra health conscious options 🌱  fitness activities will be available 🚴🏽‍♀️ and celeb yogi Aria Crescendo leads revitalizing classes 🤸🏽‍♀️ 
Book a session: +230 402 7400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53496455"/>
                  </a:ext>
                </a:extLst>
              </a:tr>
            </a:tbl>
          </a:graphicData>
        </a:graphic>
      </p:graphicFrame>
      <p:sp>
        <p:nvSpPr>
          <p:cNvPr id="4" name="Text Placeholder 3">
            <a:extLst>
              <a:ext uri="{FF2B5EF4-FFF2-40B4-BE49-F238E27FC236}">
                <a16:creationId xmlns:a16="http://schemas.microsoft.com/office/drawing/2014/main" id="{958CBEAA-F41D-4412-96D1-2921000BC424}"/>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25116569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244B6-B7AE-4292-A4E8-8116D13E7B9B}"/>
              </a:ext>
            </a:extLst>
          </p:cNvPr>
          <p:cNvSpPr>
            <a:spLocks noGrp="1"/>
          </p:cNvSpPr>
          <p:nvPr>
            <p:ph type="title"/>
          </p:nvPr>
        </p:nvSpPr>
        <p:spPr/>
        <p:txBody>
          <a:bodyPr/>
          <a:lstStyle/>
          <a:p>
            <a:r>
              <a:rPr lang="en-US"/>
              <a:t>Facebook FB Own Posts Table with views | SLTR - 20 of 22</a:t>
            </a:r>
          </a:p>
        </p:txBody>
      </p:sp>
      <p:graphicFrame>
        <p:nvGraphicFramePr>
          <p:cNvPr id="5" name="Table Placeholder 4">
            <a:extLst>
              <a:ext uri="{FF2B5EF4-FFF2-40B4-BE49-F238E27FC236}">
                <a16:creationId xmlns:a16="http://schemas.microsoft.com/office/drawing/2014/main" id="{0767A7AE-8652-47BD-A3F8-4AE00DF2110B}"/>
              </a:ext>
            </a:extLst>
          </p:cNvPr>
          <p:cNvGraphicFramePr>
            <a:graphicFrameLocks noGrp="1"/>
          </p:cNvGraphicFramePr>
          <p:nvPr>
            <p:ph type="tbl" sz="quarter" idx="13"/>
            <p:extLst>
              <p:ext uri="{D42A27DB-BD31-4B8C-83A1-F6EECF244321}">
                <p14:modId xmlns:p14="http://schemas.microsoft.com/office/powerpoint/2010/main" val="554760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03536401"/>
                    </a:ext>
                  </a:extLst>
                </a:gridCol>
                <a:gridCol w="576072">
                  <a:extLst>
                    <a:ext uri="{9D8B030D-6E8A-4147-A177-3AD203B41FA5}">
                      <a16:colId xmlns:a16="http://schemas.microsoft.com/office/drawing/2014/main" val="1866965980"/>
                    </a:ext>
                  </a:extLst>
                </a:gridCol>
                <a:gridCol w="576072">
                  <a:extLst>
                    <a:ext uri="{9D8B030D-6E8A-4147-A177-3AD203B41FA5}">
                      <a16:colId xmlns:a16="http://schemas.microsoft.com/office/drawing/2014/main" val="3105253455"/>
                    </a:ext>
                  </a:extLst>
                </a:gridCol>
                <a:gridCol w="576072">
                  <a:extLst>
                    <a:ext uri="{9D8B030D-6E8A-4147-A177-3AD203B41FA5}">
                      <a16:colId xmlns:a16="http://schemas.microsoft.com/office/drawing/2014/main" val="1073840737"/>
                    </a:ext>
                  </a:extLst>
                </a:gridCol>
                <a:gridCol w="576072">
                  <a:extLst>
                    <a:ext uri="{9D8B030D-6E8A-4147-A177-3AD203B41FA5}">
                      <a16:colId xmlns:a16="http://schemas.microsoft.com/office/drawing/2014/main" val="1576417741"/>
                    </a:ext>
                  </a:extLst>
                </a:gridCol>
                <a:gridCol w="576072">
                  <a:extLst>
                    <a:ext uri="{9D8B030D-6E8A-4147-A177-3AD203B41FA5}">
                      <a16:colId xmlns:a16="http://schemas.microsoft.com/office/drawing/2014/main" val="2260763086"/>
                    </a:ext>
                  </a:extLst>
                </a:gridCol>
                <a:gridCol w="576072">
                  <a:extLst>
                    <a:ext uri="{9D8B030D-6E8A-4147-A177-3AD203B41FA5}">
                      <a16:colId xmlns:a16="http://schemas.microsoft.com/office/drawing/2014/main" val="4159639110"/>
                    </a:ext>
                  </a:extLst>
                </a:gridCol>
                <a:gridCol w="576072">
                  <a:extLst>
                    <a:ext uri="{9D8B030D-6E8A-4147-A177-3AD203B41FA5}">
                      <a16:colId xmlns:a16="http://schemas.microsoft.com/office/drawing/2014/main" val="2431714394"/>
                    </a:ext>
                  </a:extLst>
                </a:gridCol>
                <a:gridCol w="576072">
                  <a:extLst>
                    <a:ext uri="{9D8B030D-6E8A-4147-A177-3AD203B41FA5}">
                      <a16:colId xmlns:a16="http://schemas.microsoft.com/office/drawing/2014/main" val="867751790"/>
                    </a:ext>
                  </a:extLst>
                </a:gridCol>
                <a:gridCol w="576072">
                  <a:extLst>
                    <a:ext uri="{9D8B030D-6E8A-4147-A177-3AD203B41FA5}">
                      <a16:colId xmlns:a16="http://schemas.microsoft.com/office/drawing/2014/main" val="2518851390"/>
                    </a:ext>
                  </a:extLst>
                </a:gridCol>
                <a:gridCol w="576072">
                  <a:extLst>
                    <a:ext uri="{9D8B030D-6E8A-4147-A177-3AD203B41FA5}">
                      <a16:colId xmlns:a16="http://schemas.microsoft.com/office/drawing/2014/main" val="2422990833"/>
                    </a:ext>
                  </a:extLst>
                </a:gridCol>
                <a:gridCol w="658368">
                  <a:extLst>
                    <a:ext uri="{9D8B030D-6E8A-4147-A177-3AD203B41FA5}">
                      <a16:colId xmlns:a16="http://schemas.microsoft.com/office/drawing/2014/main" val="2263271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0581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- 2018-03-18 18:40:58 </a:t>
                      </a:r>
                      <a:r>
                        <a:rPr kumimoji="0" lang="en-US" sz="1000" b="0" i="0" u="none" strike="noStrike" kern="1200" cap="none" spc="0" normalizeH="0" baseline="0" noProof="0">
                          <a:ln>
                            <a:noFill/>
                          </a:ln>
                          <a:solidFill>
                            <a:prstClr val="black"/>
                          </a:solidFill>
                          <a:effectLst/>
                          <a:uLnTx/>
                          <a:uFillTx/>
                          <a:latin typeface="+mn-lt"/>
                          <a:ea typeface="+mn-ea"/>
                          <a:cs typeface="+mn-cs"/>
                        </a:rPr>
                        <a:t> 
 ✨ WIN dinner for 2 at the amazing The Test Kitchen Mauritius AND a luxury night's stay! ✨
￼
To celebrate this award winning restaurant's arrival on Mauritian sand, simply answer the below question to enter: 
What award did The Test Kitchen win at the Eat Out Mercedes-Benz Restaurant Awards 2017? 
Answer below to enter! 
￼
T&amp;Cs apply: http://bit.ly/2FJ5Tzm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94371257"/>
                  </a:ext>
                </a:extLst>
              </a:tr>
            </a:tbl>
          </a:graphicData>
        </a:graphic>
      </p:graphicFrame>
      <p:sp>
        <p:nvSpPr>
          <p:cNvPr id="4" name="Text Placeholder 3">
            <a:extLst>
              <a:ext uri="{FF2B5EF4-FFF2-40B4-BE49-F238E27FC236}">
                <a16:creationId xmlns:a16="http://schemas.microsoft.com/office/drawing/2014/main" id="{DFE3DD9F-C1D5-4A72-B91A-06B339130D4E}"/>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39699595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CB074-1951-4E5F-8437-B8570B4D1D69}"/>
              </a:ext>
            </a:extLst>
          </p:cNvPr>
          <p:cNvSpPr>
            <a:spLocks noGrp="1"/>
          </p:cNvSpPr>
          <p:nvPr>
            <p:ph type="title"/>
          </p:nvPr>
        </p:nvSpPr>
        <p:spPr/>
        <p:txBody>
          <a:bodyPr/>
          <a:lstStyle/>
          <a:p>
            <a:r>
              <a:rPr lang="en-US"/>
              <a:t>Facebook FB Own Posts Table with views | SLTR - 21 of 22</a:t>
            </a:r>
          </a:p>
        </p:txBody>
      </p:sp>
      <p:graphicFrame>
        <p:nvGraphicFramePr>
          <p:cNvPr id="5" name="Table Placeholder 4">
            <a:extLst>
              <a:ext uri="{FF2B5EF4-FFF2-40B4-BE49-F238E27FC236}">
                <a16:creationId xmlns:a16="http://schemas.microsoft.com/office/drawing/2014/main" id="{9B3D92A9-B28B-4AFF-8D9A-B92C78940865}"/>
              </a:ext>
            </a:extLst>
          </p:cNvPr>
          <p:cNvGraphicFramePr>
            <a:graphicFrameLocks noGrp="1"/>
          </p:cNvGraphicFramePr>
          <p:nvPr>
            <p:ph type="tbl" sz="quarter" idx="13"/>
            <p:extLst>
              <p:ext uri="{D42A27DB-BD31-4B8C-83A1-F6EECF244321}">
                <p14:modId xmlns:p14="http://schemas.microsoft.com/office/powerpoint/2010/main" val="1423366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88906573"/>
                    </a:ext>
                  </a:extLst>
                </a:gridCol>
                <a:gridCol w="576072">
                  <a:extLst>
                    <a:ext uri="{9D8B030D-6E8A-4147-A177-3AD203B41FA5}">
                      <a16:colId xmlns:a16="http://schemas.microsoft.com/office/drawing/2014/main" val="3916577657"/>
                    </a:ext>
                  </a:extLst>
                </a:gridCol>
                <a:gridCol w="576072">
                  <a:extLst>
                    <a:ext uri="{9D8B030D-6E8A-4147-A177-3AD203B41FA5}">
                      <a16:colId xmlns:a16="http://schemas.microsoft.com/office/drawing/2014/main" val="452072531"/>
                    </a:ext>
                  </a:extLst>
                </a:gridCol>
                <a:gridCol w="576072">
                  <a:extLst>
                    <a:ext uri="{9D8B030D-6E8A-4147-A177-3AD203B41FA5}">
                      <a16:colId xmlns:a16="http://schemas.microsoft.com/office/drawing/2014/main" val="277413215"/>
                    </a:ext>
                  </a:extLst>
                </a:gridCol>
                <a:gridCol w="576072">
                  <a:extLst>
                    <a:ext uri="{9D8B030D-6E8A-4147-A177-3AD203B41FA5}">
                      <a16:colId xmlns:a16="http://schemas.microsoft.com/office/drawing/2014/main" val="3318621509"/>
                    </a:ext>
                  </a:extLst>
                </a:gridCol>
                <a:gridCol w="576072">
                  <a:extLst>
                    <a:ext uri="{9D8B030D-6E8A-4147-A177-3AD203B41FA5}">
                      <a16:colId xmlns:a16="http://schemas.microsoft.com/office/drawing/2014/main" val="3727223441"/>
                    </a:ext>
                  </a:extLst>
                </a:gridCol>
                <a:gridCol w="576072">
                  <a:extLst>
                    <a:ext uri="{9D8B030D-6E8A-4147-A177-3AD203B41FA5}">
                      <a16:colId xmlns:a16="http://schemas.microsoft.com/office/drawing/2014/main" val="3324706057"/>
                    </a:ext>
                  </a:extLst>
                </a:gridCol>
                <a:gridCol w="576072">
                  <a:extLst>
                    <a:ext uri="{9D8B030D-6E8A-4147-A177-3AD203B41FA5}">
                      <a16:colId xmlns:a16="http://schemas.microsoft.com/office/drawing/2014/main" val="442747024"/>
                    </a:ext>
                  </a:extLst>
                </a:gridCol>
                <a:gridCol w="576072">
                  <a:extLst>
                    <a:ext uri="{9D8B030D-6E8A-4147-A177-3AD203B41FA5}">
                      <a16:colId xmlns:a16="http://schemas.microsoft.com/office/drawing/2014/main" val="630549915"/>
                    </a:ext>
                  </a:extLst>
                </a:gridCol>
                <a:gridCol w="576072">
                  <a:extLst>
                    <a:ext uri="{9D8B030D-6E8A-4147-A177-3AD203B41FA5}">
                      <a16:colId xmlns:a16="http://schemas.microsoft.com/office/drawing/2014/main" val="1779734373"/>
                    </a:ext>
                  </a:extLst>
                </a:gridCol>
                <a:gridCol w="576072">
                  <a:extLst>
                    <a:ext uri="{9D8B030D-6E8A-4147-A177-3AD203B41FA5}">
                      <a16:colId xmlns:a16="http://schemas.microsoft.com/office/drawing/2014/main" val="119350328"/>
                    </a:ext>
                  </a:extLst>
                </a:gridCol>
                <a:gridCol w="658368">
                  <a:extLst>
                    <a:ext uri="{9D8B030D-6E8A-4147-A177-3AD203B41FA5}">
                      <a16:colId xmlns:a16="http://schemas.microsoft.com/office/drawing/2014/main" val="4118636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7197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- 2018-03-23 09:11:19 </a:t>
                      </a:r>
                      <a:r>
                        <a:rPr kumimoji="0" lang="en-US" sz="1000" b="0" i="0" u="none" strike="noStrike" kern="1200" cap="none" spc="0" normalizeH="0" baseline="0" noProof="0">
                          <a:ln>
                            <a:noFill/>
                          </a:ln>
                          <a:solidFill>
                            <a:prstClr val="black"/>
                          </a:solidFill>
                          <a:effectLst/>
                          <a:uLnTx/>
                          <a:uFillTx/>
                          <a:latin typeface="+mn-lt"/>
                          <a:ea typeface="+mn-ea"/>
                          <a:cs typeface="+mn-cs"/>
                        </a:rPr>
                        <a:t> 
 Experience the coveted cuisine from The Test Kitchen right here in Mauritius, and stay over in a Deluxe Ocean View Room! Book for between 11th &amp; 22nd April at local rates, starting from Rs. 18,500/night. 
Call 402 7400 or email reservations.sltr@shangri-la.com and quote PLOCALTTK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14441614"/>
                  </a:ext>
                </a:extLst>
              </a:tr>
            </a:tbl>
          </a:graphicData>
        </a:graphic>
      </p:graphicFrame>
      <p:sp>
        <p:nvSpPr>
          <p:cNvPr id="4" name="Text Placeholder 3">
            <a:extLst>
              <a:ext uri="{FF2B5EF4-FFF2-40B4-BE49-F238E27FC236}">
                <a16:creationId xmlns:a16="http://schemas.microsoft.com/office/drawing/2014/main" id="{4FAD96D5-C540-470E-A7D0-330B80691B0B}"/>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4969409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BBFF1-1B24-4231-94BC-BF60CEECF076}"/>
              </a:ext>
            </a:extLst>
          </p:cNvPr>
          <p:cNvSpPr>
            <a:spLocks noGrp="1"/>
          </p:cNvSpPr>
          <p:nvPr>
            <p:ph type="title"/>
          </p:nvPr>
        </p:nvSpPr>
        <p:spPr/>
        <p:txBody>
          <a:bodyPr/>
          <a:lstStyle/>
          <a:p>
            <a:r>
              <a:rPr lang="en-US"/>
              <a:t>Facebook FB Own Posts Table with views | SLTR - 22 of 22</a:t>
            </a:r>
          </a:p>
        </p:txBody>
      </p:sp>
      <p:graphicFrame>
        <p:nvGraphicFramePr>
          <p:cNvPr id="5" name="Table Placeholder 4">
            <a:extLst>
              <a:ext uri="{FF2B5EF4-FFF2-40B4-BE49-F238E27FC236}">
                <a16:creationId xmlns:a16="http://schemas.microsoft.com/office/drawing/2014/main" id="{03330301-4EDA-4566-BC2D-ED30DD839022}"/>
              </a:ext>
            </a:extLst>
          </p:cNvPr>
          <p:cNvGraphicFramePr>
            <a:graphicFrameLocks noGrp="1"/>
          </p:cNvGraphicFramePr>
          <p:nvPr>
            <p:ph type="tbl" sz="quarter" idx="13"/>
            <p:extLst>
              <p:ext uri="{D42A27DB-BD31-4B8C-83A1-F6EECF244321}">
                <p14:modId xmlns:p14="http://schemas.microsoft.com/office/powerpoint/2010/main" val="1298180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59683863"/>
                    </a:ext>
                  </a:extLst>
                </a:gridCol>
                <a:gridCol w="576072">
                  <a:extLst>
                    <a:ext uri="{9D8B030D-6E8A-4147-A177-3AD203B41FA5}">
                      <a16:colId xmlns:a16="http://schemas.microsoft.com/office/drawing/2014/main" val="3151796778"/>
                    </a:ext>
                  </a:extLst>
                </a:gridCol>
                <a:gridCol w="576072">
                  <a:extLst>
                    <a:ext uri="{9D8B030D-6E8A-4147-A177-3AD203B41FA5}">
                      <a16:colId xmlns:a16="http://schemas.microsoft.com/office/drawing/2014/main" val="1603586589"/>
                    </a:ext>
                  </a:extLst>
                </a:gridCol>
                <a:gridCol w="576072">
                  <a:extLst>
                    <a:ext uri="{9D8B030D-6E8A-4147-A177-3AD203B41FA5}">
                      <a16:colId xmlns:a16="http://schemas.microsoft.com/office/drawing/2014/main" val="2945738809"/>
                    </a:ext>
                  </a:extLst>
                </a:gridCol>
                <a:gridCol w="576072">
                  <a:extLst>
                    <a:ext uri="{9D8B030D-6E8A-4147-A177-3AD203B41FA5}">
                      <a16:colId xmlns:a16="http://schemas.microsoft.com/office/drawing/2014/main" val="2724599353"/>
                    </a:ext>
                  </a:extLst>
                </a:gridCol>
                <a:gridCol w="576072">
                  <a:extLst>
                    <a:ext uri="{9D8B030D-6E8A-4147-A177-3AD203B41FA5}">
                      <a16:colId xmlns:a16="http://schemas.microsoft.com/office/drawing/2014/main" val="2128361511"/>
                    </a:ext>
                  </a:extLst>
                </a:gridCol>
                <a:gridCol w="576072">
                  <a:extLst>
                    <a:ext uri="{9D8B030D-6E8A-4147-A177-3AD203B41FA5}">
                      <a16:colId xmlns:a16="http://schemas.microsoft.com/office/drawing/2014/main" val="4289141543"/>
                    </a:ext>
                  </a:extLst>
                </a:gridCol>
                <a:gridCol w="576072">
                  <a:extLst>
                    <a:ext uri="{9D8B030D-6E8A-4147-A177-3AD203B41FA5}">
                      <a16:colId xmlns:a16="http://schemas.microsoft.com/office/drawing/2014/main" val="2436370939"/>
                    </a:ext>
                  </a:extLst>
                </a:gridCol>
                <a:gridCol w="576072">
                  <a:extLst>
                    <a:ext uri="{9D8B030D-6E8A-4147-A177-3AD203B41FA5}">
                      <a16:colId xmlns:a16="http://schemas.microsoft.com/office/drawing/2014/main" val="873467735"/>
                    </a:ext>
                  </a:extLst>
                </a:gridCol>
                <a:gridCol w="576072">
                  <a:extLst>
                    <a:ext uri="{9D8B030D-6E8A-4147-A177-3AD203B41FA5}">
                      <a16:colId xmlns:a16="http://schemas.microsoft.com/office/drawing/2014/main" val="1667989305"/>
                    </a:ext>
                  </a:extLst>
                </a:gridCol>
                <a:gridCol w="576072">
                  <a:extLst>
                    <a:ext uri="{9D8B030D-6E8A-4147-A177-3AD203B41FA5}">
                      <a16:colId xmlns:a16="http://schemas.microsoft.com/office/drawing/2014/main" val="3934711770"/>
                    </a:ext>
                  </a:extLst>
                </a:gridCol>
                <a:gridCol w="658368">
                  <a:extLst>
                    <a:ext uri="{9D8B030D-6E8A-4147-A177-3AD203B41FA5}">
                      <a16:colId xmlns:a16="http://schemas.microsoft.com/office/drawing/2014/main" val="3261180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7844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- 2017-01-12 13:27:18 </a:t>
                      </a:r>
                      <a:r>
                        <a:rPr kumimoji="0" lang="en-US" sz="1000" b="0" i="0" u="none" strike="noStrike" kern="1200" cap="none" spc="0" normalizeH="0" baseline="0" noProof="0">
                          <a:ln>
                            <a:noFill/>
                          </a:ln>
                          <a:solidFill>
                            <a:prstClr val="black"/>
                          </a:solidFill>
                          <a:effectLst/>
                          <a:uLnTx/>
                          <a:uFillTx/>
                          <a:latin typeface="+mn-lt"/>
                          <a:ea typeface="+mn-ea"/>
                          <a:cs typeface="+mn-cs"/>
                        </a:rPr>
                        <a:t> 
 Honeymoon in Paradise - Choose an iconic destination for your very special occasion, with completely personal and romantic experiences planned just for you.  
http://bit.ly/2jGO5JX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93282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- 2017-07-12 19:17:49 </a:t>
                      </a:r>
                      <a:r>
                        <a:rPr kumimoji="0" lang="en-US" sz="1000" b="0" i="0" u="none" strike="noStrike" kern="1200" cap="none" spc="0" normalizeH="0" baseline="0" noProof="0">
                          <a:ln>
                            <a:noFill/>
                          </a:ln>
                          <a:solidFill>
                            <a:prstClr val="black"/>
                          </a:solidFill>
                          <a:effectLst/>
                          <a:uLnTx/>
                          <a:uFillTx/>
                          <a:latin typeface="+mn-lt"/>
                          <a:ea typeface="+mn-ea"/>
                          <a:cs typeface="+mn-cs"/>
                        </a:rPr>
                        <a:t> 
 For a chance to win a luxurious barbecue for two on our exclusive private island this Sunday 16th July, simply comment below and tell us who you'd bring with you! 
T&amp;C here: http://bit.ly/2tMZtGg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31552272"/>
                  </a:ext>
                </a:extLst>
              </a:tr>
            </a:tbl>
          </a:graphicData>
        </a:graphic>
      </p:graphicFrame>
      <p:sp>
        <p:nvSpPr>
          <p:cNvPr id="4" name="Text Placeholder 3">
            <a:extLst>
              <a:ext uri="{FF2B5EF4-FFF2-40B4-BE49-F238E27FC236}">
                <a16:creationId xmlns:a16="http://schemas.microsoft.com/office/drawing/2014/main" id="{633C7D6D-5D9D-41E2-8D3F-BFDB6C6CDD83}"/>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40596654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71267-5E8B-4EF8-BE9B-CD817BF39F77}"/>
              </a:ext>
            </a:extLst>
          </p:cNvPr>
          <p:cNvSpPr>
            <a:spLocks noGrp="1"/>
          </p:cNvSpPr>
          <p:nvPr>
            <p:ph type="title"/>
          </p:nvPr>
        </p:nvSpPr>
        <p:spPr/>
        <p:txBody>
          <a:bodyPr/>
          <a:lstStyle/>
          <a:p>
            <a:r>
              <a:rPr lang="en-US"/>
              <a:t>Instagram IG Followers Total (Bar Chart) | SLTR</a:t>
            </a:r>
          </a:p>
        </p:txBody>
      </p:sp>
      <p:graphicFrame>
        <p:nvGraphicFramePr>
          <p:cNvPr id="6" name="Chart Placeholder 5">
            <a:extLst>
              <a:ext uri="{FF2B5EF4-FFF2-40B4-BE49-F238E27FC236}">
                <a16:creationId xmlns:a16="http://schemas.microsoft.com/office/drawing/2014/main" id="{0EB719AA-E413-49FD-8962-49DC8EBC41A1}"/>
              </a:ext>
            </a:extLst>
          </p:cNvPr>
          <p:cNvGraphicFramePr>
            <a:graphicFrameLocks noGrp="1"/>
          </p:cNvGraphicFramePr>
          <p:nvPr>
            <p:ph type="chart" sz="quarter" idx="13"/>
            <p:extLst>
              <p:ext uri="{D42A27DB-BD31-4B8C-83A1-F6EECF244321}">
                <p14:modId xmlns:p14="http://schemas.microsoft.com/office/powerpoint/2010/main" val="2871630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3D55A7-60FC-4748-A0BA-4AD63CFB0928}"/>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2B5B63D8-873A-4980-8856-2EEF443388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75428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22CA0-B3AE-4EF4-9F1D-BC7E3A946634}"/>
              </a:ext>
            </a:extLst>
          </p:cNvPr>
          <p:cNvSpPr>
            <a:spLocks noGrp="1"/>
          </p:cNvSpPr>
          <p:nvPr>
            <p:ph type="title"/>
          </p:nvPr>
        </p:nvSpPr>
        <p:spPr/>
        <p:txBody>
          <a:bodyPr/>
          <a:lstStyle/>
          <a:p>
            <a:r>
              <a:rPr lang="en-US"/>
              <a:t>Instagram IG Followers Change (Bar Chart) | SLTR</a:t>
            </a:r>
          </a:p>
        </p:txBody>
      </p:sp>
      <p:graphicFrame>
        <p:nvGraphicFramePr>
          <p:cNvPr id="6" name="Chart Placeholder 5">
            <a:extLst>
              <a:ext uri="{FF2B5EF4-FFF2-40B4-BE49-F238E27FC236}">
                <a16:creationId xmlns:a16="http://schemas.microsoft.com/office/drawing/2014/main" id="{5A7A0213-8D03-4340-A105-258BDBE56DBE}"/>
              </a:ext>
            </a:extLst>
          </p:cNvPr>
          <p:cNvGraphicFramePr>
            <a:graphicFrameLocks noGrp="1"/>
          </p:cNvGraphicFramePr>
          <p:nvPr>
            <p:ph type="chart" sz="quarter" idx="13"/>
            <p:extLst>
              <p:ext uri="{D42A27DB-BD31-4B8C-83A1-F6EECF244321}">
                <p14:modId xmlns:p14="http://schemas.microsoft.com/office/powerpoint/2010/main" val="15440252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7C80D0-AFC7-43F5-8EE5-AF4464F0C657}"/>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7725D23C-CFB3-42E0-931A-E03F5EA917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97778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E9E62-AB97-412D-9FA6-171FB1B90D92}"/>
              </a:ext>
            </a:extLst>
          </p:cNvPr>
          <p:cNvSpPr>
            <a:spLocks noGrp="1"/>
          </p:cNvSpPr>
          <p:nvPr>
            <p:ph type="title"/>
          </p:nvPr>
        </p:nvSpPr>
        <p:spPr/>
        <p:txBody>
          <a:bodyPr/>
          <a:lstStyle/>
          <a:p>
            <a:r>
              <a:rPr lang="en-US"/>
              <a:t>Reach  | SLTR</a:t>
            </a:r>
          </a:p>
        </p:txBody>
      </p:sp>
      <p:graphicFrame>
        <p:nvGraphicFramePr>
          <p:cNvPr id="6" name="Chart Placeholder 5">
            <a:extLst>
              <a:ext uri="{FF2B5EF4-FFF2-40B4-BE49-F238E27FC236}">
                <a16:creationId xmlns:a16="http://schemas.microsoft.com/office/drawing/2014/main" id="{A02B8D2B-957B-4C2D-BA23-5E6804429709}"/>
              </a:ext>
            </a:extLst>
          </p:cNvPr>
          <p:cNvGraphicFramePr>
            <a:graphicFrameLocks noGrp="1"/>
          </p:cNvGraphicFramePr>
          <p:nvPr>
            <p:ph type="chart" sz="quarter" idx="13"/>
            <p:extLst>
              <p:ext uri="{D42A27DB-BD31-4B8C-83A1-F6EECF244321}">
                <p14:modId xmlns:p14="http://schemas.microsoft.com/office/powerpoint/2010/main" val="9511027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0350EE-F751-4A6E-AD0B-23019DA34B36}"/>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72C0E427-84C9-4FED-A903-0EB40D29E8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62246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3496C-E437-4C1C-AA83-41EFEDCCCE39}"/>
              </a:ext>
            </a:extLst>
          </p:cNvPr>
          <p:cNvSpPr>
            <a:spLocks noGrp="1"/>
          </p:cNvSpPr>
          <p:nvPr>
            <p:ph type="title"/>
          </p:nvPr>
        </p:nvSpPr>
        <p:spPr/>
        <p:txBody>
          <a:bodyPr/>
          <a:lstStyle/>
          <a:p>
            <a:r>
              <a:rPr lang="en-US"/>
              <a:t>Instagram IG Total Interactions (Bar Chart) | shangrilamauritius</a:t>
            </a:r>
          </a:p>
        </p:txBody>
      </p:sp>
      <p:graphicFrame>
        <p:nvGraphicFramePr>
          <p:cNvPr id="6" name="Chart Placeholder 5">
            <a:extLst>
              <a:ext uri="{FF2B5EF4-FFF2-40B4-BE49-F238E27FC236}">
                <a16:creationId xmlns:a16="http://schemas.microsoft.com/office/drawing/2014/main" id="{E70F1CA8-6361-407E-B455-4FB63EF1F95E}"/>
              </a:ext>
            </a:extLst>
          </p:cNvPr>
          <p:cNvGraphicFramePr>
            <a:graphicFrameLocks noGrp="1"/>
          </p:cNvGraphicFramePr>
          <p:nvPr>
            <p:ph type="chart" sz="quarter" idx="13"/>
            <p:extLst>
              <p:ext uri="{D42A27DB-BD31-4B8C-83A1-F6EECF244321}">
                <p14:modId xmlns:p14="http://schemas.microsoft.com/office/powerpoint/2010/main" val="696781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5EDB5E-5A47-456E-9D6B-970BCD942AB7}"/>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98BAF020-02F0-4A07-99D9-7F6EB3531A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98252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628B2-A0D3-4004-93BD-40AF18E6C8CF}"/>
              </a:ext>
            </a:extLst>
          </p:cNvPr>
          <p:cNvSpPr>
            <a:spLocks noGrp="1"/>
          </p:cNvSpPr>
          <p:nvPr>
            <p:ph type="title"/>
          </p:nvPr>
        </p:nvSpPr>
        <p:spPr/>
        <p:txBody>
          <a:bodyPr/>
          <a:lstStyle/>
          <a:p>
            <a:r>
              <a:rPr lang="en-US"/>
              <a:t>Instagram Posts Table | SLTR - 1 of 3</a:t>
            </a:r>
          </a:p>
        </p:txBody>
      </p:sp>
      <p:graphicFrame>
        <p:nvGraphicFramePr>
          <p:cNvPr id="5" name="Table Placeholder 4">
            <a:extLst>
              <a:ext uri="{FF2B5EF4-FFF2-40B4-BE49-F238E27FC236}">
                <a16:creationId xmlns:a16="http://schemas.microsoft.com/office/drawing/2014/main" id="{910E7528-7AE2-42DA-ADDC-C59751921CF7}"/>
              </a:ext>
            </a:extLst>
          </p:cNvPr>
          <p:cNvGraphicFramePr>
            <a:graphicFrameLocks noGrp="1"/>
          </p:cNvGraphicFramePr>
          <p:nvPr>
            <p:ph type="tbl" sz="quarter" idx="13"/>
            <p:extLst>
              <p:ext uri="{D42A27DB-BD31-4B8C-83A1-F6EECF244321}">
                <p14:modId xmlns:p14="http://schemas.microsoft.com/office/powerpoint/2010/main" val="1726974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28080815"/>
                    </a:ext>
                  </a:extLst>
                </a:gridCol>
                <a:gridCol w="987552">
                  <a:extLst>
                    <a:ext uri="{9D8B030D-6E8A-4147-A177-3AD203B41FA5}">
                      <a16:colId xmlns:a16="http://schemas.microsoft.com/office/drawing/2014/main" val="2146002741"/>
                    </a:ext>
                  </a:extLst>
                </a:gridCol>
                <a:gridCol w="987552">
                  <a:extLst>
                    <a:ext uri="{9D8B030D-6E8A-4147-A177-3AD203B41FA5}">
                      <a16:colId xmlns:a16="http://schemas.microsoft.com/office/drawing/2014/main" val="2186618811"/>
                    </a:ext>
                  </a:extLst>
                </a:gridCol>
                <a:gridCol w="987552">
                  <a:extLst>
                    <a:ext uri="{9D8B030D-6E8A-4147-A177-3AD203B41FA5}">
                      <a16:colId xmlns:a16="http://schemas.microsoft.com/office/drawing/2014/main" val="1563888679"/>
                    </a:ext>
                  </a:extLst>
                </a:gridCol>
                <a:gridCol w="987552">
                  <a:extLst>
                    <a:ext uri="{9D8B030D-6E8A-4147-A177-3AD203B41FA5}">
                      <a16:colId xmlns:a16="http://schemas.microsoft.com/office/drawing/2014/main" val="490335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7122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- 2018-06-13 12:32:58 </a:t>
                      </a:r>
                      <a:r>
                        <a:rPr kumimoji="0" lang="en-US" sz="1000" b="0" i="0" u="none" strike="noStrike" kern="1200" cap="none" spc="0" normalizeH="0" baseline="0" noProof="0">
                          <a:ln>
                            <a:noFill/>
                          </a:ln>
                          <a:solidFill>
                            <a:prstClr val="black"/>
                          </a:solidFill>
                          <a:effectLst/>
                          <a:uLnTx/>
                          <a:uFillTx/>
                          <a:latin typeface="+mn-lt"/>
                          <a:ea typeface="+mn-ea"/>
                          <a:cs typeface="+mn-cs"/>
                        </a:rPr>
                        <a:t>
 The Ocean life 🐢🤘 📷 @holivisions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06285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- 2018-02-08 10:01:04 </a:t>
                      </a:r>
                      <a:r>
                        <a:rPr kumimoji="0" lang="en-US" sz="1000" b="0" i="0" u="none" strike="noStrike" kern="1200" cap="none" spc="0" normalizeH="0" baseline="0" noProof="0">
                          <a:ln>
                            <a:noFill/>
                          </a:ln>
                          <a:solidFill>
                            <a:prstClr val="black"/>
                          </a:solidFill>
                          <a:effectLst/>
                          <a:uLnTx/>
                          <a:uFillTx/>
                          <a:latin typeface="+mn-lt"/>
                          <a:ea typeface="+mn-ea"/>
                          <a:cs typeface="+mn-cs"/>
                        </a:rPr>
                        <a:t>
 Just nipping to the bar... 📷 : @hotel_planet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39701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- 2017-04-24 12:53:56 </a:t>
                      </a:r>
                      <a:r>
                        <a:rPr kumimoji="0" lang="en-US" sz="1000" b="0" i="0" u="none" strike="noStrike" kern="1200" cap="none" spc="0" normalizeH="0" baseline="0" noProof="0">
                          <a:ln>
                            <a:noFill/>
                          </a:ln>
                          <a:solidFill>
                            <a:prstClr val="black"/>
                          </a:solidFill>
                          <a:effectLst/>
                          <a:uLnTx/>
                          <a:uFillTx/>
                          <a:latin typeface="+mn-lt"/>
                          <a:ea typeface="+mn-ea"/>
                          <a:cs typeface="+mn-cs"/>
                        </a:rPr>
                        <a:t>
 Monday means no plans just sun! 📷 @olivertomass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39875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- 2018-02-26 15:23:36 </a:t>
                      </a:r>
                      <a:r>
                        <a:rPr kumimoji="0" lang="en-US" sz="1000" b="0" i="0" u="none" strike="noStrike" kern="1200" cap="none" spc="0" normalizeH="0" baseline="0" noProof="0">
                          <a:ln>
                            <a:noFill/>
                          </a:ln>
                          <a:solidFill>
                            <a:prstClr val="black"/>
                          </a:solidFill>
                          <a:effectLst/>
                          <a:uLnTx/>
                          <a:uFillTx/>
                          <a:latin typeface="+mn-lt"/>
                          <a:ea typeface="+mn-ea"/>
                          <a:cs typeface="+mn-cs"/>
                        </a:rPr>
                        <a:t>
 Ilot Mangénie will steal a pizza your heart... 📷: @scarlett.delatorre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1881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- 2018-05-30 09:32:44 </a:t>
                      </a:r>
                      <a:r>
                        <a:rPr kumimoji="0" lang="en-US" sz="1000" b="0" i="0" u="none" strike="noStrike" kern="1200" cap="none" spc="0" normalizeH="0" baseline="0" noProof="0">
                          <a:ln>
                            <a:noFill/>
                          </a:ln>
                          <a:solidFill>
                            <a:prstClr val="black"/>
                          </a:solidFill>
                          <a:effectLst/>
                          <a:uLnTx/>
                          <a:uFillTx/>
                          <a:latin typeface="+mn-lt"/>
                          <a:ea typeface="+mn-ea"/>
                          <a:cs typeface="+mn-cs"/>
                        </a:rPr>
                        <a:t>
 Nothing like watching the sunrise on the beach! Comment below if this is your summer 2018 goal! 📷 gussiemelia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1343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- 2018-07-01 16:47:14 </a:t>
                      </a:r>
                      <a:r>
                        <a:rPr kumimoji="0" lang="en-US" sz="1000" b="0" i="0" u="none" strike="noStrike" kern="1200" cap="none" spc="0" normalizeH="0" baseline="0" noProof="0">
                          <a:ln>
                            <a:noFill/>
                          </a:ln>
                          <a:solidFill>
                            <a:prstClr val="black"/>
                          </a:solidFill>
                          <a:effectLst/>
                          <a:uLnTx/>
                          <a:uFillTx/>
                          <a:latin typeface="+mn-lt"/>
                          <a:ea typeface="+mn-ea"/>
                          <a:cs typeface="+mn-cs"/>
                        </a:rPr>
                        <a:t>
 There’s always Summer vibes in Mauritius! Tropical year round climates are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26677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- 2018-04-27 13:38:29 </a:t>
                      </a:r>
                      <a:r>
                        <a:rPr kumimoji="0" lang="en-US" sz="1000" b="0" i="0" u="none" strike="noStrike" kern="1200" cap="none" spc="0" normalizeH="0" baseline="0" noProof="0">
                          <a:ln>
                            <a:noFill/>
                          </a:ln>
                          <a:solidFill>
                            <a:prstClr val="black"/>
                          </a:solidFill>
                          <a:effectLst/>
                          <a:uLnTx/>
                          <a:uFillTx/>
                          <a:latin typeface="+mn-lt"/>
                          <a:ea typeface="+mn-ea"/>
                          <a:cs typeface="+mn-cs"/>
                        </a:rPr>
                        <a:t>
 The sand is always whiter on the other side 📷 @mycasainteriors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76485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- 2017-12-21 10:33:07 </a:t>
                      </a:r>
                      <a:r>
                        <a:rPr kumimoji="0" lang="en-US" sz="1000" b="0" i="0" u="none" strike="noStrike" kern="1200" cap="none" spc="0" normalizeH="0" baseline="0" noProof="0">
                          <a:ln>
                            <a:noFill/>
                          </a:ln>
                          <a:solidFill>
                            <a:prstClr val="black"/>
                          </a:solidFill>
                          <a:effectLst/>
                          <a:uLnTx/>
                          <a:uFillTx/>
                          <a:latin typeface="+mn-lt"/>
                          <a:ea typeface="+mn-ea"/>
                          <a:cs typeface="+mn-cs"/>
                        </a:rPr>
                        <a:t>
 Just a casual dinner... 📷 @seb_m_mc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12401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- 2018-06-21 15:39:18 </a:t>
                      </a:r>
                      <a:r>
                        <a:rPr kumimoji="0" lang="en-US" sz="1000" b="0" i="0" u="none" strike="noStrike" kern="1200" cap="none" spc="0" normalizeH="0" baseline="0" noProof="0">
                          <a:ln>
                            <a:noFill/>
                          </a:ln>
                          <a:solidFill>
                            <a:prstClr val="black"/>
                          </a:solidFill>
                          <a:effectLst/>
                          <a:uLnTx/>
                          <a:uFillTx/>
                          <a:latin typeface="+mn-lt"/>
                          <a:ea typeface="+mn-ea"/>
                          <a:cs typeface="+mn-cs"/>
                        </a:rPr>
                        <a:t>
 Thursdays are meant to be spent by the pool! 💙 📷 @gussiemelia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41163197"/>
                  </a:ext>
                </a:extLst>
              </a:tr>
            </a:tbl>
          </a:graphicData>
        </a:graphic>
      </p:graphicFrame>
      <p:sp>
        <p:nvSpPr>
          <p:cNvPr id="4" name="Text Placeholder 3">
            <a:extLst>
              <a:ext uri="{FF2B5EF4-FFF2-40B4-BE49-F238E27FC236}">
                <a16:creationId xmlns:a16="http://schemas.microsoft.com/office/drawing/2014/main" id="{24B722B7-689F-4FE7-9512-4A6ECD1B2D7F}"/>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3776487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F4697-ECCD-4EE8-A3D7-48CA3278D882}"/>
              </a:ext>
            </a:extLst>
          </p:cNvPr>
          <p:cNvSpPr>
            <a:spLocks noGrp="1"/>
          </p:cNvSpPr>
          <p:nvPr>
            <p:ph type="title"/>
          </p:nvPr>
        </p:nvSpPr>
        <p:spPr/>
        <p:txBody>
          <a:bodyPr/>
          <a:lstStyle/>
          <a:p>
            <a:r>
              <a:rPr lang="en-US"/>
              <a:t>Instagram Posts Table | SLTR - 2 of 3</a:t>
            </a:r>
          </a:p>
        </p:txBody>
      </p:sp>
      <p:graphicFrame>
        <p:nvGraphicFramePr>
          <p:cNvPr id="5" name="Table Placeholder 4">
            <a:extLst>
              <a:ext uri="{FF2B5EF4-FFF2-40B4-BE49-F238E27FC236}">
                <a16:creationId xmlns:a16="http://schemas.microsoft.com/office/drawing/2014/main" id="{2BAF2CD9-F6FF-4F1E-B092-2A70882C4964}"/>
              </a:ext>
            </a:extLst>
          </p:cNvPr>
          <p:cNvGraphicFramePr>
            <a:graphicFrameLocks noGrp="1"/>
          </p:cNvGraphicFramePr>
          <p:nvPr>
            <p:ph type="tbl" sz="quarter" idx="13"/>
            <p:extLst>
              <p:ext uri="{D42A27DB-BD31-4B8C-83A1-F6EECF244321}">
                <p14:modId xmlns:p14="http://schemas.microsoft.com/office/powerpoint/2010/main" val="536464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6868193"/>
                    </a:ext>
                  </a:extLst>
                </a:gridCol>
                <a:gridCol w="987552">
                  <a:extLst>
                    <a:ext uri="{9D8B030D-6E8A-4147-A177-3AD203B41FA5}">
                      <a16:colId xmlns:a16="http://schemas.microsoft.com/office/drawing/2014/main" val="1164881947"/>
                    </a:ext>
                  </a:extLst>
                </a:gridCol>
                <a:gridCol w="987552">
                  <a:extLst>
                    <a:ext uri="{9D8B030D-6E8A-4147-A177-3AD203B41FA5}">
                      <a16:colId xmlns:a16="http://schemas.microsoft.com/office/drawing/2014/main" val="4200120191"/>
                    </a:ext>
                  </a:extLst>
                </a:gridCol>
                <a:gridCol w="987552">
                  <a:extLst>
                    <a:ext uri="{9D8B030D-6E8A-4147-A177-3AD203B41FA5}">
                      <a16:colId xmlns:a16="http://schemas.microsoft.com/office/drawing/2014/main" val="645614097"/>
                    </a:ext>
                  </a:extLst>
                </a:gridCol>
                <a:gridCol w="987552">
                  <a:extLst>
                    <a:ext uri="{9D8B030D-6E8A-4147-A177-3AD203B41FA5}">
                      <a16:colId xmlns:a16="http://schemas.microsoft.com/office/drawing/2014/main" val="3807228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5831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- 2017-02-18 10:03:34 </a:t>
                      </a:r>
                      <a:r>
                        <a:rPr kumimoji="0" lang="en-US" sz="1000" b="0" i="0" u="none" strike="noStrike" kern="1200" cap="none" spc="0" normalizeH="0" baseline="0" noProof="0">
                          <a:ln>
                            <a:noFill/>
                          </a:ln>
                          <a:solidFill>
                            <a:prstClr val="black"/>
                          </a:solidFill>
                          <a:effectLst/>
                          <a:uLnTx/>
                          <a:uFillTx/>
                          <a:latin typeface="+mn-lt"/>
                          <a:ea typeface="+mn-ea"/>
                          <a:cs typeface="+mn-cs"/>
                        </a:rPr>
                        <a:t>
 Blue is the colour of Paradise 💙
📷: @kneergheen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23127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- 2018-07-30 12:05:11 </a:t>
                      </a:r>
                      <a:r>
                        <a:rPr kumimoji="0" lang="en-US" sz="1000" b="0" i="0" u="none" strike="noStrike" kern="1200" cap="none" spc="0" normalizeH="0" baseline="0" noProof="0">
                          <a:ln>
                            <a:noFill/>
                          </a:ln>
                          <a:solidFill>
                            <a:prstClr val="black"/>
                          </a:solidFill>
                          <a:effectLst/>
                          <a:uLnTx/>
                          <a:uFillTx/>
                          <a:latin typeface="+mn-lt"/>
                          <a:ea typeface="+mn-ea"/>
                          <a:cs typeface="+mn-cs"/>
                        </a:rPr>
                        <a:t>
 Another fan favourite spot! If you've taken this image before, upload to your insta stories and tag us! We'll feature the best 📷 waelontour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21232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- 2017-04-02 09:17:25 </a:t>
                      </a:r>
                      <a:r>
                        <a:rPr kumimoji="0" lang="en-US" sz="1000" b="0" i="0" u="none" strike="noStrike" kern="1200" cap="none" spc="0" normalizeH="0" baseline="0" noProof="0">
                          <a:ln>
                            <a:noFill/>
                          </a:ln>
                          <a:solidFill>
                            <a:prstClr val="black"/>
                          </a:solidFill>
                          <a:effectLst/>
                          <a:uLnTx/>
                          <a:uFillTx/>
                          <a:latin typeface="+mn-lt"/>
                          <a:ea typeface="+mn-ea"/>
                          <a:cs typeface="+mn-cs"/>
                        </a:rPr>
                        <a:t>
 What's your Sunday plan? 📷 @sarah_in_mauritius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75593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- 2018-09-14 13:24:13 </a:t>
                      </a:r>
                      <a:r>
                        <a:rPr kumimoji="0" lang="en-US" sz="1000" b="0" i="0" u="none" strike="noStrike" kern="1200" cap="none" spc="0" normalizeH="0" baseline="0" noProof="0">
                          <a:ln>
                            <a:noFill/>
                          </a:ln>
                          <a:solidFill>
                            <a:prstClr val="black"/>
                          </a:solidFill>
                          <a:effectLst/>
                          <a:uLnTx/>
                          <a:uFillTx/>
                          <a:latin typeface="+mn-lt"/>
                          <a:ea typeface="+mn-ea"/>
                          <a:cs typeface="+mn-cs"/>
                        </a:rPr>
                        <a:t>
 Are you inspired by the beauty of Mauritius? 📷: vitamin_sea_ltd_mauritius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28270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- 2017-08-03 09:08:11 </a:t>
                      </a:r>
                      <a:r>
                        <a:rPr kumimoji="0" lang="en-US" sz="1000" b="0" i="0" u="none" strike="noStrike" kern="1200" cap="none" spc="0" normalizeH="0" baseline="0" noProof="0">
                          <a:ln>
                            <a:noFill/>
                          </a:ln>
                          <a:solidFill>
                            <a:prstClr val="black"/>
                          </a:solidFill>
                          <a:effectLst/>
                          <a:uLnTx/>
                          <a:uFillTx/>
                          <a:latin typeface="+mn-lt"/>
                          <a:ea typeface="+mn-ea"/>
                          <a:cs typeface="+mn-cs"/>
                        </a:rPr>
                        <a:t>
 Beach goals 📷: @mauritius__explored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30589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- 2018-08-14 11:32:11 </a:t>
                      </a:r>
                      <a:r>
                        <a:rPr kumimoji="0" lang="en-US" sz="1000" b="0" i="0" u="none" strike="noStrike" kern="1200" cap="none" spc="0" normalizeH="0" baseline="0" noProof="0">
                          <a:ln>
                            <a:noFill/>
                          </a:ln>
                          <a:solidFill>
                            <a:prstClr val="black"/>
                          </a:solidFill>
                          <a:effectLst/>
                          <a:uLnTx/>
                          <a:uFillTx/>
                          <a:latin typeface="+mn-lt"/>
                          <a:ea typeface="+mn-ea"/>
                          <a:cs typeface="+mn-cs"/>
                        </a:rPr>
                        <a:t>
 So pretty it almost hurts! 😍 📷 chuysman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96927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- 2018-08-20 12:03:43 </a:t>
                      </a:r>
                      <a:r>
                        <a:rPr kumimoji="0" lang="en-US" sz="1000" b="0" i="0" u="none" strike="noStrike" kern="1200" cap="none" spc="0" normalizeH="0" baseline="0" noProof="0">
                          <a:ln>
                            <a:noFill/>
                          </a:ln>
                          <a:solidFill>
                            <a:prstClr val="black"/>
                          </a:solidFill>
                          <a:effectLst/>
                          <a:uLnTx/>
                          <a:uFillTx/>
                          <a:latin typeface="+mn-lt"/>
                          <a:ea typeface="+mn-ea"/>
                          <a:cs typeface="+mn-cs"/>
                        </a:rPr>
                        <a:t>
 How do you say "Mauritius is beautiful" in your language? 📷 thecutlercollective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03411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- 2018-02-22 14:23:01 </a:t>
                      </a:r>
                      <a:r>
                        <a:rPr kumimoji="0" lang="en-US" sz="1000" b="0" i="0" u="none" strike="noStrike" kern="1200" cap="none" spc="0" normalizeH="0" baseline="0" noProof="0">
                          <a:ln>
                            <a:noFill/>
                          </a:ln>
                          <a:solidFill>
                            <a:prstClr val="black"/>
                          </a:solidFill>
                          <a:effectLst/>
                          <a:uLnTx/>
                          <a:uFillTx/>
                          <a:latin typeface="+mn-lt"/>
                          <a:ea typeface="+mn-ea"/>
                          <a:cs typeface="+mn-cs"/>
                        </a:rPr>
                        <a:t>
 One of those pics made for the gram! 📷: @studiomalka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4314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- 2018-07-19 12:07:59 </a:t>
                      </a:r>
                      <a:r>
                        <a:rPr kumimoji="0" lang="en-US" sz="1000" b="0" i="0" u="none" strike="noStrike" kern="1200" cap="none" spc="0" normalizeH="0" baseline="0" noProof="0">
                          <a:ln>
                            <a:noFill/>
                          </a:ln>
                          <a:solidFill>
                            <a:prstClr val="black"/>
                          </a:solidFill>
                          <a:effectLst/>
                          <a:uLnTx/>
                          <a:uFillTx/>
                          <a:latin typeface="+mn-lt"/>
                          <a:ea typeface="+mn-ea"/>
                          <a:cs typeface="+mn-cs"/>
                        </a:rPr>
                        <a:t>
 No plans? No problem.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89089329"/>
                  </a:ext>
                </a:extLst>
              </a:tr>
            </a:tbl>
          </a:graphicData>
        </a:graphic>
      </p:graphicFrame>
      <p:sp>
        <p:nvSpPr>
          <p:cNvPr id="4" name="Text Placeholder 3">
            <a:extLst>
              <a:ext uri="{FF2B5EF4-FFF2-40B4-BE49-F238E27FC236}">
                <a16:creationId xmlns:a16="http://schemas.microsoft.com/office/drawing/2014/main" id="{905DCE9B-F45B-4EA4-BC24-FD2323FC60DB}"/>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25540044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6FA04-14E6-480F-802E-857833A28F55}"/>
              </a:ext>
            </a:extLst>
          </p:cNvPr>
          <p:cNvSpPr>
            <a:spLocks noGrp="1"/>
          </p:cNvSpPr>
          <p:nvPr>
            <p:ph type="title"/>
          </p:nvPr>
        </p:nvSpPr>
        <p:spPr/>
        <p:txBody>
          <a:bodyPr/>
          <a:lstStyle/>
          <a:p>
            <a:r>
              <a:rPr lang="en-US"/>
              <a:t>Instagram Posts Table | SLTR - 3 of 3</a:t>
            </a:r>
          </a:p>
        </p:txBody>
      </p:sp>
      <p:graphicFrame>
        <p:nvGraphicFramePr>
          <p:cNvPr id="5" name="Table Placeholder 4">
            <a:extLst>
              <a:ext uri="{FF2B5EF4-FFF2-40B4-BE49-F238E27FC236}">
                <a16:creationId xmlns:a16="http://schemas.microsoft.com/office/drawing/2014/main" id="{39F9714F-46E2-443A-921E-3811F76F5F40}"/>
              </a:ext>
            </a:extLst>
          </p:cNvPr>
          <p:cNvGraphicFramePr>
            <a:graphicFrameLocks noGrp="1"/>
          </p:cNvGraphicFramePr>
          <p:nvPr>
            <p:ph type="tbl" sz="quarter" idx="13"/>
            <p:extLst>
              <p:ext uri="{D42A27DB-BD31-4B8C-83A1-F6EECF244321}">
                <p14:modId xmlns:p14="http://schemas.microsoft.com/office/powerpoint/2010/main" val="2393770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39695421"/>
                    </a:ext>
                  </a:extLst>
                </a:gridCol>
                <a:gridCol w="987552">
                  <a:extLst>
                    <a:ext uri="{9D8B030D-6E8A-4147-A177-3AD203B41FA5}">
                      <a16:colId xmlns:a16="http://schemas.microsoft.com/office/drawing/2014/main" val="511143641"/>
                    </a:ext>
                  </a:extLst>
                </a:gridCol>
                <a:gridCol w="987552">
                  <a:extLst>
                    <a:ext uri="{9D8B030D-6E8A-4147-A177-3AD203B41FA5}">
                      <a16:colId xmlns:a16="http://schemas.microsoft.com/office/drawing/2014/main" val="528336298"/>
                    </a:ext>
                  </a:extLst>
                </a:gridCol>
                <a:gridCol w="987552">
                  <a:extLst>
                    <a:ext uri="{9D8B030D-6E8A-4147-A177-3AD203B41FA5}">
                      <a16:colId xmlns:a16="http://schemas.microsoft.com/office/drawing/2014/main" val="1155388186"/>
                    </a:ext>
                  </a:extLst>
                </a:gridCol>
                <a:gridCol w="987552">
                  <a:extLst>
                    <a:ext uri="{9D8B030D-6E8A-4147-A177-3AD203B41FA5}">
                      <a16:colId xmlns:a16="http://schemas.microsoft.com/office/drawing/2014/main" val="3446327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0268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- 2018-03-31 09:47:48 </a:t>
                      </a:r>
                      <a:r>
                        <a:rPr kumimoji="0" lang="en-US" sz="1000" b="0" i="0" u="none" strike="noStrike" kern="1200" cap="none" spc="0" normalizeH="0" baseline="0" noProof="0">
                          <a:ln>
                            <a:noFill/>
                          </a:ln>
                          <a:solidFill>
                            <a:prstClr val="black"/>
                          </a:solidFill>
                          <a:effectLst/>
                          <a:uLnTx/>
                          <a:uFillTx/>
                          <a:latin typeface="+mn-lt"/>
                          <a:ea typeface="+mn-ea"/>
                          <a:cs typeface="+mn-cs"/>
                        </a:rPr>
                        <a:t>
 Drama free zone 🚫 📷: @theeverydaytravellers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36995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- 2017-12-06 09:54:27 </a:t>
                      </a:r>
                      <a:r>
                        <a:rPr kumimoji="0" lang="en-US" sz="1000" b="0" i="0" u="none" strike="noStrike" kern="1200" cap="none" spc="0" normalizeH="0" baseline="0" noProof="0">
                          <a:ln>
                            <a:noFill/>
                          </a:ln>
                          <a:solidFill>
                            <a:prstClr val="black"/>
                          </a:solidFill>
                          <a:effectLst/>
                          <a:uLnTx/>
                          <a:uFillTx/>
                          <a:latin typeface="+mn-lt"/>
                          <a:ea typeface="+mn-ea"/>
                          <a:cs typeface="+mn-cs"/>
                        </a:rPr>
                        <a:t>
 Snorkel out to Crystal Rock 🐠🐟
📷 @mauritius__explored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00734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- 2018-01-20 10:48:08 </a:t>
                      </a:r>
                      <a:r>
                        <a:rPr kumimoji="0" lang="en-US" sz="1000" b="0" i="0" u="none" strike="noStrike" kern="1200" cap="none" spc="0" normalizeH="0" baseline="0" noProof="0">
                          <a:ln>
                            <a:noFill/>
                          </a:ln>
                          <a:solidFill>
                            <a:prstClr val="black"/>
                          </a:solidFill>
                          <a:effectLst/>
                          <a:uLnTx/>
                          <a:uFillTx/>
                          <a:latin typeface="+mn-lt"/>
                          <a:ea typeface="+mn-ea"/>
                          <a:cs typeface="+mn-cs"/>
                        </a:rPr>
                        <a:t>
 Running to the sea like... 📷 @scarlett.delatorre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25842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- 2018-07-26 12:25:38 </a:t>
                      </a:r>
                      <a:r>
                        <a:rPr kumimoji="0" lang="en-US" sz="1000" b="0" i="0" u="none" strike="noStrike" kern="1200" cap="none" spc="0" normalizeH="0" baseline="0" noProof="0">
                          <a:ln>
                            <a:noFill/>
                          </a:ln>
                          <a:solidFill>
                            <a:prstClr val="black"/>
                          </a:solidFill>
                          <a:effectLst/>
                          <a:uLnTx/>
                          <a:uFillTx/>
                          <a:latin typeface="+mn-lt"/>
                          <a:ea typeface="+mn-ea"/>
                          <a:cs typeface="+mn-cs"/>
                        </a:rPr>
                        <a:t>
 Do you have a favourite spot in our resort? Share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68234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- 2017-08-06 11:16:53 </a:t>
                      </a:r>
                      <a:r>
                        <a:rPr kumimoji="0" lang="en-US" sz="1000" b="0" i="0" u="none" strike="noStrike" kern="1200" cap="none" spc="0" normalizeH="0" baseline="0" noProof="0">
                          <a:ln>
                            <a:noFill/>
                          </a:ln>
                          <a:solidFill>
                            <a:prstClr val="black"/>
                          </a:solidFill>
                          <a:effectLst/>
                          <a:uLnTx/>
                          <a:uFillTx/>
                          <a:latin typeface="+mn-lt"/>
                          <a:ea typeface="+mn-ea"/>
                          <a:cs typeface="+mn-cs"/>
                        </a:rPr>
                        <a:t>
 Sometimes the best views require a climb! 📷 @radu_travels via @mauritius__explored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33785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- 2018-02-19 10:02:55 </a:t>
                      </a:r>
                      <a:r>
                        <a:rPr kumimoji="0" lang="en-US" sz="1000" b="0" i="0" u="none" strike="noStrike" kern="1200" cap="none" spc="0" normalizeH="0" baseline="0" noProof="0">
                          <a:ln>
                            <a:noFill/>
                          </a:ln>
                          <a:solidFill>
                            <a:prstClr val="black"/>
                          </a:solidFill>
                          <a:effectLst/>
                          <a:uLnTx/>
                          <a:uFillTx/>
                          <a:latin typeface="+mn-lt"/>
                          <a:ea typeface="+mn-ea"/>
                          <a:cs typeface="+mn-cs"/>
                        </a:rPr>
                        <a:t>
 We ❤️ Brunch, Bubbles &amp; Beats!
📷 @takethatflight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62993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- 2018-03-15 12:38:06 </a:t>
                      </a:r>
                      <a:r>
                        <a:rPr kumimoji="0" lang="en-US" sz="1000" b="0" i="0" u="none" strike="noStrike" kern="1200" cap="none" spc="0" normalizeH="0" baseline="0" noProof="0">
                          <a:ln>
                            <a:noFill/>
                          </a:ln>
                          <a:solidFill>
                            <a:prstClr val="black"/>
                          </a:solidFill>
                          <a:effectLst/>
                          <a:uLnTx/>
                          <a:uFillTx/>
                          <a:latin typeface="+mn-lt"/>
                          <a:ea typeface="+mn-ea"/>
                          <a:cs typeface="+mn-cs"/>
                        </a:rPr>
                        <a:t>
 You know you're living your best life when you're having breakfast in the Indian Ocean 📷: @aljabitenc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83555365"/>
                  </a:ext>
                </a:extLst>
              </a:tr>
            </a:tbl>
          </a:graphicData>
        </a:graphic>
      </p:graphicFrame>
      <p:sp>
        <p:nvSpPr>
          <p:cNvPr id="4" name="Text Placeholder 3">
            <a:extLst>
              <a:ext uri="{FF2B5EF4-FFF2-40B4-BE49-F238E27FC236}">
                <a16:creationId xmlns:a16="http://schemas.microsoft.com/office/drawing/2014/main" id="{B091BEA7-BBA2-418E-B92F-704AF90C5F1A}"/>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3193048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DA481-414A-402C-878E-7969566F3CC7}"/>
              </a:ext>
            </a:extLst>
          </p:cNvPr>
          <p:cNvSpPr>
            <a:spLocks noGrp="1"/>
          </p:cNvSpPr>
          <p:nvPr>
            <p:ph type="title"/>
          </p:nvPr>
        </p:nvSpPr>
        <p:spPr/>
        <p:txBody>
          <a:bodyPr/>
          <a:lstStyle/>
          <a:p>
            <a:r>
              <a:rPr lang="en-US"/>
              <a:t>Instagram Videos Table | SLTR - 1 of 6</a:t>
            </a:r>
          </a:p>
        </p:txBody>
      </p:sp>
      <p:graphicFrame>
        <p:nvGraphicFramePr>
          <p:cNvPr id="5" name="Table Placeholder 4">
            <a:extLst>
              <a:ext uri="{FF2B5EF4-FFF2-40B4-BE49-F238E27FC236}">
                <a16:creationId xmlns:a16="http://schemas.microsoft.com/office/drawing/2014/main" id="{F59A9FAB-CDDC-4A02-9831-75D431BA11FB}"/>
              </a:ext>
            </a:extLst>
          </p:cNvPr>
          <p:cNvGraphicFramePr>
            <a:graphicFrameLocks noGrp="1"/>
          </p:cNvGraphicFramePr>
          <p:nvPr>
            <p:ph type="tbl" sz="quarter" idx="13"/>
            <p:extLst>
              <p:ext uri="{D42A27DB-BD31-4B8C-83A1-F6EECF244321}">
                <p14:modId xmlns:p14="http://schemas.microsoft.com/office/powerpoint/2010/main" val="3449701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38539683"/>
                    </a:ext>
                  </a:extLst>
                </a:gridCol>
                <a:gridCol w="658368">
                  <a:extLst>
                    <a:ext uri="{9D8B030D-6E8A-4147-A177-3AD203B41FA5}">
                      <a16:colId xmlns:a16="http://schemas.microsoft.com/office/drawing/2014/main" val="2778211664"/>
                    </a:ext>
                  </a:extLst>
                </a:gridCol>
                <a:gridCol w="658368">
                  <a:extLst>
                    <a:ext uri="{9D8B030D-6E8A-4147-A177-3AD203B41FA5}">
                      <a16:colId xmlns:a16="http://schemas.microsoft.com/office/drawing/2014/main" val="4125154804"/>
                    </a:ext>
                  </a:extLst>
                </a:gridCol>
                <a:gridCol w="658368">
                  <a:extLst>
                    <a:ext uri="{9D8B030D-6E8A-4147-A177-3AD203B41FA5}">
                      <a16:colId xmlns:a16="http://schemas.microsoft.com/office/drawing/2014/main" val="2960149789"/>
                    </a:ext>
                  </a:extLst>
                </a:gridCol>
                <a:gridCol w="658368">
                  <a:extLst>
                    <a:ext uri="{9D8B030D-6E8A-4147-A177-3AD203B41FA5}">
                      <a16:colId xmlns:a16="http://schemas.microsoft.com/office/drawing/2014/main" val="1584237867"/>
                    </a:ext>
                  </a:extLst>
                </a:gridCol>
                <a:gridCol w="658368">
                  <a:extLst>
                    <a:ext uri="{9D8B030D-6E8A-4147-A177-3AD203B41FA5}">
                      <a16:colId xmlns:a16="http://schemas.microsoft.com/office/drawing/2014/main" val="3668469171"/>
                    </a:ext>
                  </a:extLst>
                </a:gridCol>
                <a:gridCol w="658368">
                  <a:extLst>
                    <a:ext uri="{9D8B030D-6E8A-4147-A177-3AD203B41FA5}">
                      <a16:colId xmlns:a16="http://schemas.microsoft.com/office/drawing/2014/main" val="2427956075"/>
                    </a:ext>
                  </a:extLst>
                </a:gridCol>
                <a:gridCol w="658368">
                  <a:extLst>
                    <a:ext uri="{9D8B030D-6E8A-4147-A177-3AD203B41FA5}">
                      <a16:colId xmlns:a16="http://schemas.microsoft.com/office/drawing/2014/main" val="2250313122"/>
                    </a:ext>
                  </a:extLst>
                </a:gridCol>
                <a:gridCol w="658368">
                  <a:extLst>
                    <a:ext uri="{9D8B030D-6E8A-4147-A177-3AD203B41FA5}">
                      <a16:colId xmlns:a16="http://schemas.microsoft.com/office/drawing/2014/main" val="1692694087"/>
                    </a:ext>
                  </a:extLst>
                </a:gridCol>
                <a:gridCol w="658368">
                  <a:extLst>
                    <a:ext uri="{9D8B030D-6E8A-4147-A177-3AD203B41FA5}">
                      <a16:colId xmlns:a16="http://schemas.microsoft.com/office/drawing/2014/main" val="2409051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33817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- 2018-09-12 10:18:07 </a:t>
                      </a:r>
                      <a:r>
                        <a:rPr kumimoji="0" lang="en-US" sz="1000" b="0" i="0" u="none" strike="noStrike" kern="1200" cap="none" spc="0" normalizeH="0" baseline="0" noProof="0">
                          <a:ln>
                            <a:noFill/>
                          </a:ln>
                          <a:solidFill>
                            <a:prstClr val="black"/>
                          </a:solidFill>
                          <a:effectLst/>
                          <a:uLnTx/>
                          <a:uFillTx/>
                          <a:latin typeface="+mn-lt"/>
                          <a:ea typeface="+mn-ea"/>
                          <a:cs typeface="+mn-cs"/>
                        </a:rPr>
                        <a:t>
 Unforgettable scenes, every morning. 📷: @alysonstof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27.16 %</a:t>
                      </a:r>
                    </a:p>
                  </a:txBody>
                  <a:tcPr/>
                </a:tc>
                <a:extLst>
                  <a:ext uri="{0D108BD9-81ED-4DB2-BD59-A6C34878D82A}">
                    <a16:rowId xmlns:a16="http://schemas.microsoft.com/office/drawing/2014/main" val="3758421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- 2018-08-04 11:33:37 </a:t>
                      </a:r>
                      <a:r>
                        <a:rPr kumimoji="0" lang="en-US" sz="1000" b="0" i="0" u="none" strike="noStrike" kern="1200" cap="none" spc="0" normalizeH="0" baseline="0" noProof="0">
                          <a:ln>
                            <a:noFill/>
                          </a:ln>
                          <a:solidFill>
                            <a:prstClr val="black"/>
                          </a:solidFill>
                          <a:effectLst/>
                          <a:uLnTx/>
                          <a:uFillTx/>
                          <a:latin typeface="+mn-lt"/>
                          <a:ea typeface="+mn-ea"/>
                          <a:cs typeface="+mn-cs"/>
                        </a:rPr>
                        <a:t>
 From our front door to yours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27.91 %</a:t>
                      </a:r>
                    </a:p>
                  </a:txBody>
                  <a:tcPr/>
                </a:tc>
                <a:extLst>
                  <a:ext uri="{0D108BD9-81ED-4DB2-BD59-A6C34878D82A}">
                    <a16:rowId xmlns:a16="http://schemas.microsoft.com/office/drawing/2014/main" val="634300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- 2018-07-22 14:13:06 </a:t>
                      </a:r>
                      <a:r>
                        <a:rPr kumimoji="0" lang="en-US" sz="1000" b="0" i="0" u="none" strike="noStrike" kern="1200" cap="none" spc="0" normalizeH="0" baseline="0" noProof="0">
                          <a:ln>
                            <a:noFill/>
                          </a:ln>
                          <a:solidFill>
                            <a:prstClr val="black"/>
                          </a:solidFill>
                          <a:effectLst/>
                          <a:uLnTx/>
                          <a:uFillTx/>
                          <a:latin typeface="+mn-lt"/>
                          <a:ea typeface="+mn-ea"/>
                          <a:cs typeface="+mn-cs"/>
                        </a:rPr>
                        <a:t>
 For families, groups or just solo, Private Beach Villas are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26.87 %</a:t>
                      </a:r>
                    </a:p>
                  </a:txBody>
                  <a:tcPr/>
                </a:tc>
                <a:extLst>
                  <a:ext uri="{0D108BD9-81ED-4DB2-BD59-A6C34878D82A}">
                    <a16:rowId xmlns:a16="http://schemas.microsoft.com/office/drawing/2014/main" val="2212498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- 2018-07-04 18:13:34 </a:t>
                      </a:r>
                      <a:r>
                        <a:rPr kumimoji="0" lang="en-US" sz="1000" b="0" i="0" u="none" strike="noStrike" kern="1200" cap="none" spc="0" normalizeH="0" baseline="0" noProof="0">
                          <a:ln>
                            <a:noFill/>
                          </a:ln>
                          <a:solidFill>
                            <a:prstClr val="black"/>
                          </a:solidFill>
                          <a:effectLst/>
                          <a:uLnTx/>
                          <a:uFillTx/>
                          <a:latin typeface="+mn-lt"/>
                          <a:ea typeface="+mn-ea"/>
                          <a:cs typeface="+mn-cs"/>
                        </a:rPr>
                        <a:t>
 Frangipani ➡️ the entrance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30.62 %</a:t>
                      </a:r>
                    </a:p>
                  </a:txBody>
                  <a:tcPr/>
                </a:tc>
                <a:extLst>
                  <a:ext uri="{0D108BD9-81ED-4DB2-BD59-A6C34878D82A}">
                    <a16:rowId xmlns:a16="http://schemas.microsoft.com/office/drawing/2014/main" val="397959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- 2018-06-25 10:21:43 </a:t>
                      </a:r>
                      <a:r>
                        <a:rPr kumimoji="0" lang="en-US" sz="1000" b="0" i="0" u="none" strike="noStrike" kern="1200" cap="none" spc="0" normalizeH="0" baseline="0" noProof="0">
                          <a:ln>
                            <a:noFill/>
                          </a:ln>
                          <a:solidFill>
                            <a:prstClr val="black"/>
                          </a:solidFill>
                          <a:effectLst/>
                          <a:uLnTx/>
                          <a:uFillTx/>
                          <a:latin typeface="+mn-lt"/>
                          <a:ea typeface="+mn-ea"/>
                          <a:cs typeface="+mn-cs"/>
                        </a:rPr>
                        <a:t>
 Challenging you to get up early tomorrow morning and film your sunrise! 📷: lionesscindyl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24.02 %</a:t>
                      </a:r>
                    </a:p>
                  </a:txBody>
                  <a:tcPr/>
                </a:tc>
                <a:extLst>
                  <a:ext uri="{0D108BD9-81ED-4DB2-BD59-A6C34878D82A}">
                    <a16:rowId xmlns:a16="http://schemas.microsoft.com/office/drawing/2014/main" val="2738013056"/>
                  </a:ext>
                </a:extLst>
              </a:tr>
            </a:tbl>
          </a:graphicData>
        </a:graphic>
      </p:graphicFrame>
      <p:sp>
        <p:nvSpPr>
          <p:cNvPr id="4" name="Text Placeholder 3">
            <a:extLst>
              <a:ext uri="{FF2B5EF4-FFF2-40B4-BE49-F238E27FC236}">
                <a16:creationId xmlns:a16="http://schemas.microsoft.com/office/drawing/2014/main" id="{1F8E0882-E02B-4AE4-B6CF-FE05B0B70FAC}"/>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26265747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685D0-D1C2-4D4C-A2AA-D3238600AD75}"/>
              </a:ext>
            </a:extLst>
          </p:cNvPr>
          <p:cNvSpPr>
            <a:spLocks noGrp="1"/>
          </p:cNvSpPr>
          <p:nvPr>
            <p:ph type="title"/>
          </p:nvPr>
        </p:nvSpPr>
        <p:spPr/>
        <p:txBody>
          <a:bodyPr/>
          <a:lstStyle/>
          <a:p>
            <a:r>
              <a:rPr lang="en-US"/>
              <a:t>Instagram Videos Table | SLTR - 2 of 6</a:t>
            </a:r>
          </a:p>
        </p:txBody>
      </p:sp>
      <p:graphicFrame>
        <p:nvGraphicFramePr>
          <p:cNvPr id="5" name="Table Placeholder 4">
            <a:extLst>
              <a:ext uri="{FF2B5EF4-FFF2-40B4-BE49-F238E27FC236}">
                <a16:creationId xmlns:a16="http://schemas.microsoft.com/office/drawing/2014/main" id="{864B68BD-F6AD-429F-BA99-51618D0595DD}"/>
              </a:ext>
            </a:extLst>
          </p:cNvPr>
          <p:cNvGraphicFramePr>
            <a:graphicFrameLocks noGrp="1"/>
          </p:cNvGraphicFramePr>
          <p:nvPr>
            <p:ph type="tbl" sz="quarter" idx="13"/>
            <p:extLst>
              <p:ext uri="{D42A27DB-BD31-4B8C-83A1-F6EECF244321}">
                <p14:modId xmlns:p14="http://schemas.microsoft.com/office/powerpoint/2010/main" val="2292301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4010313"/>
                    </a:ext>
                  </a:extLst>
                </a:gridCol>
                <a:gridCol w="658368">
                  <a:extLst>
                    <a:ext uri="{9D8B030D-6E8A-4147-A177-3AD203B41FA5}">
                      <a16:colId xmlns:a16="http://schemas.microsoft.com/office/drawing/2014/main" val="3630072526"/>
                    </a:ext>
                  </a:extLst>
                </a:gridCol>
                <a:gridCol w="658368">
                  <a:extLst>
                    <a:ext uri="{9D8B030D-6E8A-4147-A177-3AD203B41FA5}">
                      <a16:colId xmlns:a16="http://schemas.microsoft.com/office/drawing/2014/main" val="918098111"/>
                    </a:ext>
                  </a:extLst>
                </a:gridCol>
                <a:gridCol w="658368">
                  <a:extLst>
                    <a:ext uri="{9D8B030D-6E8A-4147-A177-3AD203B41FA5}">
                      <a16:colId xmlns:a16="http://schemas.microsoft.com/office/drawing/2014/main" val="2233500847"/>
                    </a:ext>
                  </a:extLst>
                </a:gridCol>
                <a:gridCol w="658368">
                  <a:extLst>
                    <a:ext uri="{9D8B030D-6E8A-4147-A177-3AD203B41FA5}">
                      <a16:colId xmlns:a16="http://schemas.microsoft.com/office/drawing/2014/main" val="1496117288"/>
                    </a:ext>
                  </a:extLst>
                </a:gridCol>
                <a:gridCol w="658368">
                  <a:extLst>
                    <a:ext uri="{9D8B030D-6E8A-4147-A177-3AD203B41FA5}">
                      <a16:colId xmlns:a16="http://schemas.microsoft.com/office/drawing/2014/main" val="595644685"/>
                    </a:ext>
                  </a:extLst>
                </a:gridCol>
                <a:gridCol w="658368">
                  <a:extLst>
                    <a:ext uri="{9D8B030D-6E8A-4147-A177-3AD203B41FA5}">
                      <a16:colId xmlns:a16="http://schemas.microsoft.com/office/drawing/2014/main" val="1820153975"/>
                    </a:ext>
                  </a:extLst>
                </a:gridCol>
                <a:gridCol w="658368">
                  <a:extLst>
                    <a:ext uri="{9D8B030D-6E8A-4147-A177-3AD203B41FA5}">
                      <a16:colId xmlns:a16="http://schemas.microsoft.com/office/drawing/2014/main" val="1567025919"/>
                    </a:ext>
                  </a:extLst>
                </a:gridCol>
                <a:gridCol w="658368">
                  <a:extLst>
                    <a:ext uri="{9D8B030D-6E8A-4147-A177-3AD203B41FA5}">
                      <a16:colId xmlns:a16="http://schemas.microsoft.com/office/drawing/2014/main" val="1745304183"/>
                    </a:ext>
                  </a:extLst>
                </a:gridCol>
                <a:gridCol w="658368">
                  <a:extLst>
                    <a:ext uri="{9D8B030D-6E8A-4147-A177-3AD203B41FA5}">
                      <a16:colId xmlns:a16="http://schemas.microsoft.com/office/drawing/2014/main" val="2267608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77197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- 2018-05-27 13:40:14 </a:t>
                      </a:r>
                      <a:r>
                        <a:rPr kumimoji="0" lang="en-US" sz="1000" b="0" i="0" u="none" strike="noStrike" kern="1200" cap="none" spc="0" normalizeH="0" baseline="0" noProof="0">
                          <a:ln>
                            <a:noFill/>
                          </a:ln>
                          <a:solidFill>
                            <a:prstClr val="black"/>
                          </a:solidFill>
                          <a:effectLst/>
                          <a:uLnTx/>
                          <a:uFillTx/>
                          <a:latin typeface="+mn-lt"/>
                          <a:ea typeface="+mn-ea"/>
                          <a:cs typeface="+mn-cs"/>
                        </a:rPr>
                        <a:t>
 Tick these off your vacation goals:
Personal fountain ✅
Priceless Views ✅
Private beach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31.83 %</a:t>
                      </a:r>
                    </a:p>
                  </a:txBody>
                  <a:tcPr/>
                </a:tc>
                <a:extLst>
                  <a:ext uri="{0D108BD9-81ED-4DB2-BD59-A6C34878D82A}">
                    <a16:rowId xmlns:a16="http://schemas.microsoft.com/office/drawing/2014/main" val="2983227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- 2018-05-10 13:40:15 </a:t>
                      </a:r>
                      <a:r>
                        <a:rPr kumimoji="0" lang="en-US" sz="1000" b="0" i="0" u="none" strike="noStrike" kern="1200" cap="none" spc="0" normalizeH="0" baseline="0" noProof="0">
                          <a:ln>
                            <a:noFill/>
                          </a:ln>
                          <a:solidFill>
                            <a:prstClr val="black"/>
                          </a:solidFill>
                          <a:effectLst/>
                          <a:uLnTx/>
                          <a:uFillTx/>
                          <a:latin typeface="+mn-lt"/>
                          <a:ea typeface="+mn-ea"/>
                          <a:cs typeface="+mn-cs"/>
                        </a:rPr>
                        <a:t>
 It was a pleasure to have @hudabeauty and her family with us in our Private Beach Villa! @monakattan @alyakattan @silverfox08 @hindash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99.36 %</a:t>
                      </a:r>
                    </a:p>
                  </a:txBody>
                  <a:tcPr/>
                </a:tc>
                <a:extLst>
                  <a:ext uri="{0D108BD9-81ED-4DB2-BD59-A6C34878D82A}">
                    <a16:rowId xmlns:a16="http://schemas.microsoft.com/office/drawing/2014/main" val="1804657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- 2018-05-07 13:00:26 </a:t>
                      </a:r>
                      <a:r>
                        <a:rPr kumimoji="0" lang="en-US" sz="1000" b="0" i="0" u="none" strike="noStrike" kern="1200" cap="none" spc="0" normalizeH="0" baseline="0" noProof="0">
                          <a:ln>
                            <a:noFill/>
                          </a:ln>
                          <a:solidFill>
                            <a:prstClr val="black"/>
                          </a:solidFill>
                          <a:effectLst/>
                          <a:uLnTx/>
                          <a:uFillTx/>
                          <a:latin typeface="+mn-lt"/>
                          <a:ea typeface="+mn-ea"/>
                          <a:cs typeface="+mn-cs"/>
                        </a:rPr>
                        <a:t>
 #Repost @hindash
・・・
Doing @hudabeauty ‘s makeup under the sun, in a pool, in Mauritius! LOOK AT THAT VIEW!!! ☀️ using Bronze Sands 3D Highlighter Palette.
☀️ Hotel: @shangrilamauritius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57.96 %</a:t>
                      </a:r>
                    </a:p>
                  </a:txBody>
                  <a:tcPr/>
                </a:tc>
                <a:extLst>
                  <a:ext uri="{0D108BD9-81ED-4DB2-BD59-A6C34878D82A}">
                    <a16:rowId xmlns:a16="http://schemas.microsoft.com/office/drawing/2014/main" val="727855909"/>
                  </a:ext>
                </a:extLst>
              </a:tr>
            </a:tbl>
          </a:graphicData>
        </a:graphic>
      </p:graphicFrame>
      <p:sp>
        <p:nvSpPr>
          <p:cNvPr id="4" name="Text Placeholder 3">
            <a:extLst>
              <a:ext uri="{FF2B5EF4-FFF2-40B4-BE49-F238E27FC236}">
                <a16:creationId xmlns:a16="http://schemas.microsoft.com/office/drawing/2014/main" id="{3884524D-A8D1-454E-9E62-F8B1E0077432}"/>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14982746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D622A-9B06-4DE3-A5A3-2448A712529F}"/>
              </a:ext>
            </a:extLst>
          </p:cNvPr>
          <p:cNvSpPr>
            <a:spLocks noGrp="1"/>
          </p:cNvSpPr>
          <p:nvPr>
            <p:ph type="title"/>
          </p:nvPr>
        </p:nvSpPr>
        <p:spPr/>
        <p:txBody>
          <a:bodyPr/>
          <a:lstStyle/>
          <a:p>
            <a:r>
              <a:rPr lang="en-US"/>
              <a:t>Instagram Videos Table | SLTR - 3 of 6</a:t>
            </a:r>
          </a:p>
        </p:txBody>
      </p:sp>
      <p:graphicFrame>
        <p:nvGraphicFramePr>
          <p:cNvPr id="5" name="Table Placeholder 4">
            <a:extLst>
              <a:ext uri="{FF2B5EF4-FFF2-40B4-BE49-F238E27FC236}">
                <a16:creationId xmlns:a16="http://schemas.microsoft.com/office/drawing/2014/main" id="{34026AF7-D981-41B3-9F2A-C940AECA9043}"/>
              </a:ext>
            </a:extLst>
          </p:cNvPr>
          <p:cNvGraphicFramePr>
            <a:graphicFrameLocks noGrp="1"/>
          </p:cNvGraphicFramePr>
          <p:nvPr>
            <p:ph type="tbl" sz="quarter" idx="13"/>
            <p:extLst>
              <p:ext uri="{D42A27DB-BD31-4B8C-83A1-F6EECF244321}">
                <p14:modId xmlns:p14="http://schemas.microsoft.com/office/powerpoint/2010/main" val="1001034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9576119"/>
                    </a:ext>
                  </a:extLst>
                </a:gridCol>
                <a:gridCol w="658368">
                  <a:extLst>
                    <a:ext uri="{9D8B030D-6E8A-4147-A177-3AD203B41FA5}">
                      <a16:colId xmlns:a16="http://schemas.microsoft.com/office/drawing/2014/main" val="477280306"/>
                    </a:ext>
                  </a:extLst>
                </a:gridCol>
                <a:gridCol w="658368">
                  <a:extLst>
                    <a:ext uri="{9D8B030D-6E8A-4147-A177-3AD203B41FA5}">
                      <a16:colId xmlns:a16="http://schemas.microsoft.com/office/drawing/2014/main" val="1825957619"/>
                    </a:ext>
                  </a:extLst>
                </a:gridCol>
                <a:gridCol w="658368">
                  <a:extLst>
                    <a:ext uri="{9D8B030D-6E8A-4147-A177-3AD203B41FA5}">
                      <a16:colId xmlns:a16="http://schemas.microsoft.com/office/drawing/2014/main" val="405989223"/>
                    </a:ext>
                  </a:extLst>
                </a:gridCol>
                <a:gridCol w="658368">
                  <a:extLst>
                    <a:ext uri="{9D8B030D-6E8A-4147-A177-3AD203B41FA5}">
                      <a16:colId xmlns:a16="http://schemas.microsoft.com/office/drawing/2014/main" val="4059022402"/>
                    </a:ext>
                  </a:extLst>
                </a:gridCol>
                <a:gridCol w="658368">
                  <a:extLst>
                    <a:ext uri="{9D8B030D-6E8A-4147-A177-3AD203B41FA5}">
                      <a16:colId xmlns:a16="http://schemas.microsoft.com/office/drawing/2014/main" val="3946950892"/>
                    </a:ext>
                  </a:extLst>
                </a:gridCol>
                <a:gridCol w="658368">
                  <a:extLst>
                    <a:ext uri="{9D8B030D-6E8A-4147-A177-3AD203B41FA5}">
                      <a16:colId xmlns:a16="http://schemas.microsoft.com/office/drawing/2014/main" val="3095045656"/>
                    </a:ext>
                  </a:extLst>
                </a:gridCol>
                <a:gridCol w="658368">
                  <a:extLst>
                    <a:ext uri="{9D8B030D-6E8A-4147-A177-3AD203B41FA5}">
                      <a16:colId xmlns:a16="http://schemas.microsoft.com/office/drawing/2014/main" val="3064627552"/>
                    </a:ext>
                  </a:extLst>
                </a:gridCol>
                <a:gridCol w="658368">
                  <a:extLst>
                    <a:ext uri="{9D8B030D-6E8A-4147-A177-3AD203B41FA5}">
                      <a16:colId xmlns:a16="http://schemas.microsoft.com/office/drawing/2014/main" val="3472056534"/>
                    </a:ext>
                  </a:extLst>
                </a:gridCol>
                <a:gridCol w="658368">
                  <a:extLst>
                    <a:ext uri="{9D8B030D-6E8A-4147-A177-3AD203B41FA5}">
                      <a16:colId xmlns:a16="http://schemas.microsoft.com/office/drawing/2014/main" val="1120300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220220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- 2018-04-29 11:53:11 </a:t>
                      </a:r>
                      <a:r>
                        <a:rPr kumimoji="0" lang="en-US" sz="1000" b="0" i="0" u="none" strike="noStrike" kern="1200" cap="none" spc="0" normalizeH="0" baseline="0" noProof="0">
                          <a:ln>
                            <a:noFill/>
                          </a:ln>
                          <a:solidFill>
                            <a:prstClr val="black"/>
                          </a:solidFill>
                          <a:effectLst/>
                          <a:uLnTx/>
                          <a:uFillTx/>
                          <a:latin typeface="+mn-lt"/>
                          <a:ea typeface="+mn-ea"/>
                          <a:cs typeface="+mn-cs"/>
                        </a:rPr>
                        <a:t>
 Looking for amazing escapes? Let your #Islandian expert Olivia guide you to experience the Indian Ocean as the locals do. Find out more at islandian.com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28.16 %</a:t>
                      </a:r>
                    </a:p>
                  </a:txBody>
                  <a:tcPr/>
                </a:tc>
                <a:extLst>
                  <a:ext uri="{0D108BD9-81ED-4DB2-BD59-A6C34878D82A}">
                    <a16:rowId xmlns:a16="http://schemas.microsoft.com/office/drawing/2014/main" val="404594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- 2018-04-19 10:42:38 </a:t>
                      </a:r>
                      <a:r>
                        <a:rPr kumimoji="0" lang="en-US" sz="1000" b="0" i="0" u="none" strike="noStrike" kern="1200" cap="none" spc="0" normalizeH="0" baseline="0" noProof="0">
                          <a:ln>
                            <a:noFill/>
                          </a:ln>
                          <a:solidFill>
                            <a:prstClr val="black"/>
                          </a:solidFill>
                          <a:effectLst/>
                          <a:uLnTx/>
                          <a:uFillTx/>
                          <a:latin typeface="+mn-lt"/>
                          <a:ea typeface="+mn-ea"/>
                          <a:cs typeface="+mn-cs"/>
                        </a:rPr>
                        <a:t>
 @_islandian_ invites you to unveil the secrets of fine gourmet cuisine with #TheTestKitchen at #ShangriLaMauritius. 
From catamaran cruises to nature explorations, find out about the tailor-made experiences. #Islandian #lovetheislands #islandexperience #islandspirit #holidays #mauritius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22.09 %</a:t>
                      </a:r>
                    </a:p>
                  </a:txBody>
                  <a:tcPr/>
                </a:tc>
                <a:extLst>
                  <a:ext uri="{0D108BD9-81ED-4DB2-BD59-A6C34878D82A}">
                    <a16:rowId xmlns:a16="http://schemas.microsoft.com/office/drawing/2014/main" val="1543583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- 2018-02-25 12:38:54 </a:t>
                      </a:r>
                      <a:r>
                        <a:rPr kumimoji="0" lang="en-US" sz="1000" b="0" i="0" u="none" strike="noStrike" kern="1200" cap="none" spc="0" normalizeH="0" baseline="0" noProof="0">
                          <a:ln>
                            <a:noFill/>
                          </a:ln>
                          <a:solidFill>
                            <a:prstClr val="black"/>
                          </a:solidFill>
                          <a:effectLst/>
                          <a:uLnTx/>
                          <a:uFillTx/>
                          <a:latin typeface="+mn-lt"/>
                          <a:ea typeface="+mn-ea"/>
                          <a:cs typeface="+mn-cs"/>
                        </a:rPr>
                        <a:t>
 Today special guest @aria.official joins us for Wellness Month! For info on classes, call 402 7400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40.68 %</a:t>
                      </a:r>
                    </a:p>
                  </a:txBody>
                  <a:tcPr/>
                </a:tc>
                <a:extLst>
                  <a:ext uri="{0D108BD9-81ED-4DB2-BD59-A6C34878D82A}">
                    <a16:rowId xmlns:a16="http://schemas.microsoft.com/office/drawing/2014/main" val="139525220"/>
                  </a:ext>
                </a:extLst>
              </a:tr>
            </a:tbl>
          </a:graphicData>
        </a:graphic>
      </p:graphicFrame>
      <p:sp>
        <p:nvSpPr>
          <p:cNvPr id="4" name="Text Placeholder 3">
            <a:extLst>
              <a:ext uri="{FF2B5EF4-FFF2-40B4-BE49-F238E27FC236}">
                <a16:creationId xmlns:a16="http://schemas.microsoft.com/office/drawing/2014/main" id="{8C133329-7356-4B63-8CB7-A15B30C68A57}"/>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21503746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4911B-A7D0-4306-998F-FB1AC0148166}"/>
              </a:ext>
            </a:extLst>
          </p:cNvPr>
          <p:cNvSpPr>
            <a:spLocks noGrp="1"/>
          </p:cNvSpPr>
          <p:nvPr>
            <p:ph type="title"/>
          </p:nvPr>
        </p:nvSpPr>
        <p:spPr/>
        <p:txBody>
          <a:bodyPr/>
          <a:lstStyle/>
          <a:p>
            <a:r>
              <a:rPr lang="en-US"/>
              <a:t>Instagram Videos Table | SLTR - 4 of 6</a:t>
            </a:r>
          </a:p>
        </p:txBody>
      </p:sp>
      <p:graphicFrame>
        <p:nvGraphicFramePr>
          <p:cNvPr id="5" name="Table Placeholder 4">
            <a:extLst>
              <a:ext uri="{FF2B5EF4-FFF2-40B4-BE49-F238E27FC236}">
                <a16:creationId xmlns:a16="http://schemas.microsoft.com/office/drawing/2014/main" id="{1397C06E-0E13-4999-B591-F6C38A5C1CC4}"/>
              </a:ext>
            </a:extLst>
          </p:cNvPr>
          <p:cNvGraphicFramePr>
            <a:graphicFrameLocks noGrp="1"/>
          </p:cNvGraphicFramePr>
          <p:nvPr>
            <p:ph type="tbl" sz="quarter" idx="13"/>
            <p:extLst>
              <p:ext uri="{D42A27DB-BD31-4B8C-83A1-F6EECF244321}">
                <p14:modId xmlns:p14="http://schemas.microsoft.com/office/powerpoint/2010/main" val="2115091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23199231"/>
                    </a:ext>
                  </a:extLst>
                </a:gridCol>
                <a:gridCol w="658368">
                  <a:extLst>
                    <a:ext uri="{9D8B030D-6E8A-4147-A177-3AD203B41FA5}">
                      <a16:colId xmlns:a16="http://schemas.microsoft.com/office/drawing/2014/main" val="1035625619"/>
                    </a:ext>
                  </a:extLst>
                </a:gridCol>
                <a:gridCol w="658368">
                  <a:extLst>
                    <a:ext uri="{9D8B030D-6E8A-4147-A177-3AD203B41FA5}">
                      <a16:colId xmlns:a16="http://schemas.microsoft.com/office/drawing/2014/main" val="3146990476"/>
                    </a:ext>
                  </a:extLst>
                </a:gridCol>
                <a:gridCol w="658368">
                  <a:extLst>
                    <a:ext uri="{9D8B030D-6E8A-4147-A177-3AD203B41FA5}">
                      <a16:colId xmlns:a16="http://schemas.microsoft.com/office/drawing/2014/main" val="2828149009"/>
                    </a:ext>
                  </a:extLst>
                </a:gridCol>
                <a:gridCol w="658368">
                  <a:extLst>
                    <a:ext uri="{9D8B030D-6E8A-4147-A177-3AD203B41FA5}">
                      <a16:colId xmlns:a16="http://schemas.microsoft.com/office/drawing/2014/main" val="2708314901"/>
                    </a:ext>
                  </a:extLst>
                </a:gridCol>
                <a:gridCol w="658368">
                  <a:extLst>
                    <a:ext uri="{9D8B030D-6E8A-4147-A177-3AD203B41FA5}">
                      <a16:colId xmlns:a16="http://schemas.microsoft.com/office/drawing/2014/main" val="3104762111"/>
                    </a:ext>
                  </a:extLst>
                </a:gridCol>
                <a:gridCol w="658368">
                  <a:extLst>
                    <a:ext uri="{9D8B030D-6E8A-4147-A177-3AD203B41FA5}">
                      <a16:colId xmlns:a16="http://schemas.microsoft.com/office/drawing/2014/main" val="2302909801"/>
                    </a:ext>
                  </a:extLst>
                </a:gridCol>
                <a:gridCol w="658368">
                  <a:extLst>
                    <a:ext uri="{9D8B030D-6E8A-4147-A177-3AD203B41FA5}">
                      <a16:colId xmlns:a16="http://schemas.microsoft.com/office/drawing/2014/main" val="262745666"/>
                    </a:ext>
                  </a:extLst>
                </a:gridCol>
                <a:gridCol w="658368">
                  <a:extLst>
                    <a:ext uri="{9D8B030D-6E8A-4147-A177-3AD203B41FA5}">
                      <a16:colId xmlns:a16="http://schemas.microsoft.com/office/drawing/2014/main" val="3435053544"/>
                    </a:ext>
                  </a:extLst>
                </a:gridCol>
                <a:gridCol w="658368">
                  <a:extLst>
                    <a:ext uri="{9D8B030D-6E8A-4147-A177-3AD203B41FA5}">
                      <a16:colId xmlns:a16="http://schemas.microsoft.com/office/drawing/2014/main" val="4234591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990322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- 2018-02-23 11:59:19 </a:t>
                      </a:r>
                      <a:r>
                        <a:rPr kumimoji="0" lang="en-US" sz="1000" b="0" i="0" u="none" strike="noStrike" kern="1200" cap="none" spc="0" normalizeH="0" baseline="0" noProof="0">
                          <a:ln>
                            <a:noFill/>
                          </a:ln>
                          <a:solidFill>
                            <a:prstClr val="black"/>
                          </a:solidFill>
                          <a:effectLst/>
                          <a:uLnTx/>
                          <a:uFillTx/>
                          <a:latin typeface="+mn-lt"/>
                          <a:ea typeface="+mn-ea"/>
                          <a:cs typeface="+mn-cs"/>
                        </a:rPr>
                        <a:t>
 We’re welcoming @aria.official to Mauritius! 🧘🏽‍♀️ Sunrise and Sunset yoga in Paradise sessions available! Book: 402 7400 / chispa.sltr@shangri-la.com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34.61 %</a:t>
                      </a:r>
                    </a:p>
                  </a:txBody>
                  <a:tcPr/>
                </a:tc>
                <a:extLst>
                  <a:ext uri="{0D108BD9-81ED-4DB2-BD59-A6C34878D82A}">
                    <a16:rowId xmlns:a16="http://schemas.microsoft.com/office/drawing/2014/main" val="711708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- 2018-01-25 11:31:31 </a:t>
                      </a:r>
                      <a:r>
                        <a:rPr kumimoji="0" lang="en-US" sz="1000" b="0" i="0" u="none" strike="noStrike" kern="1200" cap="none" spc="0" normalizeH="0" baseline="0" noProof="0">
                          <a:ln>
                            <a:noFill/>
                          </a:ln>
                          <a:solidFill>
                            <a:prstClr val="black"/>
                          </a:solidFill>
                          <a:effectLst/>
                          <a:uLnTx/>
                          <a:uFillTx/>
                          <a:latin typeface="+mn-lt"/>
                          <a:ea typeface="+mn-ea"/>
                          <a:cs typeface="+mn-cs"/>
                        </a:rPr>
                        <a:t>
 Unlock over 100 destinations with our new Mobile App. Where will you go next? Download now through the link in bio. #UnlockShangriLa #WhereToNext #DestinationsForDays #NewShangriLaApp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16.04 %</a:t>
                      </a:r>
                    </a:p>
                  </a:txBody>
                  <a:tcPr/>
                </a:tc>
                <a:extLst>
                  <a:ext uri="{0D108BD9-81ED-4DB2-BD59-A6C34878D82A}">
                    <a16:rowId xmlns:a16="http://schemas.microsoft.com/office/drawing/2014/main" val="1776801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- 2018-01-09 12:22:23 </a:t>
                      </a:r>
                      <a:r>
                        <a:rPr kumimoji="0" lang="en-US" sz="1000" b="0" i="0" u="none" strike="noStrike" kern="1200" cap="none" spc="0" normalizeH="0" baseline="0" noProof="0">
                          <a:ln>
                            <a:noFill/>
                          </a:ln>
                          <a:solidFill>
                            <a:prstClr val="black"/>
                          </a:solidFill>
                          <a:effectLst/>
                          <a:uLnTx/>
                          <a:uFillTx/>
                          <a:latin typeface="+mn-lt"/>
                          <a:ea typeface="+mn-ea"/>
                          <a:cs typeface="+mn-cs"/>
                        </a:rPr>
                        <a:t>
 Private Villas always on point ⭐️
📹: @melissa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26.85 %</a:t>
                      </a:r>
                    </a:p>
                  </a:txBody>
                  <a:tcPr/>
                </a:tc>
                <a:extLst>
                  <a:ext uri="{0D108BD9-81ED-4DB2-BD59-A6C34878D82A}">
                    <a16:rowId xmlns:a16="http://schemas.microsoft.com/office/drawing/2014/main" val="1978187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- 2018-01-06 12:48:21 </a:t>
                      </a:r>
                      <a:r>
                        <a:rPr kumimoji="0" lang="en-US" sz="1000" b="0" i="0" u="none" strike="noStrike" kern="1200" cap="none" spc="0" normalizeH="0" baseline="0" noProof="0">
                          <a:ln>
                            <a:noFill/>
                          </a:ln>
                          <a:solidFill>
                            <a:prstClr val="black"/>
                          </a:solidFill>
                          <a:effectLst/>
                          <a:uLnTx/>
                          <a:uFillTx/>
                          <a:latin typeface="+mn-lt"/>
                          <a:ea typeface="+mn-ea"/>
                          <a:cs typeface="+mn-cs"/>
                        </a:rPr>
                        <a:t>
 Salty vibes 🌊 📷 @yuukiatsuki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25.61 %</a:t>
                      </a:r>
                    </a:p>
                  </a:txBody>
                  <a:tcPr/>
                </a:tc>
                <a:extLst>
                  <a:ext uri="{0D108BD9-81ED-4DB2-BD59-A6C34878D82A}">
                    <a16:rowId xmlns:a16="http://schemas.microsoft.com/office/drawing/2014/main" val="2586953332"/>
                  </a:ext>
                </a:extLst>
              </a:tr>
            </a:tbl>
          </a:graphicData>
        </a:graphic>
      </p:graphicFrame>
      <p:sp>
        <p:nvSpPr>
          <p:cNvPr id="4" name="Text Placeholder 3">
            <a:extLst>
              <a:ext uri="{FF2B5EF4-FFF2-40B4-BE49-F238E27FC236}">
                <a16:creationId xmlns:a16="http://schemas.microsoft.com/office/drawing/2014/main" id="{C871DC44-FCD9-4511-A6FA-72B4037B51DB}"/>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12152671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0CA79-9891-4979-B313-82A6AC940291}"/>
              </a:ext>
            </a:extLst>
          </p:cNvPr>
          <p:cNvSpPr>
            <a:spLocks noGrp="1"/>
          </p:cNvSpPr>
          <p:nvPr>
            <p:ph type="title"/>
          </p:nvPr>
        </p:nvSpPr>
        <p:spPr/>
        <p:txBody>
          <a:bodyPr/>
          <a:lstStyle/>
          <a:p>
            <a:r>
              <a:rPr lang="en-US"/>
              <a:t>Instagram Videos Table | SLTR - 5 of 6</a:t>
            </a:r>
          </a:p>
        </p:txBody>
      </p:sp>
      <p:graphicFrame>
        <p:nvGraphicFramePr>
          <p:cNvPr id="5" name="Table Placeholder 4">
            <a:extLst>
              <a:ext uri="{FF2B5EF4-FFF2-40B4-BE49-F238E27FC236}">
                <a16:creationId xmlns:a16="http://schemas.microsoft.com/office/drawing/2014/main" id="{E92539C8-7E35-46D9-A848-315E10FB63A4}"/>
              </a:ext>
            </a:extLst>
          </p:cNvPr>
          <p:cNvGraphicFramePr>
            <a:graphicFrameLocks noGrp="1"/>
          </p:cNvGraphicFramePr>
          <p:nvPr>
            <p:ph type="tbl" sz="quarter" idx="13"/>
            <p:extLst>
              <p:ext uri="{D42A27DB-BD31-4B8C-83A1-F6EECF244321}">
                <p14:modId xmlns:p14="http://schemas.microsoft.com/office/powerpoint/2010/main" val="1355880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70897281"/>
                    </a:ext>
                  </a:extLst>
                </a:gridCol>
                <a:gridCol w="658368">
                  <a:extLst>
                    <a:ext uri="{9D8B030D-6E8A-4147-A177-3AD203B41FA5}">
                      <a16:colId xmlns:a16="http://schemas.microsoft.com/office/drawing/2014/main" val="1128273872"/>
                    </a:ext>
                  </a:extLst>
                </a:gridCol>
                <a:gridCol w="658368">
                  <a:extLst>
                    <a:ext uri="{9D8B030D-6E8A-4147-A177-3AD203B41FA5}">
                      <a16:colId xmlns:a16="http://schemas.microsoft.com/office/drawing/2014/main" val="3316847627"/>
                    </a:ext>
                  </a:extLst>
                </a:gridCol>
                <a:gridCol w="658368">
                  <a:extLst>
                    <a:ext uri="{9D8B030D-6E8A-4147-A177-3AD203B41FA5}">
                      <a16:colId xmlns:a16="http://schemas.microsoft.com/office/drawing/2014/main" val="1822873372"/>
                    </a:ext>
                  </a:extLst>
                </a:gridCol>
                <a:gridCol w="658368">
                  <a:extLst>
                    <a:ext uri="{9D8B030D-6E8A-4147-A177-3AD203B41FA5}">
                      <a16:colId xmlns:a16="http://schemas.microsoft.com/office/drawing/2014/main" val="3478257362"/>
                    </a:ext>
                  </a:extLst>
                </a:gridCol>
                <a:gridCol w="658368">
                  <a:extLst>
                    <a:ext uri="{9D8B030D-6E8A-4147-A177-3AD203B41FA5}">
                      <a16:colId xmlns:a16="http://schemas.microsoft.com/office/drawing/2014/main" val="3291473985"/>
                    </a:ext>
                  </a:extLst>
                </a:gridCol>
                <a:gridCol w="658368">
                  <a:extLst>
                    <a:ext uri="{9D8B030D-6E8A-4147-A177-3AD203B41FA5}">
                      <a16:colId xmlns:a16="http://schemas.microsoft.com/office/drawing/2014/main" val="933448997"/>
                    </a:ext>
                  </a:extLst>
                </a:gridCol>
                <a:gridCol w="658368">
                  <a:extLst>
                    <a:ext uri="{9D8B030D-6E8A-4147-A177-3AD203B41FA5}">
                      <a16:colId xmlns:a16="http://schemas.microsoft.com/office/drawing/2014/main" val="15051044"/>
                    </a:ext>
                  </a:extLst>
                </a:gridCol>
                <a:gridCol w="658368">
                  <a:extLst>
                    <a:ext uri="{9D8B030D-6E8A-4147-A177-3AD203B41FA5}">
                      <a16:colId xmlns:a16="http://schemas.microsoft.com/office/drawing/2014/main" val="2165134429"/>
                    </a:ext>
                  </a:extLst>
                </a:gridCol>
                <a:gridCol w="658368">
                  <a:extLst>
                    <a:ext uri="{9D8B030D-6E8A-4147-A177-3AD203B41FA5}">
                      <a16:colId xmlns:a16="http://schemas.microsoft.com/office/drawing/2014/main" val="3030536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399003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- 2018-01-01 23:33:10 </a:t>
                      </a:r>
                      <a:r>
                        <a:rPr kumimoji="0" lang="en-US" sz="1000" b="0" i="0" u="none" strike="noStrike" kern="1200" cap="none" spc="0" normalizeH="0" baseline="0" noProof="0">
                          <a:ln>
                            <a:noFill/>
                          </a:ln>
                          <a:solidFill>
                            <a:prstClr val="black"/>
                          </a:solidFill>
                          <a:effectLst/>
                          <a:uLnTx/>
                          <a:uFillTx/>
                          <a:latin typeface="+mn-lt"/>
                          <a:ea typeface="+mn-ea"/>
                          <a:cs typeface="+mn-cs"/>
                        </a:rPr>
                        <a:t>
 1st of the year has to be spectacular! 📷 @mowili_na_nia_slonce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25.22 %</a:t>
                      </a:r>
                    </a:p>
                  </a:txBody>
                  <a:tcPr/>
                </a:tc>
                <a:extLst>
                  <a:ext uri="{0D108BD9-81ED-4DB2-BD59-A6C34878D82A}">
                    <a16:rowId xmlns:a16="http://schemas.microsoft.com/office/drawing/2014/main" val="873353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- 2017-12-28 10:49:03 </a:t>
                      </a:r>
                      <a:r>
                        <a:rPr kumimoji="0" lang="en-US" sz="1000" b="0" i="0" u="none" strike="noStrike" kern="1200" cap="none" spc="0" normalizeH="0" baseline="0" noProof="0">
                          <a:ln>
                            <a:noFill/>
                          </a:ln>
                          <a:solidFill>
                            <a:prstClr val="black"/>
                          </a:solidFill>
                          <a:effectLst/>
                          <a:uLnTx/>
                          <a:uFillTx/>
                          <a:latin typeface="+mn-lt"/>
                          <a:ea typeface="+mn-ea"/>
                          <a:cs typeface="+mn-cs"/>
                        </a:rPr>
                        <a:t>
 It will certainly do. 📷 @alijkhan86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24.86 %</a:t>
                      </a:r>
                    </a:p>
                  </a:txBody>
                  <a:tcPr/>
                </a:tc>
                <a:extLst>
                  <a:ext uri="{0D108BD9-81ED-4DB2-BD59-A6C34878D82A}">
                    <a16:rowId xmlns:a16="http://schemas.microsoft.com/office/drawing/2014/main" val="1798401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- 2017-11-29 09:40:27 </a:t>
                      </a:r>
                      <a:r>
                        <a:rPr kumimoji="0" lang="en-US" sz="1000" b="0" i="0" u="none" strike="noStrike" kern="1200" cap="none" spc="0" normalizeH="0" baseline="0" noProof="0">
                          <a:ln>
                            <a:noFill/>
                          </a:ln>
                          <a:solidFill>
                            <a:prstClr val="black"/>
                          </a:solidFill>
                          <a:effectLst/>
                          <a:uLnTx/>
                          <a:uFillTx/>
                          <a:latin typeface="+mn-lt"/>
                          <a:ea typeface="+mn-ea"/>
                          <a:cs typeface="+mn-cs"/>
                        </a:rPr>
                        <a:t>
 😍 #WanderlustWednesday
📹 @roomsdelight / @jeremyjauncey / @tomjauncey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29.54 %</a:t>
                      </a:r>
                    </a:p>
                  </a:txBody>
                  <a:tcPr/>
                </a:tc>
                <a:extLst>
                  <a:ext uri="{0D108BD9-81ED-4DB2-BD59-A6C34878D82A}">
                    <a16:rowId xmlns:a16="http://schemas.microsoft.com/office/drawing/2014/main" val="778326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- 2017-09-19 09:47:34 </a:t>
                      </a:r>
                      <a:r>
                        <a:rPr kumimoji="0" lang="en-US" sz="1000" b="0" i="0" u="none" strike="noStrike" kern="1200" cap="none" spc="0" normalizeH="0" baseline="0" noProof="0">
                          <a:ln>
                            <a:noFill/>
                          </a:ln>
                          <a:solidFill>
                            <a:prstClr val="black"/>
                          </a:solidFill>
                          <a:effectLst/>
                          <a:uLnTx/>
                          <a:uFillTx/>
                          <a:latin typeface="+mn-lt"/>
                          <a:ea typeface="+mn-ea"/>
                          <a:cs typeface="+mn-cs"/>
                        </a:rPr>
                        <a:t>
 Stay exclusive, in our Shangri-La Suite 📹 @christos.konstantinou83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31.61 %</a:t>
                      </a:r>
                    </a:p>
                  </a:txBody>
                  <a:tcPr/>
                </a:tc>
                <a:extLst>
                  <a:ext uri="{0D108BD9-81ED-4DB2-BD59-A6C34878D82A}">
                    <a16:rowId xmlns:a16="http://schemas.microsoft.com/office/drawing/2014/main" val="2472250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- 2017-08-30 09:51:50 </a:t>
                      </a:r>
                      <a:r>
                        <a:rPr kumimoji="0" lang="en-US" sz="1000" b="0" i="0" u="none" strike="noStrike" kern="1200" cap="none" spc="0" normalizeH="0" baseline="0" noProof="0">
                          <a:ln>
                            <a:noFill/>
                          </a:ln>
                          <a:solidFill>
                            <a:prstClr val="black"/>
                          </a:solidFill>
                          <a:effectLst/>
                          <a:uLnTx/>
                          <a:uFillTx/>
                          <a:latin typeface="+mn-lt"/>
                          <a:ea typeface="+mn-ea"/>
                          <a:cs typeface="+mn-cs"/>
                        </a:rPr>
                        <a:t>
 "Just popping to the beach" 📹: @_rebeccamccarthy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27.65 %</a:t>
                      </a:r>
                    </a:p>
                  </a:txBody>
                  <a:tcPr/>
                </a:tc>
                <a:extLst>
                  <a:ext uri="{0D108BD9-81ED-4DB2-BD59-A6C34878D82A}">
                    <a16:rowId xmlns:a16="http://schemas.microsoft.com/office/drawing/2014/main" val="422190495"/>
                  </a:ext>
                </a:extLst>
              </a:tr>
            </a:tbl>
          </a:graphicData>
        </a:graphic>
      </p:graphicFrame>
      <p:sp>
        <p:nvSpPr>
          <p:cNvPr id="4" name="Text Placeholder 3">
            <a:extLst>
              <a:ext uri="{FF2B5EF4-FFF2-40B4-BE49-F238E27FC236}">
                <a16:creationId xmlns:a16="http://schemas.microsoft.com/office/drawing/2014/main" id="{3EE5F770-D6C4-4800-97EF-C3411348875B}"/>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7193330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D57EA-EE9E-4ED9-B29B-E7AD8A35FE59}"/>
              </a:ext>
            </a:extLst>
          </p:cNvPr>
          <p:cNvSpPr>
            <a:spLocks noGrp="1"/>
          </p:cNvSpPr>
          <p:nvPr>
            <p:ph type="title"/>
          </p:nvPr>
        </p:nvSpPr>
        <p:spPr/>
        <p:txBody>
          <a:bodyPr/>
          <a:lstStyle/>
          <a:p>
            <a:r>
              <a:rPr lang="en-US"/>
              <a:t>Instagram Videos Table | SLTR - 6 of 6</a:t>
            </a:r>
          </a:p>
        </p:txBody>
      </p:sp>
      <p:graphicFrame>
        <p:nvGraphicFramePr>
          <p:cNvPr id="5" name="Table Placeholder 4">
            <a:extLst>
              <a:ext uri="{FF2B5EF4-FFF2-40B4-BE49-F238E27FC236}">
                <a16:creationId xmlns:a16="http://schemas.microsoft.com/office/drawing/2014/main" id="{937D4ACE-78B2-4E50-BD13-91C268DC3C50}"/>
              </a:ext>
            </a:extLst>
          </p:cNvPr>
          <p:cNvGraphicFramePr>
            <a:graphicFrameLocks noGrp="1"/>
          </p:cNvGraphicFramePr>
          <p:nvPr>
            <p:ph type="tbl" sz="quarter" idx="13"/>
            <p:extLst>
              <p:ext uri="{D42A27DB-BD31-4B8C-83A1-F6EECF244321}">
                <p14:modId xmlns:p14="http://schemas.microsoft.com/office/powerpoint/2010/main" val="2042548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74954499"/>
                    </a:ext>
                  </a:extLst>
                </a:gridCol>
                <a:gridCol w="658368">
                  <a:extLst>
                    <a:ext uri="{9D8B030D-6E8A-4147-A177-3AD203B41FA5}">
                      <a16:colId xmlns:a16="http://schemas.microsoft.com/office/drawing/2014/main" val="1413246164"/>
                    </a:ext>
                  </a:extLst>
                </a:gridCol>
                <a:gridCol w="658368">
                  <a:extLst>
                    <a:ext uri="{9D8B030D-6E8A-4147-A177-3AD203B41FA5}">
                      <a16:colId xmlns:a16="http://schemas.microsoft.com/office/drawing/2014/main" val="3051067652"/>
                    </a:ext>
                  </a:extLst>
                </a:gridCol>
                <a:gridCol w="658368">
                  <a:extLst>
                    <a:ext uri="{9D8B030D-6E8A-4147-A177-3AD203B41FA5}">
                      <a16:colId xmlns:a16="http://schemas.microsoft.com/office/drawing/2014/main" val="4127520686"/>
                    </a:ext>
                  </a:extLst>
                </a:gridCol>
                <a:gridCol w="658368">
                  <a:extLst>
                    <a:ext uri="{9D8B030D-6E8A-4147-A177-3AD203B41FA5}">
                      <a16:colId xmlns:a16="http://schemas.microsoft.com/office/drawing/2014/main" val="654318707"/>
                    </a:ext>
                  </a:extLst>
                </a:gridCol>
                <a:gridCol w="658368">
                  <a:extLst>
                    <a:ext uri="{9D8B030D-6E8A-4147-A177-3AD203B41FA5}">
                      <a16:colId xmlns:a16="http://schemas.microsoft.com/office/drawing/2014/main" val="2270023261"/>
                    </a:ext>
                  </a:extLst>
                </a:gridCol>
                <a:gridCol w="658368">
                  <a:extLst>
                    <a:ext uri="{9D8B030D-6E8A-4147-A177-3AD203B41FA5}">
                      <a16:colId xmlns:a16="http://schemas.microsoft.com/office/drawing/2014/main" val="2519991574"/>
                    </a:ext>
                  </a:extLst>
                </a:gridCol>
                <a:gridCol w="658368">
                  <a:extLst>
                    <a:ext uri="{9D8B030D-6E8A-4147-A177-3AD203B41FA5}">
                      <a16:colId xmlns:a16="http://schemas.microsoft.com/office/drawing/2014/main" val="2058812849"/>
                    </a:ext>
                  </a:extLst>
                </a:gridCol>
                <a:gridCol w="658368">
                  <a:extLst>
                    <a:ext uri="{9D8B030D-6E8A-4147-A177-3AD203B41FA5}">
                      <a16:colId xmlns:a16="http://schemas.microsoft.com/office/drawing/2014/main" val="2548016849"/>
                    </a:ext>
                  </a:extLst>
                </a:gridCol>
                <a:gridCol w="658368">
                  <a:extLst>
                    <a:ext uri="{9D8B030D-6E8A-4147-A177-3AD203B41FA5}">
                      <a16:colId xmlns:a16="http://schemas.microsoft.com/office/drawing/2014/main" val="4165923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755597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- 2017-08-09 09:04:13 </a:t>
                      </a:r>
                      <a:r>
                        <a:rPr kumimoji="0" lang="en-US" sz="1000" b="0" i="0" u="none" strike="noStrike" kern="1200" cap="none" spc="0" normalizeH="0" baseline="0" noProof="0">
                          <a:ln>
                            <a:noFill/>
                          </a:ln>
                          <a:solidFill>
                            <a:prstClr val="black"/>
                          </a:solidFill>
                          <a:effectLst/>
                          <a:uLnTx/>
                          <a:uFillTx/>
                          <a:latin typeface="+mn-lt"/>
                          <a:ea typeface="+mn-ea"/>
                          <a:cs typeface="+mn-cs"/>
                        </a:rPr>
                        <a:t>
 Private island serenity #IlotMangenie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21.95 %</a:t>
                      </a:r>
                    </a:p>
                  </a:txBody>
                  <a:tcPr/>
                </a:tc>
                <a:extLst>
                  <a:ext uri="{0D108BD9-81ED-4DB2-BD59-A6C34878D82A}">
                    <a16:rowId xmlns:a16="http://schemas.microsoft.com/office/drawing/2014/main" val="1006783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- 2017-06-15 08:45:16 </a:t>
                      </a:r>
                      <a:r>
                        <a:rPr kumimoji="0" lang="en-US" sz="1000" b="0" i="0" u="none" strike="noStrike" kern="1200" cap="none" spc="0" normalizeH="0" baseline="0" noProof="0">
                          <a:ln>
                            <a:noFill/>
                          </a:ln>
                          <a:solidFill>
                            <a:prstClr val="black"/>
                          </a:solidFill>
                          <a:effectLst/>
                          <a:uLnTx/>
                          <a:uFillTx/>
                          <a:latin typeface="+mn-lt"/>
                          <a:ea typeface="+mn-ea"/>
                          <a:cs typeface="+mn-cs"/>
                        </a:rPr>
                        <a:t>
 Lets fly, lets fly away... 📷 @akilliano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26.97 %</a:t>
                      </a:r>
                    </a:p>
                  </a:txBody>
                  <a:tcPr/>
                </a:tc>
                <a:extLst>
                  <a:ext uri="{0D108BD9-81ED-4DB2-BD59-A6C34878D82A}">
                    <a16:rowId xmlns:a16="http://schemas.microsoft.com/office/drawing/2014/main" val="1204668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- 2017-06-05 09:37:30 </a:t>
                      </a:r>
                      <a:r>
                        <a:rPr kumimoji="0" lang="en-US" sz="1000" b="0" i="0" u="none" strike="noStrike" kern="1200" cap="none" spc="0" normalizeH="0" baseline="0" noProof="0">
                          <a:ln>
                            <a:noFill/>
                          </a:ln>
                          <a:solidFill>
                            <a:prstClr val="black"/>
                          </a:solidFill>
                          <a:effectLst/>
                          <a:uLnTx/>
                          <a:uFillTx/>
                          <a:latin typeface="+mn-lt"/>
                          <a:ea typeface="+mn-ea"/>
                          <a:cs typeface="+mn-cs"/>
                        </a:rPr>
                        <a:t>
 Double tap if this would be your perfect morning! 📷 @viol_sach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21.65 %</a:t>
                      </a:r>
                    </a:p>
                  </a:txBody>
                  <a:tcPr/>
                </a:tc>
                <a:extLst>
                  <a:ext uri="{0D108BD9-81ED-4DB2-BD59-A6C34878D82A}">
                    <a16:rowId xmlns:a16="http://schemas.microsoft.com/office/drawing/2014/main" val="1170256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- 2017-06-01 12:04:33 </a:t>
                      </a:r>
                      <a:r>
                        <a:rPr kumimoji="0" lang="en-US" sz="1000" b="0" i="0" u="none" strike="noStrike" kern="1200" cap="none" spc="0" normalizeH="0" baseline="0" noProof="0">
                          <a:ln>
                            <a:noFill/>
                          </a:ln>
                          <a:solidFill>
                            <a:prstClr val="black"/>
                          </a:solidFill>
                          <a:effectLst/>
                          <a:uLnTx/>
                          <a:uFillTx/>
                          <a:latin typeface="+mn-lt"/>
                          <a:ea typeface="+mn-ea"/>
                          <a:cs typeface="+mn-cs"/>
                        </a:rPr>
                        <a:t>
 Come on in... 📹@jeji_s73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29.7 %</a:t>
                      </a:r>
                    </a:p>
                  </a:txBody>
                  <a:tcPr/>
                </a:tc>
                <a:extLst>
                  <a:ext uri="{0D108BD9-81ED-4DB2-BD59-A6C34878D82A}">
                    <a16:rowId xmlns:a16="http://schemas.microsoft.com/office/drawing/2014/main" val="3838081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shangrilamauritius - 2017-05-11 17:53:28 </a:t>
                      </a:r>
                      <a:r>
                        <a:rPr kumimoji="0" lang="en-US" sz="1000" b="0" i="0" u="none" strike="noStrike" kern="1200" cap="none" spc="0" normalizeH="0" baseline="0" noProof="0">
                          <a:ln>
                            <a:noFill/>
                          </a:ln>
                          <a:solidFill>
                            <a:prstClr val="black"/>
                          </a:solidFill>
                          <a:effectLst/>
                          <a:uLnTx/>
                          <a:uFillTx/>
                          <a:latin typeface="+mn-lt"/>
                          <a:ea typeface="+mn-ea"/>
                          <a:cs typeface="+mn-cs"/>
                        </a:rPr>
                        <a:t>
 Quite a spectacular way to play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17.14 %</a:t>
                      </a:r>
                    </a:p>
                  </a:txBody>
                  <a:tcPr/>
                </a:tc>
                <a:extLst>
                  <a:ext uri="{0D108BD9-81ED-4DB2-BD59-A6C34878D82A}">
                    <a16:rowId xmlns:a16="http://schemas.microsoft.com/office/drawing/2014/main" val="2077811909"/>
                  </a:ext>
                </a:extLst>
              </a:tr>
            </a:tbl>
          </a:graphicData>
        </a:graphic>
      </p:graphicFrame>
      <p:sp>
        <p:nvSpPr>
          <p:cNvPr id="4" name="Text Placeholder 3">
            <a:extLst>
              <a:ext uri="{FF2B5EF4-FFF2-40B4-BE49-F238E27FC236}">
                <a16:creationId xmlns:a16="http://schemas.microsoft.com/office/drawing/2014/main" id="{36280C9E-CF46-4968-B1B8-36B913B2A8C9}"/>
              </a:ext>
            </a:extLst>
          </p:cNvPr>
          <p:cNvSpPr>
            <a:spLocks noGrp="1"/>
          </p:cNvSpPr>
          <p:nvPr>
            <p:ph type="body" sz="quarter" idx="14"/>
          </p:nvPr>
        </p:nvSpPr>
        <p:spPr/>
        <p:txBody>
          <a:bodyPr/>
          <a:lstStyle/>
          <a:p>
            <a:r>
              <a:rPr lang="en-US"/>
              <a:t>01/01/2017 - 30/09/2018</a:t>
            </a:r>
          </a:p>
        </p:txBody>
      </p:sp>
    </p:spTree>
    <p:extLst>
      <p:ext uri="{BB962C8B-B14F-4D97-AF65-F5344CB8AC3E}">
        <p14:creationId xmlns:p14="http://schemas.microsoft.com/office/powerpoint/2010/main" val="2638506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4CEA3-F689-48F2-ABA1-23D57912073D}"/>
              </a:ext>
            </a:extLst>
          </p:cNvPr>
          <p:cNvSpPr>
            <a:spLocks noGrp="1"/>
          </p:cNvSpPr>
          <p:nvPr>
            <p:ph type="title"/>
          </p:nvPr>
        </p:nvSpPr>
        <p:spPr/>
        <p:txBody>
          <a:bodyPr/>
          <a:lstStyle/>
          <a:p>
            <a:r>
              <a:rPr lang="en-US"/>
              <a:t>Twitter TW Followers Total (Bar Chart) | SLTR</a:t>
            </a:r>
          </a:p>
        </p:txBody>
      </p:sp>
      <p:graphicFrame>
        <p:nvGraphicFramePr>
          <p:cNvPr id="6" name="Chart Placeholder 5">
            <a:extLst>
              <a:ext uri="{FF2B5EF4-FFF2-40B4-BE49-F238E27FC236}">
                <a16:creationId xmlns:a16="http://schemas.microsoft.com/office/drawing/2014/main" id="{3E2D2001-66C3-4F2B-B60B-057212A54E4A}"/>
              </a:ext>
            </a:extLst>
          </p:cNvPr>
          <p:cNvGraphicFramePr>
            <a:graphicFrameLocks noGrp="1"/>
          </p:cNvGraphicFramePr>
          <p:nvPr>
            <p:ph type="chart" sz="quarter" idx="13"/>
            <p:extLst>
              <p:ext uri="{D42A27DB-BD31-4B8C-83A1-F6EECF244321}">
                <p14:modId xmlns:p14="http://schemas.microsoft.com/office/powerpoint/2010/main" val="368237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8F638E-062D-489C-AEDA-222ADCCEE8CC}"/>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25AE9C59-92B2-4147-B292-26A672C13F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04351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22A25-ABA9-4F63-994E-4F5B992527B4}"/>
              </a:ext>
            </a:extLst>
          </p:cNvPr>
          <p:cNvSpPr>
            <a:spLocks noGrp="1"/>
          </p:cNvSpPr>
          <p:nvPr>
            <p:ph type="title"/>
          </p:nvPr>
        </p:nvSpPr>
        <p:spPr/>
        <p:txBody>
          <a:bodyPr/>
          <a:lstStyle/>
          <a:p>
            <a:r>
              <a:rPr lang="en-US"/>
              <a:t>Twitter TW Followers Change (Bar Chart) | SLTR</a:t>
            </a:r>
          </a:p>
        </p:txBody>
      </p:sp>
      <p:graphicFrame>
        <p:nvGraphicFramePr>
          <p:cNvPr id="6" name="Chart Placeholder 5">
            <a:extLst>
              <a:ext uri="{FF2B5EF4-FFF2-40B4-BE49-F238E27FC236}">
                <a16:creationId xmlns:a16="http://schemas.microsoft.com/office/drawing/2014/main" id="{0976A5F4-9E16-4571-AC61-58B8C3D5B12E}"/>
              </a:ext>
            </a:extLst>
          </p:cNvPr>
          <p:cNvGraphicFramePr>
            <a:graphicFrameLocks noGrp="1"/>
          </p:cNvGraphicFramePr>
          <p:nvPr>
            <p:ph type="chart" sz="quarter" idx="13"/>
            <p:extLst>
              <p:ext uri="{D42A27DB-BD31-4B8C-83A1-F6EECF244321}">
                <p14:modId xmlns:p14="http://schemas.microsoft.com/office/powerpoint/2010/main" val="6063888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D9BD2C-7E13-420B-8F3E-292E2A72CD73}"/>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8FA483C1-3D10-4B6D-9958-C746CF39EA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19942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B4787-8439-409E-BCFF-FC505AC0FCCD}"/>
              </a:ext>
            </a:extLst>
          </p:cNvPr>
          <p:cNvSpPr>
            <a:spLocks noGrp="1"/>
          </p:cNvSpPr>
          <p:nvPr>
            <p:ph type="title"/>
          </p:nvPr>
        </p:nvSpPr>
        <p:spPr/>
        <p:txBody>
          <a:bodyPr/>
          <a:lstStyle/>
          <a:p>
            <a:r>
              <a:rPr lang="en-US"/>
              <a:t>Overall TW Total Interactions (Bar Chart) | Shangri-La Mauritius</a:t>
            </a:r>
          </a:p>
        </p:txBody>
      </p:sp>
      <p:graphicFrame>
        <p:nvGraphicFramePr>
          <p:cNvPr id="6" name="Chart Placeholder 5">
            <a:extLst>
              <a:ext uri="{FF2B5EF4-FFF2-40B4-BE49-F238E27FC236}">
                <a16:creationId xmlns:a16="http://schemas.microsoft.com/office/drawing/2014/main" id="{B3DCEF81-6621-4B3F-B608-0884A47B8D43}"/>
              </a:ext>
            </a:extLst>
          </p:cNvPr>
          <p:cNvGraphicFramePr>
            <a:graphicFrameLocks noGrp="1"/>
          </p:cNvGraphicFramePr>
          <p:nvPr>
            <p:ph type="chart" sz="quarter" idx="13"/>
            <p:extLst>
              <p:ext uri="{D42A27DB-BD31-4B8C-83A1-F6EECF244321}">
                <p14:modId xmlns:p14="http://schemas.microsoft.com/office/powerpoint/2010/main" val="1222008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87C8B0-1946-4DA7-BAFB-CFF4C44A2E50}"/>
              </a:ext>
            </a:extLst>
          </p:cNvPr>
          <p:cNvSpPr>
            <a:spLocks noGrp="1"/>
          </p:cNvSpPr>
          <p:nvPr>
            <p:ph type="body" sz="quarter" idx="14"/>
          </p:nvPr>
        </p:nvSpPr>
        <p:spPr/>
        <p:txBody>
          <a:bodyPr/>
          <a:lstStyle/>
          <a:p>
            <a:r>
              <a:rPr lang="en-US"/>
              <a:t>01/01/2017 - 30/09/2018</a:t>
            </a:r>
          </a:p>
        </p:txBody>
      </p:sp>
      <p:sp>
        <p:nvSpPr>
          <p:cNvPr id="5" name="Footer Placeholder 4">
            <a:extLst>
              <a:ext uri="{FF2B5EF4-FFF2-40B4-BE49-F238E27FC236}">
                <a16:creationId xmlns:a16="http://schemas.microsoft.com/office/drawing/2014/main" id="{9A2B87B8-40BD-4ECC-8A7A-6CFAD84FF3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34313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2460</Words>
  <Application>Microsoft Office PowerPoint</Application>
  <PresentationFormat>On-screen Show (4:3)</PresentationFormat>
  <Paragraphs>1117</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SLTR</vt:lpstr>
      <vt:lpstr>Facebook FB Insights Fans Total (Bar Chart) | SLTR</vt:lpstr>
      <vt:lpstr>Facebook FB Fans Change (Bar Chart) | SLTR</vt:lpstr>
      <vt:lpstr>Facebook FB Reach (Bar Chart) | SLTR</vt:lpstr>
      <vt:lpstr>Facebook FB Total Interactions (Bar Chart) | SLTR</vt:lpstr>
      <vt:lpstr>Facebook FB Organic Vs Paid Reach (Bar Chart) | SLTR</vt:lpstr>
      <vt:lpstr>Facebook FB Post Reach (Bar Chart) | SLTR</vt:lpstr>
      <vt:lpstr>Facebook FB Own Posts Table with views | SLTR - 1 of 22</vt:lpstr>
      <vt:lpstr>Facebook FB Own Posts Table with views | SLTR - 2 of 22</vt:lpstr>
      <vt:lpstr>Facebook FB Own Posts Table with views | SLTR - 3 of 22</vt:lpstr>
      <vt:lpstr>Facebook FB Own Posts Table with views | SLTR - 4 of 22</vt:lpstr>
      <vt:lpstr>Facebook FB Own Posts Table with views | SLTR - 5 of 22</vt:lpstr>
      <vt:lpstr>Facebook FB Own Posts Table with views | SLTR - 6 of 22</vt:lpstr>
      <vt:lpstr>Facebook FB Own Posts Table with views | SLTR - 7 of 22</vt:lpstr>
      <vt:lpstr>Facebook FB Own Posts Table with views | SLTR - 8 of 22</vt:lpstr>
      <vt:lpstr>Facebook FB Own Posts Table with views | SLTR - 9 of 22</vt:lpstr>
      <vt:lpstr>Facebook FB Own Posts Table with views | SLTR - 10 of 22</vt:lpstr>
      <vt:lpstr>Facebook FB Own Posts Table with views | SLTR - 11 of 22</vt:lpstr>
      <vt:lpstr>Facebook FB Own Posts Table with views | SLTR - 12 of 22</vt:lpstr>
      <vt:lpstr>Facebook FB Own Posts Table with views | SLTR - 13 of 22</vt:lpstr>
      <vt:lpstr>Facebook FB Own Posts Table with views | SLTR - 14 of 22</vt:lpstr>
      <vt:lpstr>Facebook FB Own Posts Table with views | SLTR - 15 of 22</vt:lpstr>
      <vt:lpstr>Facebook FB Own Posts Table with views | SLTR - 16 of 22</vt:lpstr>
      <vt:lpstr>Facebook FB Own Posts Table with views | SLTR - 17 of 22</vt:lpstr>
      <vt:lpstr>Facebook FB Own Posts Table with views | SLTR - 18 of 22</vt:lpstr>
      <vt:lpstr>Facebook FB Own Posts Table with views | SLTR - 19 of 22</vt:lpstr>
      <vt:lpstr>Facebook FB Own Posts Table with views | SLTR - 20 of 22</vt:lpstr>
      <vt:lpstr>Facebook FB Own Posts Table with views | SLTR - 21 of 22</vt:lpstr>
      <vt:lpstr>Facebook FB Own Posts Table with views | SLTR - 22 of 22</vt:lpstr>
      <vt:lpstr>Instagram IG Followers Total (Bar Chart) | SLTR</vt:lpstr>
      <vt:lpstr>Instagram IG Followers Change (Bar Chart) | SLTR</vt:lpstr>
      <vt:lpstr>Reach  | SLTR</vt:lpstr>
      <vt:lpstr>Instagram IG Total Interactions (Bar Chart) | shangrilamauritius</vt:lpstr>
      <vt:lpstr>Instagram Posts Table | SLTR - 1 of 3</vt:lpstr>
      <vt:lpstr>Instagram Posts Table | SLTR - 2 of 3</vt:lpstr>
      <vt:lpstr>Instagram Posts Table | SLTR - 3 of 3</vt:lpstr>
      <vt:lpstr>Instagram Videos Table | SLTR - 1 of 6</vt:lpstr>
      <vt:lpstr>Instagram Videos Table | SLTR - 2 of 6</vt:lpstr>
      <vt:lpstr>Instagram Videos Table | SLTR - 3 of 6</vt:lpstr>
      <vt:lpstr>Instagram Videos Table | SLTR - 4 of 6</vt:lpstr>
      <vt:lpstr>Instagram Videos Table | SLTR - 5 of 6</vt:lpstr>
      <vt:lpstr>Instagram Videos Table | SLTR - 6 of 6</vt:lpstr>
      <vt:lpstr>Twitter TW Followers Total (Bar Chart) | SLTR</vt:lpstr>
      <vt:lpstr>Twitter TW Followers Change (Bar Chart) | SLTR</vt:lpstr>
      <vt:lpstr>Overall TW Total Interactions (Bar Chart) | Shangri-La Mauritius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SLTR</dc:title>
  <dc:creator>Administrator</dc:creator>
  <cp:lastModifiedBy>Administrator</cp:lastModifiedBy>
  <cp:revision>1</cp:revision>
  <dcterms:created xsi:type="dcterms:W3CDTF">2018-10-25T04:32:31Z</dcterms:created>
  <dcterms:modified xsi:type="dcterms:W3CDTF">2018-10-25T04:35:22Z</dcterms:modified>
</cp:coreProperties>
</file>