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 id="292" r:id="rId36"/>
    <p:sldId id="293" r:id="rId37"/>
    <p:sldId id="295" r:id="rId38"/>
    <p:sldId id="296" r:id="rId39"/>
    <p:sldId id="297" r:id="rId40"/>
    <p:sldId id="298" r:id="rId41"/>
    <p:sldId id="299" r:id="rId42"/>
    <p:sldId id="300" r:id="rId43"/>
    <p:sldId id="301" r:id="rId44"/>
    <p:sldId id="302" r:id="rId45"/>
    <p:sldId id="303"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23328</c:v>
                </c:pt>
                <c:pt idx="1">
                  <c:v>24822</c:v>
                </c:pt>
                <c:pt idx="2">
                  <c:v>26028</c:v>
                </c:pt>
                <c:pt idx="3">
                  <c:v>26432</c:v>
                </c:pt>
                <c:pt idx="4">
                  <c:v>28052</c:v>
                </c:pt>
                <c:pt idx="5">
                  <c:v>31380</c:v>
                </c:pt>
                <c:pt idx="6">
                  <c:v>33395</c:v>
                </c:pt>
                <c:pt idx="7">
                  <c:v>36403</c:v>
                </c:pt>
                <c:pt idx="8">
                  <c:v>37364</c:v>
                </c:pt>
                <c:pt idx="9">
                  <c:v>40557</c:v>
                </c:pt>
                <c:pt idx="10">
                  <c:v>42487</c:v>
                </c:pt>
                <c:pt idx="11">
                  <c:v>44373</c:v>
                </c:pt>
                <c:pt idx="12">
                  <c:v>46831</c:v>
                </c:pt>
                <c:pt idx="13">
                  <c:v>48792</c:v>
                </c:pt>
                <c:pt idx="14">
                  <c:v>50659</c:v>
                </c:pt>
                <c:pt idx="15">
                  <c:v>51672</c:v>
                </c:pt>
                <c:pt idx="16">
                  <c:v>52436</c:v>
                </c:pt>
                <c:pt idx="17">
                  <c:v>52779</c:v>
                </c:pt>
                <c:pt idx="18">
                  <c:v>53912</c:v>
                </c:pt>
                <c:pt idx="19">
                  <c:v>54728</c:v>
                </c:pt>
                <c:pt idx="20">
                  <c:v>55130</c:v>
                </c:pt>
              </c:numCache>
            </c:numRef>
          </c:val>
          <c:extLst>
            <c:ext xmlns:c16="http://schemas.microsoft.com/office/drawing/2014/chart" uri="{C3380CC4-5D6E-409C-BE32-E72D297353CC}">
              <c16:uniqueId val="{00000000-F011-4B46-AD39-77C613285FC5}"/>
            </c:ext>
          </c:extLst>
        </c:ser>
        <c:dLbls>
          <c:showLegendKey val="0"/>
          <c:showVal val="0"/>
          <c:showCatName val="0"/>
          <c:showSerName val="0"/>
          <c:showPercent val="0"/>
          <c:showBubbleSize val="0"/>
        </c:dLbls>
        <c:gapWidth val="182"/>
        <c:axId val="295024000"/>
        <c:axId val="180645072"/>
      </c:barChart>
      <c:dateAx>
        <c:axId val="2950240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645072"/>
        <c:crosses val="autoZero"/>
        <c:auto val="1"/>
        <c:lblOffset val="100"/>
        <c:baseTimeUnit val="days"/>
      </c:dateAx>
      <c:valAx>
        <c:axId val="1806450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2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2643</c:v>
                </c:pt>
                <c:pt idx="1">
                  <c:v>1490</c:v>
                </c:pt>
                <c:pt idx="2">
                  <c:v>1177</c:v>
                </c:pt>
                <c:pt idx="3">
                  <c:v>413</c:v>
                </c:pt>
                <c:pt idx="4">
                  <c:v>1596</c:v>
                </c:pt>
                <c:pt idx="5">
                  <c:v>3350</c:v>
                </c:pt>
                <c:pt idx="6">
                  <c:v>2005</c:v>
                </c:pt>
                <c:pt idx="7">
                  <c:v>3005</c:v>
                </c:pt>
                <c:pt idx="8">
                  <c:v>968</c:v>
                </c:pt>
                <c:pt idx="9">
                  <c:v>3195</c:v>
                </c:pt>
                <c:pt idx="10">
                  <c:v>1977</c:v>
                </c:pt>
                <c:pt idx="11">
                  <c:v>1885</c:v>
                </c:pt>
                <c:pt idx="12">
                  <c:v>2489</c:v>
                </c:pt>
                <c:pt idx="13">
                  <c:v>1943</c:v>
                </c:pt>
                <c:pt idx="14">
                  <c:v>1812</c:v>
                </c:pt>
                <c:pt idx="15">
                  <c:v>1016</c:v>
                </c:pt>
                <c:pt idx="16">
                  <c:v>752</c:v>
                </c:pt>
                <c:pt idx="17">
                  <c:v>362</c:v>
                </c:pt>
                <c:pt idx="18">
                  <c:v>1125</c:v>
                </c:pt>
                <c:pt idx="19">
                  <c:v>807</c:v>
                </c:pt>
                <c:pt idx="20">
                  <c:v>412</c:v>
                </c:pt>
              </c:numCache>
            </c:numRef>
          </c:val>
          <c:extLst>
            <c:ext xmlns:c16="http://schemas.microsoft.com/office/drawing/2014/chart" uri="{C3380CC4-5D6E-409C-BE32-E72D297353CC}">
              <c16:uniqueId val="{00000000-3819-4216-8D6A-57A4C4F55D62}"/>
            </c:ext>
          </c:extLst>
        </c:ser>
        <c:dLbls>
          <c:showLegendKey val="0"/>
          <c:showVal val="0"/>
          <c:showCatName val="0"/>
          <c:showSerName val="0"/>
          <c:showPercent val="0"/>
          <c:showBubbleSize val="0"/>
        </c:dLbls>
        <c:gapWidth val="182"/>
        <c:axId val="352195160"/>
        <c:axId val="352197784"/>
      </c:barChart>
      <c:dateAx>
        <c:axId val="3521951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97784"/>
        <c:crosses val="autoZero"/>
        <c:auto val="1"/>
        <c:lblOffset val="100"/>
        <c:baseTimeUnit val="days"/>
      </c:dateAx>
      <c:valAx>
        <c:axId val="3521977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9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577874</c:v>
                </c:pt>
                <c:pt idx="1">
                  <c:v>536732</c:v>
                </c:pt>
                <c:pt idx="2">
                  <c:v>290210</c:v>
                </c:pt>
                <c:pt idx="3">
                  <c:v>199322</c:v>
                </c:pt>
                <c:pt idx="4">
                  <c:v>342092</c:v>
                </c:pt>
                <c:pt idx="5">
                  <c:v>955091</c:v>
                </c:pt>
                <c:pt idx="6">
                  <c:v>1199532</c:v>
                </c:pt>
                <c:pt idx="7">
                  <c:v>947011</c:v>
                </c:pt>
                <c:pt idx="8">
                  <c:v>398468</c:v>
                </c:pt>
                <c:pt idx="9">
                  <c:v>446067</c:v>
                </c:pt>
                <c:pt idx="10">
                  <c:v>295843</c:v>
                </c:pt>
                <c:pt idx="11">
                  <c:v>324103</c:v>
                </c:pt>
                <c:pt idx="12">
                  <c:v>527096</c:v>
                </c:pt>
                <c:pt idx="13">
                  <c:v>474517</c:v>
                </c:pt>
                <c:pt idx="14">
                  <c:v>554834</c:v>
                </c:pt>
                <c:pt idx="15">
                  <c:v>381764</c:v>
                </c:pt>
                <c:pt idx="16">
                  <c:v>251834</c:v>
                </c:pt>
                <c:pt idx="17">
                  <c:v>194057</c:v>
                </c:pt>
                <c:pt idx="18">
                  <c:v>285715</c:v>
                </c:pt>
                <c:pt idx="19">
                  <c:v>224614</c:v>
                </c:pt>
                <c:pt idx="20">
                  <c:v>258767</c:v>
                </c:pt>
              </c:numCache>
            </c:numRef>
          </c:val>
          <c:extLst>
            <c:ext xmlns:c16="http://schemas.microsoft.com/office/drawing/2014/chart" uri="{C3380CC4-5D6E-409C-BE32-E72D297353CC}">
              <c16:uniqueId val="{00000000-4202-4B35-A5DD-1D271E607C67}"/>
            </c:ext>
          </c:extLst>
        </c:ser>
        <c:dLbls>
          <c:showLegendKey val="0"/>
          <c:showVal val="0"/>
          <c:showCatName val="0"/>
          <c:showSerName val="0"/>
          <c:showPercent val="0"/>
          <c:showBubbleSize val="0"/>
        </c:dLbls>
        <c:gapWidth val="182"/>
        <c:axId val="356718728"/>
        <c:axId val="356722008"/>
      </c:barChart>
      <c:dateAx>
        <c:axId val="3567187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22008"/>
        <c:crosses val="autoZero"/>
        <c:auto val="1"/>
        <c:lblOffset val="100"/>
        <c:baseTimeUnit val="days"/>
      </c:dateAx>
      <c:valAx>
        <c:axId val="356722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1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61677</c:v>
                </c:pt>
                <c:pt idx="1">
                  <c:v>29755</c:v>
                </c:pt>
                <c:pt idx="2">
                  <c:v>28021</c:v>
                </c:pt>
                <c:pt idx="3">
                  <c:v>28159</c:v>
                </c:pt>
                <c:pt idx="4">
                  <c:v>26766</c:v>
                </c:pt>
                <c:pt idx="5">
                  <c:v>50659</c:v>
                </c:pt>
                <c:pt idx="6">
                  <c:v>322649</c:v>
                </c:pt>
                <c:pt idx="7">
                  <c:v>277413</c:v>
                </c:pt>
                <c:pt idx="8">
                  <c:v>32875</c:v>
                </c:pt>
                <c:pt idx="9">
                  <c:v>94795</c:v>
                </c:pt>
                <c:pt idx="10">
                  <c:v>53052</c:v>
                </c:pt>
                <c:pt idx="11">
                  <c:v>126352</c:v>
                </c:pt>
                <c:pt idx="12">
                  <c:v>35498</c:v>
                </c:pt>
                <c:pt idx="13">
                  <c:v>110754</c:v>
                </c:pt>
                <c:pt idx="14">
                  <c:v>121422</c:v>
                </c:pt>
                <c:pt idx="15">
                  <c:v>32136</c:v>
                </c:pt>
                <c:pt idx="16">
                  <c:v>29203</c:v>
                </c:pt>
                <c:pt idx="17">
                  <c:v>15699</c:v>
                </c:pt>
                <c:pt idx="18">
                  <c:v>35396</c:v>
                </c:pt>
                <c:pt idx="19">
                  <c:v>25270</c:v>
                </c:pt>
                <c:pt idx="20">
                  <c:v>45241</c:v>
                </c:pt>
              </c:numCache>
            </c:numRef>
          </c:val>
          <c:extLst>
            <c:ext xmlns:c16="http://schemas.microsoft.com/office/drawing/2014/chart" uri="{C3380CC4-5D6E-409C-BE32-E72D297353CC}">
              <c16:uniqueId val="{00000000-C9C1-4D3D-AD25-58B7BDED8ED9}"/>
            </c:ext>
          </c:extLst>
        </c:ser>
        <c:ser>
          <c:idx val="1"/>
          <c:order val="1"/>
          <c:tx>
            <c:strRef>
              <c:f>Sheet1!$C$1</c:f>
              <c:strCache>
                <c:ptCount val="1"/>
                <c:pt idx="0">
                  <c:v>shangrilamauritius</c:v>
                </c:pt>
              </c:strCache>
            </c:strRef>
          </c:tx>
          <c:spPr>
            <a:solidFill>
              <a:schemeClr val="accent2"/>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Sheet1!$C$2:$C$22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1-C9C1-4D3D-AD25-58B7BDED8ED9}"/>
            </c:ext>
          </c:extLst>
        </c:ser>
        <c:ser>
          <c:idx val="2"/>
          <c:order val="2"/>
          <c:tx>
            <c:strRef>
              <c:f>Sheet1!$D$1</c:f>
              <c:strCache>
                <c:ptCount val="1"/>
                <c:pt idx="0">
                  <c:v>@ShangriLaMaur</c:v>
                </c:pt>
              </c:strCache>
            </c:strRef>
          </c:tx>
          <c:spPr>
            <a:solidFill>
              <a:schemeClr val="accent3"/>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Sheet1!$D$2:$D$22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C9C1-4D3D-AD25-58B7BDED8ED9}"/>
            </c:ext>
          </c:extLst>
        </c:ser>
        <c:dLbls>
          <c:showLegendKey val="0"/>
          <c:showVal val="0"/>
          <c:showCatName val="0"/>
          <c:showSerName val="0"/>
          <c:showPercent val="0"/>
          <c:showBubbleSize val="0"/>
        </c:dLbls>
        <c:gapWidth val="182"/>
        <c:axId val="356721352"/>
        <c:axId val="356714792"/>
      </c:barChart>
      <c:dateAx>
        <c:axId val="3567213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14792"/>
        <c:crosses val="autoZero"/>
        <c:auto val="1"/>
        <c:lblOffset val="100"/>
        <c:baseTimeUnit val="days"/>
      </c:dateAx>
      <c:valAx>
        <c:axId val="3567147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2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25096</c:v>
                </c:pt>
                <c:pt idx="1">
                  <c:v>17959</c:v>
                </c:pt>
                <c:pt idx="2">
                  <c:v>16762</c:v>
                </c:pt>
                <c:pt idx="3">
                  <c:v>13583</c:v>
                </c:pt>
                <c:pt idx="4">
                  <c:v>20251</c:v>
                </c:pt>
                <c:pt idx="5">
                  <c:v>26012</c:v>
                </c:pt>
                <c:pt idx="6">
                  <c:v>19938</c:v>
                </c:pt>
                <c:pt idx="7">
                  <c:v>18638</c:v>
                </c:pt>
                <c:pt idx="8">
                  <c:v>18856</c:v>
                </c:pt>
                <c:pt idx="9">
                  <c:v>25540</c:v>
                </c:pt>
                <c:pt idx="10">
                  <c:v>21665</c:v>
                </c:pt>
                <c:pt idx="11">
                  <c:v>27027</c:v>
                </c:pt>
                <c:pt idx="12">
                  <c:v>21909</c:v>
                </c:pt>
                <c:pt idx="13">
                  <c:v>19343</c:v>
                </c:pt>
                <c:pt idx="14">
                  <c:v>17509</c:v>
                </c:pt>
                <c:pt idx="15">
                  <c:v>12288</c:v>
                </c:pt>
                <c:pt idx="16">
                  <c:v>14974</c:v>
                </c:pt>
                <c:pt idx="17">
                  <c:v>11088</c:v>
                </c:pt>
                <c:pt idx="18">
                  <c:v>14976</c:v>
                </c:pt>
                <c:pt idx="19">
                  <c:v>20741</c:v>
                </c:pt>
                <c:pt idx="20">
                  <c:v>17323</c:v>
                </c:pt>
              </c:numCache>
            </c:numRef>
          </c:val>
          <c:extLst>
            <c:ext xmlns:c16="http://schemas.microsoft.com/office/drawing/2014/chart" uri="{C3380CC4-5D6E-409C-BE32-E72D297353CC}">
              <c16:uniqueId val="{00000000-E3BF-45E0-8B23-94D7BD38F85D}"/>
            </c:ext>
          </c:extLst>
        </c:ser>
        <c:ser>
          <c:idx val="1"/>
          <c:order val="1"/>
          <c:tx>
            <c:strRef>
              <c:f>Sheet1!$C$1</c:f>
              <c:strCache>
                <c:ptCount val="1"/>
                <c:pt idx="0">
                  <c:v>Paid</c:v>
                </c:pt>
              </c:strCache>
            </c:strRef>
          </c:tx>
          <c:spPr>
            <a:solidFill>
              <a:schemeClr val="accent2"/>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Sheet1!$C$2:$C$22</c:f>
              <c:numCache>
                <c:formatCode>General</c:formatCode>
                <c:ptCount val="21"/>
                <c:pt idx="0">
                  <c:v>248394</c:v>
                </c:pt>
                <c:pt idx="1">
                  <c:v>212063</c:v>
                </c:pt>
                <c:pt idx="2">
                  <c:v>54251</c:v>
                </c:pt>
                <c:pt idx="3">
                  <c:v>39422</c:v>
                </c:pt>
                <c:pt idx="4">
                  <c:v>168914</c:v>
                </c:pt>
                <c:pt idx="5">
                  <c:v>420586</c:v>
                </c:pt>
                <c:pt idx="6">
                  <c:v>640856</c:v>
                </c:pt>
                <c:pt idx="7">
                  <c:v>695874</c:v>
                </c:pt>
                <c:pt idx="8">
                  <c:v>138433</c:v>
                </c:pt>
                <c:pt idx="9">
                  <c:v>210183</c:v>
                </c:pt>
                <c:pt idx="10">
                  <c:v>164671</c:v>
                </c:pt>
                <c:pt idx="11">
                  <c:v>170118</c:v>
                </c:pt>
                <c:pt idx="12">
                  <c:v>242306</c:v>
                </c:pt>
                <c:pt idx="13">
                  <c:v>269562</c:v>
                </c:pt>
                <c:pt idx="14">
                  <c:v>421411</c:v>
                </c:pt>
                <c:pt idx="15">
                  <c:v>207518</c:v>
                </c:pt>
                <c:pt idx="16">
                  <c:v>110735</c:v>
                </c:pt>
                <c:pt idx="17">
                  <c:v>73799</c:v>
                </c:pt>
                <c:pt idx="18">
                  <c:v>198770</c:v>
                </c:pt>
                <c:pt idx="19">
                  <c:v>124722</c:v>
                </c:pt>
                <c:pt idx="20">
                  <c:v>134045</c:v>
                </c:pt>
              </c:numCache>
            </c:numRef>
          </c:val>
          <c:extLst>
            <c:ext xmlns:c16="http://schemas.microsoft.com/office/drawing/2014/chart" uri="{C3380CC4-5D6E-409C-BE32-E72D297353CC}">
              <c16:uniqueId val="{00000001-E3BF-45E0-8B23-94D7BD38F85D}"/>
            </c:ext>
          </c:extLst>
        </c:ser>
        <c:dLbls>
          <c:showLegendKey val="0"/>
          <c:showVal val="0"/>
          <c:showCatName val="0"/>
          <c:showSerName val="0"/>
          <c:showPercent val="0"/>
          <c:showBubbleSize val="0"/>
        </c:dLbls>
        <c:gapWidth val="182"/>
        <c:axId val="160977992"/>
        <c:axId val="160978320"/>
      </c:barChart>
      <c:dateAx>
        <c:axId val="1609779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0978320"/>
        <c:crosses val="autoZero"/>
        <c:auto val="1"/>
        <c:lblOffset val="100"/>
        <c:baseTimeUnit val="days"/>
      </c:dateAx>
      <c:valAx>
        <c:axId val="1609783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097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322771</c:v>
                </c:pt>
                <c:pt idx="1">
                  <c:v>269912</c:v>
                </c:pt>
                <c:pt idx="2">
                  <c:v>126393</c:v>
                </c:pt>
                <c:pt idx="3">
                  <c:v>96647</c:v>
                </c:pt>
                <c:pt idx="4">
                  <c:v>222326</c:v>
                </c:pt>
                <c:pt idx="5">
                  <c:v>554962</c:v>
                </c:pt>
                <c:pt idx="6">
                  <c:v>708929</c:v>
                </c:pt>
                <c:pt idx="7">
                  <c:v>754198</c:v>
                </c:pt>
                <c:pt idx="8">
                  <c:v>174375</c:v>
                </c:pt>
                <c:pt idx="9">
                  <c:v>253955</c:v>
                </c:pt>
                <c:pt idx="10">
                  <c:v>200825</c:v>
                </c:pt>
                <c:pt idx="11">
                  <c:v>203237</c:v>
                </c:pt>
                <c:pt idx="12">
                  <c:v>266743</c:v>
                </c:pt>
                <c:pt idx="13">
                  <c:v>309482</c:v>
                </c:pt>
                <c:pt idx="14">
                  <c:v>464955</c:v>
                </c:pt>
                <c:pt idx="15">
                  <c:v>251158</c:v>
                </c:pt>
                <c:pt idx="16">
                  <c:v>132621</c:v>
                </c:pt>
                <c:pt idx="17">
                  <c:v>96471</c:v>
                </c:pt>
                <c:pt idx="18">
                  <c:v>222750</c:v>
                </c:pt>
                <c:pt idx="19">
                  <c:v>156911</c:v>
                </c:pt>
                <c:pt idx="20">
                  <c:v>158321</c:v>
                </c:pt>
              </c:numCache>
            </c:numRef>
          </c:val>
          <c:extLst>
            <c:ext xmlns:c16="http://schemas.microsoft.com/office/drawing/2014/chart" uri="{C3380CC4-5D6E-409C-BE32-E72D297353CC}">
              <c16:uniqueId val="{00000000-8F6F-45F1-AE7A-1F8D995713A4}"/>
            </c:ext>
          </c:extLst>
        </c:ser>
        <c:dLbls>
          <c:showLegendKey val="0"/>
          <c:showVal val="0"/>
          <c:showCatName val="0"/>
          <c:showSerName val="0"/>
          <c:showPercent val="0"/>
          <c:showBubbleSize val="0"/>
        </c:dLbls>
        <c:gapWidth val="182"/>
        <c:axId val="160783288"/>
        <c:axId val="160780664"/>
      </c:barChart>
      <c:dateAx>
        <c:axId val="16078328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0780664"/>
        <c:crosses val="autoZero"/>
        <c:auto val="1"/>
        <c:lblOffset val="100"/>
        <c:baseTimeUnit val="days"/>
      </c:dateAx>
      <c:valAx>
        <c:axId val="1607806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078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35856</c:v>
                </c:pt>
                <c:pt idx="1">
                  <c:v>36507</c:v>
                </c:pt>
                <c:pt idx="2">
                  <c:v>37210</c:v>
                </c:pt>
                <c:pt idx="3">
                  <c:v>37583</c:v>
                </c:pt>
                <c:pt idx="4">
                  <c:v>38080</c:v>
                </c:pt>
                <c:pt idx="5">
                  <c:v>38623</c:v>
                </c:pt>
                <c:pt idx="6">
                  <c:v>41298</c:v>
                </c:pt>
                <c:pt idx="7">
                  <c:v>41844</c:v>
                </c:pt>
                <c:pt idx="8">
                  <c:v>42346</c:v>
                </c:pt>
                <c:pt idx="9">
                  <c:v>42931</c:v>
                </c:pt>
                <c:pt idx="10">
                  <c:v>43445</c:v>
                </c:pt>
                <c:pt idx="11">
                  <c:v>44553</c:v>
                </c:pt>
                <c:pt idx="12">
                  <c:v>45124</c:v>
                </c:pt>
                <c:pt idx="13">
                  <c:v>45697</c:v>
                </c:pt>
                <c:pt idx="14">
                  <c:v>46370</c:v>
                </c:pt>
                <c:pt idx="15">
                  <c:v>47111</c:v>
                </c:pt>
                <c:pt idx="16">
                  <c:v>48614</c:v>
                </c:pt>
                <c:pt idx="17">
                  <c:v>49401</c:v>
                </c:pt>
                <c:pt idx="18">
                  <c:v>50249</c:v>
                </c:pt>
                <c:pt idx="19">
                  <c:v>52327</c:v>
                </c:pt>
                <c:pt idx="20">
                  <c:v>53267</c:v>
                </c:pt>
              </c:numCache>
            </c:numRef>
          </c:val>
          <c:extLst>
            <c:ext xmlns:c16="http://schemas.microsoft.com/office/drawing/2014/chart" uri="{C3380CC4-5D6E-409C-BE32-E72D297353CC}">
              <c16:uniqueId val="{00000000-4877-4020-8F86-F4390D734CF7}"/>
            </c:ext>
          </c:extLst>
        </c:ser>
        <c:dLbls>
          <c:showLegendKey val="0"/>
          <c:showVal val="0"/>
          <c:showCatName val="0"/>
          <c:showSerName val="0"/>
          <c:showPercent val="0"/>
          <c:showBubbleSize val="0"/>
        </c:dLbls>
        <c:gapWidth val="182"/>
        <c:axId val="491293528"/>
        <c:axId val="491294840"/>
      </c:barChart>
      <c:dateAx>
        <c:axId val="4912935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94840"/>
        <c:crosses val="autoZero"/>
        <c:auto val="1"/>
        <c:lblOffset val="100"/>
        <c:baseTimeUnit val="days"/>
      </c:dateAx>
      <c:valAx>
        <c:axId val="4912948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9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532</c:v>
                </c:pt>
                <c:pt idx="1">
                  <c:v>651</c:v>
                </c:pt>
                <c:pt idx="2">
                  <c:v>703</c:v>
                </c:pt>
                <c:pt idx="3">
                  <c:v>373</c:v>
                </c:pt>
                <c:pt idx="4">
                  <c:v>497</c:v>
                </c:pt>
                <c:pt idx="5">
                  <c:v>543</c:v>
                </c:pt>
                <c:pt idx="6">
                  <c:v>2675</c:v>
                </c:pt>
                <c:pt idx="7">
                  <c:v>546</c:v>
                </c:pt>
                <c:pt idx="8">
                  <c:v>502</c:v>
                </c:pt>
                <c:pt idx="9">
                  <c:v>585</c:v>
                </c:pt>
                <c:pt idx="10">
                  <c:v>514</c:v>
                </c:pt>
                <c:pt idx="11">
                  <c:v>1108</c:v>
                </c:pt>
                <c:pt idx="12">
                  <c:v>571</c:v>
                </c:pt>
                <c:pt idx="13">
                  <c:v>573</c:v>
                </c:pt>
                <c:pt idx="14">
                  <c:v>673</c:v>
                </c:pt>
                <c:pt idx="15">
                  <c:v>741</c:v>
                </c:pt>
                <c:pt idx="16">
                  <c:v>1503</c:v>
                </c:pt>
                <c:pt idx="17">
                  <c:v>787</c:v>
                </c:pt>
                <c:pt idx="18">
                  <c:v>848</c:v>
                </c:pt>
                <c:pt idx="19">
                  <c:v>2078</c:v>
                </c:pt>
                <c:pt idx="20">
                  <c:v>940</c:v>
                </c:pt>
              </c:numCache>
            </c:numRef>
          </c:val>
          <c:extLst>
            <c:ext xmlns:c16="http://schemas.microsoft.com/office/drawing/2014/chart" uri="{C3380CC4-5D6E-409C-BE32-E72D297353CC}">
              <c16:uniqueId val="{00000000-92BE-4A5A-83BB-B1BBFFB722B9}"/>
            </c:ext>
          </c:extLst>
        </c:ser>
        <c:dLbls>
          <c:showLegendKey val="0"/>
          <c:showVal val="0"/>
          <c:showCatName val="0"/>
          <c:showSerName val="0"/>
          <c:showPercent val="0"/>
          <c:showBubbleSize val="0"/>
        </c:dLbls>
        <c:gapWidth val="182"/>
        <c:axId val="491289264"/>
        <c:axId val="491290248"/>
      </c:barChart>
      <c:dateAx>
        <c:axId val="4912892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90248"/>
        <c:crosses val="autoZero"/>
        <c:auto val="1"/>
        <c:lblOffset val="100"/>
        <c:baseTimeUnit val="days"/>
      </c:dateAx>
      <c:valAx>
        <c:axId val="4912902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8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29542</c:v>
                </c:pt>
                <c:pt idx="1">
                  <c:v>31058</c:v>
                </c:pt>
                <c:pt idx="2">
                  <c:v>31291</c:v>
                </c:pt>
                <c:pt idx="3">
                  <c:v>34543</c:v>
                </c:pt>
                <c:pt idx="4">
                  <c:v>29003</c:v>
                </c:pt>
                <c:pt idx="5">
                  <c:v>28911</c:v>
                </c:pt>
                <c:pt idx="6">
                  <c:v>40347</c:v>
                </c:pt>
                <c:pt idx="7">
                  <c:v>39133</c:v>
                </c:pt>
                <c:pt idx="8">
                  <c:v>31407</c:v>
                </c:pt>
                <c:pt idx="9">
                  <c:v>28311</c:v>
                </c:pt>
                <c:pt idx="10">
                  <c:v>30358</c:v>
                </c:pt>
                <c:pt idx="12">
                  <c:v>48572</c:v>
                </c:pt>
                <c:pt idx="13">
                  <c:v>42449</c:v>
                </c:pt>
                <c:pt idx="14">
                  <c:v>40503</c:v>
                </c:pt>
                <c:pt idx="15">
                  <c:v>48677</c:v>
                </c:pt>
                <c:pt idx="16">
                  <c:v>66161</c:v>
                </c:pt>
                <c:pt idx="17">
                  <c:v>56862</c:v>
                </c:pt>
                <c:pt idx="18">
                  <c:v>55798</c:v>
                </c:pt>
                <c:pt idx="19">
                  <c:v>49519</c:v>
                </c:pt>
                <c:pt idx="20">
                  <c:v>46333</c:v>
                </c:pt>
              </c:numCache>
            </c:numRef>
          </c:val>
          <c:extLst>
            <c:ext xmlns:c16="http://schemas.microsoft.com/office/drawing/2014/chart" uri="{C3380CC4-5D6E-409C-BE32-E72D297353CC}">
              <c16:uniqueId val="{00000000-64B4-41FB-BBF5-890A4DA09F29}"/>
            </c:ext>
          </c:extLst>
        </c:ser>
        <c:dLbls>
          <c:showLegendKey val="0"/>
          <c:showVal val="0"/>
          <c:showCatName val="0"/>
          <c:showSerName val="0"/>
          <c:showPercent val="0"/>
          <c:showBubbleSize val="0"/>
        </c:dLbls>
        <c:gapWidth val="182"/>
        <c:axId val="491302712"/>
        <c:axId val="491303368"/>
      </c:barChart>
      <c:dateAx>
        <c:axId val="4913027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303368"/>
        <c:crosses val="autoZero"/>
        <c:auto val="1"/>
        <c:lblOffset val="100"/>
        <c:baseTimeUnit val="days"/>
      </c:dateAx>
      <c:valAx>
        <c:axId val="4913033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30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0-1020-4A49-A348-06FA5AB101C4}"/>
            </c:ext>
          </c:extLst>
        </c:ser>
        <c:ser>
          <c:idx val="1"/>
          <c:order val="1"/>
          <c:tx>
            <c:strRef>
              <c:f>Sheet1!$C$1</c:f>
              <c:strCache>
                <c:ptCount val="1"/>
                <c:pt idx="0">
                  <c:v>Twitter</c:v>
                </c:pt>
              </c:strCache>
            </c:strRef>
          </c:tx>
          <c:spPr>
            <a:solidFill>
              <a:schemeClr val="accent2"/>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Sheet1!$C$2:$C$22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1-1020-4A49-A348-06FA5AB101C4}"/>
            </c:ext>
          </c:extLst>
        </c:ser>
        <c:ser>
          <c:idx val="2"/>
          <c:order val="2"/>
          <c:tx>
            <c:strRef>
              <c:f>Sheet1!$D$1</c:f>
              <c:strCache>
                <c:ptCount val="1"/>
                <c:pt idx="0">
                  <c:v>YouTube</c:v>
                </c:pt>
              </c:strCache>
            </c:strRef>
          </c:tx>
          <c:spPr>
            <a:solidFill>
              <a:schemeClr val="accent3"/>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Sheet1!$D$2:$D$22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1020-4A49-A348-06FA5AB101C4}"/>
            </c:ext>
          </c:extLst>
        </c:ser>
        <c:ser>
          <c:idx val="3"/>
          <c:order val="3"/>
          <c:tx>
            <c:strRef>
              <c:f>Sheet1!$E$1</c:f>
              <c:strCache>
                <c:ptCount val="1"/>
                <c:pt idx="0">
                  <c:v>Google+</c:v>
                </c:pt>
              </c:strCache>
            </c:strRef>
          </c:tx>
          <c:spPr>
            <a:solidFill>
              <a:schemeClr val="accent4"/>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Sheet1!$E$2:$E$22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3-1020-4A49-A348-06FA5AB101C4}"/>
            </c:ext>
          </c:extLst>
        </c:ser>
        <c:ser>
          <c:idx val="4"/>
          <c:order val="4"/>
          <c:tx>
            <c:strRef>
              <c:f>Sheet1!$F$1</c:f>
              <c:strCache>
                <c:ptCount val="1"/>
                <c:pt idx="0">
                  <c:v>LinkedIn</c:v>
                </c:pt>
              </c:strCache>
            </c:strRef>
          </c:tx>
          <c:spPr>
            <a:solidFill>
              <a:schemeClr val="accent5"/>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Sheet1!$F$2:$F$22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4-1020-4A49-A348-06FA5AB101C4}"/>
            </c:ext>
          </c:extLst>
        </c:ser>
        <c:ser>
          <c:idx val="5"/>
          <c:order val="5"/>
          <c:tx>
            <c:strRef>
              <c:f>Sheet1!$G$1</c:f>
              <c:strCache>
                <c:ptCount val="1"/>
                <c:pt idx="0">
                  <c:v>Instagram</c:v>
                </c:pt>
              </c:strCache>
            </c:strRef>
          </c:tx>
          <c:spPr>
            <a:solidFill>
              <a:schemeClr val="accent6"/>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Sheet1!$G$2:$G$22</c:f>
              <c:numCache>
                <c:formatCode>General</c:formatCode>
                <c:ptCount val="21"/>
                <c:pt idx="0">
                  <c:v>29585</c:v>
                </c:pt>
                <c:pt idx="1">
                  <c:v>25418</c:v>
                </c:pt>
                <c:pt idx="2">
                  <c:v>31702</c:v>
                </c:pt>
                <c:pt idx="3">
                  <c:v>31861</c:v>
                </c:pt>
                <c:pt idx="4">
                  <c:v>28736</c:v>
                </c:pt>
                <c:pt idx="5">
                  <c:v>28856</c:v>
                </c:pt>
                <c:pt idx="6">
                  <c:v>32223</c:v>
                </c:pt>
                <c:pt idx="7">
                  <c:v>33961</c:v>
                </c:pt>
                <c:pt idx="8">
                  <c:v>31932</c:v>
                </c:pt>
                <c:pt idx="9">
                  <c:v>30373</c:v>
                </c:pt>
                <c:pt idx="10">
                  <c:v>33766</c:v>
                </c:pt>
                <c:pt idx="11">
                  <c:v>31833</c:v>
                </c:pt>
                <c:pt idx="12">
                  <c:v>33974</c:v>
                </c:pt>
                <c:pt idx="13">
                  <c:v>28376</c:v>
                </c:pt>
                <c:pt idx="14">
                  <c:v>32328</c:v>
                </c:pt>
                <c:pt idx="15">
                  <c:v>27614</c:v>
                </c:pt>
                <c:pt idx="16">
                  <c:v>28815</c:v>
                </c:pt>
                <c:pt idx="17">
                  <c:v>31230</c:v>
                </c:pt>
                <c:pt idx="18">
                  <c:v>30566</c:v>
                </c:pt>
                <c:pt idx="19">
                  <c:v>25595</c:v>
                </c:pt>
                <c:pt idx="20">
                  <c:v>30004</c:v>
                </c:pt>
              </c:numCache>
            </c:numRef>
          </c:val>
          <c:extLst>
            <c:ext xmlns:c16="http://schemas.microsoft.com/office/drawing/2014/chart" uri="{C3380CC4-5D6E-409C-BE32-E72D297353CC}">
              <c16:uniqueId val="{00000005-1020-4A49-A348-06FA5AB101C4}"/>
            </c:ext>
          </c:extLst>
        </c:ser>
        <c:dLbls>
          <c:showLegendKey val="0"/>
          <c:showVal val="0"/>
          <c:showCatName val="0"/>
          <c:showSerName val="0"/>
          <c:showPercent val="0"/>
          <c:showBubbleSize val="0"/>
        </c:dLbls>
        <c:gapWidth val="182"/>
        <c:axId val="491317144"/>
        <c:axId val="491317472"/>
      </c:barChart>
      <c:dateAx>
        <c:axId val="49131714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317472"/>
        <c:crosses val="autoZero"/>
        <c:auto val="1"/>
        <c:lblOffset val="100"/>
        <c:baseTimeUnit val="days"/>
      </c:dateAx>
      <c:valAx>
        <c:axId val="4913174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31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1951</c:v>
                </c:pt>
                <c:pt idx="1">
                  <c:v>1997</c:v>
                </c:pt>
                <c:pt idx="2">
                  <c:v>2060</c:v>
                </c:pt>
                <c:pt idx="3">
                  <c:v>2089</c:v>
                </c:pt>
                <c:pt idx="4">
                  <c:v>2126</c:v>
                </c:pt>
                <c:pt idx="5">
                  <c:v>2161</c:v>
                </c:pt>
                <c:pt idx="6">
                  <c:v>2214</c:v>
                </c:pt>
                <c:pt idx="7">
                  <c:v>2295</c:v>
                </c:pt>
                <c:pt idx="8">
                  <c:v>2327</c:v>
                </c:pt>
                <c:pt idx="9">
                  <c:v>2364</c:v>
                </c:pt>
                <c:pt idx="10">
                  <c:v>2415</c:v>
                </c:pt>
                <c:pt idx="11">
                  <c:v>2450</c:v>
                </c:pt>
                <c:pt idx="12">
                  <c:v>2494</c:v>
                </c:pt>
                <c:pt idx="13">
                  <c:v>2509</c:v>
                </c:pt>
                <c:pt idx="14">
                  <c:v>2544</c:v>
                </c:pt>
                <c:pt idx="15">
                  <c:v>2588</c:v>
                </c:pt>
                <c:pt idx="16">
                  <c:v>2601</c:v>
                </c:pt>
                <c:pt idx="17">
                  <c:v>2635</c:v>
                </c:pt>
                <c:pt idx="18">
                  <c:v>2663</c:v>
                </c:pt>
                <c:pt idx="19">
                  <c:v>2675</c:v>
                </c:pt>
                <c:pt idx="20">
                  <c:v>2705</c:v>
                </c:pt>
              </c:numCache>
            </c:numRef>
          </c:val>
          <c:extLst>
            <c:ext xmlns:c16="http://schemas.microsoft.com/office/drawing/2014/chart" uri="{C3380CC4-5D6E-409C-BE32-E72D297353CC}">
              <c16:uniqueId val="{00000000-BC17-4BC3-A558-B3718DAB4262}"/>
            </c:ext>
          </c:extLst>
        </c:ser>
        <c:dLbls>
          <c:showLegendKey val="0"/>
          <c:showVal val="0"/>
          <c:showCatName val="0"/>
          <c:showSerName val="0"/>
          <c:showPercent val="0"/>
          <c:showBubbleSize val="0"/>
        </c:dLbls>
        <c:gapWidth val="182"/>
        <c:axId val="571502760"/>
        <c:axId val="571504728"/>
      </c:barChart>
      <c:dateAx>
        <c:axId val="5715027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504728"/>
        <c:crosses val="autoZero"/>
        <c:auto val="1"/>
        <c:lblOffset val="100"/>
        <c:baseTimeUnit val="days"/>
      </c:dateAx>
      <c:valAx>
        <c:axId val="5715047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50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30</c:v>
                </c:pt>
                <c:pt idx="1">
                  <c:v>46</c:v>
                </c:pt>
                <c:pt idx="2">
                  <c:v>63</c:v>
                </c:pt>
                <c:pt idx="3">
                  <c:v>29</c:v>
                </c:pt>
                <c:pt idx="4">
                  <c:v>37</c:v>
                </c:pt>
                <c:pt idx="5">
                  <c:v>35</c:v>
                </c:pt>
                <c:pt idx="6">
                  <c:v>53</c:v>
                </c:pt>
                <c:pt idx="7">
                  <c:v>81</c:v>
                </c:pt>
                <c:pt idx="8">
                  <c:v>32</c:v>
                </c:pt>
                <c:pt idx="9">
                  <c:v>37</c:v>
                </c:pt>
                <c:pt idx="10">
                  <c:v>51</c:v>
                </c:pt>
                <c:pt idx="11">
                  <c:v>35</c:v>
                </c:pt>
                <c:pt idx="12">
                  <c:v>44</c:v>
                </c:pt>
                <c:pt idx="13">
                  <c:v>15</c:v>
                </c:pt>
                <c:pt idx="14">
                  <c:v>35</c:v>
                </c:pt>
                <c:pt idx="15">
                  <c:v>44</c:v>
                </c:pt>
                <c:pt idx="16">
                  <c:v>13</c:v>
                </c:pt>
                <c:pt idx="17">
                  <c:v>34</c:v>
                </c:pt>
                <c:pt idx="18">
                  <c:v>28</c:v>
                </c:pt>
                <c:pt idx="19">
                  <c:v>12</c:v>
                </c:pt>
                <c:pt idx="20">
                  <c:v>30</c:v>
                </c:pt>
              </c:numCache>
            </c:numRef>
          </c:val>
          <c:extLst>
            <c:ext xmlns:c16="http://schemas.microsoft.com/office/drawing/2014/chart" uri="{C3380CC4-5D6E-409C-BE32-E72D297353CC}">
              <c16:uniqueId val="{00000000-3B6A-440C-8014-C001CDF78F32}"/>
            </c:ext>
          </c:extLst>
        </c:ser>
        <c:dLbls>
          <c:showLegendKey val="0"/>
          <c:showVal val="0"/>
          <c:showCatName val="0"/>
          <c:showSerName val="0"/>
          <c:showPercent val="0"/>
          <c:showBubbleSize val="0"/>
        </c:dLbls>
        <c:gapWidth val="182"/>
        <c:axId val="571505712"/>
        <c:axId val="571506368"/>
      </c:barChart>
      <c:dateAx>
        <c:axId val="5715057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506368"/>
        <c:crosses val="autoZero"/>
        <c:auto val="1"/>
        <c:lblOffset val="100"/>
        <c:baseTimeUnit val="days"/>
      </c:dateAx>
      <c:valAx>
        <c:axId val="5715063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50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0-C4EC-44EA-B416-8009ECEA67BD}"/>
            </c:ext>
          </c:extLst>
        </c:ser>
        <c:ser>
          <c:idx val="1"/>
          <c:order val="1"/>
          <c:tx>
            <c:strRef>
              <c:f>Sheet1!$C$1</c:f>
              <c:strCache>
                <c:ptCount val="1"/>
                <c:pt idx="0">
                  <c:v>Twitter</c:v>
                </c:pt>
              </c:strCache>
            </c:strRef>
          </c:tx>
          <c:spPr>
            <a:solidFill>
              <a:schemeClr val="accent2"/>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Sheet1!$C$2:$C$22</c:f>
              <c:numCache>
                <c:formatCode>General</c:formatCode>
                <c:ptCount val="21"/>
                <c:pt idx="0">
                  <c:v>215</c:v>
                </c:pt>
                <c:pt idx="1">
                  <c:v>152</c:v>
                </c:pt>
                <c:pt idx="2">
                  <c:v>230</c:v>
                </c:pt>
                <c:pt idx="3">
                  <c:v>147</c:v>
                </c:pt>
                <c:pt idx="4">
                  <c:v>134</c:v>
                </c:pt>
                <c:pt idx="5">
                  <c:v>181</c:v>
                </c:pt>
                <c:pt idx="6">
                  <c:v>210</c:v>
                </c:pt>
                <c:pt idx="7">
                  <c:v>265</c:v>
                </c:pt>
                <c:pt idx="8">
                  <c:v>284</c:v>
                </c:pt>
                <c:pt idx="9">
                  <c:v>219</c:v>
                </c:pt>
                <c:pt idx="10">
                  <c:v>313</c:v>
                </c:pt>
                <c:pt idx="11">
                  <c:v>450</c:v>
                </c:pt>
                <c:pt idx="12">
                  <c:v>244</c:v>
                </c:pt>
                <c:pt idx="13">
                  <c:v>207</c:v>
                </c:pt>
                <c:pt idx="14">
                  <c:v>224</c:v>
                </c:pt>
                <c:pt idx="15">
                  <c:v>279</c:v>
                </c:pt>
                <c:pt idx="16">
                  <c:v>201</c:v>
                </c:pt>
                <c:pt idx="17">
                  <c:v>225</c:v>
                </c:pt>
                <c:pt idx="18">
                  <c:v>251</c:v>
                </c:pt>
                <c:pt idx="19">
                  <c:v>230</c:v>
                </c:pt>
                <c:pt idx="20">
                  <c:v>170</c:v>
                </c:pt>
              </c:numCache>
            </c:numRef>
          </c:val>
          <c:extLst>
            <c:ext xmlns:c16="http://schemas.microsoft.com/office/drawing/2014/chart" uri="{C3380CC4-5D6E-409C-BE32-E72D297353CC}">
              <c16:uniqueId val="{00000001-C4EC-44EA-B416-8009ECEA67BD}"/>
            </c:ext>
          </c:extLst>
        </c:ser>
        <c:ser>
          <c:idx val="2"/>
          <c:order val="2"/>
          <c:tx>
            <c:strRef>
              <c:f>Sheet1!$D$1</c:f>
              <c:strCache>
                <c:ptCount val="1"/>
                <c:pt idx="0">
                  <c:v>YouTube</c:v>
                </c:pt>
              </c:strCache>
            </c:strRef>
          </c:tx>
          <c:spPr>
            <a:solidFill>
              <a:schemeClr val="accent3"/>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Sheet1!$D$2:$D$22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C4EC-44EA-B416-8009ECEA67BD}"/>
            </c:ext>
          </c:extLst>
        </c:ser>
        <c:ser>
          <c:idx val="3"/>
          <c:order val="3"/>
          <c:tx>
            <c:strRef>
              <c:f>Sheet1!$E$1</c:f>
              <c:strCache>
                <c:ptCount val="1"/>
                <c:pt idx="0">
                  <c:v>Google+</c:v>
                </c:pt>
              </c:strCache>
            </c:strRef>
          </c:tx>
          <c:spPr>
            <a:solidFill>
              <a:schemeClr val="accent4"/>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Sheet1!$E$2:$E$22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3-C4EC-44EA-B416-8009ECEA67BD}"/>
            </c:ext>
          </c:extLst>
        </c:ser>
        <c:ser>
          <c:idx val="4"/>
          <c:order val="4"/>
          <c:tx>
            <c:strRef>
              <c:f>Sheet1!$F$1</c:f>
              <c:strCache>
                <c:ptCount val="1"/>
                <c:pt idx="0">
                  <c:v>LinkedIn</c:v>
                </c:pt>
              </c:strCache>
            </c:strRef>
          </c:tx>
          <c:spPr>
            <a:solidFill>
              <a:schemeClr val="accent5"/>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Sheet1!$F$2:$F$22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4-C4EC-44EA-B416-8009ECEA67BD}"/>
            </c:ext>
          </c:extLst>
        </c:ser>
        <c:ser>
          <c:idx val="5"/>
          <c:order val="5"/>
          <c:tx>
            <c:strRef>
              <c:f>Sheet1!$G$1</c:f>
              <c:strCache>
                <c:ptCount val="1"/>
                <c:pt idx="0">
                  <c:v>Instagram</c:v>
                </c:pt>
              </c:strCache>
            </c:strRef>
          </c:tx>
          <c:spPr>
            <a:solidFill>
              <a:schemeClr val="accent6"/>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Sheet1!$G$2:$G$22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5-C4EC-44EA-B416-8009ECEA67BD}"/>
            </c:ext>
          </c:extLst>
        </c:ser>
        <c:dLbls>
          <c:showLegendKey val="0"/>
          <c:showVal val="0"/>
          <c:showCatName val="0"/>
          <c:showSerName val="0"/>
          <c:showPercent val="0"/>
          <c:showBubbleSize val="0"/>
        </c:dLbls>
        <c:gapWidth val="182"/>
        <c:axId val="571507352"/>
        <c:axId val="571508992"/>
      </c:barChart>
      <c:dateAx>
        <c:axId val="5715073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508992"/>
        <c:crosses val="autoZero"/>
        <c:auto val="1"/>
        <c:lblOffset val="100"/>
        <c:baseTimeUnit val="days"/>
      </c:dateAx>
      <c:valAx>
        <c:axId val="571508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50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78189-1D4B-4CA8-831F-CD0A571287F8}"/>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676E1447-90C0-423D-BC91-08D5C3039A7C}"/>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2349478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2DF-8D81-4BD7-8107-F285730B29B8}"/>
              </a:ext>
            </a:extLst>
          </p:cNvPr>
          <p:cNvSpPr>
            <a:spLocks noGrp="1"/>
          </p:cNvSpPr>
          <p:nvPr>
            <p:ph type="title"/>
          </p:nvPr>
        </p:nvSpPr>
        <p:spPr/>
        <p:txBody>
          <a:bodyPr/>
          <a:lstStyle/>
          <a:p>
            <a:r>
              <a:rPr lang="en-US"/>
              <a:t>Facebook FB Insights Fans Total (Bar Chart) | SLTR</a:t>
            </a:r>
          </a:p>
        </p:txBody>
      </p:sp>
      <p:graphicFrame>
        <p:nvGraphicFramePr>
          <p:cNvPr id="6" name="Chart Placeholder 5">
            <a:extLst>
              <a:ext uri="{FF2B5EF4-FFF2-40B4-BE49-F238E27FC236}">
                <a16:creationId xmlns:a16="http://schemas.microsoft.com/office/drawing/2014/main" id="{0697A56D-24CF-4910-A1EB-19EF8F4F248E}"/>
              </a:ext>
            </a:extLst>
          </p:cNvPr>
          <p:cNvGraphicFramePr>
            <a:graphicFrameLocks noGrp="1"/>
          </p:cNvGraphicFramePr>
          <p:nvPr>
            <p:ph type="chart" sz="quarter" idx="13"/>
            <p:extLst>
              <p:ext uri="{D42A27DB-BD31-4B8C-83A1-F6EECF244321}">
                <p14:modId xmlns:p14="http://schemas.microsoft.com/office/powerpoint/2010/main" val="2815056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92E666-5A8D-4054-870E-012AE2CE3A9C}"/>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8E3D3BB9-2D20-437D-96D5-ADED3A1AA3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0706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16B83-2EE7-4085-96DD-044625D1E5A0}"/>
              </a:ext>
            </a:extLst>
          </p:cNvPr>
          <p:cNvSpPr>
            <a:spLocks noGrp="1"/>
          </p:cNvSpPr>
          <p:nvPr>
            <p:ph type="title"/>
          </p:nvPr>
        </p:nvSpPr>
        <p:spPr/>
        <p:txBody>
          <a:bodyPr/>
          <a:lstStyle/>
          <a:p>
            <a:r>
              <a:rPr lang="en-US"/>
              <a:t>Facebook FB Fans Change (Bar Chart) | SLTR</a:t>
            </a:r>
          </a:p>
        </p:txBody>
      </p:sp>
      <p:graphicFrame>
        <p:nvGraphicFramePr>
          <p:cNvPr id="6" name="Chart Placeholder 5">
            <a:extLst>
              <a:ext uri="{FF2B5EF4-FFF2-40B4-BE49-F238E27FC236}">
                <a16:creationId xmlns:a16="http://schemas.microsoft.com/office/drawing/2014/main" id="{B487609D-D39E-4295-8CF4-6DDBAFD6B7D1}"/>
              </a:ext>
            </a:extLst>
          </p:cNvPr>
          <p:cNvGraphicFramePr>
            <a:graphicFrameLocks noGrp="1"/>
          </p:cNvGraphicFramePr>
          <p:nvPr>
            <p:ph type="chart" sz="quarter" idx="13"/>
            <p:extLst>
              <p:ext uri="{D42A27DB-BD31-4B8C-83A1-F6EECF244321}">
                <p14:modId xmlns:p14="http://schemas.microsoft.com/office/powerpoint/2010/main" val="3862986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E01A4B-D663-4BB4-B4AE-68A4296EF4A6}"/>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21EB21AE-D664-476A-BA45-F51D5C993E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9325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F63DA-3588-48B4-BA48-E5327A1B0A59}"/>
              </a:ext>
            </a:extLst>
          </p:cNvPr>
          <p:cNvSpPr>
            <a:spLocks noGrp="1"/>
          </p:cNvSpPr>
          <p:nvPr>
            <p:ph type="title"/>
          </p:nvPr>
        </p:nvSpPr>
        <p:spPr/>
        <p:txBody>
          <a:bodyPr/>
          <a:lstStyle/>
          <a:p>
            <a:r>
              <a:rPr lang="en-US"/>
              <a:t>Facebook FB Reach (Bar Chart) | SLTR</a:t>
            </a:r>
          </a:p>
        </p:txBody>
      </p:sp>
      <p:graphicFrame>
        <p:nvGraphicFramePr>
          <p:cNvPr id="6" name="Chart Placeholder 5">
            <a:extLst>
              <a:ext uri="{FF2B5EF4-FFF2-40B4-BE49-F238E27FC236}">
                <a16:creationId xmlns:a16="http://schemas.microsoft.com/office/drawing/2014/main" id="{C83E1F9E-1F36-40B8-84AF-38971A9E65A0}"/>
              </a:ext>
            </a:extLst>
          </p:cNvPr>
          <p:cNvGraphicFramePr>
            <a:graphicFrameLocks noGrp="1"/>
          </p:cNvGraphicFramePr>
          <p:nvPr>
            <p:ph type="chart" sz="quarter" idx="13"/>
            <p:extLst>
              <p:ext uri="{D42A27DB-BD31-4B8C-83A1-F6EECF244321}">
                <p14:modId xmlns:p14="http://schemas.microsoft.com/office/powerpoint/2010/main" val="2157879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6653BA-AF6C-4A47-B1B1-2F3BC13E862D}"/>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E924FDC3-B594-404E-A351-75842FE74B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5771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2587-D782-4056-AE36-CA37A3D16FBD}"/>
              </a:ext>
            </a:extLst>
          </p:cNvPr>
          <p:cNvSpPr>
            <a:spLocks noGrp="1"/>
          </p:cNvSpPr>
          <p:nvPr>
            <p:ph type="title"/>
          </p:nvPr>
        </p:nvSpPr>
        <p:spPr/>
        <p:txBody>
          <a:bodyPr/>
          <a:lstStyle/>
          <a:p>
            <a:r>
              <a:rPr lang="en-US"/>
              <a:t>Facebook FB Total Interactions (Bar Chart) | SLTR</a:t>
            </a:r>
          </a:p>
        </p:txBody>
      </p:sp>
      <p:graphicFrame>
        <p:nvGraphicFramePr>
          <p:cNvPr id="6" name="Chart Placeholder 5">
            <a:extLst>
              <a:ext uri="{FF2B5EF4-FFF2-40B4-BE49-F238E27FC236}">
                <a16:creationId xmlns:a16="http://schemas.microsoft.com/office/drawing/2014/main" id="{5013B11E-2E50-4F26-AADA-556B01E1CBBE}"/>
              </a:ext>
            </a:extLst>
          </p:cNvPr>
          <p:cNvGraphicFramePr>
            <a:graphicFrameLocks noGrp="1"/>
          </p:cNvGraphicFramePr>
          <p:nvPr>
            <p:ph type="chart" sz="quarter" idx="13"/>
            <p:extLst>
              <p:ext uri="{D42A27DB-BD31-4B8C-83A1-F6EECF244321}">
                <p14:modId xmlns:p14="http://schemas.microsoft.com/office/powerpoint/2010/main" val="3386625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B46AD4-780D-466D-9C64-757B4BC03EB6}"/>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5EC63B05-CFF2-4E63-AABC-CF1D3BAF0F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487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18CC-DE86-4410-9E85-5D75A1D18115}"/>
              </a:ext>
            </a:extLst>
          </p:cNvPr>
          <p:cNvSpPr>
            <a:spLocks noGrp="1"/>
          </p:cNvSpPr>
          <p:nvPr>
            <p:ph type="title"/>
          </p:nvPr>
        </p:nvSpPr>
        <p:spPr/>
        <p:txBody>
          <a:bodyPr/>
          <a:lstStyle/>
          <a:p>
            <a:r>
              <a:rPr lang="en-US"/>
              <a:t>Facebook FB Organic Vs Paid Reach (Bar Chart) | SLTR</a:t>
            </a:r>
          </a:p>
        </p:txBody>
      </p:sp>
      <p:graphicFrame>
        <p:nvGraphicFramePr>
          <p:cNvPr id="6" name="Chart Placeholder 5">
            <a:extLst>
              <a:ext uri="{FF2B5EF4-FFF2-40B4-BE49-F238E27FC236}">
                <a16:creationId xmlns:a16="http://schemas.microsoft.com/office/drawing/2014/main" id="{562D85C0-DBD9-4D5B-A879-E75B1FA10928}"/>
              </a:ext>
            </a:extLst>
          </p:cNvPr>
          <p:cNvGraphicFramePr>
            <a:graphicFrameLocks noGrp="1"/>
          </p:cNvGraphicFramePr>
          <p:nvPr>
            <p:ph type="chart" sz="quarter" idx="13"/>
            <p:extLst>
              <p:ext uri="{D42A27DB-BD31-4B8C-83A1-F6EECF244321}">
                <p14:modId xmlns:p14="http://schemas.microsoft.com/office/powerpoint/2010/main" val="396930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45591F-F77A-422C-A58E-4EED40343AEE}"/>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D9F01EE8-D44F-4FDD-9B12-400823BC90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0520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44D50-4C5B-4EC7-A8CA-DC57546429CC}"/>
              </a:ext>
            </a:extLst>
          </p:cNvPr>
          <p:cNvSpPr>
            <a:spLocks noGrp="1"/>
          </p:cNvSpPr>
          <p:nvPr>
            <p:ph type="title"/>
          </p:nvPr>
        </p:nvSpPr>
        <p:spPr/>
        <p:txBody>
          <a:bodyPr/>
          <a:lstStyle/>
          <a:p>
            <a:r>
              <a:rPr lang="en-US"/>
              <a:t>Facebook FB Post Reach (Bar Chart) | SLTR</a:t>
            </a:r>
          </a:p>
        </p:txBody>
      </p:sp>
      <p:graphicFrame>
        <p:nvGraphicFramePr>
          <p:cNvPr id="6" name="Chart Placeholder 5">
            <a:extLst>
              <a:ext uri="{FF2B5EF4-FFF2-40B4-BE49-F238E27FC236}">
                <a16:creationId xmlns:a16="http://schemas.microsoft.com/office/drawing/2014/main" id="{94EFD69D-2E6B-445B-B3A9-42AF6150C5CE}"/>
              </a:ext>
            </a:extLst>
          </p:cNvPr>
          <p:cNvGraphicFramePr>
            <a:graphicFrameLocks noGrp="1"/>
          </p:cNvGraphicFramePr>
          <p:nvPr>
            <p:ph type="chart" sz="quarter" idx="13"/>
            <p:extLst>
              <p:ext uri="{D42A27DB-BD31-4B8C-83A1-F6EECF244321}">
                <p14:modId xmlns:p14="http://schemas.microsoft.com/office/powerpoint/2010/main" val="1404584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3CED08-ADE9-4331-8241-188D9195FC2E}"/>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769DC31F-C9B0-49A5-A4AE-E4880541E2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5976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D7CE9-3425-4AC4-A6ED-8F19B0ABB2F0}"/>
              </a:ext>
            </a:extLst>
          </p:cNvPr>
          <p:cNvSpPr>
            <a:spLocks noGrp="1"/>
          </p:cNvSpPr>
          <p:nvPr>
            <p:ph type="title"/>
          </p:nvPr>
        </p:nvSpPr>
        <p:spPr/>
        <p:txBody>
          <a:bodyPr/>
          <a:lstStyle/>
          <a:p>
            <a:r>
              <a:rPr lang="en-US"/>
              <a:t>Facebook FB Own Posts Table with views | SLTR - 1 of 22</a:t>
            </a:r>
          </a:p>
        </p:txBody>
      </p:sp>
      <p:graphicFrame>
        <p:nvGraphicFramePr>
          <p:cNvPr id="5" name="Table Placeholder 4">
            <a:extLst>
              <a:ext uri="{FF2B5EF4-FFF2-40B4-BE49-F238E27FC236}">
                <a16:creationId xmlns:a16="http://schemas.microsoft.com/office/drawing/2014/main" id="{DE4DE513-78A5-4F4D-A7E4-BF5E1694A0B2}"/>
              </a:ext>
            </a:extLst>
          </p:cNvPr>
          <p:cNvGraphicFramePr>
            <a:graphicFrameLocks noGrp="1"/>
          </p:cNvGraphicFramePr>
          <p:nvPr>
            <p:ph type="tbl" sz="quarter" idx="13"/>
            <p:extLst>
              <p:ext uri="{D42A27DB-BD31-4B8C-83A1-F6EECF244321}">
                <p14:modId xmlns:p14="http://schemas.microsoft.com/office/powerpoint/2010/main" val="2023142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63586594"/>
                    </a:ext>
                  </a:extLst>
                </a:gridCol>
                <a:gridCol w="576072">
                  <a:extLst>
                    <a:ext uri="{9D8B030D-6E8A-4147-A177-3AD203B41FA5}">
                      <a16:colId xmlns:a16="http://schemas.microsoft.com/office/drawing/2014/main" val="1907543853"/>
                    </a:ext>
                  </a:extLst>
                </a:gridCol>
                <a:gridCol w="576072">
                  <a:extLst>
                    <a:ext uri="{9D8B030D-6E8A-4147-A177-3AD203B41FA5}">
                      <a16:colId xmlns:a16="http://schemas.microsoft.com/office/drawing/2014/main" val="1442821854"/>
                    </a:ext>
                  </a:extLst>
                </a:gridCol>
                <a:gridCol w="576072">
                  <a:extLst>
                    <a:ext uri="{9D8B030D-6E8A-4147-A177-3AD203B41FA5}">
                      <a16:colId xmlns:a16="http://schemas.microsoft.com/office/drawing/2014/main" val="2079003908"/>
                    </a:ext>
                  </a:extLst>
                </a:gridCol>
                <a:gridCol w="576072">
                  <a:extLst>
                    <a:ext uri="{9D8B030D-6E8A-4147-A177-3AD203B41FA5}">
                      <a16:colId xmlns:a16="http://schemas.microsoft.com/office/drawing/2014/main" val="859665451"/>
                    </a:ext>
                  </a:extLst>
                </a:gridCol>
                <a:gridCol w="576072">
                  <a:extLst>
                    <a:ext uri="{9D8B030D-6E8A-4147-A177-3AD203B41FA5}">
                      <a16:colId xmlns:a16="http://schemas.microsoft.com/office/drawing/2014/main" val="1743392156"/>
                    </a:ext>
                  </a:extLst>
                </a:gridCol>
                <a:gridCol w="576072">
                  <a:extLst>
                    <a:ext uri="{9D8B030D-6E8A-4147-A177-3AD203B41FA5}">
                      <a16:colId xmlns:a16="http://schemas.microsoft.com/office/drawing/2014/main" val="3066447729"/>
                    </a:ext>
                  </a:extLst>
                </a:gridCol>
                <a:gridCol w="576072">
                  <a:extLst>
                    <a:ext uri="{9D8B030D-6E8A-4147-A177-3AD203B41FA5}">
                      <a16:colId xmlns:a16="http://schemas.microsoft.com/office/drawing/2014/main" val="3275663544"/>
                    </a:ext>
                  </a:extLst>
                </a:gridCol>
                <a:gridCol w="576072">
                  <a:extLst>
                    <a:ext uri="{9D8B030D-6E8A-4147-A177-3AD203B41FA5}">
                      <a16:colId xmlns:a16="http://schemas.microsoft.com/office/drawing/2014/main" val="3342755183"/>
                    </a:ext>
                  </a:extLst>
                </a:gridCol>
                <a:gridCol w="576072">
                  <a:extLst>
                    <a:ext uri="{9D8B030D-6E8A-4147-A177-3AD203B41FA5}">
                      <a16:colId xmlns:a16="http://schemas.microsoft.com/office/drawing/2014/main" val="75794871"/>
                    </a:ext>
                  </a:extLst>
                </a:gridCol>
                <a:gridCol w="576072">
                  <a:extLst>
                    <a:ext uri="{9D8B030D-6E8A-4147-A177-3AD203B41FA5}">
                      <a16:colId xmlns:a16="http://schemas.microsoft.com/office/drawing/2014/main" val="2031394779"/>
                    </a:ext>
                  </a:extLst>
                </a:gridCol>
                <a:gridCol w="658368">
                  <a:extLst>
                    <a:ext uri="{9D8B030D-6E8A-4147-A177-3AD203B41FA5}">
                      <a16:colId xmlns:a16="http://schemas.microsoft.com/office/drawing/2014/main" val="904440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3637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- 2017-07-16 17:26:59 </a:t>
                      </a:r>
                      <a:r>
                        <a:rPr kumimoji="0" lang="en-US" sz="1000" b="0" i="0" u="none" strike="noStrike" kern="1200" cap="none" spc="0" normalizeH="0" baseline="0" noProof="0">
                          <a:ln>
                            <a:noFill/>
                          </a:ln>
                          <a:solidFill>
                            <a:prstClr val="black"/>
                          </a:solidFill>
                          <a:effectLst/>
                          <a:uLnTx/>
                          <a:uFillTx/>
                          <a:latin typeface="+mn-lt"/>
                          <a:ea typeface="+mn-ea"/>
                          <a:cs typeface="+mn-cs"/>
                        </a:rPr>
                        <a:t> 
 Shangri-La's Le Touessrok Resort &amp; Spa is Paradise for the whole family! Keep your teens entertained with water activities, private barbecues and Mauritian adventures, with our special teens packages: http://bit.ly/2scEsGJ
📷 : holidaytimes_mauritius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184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- 2017-08-13 10:50:11 </a:t>
                      </a:r>
                      <a:r>
                        <a:rPr kumimoji="0" lang="en-US" sz="1000" b="0" i="0" u="none" strike="noStrike" kern="1200" cap="none" spc="0" normalizeH="0" baseline="0" noProof="0">
                          <a:ln>
                            <a:noFill/>
                          </a:ln>
                          <a:solidFill>
                            <a:prstClr val="black"/>
                          </a:solidFill>
                          <a:effectLst/>
                          <a:uLnTx/>
                          <a:uFillTx/>
                          <a:latin typeface="+mn-lt"/>
                          <a:ea typeface="+mn-ea"/>
                          <a:cs typeface="+mn-cs"/>
                        </a:rPr>
                        <a:t> 
 Play your days away on a stunning golf course surrounded by the Indian Ocean, before retreating to luxury rooms and beautiful white beaches. Book your luxury Mauritian golf getaway: http://bit.ly/2sc4auQ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78327922"/>
                  </a:ext>
                </a:extLst>
              </a:tr>
            </a:tbl>
          </a:graphicData>
        </a:graphic>
      </p:graphicFrame>
      <p:sp>
        <p:nvSpPr>
          <p:cNvPr id="4" name="Text Placeholder 3">
            <a:extLst>
              <a:ext uri="{FF2B5EF4-FFF2-40B4-BE49-F238E27FC236}">
                <a16:creationId xmlns:a16="http://schemas.microsoft.com/office/drawing/2014/main" id="{6F7C7BE9-F8EA-483C-90E9-9A11ACD708F9}"/>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013590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5EAB0-7F5C-40D1-ACA0-0705D3AEBD6E}"/>
              </a:ext>
            </a:extLst>
          </p:cNvPr>
          <p:cNvSpPr>
            <a:spLocks noGrp="1"/>
          </p:cNvSpPr>
          <p:nvPr>
            <p:ph type="title"/>
          </p:nvPr>
        </p:nvSpPr>
        <p:spPr/>
        <p:txBody>
          <a:bodyPr/>
          <a:lstStyle/>
          <a:p>
            <a:r>
              <a:rPr lang="en-US"/>
              <a:t>Facebook FB Own Posts Table with views | SLTR - 2 of 22</a:t>
            </a:r>
          </a:p>
        </p:txBody>
      </p:sp>
      <p:graphicFrame>
        <p:nvGraphicFramePr>
          <p:cNvPr id="5" name="Table Placeholder 4">
            <a:extLst>
              <a:ext uri="{FF2B5EF4-FFF2-40B4-BE49-F238E27FC236}">
                <a16:creationId xmlns:a16="http://schemas.microsoft.com/office/drawing/2014/main" id="{A70F18CC-4ACA-4E51-9367-C50CEFEF42A3}"/>
              </a:ext>
            </a:extLst>
          </p:cNvPr>
          <p:cNvGraphicFramePr>
            <a:graphicFrameLocks noGrp="1"/>
          </p:cNvGraphicFramePr>
          <p:nvPr>
            <p:ph type="tbl" sz="quarter" idx="13"/>
            <p:extLst>
              <p:ext uri="{D42A27DB-BD31-4B8C-83A1-F6EECF244321}">
                <p14:modId xmlns:p14="http://schemas.microsoft.com/office/powerpoint/2010/main" val="1632903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09926129"/>
                    </a:ext>
                  </a:extLst>
                </a:gridCol>
                <a:gridCol w="576072">
                  <a:extLst>
                    <a:ext uri="{9D8B030D-6E8A-4147-A177-3AD203B41FA5}">
                      <a16:colId xmlns:a16="http://schemas.microsoft.com/office/drawing/2014/main" val="956554738"/>
                    </a:ext>
                  </a:extLst>
                </a:gridCol>
                <a:gridCol w="576072">
                  <a:extLst>
                    <a:ext uri="{9D8B030D-6E8A-4147-A177-3AD203B41FA5}">
                      <a16:colId xmlns:a16="http://schemas.microsoft.com/office/drawing/2014/main" val="1096188581"/>
                    </a:ext>
                  </a:extLst>
                </a:gridCol>
                <a:gridCol w="576072">
                  <a:extLst>
                    <a:ext uri="{9D8B030D-6E8A-4147-A177-3AD203B41FA5}">
                      <a16:colId xmlns:a16="http://schemas.microsoft.com/office/drawing/2014/main" val="1925807658"/>
                    </a:ext>
                  </a:extLst>
                </a:gridCol>
                <a:gridCol w="576072">
                  <a:extLst>
                    <a:ext uri="{9D8B030D-6E8A-4147-A177-3AD203B41FA5}">
                      <a16:colId xmlns:a16="http://schemas.microsoft.com/office/drawing/2014/main" val="3337053134"/>
                    </a:ext>
                  </a:extLst>
                </a:gridCol>
                <a:gridCol w="576072">
                  <a:extLst>
                    <a:ext uri="{9D8B030D-6E8A-4147-A177-3AD203B41FA5}">
                      <a16:colId xmlns:a16="http://schemas.microsoft.com/office/drawing/2014/main" val="3908412973"/>
                    </a:ext>
                  </a:extLst>
                </a:gridCol>
                <a:gridCol w="576072">
                  <a:extLst>
                    <a:ext uri="{9D8B030D-6E8A-4147-A177-3AD203B41FA5}">
                      <a16:colId xmlns:a16="http://schemas.microsoft.com/office/drawing/2014/main" val="294440730"/>
                    </a:ext>
                  </a:extLst>
                </a:gridCol>
                <a:gridCol w="576072">
                  <a:extLst>
                    <a:ext uri="{9D8B030D-6E8A-4147-A177-3AD203B41FA5}">
                      <a16:colId xmlns:a16="http://schemas.microsoft.com/office/drawing/2014/main" val="1884726292"/>
                    </a:ext>
                  </a:extLst>
                </a:gridCol>
                <a:gridCol w="576072">
                  <a:extLst>
                    <a:ext uri="{9D8B030D-6E8A-4147-A177-3AD203B41FA5}">
                      <a16:colId xmlns:a16="http://schemas.microsoft.com/office/drawing/2014/main" val="2717484043"/>
                    </a:ext>
                  </a:extLst>
                </a:gridCol>
                <a:gridCol w="576072">
                  <a:extLst>
                    <a:ext uri="{9D8B030D-6E8A-4147-A177-3AD203B41FA5}">
                      <a16:colId xmlns:a16="http://schemas.microsoft.com/office/drawing/2014/main" val="3777891748"/>
                    </a:ext>
                  </a:extLst>
                </a:gridCol>
                <a:gridCol w="576072">
                  <a:extLst>
                    <a:ext uri="{9D8B030D-6E8A-4147-A177-3AD203B41FA5}">
                      <a16:colId xmlns:a16="http://schemas.microsoft.com/office/drawing/2014/main" val="2865872013"/>
                    </a:ext>
                  </a:extLst>
                </a:gridCol>
                <a:gridCol w="658368">
                  <a:extLst>
                    <a:ext uri="{9D8B030D-6E8A-4147-A177-3AD203B41FA5}">
                      <a16:colId xmlns:a16="http://schemas.microsoft.com/office/drawing/2014/main" val="872191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9255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- 2017-07-10 09:25:37 </a:t>
                      </a:r>
                      <a:r>
                        <a:rPr kumimoji="0" lang="en-US" sz="1000" b="0" i="0" u="none" strike="noStrike" kern="1200" cap="none" spc="0" normalizeH="0" baseline="0" noProof="0">
                          <a:ln>
                            <a:noFill/>
                          </a:ln>
                          <a:solidFill>
                            <a:prstClr val="black"/>
                          </a:solidFill>
                          <a:effectLst/>
                          <a:uLnTx/>
                          <a:uFillTx/>
                          <a:latin typeface="+mn-lt"/>
                          <a:ea typeface="+mn-ea"/>
                          <a:cs typeface="+mn-cs"/>
                        </a:rPr>
                        <a:t> 
 Enjoy some invaluable time as a family, in the stunningly tropical surroundings of the Mauritian East Coast. Book one of our special Kids Offers for a holiday they'll never forget: http://bit.ly/2tP1zr3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35723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- 2017-06-20 16:41:18 </a:t>
                      </a:r>
                      <a:r>
                        <a:rPr kumimoji="0" lang="en-US" sz="1000" b="0" i="0" u="none" strike="noStrike" kern="1200" cap="none" spc="0" normalizeH="0" baseline="0" noProof="0">
                          <a:ln>
                            <a:noFill/>
                          </a:ln>
                          <a:solidFill>
                            <a:prstClr val="black"/>
                          </a:solidFill>
                          <a:effectLst/>
                          <a:uLnTx/>
                          <a:uFillTx/>
                          <a:latin typeface="+mn-lt"/>
                          <a:ea typeface="+mn-ea"/>
                          <a:cs typeface="+mn-cs"/>
                        </a:rPr>
                        <a:t> 
 Create irreplaceable memories your whole family can treasure, when you book a stay with our special Teen Package: http://bit.ly/2scEsGJ
📷: Living_for_a_lifestyle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7410346"/>
                  </a:ext>
                </a:extLst>
              </a:tr>
            </a:tbl>
          </a:graphicData>
        </a:graphic>
      </p:graphicFrame>
      <p:sp>
        <p:nvSpPr>
          <p:cNvPr id="4" name="Text Placeholder 3">
            <a:extLst>
              <a:ext uri="{FF2B5EF4-FFF2-40B4-BE49-F238E27FC236}">
                <a16:creationId xmlns:a16="http://schemas.microsoft.com/office/drawing/2014/main" id="{746E88B3-F984-4726-9CF8-33648901F01F}"/>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642621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1959D-C3F5-434C-A69A-168CC3BE0129}"/>
              </a:ext>
            </a:extLst>
          </p:cNvPr>
          <p:cNvSpPr>
            <a:spLocks noGrp="1"/>
          </p:cNvSpPr>
          <p:nvPr>
            <p:ph type="title"/>
          </p:nvPr>
        </p:nvSpPr>
        <p:spPr/>
        <p:txBody>
          <a:bodyPr/>
          <a:lstStyle/>
          <a:p>
            <a:r>
              <a:rPr lang="en-US"/>
              <a:t>Facebook FB Own Posts Table with views | SLTR - 3 of 22</a:t>
            </a:r>
          </a:p>
        </p:txBody>
      </p:sp>
      <p:graphicFrame>
        <p:nvGraphicFramePr>
          <p:cNvPr id="5" name="Table Placeholder 4">
            <a:extLst>
              <a:ext uri="{FF2B5EF4-FFF2-40B4-BE49-F238E27FC236}">
                <a16:creationId xmlns:a16="http://schemas.microsoft.com/office/drawing/2014/main" id="{BAA9021E-F435-47A6-8EE1-6857CB53EA13}"/>
              </a:ext>
            </a:extLst>
          </p:cNvPr>
          <p:cNvGraphicFramePr>
            <a:graphicFrameLocks noGrp="1"/>
          </p:cNvGraphicFramePr>
          <p:nvPr>
            <p:ph type="tbl" sz="quarter" idx="13"/>
            <p:extLst>
              <p:ext uri="{D42A27DB-BD31-4B8C-83A1-F6EECF244321}">
                <p14:modId xmlns:p14="http://schemas.microsoft.com/office/powerpoint/2010/main" val="2437549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66937939"/>
                    </a:ext>
                  </a:extLst>
                </a:gridCol>
                <a:gridCol w="576072">
                  <a:extLst>
                    <a:ext uri="{9D8B030D-6E8A-4147-A177-3AD203B41FA5}">
                      <a16:colId xmlns:a16="http://schemas.microsoft.com/office/drawing/2014/main" val="2596324057"/>
                    </a:ext>
                  </a:extLst>
                </a:gridCol>
                <a:gridCol w="576072">
                  <a:extLst>
                    <a:ext uri="{9D8B030D-6E8A-4147-A177-3AD203B41FA5}">
                      <a16:colId xmlns:a16="http://schemas.microsoft.com/office/drawing/2014/main" val="1487636920"/>
                    </a:ext>
                  </a:extLst>
                </a:gridCol>
                <a:gridCol w="576072">
                  <a:extLst>
                    <a:ext uri="{9D8B030D-6E8A-4147-A177-3AD203B41FA5}">
                      <a16:colId xmlns:a16="http://schemas.microsoft.com/office/drawing/2014/main" val="2131090427"/>
                    </a:ext>
                  </a:extLst>
                </a:gridCol>
                <a:gridCol w="576072">
                  <a:extLst>
                    <a:ext uri="{9D8B030D-6E8A-4147-A177-3AD203B41FA5}">
                      <a16:colId xmlns:a16="http://schemas.microsoft.com/office/drawing/2014/main" val="4201574251"/>
                    </a:ext>
                  </a:extLst>
                </a:gridCol>
                <a:gridCol w="576072">
                  <a:extLst>
                    <a:ext uri="{9D8B030D-6E8A-4147-A177-3AD203B41FA5}">
                      <a16:colId xmlns:a16="http://schemas.microsoft.com/office/drawing/2014/main" val="299504966"/>
                    </a:ext>
                  </a:extLst>
                </a:gridCol>
                <a:gridCol w="576072">
                  <a:extLst>
                    <a:ext uri="{9D8B030D-6E8A-4147-A177-3AD203B41FA5}">
                      <a16:colId xmlns:a16="http://schemas.microsoft.com/office/drawing/2014/main" val="1799976495"/>
                    </a:ext>
                  </a:extLst>
                </a:gridCol>
                <a:gridCol w="576072">
                  <a:extLst>
                    <a:ext uri="{9D8B030D-6E8A-4147-A177-3AD203B41FA5}">
                      <a16:colId xmlns:a16="http://schemas.microsoft.com/office/drawing/2014/main" val="3649067332"/>
                    </a:ext>
                  </a:extLst>
                </a:gridCol>
                <a:gridCol w="576072">
                  <a:extLst>
                    <a:ext uri="{9D8B030D-6E8A-4147-A177-3AD203B41FA5}">
                      <a16:colId xmlns:a16="http://schemas.microsoft.com/office/drawing/2014/main" val="3366494171"/>
                    </a:ext>
                  </a:extLst>
                </a:gridCol>
                <a:gridCol w="576072">
                  <a:extLst>
                    <a:ext uri="{9D8B030D-6E8A-4147-A177-3AD203B41FA5}">
                      <a16:colId xmlns:a16="http://schemas.microsoft.com/office/drawing/2014/main" val="3337816424"/>
                    </a:ext>
                  </a:extLst>
                </a:gridCol>
                <a:gridCol w="576072">
                  <a:extLst>
                    <a:ext uri="{9D8B030D-6E8A-4147-A177-3AD203B41FA5}">
                      <a16:colId xmlns:a16="http://schemas.microsoft.com/office/drawing/2014/main" val="1884717891"/>
                    </a:ext>
                  </a:extLst>
                </a:gridCol>
                <a:gridCol w="658368">
                  <a:extLst>
                    <a:ext uri="{9D8B030D-6E8A-4147-A177-3AD203B41FA5}">
                      <a16:colId xmlns:a16="http://schemas.microsoft.com/office/drawing/2014/main" val="4014124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2948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- 2017-07-30 15:40:27 </a:t>
                      </a:r>
                      <a:r>
                        <a:rPr kumimoji="0" lang="en-US" sz="1000" b="0" i="0" u="none" strike="noStrike" kern="1200" cap="none" spc="0" normalizeH="0" baseline="0" noProof="0">
                          <a:ln>
                            <a:noFill/>
                          </a:ln>
                          <a:solidFill>
                            <a:prstClr val="black"/>
                          </a:solidFill>
                          <a:effectLst/>
                          <a:uLnTx/>
                          <a:uFillTx/>
                          <a:latin typeface="+mn-lt"/>
                          <a:ea typeface="+mn-ea"/>
                          <a:cs typeface="+mn-cs"/>
                        </a:rPr>
                        <a:t> 
 The Mauritian sun, music from DJ Goahead Roy, and the aroma of grilled meat and seafood filling the air... That's a barbecue on Ilot Mangénie you don't want to miss! 
For reservations for Sunday 20th August contact: 5259 1441 / 5255 3892 or 402 7400 or email restaurant-reservations.sltr@shangri-la.com
📷: peachytales/independenttraveller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8417084"/>
                  </a:ext>
                </a:extLst>
              </a:tr>
            </a:tbl>
          </a:graphicData>
        </a:graphic>
      </p:graphicFrame>
      <p:sp>
        <p:nvSpPr>
          <p:cNvPr id="4" name="Text Placeholder 3">
            <a:extLst>
              <a:ext uri="{FF2B5EF4-FFF2-40B4-BE49-F238E27FC236}">
                <a16:creationId xmlns:a16="http://schemas.microsoft.com/office/drawing/2014/main" id="{EDD8D430-7F19-47BE-B6CE-07A97999D42E}"/>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19924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7D92F-DCCC-4962-A2F0-B0FCEBE99AD0}"/>
              </a:ext>
            </a:extLst>
          </p:cNvPr>
          <p:cNvSpPr>
            <a:spLocks noGrp="1"/>
          </p:cNvSpPr>
          <p:nvPr>
            <p:ph type="title"/>
          </p:nvPr>
        </p:nvSpPr>
        <p:spPr/>
        <p:txBody>
          <a:bodyPr/>
          <a:lstStyle/>
          <a:p>
            <a:r>
              <a:rPr lang="en-US"/>
              <a:t>Facebook FB Own Posts Table with views | SLTR - 4 of 22</a:t>
            </a:r>
          </a:p>
        </p:txBody>
      </p:sp>
      <p:graphicFrame>
        <p:nvGraphicFramePr>
          <p:cNvPr id="5" name="Table Placeholder 4">
            <a:extLst>
              <a:ext uri="{FF2B5EF4-FFF2-40B4-BE49-F238E27FC236}">
                <a16:creationId xmlns:a16="http://schemas.microsoft.com/office/drawing/2014/main" id="{BA506155-65FF-4344-96EF-D4FEB4D79568}"/>
              </a:ext>
            </a:extLst>
          </p:cNvPr>
          <p:cNvGraphicFramePr>
            <a:graphicFrameLocks noGrp="1"/>
          </p:cNvGraphicFramePr>
          <p:nvPr>
            <p:ph type="tbl" sz="quarter" idx="13"/>
            <p:extLst>
              <p:ext uri="{D42A27DB-BD31-4B8C-83A1-F6EECF244321}">
                <p14:modId xmlns:p14="http://schemas.microsoft.com/office/powerpoint/2010/main" val="1010716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3221853"/>
                    </a:ext>
                  </a:extLst>
                </a:gridCol>
                <a:gridCol w="576072">
                  <a:extLst>
                    <a:ext uri="{9D8B030D-6E8A-4147-A177-3AD203B41FA5}">
                      <a16:colId xmlns:a16="http://schemas.microsoft.com/office/drawing/2014/main" val="1813732014"/>
                    </a:ext>
                  </a:extLst>
                </a:gridCol>
                <a:gridCol w="576072">
                  <a:extLst>
                    <a:ext uri="{9D8B030D-6E8A-4147-A177-3AD203B41FA5}">
                      <a16:colId xmlns:a16="http://schemas.microsoft.com/office/drawing/2014/main" val="297677504"/>
                    </a:ext>
                  </a:extLst>
                </a:gridCol>
                <a:gridCol w="576072">
                  <a:extLst>
                    <a:ext uri="{9D8B030D-6E8A-4147-A177-3AD203B41FA5}">
                      <a16:colId xmlns:a16="http://schemas.microsoft.com/office/drawing/2014/main" val="2608007496"/>
                    </a:ext>
                  </a:extLst>
                </a:gridCol>
                <a:gridCol w="576072">
                  <a:extLst>
                    <a:ext uri="{9D8B030D-6E8A-4147-A177-3AD203B41FA5}">
                      <a16:colId xmlns:a16="http://schemas.microsoft.com/office/drawing/2014/main" val="774743665"/>
                    </a:ext>
                  </a:extLst>
                </a:gridCol>
                <a:gridCol w="576072">
                  <a:extLst>
                    <a:ext uri="{9D8B030D-6E8A-4147-A177-3AD203B41FA5}">
                      <a16:colId xmlns:a16="http://schemas.microsoft.com/office/drawing/2014/main" val="1363389553"/>
                    </a:ext>
                  </a:extLst>
                </a:gridCol>
                <a:gridCol w="576072">
                  <a:extLst>
                    <a:ext uri="{9D8B030D-6E8A-4147-A177-3AD203B41FA5}">
                      <a16:colId xmlns:a16="http://schemas.microsoft.com/office/drawing/2014/main" val="1018352131"/>
                    </a:ext>
                  </a:extLst>
                </a:gridCol>
                <a:gridCol w="576072">
                  <a:extLst>
                    <a:ext uri="{9D8B030D-6E8A-4147-A177-3AD203B41FA5}">
                      <a16:colId xmlns:a16="http://schemas.microsoft.com/office/drawing/2014/main" val="3664510614"/>
                    </a:ext>
                  </a:extLst>
                </a:gridCol>
                <a:gridCol w="576072">
                  <a:extLst>
                    <a:ext uri="{9D8B030D-6E8A-4147-A177-3AD203B41FA5}">
                      <a16:colId xmlns:a16="http://schemas.microsoft.com/office/drawing/2014/main" val="1251304027"/>
                    </a:ext>
                  </a:extLst>
                </a:gridCol>
                <a:gridCol w="576072">
                  <a:extLst>
                    <a:ext uri="{9D8B030D-6E8A-4147-A177-3AD203B41FA5}">
                      <a16:colId xmlns:a16="http://schemas.microsoft.com/office/drawing/2014/main" val="2036992942"/>
                    </a:ext>
                  </a:extLst>
                </a:gridCol>
                <a:gridCol w="576072">
                  <a:extLst>
                    <a:ext uri="{9D8B030D-6E8A-4147-A177-3AD203B41FA5}">
                      <a16:colId xmlns:a16="http://schemas.microsoft.com/office/drawing/2014/main" val="2749632307"/>
                    </a:ext>
                  </a:extLst>
                </a:gridCol>
                <a:gridCol w="658368">
                  <a:extLst>
                    <a:ext uri="{9D8B030D-6E8A-4147-A177-3AD203B41FA5}">
                      <a16:colId xmlns:a16="http://schemas.microsoft.com/office/drawing/2014/main" val="979698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4733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- 2017-08-09 09:40:30 </a:t>
                      </a:r>
                      <a:r>
                        <a:rPr kumimoji="0" lang="en-US" sz="1000" b="0" i="0" u="none" strike="noStrike" kern="1200" cap="none" spc="0" normalizeH="0" baseline="0" noProof="0">
                          <a:ln>
                            <a:noFill/>
                          </a:ln>
                          <a:solidFill>
                            <a:prstClr val="black"/>
                          </a:solidFill>
                          <a:effectLst/>
                          <a:uLnTx/>
                          <a:uFillTx/>
                          <a:latin typeface="+mn-lt"/>
                          <a:ea typeface="+mn-ea"/>
                          <a:cs typeface="+mn-cs"/>
                        </a:rPr>
                        <a:t> 
 Treat yourself and your kids to tropical experiences that bring the whole family together! Check out our special Kids Packages: http://bit.ly/2tP1zr3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44992434"/>
                  </a:ext>
                </a:extLst>
              </a:tr>
            </a:tbl>
          </a:graphicData>
        </a:graphic>
      </p:graphicFrame>
      <p:sp>
        <p:nvSpPr>
          <p:cNvPr id="4" name="Text Placeholder 3">
            <a:extLst>
              <a:ext uri="{FF2B5EF4-FFF2-40B4-BE49-F238E27FC236}">
                <a16:creationId xmlns:a16="http://schemas.microsoft.com/office/drawing/2014/main" id="{06C69F5E-0AB3-4F30-BD52-77361A390525}"/>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259787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39EBB-8B71-48E0-B7F6-E5CF16233CAA}"/>
              </a:ext>
            </a:extLst>
          </p:cNvPr>
          <p:cNvSpPr>
            <a:spLocks noGrp="1"/>
          </p:cNvSpPr>
          <p:nvPr>
            <p:ph type="title"/>
          </p:nvPr>
        </p:nvSpPr>
        <p:spPr/>
        <p:txBody>
          <a:bodyPr/>
          <a:lstStyle/>
          <a:p>
            <a:r>
              <a:rPr lang="en-US"/>
              <a:t>Facebook FB Own Posts Table with views | SLTR - 5 of 22</a:t>
            </a:r>
          </a:p>
        </p:txBody>
      </p:sp>
      <p:graphicFrame>
        <p:nvGraphicFramePr>
          <p:cNvPr id="5" name="Table Placeholder 4">
            <a:extLst>
              <a:ext uri="{FF2B5EF4-FFF2-40B4-BE49-F238E27FC236}">
                <a16:creationId xmlns:a16="http://schemas.microsoft.com/office/drawing/2014/main" id="{7D642EF2-9D05-48B2-B5AC-2BCA6264FC7B}"/>
              </a:ext>
            </a:extLst>
          </p:cNvPr>
          <p:cNvGraphicFramePr>
            <a:graphicFrameLocks noGrp="1"/>
          </p:cNvGraphicFramePr>
          <p:nvPr>
            <p:ph type="tbl" sz="quarter" idx="13"/>
            <p:extLst>
              <p:ext uri="{D42A27DB-BD31-4B8C-83A1-F6EECF244321}">
                <p14:modId xmlns:p14="http://schemas.microsoft.com/office/powerpoint/2010/main" val="683909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75645445"/>
                    </a:ext>
                  </a:extLst>
                </a:gridCol>
                <a:gridCol w="576072">
                  <a:extLst>
                    <a:ext uri="{9D8B030D-6E8A-4147-A177-3AD203B41FA5}">
                      <a16:colId xmlns:a16="http://schemas.microsoft.com/office/drawing/2014/main" val="3350654329"/>
                    </a:ext>
                  </a:extLst>
                </a:gridCol>
                <a:gridCol w="576072">
                  <a:extLst>
                    <a:ext uri="{9D8B030D-6E8A-4147-A177-3AD203B41FA5}">
                      <a16:colId xmlns:a16="http://schemas.microsoft.com/office/drawing/2014/main" val="4228005112"/>
                    </a:ext>
                  </a:extLst>
                </a:gridCol>
                <a:gridCol w="576072">
                  <a:extLst>
                    <a:ext uri="{9D8B030D-6E8A-4147-A177-3AD203B41FA5}">
                      <a16:colId xmlns:a16="http://schemas.microsoft.com/office/drawing/2014/main" val="1026044379"/>
                    </a:ext>
                  </a:extLst>
                </a:gridCol>
                <a:gridCol w="576072">
                  <a:extLst>
                    <a:ext uri="{9D8B030D-6E8A-4147-A177-3AD203B41FA5}">
                      <a16:colId xmlns:a16="http://schemas.microsoft.com/office/drawing/2014/main" val="3792554523"/>
                    </a:ext>
                  </a:extLst>
                </a:gridCol>
                <a:gridCol w="576072">
                  <a:extLst>
                    <a:ext uri="{9D8B030D-6E8A-4147-A177-3AD203B41FA5}">
                      <a16:colId xmlns:a16="http://schemas.microsoft.com/office/drawing/2014/main" val="3549736349"/>
                    </a:ext>
                  </a:extLst>
                </a:gridCol>
                <a:gridCol w="576072">
                  <a:extLst>
                    <a:ext uri="{9D8B030D-6E8A-4147-A177-3AD203B41FA5}">
                      <a16:colId xmlns:a16="http://schemas.microsoft.com/office/drawing/2014/main" val="2788290358"/>
                    </a:ext>
                  </a:extLst>
                </a:gridCol>
                <a:gridCol w="576072">
                  <a:extLst>
                    <a:ext uri="{9D8B030D-6E8A-4147-A177-3AD203B41FA5}">
                      <a16:colId xmlns:a16="http://schemas.microsoft.com/office/drawing/2014/main" val="1558488747"/>
                    </a:ext>
                  </a:extLst>
                </a:gridCol>
                <a:gridCol w="576072">
                  <a:extLst>
                    <a:ext uri="{9D8B030D-6E8A-4147-A177-3AD203B41FA5}">
                      <a16:colId xmlns:a16="http://schemas.microsoft.com/office/drawing/2014/main" val="2636484216"/>
                    </a:ext>
                  </a:extLst>
                </a:gridCol>
                <a:gridCol w="576072">
                  <a:extLst>
                    <a:ext uri="{9D8B030D-6E8A-4147-A177-3AD203B41FA5}">
                      <a16:colId xmlns:a16="http://schemas.microsoft.com/office/drawing/2014/main" val="3487753869"/>
                    </a:ext>
                  </a:extLst>
                </a:gridCol>
                <a:gridCol w="576072">
                  <a:extLst>
                    <a:ext uri="{9D8B030D-6E8A-4147-A177-3AD203B41FA5}">
                      <a16:colId xmlns:a16="http://schemas.microsoft.com/office/drawing/2014/main" val="319232"/>
                    </a:ext>
                  </a:extLst>
                </a:gridCol>
                <a:gridCol w="658368">
                  <a:extLst>
                    <a:ext uri="{9D8B030D-6E8A-4147-A177-3AD203B41FA5}">
                      <a16:colId xmlns:a16="http://schemas.microsoft.com/office/drawing/2014/main" val="461451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389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- 2017-12-27 20:00:00 </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be collaborating with the famed restaurant to the SUPERSTARS, MAMO Le Michelangelo! With special dinners and buffet lunches lined up at Republik, experience a taste of Italy from the masters this January! 
More details: http://bit.ly/2C8hd5k
Booking: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5058324"/>
                  </a:ext>
                </a:extLst>
              </a:tr>
            </a:tbl>
          </a:graphicData>
        </a:graphic>
      </p:graphicFrame>
      <p:sp>
        <p:nvSpPr>
          <p:cNvPr id="4" name="Text Placeholder 3">
            <a:extLst>
              <a:ext uri="{FF2B5EF4-FFF2-40B4-BE49-F238E27FC236}">
                <a16:creationId xmlns:a16="http://schemas.microsoft.com/office/drawing/2014/main" id="{9FEEB54D-A5BC-460D-809E-CB4609760C82}"/>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027638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42D9A-A6A9-4AF5-B281-9C71B3E22285}"/>
              </a:ext>
            </a:extLst>
          </p:cNvPr>
          <p:cNvSpPr>
            <a:spLocks noGrp="1"/>
          </p:cNvSpPr>
          <p:nvPr>
            <p:ph type="title"/>
          </p:nvPr>
        </p:nvSpPr>
        <p:spPr/>
        <p:txBody>
          <a:bodyPr/>
          <a:lstStyle/>
          <a:p>
            <a:r>
              <a:rPr lang="en-US"/>
              <a:t>Facebook FB Own Posts Table with views | SLTR - 6 of 22</a:t>
            </a:r>
          </a:p>
        </p:txBody>
      </p:sp>
      <p:graphicFrame>
        <p:nvGraphicFramePr>
          <p:cNvPr id="5" name="Table Placeholder 4">
            <a:extLst>
              <a:ext uri="{FF2B5EF4-FFF2-40B4-BE49-F238E27FC236}">
                <a16:creationId xmlns:a16="http://schemas.microsoft.com/office/drawing/2014/main" id="{3C28C5E2-48F3-49CC-9C5D-461D570B4BA2}"/>
              </a:ext>
            </a:extLst>
          </p:cNvPr>
          <p:cNvGraphicFramePr>
            <a:graphicFrameLocks noGrp="1"/>
          </p:cNvGraphicFramePr>
          <p:nvPr>
            <p:ph type="tbl" sz="quarter" idx="13"/>
            <p:extLst>
              <p:ext uri="{D42A27DB-BD31-4B8C-83A1-F6EECF244321}">
                <p14:modId xmlns:p14="http://schemas.microsoft.com/office/powerpoint/2010/main" val="4271548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81003333"/>
                    </a:ext>
                  </a:extLst>
                </a:gridCol>
                <a:gridCol w="576072">
                  <a:extLst>
                    <a:ext uri="{9D8B030D-6E8A-4147-A177-3AD203B41FA5}">
                      <a16:colId xmlns:a16="http://schemas.microsoft.com/office/drawing/2014/main" val="3064602945"/>
                    </a:ext>
                  </a:extLst>
                </a:gridCol>
                <a:gridCol w="576072">
                  <a:extLst>
                    <a:ext uri="{9D8B030D-6E8A-4147-A177-3AD203B41FA5}">
                      <a16:colId xmlns:a16="http://schemas.microsoft.com/office/drawing/2014/main" val="749772886"/>
                    </a:ext>
                  </a:extLst>
                </a:gridCol>
                <a:gridCol w="576072">
                  <a:extLst>
                    <a:ext uri="{9D8B030D-6E8A-4147-A177-3AD203B41FA5}">
                      <a16:colId xmlns:a16="http://schemas.microsoft.com/office/drawing/2014/main" val="3197857367"/>
                    </a:ext>
                  </a:extLst>
                </a:gridCol>
                <a:gridCol w="576072">
                  <a:extLst>
                    <a:ext uri="{9D8B030D-6E8A-4147-A177-3AD203B41FA5}">
                      <a16:colId xmlns:a16="http://schemas.microsoft.com/office/drawing/2014/main" val="2956350537"/>
                    </a:ext>
                  </a:extLst>
                </a:gridCol>
                <a:gridCol w="576072">
                  <a:extLst>
                    <a:ext uri="{9D8B030D-6E8A-4147-A177-3AD203B41FA5}">
                      <a16:colId xmlns:a16="http://schemas.microsoft.com/office/drawing/2014/main" val="828765684"/>
                    </a:ext>
                  </a:extLst>
                </a:gridCol>
                <a:gridCol w="576072">
                  <a:extLst>
                    <a:ext uri="{9D8B030D-6E8A-4147-A177-3AD203B41FA5}">
                      <a16:colId xmlns:a16="http://schemas.microsoft.com/office/drawing/2014/main" val="346657008"/>
                    </a:ext>
                  </a:extLst>
                </a:gridCol>
                <a:gridCol w="576072">
                  <a:extLst>
                    <a:ext uri="{9D8B030D-6E8A-4147-A177-3AD203B41FA5}">
                      <a16:colId xmlns:a16="http://schemas.microsoft.com/office/drawing/2014/main" val="2416974634"/>
                    </a:ext>
                  </a:extLst>
                </a:gridCol>
                <a:gridCol w="576072">
                  <a:extLst>
                    <a:ext uri="{9D8B030D-6E8A-4147-A177-3AD203B41FA5}">
                      <a16:colId xmlns:a16="http://schemas.microsoft.com/office/drawing/2014/main" val="2562596404"/>
                    </a:ext>
                  </a:extLst>
                </a:gridCol>
                <a:gridCol w="576072">
                  <a:extLst>
                    <a:ext uri="{9D8B030D-6E8A-4147-A177-3AD203B41FA5}">
                      <a16:colId xmlns:a16="http://schemas.microsoft.com/office/drawing/2014/main" val="342260608"/>
                    </a:ext>
                  </a:extLst>
                </a:gridCol>
                <a:gridCol w="576072">
                  <a:extLst>
                    <a:ext uri="{9D8B030D-6E8A-4147-A177-3AD203B41FA5}">
                      <a16:colId xmlns:a16="http://schemas.microsoft.com/office/drawing/2014/main" val="2430859146"/>
                    </a:ext>
                  </a:extLst>
                </a:gridCol>
                <a:gridCol w="658368">
                  <a:extLst>
                    <a:ext uri="{9D8B030D-6E8A-4147-A177-3AD203B41FA5}">
                      <a16:colId xmlns:a16="http://schemas.microsoft.com/office/drawing/2014/main" val="2663924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1509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- 2017-06-08 14:02:54 </a:t>
                      </a:r>
                      <a:r>
                        <a:rPr kumimoji="0" lang="en-US" sz="1000" b="0" i="0" u="none" strike="noStrike" kern="1200" cap="none" spc="0" normalizeH="0" baseline="0" noProof="0">
                          <a:ln>
                            <a:noFill/>
                          </a:ln>
                          <a:solidFill>
                            <a:prstClr val="black"/>
                          </a:solidFill>
                          <a:effectLst/>
                          <a:uLnTx/>
                          <a:uFillTx/>
                          <a:latin typeface="+mn-lt"/>
                          <a:ea typeface="+mn-ea"/>
                          <a:cs typeface="+mn-cs"/>
                        </a:rPr>
                        <a:t> 
 Stay and play! Perfect your swing with our Golf Mauritius package and enjoy complimentary green fees everyday with your preferred tee-off times on the world renowned Bernhard Langer course - Ile aux Cerfs Golf Club. 
Book your luxury golf getaway: http://bit.ly/2sc4auQ
📷 @drustphotos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3299131"/>
                  </a:ext>
                </a:extLst>
              </a:tr>
            </a:tbl>
          </a:graphicData>
        </a:graphic>
      </p:graphicFrame>
      <p:sp>
        <p:nvSpPr>
          <p:cNvPr id="4" name="Text Placeholder 3">
            <a:extLst>
              <a:ext uri="{FF2B5EF4-FFF2-40B4-BE49-F238E27FC236}">
                <a16:creationId xmlns:a16="http://schemas.microsoft.com/office/drawing/2014/main" id="{F494E1FE-4929-49A3-92C9-2196FFF7E80B}"/>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009933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7C90F-0E93-4F56-8B62-A3E49348867E}"/>
              </a:ext>
            </a:extLst>
          </p:cNvPr>
          <p:cNvSpPr>
            <a:spLocks noGrp="1"/>
          </p:cNvSpPr>
          <p:nvPr>
            <p:ph type="title"/>
          </p:nvPr>
        </p:nvSpPr>
        <p:spPr/>
        <p:txBody>
          <a:bodyPr/>
          <a:lstStyle/>
          <a:p>
            <a:r>
              <a:rPr lang="en-US"/>
              <a:t>Facebook FB Own Posts Table with views | SLTR - 7 of 22</a:t>
            </a:r>
          </a:p>
        </p:txBody>
      </p:sp>
      <p:graphicFrame>
        <p:nvGraphicFramePr>
          <p:cNvPr id="5" name="Table Placeholder 4">
            <a:extLst>
              <a:ext uri="{FF2B5EF4-FFF2-40B4-BE49-F238E27FC236}">
                <a16:creationId xmlns:a16="http://schemas.microsoft.com/office/drawing/2014/main" id="{6EE5D7DA-BCF6-494D-B34D-963FC3DF9351}"/>
              </a:ext>
            </a:extLst>
          </p:cNvPr>
          <p:cNvGraphicFramePr>
            <a:graphicFrameLocks noGrp="1"/>
          </p:cNvGraphicFramePr>
          <p:nvPr>
            <p:ph type="tbl" sz="quarter" idx="13"/>
            <p:extLst>
              <p:ext uri="{D42A27DB-BD31-4B8C-83A1-F6EECF244321}">
                <p14:modId xmlns:p14="http://schemas.microsoft.com/office/powerpoint/2010/main" val="835450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76564402"/>
                    </a:ext>
                  </a:extLst>
                </a:gridCol>
                <a:gridCol w="576072">
                  <a:extLst>
                    <a:ext uri="{9D8B030D-6E8A-4147-A177-3AD203B41FA5}">
                      <a16:colId xmlns:a16="http://schemas.microsoft.com/office/drawing/2014/main" val="3406219920"/>
                    </a:ext>
                  </a:extLst>
                </a:gridCol>
                <a:gridCol w="576072">
                  <a:extLst>
                    <a:ext uri="{9D8B030D-6E8A-4147-A177-3AD203B41FA5}">
                      <a16:colId xmlns:a16="http://schemas.microsoft.com/office/drawing/2014/main" val="679577172"/>
                    </a:ext>
                  </a:extLst>
                </a:gridCol>
                <a:gridCol w="576072">
                  <a:extLst>
                    <a:ext uri="{9D8B030D-6E8A-4147-A177-3AD203B41FA5}">
                      <a16:colId xmlns:a16="http://schemas.microsoft.com/office/drawing/2014/main" val="2991237447"/>
                    </a:ext>
                  </a:extLst>
                </a:gridCol>
                <a:gridCol w="576072">
                  <a:extLst>
                    <a:ext uri="{9D8B030D-6E8A-4147-A177-3AD203B41FA5}">
                      <a16:colId xmlns:a16="http://schemas.microsoft.com/office/drawing/2014/main" val="2264419325"/>
                    </a:ext>
                  </a:extLst>
                </a:gridCol>
                <a:gridCol w="576072">
                  <a:extLst>
                    <a:ext uri="{9D8B030D-6E8A-4147-A177-3AD203B41FA5}">
                      <a16:colId xmlns:a16="http://schemas.microsoft.com/office/drawing/2014/main" val="4233886867"/>
                    </a:ext>
                  </a:extLst>
                </a:gridCol>
                <a:gridCol w="576072">
                  <a:extLst>
                    <a:ext uri="{9D8B030D-6E8A-4147-A177-3AD203B41FA5}">
                      <a16:colId xmlns:a16="http://schemas.microsoft.com/office/drawing/2014/main" val="3337453002"/>
                    </a:ext>
                  </a:extLst>
                </a:gridCol>
                <a:gridCol w="576072">
                  <a:extLst>
                    <a:ext uri="{9D8B030D-6E8A-4147-A177-3AD203B41FA5}">
                      <a16:colId xmlns:a16="http://schemas.microsoft.com/office/drawing/2014/main" val="766456269"/>
                    </a:ext>
                  </a:extLst>
                </a:gridCol>
                <a:gridCol w="576072">
                  <a:extLst>
                    <a:ext uri="{9D8B030D-6E8A-4147-A177-3AD203B41FA5}">
                      <a16:colId xmlns:a16="http://schemas.microsoft.com/office/drawing/2014/main" val="1428575475"/>
                    </a:ext>
                  </a:extLst>
                </a:gridCol>
                <a:gridCol w="576072">
                  <a:extLst>
                    <a:ext uri="{9D8B030D-6E8A-4147-A177-3AD203B41FA5}">
                      <a16:colId xmlns:a16="http://schemas.microsoft.com/office/drawing/2014/main" val="1193664"/>
                    </a:ext>
                  </a:extLst>
                </a:gridCol>
                <a:gridCol w="576072">
                  <a:extLst>
                    <a:ext uri="{9D8B030D-6E8A-4147-A177-3AD203B41FA5}">
                      <a16:colId xmlns:a16="http://schemas.microsoft.com/office/drawing/2014/main" val="1430701713"/>
                    </a:ext>
                  </a:extLst>
                </a:gridCol>
                <a:gridCol w="658368">
                  <a:extLst>
                    <a:ext uri="{9D8B030D-6E8A-4147-A177-3AD203B41FA5}">
                      <a16:colId xmlns:a16="http://schemas.microsoft.com/office/drawing/2014/main" val="1486847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5964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- 2018-03-21 12:05:14 </a:t>
                      </a:r>
                      <a:r>
                        <a:rPr kumimoji="0" lang="en-US" sz="1000" b="0" i="0" u="none" strike="noStrike" kern="1200" cap="none" spc="0" normalizeH="0" baseline="0" noProof="0">
                          <a:ln>
                            <a:noFill/>
                          </a:ln>
                          <a:solidFill>
                            <a:prstClr val="black"/>
                          </a:solidFill>
                          <a:effectLst/>
                          <a:uLnTx/>
                          <a:uFillTx/>
                          <a:latin typeface="+mn-lt"/>
                          <a:ea typeface="+mn-ea"/>
                          <a:cs typeface="+mn-cs"/>
                        </a:rPr>
                        <a:t> 
 Brunch, Bubbles &amp; Beats is getting a chocolate injection this month, as we celebrate Easter! 
And YOU could WIN brunch for two people on April 1st! 
Simply post a 🍫 below and tell us who your brunch buddy is!  
Or to book: 52591441 / 5255 3892 / 4027400 or email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1631911"/>
                  </a:ext>
                </a:extLst>
              </a:tr>
            </a:tbl>
          </a:graphicData>
        </a:graphic>
      </p:graphicFrame>
      <p:sp>
        <p:nvSpPr>
          <p:cNvPr id="4" name="Text Placeholder 3">
            <a:extLst>
              <a:ext uri="{FF2B5EF4-FFF2-40B4-BE49-F238E27FC236}">
                <a16:creationId xmlns:a16="http://schemas.microsoft.com/office/drawing/2014/main" id="{DCF2E763-E45D-4050-881A-FE92C60937C8}"/>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066302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C5086-E641-46A5-8946-1C3D3E93EF56}"/>
              </a:ext>
            </a:extLst>
          </p:cNvPr>
          <p:cNvSpPr>
            <a:spLocks noGrp="1"/>
          </p:cNvSpPr>
          <p:nvPr>
            <p:ph type="title"/>
          </p:nvPr>
        </p:nvSpPr>
        <p:spPr/>
        <p:txBody>
          <a:bodyPr/>
          <a:lstStyle/>
          <a:p>
            <a:r>
              <a:rPr lang="en-US"/>
              <a:t>Facebook FB Own Posts Table with views | SLTR - 8 of 22</a:t>
            </a:r>
          </a:p>
        </p:txBody>
      </p:sp>
      <p:graphicFrame>
        <p:nvGraphicFramePr>
          <p:cNvPr id="5" name="Table Placeholder 4">
            <a:extLst>
              <a:ext uri="{FF2B5EF4-FFF2-40B4-BE49-F238E27FC236}">
                <a16:creationId xmlns:a16="http://schemas.microsoft.com/office/drawing/2014/main" id="{811106FA-77E8-42AE-8587-414F923F7CE0}"/>
              </a:ext>
            </a:extLst>
          </p:cNvPr>
          <p:cNvGraphicFramePr>
            <a:graphicFrameLocks noGrp="1"/>
          </p:cNvGraphicFramePr>
          <p:nvPr>
            <p:ph type="tbl" sz="quarter" idx="13"/>
            <p:extLst>
              <p:ext uri="{D42A27DB-BD31-4B8C-83A1-F6EECF244321}">
                <p14:modId xmlns:p14="http://schemas.microsoft.com/office/powerpoint/2010/main" val="94728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47012911"/>
                    </a:ext>
                  </a:extLst>
                </a:gridCol>
                <a:gridCol w="576072">
                  <a:extLst>
                    <a:ext uri="{9D8B030D-6E8A-4147-A177-3AD203B41FA5}">
                      <a16:colId xmlns:a16="http://schemas.microsoft.com/office/drawing/2014/main" val="592401659"/>
                    </a:ext>
                  </a:extLst>
                </a:gridCol>
                <a:gridCol w="576072">
                  <a:extLst>
                    <a:ext uri="{9D8B030D-6E8A-4147-A177-3AD203B41FA5}">
                      <a16:colId xmlns:a16="http://schemas.microsoft.com/office/drawing/2014/main" val="1497588112"/>
                    </a:ext>
                  </a:extLst>
                </a:gridCol>
                <a:gridCol w="576072">
                  <a:extLst>
                    <a:ext uri="{9D8B030D-6E8A-4147-A177-3AD203B41FA5}">
                      <a16:colId xmlns:a16="http://schemas.microsoft.com/office/drawing/2014/main" val="2495645754"/>
                    </a:ext>
                  </a:extLst>
                </a:gridCol>
                <a:gridCol w="576072">
                  <a:extLst>
                    <a:ext uri="{9D8B030D-6E8A-4147-A177-3AD203B41FA5}">
                      <a16:colId xmlns:a16="http://schemas.microsoft.com/office/drawing/2014/main" val="3011240547"/>
                    </a:ext>
                  </a:extLst>
                </a:gridCol>
                <a:gridCol w="576072">
                  <a:extLst>
                    <a:ext uri="{9D8B030D-6E8A-4147-A177-3AD203B41FA5}">
                      <a16:colId xmlns:a16="http://schemas.microsoft.com/office/drawing/2014/main" val="155837526"/>
                    </a:ext>
                  </a:extLst>
                </a:gridCol>
                <a:gridCol w="576072">
                  <a:extLst>
                    <a:ext uri="{9D8B030D-6E8A-4147-A177-3AD203B41FA5}">
                      <a16:colId xmlns:a16="http://schemas.microsoft.com/office/drawing/2014/main" val="1073133146"/>
                    </a:ext>
                  </a:extLst>
                </a:gridCol>
                <a:gridCol w="576072">
                  <a:extLst>
                    <a:ext uri="{9D8B030D-6E8A-4147-A177-3AD203B41FA5}">
                      <a16:colId xmlns:a16="http://schemas.microsoft.com/office/drawing/2014/main" val="1682392335"/>
                    </a:ext>
                  </a:extLst>
                </a:gridCol>
                <a:gridCol w="576072">
                  <a:extLst>
                    <a:ext uri="{9D8B030D-6E8A-4147-A177-3AD203B41FA5}">
                      <a16:colId xmlns:a16="http://schemas.microsoft.com/office/drawing/2014/main" val="244383079"/>
                    </a:ext>
                  </a:extLst>
                </a:gridCol>
                <a:gridCol w="576072">
                  <a:extLst>
                    <a:ext uri="{9D8B030D-6E8A-4147-A177-3AD203B41FA5}">
                      <a16:colId xmlns:a16="http://schemas.microsoft.com/office/drawing/2014/main" val="2478172830"/>
                    </a:ext>
                  </a:extLst>
                </a:gridCol>
                <a:gridCol w="576072">
                  <a:extLst>
                    <a:ext uri="{9D8B030D-6E8A-4147-A177-3AD203B41FA5}">
                      <a16:colId xmlns:a16="http://schemas.microsoft.com/office/drawing/2014/main" val="35950553"/>
                    </a:ext>
                  </a:extLst>
                </a:gridCol>
                <a:gridCol w="658368">
                  <a:extLst>
                    <a:ext uri="{9D8B030D-6E8A-4147-A177-3AD203B41FA5}">
                      <a16:colId xmlns:a16="http://schemas.microsoft.com/office/drawing/2014/main" val="978950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866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- 2018-02-23 13:14:40 </a:t>
                      </a:r>
                      <a:r>
                        <a:rPr kumimoji="0" lang="en-US" sz="1000" b="0" i="0" u="none" strike="noStrike" kern="1200" cap="none" spc="0" normalizeH="0" baseline="0" noProof="0">
                          <a:ln>
                            <a:noFill/>
                          </a:ln>
                          <a:solidFill>
                            <a:prstClr val="black"/>
                          </a:solidFill>
                          <a:effectLst/>
                          <a:uLnTx/>
                          <a:uFillTx/>
                          <a:latin typeface="+mn-lt"/>
                          <a:ea typeface="+mn-ea"/>
                          <a:cs typeface="+mn-cs"/>
                        </a:rPr>
                        <a:t> 
 Sunrise yoga sessions to lead you into the day, or sunset warrior yoga beside the Indian Ocean... Celeb yogi Aria Crescendo has begun her time with us! To book a spot, call 402 7400 &amp; 5941 0987 or email chispa.sltr@shangri-la.com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95391576"/>
                  </a:ext>
                </a:extLst>
              </a:tr>
            </a:tbl>
          </a:graphicData>
        </a:graphic>
      </p:graphicFrame>
      <p:sp>
        <p:nvSpPr>
          <p:cNvPr id="4" name="Text Placeholder 3">
            <a:extLst>
              <a:ext uri="{FF2B5EF4-FFF2-40B4-BE49-F238E27FC236}">
                <a16:creationId xmlns:a16="http://schemas.microsoft.com/office/drawing/2014/main" id="{E0F2D90E-735A-49C7-AA43-E688751873BD}"/>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841054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29E9F-DACB-44E3-8B9F-760E6DD5E1B3}"/>
              </a:ext>
            </a:extLst>
          </p:cNvPr>
          <p:cNvSpPr>
            <a:spLocks noGrp="1"/>
          </p:cNvSpPr>
          <p:nvPr>
            <p:ph type="title"/>
          </p:nvPr>
        </p:nvSpPr>
        <p:spPr/>
        <p:txBody>
          <a:bodyPr/>
          <a:lstStyle/>
          <a:p>
            <a:r>
              <a:rPr lang="en-US"/>
              <a:t>Facebook FB Own Posts Table with views | SLTR - 9 of 22</a:t>
            </a:r>
          </a:p>
        </p:txBody>
      </p:sp>
      <p:graphicFrame>
        <p:nvGraphicFramePr>
          <p:cNvPr id="5" name="Table Placeholder 4">
            <a:extLst>
              <a:ext uri="{FF2B5EF4-FFF2-40B4-BE49-F238E27FC236}">
                <a16:creationId xmlns:a16="http://schemas.microsoft.com/office/drawing/2014/main" id="{979BDC8A-92FB-4F7A-B9C6-34875FC24614}"/>
              </a:ext>
            </a:extLst>
          </p:cNvPr>
          <p:cNvGraphicFramePr>
            <a:graphicFrameLocks noGrp="1"/>
          </p:cNvGraphicFramePr>
          <p:nvPr>
            <p:ph type="tbl" sz="quarter" idx="13"/>
            <p:extLst>
              <p:ext uri="{D42A27DB-BD31-4B8C-83A1-F6EECF244321}">
                <p14:modId xmlns:p14="http://schemas.microsoft.com/office/powerpoint/2010/main" val="292341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35116775"/>
                    </a:ext>
                  </a:extLst>
                </a:gridCol>
                <a:gridCol w="576072">
                  <a:extLst>
                    <a:ext uri="{9D8B030D-6E8A-4147-A177-3AD203B41FA5}">
                      <a16:colId xmlns:a16="http://schemas.microsoft.com/office/drawing/2014/main" val="2413991719"/>
                    </a:ext>
                  </a:extLst>
                </a:gridCol>
                <a:gridCol w="576072">
                  <a:extLst>
                    <a:ext uri="{9D8B030D-6E8A-4147-A177-3AD203B41FA5}">
                      <a16:colId xmlns:a16="http://schemas.microsoft.com/office/drawing/2014/main" val="2116607120"/>
                    </a:ext>
                  </a:extLst>
                </a:gridCol>
                <a:gridCol w="576072">
                  <a:extLst>
                    <a:ext uri="{9D8B030D-6E8A-4147-A177-3AD203B41FA5}">
                      <a16:colId xmlns:a16="http://schemas.microsoft.com/office/drawing/2014/main" val="3248944122"/>
                    </a:ext>
                  </a:extLst>
                </a:gridCol>
                <a:gridCol w="576072">
                  <a:extLst>
                    <a:ext uri="{9D8B030D-6E8A-4147-A177-3AD203B41FA5}">
                      <a16:colId xmlns:a16="http://schemas.microsoft.com/office/drawing/2014/main" val="3672189829"/>
                    </a:ext>
                  </a:extLst>
                </a:gridCol>
                <a:gridCol w="576072">
                  <a:extLst>
                    <a:ext uri="{9D8B030D-6E8A-4147-A177-3AD203B41FA5}">
                      <a16:colId xmlns:a16="http://schemas.microsoft.com/office/drawing/2014/main" val="1863161145"/>
                    </a:ext>
                  </a:extLst>
                </a:gridCol>
                <a:gridCol w="576072">
                  <a:extLst>
                    <a:ext uri="{9D8B030D-6E8A-4147-A177-3AD203B41FA5}">
                      <a16:colId xmlns:a16="http://schemas.microsoft.com/office/drawing/2014/main" val="855417897"/>
                    </a:ext>
                  </a:extLst>
                </a:gridCol>
                <a:gridCol w="576072">
                  <a:extLst>
                    <a:ext uri="{9D8B030D-6E8A-4147-A177-3AD203B41FA5}">
                      <a16:colId xmlns:a16="http://schemas.microsoft.com/office/drawing/2014/main" val="3911480018"/>
                    </a:ext>
                  </a:extLst>
                </a:gridCol>
                <a:gridCol w="576072">
                  <a:extLst>
                    <a:ext uri="{9D8B030D-6E8A-4147-A177-3AD203B41FA5}">
                      <a16:colId xmlns:a16="http://schemas.microsoft.com/office/drawing/2014/main" val="3497666425"/>
                    </a:ext>
                  </a:extLst>
                </a:gridCol>
                <a:gridCol w="576072">
                  <a:extLst>
                    <a:ext uri="{9D8B030D-6E8A-4147-A177-3AD203B41FA5}">
                      <a16:colId xmlns:a16="http://schemas.microsoft.com/office/drawing/2014/main" val="4265275467"/>
                    </a:ext>
                  </a:extLst>
                </a:gridCol>
                <a:gridCol w="576072">
                  <a:extLst>
                    <a:ext uri="{9D8B030D-6E8A-4147-A177-3AD203B41FA5}">
                      <a16:colId xmlns:a16="http://schemas.microsoft.com/office/drawing/2014/main" val="2732040210"/>
                    </a:ext>
                  </a:extLst>
                </a:gridCol>
                <a:gridCol w="658368">
                  <a:extLst>
                    <a:ext uri="{9D8B030D-6E8A-4147-A177-3AD203B41FA5}">
                      <a16:colId xmlns:a16="http://schemas.microsoft.com/office/drawing/2014/main" val="4061958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935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- 2017-10-18 11:30:34 </a:t>
                      </a:r>
                      <a:r>
                        <a:rPr kumimoji="0" lang="en-US" sz="1000" b="0" i="0" u="none" strike="noStrike" kern="1200" cap="none" spc="0" normalizeH="0" baseline="0" noProof="0">
                          <a:ln>
                            <a:noFill/>
                          </a:ln>
                          <a:solidFill>
                            <a:prstClr val="black"/>
                          </a:solidFill>
                          <a:effectLst/>
                          <a:uLnTx/>
                          <a:uFillTx/>
                          <a:latin typeface="+mn-lt"/>
                          <a:ea typeface="+mn-ea"/>
                          <a:cs typeface="+mn-cs"/>
                        </a:rPr>
                        <a:t> 
 Relax into the weekend, with exquisite wine and a selection of over 30 types of cheeses, bread &amp; crackers at our Cheese and Wine evening, Friday October 27th, from 6.30pm to 10.30pm. 
To book or more info: call 52591441 or email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3563729"/>
                  </a:ext>
                </a:extLst>
              </a:tr>
            </a:tbl>
          </a:graphicData>
        </a:graphic>
      </p:graphicFrame>
      <p:sp>
        <p:nvSpPr>
          <p:cNvPr id="4" name="Text Placeholder 3">
            <a:extLst>
              <a:ext uri="{FF2B5EF4-FFF2-40B4-BE49-F238E27FC236}">
                <a16:creationId xmlns:a16="http://schemas.microsoft.com/office/drawing/2014/main" id="{A4681826-7518-4DF3-A74A-DD667EDA5C95}"/>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599813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94C27-9034-4605-937C-12E457B3516C}"/>
              </a:ext>
            </a:extLst>
          </p:cNvPr>
          <p:cNvSpPr>
            <a:spLocks noGrp="1"/>
          </p:cNvSpPr>
          <p:nvPr>
            <p:ph type="title"/>
          </p:nvPr>
        </p:nvSpPr>
        <p:spPr/>
        <p:txBody>
          <a:bodyPr/>
          <a:lstStyle/>
          <a:p>
            <a:r>
              <a:rPr lang="en-US"/>
              <a:t>Facebook FB Own Posts Table with views | SLTR - 10 of 22</a:t>
            </a:r>
          </a:p>
        </p:txBody>
      </p:sp>
      <p:graphicFrame>
        <p:nvGraphicFramePr>
          <p:cNvPr id="5" name="Table Placeholder 4">
            <a:extLst>
              <a:ext uri="{FF2B5EF4-FFF2-40B4-BE49-F238E27FC236}">
                <a16:creationId xmlns:a16="http://schemas.microsoft.com/office/drawing/2014/main" id="{4E11F27A-CB8E-4A47-A9EE-1280102D801D}"/>
              </a:ext>
            </a:extLst>
          </p:cNvPr>
          <p:cNvGraphicFramePr>
            <a:graphicFrameLocks noGrp="1"/>
          </p:cNvGraphicFramePr>
          <p:nvPr>
            <p:ph type="tbl" sz="quarter" idx="13"/>
            <p:extLst>
              <p:ext uri="{D42A27DB-BD31-4B8C-83A1-F6EECF244321}">
                <p14:modId xmlns:p14="http://schemas.microsoft.com/office/powerpoint/2010/main" val="3364178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11259743"/>
                    </a:ext>
                  </a:extLst>
                </a:gridCol>
                <a:gridCol w="576072">
                  <a:extLst>
                    <a:ext uri="{9D8B030D-6E8A-4147-A177-3AD203B41FA5}">
                      <a16:colId xmlns:a16="http://schemas.microsoft.com/office/drawing/2014/main" val="1192072366"/>
                    </a:ext>
                  </a:extLst>
                </a:gridCol>
                <a:gridCol w="576072">
                  <a:extLst>
                    <a:ext uri="{9D8B030D-6E8A-4147-A177-3AD203B41FA5}">
                      <a16:colId xmlns:a16="http://schemas.microsoft.com/office/drawing/2014/main" val="3198430169"/>
                    </a:ext>
                  </a:extLst>
                </a:gridCol>
                <a:gridCol w="576072">
                  <a:extLst>
                    <a:ext uri="{9D8B030D-6E8A-4147-A177-3AD203B41FA5}">
                      <a16:colId xmlns:a16="http://schemas.microsoft.com/office/drawing/2014/main" val="3470197298"/>
                    </a:ext>
                  </a:extLst>
                </a:gridCol>
                <a:gridCol w="576072">
                  <a:extLst>
                    <a:ext uri="{9D8B030D-6E8A-4147-A177-3AD203B41FA5}">
                      <a16:colId xmlns:a16="http://schemas.microsoft.com/office/drawing/2014/main" val="3392244260"/>
                    </a:ext>
                  </a:extLst>
                </a:gridCol>
                <a:gridCol w="576072">
                  <a:extLst>
                    <a:ext uri="{9D8B030D-6E8A-4147-A177-3AD203B41FA5}">
                      <a16:colId xmlns:a16="http://schemas.microsoft.com/office/drawing/2014/main" val="1857998815"/>
                    </a:ext>
                  </a:extLst>
                </a:gridCol>
                <a:gridCol w="576072">
                  <a:extLst>
                    <a:ext uri="{9D8B030D-6E8A-4147-A177-3AD203B41FA5}">
                      <a16:colId xmlns:a16="http://schemas.microsoft.com/office/drawing/2014/main" val="2563646450"/>
                    </a:ext>
                  </a:extLst>
                </a:gridCol>
                <a:gridCol w="576072">
                  <a:extLst>
                    <a:ext uri="{9D8B030D-6E8A-4147-A177-3AD203B41FA5}">
                      <a16:colId xmlns:a16="http://schemas.microsoft.com/office/drawing/2014/main" val="1565837946"/>
                    </a:ext>
                  </a:extLst>
                </a:gridCol>
                <a:gridCol w="576072">
                  <a:extLst>
                    <a:ext uri="{9D8B030D-6E8A-4147-A177-3AD203B41FA5}">
                      <a16:colId xmlns:a16="http://schemas.microsoft.com/office/drawing/2014/main" val="1428463956"/>
                    </a:ext>
                  </a:extLst>
                </a:gridCol>
                <a:gridCol w="576072">
                  <a:extLst>
                    <a:ext uri="{9D8B030D-6E8A-4147-A177-3AD203B41FA5}">
                      <a16:colId xmlns:a16="http://schemas.microsoft.com/office/drawing/2014/main" val="1254021748"/>
                    </a:ext>
                  </a:extLst>
                </a:gridCol>
                <a:gridCol w="576072">
                  <a:extLst>
                    <a:ext uri="{9D8B030D-6E8A-4147-A177-3AD203B41FA5}">
                      <a16:colId xmlns:a16="http://schemas.microsoft.com/office/drawing/2014/main" val="3579427767"/>
                    </a:ext>
                  </a:extLst>
                </a:gridCol>
                <a:gridCol w="658368">
                  <a:extLst>
                    <a:ext uri="{9D8B030D-6E8A-4147-A177-3AD203B41FA5}">
                      <a16:colId xmlns:a16="http://schemas.microsoft.com/office/drawing/2014/main" val="3304937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948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- 2017-05-21 13:39:47 </a:t>
                      </a:r>
                      <a:r>
                        <a:rPr kumimoji="0" lang="en-US" sz="1000" b="0" i="0" u="none" strike="noStrike" kern="1200" cap="none" spc="0" normalizeH="0" baseline="0" noProof="0">
                          <a:ln>
                            <a:noFill/>
                          </a:ln>
                          <a:solidFill>
                            <a:prstClr val="black"/>
                          </a:solidFill>
                          <a:effectLst/>
                          <a:uLnTx/>
                          <a:uFillTx/>
                          <a:latin typeface="+mn-lt"/>
                          <a:ea typeface="+mn-ea"/>
                          <a:cs typeface="+mn-cs"/>
                        </a:rPr>
                        <a:t> 
 Party into the night at Island R3HAB, then taste flavours from around the globe at Brunch, Bubbles &amp; Beats! June 3rd-4th is one EPIC weekend! 
Part of the proceeds from Brunch, Bubbles &amp; Beats will also go to The Forest Side Shelter for Women and Children In Distress.
For reservations: 402 7400 /5259 1441 / 5255 3892 or restaurant-reservations.sltr@shangri-la.com
📷: Caulin Grant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0844613"/>
                  </a:ext>
                </a:extLst>
              </a:tr>
            </a:tbl>
          </a:graphicData>
        </a:graphic>
      </p:graphicFrame>
      <p:sp>
        <p:nvSpPr>
          <p:cNvPr id="4" name="Text Placeholder 3">
            <a:extLst>
              <a:ext uri="{FF2B5EF4-FFF2-40B4-BE49-F238E27FC236}">
                <a16:creationId xmlns:a16="http://schemas.microsoft.com/office/drawing/2014/main" id="{4773ED5E-D17C-45C8-A2CA-332B9FCF7B78}"/>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172376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0BAA-1FC3-44FB-9708-03BF40CDEC58}"/>
              </a:ext>
            </a:extLst>
          </p:cNvPr>
          <p:cNvSpPr>
            <a:spLocks noGrp="1"/>
          </p:cNvSpPr>
          <p:nvPr>
            <p:ph type="title"/>
          </p:nvPr>
        </p:nvSpPr>
        <p:spPr/>
        <p:txBody>
          <a:bodyPr/>
          <a:lstStyle/>
          <a:p>
            <a:r>
              <a:rPr lang="en-US"/>
              <a:t>Facebook FB Own Posts Table with views | SLTR - 11 of 22</a:t>
            </a:r>
          </a:p>
        </p:txBody>
      </p:sp>
      <p:graphicFrame>
        <p:nvGraphicFramePr>
          <p:cNvPr id="5" name="Table Placeholder 4">
            <a:extLst>
              <a:ext uri="{FF2B5EF4-FFF2-40B4-BE49-F238E27FC236}">
                <a16:creationId xmlns:a16="http://schemas.microsoft.com/office/drawing/2014/main" id="{1BC43760-AE2A-4A4D-9B91-A61B90046617}"/>
              </a:ext>
            </a:extLst>
          </p:cNvPr>
          <p:cNvGraphicFramePr>
            <a:graphicFrameLocks noGrp="1"/>
          </p:cNvGraphicFramePr>
          <p:nvPr>
            <p:ph type="tbl" sz="quarter" idx="13"/>
            <p:extLst>
              <p:ext uri="{D42A27DB-BD31-4B8C-83A1-F6EECF244321}">
                <p14:modId xmlns:p14="http://schemas.microsoft.com/office/powerpoint/2010/main" val="3306618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90452923"/>
                    </a:ext>
                  </a:extLst>
                </a:gridCol>
                <a:gridCol w="576072">
                  <a:extLst>
                    <a:ext uri="{9D8B030D-6E8A-4147-A177-3AD203B41FA5}">
                      <a16:colId xmlns:a16="http://schemas.microsoft.com/office/drawing/2014/main" val="3781195423"/>
                    </a:ext>
                  </a:extLst>
                </a:gridCol>
                <a:gridCol w="576072">
                  <a:extLst>
                    <a:ext uri="{9D8B030D-6E8A-4147-A177-3AD203B41FA5}">
                      <a16:colId xmlns:a16="http://schemas.microsoft.com/office/drawing/2014/main" val="588414161"/>
                    </a:ext>
                  </a:extLst>
                </a:gridCol>
                <a:gridCol w="576072">
                  <a:extLst>
                    <a:ext uri="{9D8B030D-6E8A-4147-A177-3AD203B41FA5}">
                      <a16:colId xmlns:a16="http://schemas.microsoft.com/office/drawing/2014/main" val="3469582849"/>
                    </a:ext>
                  </a:extLst>
                </a:gridCol>
                <a:gridCol w="576072">
                  <a:extLst>
                    <a:ext uri="{9D8B030D-6E8A-4147-A177-3AD203B41FA5}">
                      <a16:colId xmlns:a16="http://schemas.microsoft.com/office/drawing/2014/main" val="359284544"/>
                    </a:ext>
                  </a:extLst>
                </a:gridCol>
                <a:gridCol w="576072">
                  <a:extLst>
                    <a:ext uri="{9D8B030D-6E8A-4147-A177-3AD203B41FA5}">
                      <a16:colId xmlns:a16="http://schemas.microsoft.com/office/drawing/2014/main" val="663346399"/>
                    </a:ext>
                  </a:extLst>
                </a:gridCol>
                <a:gridCol w="576072">
                  <a:extLst>
                    <a:ext uri="{9D8B030D-6E8A-4147-A177-3AD203B41FA5}">
                      <a16:colId xmlns:a16="http://schemas.microsoft.com/office/drawing/2014/main" val="3123434707"/>
                    </a:ext>
                  </a:extLst>
                </a:gridCol>
                <a:gridCol w="576072">
                  <a:extLst>
                    <a:ext uri="{9D8B030D-6E8A-4147-A177-3AD203B41FA5}">
                      <a16:colId xmlns:a16="http://schemas.microsoft.com/office/drawing/2014/main" val="4140711447"/>
                    </a:ext>
                  </a:extLst>
                </a:gridCol>
                <a:gridCol w="576072">
                  <a:extLst>
                    <a:ext uri="{9D8B030D-6E8A-4147-A177-3AD203B41FA5}">
                      <a16:colId xmlns:a16="http://schemas.microsoft.com/office/drawing/2014/main" val="2447329109"/>
                    </a:ext>
                  </a:extLst>
                </a:gridCol>
                <a:gridCol w="576072">
                  <a:extLst>
                    <a:ext uri="{9D8B030D-6E8A-4147-A177-3AD203B41FA5}">
                      <a16:colId xmlns:a16="http://schemas.microsoft.com/office/drawing/2014/main" val="1031430189"/>
                    </a:ext>
                  </a:extLst>
                </a:gridCol>
                <a:gridCol w="576072">
                  <a:extLst>
                    <a:ext uri="{9D8B030D-6E8A-4147-A177-3AD203B41FA5}">
                      <a16:colId xmlns:a16="http://schemas.microsoft.com/office/drawing/2014/main" val="1244006990"/>
                    </a:ext>
                  </a:extLst>
                </a:gridCol>
                <a:gridCol w="658368">
                  <a:extLst>
                    <a:ext uri="{9D8B030D-6E8A-4147-A177-3AD203B41FA5}">
                      <a16:colId xmlns:a16="http://schemas.microsoft.com/office/drawing/2014/main" val="165899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158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- 2018-01-17 11:36:57 </a:t>
                      </a:r>
                      <a:r>
                        <a:rPr kumimoji="0" lang="en-US" sz="1000" b="0" i="0" u="none" strike="noStrike" kern="1200" cap="none" spc="0" normalizeH="0" baseline="0" noProof="0">
                          <a:ln>
                            <a:noFill/>
                          </a:ln>
                          <a:solidFill>
                            <a:prstClr val="black"/>
                          </a:solidFill>
                          <a:effectLst/>
                          <a:uLnTx/>
                          <a:uFillTx/>
                          <a:latin typeface="+mn-lt"/>
                          <a:ea typeface="+mn-ea"/>
                          <a:cs typeface="+mn-cs"/>
                        </a:rPr>
                        <a:t> 
 Look what's waiting for you after the cyclone... A free meal for 2 at Brunch, Bubbles &amp; Beats on the 4th Feb! Share your fav image of the hotel below (yours or ours!) for a chance to win!
Or guarantee your spot through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5118555"/>
                  </a:ext>
                </a:extLst>
              </a:tr>
            </a:tbl>
          </a:graphicData>
        </a:graphic>
      </p:graphicFrame>
      <p:sp>
        <p:nvSpPr>
          <p:cNvPr id="4" name="Text Placeholder 3">
            <a:extLst>
              <a:ext uri="{FF2B5EF4-FFF2-40B4-BE49-F238E27FC236}">
                <a16:creationId xmlns:a16="http://schemas.microsoft.com/office/drawing/2014/main" id="{B1AAFC03-590D-4FFD-A337-EA806430370E}"/>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52927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F9913-7E23-48AB-B282-440106882E70}"/>
              </a:ext>
            </a:extLst>
          </p:cNvPr>
          <p:cNvSpPr>
            <a:spLocks noGrp="1"/>
          </p:cNvSpPr>
          <p:nvPr>
            <p:ph type="title"/>
          </p:nvPr>
        </p:nvSpPr>
        <p:spPr/>
        <p:txBody>
          <a:bodyPr/>
          <a:lstStyle/>
          <a:p>
            <a:r>
              <a:rPr lang="en-US"/>
              <a:t>Facebook FB Own Posts Table with views | SLTR - 12 of 22</a:t>
            </a:r>
          </a:p>
        </p:txBody>
      </p:sp>
      <p:graphicFrame>
        <p:nvGraphicFramePr>
          <p:cNvPr id="5" name="Table Placeholder 4">
            <a:extLst>
              <a:ext uri="{FF2B5EF4-FFF2-40B4-BE49-F238E27FC236}">
                <a16:creationId xmlns:a16="http://schemas.microsoft.com/office/drawing/2014/main" id="{EC4721E7-390F-4779-BB63-401F69ED360F}"/>
              </a:ext>
            </a:extLst>
          </p:cNvPr>
          <p:cNvGraphicFramePr>
            <a:graphicFrameLocks noGrp="1"/>
          </p:cNvGraphicFramePr>
          <p:nvPr>
            <p:ph type="tbl" sz="quarter" idx="13"/>
            <p:extLst>
              <p:ext uri="{D42A27DB-BD31-4B8C-83A1-F6EECF244321}">
                <p14:modId xmlns:p14="http://schemas.microsoft.com/office/powerpoint/2010/main" val="2219368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6169130"/>
                    </a:ext>
                  </a:extLst>
                </a:gridCol>
                <a:gridCol w="576072">
                  <a:extLst>
                    <a:ext uri="{9D8B030D-6E8A-4147-A177-3AD203B41FA5}">
                      <a16:colId xmlns:a16="http://schemas.microsoft.com/office/drawing/2014/main" val="3933537935"/>
                    </a:ext>
                  </a:extLst>
                </a:gridCol>
                <a:gridCol w="576072">
                  <a:extLst>
                    <a:ext uri="{9D8B030D-6E8A-4147-A177-3AD203B41FA5}">
                      <a16:colId xmlns:a16="http://schemas.microsoft.com/office/drawing/2014/main" val="2414544115"/>
                    </a:ext>
                  </a:extLst>
                </a:gridCol>
                <a:gridCol w="576072">
                  <a:extLst>
                    <a:ext uri="{9D8B030D-6E8A-4147-A177-3AD203B41FA5}">
                      <a16:colId xmlns:a16="http://schemas.microsoft.com/office/drawing/2014/main" val="2415161609"/>
                    </a:ext>
                  </a:extLst>
                </a:gridCol>
                <a:gridCol w="576072">
                  <a:extLst>
                    <a:ext uri="{9D8B030D-6E8A-4147-A177-3AD203B41FA5}">
                      <a16:colId xmlns:a16="http://schemas.microsoft.com/office/drawing/2014/main" val="1828788034"/>
                    </a:ext>
                  </a:extLst>
                </a:gridCol>
                <a:gridCol w="576072">
                  <a:extLst>
                    <a:ext uri="{9D8B030D-6E8A-4147-A177-3AD203B41FA5}">
                      <a16:colId xmlns:a16="http://schemas.microsoft.com/office/drawing/2014/main" val="554617216"/>
                    </a:ext>
                  </a:extLst>
                </a:gridCol>
                <a:gridCol w="576072">
                  <a:extLst>
                    <a:ext uri="{9D8B030D-6E8A-4147-A177-3AD203B41FA5}">
                      <a16:colId xmlns:a16="http://schemas.microsoft.com/office/drawing/2014/main" val="69812976"/>
                    </a:ext>
                  </a:extLst>
                </a:gridCol>
                <a:gridCol w="576072">
                  <a:extLst>
                    <a:ext uri="{9D8B030D-6E8A-4147-A177-3AD203B41FA5}">
                      <a16:colId xmlns:a16="http://schemas.microsoft.com/office/drawing/2014/main" val="3082581632"/>
                    </a:ext>
                  </a:extLst>
                </a:gridCol>
                <a:gridCol w="576072">
                  <a:extLst>
                    <a:ext uri="{9D8B030D-6E8A-4147-A177-3AD203B41FA5}">
                      <a16:colId xmlns:a16="http://schemas.microsoft.com/office/drawing/2014/main" val="1200133637"/>
                    </a:ext>
                  </a:extLst>
                </a:gridCol>
                <a:gridCol w="576072">
                  <a:extLst>
                    <a:ext uri="{9D8B030D-6E8A-4147-A177-3AD203B41FA5}">
                      <a16:colId xmlns:a16="http://schemas.microsoft.com/office/drawing/2014/main" val="2307444508"/>
                    </a:ext>
                  </a:extLst>
                </a:gridCol>
                <a:gridCol w="576072">
                  <a:extLst>
                    <a:ext uri="{9D8B030D-6E8A-4147-A177-3AD203B41FA5}">
                      <a16:colId xmlns:a16="http://schemas.microsoft.com/office/drawing/2014/main" val="3810403122"/>
                    </a:ext>
                  </a:extLst>
                </a:gridCol>
                <a:gridCol w="658368">
                  <a:extLst>
                    <a:ext uri="{9D8B030D-6E8A-4147-A177-3AD203B41FA5}">
                      <a16:colId xmlns:a16="http://schemas.microsoft.com/office/drawing/2014/main" val="1105099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730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- 2017-11-06 11:32:43 </a:t>
                      </a:r>
                      <a:r>
                        <a:rPr kumimoji="0" lang="en-US" sz="1000" b="0" i="0" u="none" strike="noStrike" kern="1200" cap="none" spc="0" normalizeH="0" baseline="0" noProof="0">
                          <a:ln>
                            <a:noFill/>
                          </a:ln>
                          <a:solidFill>
                            <a:prstClr val="black"/>
                          </a:solidFill>
                          <a:effectLst/>
                          <a:uLnTx/>
                          <a:uFillTx/>
                          <a:latin typeface="+mn-lt"/>
                          <a:ea typeface="+mn-ea"/>
                          <a:cs typeface="+mn-cs"/>
                        </a:rPr>
                        <a:t> 
 Win a luxurious afternoon for two! A lavish BBQ buffet on Ilot Mangénie could be yours on the 19th Nov. 
Simply tell us who your nearest and dearest are to enter! 
For bookings: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0686939"/>
                  </a:ext>
                </a:extLst>
              </a:tr>
            </a:tbl>
          </a:graphicData>
        </a:graphic>
      </p:graphicFrame>
      <p:sp>
        <p:nvSpPr>
          <p:cNvPr id="4" name="Text Placeholder 3">
            <a:extLst>
              <a:ext uri="{FF2B5EF4-FFF2-40B4-BE49-F238E27FC236}">
                <a16:creationId xmlns:a16="http://schemas.microsoft.com/office/drawing/2014/main" id="{BD849C74-178B-49B2-BF16-A2A8B9E31F7E}"/>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947236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5C85B-1CF4-45C4-9FCF-86D72C4290C2}"/>
              </a:ext>
            </a:extLst>
          </p:cNvPr>
          <p:cNvSpPr>
            <a:spLocks noGrp="1"/>
          </p:cNvSpPr>
          <p:nvPr>
            <p:ph type="title"/>
          </p:nvPr>
        </p:nvSpPr>
        <p:spPr/>
        <p:txBody>
          <a:bodyPr/>
          <a:lstStyle/>
          <a:p>
            <a:r>
              <a:rPr lang="en-US"/>
              <a:t>Facebook FB Own Posts Table with views | SLTR - 13 of 22</a:t>
            </a:r>
          </a:p>
        </p:txBody>
      </p:sp>
      <p:graphicFrame>
        <p:nvGraphicFramePr>
          <p:cNvPr id="5" name="Table Placeholder 4">
            <a:extLst>
              <a:ext uri="{FF2B5EF4-FFF2-40B4-BE49-F238E27FC236}">
                <a16:creationId xmlns:a16="http://schemas.microsoft.com/office/drawing/2014/main" id="{48FD012A-B123-41F9-87C5-16EAC25637F2}"/>
              </a:ext>
            </a:extLst>
          </p:cNvPr>
          <p:cNvGraphicFramePr>
            <a:graphicFrameLocks noGrp="1"/>
          </p:cNvGraphicFramePr>
          <p:nvPr>
            <p:ph type="tbl" sz="quarter" idx="13"/>
            <p:extLst>
              <p:ext uri="{D42A27DB-BD31-4B8C-83A1-F6EECF244321}">
                <p14:modId xmlns:p14="http://schemas.microsoft.com/office/powerpoint/2010/main" val="1626291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0907577"/>
                    </a:ext>
                  </a:extLst>
                </a:gridCol>
                <a:gridCol w="576072">
                  <a:extLst>
                    <a:ext uri="{9D8B030D-6E8A-4147-A177-3AD203B41FA5}">
                      <a16:colId xmlns:a16="http://schemas.microsoft.com/office/drawing/2014/main" val="171899688"/>
                    </a:ext>
                  </a:extLst>
                </a:gridCol>
                <a:gridCol w="576072">
                  <a:extLst>
                    <a:ext uri="{9D8B030D-6E8A-4147-A177-3AD203B41FA5}">
                      <a16:colId xmlns:a16="http://schemas.microsoft.com/office/drawing/2014/main" val="4291705443"/>
                    </a:ext>
                  </a:extLst>
                </a:gridCol>
                <a:gridCol w="576072">
                  <a:extLst>
                    <a:ext uri="{9D8B030D-6E8A-4147-A177-3AD203B41FA5}">
                      <a16:colId xmlns:a16="http://schemas.microsoft.com/office/drawing/2014/main" val="3450260220"/>
                    </a:ext>
                  </a:extLst>
                </a:gridCol>
                <a:gridCol w="576072">
                  <a:extLst>
                    <a:ext uri="{9D8B030D-6E8A-4147-A177-3AD203B41FA5}">
                      <a16:colId xmlns:a16="http://schemas.microsoft.com/office/drawing/2014/main" val="4132726787"/>
                    </a:ext>
                  </a:extLst>
                </a:gridCol>
                <a:gridCol w="576072">
                  <a:extLst>
                    <a:ext uri="{9D8B030D-6E8A-4147-A177-3AD203B41FA5}">
                      <a16:colId xmlns:a16="http://schemas.microsoft.com/office/drawing/2014/main" val="2452509709"/>
                    </a:ext>
                  </a:extLst>
                </a:gridCol>
                <a:gridCol w="576072">
                  <a:extLst>
                    <a:ext uri="{9D8B030D-6E8A-4147-A177-3AD203B41FA5}">
                      <a16:colId xmlns:a16="http://schemas.microsoft.com/office/drawing/2014/main" val="4139183328"/>
                    </a:ext>
                  </a:extLst>
                </a:gridCol>
                <a:gridCol w="576072">
                  <a:extLst>
                    <a:ext uri="{9D8B030D-6E8A-4147-A177-3AD203B41FA5}">
                      <a16:colId xmlns:a16="http://schemas.microsoft.com/office/drawing/2014/main" val="1740792342"/>
                    </a:ext>
                  </a:extLst>
                </a:gridCol>
                <a:gridCol w="576072">
                  <a:extLst>
                    <a:ext uri="{9D8B030D-6E8A-4147-A177-3AD203B41FA5}">
                      <a16:colId xmlns:a16="http://schemas.microsoft.com/office/drawing/2014/main" val="589114087"/>
                    </a:ext>
                  </a:extLst>
                </a:gridCol>
                <a:gridCol w="576072">
                  <a:extLst>
                    <a:ext uri="{9D8B030D-6E8A-4147-A177-3AD203B41FA5}">
                      <a16:colId xmlns:a16="http://schemas.microsoft.com/office/drawing/2014/main" val="2057699121"/>
                    </a:ext>
                  </a:extLst>
                </a:gridCol>
                <a:gridCol w="576072">
                  <a:extLst>
                    <a:ext uri="{9D8B030D-6E8A-4147-A177-3AD203B41FA5}">
                      <a16:colId xmlns:a16="http://schemas.microsoft.com/office/drawing/2014/main" val="1781359961"/>
                    </a:ext>
                  </a:extLst>
                </a:gridCol>
                <a:gridCol w="658368">
                  <a:extLst>
                    <a:ext uri="{9D8B030D-6E8A-4147-A177-3AD203B41FA5}">
                      <a16:colId xmlns:a16="http://schemas.microsoft.com/office/drawing/2014/main" val="1690551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1032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- 2017-07-25 10:14:58 </a:t>
                      </a:r>
                      <a:r>
                        <a:rPr kumimoji="0" lang="en-US" sz="1000" b="0" i="0" u="none" strike="noStrike" kern="1200" cap="none" spc="0" normalizeH="0" baseline="0" noProof="0">
                          <a:ln>
                            <a:noFill/>
                          </a:ln>
                          <a:solidFill>
                            <a:prstClr val="black"/>
                          </a:solidFill>
                          <a:effectLst/>
                          <a:uLnTx/>
                          <a:uFillTx/>
                          <a:latin typeface="+mn-lt"/>
                          <a:ea typeface="+mn-ea"/>
                          <a:cs typeface="+mn-cs"/>
                        </a:rPr>
                        <a:t> 
 Would you like to win Brunch, Bubbles &amp; Beats for two on August 6th? Comment with the correct answer below for the chance to win… 
Who is the entertainment artist for this brunch? 
For general bookings: 5259 1441 / 5255 3892 or 402 7400 or email restaurant-reservations.sltr@shangri-la.com
T&amp;C: http://bit.ly/2uskCYc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6672890"/>
                  </a:ext>
                </a:extLst>
              </a:tr>
            </a:tbl>
          </a:graphicData>
        </a:graphic>
      </p:graphicFrame>
      <p:sp>
        <p:nvSpPr>
          <p:cNvPr id="4" name="Text Placeholder 3">
            <a:extLst>
              <a:ext uri="{FF2B5EF4-FFF2-40B4-BE49-F238E27FC236}">
                <a16:creationId xmlns:a16="http://schemas.microsoft.com/office/drawing/2014/main" id="{2C9359D6-AA1C-42E1-8BC3-3FBCEC13316D}"/>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821363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7D397-94E8-45AD-A16B-F74EA74AD79F}"/>
              </a:ext>
            </a:extLst>
          </p:cNvPr>
          <p:cNvSpPr>
            <a:spLocks noGrp="1"/>
          </p:cNvSpPr>
          <p:nvPr>
            <p:ph type="title"/>
          </p:nvPr>
        </p:nvSpPr>
        <p:spPr/>
        <p:txBody>
          <a:bodyPr/>
          <a:lstStyle/>
          <a:p>
            <a:r>
              <a:rPr lang="en-US"/>
              <a:t>Facebook FB Own Posts Table with views | SLTR - 14 of 22</a:t>
            </a:r>
          </a:p>
        </p:txBody>
      </p:sp>
      <p:graphicFrame>
        <p:nvGraphicFramePr>
          <p:cNvPr id="5" name="Table Placeholder 4">
            <a:extLst>
              <a:ext uri="{FF2B5EF4-FFF2-40B4-BE49-F238E27FC236}">
                <a16:creationId xmlns:a16="http://schemas.microsoft.com/office/drawing/2014/main" id="{09B969E2-B604-4DB3-92D8-2DB3AF616643}"/>
              </a:ext>
            </a:extLst>
          </p:cNvPr>
          <p:cNvGraphicFramePr>
            <a:graphicFrameLocks noGrp="1"/>
          </p:cNvGraphicFramePr>
          <p:nvPr>
            <p:ph type="tbl" sz="quarter" idx="13"/>
            <p:extLst>
              <p:ext uri="{D42A27DB-BD31-4B8C-83A1-F6EECF244321}">
                <p14:modId xmlns:p14="http://schemas.microsoft.com/office/powerpoint/2010/main" val="1240301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49799929"/>
                    </a:ext>
                  </a:extLst>
                </a:gridCol>
                <a:gridCol w="576072">
                  <a:extLst>
                    <a:ext uri="{9D8B030D-6E8A-4147-A177-3AD203B41FA5}">
                      <a16:colId xmlns:a16="http://schemas.microsoft.com/office/drawing/2014/main" val="230323466"/>
                    </a:ext>
                  </a:extLst>
                </a:gridCol>
                <a:gridCol w="576072">
                  <a:extLst>
                    <a:ext uri="{9D8B030D-6E8A-4147-A177-3AD203B41FA5}">
                      <a16:colId xmlns:a16="http://schemas.microsoft.com/office/drawing/2014/main" val="851979504"/>
                    </a:ext>
                  </a:extLst>
                </a:gridCol>
                <a:gridCol w="576072">
                  <a:extLst>
                    <a:ext uri="{9D8B030D-6E8A-4147-A177-3AD203B41FA5}">
                      <a16:colId xmlns:a16="http://schemas.microsoft.com/office/drawing/2014/main" val="3566949685"/>
                    </a:ext>
                  </a:extLst>
                </a:gridCol>
                <a:gridCol w="576072">
                  <a:extLst>
                    <a:ext uri="{9D8B030D-6E8A-4147-A177-3AD203B41FA5}">
                      <a16:colId xmlns:a16="http://schemas.microsoft.com/office/drawing/2014/main" val="3373306255"/>
                    </a:ext>
                  </a:extLst>
                </a:gridCol>
                <a:gridCol w="576072">
                  <a:extLst>
                    <a:ext uri="{9D8B030D-6E8A-4147-A177-3AD203B41FA5}">
                      <a16:colId xmlns:a16="http://schemas.microsoft.com/office/drawing/2014/main" val="2246547736"/>
                    </a:ext>
                  </a:extLst>
                </a:gridCol>
                <a:gridCol w="576072">
                  <a:extLst>
                    <a:ext uri="{9D8B030D-6E8A-4147-A177-3AD203B41FA5}">
                      <a16:colId xmlns:a16="http://schemas.microsoft.com/office/drawing/2014/main" val="96978529"/>
                    </a:ext>
                  </a:extLst>
                </a:gridCol>
                <a:gridCol w="576072">
                  <a:extLst>
                    <a:ext uri="{9D8B030D-6E8A-4147-A177-3AD203B41FA5}">
                      <a16:colId xmlns:a16="http://schemas.microsoft.com/office/drawing/2014/main" val="3223503544"/>
                    </a:ext>
                  </a:extLst>
                </a:gridCol>
                <a:gridCol w="576072">
                  <a:extLst>
                    <a:ext uri="{9D8B030D-6E8A-4147-A177-3AD203B41FA5}">
                      <a16:colId xmlns:a16="http://schemas.microsoft.com/office/drawing/2014/main" val="1872096414"/>
                    </a:ext>
                  </a:extLst>
                </a:gridCol>
                <a:gridCol w="576072">
                  <a:extLst>
                    <a:ext uri="{9D8B030D-6E8A-4147-A177-3AD203B41FA5}">
                      <a16:colId xmlns:a16="http://schemas.microsoft.com/office/drawing/2014/main" val="4275971913"/>
                    </a:ext>
                  </a:extLst>
                </a:gridCol>
                <a:gridCol w="576072">
                  <a:extLst>
                    <a:ext uri="{9D8B030D-6E8A-4147-A177-3AD203B41FA5}">
                      <a16:colId xmlns:a16="http://schemas.microsoft.com/office/drawing/2014/main" val="1907683006"/>
                    </a:ext>
                  </a:extLst>
                </a:gridCol>
                <a:gridCol w="658368">
                  <a:extLst>
                    <a:ext uri="{9D8B030D-6E8A-4147-A177-3AD203B41FA5}">
                      <a16:colId xmlns:a16="http://schemas.microsoft.com/office/drawing/2014/main" val="3460165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141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- 2017-02-22 13:42:49 </a:t>
                      </a:r>
                      <a:r>
                        <a:rPr kumimoji="0" lang="en-US" sz="1000" b="0" i="0" u="none" strike="noStrike" kern="1200" cap="none" spc="0" normalizeH="0" baseline="0" noProof="0">
                          <a:ln>
                            <a:noFill/>
                          </a:ln>
                          <a:solidFill>
                            <a:prstClr val="black"/>
                          </a:solidFill>
                          <a:effectLst/>
                          <a:uLnTx/>
                          <a:uFillTx/>
                          <a:latin typeface="+mn-lt"/>
                          <a:ea typeface="+mn-ea"/>
                          <a:cs typeface="+mn-cs"/>
                        </a:rPr>
                        <a:t> 
 Brunch, Bubbles &amp; Beats is back! Indulge on an adult's only culinary journey on the 5th March with over 150 dishes to choose from. To book call 4027400 / 52591441 / 5 252 3892 or email sltr.reservations@shangri-la.com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39304564"/>
                  </a:ext>
                </a:extLst>
              </a:tr>
            </a:tbl>
          </a:graphicData>
        </a:graphic>
      </p:graphicFrame>
      <p:sp>
        <p:nvSpPr>
          <p:cNvPr id="4" name="Text Placeholder 3">
            <a:extLst>
              <a:ext uri="{FF2B5EF4-FFF2-40B4-BE49-F238E27FC236}">
                <a16:creationId xmlns:a16="http://schemas.microsoft.com/office/drawing/2014/main" id="{EB194017-D414-41B3-BA4A-B40F43B2A344}"/>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656372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BA46-76D4-4158-9BA6-F439AF6C2F8B}"/>
              </a:ext>
            </a:extLst>
          </p:cNvPr>
          <p:cNvSpPr>
            <a:spLocks noGrp="1"/>
          </p:cNvSpPr>
          <p:nvPr>
            <p:ph type="title"/>
          </p:nvPr>
        </p:nvSpPr>
        <p:spPr/>
        <p:txBody>
          <a:bodyPr/>
          <a:lstStyle/>
          <a:p>
            <a:r>
              <a:rPr lang="en-US"/>
              <a:t>Facebook FB Own Posts Table with views | SLTR - 15 of 22</a:t>
            </a:r>
          </a:p>
        </p:txBody>
      </p:sp>
      <p:graphicFrame>
        <p:nvGraphicFramePr>
          <p:cNvPr id="5" name="Table Placeholder 4">
            <a:extLst>
              <a:ext uri="{FF2B5EF4-FFF2-40B4-BE49-F238E27FC236}">
                <a16:creationId xmlns:a16="http://schemas.microsoft.com/office/drawing/2014/main" id="{B99AD6DC-C6A1-4C08-B9F6-4AAB22B609CB}"/>
              </a:ext>
            </a:extLst>
          </p:cNvPr>
          <p:cNvGraphicFramePr>
            <a:graphicFrameLocks noGrp="1"/>
          </p:cNvGraphicFramePr>
          <p:nvPr>
            <p:ph type="tbl" sz="quarter" idx="13"/>
            <p:extLst>
              <p:ext uri="{D42A27DB-BD31-4B8C-83A1-F6EECF244321}">
                <p14:modId xmlns:p14="http://schemas.microsoft.com/office/powerpoint/2010/main" val="1137294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13747319"/>
                    </a:ext>
                  </a:extLst>
                </a:gridCol>
                <a:gridCol w="576072">
                  <a:extLst>
                    <a:ext uri="{9D8B030D-6E8A-4147-A177-3AD203B41FA5}">
                      <a16:colId xmlns:a16="http://schemas.microsoft.com/office/drawing/2014/main" val="649657603"/>
                    </a:ext>
                  </a:extLst>
                </a:gridCol>
                <a:gridCol w="576072">
                  <a:extLst>
                    <a:ext uri="{9D8B030D-6E8A-4147-A177-3AD203B41FA5}">
                      <a16:colId xmlns:a16="http://schemas.microsoft.com/office/drawing/2014/main" val="1083169641"/>
                    </a:ext>
                  </a:extLst>
                </a:gridCol>
                <a:gridCol w="576072">
                  <a:extLst>
                    <a:ext uri="{9D8B030D-6E8A-4147-A177-3AD203B41FA5}">
                      <a16:colId xmlns:a16="http://schemas.microsoft.com/office/drawing/2014/main" val="2423801151"/>
                    </a:ext>
                  </a:extLst>
                </a:gridCol>
                <a:gridCol w="576072">
                  <a:extLst>
                    <a:ext uri="{9D8B030D-6E8A-4147-A177-3AD203B41FA5}">
                      <a16:colId xmlns:a16="http://schemas.microsoft.com/office/drawing/2014/main" val="1181854691"/>
                    </a:ext>
                  </a:extLst>
                </a:gridCol>
                <a:gridCol w="576072">
                  <a:extLst>
                    <a:ext uri="{9D8B030D-6E8A-4147-A177-3AD203B41FA5}">
                      <a16:colId xmlns:a16="http://schemas.microsoft.com/office/drawing/2014/main" val="2347023231"/>
                    </a:ext>
                  </a:extLst>
                </a:gridCol>
                <a:gridCol w="576072">
                  <a:extLst>
                    <a:ext uri="{9D8B030D-6E8A-4147-A177-3AD203B41FA5}">
                      <a16:colId xmlns:a16="http://schemas.microsoft.com/office/drawing/2014/main" val="3099735554"/>
                    </a:ext>
                  </a:extLst>
                </a:gridCol>
                <a:gridCol w="576072">
                  <a:extLst>
                    <a:ext uri="{9D8B030D-6E8A-4147-A177-3AD203B41FA5}">
                      <a16:colId xmlns:a16="http://schemas.microsoft.com/office/drawing/2014/main" val="2475391420"/>
                    </a:ext>
                  </a:extLst>
                </a:gridCol>
                <a:gridCol w="576072">
                  <a:extLst>
                    <a:ext uri="{9D8B030D-6E8A-4147-A177-3AD203B41FA5}">
                      <a16:colId xmlns:a16="http://schemas.microsoft.com/office/drawing/2014/main" val="3957306475"/>
                    </a:ext>
                  </a:extLst>
                </a:gridCol>
                <a:gridCol w="576072">
                  <a:extLst>
                    <a:ext uri="{9D8B030D-6E8A-4147-A177-3AD203B41FA5}">
                      <a16:colId xmlns:a16="http://schemas.microsoft.com/office/drawing/2014/main" val="880699859"/>
                    </a:ext>
                  </a:extLst>
                </a:gridCol>
                <a:gridCol w="576072">
                  <a:extLst>
                    <a:ext uri="{9D8B030D-6E8A-4147-A177-3AD203B41FA5}">
                      <a16:colId xmlns:a16="http://schemas.microsoft.com/office/drawing/2014/main" val="917085074"/>
                    </a:ext>
                  </a:extLst>
                </a:gridCol>
                <a:gridCol w="658368">
                  <a:extLst>
                    <a:ext uri="{9D8B030D-6E8A-4147-A177-3AD203B41FA5}">
                      <a16:colId xmlns:a16="http://schemas.microsoft.com/office/drawing/2014/main" val="1859420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782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- 2017-11-12 10:36:54 </a:t>
                      </a:r>
                      <a:r>
                        <a:rPr kumimoji="0" lang="en-US" sz="1000" b="0" i="0" u="none" strike="noStrike" kern="1200" cap="none" spc="0" normalizeH="0" baseline="0" noProof="0">
                          <a:ln>
                            <a:noFill/>
                          </a:ln>
                          <a:solidFill>
                            <a:prstClr val="black"/>
                          </a:solidFill>
                          <a:effectLst/>
                          <a:uLnTx/>
                          <a:uFillTx/>
                          <a:latin typeface="+mn-lt"/>
                          <a:ea typeface="+mn-ea"/>
                          <a:cs typeface="+mn-cs"/>
                        </a:rPr>
                        <a:t> 
 Definition of luxury: a lavish beach BBQ on a private island, with sunloungers, live music, wifi and cool beverages... 
Book for November 19th: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3645548"/>
                  </a:ext>
                </a:extLst>
              </a:tr>
            </a:tbl>
          </a:graphicData>
        </a:graphic>
      </p:graphicFrame>
      <p:sp>
        <p:nvSpPr>
          <p:cNvPr id="4" name="Text Placeholder 3">
            <a:extLst>
              <a:ext uri="{FF2B5EF4-FFF2-40B4-BE49-F238E27FC236}">
                <a16:creationId xmlns:a16="http://schemas.microsoft.com/office/drawing/2014/main" id="{3399E11A-FBFF-4DD5-AF35-F07A6CDC867B}"/>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536344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EF13C-F56D-4B71-AFCB-2C9926FB5E90}"/>
              </a:ext>
            </a:extLst>
          </p:cNvPr>
          <p:cNvSpPr>
            <a:spLocks noGrp="1"/>
          </p:cNvSpPr>
          <p:nvPr>
            <p:ph type="title"/>
          </p:nvPr>
        </p:nvSpPr>
        <p:spPr/>
        <p:txBody>
          <a:bodyPr/>
          <a:lstStyle/>
          <a:p>
            <a:r>
              <a:rPr lang="en-US"/>
              <a:t>Facebook FB Own Posts Table with views | SLTR - 16 of 22</a:t>
            </a:r>
          </a:p>
        </p:txBody>
      </p:sp>
      <p:graphicFrame>
        <p:nvGraphicFramePr>
          <p:cNvPr id="5" name="Table Placeholder 4">
            <a:extLst>
              <a:ext uri="{FF2B5EF4-FFF2-40B4-BE49-F238E27FC236}">
                <a16:creationId xmlns:a16="http://schemas.microsoft.com/office/drawing/2014/main" id="{6CF643BC-48CF-450E-8D49-700A4DA9E60B}"/>
              </a:ext>
            </a:extLst>
          </p:cNvPr>
          <p:cNvGraphicFramePr>
            <a:graphicFrameLocks noGrp="1"/>
          </p:cNvGraphicFramePr>
          <p:nvPr>
            <p:ph type="tbl" sz="quarter" idx="13"/>
            <p:extLst>
              <p:ext uri="{D42A27DB-BD31-4B8C-83A1-F6EECF244321}">
                <p14:modId xmlns:p14="http://schemas.microsoft.com/office/powerpoint/2010/main" val="4262467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94988359"/>
                    </a:ext>
                  </a:extLst>
                </a:gridCol>
                <a:gridCol w="576072">
                  <a:extLst>
                    <a:ext uri="{9D8B030D-6E8A-4147-A177-3AD203B41FA5}">
                      <a16:colId xmlns:a16="http://schemas.microsoft.com/office/drawing/2014/main" val="3966052305"/>
                    </a:ext>
                  </a:extLst>
                </a:gridCol>
                <a:gridCol w="576072">
                  <a:extLst>
                    <a:ext uri="{9D8B030D-6E8A-4147-A177-3AD203B41FA5}">
                      <a16:colId xmlns:a16="http://schemas.microsoft.com/office/drawing/2014/main" val="3145192168"/>
                    </a:ext>
                  </a:extLst>
                </a:gridCol>
                <a:gridCol w="576072">
                  <a:extLst>
                    <a:ext uri="{9D8B030D-6E8A-4147-A177-3AD203B41FA5}">
                      <a16:colId xmlns:a16="http://schemas.microsoft.com/office/drawing/2014/main" val="2460852136"/>
                    </a:ext>
                  </a:extLst>
                </a:gridCol>
                <a:gridCol w="576072">
                  <a:extLst>
                    <a:ext uri="{9D8B030D-6E8A-4147-A177-3AD203B41FA5}">
                      <a16:colId xmlns:a16="http://schemas.microsoft.com/office/drawing/2014/main" val="2768232130"/>
                    </a:ext>
                  </a:extLst>
                </a:gridCol>
                <a:gridCol w="576072">
                  <a:extLst>
                    <a:ext uri="{9D8B030D-6E8A-4147-A177-3AD203B41FA5}">
                      <a16:colId xmlns:a16="http://schemas.microsoft.com/office/drawing/2014/main" val="1684189610"/>
                    </a:ext>
                  </a:extLst>
                </a:gridCol>
                <a:gridCol w="576072">
                  <a:extLst>
                    <a:ext uri="{9D8B030D-6E8A-4147-A177-3AD203B41FA5}">
                      <a16:colId xmlns:a16="http://schemas.microsoft.com/office/drawing/2014/main" val="3930806614"/>
                    </a:ext>
                  </a:extLst>
                </a:gridCol>
                <a:gridCol w="576072">
                  <a:extLst>
                    <a:ext uri="{9D8B030D-6E8A-4147-A177-3AD203B41FA5}">
                      <a16:colId xmlns:a16="http://schemas.microsoft.com/office/drawing/2014/main" val="451227023"/>
                    </a:ext>
                  </a:extLst>
                </a:gridCol>
                <a:gridCol w="576072">
                  <a:extLst>
                    <a:ext uri="{9D8B030D-6E8A-4147-A177-3AD203B41FA5}">
                      <a16:colId xmlns:a16="http://schemas.microsoft.com/office/drawing/2014/main" val="729879489"/>
                    </a:ext>
                  </a:extLst>
                </a:gridCol>
                <a:gridCol w="576072">
                  <a:extLst>
                    <a:ext uri="{9D8B030D-6E8A-4147-A177-3AD203B41FA5}">
                      <a16:colId xmlns:a16="http://schemas.microsoft.com/office/drawing/2014/main" val="2523218000"/>
                    </a:ext>
                  </a:extLst>
                </a:gridCol>
                <a:gridCol w="576072">
                  <a:extLst>
                    <a:ext uri="{9D8B030D-6E8A-4147-A177-3AD203B41FA5}">
                      <a16:colId xmlns:a16="http://schemas.microsoft.com/office/drawing/2014/main" val="2079930543"/>
                    </a:ext>
                  </a:extLst>
                </a:gridCol>
                <a:gridCol w="658368">
                  <a:extLst>
                    <a:ext uri="{9D8B030D-6E8A-4147-A177-3AD203B41FA5}">
                      <a16:colId xmlns:a16="http://schemas.microsoft.com/office/drawing/2014/main" val="4035370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443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- 2017-10-03 17:47:53 </a:t>
                      </a:r>
                      <a:r>
                        <a:rPr kumimoji="0" lang="en-US" sz="1000" b="0" i="0" u="none" strike="noStrike" kern="1200" cap="none" spc="0" normalizeH="0" baseline="0" noProof="0">
                          <a:ln>
                            <a:noFill/>
                          </a:ln>
                          <a:solidFill>
                            <a:prstClr val="black"/>
                          </a:solidFill>
                          <a:effectLst/>
                          <a:uLnTx/>
                          <a:uFillTx/>
                          <a:latin typeface="+mn-lt"/>
                          <a:ea typeface="+mn-ea"/>
                          <a:cs typeface="+mn-cs"/>
                        </a:rPr>
                        <a:t> 
 Take a curious trip to Wonderland at our Veuve Clicquot Yelloween! Party beside the Mad Hatter, amazing jugglers, and fire eaters, set to the live soundtrack of world famous saxophonist to the stars Jim Rolland - Jimmy Sax!
Saturday 28th October at Republik. 
Book: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50800024"/>
                  </a:ext>
                </a:extLst>
              </a:tr>
            </a:tbl>
          </a:graphicData>
        </a:graphic>
      </p:graphicFrame>
      <p:sp>
        <p:nvSpPr>
          <p:cNvPr id="4" name="Text Placeholder 3">
            <a:extLst>
              <a:ext uri="{FF2B5EF4-FFF2-40B4-BE49-F238E27FC236}">
                <a16:creationId xmlns:a16="http://schemas.microsoft.com/office/drawing/2014/main" id="{638D306F-4E58-431E-8581-D3917CA9D7D2}"/>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196394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0803F-F0DA-49C4-9D2E-FB7CA9BDBA3E}"/>
              </a:ext>
            </a:extLst>
          </p:cNvPr>
          <p:cNvSpPr>
            <a:spLocks noGrp="1"/>
          </p:cNvSpPr>
          <p:nvPr>
            <p:ph type="title"/>
          </p:nvPr>
        </p:nvSpPr>
        <p:spPr/>
        <p:txBody>
          <a:bodyPr/>
          <a:lstStyle/>
          <a:p>
            <a:r>
              <a:rPr lang="en-US"/>
              <a:t>Facebook FB Own Posts Table with views | SLTR - 17 of 22</a:t>
            </a:r>
          </a:p>
        </p:txBody>
      </p:sp>
      <p:graphicFrame>
        <p:nvGraphicFramePr>
          <p:cNvPr id="5" name="Table Placeholder 4">
            <a:extLst>
              <a:ext uri="{FF2B5EF4-FFF2-40B4-BE49-F238E27FC236}">
                <a16:creationId xmlns:a16="http://schemas.microsoft.com/office/drawing/2014/main" id="{501CCB16-5E53-4B49-A97B-C6B898977AAF}"/>
              </a:ext>
            </a:extLst>
          </p:cNvPr>
          <p:cNvGraphicFramePr>
            <a:graphicFrameLocks noGrp="1"/>
          </p:cNvGraphicFramePr>
          <p:nvPr>
            <p:ph type="tbl" sz="quarter" idx="13"/>
            <p:extLst>
              <p:ext uri="{D42A27DB-BD31-4B8C-83A1-F6EECF244321}">
                <p14:modId xmlns:p14="http://schemas.microsoft.com/office/powerpoint/2010/main" val="1308871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8595459"/>
                    </a:ext>
                  </a:extLst>
                </a:gridCol>
                <a:gridCol w="576072">
                  <a:extLst>
                    <a:ext uri="{9D8B030D-6E8A-4147-A177-3AD203B41FA5}">
                      <a16:colId xmlns:a16="http://schemas.microsoft.com/office/drawing/2014/main" val="2940165887"/>
                    </a:ext>
                  </a:extLst>
                </a:gridCol>
                <a:gridCol w="576072">
                  <a:extLst>
                    <a:ext uri="{9D8B030D-6E8A-4147-A177-3AD203B41FA5}">
                      <a16:colId xmlns:a16="http://schemas.microsoft.com/office/drawing/2014/main" val="3934022355"/>
                    </a:ext>
                  </a:extLst>
                </a:gridCol>
                <a:gridCol w="576072">
                  <a:extLst>
                    <a:ext uri="{9D8B030D-6E8A-4147-A177-3AD203B41FA5}">
                      <a16:colId xmlns:a16="http://schemas.microsoft.com/office/drawing/2014/main" val="1663683686"/>
                    </a:ext>
                  </a:extLst>
                </a:gridCol>
                <a:gridCol w="576072">
                  <a:extLst>
                    <a:ext uri="{9D8B030D-6E8A-4147-A177-3AD203B41FA5}">
                      <a16:colId xmlns:a16="http://schemas.microsoft.com/office/drawing/2014/main" val="1709493049"/>
                    </a:ext>
                  </a:extLst>
                </a:gridCol>
                <a:gridCol w="576072">
                  <a:extLst>
                    <a:ext uri="{9D8B030D-6E8A-4147-A177-3AD203B41FA5}">
                      <a16:colId xmlns:a16="http://schemas.microsoft.com/office/drawing/2014/main" val="625848275"/>
                    </a:ext>
                  </a:extLst>
                </a:gridCol>
                <a:gridCol w="576072">
                  <a:extLst>
                    <a:ext uri="{9D8B030D-6E8A-4147-A177-3AD203B41FA5}">
                      <a16:colId xmlns:a16="http://schemas.microsoft.com/office/drawing/2014/main" val="1321374703"/>
                    </a:ext>
                  </a:extLst>
                </a:gridCol>
                <a:gridCol w="576072">
                  <a:extLst>
                    <a:ext uri="{9D8B030D-6E8A-4147-A177-3AD203B41FA5}">
                      <a16:colId xmlns:a16="http://schemas.microsoft.com/office/drawing/2014/main" val="3214869548"/>
                    </a:ext>
                  </a:extLst>
                </a:gridCol>
                <a:gridCol w="576072">
                  <a:extLst>
                    <a:ext uri="{9D8B030D-6E8A-4147-A177-3AD203B41FA5}">
                      <a16:colId xmlns:a16="http://schemas.microsoft.com/office/drawing/2014/main" val="3707078659"/>
                    </a:ext>
                  </a:extLst>
                </a:gridCol>
                <a:gridCol w="576072">
                  <a:extLst>
                    <a:ext uri="{9D8B030D-6E8A-4147-A177-3AD203B41FA5}">
                      <a16:colId xmlns:a16="http://schemas.microsoft.com/office/drawing/2014/main" val="921382509"/>
                    </a:ext>
                  </a:extLst>
                </a:gridCol>
                <a:gridCol w="576072">
                  <a:extLst>
                    <a:ext uri="{9D8B030D-6E8A-4147-A177-3AD203B41FA5}">
                      <a16:colId xmlns:a16="http://schemas.microsoft.com/office/drawing/2014/main" val="906218499"/>
                    </a:ext>
                  </a:extLst>
                </a:gridCol>
                <a:gridCol w="658368">
                  <a:extLst>
                    <a:ext uri="{9D8B030D-6E8A-4147-A177-3AD203B41FA5}">
                      <a16:colId xmlns:a16="http://schemas.microsoft.com/office/drawing/2014/main" val="264307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908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- 2017-07-05 13:35:58 </a:t>
                      </a:r>
                      <a:r>
                        <a:rPr kumimoji="0" lang="en-US" sz="1000" b="0" i="0" u="none" strike="noStrike" kern="1200" cap="none" spc="0" normalizeH="0" baseline="0" noProof="0">
                          <a:ln>
                            <a:noFill/>
                          </a:ln>
                          <a:solidFill>
                            <a:prstClr val="black"/>
                          </a:solidFill>
                          <a:effectLst/>
                          <a:uLnTx/>
                          <a:uFillTx/>
                          <a:latin typeface="+mn-lt"/>
                          <a:ea typeface="+mn-ea"/>
                          <a:cs typeface="+mn-cs"/>
                        </a:rPr>
                        <a:t> 
 White beaches all around, the Indian Ocean sparkling, and the catch of the day sizzling on a grill... Sound like heaven? 
Join us on Ilot Mangénie on the 16th July for a delicious island barbecue! 
For bookings: 5259 1441 / 5255 3892 / 402 7400 / restaurant-reservations.sltr@shangri-la.com
📷: mickesalomon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2940349"/>
                  </a:ext>
                </a:extLst>
              </a:tr>
            </a:tbl>
          </a:graphicData>
        </a:graphic>
      </p:graphicFrame>
      <p:sp>
        <p:nvSpPr>
          <p:cNvPr id="4" name="Text Placeholder 3">
            <a:extLst>
              <a:ext uri="{FF2B5EF4-FFF2-40B4-BE49-F238E27FC236}">
                <a16:creationId xmlns:a16="http://schemas.microsoft.com/office/drawing/2014/main" id="{1B9919CB-FB8A-4FDC-BCAF-40E0D8D0F581}"/>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9871350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A0C90-65AC-4FF0-9253-720381EBF4F1}"/>
              </a:ext>
            </a:extLst>
          </p:cNvPr>
          <p:cNvSpPr>
            <a:spLocks noGrp="1"/>
          </p:cNvSpPr>
          <p:nvPr>
            <p:ph type="title"/>
          </p:nvPr>
        </p:nvSpPr>
        <p:spPr/>
        <p:txBody>
          <a:bodyPr/>
          <a:lstStyle/>
          <a:p>
            <a:r>
              <a:rPr lang="en-US"/>
              <a:t>Facebook FB Own Posts Table with views | SLTR - 18 of 22</a:t>
            </a:r>
          </a:p>
        </p:txBody>
      </p:sp>
      <p:graphicFrame>
        <p:nvGraphicFramePr>
          <p:cNvPr id="5" name="Table Placeholder 4">
            <a:extLst>
              <a:ext uri="{FF2B5EF4-FFF2-40B4-BE49-F238E27FC236}">
                <a16:creationId xmlns:a16="http://schemas.microsoft.com/office/drawing/2014/main" id="{6DBC6448-7BCB-488A-A356-336B12976BA3}"/>
              </a:ext>
            </a:extLst>
          </p:cNvPr>
          <p:cNvGraphicFramePr>
            <a:graphicFrameLocks noGrp="1"/>
          </p:cNvGraphicFramePr>
          <p:nvPr>
            <p:ph type="tbl" sz="quarter" idx="13"/>
            <p:extLst>
              <p:ext uri="{D42A27DB-BD31-4B8C-83A1-F6EECF244321}">
                <p14:modId xmlns:p14="http://schemas.microsoft.com/office/powerpoint/2010/main" val="2766434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63328554"/>
                    </a:ext>
                  </a:extLst>
                </a:gridCol>
                <a:gridCol w="576072">
                  <a:extLst>
                    <a:ext uri="{9D8B030D-6E8A-4147-A177-3AD203B41FA5}">
                      <a16:colId xmlns:a16="http://schemas.microsoft.com/office/drawing/2014/main" val="3833130127"/>
                    </a:ext>
                  </a:extLst>
                </a:gridCol>
                <a:gridCol w="576072">
                  <a:extLst>
                    <a:ext uri="{9D8B030D-6E8A-4147-A177-3AD203B41FA5}">
                      <a16:colId xmlns:a16="http://schemas.microsoft.com/office/drawing/2014/main" val="3371012854"/>
                    </a:ext>
                  </a:extLst>
                </a:gridCol>
                <a:gridCol w="576072">
                  <a:extLst>
                    <a:ext uri="{9D8B030D-6E8A-4147-A177-3AD203B41FA5}">
                      <a16:colId xmlns:a16="http://schemas.microsoft.com/office/drawing/2014/main" val="1027606901"/>
                    </a:ext>
                  </a:extLst>
                </a:gridCol>
                <a:gridCol w="576072">
                  <a:extLst>
                    <a:ext uri="{9D8B030D-6E8A-4147-A177-3AD203B41FA5}">
                      <a16:colId xmlns:a16="http://schemas.microsoft.com/office/drawing/2014/main" val="797509254"/>
                    </a:ext>
                  </a:extLst>
                </a:gridCol>
                <a:gridCol w="576072">
                  <a:extLst>
                    <a:ext uri="{9D8B030D-6E8A-4147-A177-3AD203B41FA5}">
                      <a16:colId xmlns:a16="http://schemas.microsoft.com/office/drawing/2014/main" val="394463231"/>
                    </a:ext>
                  </a:extLst>
                </a:gridCol>
                <a:gridCol w="576072">
                  <a:extLst>
                    <a:ext uri="{9D8B030D-6E8A-4147-A177-3AD203B41FA5}">
                      <a16:colId xmlns:a16="http://schemas.microsoft.com/office/drawing/2014/main" val="2246501394"/>
                    </a:ext>
                  </a:extLst>
                </a:gridCol>
                <a:gridCol w="576072">
                  <a:extLst>
                    <a:ext uri="{9D8B030D-6E8A-4147-A177-3AD203B41FA5}">
                      <a16:colId xmlns:a16="http://schemas.microsoft.com/office/drawing/2014/main" val="2024764562"/>
                    </a:ext>
                  </a:extLst>
                </a:gridCol>
                <a:gridCol w="576072">
                  <a:extLst>
                    <a:ext uri="{9D8B030D-6E8A-4147-A177-3AD203B41FA5}">
                      <a16:colId xmlns:a16="http://schemas.microsoft.com/office/drawing/2014/main" val="357772665"/>
                    </a:ext>
                  </a:extLst>
                </a:gridCol>
                <a:gridCol w="576072">
                  <a:extLst>
                    <a:ext uri="{9D8B030D-6E8A-4147-A177-3AD203B41FA5}">
                      <a16:colId xmlns:a16="http://schemas.microsoft.com/office/drawing/2014/main" val="1336583831"/>
                    </a:ext>
                  </a:extLst>
                </a:gridCol>
                <a:gridCol w="576072">
                  <a:extLst>
                    <a:ext uri="{9D8B030D-6E8A-4147-A177-3AD203B41FA5}">
                      <a16:colId xmlns:a16="http://schemas.microsoft.com/office/drawing/2014/main" val="2868645331"/>
                    </a:ext>
                  </a:extLst>
                </a:gridCol>
                <a:gridCol w="658368">
                  <a:extLst>
                    <a:ext uri="{9D8B030D-6E8A-4147-A177-3AD203B41FA5}">
                      <a16:colId xmlns:a16="http://schemas.microsoft.com/office/drawing/2014/main" val="3871427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802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- 2017-10-04 13:32:42 </a:t>
                      </a:r>
                      <a:r>
                        <a:rPr kumimoji="0" lang="en-US" sz="1000" b="0" i="0" u="none" strike="noStrike" kern="1200" cap="none" spc="0" normalizeH="0" baseline="0" noProof="0">
                          <a:ln>
                            <a:noFill/>
                          </a:ln>
                          <a:solidFill>
                            <a:prstClr val="black"/>
                          </a:solidFill>
                          <a:effectLst/>
                          <a:uLnTx/>
                          <a:uFillTx/>
                          <a:latin typeface="+mn-lt"/>
                          <a:ea typeface="+mn-ea"/>
                          <a:cs typeface="+mn-cs"/>
                        </a:rPr>
                        <a:t> 
 Does white sand, DJ Stef Ray's music and delicious luxury BBQ sound perfect? Tell us who you would bring to our Ilot Mangénie BBQ this Oct 15th for the chance to win for 2!
Book: 52591441 / 5255 3892 / 4027400 / restaurant-reservations.sltr@shangri-la.com
T&amp;Cs: http://bit.ly/2wwoV37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2018206"/>
                  </a:ext>
                </a:extLst>
              </a:tr>
            </a:tbl>
          </a:graphicData>
        </a:graphic>
      </p:graphicFrame>
      <p:sp>
        <p:nvSpPr>
          <p:cNvPr id="4" name="Text Placeholder 3">
            <a:extLst>
              <a:ext uri="{FF2B5EF4-FFF2-40B4-BE49-F238E27FC236}">
                <a16:creationId xmlns:a16="http://schemas.microsoft.com/office/drawing/2014/main" id="{CB5E864F-FF10-46D1-9739-36FB453763FF}"/>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8040011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3A9A2-4E74-485B-83F6-34CD42201EF4}"/>
              </a:ext>
            </a:extLst>
          </p:cNvPr>
          <p:cNvSpPr>
            <a:spLocks noGrp="1"/>
          </p:cNvSpPr>
          <p:nvPr>
            <p:ph type="title"/>
          </p:nvPr>
        </p:nvSpPr>
        <p:spPr/>
        <p:txBody>
          <a:bodyPr/>
          <a:lstStyle/>
          <a:p>
            <a:r>
              <a:rPr lang="en-US"/>
              <a:t>Facebook FB Own Posts Table with views | SLTR - 19 of 22</a:t>
            </a:r>
          </a:p>
        </p:txBody>
      </p:sp>
      <p:graphicFrame>
        <p:nvGraphicFramePr>
          <p:cNvPr id="5" name="Table Placeholder 4">
            <a:extLst>
              <a:ext uri="{FF2B5EF4-FFF2-40B4-BE49-F238E27FC236}">
                <a16:creationId xmlns:a16="http://schemas.microsoft.com/office/drawing/2014/main" id="{05BB08AC-E299-4BAC-B45A-EC857BA8F1BD}"/>
              </a:ext>
            </a:extLst>
          </p:cNvPr>
          <p:cNvGraphicFramePr>
            <a:graphicFrameLocks noGrp="1"/>
          </p:cNvGraphicFramePr>
          <p:nvPr>
            <p:ph type="tbl" sz="quarter" idx="13"/>
            <p:extLst>
              <p:ext uri="{D42A27DB-BD31-4B8C-83A1-F6EECF244321}">
                <p14:modId xmlns:p14="http://schemas.microsoft.com/office/powerpoint/2010/main" val="3111270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11613027"/>
                    </a:ext>
                  </a:extLst>
                </a:gridCol>
                <a:gridCol w="576072">
                  <a:extLst>
                    <a:ext uri="{9D8B030D-6E8A-4147-A177-3AD203B41FA5}">
                      <a16:colId xmlns:a16="http://schemas.microsoft.com/office/drawing/2014/main" val="471364624"/>
                    </a:ext>
                  </a:extLst>
                </a:gridCol>
                <a:gridCol w="576072">
                  <a:extLst>
                    <a:ext uri="{9D8B030D-6E8A-4147-A177-3AD203B41FA5}">
                      <a16:colId xmlns:a16="http://schemas.microsoft.com/office/drawing/2014/main" val="755743160"/>
                    </a:ext>
                  </a:extLst>
                </a:gridCol>
                <a:gridCol w="576072">
                  <a:extLst>
                    <a:ext uri="{9D8B030D-6E8A-4147-A177-3AD203B41FA5}">
                      <a16:colId xmlns:a16="http://schemas.microsoft.com/office/drawing/2014/main" val="4120270364"/>
                    </a:ext>
                  </a:extLst>
                </a:gridCol>
                <a:gridCol w="576072">
                  <a:extLst>
                    <a:ext uri="{9D8B030D-6E8A-4147-A177-3AD203B41FA5}">
                      <a16:colId xmlns:a16="http://schemas.microsoft.com/office/drawing/2014/main" val="3477121323"/>
                    </a:ext>
                  </a:extLst>
                </a:gridCol>
                <a:gridCol w="576072">
                  <a:extLst>
                    <a:ext uri="{9D8B030D-6E8A-4147-A177-3AD203B41FA5}">
                      <a16:colId xmlns:a16="http://schemas.microsoft.com/office/drawing/2014/main" val="2467186740"/>
                    </a:ext>
                  </a:extLst>
                </a:gridCol>
                <a:gridCol w="576072">
                  <a:extLst>
                    <a:ext uri="{9D8B030D-6E8A-4147-A177-3AD203B41FA5}">
                      <a16:colId xmlns:a16="http://schemas.microsoft.com/office/drawing/2014/main" val="3791751065"/>
                    </a:ext>
                  </a:extLst>
                </a:gridCol>
                <a:gridCol w="576072">
                  <a:extLst>
                    <a:ext uri="{9D8B030D-6E8A-4147-A177-3AD203B41FA5}">
                      <a16:colId xmlns:a16="http://schemas.microsoft.com/office/drawing/2014/main" val="3479800469"/>
                    </a:ext>
                  </a:extLst>
                </a:gridCol>
                <a:gridCol w="576072">
                  <a:extLst>
                    <a:ext uri="{9D8B030D-6E8A-4147-A177-3AD203B41FA5}">
                      <a16:colId xmlns:a16="http://schemas.microsoft.com/office/drawing/2014/main" val="2755121779"/>
                    </a:ext>
                  </a:extLst>
                </a:gridCol>
                <a:gridCol w="576072">
                  <a:extLst>
                    <a:ext uri="{9D8B030D-6E8A-4147-A177-3AD203B41FA5}">
                      <a16:colId xmlns:a16="http://schemas.microsoft.com/office/drawing/2014/main" val="3568404097"/>
                    </a:ext>
                  </a:extLst>
                </a:gridCol>
                <a:gridCol w="576072">
                  <a:extLst>
                    <a:ext uri="{9D8B030D-6E8A-4147-A177-3AD203B41FA5}">
                      <a16:colId xmlns:a16="http://schemas.microsoft.com/office/drawing/2014/main" val="1689386397"/>
                    </a:ext>
                  </a:extLst>
                </a:gridCol>
                <a:gridCol w="658368">
                  <a:extLst>
                    <a:ext uri="{9D8B030D-6E8A-4147-A177-3AD203B41FA5}">
                      <a16:colId xmlns:a16="http://schemas.microsoft.com/office/drawing/2014/main" val="117610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8373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- 2018-01-21 13:00:00 </a:t>
                      </a:r>
                      <a:r>
                        <a:rPr kumimoji="0" lang="en-US" sz="1000" b="0" i="0" u="none" strike="noStrike" kern="1200" cap="none" spc="0" normalizeH="0" baseline="0" noProof="0">
                          <a:ln>
                            <a:noFill/>
                          </a:ln>
                          <a:solidFill>
                            <a:prstClr val="black"/>
                          </a:solidFill>
                          <a:effectLst/>
                          <a:uLnTx/>
                          <a:uFillTx/>
                          <a:latin typeface="+mn-lt"/>
                          <a:ea typeface="+mn-ea"/>
                          <a:cs typeface="+mn-cs"/>
                        </a:rPr>
                        <a:t> 
 We are cleansing the soul this February, with a specially designed Wellness Month! Our menus will include extra health conscious options 🌱  fitness activities will be available 🚴🏽‍♀️ and celeb yogi Aria Crescendo leads revitalizing classes 🤸🏽‍♀️ 
Book a session: +230 402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3765250"/>
                  </a:ext>
                </a:extLst>
              </a:tr>
            </a:tbl>
          </a:graphicData>
        </a:graphic>
      </p:graphicFrame>
      <p:sp>
        <p:nvSpPr>
          <p:cNvPr id="4" name="Text Placeholder 3">
            <a:extLst>
              <a:ext uri="{FF2B5EF4-FFF2-40B4-BE49-F238E27FC236}">
                <a16:creationId xmlns:a16="http://schemas.microsoft.com/office/drawing/2014/main" id="{0423AD8B-ED37-4E7F-92F5-CAEB897FA7BB}"/>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134657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C50B6-B094-45A1-B907-41861828B71E}"/>
              </a:ext>
            </a:extLst>
          </p:cNvPr>
          <p:cNvSpPr>
            <a:spLocks noGrp="1"/>
          </p:cNvSpPr>
          <p:nvPr>
            <p:ph type="title"/>
          </p:nvPr>
        </p:nvSpPr>
        <p:spPr/>
        <p:txBody>
          <a:bodyPr/>
          <a:lstStyle/>
          <a:p>
            <a:r>
              <a:rPr lang="en-US"/>
              <a:t>Facebook FB Own Posts Table with views | SLTR - 20 of 22</a:t>
            </a:r>
          </a:p>
        </p:txBody>
      </p:sp>
      <p:graphicFrame>
        <p:nvGraphicFramePr>
          <p:cNvPr id="5" name="Table Placeholder 4">
            <a:extLst>
              <a:ext uri="{FF2B5EF4-FFF2-40B4-BE49-F238E27FC236}">
                <a16:creationId xmlns:a16="http://schemas.microsoft.com/office/drawing/2014/main" id="{CAFC28A9-8CA5-45E6-A37C-1D09E72036F7}"/>
              </a:ext>
            </a:extLst>
          </p:cNvPr>
          <p:cNvGraphicFramePr>
            <a:graphicFrameLocks noGrp="1"/>
          </p:cNvGraphicFramePr>
          <p:nvPr>
            <p:ph type="tbl" sz="quarter" idx="13"/>
            <p:extLst>
              <p:ext uri="{D42A27DB-BD31-4B8C-83A1-F6EECF244321}">
                <p14:modId xmlns:p14="http://schemas.microsoft.com/office/powerpoint/2010/main" val="890505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2315603"/>
                    </a:ext>
                  </a:extLst>
                </a:gridCol>
                <a:gridCol w="576072">
                  <a:extLst>
                    <a:ext uri="{9D8B030D-6E8A-4147-A177-3AD203B41FA5}">
                      <a16:colId xmlns:a16="http://schemas.microsoft.com/office/drawing/2014/main" val="3595046789"/>
                    </a:ext>
                  </a:extLst>
                </a:gridCol>
                <a:gridCol w="576072">
                  <a:extLst>
                    <a:ext uri="{9D8B030D-6E8A-4147-A177-3AD203B41FA5}">
                      <a16:colId xmlns:a16="http://schemas.microsoft.com/office/drawing/2014/main" val="2986108719"/>
                    </a:ext>
                  </a:extLst>
                </a:gridCol>
                <a:gridCol w="576072">
                  <a:extLst>
                    <a:ext uri="{9D8B030D-6E8A-4147-A177-3AD203B41FA5}">
                      <a16:colId xmlns:a16="http://schemas.microsoft.com/office/drawing/2014/main" val="2548643261"/>
                    </a:ext>
                  </a:extLst>
                </a:gridCol>
                <a:gridCol w="576072">
                  <a:extLst>
                    <a:ext uri="{9D8B030D-6E8A-4147-A177-3AD203B41FA5}">
                      <a16:colId xmlns:a16="http://schemas.microsoft.com/office/drawing/2014/main" val="2814611284"/>
                    </a:ext>
                  </a:extLst>
                </a:gridCol>
                <a:gridCol w="576072">
                  <a:extLst>
                    <a:ext uri="{9D8B030D-6E8A-4147-A177-3AD203B41FA5}">
                      <a16:colId xmlns:a16="http://schemas.microsoft.com/office/drawing/2014/main" val="3211949372"/>
                    </a:ext>
                  </a:extLst>
                </a:gridCol>
                <a:gridCol w="576072">
                  <a:extLst>
                    <a:ext uri="{9D8B030D-6E8A-4147-A177-3AD203B41FA5}">
                      <a16:colId xmlns:a16="http://schemas.microsoft.com/office/drawing/2014/main" val="218706929"/>
                    </a:ext>
                  </a:extLst>
                </a:gridCol>
                <a:gridCol w="576072">
                  <a:extLst>
                    <a:ext uri="{9D8B030D-6E8A-4147-A177-3AD203B41FA5}">
                      <a16:colId xmlns:a16="http://schemas.microsoft.com/office/drawing/2014/main" val="1068705782"/>
                    </a:ext>
                  </a:extLst>
                </a:gridCol>
                <a:gridCol w="576072">
                  <a:extLst>
                    <a:ext uri="{9D8B030D-6E8A-4147-A177-3AD203B41FA5}">
                      <a16:colId xmlns:a16="http://schemas.microsoft.com/office/drawing/2014/main" val="1465740135"/>
                    </a:ext>
                  </a:extLst>
                </a:gridCol>
                <a:gridCol w="576072">
                  <a:extLst>
                    <a:ext uri="{9D8B030D-6E8A-4147-A177-3AD203B41FA5}">
                      <a16:colId xmlns:a16="http://schemas.microsoft.com/office/drawing/2014/main" val="1918051014"/>
                    </a:ext>
                  </a:extLst>
                </a:gridCol>
                <a:gridCol w="576072">
                  <a:extLst>
                    <a:ext uri="{9D8B030D-6E8A-4147-A177-3AD203B41FA5}">
                      <a16:colId xmlns:a16="http://schemas.microsoft.com/office/drawing/2014/main" val="3268916829"/>
                    </a:ext>
                  </a:extLst>
                </a:gridCol>
                <a:gridCol w="658368">
                  <a:extLst>
                    <a:ext uri="{9D8B030D-6E8A-4147-A177-3AD203B41FA5}">
                      <a16:colId xmlns:a16="http://schemas.microsoft.com/office/drawing/2014/main" val="1820562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616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- 2018-03-18 18:40:58 </a:t>
                      </a:r>
                      <a:r>
                        <a:rPr kumimoji="0" lang="en-US" sz="1000" b="0" i="0" u="none" strike="noStrike" kern="1200" cap="none" spc="0" normalizeH="0" baseline="0" noProof="0">
                          <a:ln>
                            <a:noFill/>
                          </a:ln>
                          <a:solidFill>
                            <a:prstClr val="black"/>
                          </a:solidFill>
                          <a:effectLst/>
                          <a:uLnTx/>
                          <a:uFillTx/>
                          <a:latin typeface="+mn-lt"/>
                          <a:ea typeface="+mn-ea"/>
                          <a:cs typeface="+mn-cs"/>
                        </a:rPr>
                        <a:t> 
 ✨ WIN dinner for 2 at the amazing The Test Kitchen Mauritius AND a luxury night's stay! ✨
￼
To celebrate this award winning restaurant's arrival on Mauritian sand, simply answer the below question to enter: 
What award did The Test Kitchen win at the Eat Out Mercedes-Benz Restaurant Awards 2017? 
Answer below to enter! 
￼
T&amp;Cs apply: http://bit.ly/2FJ5Tzm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3294642"/>
                  </a:ext>
                </a:extLst>
              </a:tr>
            </a:tbl>
          </a:graphicData>
        </a:graphic>
      </p:graphicFrame>
      <p:sp>
        <p:nvSpPr>
          <p:cNvPr id="4" name="Text Placeholder 3">
            <a:extLst>
              <a:ext uri="{FF2B5EF4-FFF2-40B4-BE49-F238E27FC236}">
                <a16:creationId xmlns:a16="http://schemas.microsoft.com/office/drawing/2014/main" id="{9ABEE555-CF18-494C-A056-E1427C9B8D81}"/>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720772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C5D30-C59C-40BB-8CFD-BBD0892D322C}"/>
              </a:ext>
            </a:extLst>
          </p:cNvPr>
          <p:cNvSpPr>
            <a:spLocks noGrp="1"/>
          </p:cNvSpPr>
          <p:nvPr>
            <p:ph type="title"/>
          </p:nvPr>
        </p:nvSpPr>
        <p:spPr/>
        <p:txBody>
          <a:bodyPr/>
          <a:lstStyle/>
          <a:p>
            <a:r>
              <a:rPr lang="en-US"/>
              <a:t>Facebook FB Own Posts Table with views | SLTR - 21 of 22</a:t>
            </a:r>
          </a:p>
        </p:txBody>
      </p:sp>
      <p:graphicFrame>
        <p:nvGraphicFramePr>
          <p:cNvPr id="5" name="Table Placeholder 4">
            <a:extLst>
              <a:ext uri="{FF2B5EF4-FFF2-40B4-BE49-F238E27FC236}">
                <a16:creationId xmlns:a16="http://schemas.microsoft.com/office/drawing/2014/main" id="{36A44D0E-F03A-4F6A-9D73-3EDFA6F845C3}"/>
              </a:ext>
            </a:extLst>
          </p:cNvPr>
          <p:cNvGraphicFramePr>
            <a:graphicFrameLocks noGrp="1"/>
          </p:cNvGraphicFramePr>
          <p:nvPr>
            <p:ph type="tbl" sz="quarter" idx="13"/>
            <p:extLst>
              <p:ext uri="{D42A27DB-BD31-4B8C-83A1-F6EECF244321}">
                <p14:modId xmlns:p14="http://schemas.microsoft.com/office/powerpoint/2010/main" val="560569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10197021"/>
                    </a:ext>
                  </a:extLst>
                </a:gridCol>
                <a:gridCol w="576072">
                  <a:extLst>
                    <a:ext uri="{9D8B030D-6E8A-4147-A177-3AD203B41FA5}">
                      <a16:colId xmlns:a16="http://schemas.microsoft.com/office/drawing/2014/main" val="245141725"/>
                    </a:ext>
                  </a:extLst>
                </a:gridCol>
                <a:gridCol w="576072">
                  <a:extLst>
                    <a:ext uri="{9D8B030D-6E8A-4147-A177-3AD203B41FA5}">
                      <a16:colId xmlns:a16="http://schemas.microsoft.com/office/drawing/2014/main" val="4258191968"/>
                    </a:ext>
                  </a:extLst>
                </a:gridCol>
                <a:gridCol w="576072">
                  <a:extLst>
                    <a:ext uri="{9D8B030D-6E8A-4147-A177-3AD203B41FA5}">
                      <a16:colId xmlns:a16="http://schemas.microsoft.com/office/drawing/2014/main" val="893746727"/>
                    </a:ext>
                  </a:extLst>
                </a:gridCol>
                <a:gridCol w="576072">
                  <a:extLst>
                    <a:ext uri="{9D8B030D-6E8A-4147-A177-3AD203B41FA5}">
                      <a16:colId xmlns:a16="http://schemas.microsoft.com/office/drawing/2014/main" val="268311759"/>
                    </a:ext>
                  </a:extLst>
                </a:gridCol>
                <a:gridCol w="576072">
                  <a:extLst>
                    <a:ext uri="{9D8B030D-6E8A-4147-A177-3AD203B41FA5}">
                      <a16:colId xmlns:a16="http://schemas.microsoft.com/office/drawing/2014/main" val="4057060940"/>
                    </a:ext>
                  </a:extLst>
                </a:gridCol>
                <a:gridCol w="576072">
                  <a:extLst>
                    <a:ext uri="{9D8B030D-6E8A-4147-A177-3AD203B41FA5}">
                      <a16:colId xmlns:a16="http://schemas.microsoft.com/office/drawing/2014/main" val="1025900790"/>
                    </a:ext>
                  </a:extLst>
                </a:gridCol>
                <a:gridCol w="576072">
                  <a:extLst>
                    <a:ext uri="{9D8B030D-6E8A-4147-A177-3AD203B41FA5}">
                      <a16:colId xmlns:a16="http://schemas.microsoft.com/office/drawing/2014/main" val="2234095509"/>
                    </a:ext>
                  </a:extLst>
                </a:gridCol>
                <a:gridCol w="576072">
                  <a:extLst>
                    <a:ext uri="{9D8B030D-6E8A-4147-A177-3AD203B41FA5}">
                      <a16:colId xmlns:a16="http://schemas.microsoft.com/office/drawing/2014/main" val="476524755"/>
                    </a:ext>
                  </a:extLst>
                </a:gridCol>
                <a:gridCol w="576072">
                  <a:extLst>
                    <a:ext uri="{9D8B030D-6E8A-4147-A177-3AD203B41FA5}">
                      <a16:colId xmlns:a16="http://schemas.microsoft.com/office/drawing/2014/main" val="84436717"/>
                    </a:ext>
                  </a:extLst>
                </a:gridCol>
                <a:gridCol w="576072">
                  <a:extLst>
                    <a:ext uri="{9D8B030D-6E8A-4147-A177-3AD203B41FA5}">
                      <a16:colId xmlns:a16="http://schemas.microsoft.com/office/drawing/2014/main" val="666379054"/>
                    </a:ext>
                  </a:extLst>
                </a:gridCol>
                <a:gridCol w="658368">
                  <a:extLst>
                    <a:ext uri="{9D8B030D-6E8A-4147-A177-3AD203B41FA5}">
                      <a16:colId xmlns:a16="http://schemas.microsoft.com/office/drawing/2014/main" val="2217705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9878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- 2018-03-23 09:11:19 </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coveted cuisine from The Test Kitchen right here in Mauritius, and stay over in a Deluxe Ocean View Room! Book for between 11th &amp; 22nd April at local rates, starting from Rs. 18,500/night. 
Call 402 7400 or email reservations.sltr@shangri-la.com and quote PLOCALTTK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18866"/>
                  </a:ext>
                </a:extLst>
              </a:tr>
            </a:tbl>
          </a:graphicData>
        </a:graphic>
      </p:graphicFrame>
      <p:sp>
        <p:nvSpPr>
          <p:cNvPr id="4" name="Text Placeholder 3">
            <a:extLst>
              <a:ext uri="{FF2B5EF4-FFF2-40B4-BE49-F238E27FC236}">
                <a16:creationId xmlns:a16="http://schemas.microsoft.com/office/drawing/2014/main" id="{E966B265-FF9C-47E4-9B53-9CC636588489}"/>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794740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6A9D5-7356-4A7A-981E-DEE90E0D7656}"/>
              </a:ext>
            </a:extLst>
          </p:cNvPr>
          <p:cNvSpPr>
            <a:spLocks noGrp="1"/>
          </p:cNvSpPr>
          <p:nvPr>
            <p:ph type="title"/>
          </p:nvPr>
        </p:nvSpPr>
        <p:spPr/>
        <p:txBody>
          <a:bodyPr/>
          <a:lstStyle/>
          <a:p>
            <a:r>
              <a:rPr lang="en-US"/>
              <a:t>Facebook FB Own Posts Table with views | SLTR - 22 of 22</a:t>
            </a:r>
          </a:p>
        </p:txBody>
      </p:sp>
      <p:graphicFrame>
        <p:nvGraphicFramePr>
          <p:cNvPr id="5" name="Table Placeholder 4">
            <a:extLst>
              <a:ext uri="{FF2B5EF4-FFF2-40B4-BE49-F238E27FC236}">
                <a16:creationId xmlns:a16="http://schemas.microsoft.com/office/drawing/2014/main" id="{D97BD11A-091C-47BD-A125-0F0270D283A9}"/>
              </a:ext>
            </a:extLst>
          </p:cNvPr>
          <p:cNvGraphicFramePr>
            <a:graphicFrameLocks noGrp="1"/>
          </p:cNvGraphicFramePr>
          <p:nvPr>
            <p:ph type="tbl" sz="quarter" idx="13"/>
            <p:extLst>
              <p:ext uri="{D42A27DB-BD31-4B8C-83A1-F6EECF244321}">
                <p14:modId xmlns:p14="http://schemas.microsoft.com/office/powerpoint/2010/main" val="2506642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4928609"/>
                    </a:ext>
                  </a:extLst>
                </a:gridCol>
                <a:gridCol w="576072">
                  <a:extLst>
                    <a:ext uri="{9D8B030D-6E8A-4147-A177-3AD203B41FA5}">
                      <a16:colId xmlns:a16="http://schemas.microsoft.com/office/drawing/2014/main" val="4274498278"/>
                    </a:ext>
                  </a:extLst>
                </a:gridCol>
                <a:gridCol w="576072">
                  <a:extLst>
                    <a:ext uri="{9D8B030D-6E8A-4147-A177-3AD203B41FA5}">
                      <a16:colId xmlns:a16="http://schemas.microsoft.com/office/drawing/2014/main" val="922710256"/>
                    </a:ext>
                  </a:extLst>
                </a:gridCol>
                <a:gridCol w="576072">
                  <a:extLst>
                    <a:ext uri="{9D8B030D-6E8A-4147-A177-3AD203B41FA5}">
                      <a16:colId xmlns:a16="http://schemas.microsoft.com/office/drawing/2014/main" val="863410369"/>
                    </a:ext>
                  </a:extLst>
                </a:gridCol>
                <a:gridCol w="576072">
                  <a:extLst>
                    <a:ext uri="{9D8B030D-6E8A-4147-A177-3AD203B41FA5}">
                      <a16:colId xmlns:a16="http://schemas.microsoft.com/office/drawing/2014/main" val="4063333906"/>
                    </a:ext>
                  </a:extLst>
                </a:gridCol>
                <a:gridCol w="576072">
                  <a:extLst>
                    <a:ext uri="{9D8B030D-6E8A-4147-A177-3AD203B41FA5}">
                      <a16:colId xmlns:a16="http://schemas.microsoft.com/office/drawing/2014/main" val="1575560463"/>
                    </a:ext>
                  </a:extLst>
                </a:gridCol>
                <a:gridCol w="576072">
                  <a:extLst>
                    <a:ext uri="{9D8B030D-6E8A-4147-A177-3AD203B41FA5}">
                      <a16:colId xmlns:a16="http://schemas.microsoft.com/office/drawing/2014/main" val="2623091818"/>
                    </a:ext>
                  </a:extLst>
                </a:gridCol>
                <a:gridCol w="576072">
                  <a:extLst>
                    <a:ext uri="{9D8B030D-6E8A-4147-A177-3AD203B41FA5}">
                      <a16:colId xmlns:a16="http://schemas.microsoft.com/office/drawing/2014/main" val="2521825735"/>
                    </a:ext>
                  </a:extLst>
                </a:gridCol>
                <a:gridCol w="576072">
                  <a:extLst>
                    <a:ext uri="{9D8B030D-6E8A-4147-A177-3AD203B41FA5}">
                      <a16:colId xmlns:a16="http://schemas.microsoft.com/office/drawing/2014/main" val="4045726380"/>
                    </a:ext>
                  </a:extLst>
                </a:gridCol>
                <a:gridCol w="576072">
                  <a:extLst>
                    <a:ext uri="{9D8B030D-6E8A-4147-A177-3AD203B41FA5}">
                      <a16:colId xmlns:a16="http://schemas.microsoft.com/office/drawing/2014/main" val="547404353"/>
                    </a:ext>
                  </a:extLst>
                </a:gridCol>
                <a:gridCol w="576072">
                  <a:extLst>
                    <a:ext uri="{9D8B030D-6E8A-4147-A177-3AD203B41FA5}">
                      <a16:colId xmlns:a16="http://schemas.microsoft.com/office/drawing/2014/main" val="776351530"/>
                    </a:ext>
                  </a:extLst>
                </a:gridCol>
                <a:gridCol w="658368">
                  <a:extLst>
                    <a:ext uri="{9D8B030D-6E8A-4147-A177-3AD203B41FA5}">
                      <a16:colId xmlns:a16="http://schemas.microsoft.com/office/drawing/2014/main" val="1748750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231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- 2017-01-12 13:27:18 </a:t>
                      </a:r>
                      <a:r>
                        <a:rPr kumimoji="0" lang="en-US" sz="1000" b="0" i="0" u="none" strike="noStrike" kern="1200" cap="none" spc="0" normalizeH="0" baseline="0" noProof="0">
                          <a:ln>
                            <a:noFill/>
                          </a:ln>
                          <a:solidFill>
                            <a:prstClr val="black"/>
                          </a:solidFill>
                          <a:effectLst/>
                          <a:uLnTx/>
                          <a:uFillTx/>
                          <a:latin typeface="+mn-lt"/>
                          <a:ea typeface="+mn-ea"/>
                          <a:cs typeface="+mn-cs"/>
                        </a:rPr>
                        <a:t> 
 Honeymoon in Paradise - Choose an iconic destination for your very special occasion, with completely personal and romantic experiences planned just for you.  
http://bit.ly/2jGO5JX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4086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- 2017-07-12 19:17:49 </a:t>
                      </a:r>
                      <a:r>
                        <a:rPr kumimoji="0" lang="en-US" sz="1000" b="0" i="0" u="none" strike="noStrike" kern="1200" cap="none" spc="0" normalizeH="0" baseline="0" noProof="0">
                          <a:ln>
                            <a:noFill/>
                          </a:ln>
                          <a:solidFill>
                            <a:prstClr val="black"/>
                          </a:solidFill>
                          <a:effectLst/>
                          <a:uLnTx/>
                          <a:uFillTx/>
                          <a:latin typeface="+mn-lt"/>
                          <a:ea typeface="+mn-ea"/>
                          <a:cs typeface="+mn-cs"/>
                        </a:rPr>
                        <a:t> 
 For a chance to win a luxurious barbecue for two on our exclusive private island this Sunday 16th July, simply comment below and tell us who you'd bring with you! 
T&amp;C here: http://bit.ly/2tMZtGg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2627128"/>
                  </a:ext>
                </a:extLst>
              </a:tr>
            </a:tbl>
          </a:graphicData>
        </a:graphic>
      </p:graphicFrame>
      <p:sp>
        <p:nvSpPr>
          <p:cNvPr id="4" name="Text Placeholder 3">
            <a:extLst>
              <a:ext uri="{FF2B5EF4-FFF2-40B4-BE49-F238E27FC236}">
                <a16:creationId xmlns:a16="http://schemas.microsoft.com/office/drawing/2014/main" id="{F4E6F96D-B229-4EE1-A766-34E48106D217}"/>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94570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47900-578F-40B0-8DFE-70608649A6F0}"/>
              </a:ext>
            </a:extLst>
          </p:cNvPr>
          <p:cNvSpPr>
            <a:spLocks noGrp="1"/>
          </p:cNvSpPr>
          <p:nvPr>
            <p:ph type="title"/>
          </p:nvPr>
        </p:nvSpPr>
        <p:spPr/>
        <p:txBody>
          <a:bodyPr/>
          <a:lstStyle/>
          <a:p>
            <a:r>
              <a:rPr lang="en-US"/>
              <a:t>Instagram IG Followers Total (Bar Chart) | SLTR</a:t>
            </a:r>
          </a:p>
        </p:txBody>
      </p:sp>
      <p:graphicFrame>
        <p:nvGraphicFramePr>
          <p:cNvPr id="6" name="Chart Placeholder 5">
            <a:extLst>
              <a:ext uri="{FF2B5EF4-FFF2-40B4-BE49-F238E27FC236}">
                <a16:creationId xmlns:a16="http://schemas.microsoft.com/office/drawing/2014/main" id="{511C6255-4D9A-42B3-A1A8-B9DC04DE7A37}"/>
              </a:ext>
            </a:extLst>
          </p:cNvPr>
          <p:cNvGraphicFramePr>
            <a:graphicFrameLocks noGrp="1"/>
          </p:cNvGraphicFramePr>
          <p:nvPr>
            <p:ph type="chart" sz="quarter" idx="13"/>
            <p:extLst>
              <p:ext uri="{D42A27DB-BD31-4B8C-83A1-F6EECF244321}">
                <p14:modId xmlns:p14="http://schemas.microsoft.com/office/powerpoint/2010/main" val="3409808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A85B69-E0F5-4660-B8AB-B87183A89CCC}"/>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92F926E3-F942-49C2-B928-C88AE08486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79321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D4EA3-D9BA-48A2-B99E-2038340DD6B0}"/>
              </a:ext>
            </a:extLst>
          </p:cNvPr>
          <p:cNvSpPr>
            <a:spLocks noGrp="1"/>
          </p:cNvSpPr>
          <p:nvPr>
            <p:ph type="title"/>
          </p:nvPr>
        </p:nvSpPr>
        <p:spPr/>
        <p:txBody>
          <a:bodyPr/>
          <a:lstStyle/>
          <a:p>
            <a:r>
              <a:rPr lang="en-US"/>
              <a:t>Instagram IG Followers Change (Bar Chart) | SLTR</a:t>
            </a:r>
          </a:p>
        </p:txBody>
      </p:sp>
      <p:graphicFrame>
        <p:nvGraphicFramePr>
          <p:cNvPr id="6" name="Chart Placeholder 5">
            <a:extLst>
              <a:ext uri="{FF2B5EF4-FFF2-40B4-BE49-F238E27FC236}">
                <a16:creationId xmlns:a16="http://schemas.microsoft.com/office/drawing/2014/main" id="{ACB5232C-705A-4B21-93AA-B8B2F20DAE0F}"/>
              </a:ext>
            </a:extLst>
          </p:cNvPr>
          <p:cNvGraphicFramePr>
            <a:graphicFrameLocks noGrp="1"/>
          </p:cNvGraphicFramePr>
          <p:nvPr>
            <p:ph type="chart" sz="quarter" idx="13"/>
            <p:extLst>
              <p:ext uri="{D42A27DB-BD31-4B8C-83A1-F6EECF244321}">
                <p14:modId xmlns:p14="http://schemas.microsoft.com/office/powerpoint/2010/main" val="3218207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FA9A9E-5562-4F63-9240-F9F91F3B2FFA}"/>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F296D07D-B85C-4807-AE3E-26FE23E6E4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3868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A6412-859D-4B09-A4CD-D8EF65A050D6}"/>
              </a:ext>
            </a:extLst>
          </p:cNvPr>
          <p:cNvSpPr>
            <a:spLocks noGrp="1"/>
          </p:cNvSpPr>
          <p:nvPr>
            <p:ph type="title"/>
          </p:nvPr>
        </p:nvSpPr>
        <p:spPr/>
        <p:txBody>
          <a:bodyPr/>
          <a:lstStyle/>
          <a:p>
            <a:r>
              <a:rPr lang="en-US"/>
              <a:t>Reach  | SLTR</a:t>
            </a:r>
          </a:p>
        </p:txBody>
      </p:sp>
      <p:graphicFrame>
        <p:nvGraphicFramePr>
          <p:cNvPr id="6" name="Chart Placeholder 5">
            <a:extLst>
              <a:ext uri="{FF2B5EF4-FFF2-40B4-BE49-F238E27FC236}">
                <a16:creationId xmlns:a16="http://schemas.microsoft.com/office/drawing/2014/main" id="{86A8FD3A-CF1E-4D56-AB62-067DBCA33742}"/>
              </a:ext>
            </a:extLst>
          </p:cNvPr>
          <p:cNvGraphicFramePr>
            <a:graphicFrameLocks noGrp="1"/>
          </p:cNvGraphicFramePr>
          <p:nvPr>
            <p:ph type="chart" sz="quarter" idx="13"/>
            <p:extLst>
              <p:ext uri="{D42A27DB-BD31-4B8C-83A1-F6EECF244321}">
                <p14:modId xmlns:p14="http://schemas.microsoft.com/office/powerpoint/2010/main" val="2972561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CE509E-8A24-42B7-AA9F-0180ABBFD8AB}"/>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B39EE28A-8A60-48E8-A5B9-CE7744CF34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3004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14CC3-D2CA-4AB0-9448-ADF1366FA54D}"/>
              </a:ext>
            </a:extLst>
          </p:cNvPr>
          <p:cNvSpPr>
            <a:spLocks noGrp="1"/>
          </p:cNvSpPr>
          <p:nvPr>
            <p:ph type="title"/>
          </p:nvPr>
        </p:nvSpPr>
        <p:spPr/>
        <p:txBody>
          <a:bodyPr/>
          <a:lstStyle/>
          <a:p>
            <a:r>
              <a:rPr lang="en-US"/>
              <a:t>Instagram IG Total Interactions (Bar Chart) | shangrilamauritius</a:t>
            </a:r>
          </a:p>
        </p:txBody>
      </p:sp>
      <p:graphicFrame>
        <p:nvGraphicFramePr>
          <p:cNvPr id="6" name="Chart Placeholder 5">
            <a:extLst>
              <a:ext uri="{FF2B5EF4-FFF2-40B4-BE49-F238E27FC236}">
                <a16:creationId xmlns:a16="http://schemas.microsoft.com/office/drawing/2014/main" id="{E1DF327C-2722-4F52-91FB-0E094728F378}"/>
              </a:ext>
            </a:extLst>
          </p:cNvPr>
          <p:cNvGraphicFramePr>
            <a:graphicFrameLocks noGrp="1"/>
          </p:cNvGraphicFramePr>
          <p:nvPr>
            <p:ph type="chart" sz="quarter" idx="13"/>
            <p:extLst>
              <p:ext uri="{D42A27DB-BD31-4B8C-83A1-F6EECF244321}">
                <p14:modId xmlns:p14="http://schemas.microsoft.com/office/powerpoint/2010/main" val="2571504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124767-26E9-452E-AD46-EA37B1B92796}"/>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145A7F8F-9D67-4CB3-8770-B3BAC3E476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0347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BD4D1-BC02-4C8D-B642-4BDECDDBAB5A}"/>
              </a:ext>
            </a:extLst>
          </p:cNvPr>
          <p:cNvSpPr>
            <a:spLocks noGrp="1"/>
          </p:cNvSpPr>
          <p:nvPr>
            <p:ph type="title"/>
          </p:nvPr>
        </p:nvSpPr>
        <p:spPr/>
        <p:txBody>
          <a:bodyPr/>
          <a:lstStyle/>
          <a:p>
            <a:r>
              <a:rPr lang="en-US"/>
              <a:t>Instagram Posts Table | SLTR - 1 of 3</a:t>
            </a:r>
          </a:p>
        </p:txBody>
      </p:sp>
      <p:graphicFrame>
        <p:nvGraphicFramePr>
          <p:cNvPr id="5" name="Table Placeholder 4">
            <a:extLst>
              <a:ext uri="{FF2B5EF4-FFF2-40B4-BE49-F238E27FC236}">
                <a16:creationId xmlns:a16="http://schemas.microsoft.com/office/drawing/2014/main" id="{D0A32E64-33F9-483E-A760-E18B72F51BF7}"/>
              </a:ext>
            </a:extLst>
          </p:cNvPr>
          <p:cNvGraphicFramePr>
            <a:graphicFrameLocks noGrp="1"/>
          </p:cNvGraphicFramePr>
          <p:nvPr>
            <p:ph type="tbl" sz="quarter" idx="13"/>
            <p:extLst>
              <p:ext uri="{D42A27DB-BD31-4B8C-83A1-F6EECF244321}">
                <p14:modId xmlns:p14="http://schemas.microsoft.com/office/powerpoint/2010/main" val="3083620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63936579"/>
                    </a:ext>
                  </a:extLst>
                </a:gridCol>
                <a:gridCol w="987552">
                  <a:extLst>
                    <a:ext uri="{9D8B030D-6E8A-4147-A177-3AD203B41FA5}">
                      <a16:colId xmlns:a16="http://schemas.microsoft.com/office/drawing/2014/main" val="3925133024"/>
                    </a:ext>
                  </a:extLst>
                </a:gridCol>
                <a:gridCol w="987552">
                  <a:extLst>
                    <a:ext uri="{9D8B030D-6E8A-4147-A177-3AD203B41FA5}">
                      <a16:colId xmlns:a16="http://schemas.microsoft.com/office/drawing/2014/main" val="357376170"/>
                    </a:ext>
                  </a:extLst>
                </a:gridCol>
                <a:gridCol w="987552">
                  <a:extLst>
                    <a:ext uri="{9D8B030D-6E8A-4147-A177-3AD203B41FA5}">
                      <a16:colId xmlns:a16="http://schemas.microsoft.com/office/drawing/2014/main" val="59572639"/>
                    </a:ext>
                  </a:extLst>
                </a:gridCol>
                <a:gridCol w="987552">
                  <a:extLst>
                    <a:ext uri="{9D8B030D-6E8A-4147-A177-3AD203B41FA5}">
                      <a16:colId xmlns:a16="http://schemas.microsoft.com/office/drawing/2014/main" val="3243675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884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- 2018-06-13 12:32:58 </a:t>
                      </a:r>
                      <a:r>
                        <a:rPr kumimoji="0" lang="en-US" sz="1000" b="0" i="0" u="none" strike="noStrike" kern="1200" cap="none" spc="0" normalizeH="0" baseline="0" noProof="0">
                          <a:ln>
                            <a:noFill/>
                          </a:ln>
                          <a:solidFill>
                            <a:prstClr val="black"/>
                          </a:solidFill>
                          <a:effectLst/>
                          <a:uLnTx/>
                          <a:uFillTx/>
                          <a:latin typeface="+mn-lt"/>
                          <a:ea typeface="+mn-ea"/>
                          <a:cs typeface="+mn-cs"/>
                        </a:rPr>
                        <a:t>
 The Ocean life 🐢🤘 📷 @holivisions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8236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- 2018-02-08 10:01:04 </a:t>
                      </a:r>
                      <a:r>
                        <a:rPr kumimoji="0" lang="en-US" sz="1000" b="0" i="0" u="none" strike="noStrike" kern="1200" cap="none" spc="0" normalizeH="0" baseline="0" noProof="0">
                          <a:ln>
                            <a:noFill/>
                          </a:ln>
                          <a:solidFill>
                            <a:prstClr val="black"/>
                          </a:solidFill>
                          <a:effectLst/>
                          <a:uLnTx/>
                          <a:uFillTx/>
                          <a:latin typeface="+mn-lt"/>
                          <a:ea typeface="+mn-ea"/>
                          <a:cs typeface="+mn-cs"/>
                        </a:rPr>
                        <a:t>
 Just nipping to the bar... 📷 : @hotel_planet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667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- 2017-04-24 12:53:56 </a:t>
                      </a:r>
                      <a:r>
                        <a:rPr kumimoji="0" lang="en-US" sz="1000" b="0" i="0" u="none" strike="noStrike" kern="1200" cap="none" spc="0" normalizeH="0" baseline="0" noProof="0">
                          <a:ln>
                            <a:noFill/>
                          </a:ln>
                          <a:solidFill>
                            <a:prstClr val="black"/>
                          </a:solidFill>
                          <a:effectLst/>
                          <a:uLnTx/>
                          <a:uFillTx/>
                          <a:latin typeface="+mn-lt"/>
                          <a:ea typeface="+mn-ea"/>
                          <a:cs typeface="+mn-cs"/>
                        </a:rPr>
                        <a:t>
 Monday means no plans just sun! 📷 @olivertomass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048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- 2018-02-26 15:23:36 </a:t>
                      </a:r>
                      <a:r>
                        <a:rPr kumimoji="0" lang="en-US" sz="1000" b="0" i="0" u="none" strike="noStrike" kern="1200" cap="none" spc="0" normalizeH="0" baseline="0" noProof="0">
                          <a:ln>
                            <a:noFill/>
                          </a:ln>
                          <a:solidFill>
                            <a:prstClr val="black"/>
                          </a:solidFill>
                          <a:effectLst/>
                          <a:uLnTx/>
                          <a:uFillTx/>
                          <a:latin typeface="+mn-lt"/>
                          <a:ea typeface="+mn-ea"/>
                          <a:cs typeface="+mn-cs"/>
                        </a:rPr>
                        <a:t>
 Ilot Mangénie will steal a pizza your heart... 📷: @scarlett.delatorre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519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- 2018-05-30 09:32:44 </a:t>
                      </a:r>
                      <a:r>
                        <a:rPr kumimoji="0" lang="en-US" sz="1000" b="0" i="0" u="none" strike="noStrike" kern="1200" cap="none" spc="0" normalizeH="0" baseline="0" noProof="0">
                          <a:ln>
                            <a:noFill/>
                          </a:ln>
                          <a:solidFill>
                            <a:prstClr val="black"/>
                          </a:solidFill>
                          <a:effectLst/>
                          <a:uLnTx/>
                          <a:uFillTx/>
                          <a:latin typeface="+mn-lt"/>
                          <a:ea typeface="+mn-ea"/>
                          <a:cs typeface="+mn-cs"/>
                        </a:rPr>
                        <a:t>
 Nothing like watching the sunrise on the beach! Comment below if this is your summer 2018 goal! 📷 gussiemelia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5072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- 2018-07-01 16:47:14 </a:t>
                      </a:r>
                      <a:r>
                        <a:rPr kumimoji="0" lang="en-US" sz="1000" b="0" i="0" u="none" strike="noStrike" kern="1200" cap="none" spc="0" normalizeH="0" baseline="0" noProof="0">
                          <a:ln>
                            <a:noFill/>
                          </a:ln>
                          <a:solidFill>
                            <a:prstClr val="black"/>
                          </a:solidFill>
                          <a:effectLst/>
                          <a:uLnTx/>
                          <a:uFillTx/>
                          <a:latin typeface="+mn-lt"/>
                          <a:ea typeface="+mn-ea"/>
                          <a:cs typeface="+mn-cs"/>
                        </a:rPr>
                        <a:t>
 There’s always Summer vibes in Mauritius! Tropical year round climates are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9602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- 2018-04-27 13:38:29 </a:t>
                      </a:r>
                      <a:r>
                        <a:rPr kumimoji="0" lang="en-US" sz="1000" b="0" i="0" u="none" strike="noStrike" kern="1200" cap="none" spc="0" normalizeH="0" baseline="0" noProof="0">
                          <a:ln>
                            <a:noFill/>
                          </a:ln>
                          <a:solidFill>
                            <a:prstClr val="black"/>
                          </a:solidFill>
                          <a:effectLst/>
                          <a:uLnTx/>
                          <a:uFillTx/>
                          <a:latin typeface="+mn-lt"/>
                          <a:ea typeface="+mn-ea"/>
                          <a:cs typeface="+mn-cs"/>
                        </a:rPr>
                        <a:t>
 The sand is always whiter on the other side 📷 @mycasainteriors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407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- 2017-12-21 10:33:07 </a:t>
                      </a:r>
                      <a:r>
                        <a:rPr kumimoji="0" lang="en-US" sz="1000" b="0" i="0" u="none" strike="noStrike" kern="1200" cap="none" spc="0" normalizeH="0" baseline="0" noProof="0">
                          <a:ln>
                            <a:noFill/>
                          </a:ln>
                          <a:solidFill>
                            <a:prstClr val="black"/>
                          </a:solidFill>
                          <a:effectLst/>
                          <a:uLnTx/>
                          <a:uFillTx/>
                          <a:latin typeface="+mn-lt"/>
                          <a:ea typeface="+mn-ea"/>
                          <a:cs typeface="+mn-cs"/>
                        </a:rPr>
                        <a:t>
 Just a casual dinner... 📷 @seb_m_mc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0592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- 2018-06-21 15:39:18 </a:t>
                      </a:r>
                      <a:r>
                        <a:rPr kumimoji="0" lang="en-US" sz="1000" b="0" i="0" u="none" strike="noStrike" kern="1200" cap="none" spc="0" normalizeH="0" baseline="0" noProof="0">
                          <a:ln>
                            <a:noFill/>
                          </a:ln>
                          <a:solidFill>
                            <a:prstClr val="black"/>
                          </a:solidFill>
                          <a:effectLst/>
                          <a:uLnTx/>
                          <a:uFillTx/>
                          <a:latin typeface="+mn-lt"/>
                          <a:ea typeface="+mn-ea"/>
                          <a:cs typeface="+mn-cs"/>
                        </a:rPr>
                        <a:t>
 Thursdays are meant to be spent by the pool! 💙 📷 @gussiemelia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7162171"/>
                  </a:ext>
                </a:extLst>
              </a:tr>
            </a:tbl>
          </a:graphicData>
        </a:graphic>
      </p:graphicFrame>
      <p:sp>
        <p:nvSpPr>
          <p:cNvPr id="4" name="Text Placeholder 3">
            <a:extLst>
              <a:ext uri="{FF2B5EF4-FFF2-40B4-BE49-F238E27FC236}">
                <a16:creationId xmlns:a16="http://schemas.microsoft.com/office/drawing/2014/main" id="{D49066C8-AB5F-4123-BEA2-E56A026C1967}"/>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307995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FA0DA-FECF-44F0-AECD-432D1A8CE7F3}"/>
              </a:ext>
            </a:extLst>
          </p:cNvPr>
          <p:cNvSpPr>
            <a:spLocks noGrp="1"/>
          </p:cNvSpPr>
          <p:nvPr>
            <p:ph type="title"/>
          </p:nvPr>
        </p:nvSpPr>
        <p:spPr/>
        <p:txBody>
          <a:bodyPr/>
          <a:lstStyle/>
          <a:p>
            <a:r>
              <a:rPr lang="en-US"/>
              <a:t>Instagram Posts Table | SLTR - 2 of 3</a:t>
            </a:r>
          </a:p>
        </p:txBody>
      </p:sp>
      <p:graphicFrame>
        <p:nvGraphicFramePr>
          <p:cNvPr id="5" name="Table Placeholder 4">
            <a:extLst>
              <a:ext uri="{FF2B5EF4-FFF2-40B4-BE49-F238E27FC236}">
                <a16:creationId xmlns:a16="http://schemas.microsoft.com/office/drawing/2014/main" id="{FE6A6F21-A1EA-4527-9F64-BD81E830028A}"/>
              </a:ext>
            </a:extLst>
          </p:cNvPr>
          <p:cNvGraphicFramePr>
            <a:graphicFrameLocks noGrp="1"/>
          </p:cNvGraphicFramePr>
          <p:nvPr>
            <p:ph type="tbl" sz="quarter" idx="13"/>
            <p:extLst>
              <p:ext uri="{D42A27DB-BD31-4B8C-83A1-F6EECF244321}">
                <p14:modId xmlns:p14="http://schemas.microsoft.com/office/powerpoint/2010/main" val="3613000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92033473"/>
                    </a:ext>
                  </a:extLst>
                </a:gridCol>
                <a:gridCol w="987552">
                  <a:extLst>
                    <a:ext uri="{9D8B030D-6E8A-4147-A177-3AD203B41FA5}">
                      <a16:colId xmlns:a16="http://schemas.microsoft.com/office/drawing/2014/main" val="4148792898"/>
                    </a:ext>
                  </a:extLst>
                </a:gridCol>
                <a:gridCol w="987552">
                  <a:extLst>
                    <a:ext uri="{9D8B030D-6E8A-4147-A177-3AD203B41FA5}">
                      <a16:colId xmlns:a16="http://schemas.microsoft.com/office/drawing/2014/main" val="1855249917"/>
                    </a:ext>
                  </a:extLst>
                </a:gridCol>
                <a:gridCol w="987552">
                  <a:extLst>
                    <a:ext uri="{9D8B030D-6E8A-4147-A177-3AD203B41FA5}">
                      <a16:colId xmlns:a16="http://schemas.microsoft.com/office/drawing/2014/main" val="46293619"/>
                    </a:ext>
                  </a:extLst>
                </a:gridCol>
                <a:gridCol w="987552">
                  <a:extLst>
                    <a:ext uri="{9D8B030D-6E8A-4147-A177-3AD203B41FA5}">
                      <a16:colId xmlns:a16="http://schemas.microsoft.com/office/drawing/2014/main" val="4018510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336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- 2017-02-18 10:03:34 </a:t>
                      </a:r>
                      <a:r>
                        <a:rPr kumimoji="0" lang="en-US" sz="1000" b="0" i="0" u="none" strike="noStrike" kern="1200" cap="none" spc="0" normalizeH="0" baseline="0" noProof="0">
                          <a:ln>
                            <a:noFill/>
                          </a:ln>
                          <a:solidFill>
                            <a:prstClr val="black"/>
                          </a:solidFill>
                          <a:effectLst/>
                          <a:uLnTx/>
                          <a:uFillTx/>
                          <a:latin typeface="+mn-lt"/>
                          <a:ea typeface="+mn-ea"/>
                          <a:cs typeface="+mn-cs"/>
                        </a:rPr>
                        <a:t>
 Blue is the colour of Paradise 💙
📷: @kneergheen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1149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- 2018-07-30 12:05:11 </a:t>
                      </a:r>
                      <a:r>
                        <a:rPr kumimoji="0" lang="en-US" sz="1000" b="0" i="0" u="none" strike="noStrike" kern="1200" cap="none" spc="0" normalizeH="0" baseline="0" noProof="0">
                          <a:ln>
                            <a:noFill/>
                          </a:ln>
                          <a:solidFill>
                            <a:prstClr val="black"/>
                          </a:solidFill>
                          <a:effectLst/>
                          <a:uLnTx/>
                          <a:uFillTx/>
                          <a:latin typeface="+mn-lt"/>
                          <a:ea typeface="+mn-ea"/>
                          <a:cs typeface="+mn-cs"/>
                        </a:rPr>
                        <a:t>
 Another fan favourite spot! If you've taken this image before, upload to your insta stories and tag us! We'll feature the best 📷 waelontour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701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- 2017-04-02 09:17:25 </a:t>
                      </a:r>
                      <a:r>
                        <a:rPr kumimoji="0" lang="en-US" sz="1000" b="0" i="0" u="none" strike="noStrike" kern="1200" cap="none" spc="0" normalizeH="0" baseline="0" noProof="0">
                          <a:ln>
                            <a:noFill/>
                          </a:ln>
                          <a:solidFill>
                            <a:prstClr val="black"/>
                          </a:solidFill>
                          <a:effectLst/>
                          <a:uLnTx/>
                          <a:uFillTx/>
                          <a:latin typeface="+mn-lt"/>
                          <a:ea typeface="+mn-ea"/>
                          <a:cs typeface="+mn-cs"/>
                        </a:rPr>
                        <a:t>
 What's your Sunday plan? 📷 @sarah_in_mauritius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3138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- 2018-09-14 13:24:13 </a:t>
                      </a:r>
                      <a:r>
                        <a:rPr kumimoji="0" lang="en-US" sz="1000" b="0" i="0" u="none" strike="noStrike" kern="1200" cap="none" spc="0" normalizeH="0" baseline="0" noProof="0">
                          <a:ln>
                            <a:noFill/>
                          </a:ln>
                          <a:solidFill>
                            <a:prstClr val="black"/>
                          </a:solidFill>
                          <a:effectLst/>
                          <a:uLnTx/>
                          <a:uFillTx/>
                          <a:latin typeface="+mn-lt"/>
                          <a:ea typeface="+mn-ea"/>
                          <a:cs typeface="+mn-cs"/>
                        </a:rPr>
                        <a:t>
 Are you inspired by the beauty of Mauritius? 📷: vitamin_sea_ltd_mauritius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115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- 2017-08-03 09:08:11 </a:t>
                      </a:r>
                      <a:r>
                        <a:rPr kumimoji="0" lang="en-US" sz="1000" b="0" i="0" u="none" strike="noStrike" kern="1200" cap="none" spc="0" normalizeH="0" baseline="0" noProof="0">
                          <a:ln>
                            <a:noFill/>
                          </a:ln>
                          <a:solidFill>
                            <a:prstClr val="black"/>
                          </a:solidFill>
                          <a:effectLst/>
                          <a:uLnTx/>
                          <a:uFillTx/>
                          <a:latin typeface="+mn-lt"/>
                          <a:ea typeface="+mn-ea"/>
                          <a:cs typeface="+mn-cs"/>
                        </a:rPr>
                        <a:t>
 Beach goals 📷: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9700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- 2018-08-14 11:32:11 </a:t>
                      </a:r>
                      <a:r>
                        <a:rPr kumimoji="0" lang="en-US" sz="1000" b="0" i="0" u="none" strike="noStrike" kern="1200" cap="none" spc="0" normalizeH="0" baseline="0" noProof="0">
                          <a:ln>
                            <a:noFill/>
                          </a:ln>
                          <a:solidFill>
                            <a:prstClr val="black"/>
                          </a:solidFill>
                          <a:effectLst/>
                          <a:uLnTx/>
                          <a:uFillTx/>
                          <a:latin typeface="+mn-lt"/>
                          <a:ea typeface="+mn-ea"/>
                          <a:cs typeface="+mn-cs"/>
                        </a:rPr>
                        <a:t>
 So pretty it almost hurts! 😍 📷 chuysman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3852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- 2018-08-20 12:03:43 </a:t>
                      </a:r>
                      <a:r>
                        <a:rPr kumimoji="0" lang="en-US" sz="1000" b="0" i="0" u="none" strike="noStrike" kern="1200" cap="none" spc="0" normalizeH="0" baseline="0" noProof="0">
                          <a:ln>
                            <a:noFill/>
                          </a:ln>
                          <a:solidFill>
                            <a:prstClr val="black"/>
                          </a:solidFill>
                          <a:effectLst/>
                          <a:uLnTx/>
                          <a:uFillTx/>
                          <a:latin typeface="+mn-lt"/>
                          <a:ea typeface="+mn-ea"/>
                          <a:cs typeface="+mn-cs"/>
                        </a:rPr>
                        <a:t>
 How do you say "Mauritius is beautiful" in your language? 📷 thecutlercollective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158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- 2018-02-22 14:23:01 </a:t>
                      </a:r>
                      <a:r>
                        <a:rPr kumimoji="0" lang="en-US" sz="1000" b="0" i="0" u="none" strike="noStrike" kern="1200" cap="none" spc="0" normalizeH="0" baseline="0" noProof="0">
                          <a:ln>
                            <a:noFill/>
                          </a:ln>
                          <a:solidFill>
                            <a:prstClr val="black"/>
                          </a:solidFill>
                          <a:effectLst/>
                          <a:uLnTx/>
                          <a:uFillTx/>
                          <a:latin typeface="+mn-lt"/>
                          <a:ea typeface="+mn-ea"/>
                          <a:cs typeface="+mn-cs"/>
                        </a:rPr>
                        <a:t>
 One of those pics made for the gram! 📷: @studiomalka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499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- 2018-07-19 12:07:59 </a:t>
                      </a:r>
                      <a:r>
                        <a:rPr kumimoji="0" lang="en-US" sz="1000" b="0" i="0" u="none" strike="noStrike" kern="1200" cap="none" spc="0" normalizeH="0" baseline="0" noProof="0">
                          <a:ln>
                            <a:noFill/>
                          </a:ln>
                          <a:solidFill>
                            <a:prstClr val="black"/>
                          </a:solidFill>
                          <a:effectLst/>
                          <a:uLnTx/>
                          <a:uFillTx/>
                          <a:latin typeface="+mn-lt"/>
                          <a:ea typeface="+mn-ea"/>
                          <a:cs typeface="+mn-cs"/>
                        </a:rPr>
                        <a:t>
 No plans? No problem.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4970746"/>
                  </a:ext>
                </a:extLst>
              </a:tr>
            </a:tbl>
          </a:graphicData>
        </a:graphic>
      </p:graphicFrame>
      <p:sp>
        <p:nvSpPr>
          <p:cNvPr id="4" name="Text Placeholder 3">
            <a:extLst>
              <a:ext uri="{FF2B5EF4-FFF2-40B4-BE49-F238E27FC236}">
                <a16:creationId xmlns:a16="http://schemas.microsoft.com/office/drawing/2014/main" id="{EE044D94-D20A-41E5-913A-9320D03ECBBC}"/>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188449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1488E-23B6-44CA-BA4C-07D02537AEEF}"/>
              </a:ext>
            </a:extLst>
          </p:cNvPr>
          <p:cNvSpPr>
            <a:spLocks noGrp="1"/>
          </p:cNvSpPr>
          <p:nvPr>
            <p:ph type="title"/>
          </p:nvPr>
        </p:nvSpPr>
        <p:spPr/>
        <p:txBody>
          <a:bodyPr/>
          <a:lstStyle/>
          <a:p>
            <a:r>
              <a:rPr lang="en-US"/>
              <a:t>Instagram Posts Table | SLTR - 3 of 3</a:t>
            </a:r>
          </a:p>
        </p:txBody>
      </p:sp>
      <p:graphicFrame>
        <p:nvGraphicFramePr>
          <p:cNvPr id="5" name="Table Placeholder 4">
            <a:extLst>
              <a:ext uri="{FF2B5EF4-FFF2-40B4-BE49-F238E27FC236}">
                <a16:creationId xmlns:a16="http://schemas.microsoft.com/office/drawing/2014/main" id="{7D429D9B-27A2-4086-98C3-893401EE1CBF}"/>
              </a:ext>
            </a:extLst>
          </p:cNvPr>
          <p:cNvGraphicFramePr>
            <a:graphicFrameLocks noGrp="1"/>
          </p:cNvGraphicFramePr>
          <p:nvPr>
            <p:ph type="tbl" sz="quarter" idx="13"/>
            <p:extLst>
              <p:ext uri="{D42A27DB-BD31-4B8C-83A1-F6EECF244321}">
                <p14:modId xmlns:p14="http://schemas.microsoft.com/office/powerpoint/2010/main" val="3798347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99977781"/>
                    </a:ext>
                  </a:extLst>
                </a:gridCol>
                <a:gridCol w="987552">
                  <a:extLst>
                    <a:ext uri="{9D8B030D-6E8A-4147-A177-3AD203B41FA5}">
                      <a16:colId xmlns:a16="http://schemas.microsoft.com/office/drawing/2014/main" val="355553232"/>
                    </a:ext>
                  </a:extLst>
                </a:gridCol>
                <a:gridCol w="987552">
                  <a:extLst>
                    <a:ext uri="{9D8B030D-6E8A-4147-A177-3AD203B41FA5}">
                      <a16:colId xmlns:a16="http://schemas.microsoft.com/office/drawing/2014/main" val="3156942673"/>
                    </a:ext>
                  </a:extLst>
                </a:gridCol>
                <a:gridCol w="987552">
                  <a:extLst>
                    <a:ext uri="{9D8B030D-6E8A-4147-A177-3AD203B41FA5}">
                      <a16:colId xmlns:a16="http://schemas.microsoft.com/office/drawing/2014/main" val="3312273726"/>
                    </a:ext>
                  </a:extLst>
                </a:gridCol>
                <a:gridCol w="987552">
                  <a:extLst>
                    <a:ext uri="{9D8B030D-6E8A-4147-A177-3AD203B41FA5}">
                      <a16:colId xmlns:a16="http://schemas.microsoft.com/office/drawing/2014/main" val="2968241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813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- 2018-03-31 09:47:48 </a:t>
                      </a:r>
                      <a:r>
                        <a:rPr kumimoji="0" lang="en-US" sz="1000" b="0" i="0" u="none" strike="noStrike" kern="1200" cap="none" spc="0" normalizeH="0" baseline="0" noProof="0">
                          <a:ln>
                            <a:noFill/>
                          </a:ln>
                          <a:solidFill>
                            <a:prstClr val="black"/>
                          </a:solidFill>
                          <a:effectLst/>
                          <a:uLnTx/>
                          <a:uFillTx/>
                          <a:latin typeface="+mn-lt"/>
                          <a:ea typeface="+mn-ea"/>
                          <a:cs typeface="+mn-cs"/>
                        </a:rPr>
                        <a:t>
 Drama free zone 🚫 📷: @theeverydaytravellers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823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- 2017-12-06 09:54:27 </a:t>
                      </a:r>
                      <a:r>
                        <a:rPr kumimoji="0" lang="en-US" sz="1000" b="0" i="0" u="none" strike="noStrike" kern="1200" cap="none" spc="0" normalizeH="0" baseline="0" noProof="0">
                          <a:ln>
                            <a:noFill/>
                          </a:ln>
                          <a:solidFill>
                            <a:prstClr val="black"/>
                          </a:solidFill>
                          <a:effectLst/>
                          <a:uLnTx/>
                          <a:uFillTx/>
                          <a:latin typeface="+mn-lt"/>
                          <a:ea typeface="+mn-ea"/>
                          <a:cs typeface="+mn-cs"/>
                        </a:rPr>
                        <a:t>
 Snorkel out to Crystal Rock 🐠🐟
📷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581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- 2018-01-20 10:48:08 </a:t>
                      </a:r>
                      <a:r>
                        <a:rPr kumimoji="0" lang="en-US" sz="1000" b="0" i="0" u="none" strike="noStrike" kern="1200" cap="none" spc="0" normalizeH="0" baseline="0" noProof="0">
                          <a:ln>
                            <a:noFill/>
                          </a:ln>
                          <a:solidFill>
                            <a:prstClr val="black"/>
                          </a:solidFill>
                          <a:effectLst/>
                          <a:uLnTx/>
                          <a:uFillTx/>
                          <a:latin typeface="+mn-lt"/>
                          <a:ea typeface="+mn-ea"/>
                          <a:cs typeface="+mn-cs"/>
                        </a:rPr>
                        <a:t>
 Running to the sea like... 📷 @scarlett.delatorre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061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- 2018-07-26 12:25:38 </a:t>
                      </a:r>
                      <a:r>
                        <a:rPr kumimoji="0" lang="en-US" sz="1000" b="0" i="0" u="none" strike="noStrike" kern="1200" cap="none" spc="0" normalizeH="0" baseline="0" noProof="0">
                          <a:ln>
                            <a:noFill/>
                          </a:ln>
                          <a:solidFill>
                            <a:prstClr val="black"/>
                          </a:solidFill>
                          <a:effectLst/>
                          <a:uLnTx/>
                          <a:uFillTx/>
                          <a:latin typeface="+mn-lt"/>
                          <a:ea typeface="+mn-ea"/>
                          <a:cs typeface="+mn-cs"/>
                        </a:rPr>
                        <a:t>
 Do you have a favourite spot in our resort? Share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3524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- 2017-08-06 11:16:53 </a:t>
                      </a:r>
                      <a:r>
                        <a:rPr kumimoji="0" lang="en-US" sz="1000" b="0" i="0" u="none" strike="noStrike" kern="1200" cap="none" spc="0" normalizeH="0" baseline="0" noProof="0">
                          <a:ln>
                            <a:noFill/>
                          </a:ln>
                          <a:solidFill>
                            <a:prstClr val="black"/>
                          </a:solidFill>
                          <a:effectLst/>
                          <a:uLnTx/>
                          <a:uFillTx/>
                          <a:latin typeface="+mn-lt"/>
                          <a:ea typeface="+mn-ea"/>
                          <a:cs typeface="+mn-cs"/>
                        </a:rPr>
                        <a:t>
 Sometimes the best views require a climb! 📷 @radu_travels via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148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- 2018-02-19 10:02:55 </a:t>
                      </a:r>
                      <a:r>
                        <a:rPr kumimoji="0" lang="en-US" sz="1000" b="0" i="0" u="none" strike="noStrike" kern="1200" cap="none" spc="0" normalizeH="0" baseline="0" noProof="0">
                          <a:ln>
                            <a:noFill/>
                          </a:ln>
                          <a:solidFill>
                            <a:prstClr val="black"/>
                          </a:solidFill>
                          <a:effectLst/>
                          <a:uLnTx/>
                          <a:uFillTx/>
                          <a:latin typeface="+mn-lt"/>
                          <a:ea typeface="+mn-ea"/>
                          <a:cs typeface="+mn-cs"/>
                        </a:rPr>
                        <a:t>
 We ❤️ Brunch, Bubbles &amp; Beats!
📷 @takethatflight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070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- 2018-03-24 10:14:03 </a:t>
                      </a:r>
                      <a:r>
                        <a:rPr kumimoji="0" lang="en-US" sz="1000" b="0" i="0" u="none" strike="noStrike" kern="1200" cap="none" spc="0" normalizeH="0" baseline="0" noProof="0">
                          <a:ln>
                            <a:noFill/>
                          </a:ln>
                          <a:solidFill>
                            <a:prstClr val="black"/>
                          </a:solidFill>
                          <a:effectLst/>
                          <a:uLnTx/>
                          <a:uFillTx/>
                          <a:latin typeface="+mn-lt"/>
                          <a:ea typeface="+mn-ea"/>
                          <a:cs typeface="+mn-cs"/>
                        </a:rPr>
                        <a:t>
 Do we need a caption for this one? 😀
📷: @joel_capillaire / @_katia_m_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3510304"/>
                  </a:ext>
                </a:extLst>
              </a:tr>
            </a:tbl>
          </a:graphicData>
        </a:graphic>
      </p:graphicFrame>
      <p:sp>
        <p:nvSpPr>
          <p:cNvPr id="4" name="Text Placeholder 3">
            <a:extLst>
              <a:ext uri="{FF2B5EF4-FFF2-40B4-BE49-F238E27FC236}">
                <a16:creationId xmlns:a16="http://schemas.microsoft.com/office/drawing/2014/main" id="{35A1F42B-10C8-426D-8573-E76A7BB8FD78}"/>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4226608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A8793-471E-486A-BA85-5D5A2720B6E0}"/>
              </a:ext>
            </a:extLst>
          </p:cNvPr>
          <p:cNvSpPr>
            <a:spLocks noGrp="1"/>
          </p:cNvSpPr>
          <p:nvPr>
            <p:ph type="title"/>
          </p:nvPr>
        </p:nvSpPr>
        <p:spPr/>
        <p:txBody>
          <a:bodyPr/>
          <a:lstStyle/>
          <a:p>
            <a:r>
              <a:rPr lang="en-US"/>
              <a:t>Instagram Videos Table | SLTR - 1 of 6</a:t>
            </a:r>
          </a:p>
        </p:txBody>
      </p:sp>
      <p:graphicFrame>
        <p:nvGraphicFramePr>
          <p:cNvPr id="5" name="Table Placeholder 4">
            <a:extLst>
              <a:ext uri="{FF2B5EF4-FFF2-40B4-BE49-F238E27FC236}">
                <a16:creationId xmlns:a16="http://schemas.microsoft.com/office/drawing/2014/main" id="{F48CB4E0-DEDB-4F91-97C3-10067CEDA674}"/>
              </a:ext>
            </a:extLst>
          </p:cNvPr>
          <p:cNvGraphicFramePr>
            <a:graphicFrameLocks noGrp="1"/>
          </p:cNvGraphicFramePr>
          <p:nvPr>
            <p:ph type="tbl" sz="quarter" idx="13"/>
            <p:extLst>
              <p:ext uri="{D42A27DB-BD31-4B8C-83A1-F6EECF244321}">
                <p14:modId xmlns:p14="http://schemas.microsoft.com/office/powerpoint/2010/main" val="707581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97631072"/>
                    </a:ext>
                  </a:extLst>
                </a:gridCol>
                <a:gridCol w="658368">
                  <a:extLst>
                    <a:ext uri="{9D8B030D-6E8A-4147-A177-3AD203B41FA5}">
                      <a16:colId xmlns:a16="http://schemas.microsoft.com/office/drawing/2014/main" val="1548290613"/>
                    </a:ext>
                  </a:extLst>
                </a:gridCol>
                <a:gridCol w="658368">
                  <a:extLst>
                    <a:ext uri="{9D8B030D-6E8A-4147-A177-3AD203B41FA5}">
                      <a16:colId xmlns:a16="http://schemas.microsoft.com/office/drawing/2014/main" val="3140740675"/>
                    </a:ext>
                  </a:extLst>
                </a:gridCol>
                <a:gridCol w="658368">
                  <a:extLst>
                    <a:ext uri="{9D8B030D-6E8A-4147-A177-3AD203B41FA5}">
                      <a16:colId xmlns:a16="http://schemas.microsoft.com/office/drawing/2014/main" val="2011670"/>
                    </a:ext>
                  </a:extLst>
                </a:gridCol>
                <a:gridCol w="658368">
                  <a:extLst>
                    <a:ext uri="{9D8B030D-6E8A-4147-A177-3AD203B41FA5}">
                      <a16:colId xmlns:a16="http://schemas.microsoft.com/office/drawing/2014/main" val="2263485519"/>
                    </a:ext>
                  </a:extLst>
                </a:gridCol>
                <a:gridCol w="658368">
                  <a:extLst>
                    <a:ext uri="{9D8B030D-6E8A-4147-A177-3AD203B41FA5}">
                      <a16:colId xmlns:a16="http://schemas.microsoft.com/office/drawing/2014/main" val="2351659555"/>
                    </a:ext>
                  </a:extLst>
                </a:gridCol>
                <a:gridCol w="658368">
                  <a:extLst>
                    <a:ext uri="{9D8B030D-6E8A-4147-A177-3AD203B41FA5}">
                      <a16:colId xmlns:a16="http://schemas.microsoft.com/office/drawing/2014/main" val="706075361"/>
                    </a:ext>
                  </a:extLst>
                </a:gridCol>
                <a:gridCol w="658368">
                  <a:extLst>
                    <a:ext uri="{9D8B030D-6E8A-4147-A177-3AD203B41FA5}">
                      <a16:colId xmlns:a16="http://schemas.microsoft.com/office/drawing/2014/main" val="140522309"/>
                    </a:ext>
                  </a:extLst>
                </a:gridCol>
                <a:gridCol w="658368">
                  <a:extLst>
                    <a:ext uri="{9D8B030D-6E8A-4147-A177-3AD203B41FA5}">
                      <a16:colId xmlns:a16="http://schemas.microsoft.com/office/drawing/2014/main" val="361810075"/>
                    </a:ext>
                  </a:extLst>
                </a:gridCol>
                <a:gridCol w="658368">
                  <a:extLst>
                    <a:ext uri="{9D8B030D-6E8A-4147-A177-3AD203B41FA5}">
                      <a16:colId xmlns:a16="http://schemas.microsoft.com/office/drawing/2014/main" val="1885378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48278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- 2018-09-12 10:18:07 </a:t>
                      </a:r>
                      <a:r>
                        <a:rPr kumimoji="0" lang="en-US" sz="1000" b="0" i="0" u="none" strike="noStrike" kern="1200" cap="none" spc="0" normalizeH="0" baseline="0" noProof="0">
                          <a:ln>
                            <a:noFill/>
                          </a:ln>
                          <a:solidFill>
                            <a:prstClr val="black"/>
                          </a:solidFill>
                          <a:effectLst/>
                          <a:uLnTx/>
                          <a:uFillTx/>
                          <a:latin typeface="+mn-lt"/>
                          <a:ea typeface="+mn-ea"/>
                          <a:cs typeface="+mn-cs"/>
                        </a:rPr>
                        <a:t>
 Unforgettable scenes, every morning. 📷: @alysonstof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27.16 %</a:t>
                      </a:r>
                    </a:p>
                  </a:txBody>
                  <a:tcPr/>
                </a:tc>
                <a:extLst>
                  <a:ext uri="{0D108BD9-81ED-4DB2-BD59-A6C34878D82A}">
                    <a16:rowId xmlns:a16="http://schemas.microsoft.com/office/drawing/2014/main" val="4228733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- 2018-08-04 11:33:37 </a:t>
                      </a:r>
                      <a:r>
                        <a:rPr kumimoji="0" lang="en-US" sz="1000" b="0" i="0" u="none" strike="noStrike" kern="1200" cap="none" spc="0" normalizeH="0" baseline="0" noProof="0">
                          <a:ln>
                            <a:noFill/>
                          </a:ln>
                          <a:solidFill>
                            <a:prstClr val="black"/>
                          </a:solidFill>
                          <a:effectLst/>
                          <a:uLnTx/>
                          <a:uFillTx/>
                          <a:latin typeface="+mn-lt"/>
                          <a:ea typeface="+mn-ea"/>
                          <a:cs typeface="+mn-cs"/>
                        </a:rPr>
                        <a:t>
 From our front door to yours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27.91 %</a:t>
                      </a:r>
                    </a:p>
                  </a:txBody>
                  <a:tcPr/>
                </a:tc>
                <a:extLst>
                  <a:ext uri="{0D108BD9-81ED-4DB2-BD59-A6C34878D82A}">
                    <a16:rowId xmlns:a16="http://schemas.microsoft.com/office/drawing/2014/main" val="676894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- 2018-07-22 14:13:06 </a:t>
                      </a:r>
                      <a:r>
                        <a:rPr kumimoji="0" lang="en-US" sz="1000" b="0" i="0" u="none" strike="noStrike" kern="1200" cap="none" spc="0" normalizeH="0" baseline="0" noProof="0">
                          <a:ln>
                            <a:noFill/>
                          </a:ln>
                          <a:solidFill>
                            <a:prstClr val="black"/>
                          </a:solidFill>
                          <a:effectLst/>
                          <a:uLnTx/>
                          <a:uFillTx/>
                          <a:latin typeface="+mn-lt"/>
                          <a:ea typeface="+mn-ea"/>
                          <a:cs typeface="+mn-cs"/>
                        </a:rPr>
                        <a:t>
 For families, groups or just solo, Private Beach Villas 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26.87 %</a:t>
                      </a:r>
                    </a:p>
                  </a:txBody>
                  <a:tcPr/>
                </a:tc>
                <a:extLst>
                  <a:ext uri="{0D108BD9-81ED-4DB2-BD59-A6C34878D82A}">
                    <a16:rowId xmlns:a16="http://schemas.microsoft.com/office/drawing/2014/main" val="230903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- 2018-07-04 18:13:34 </a:t>
                      </a:r>
                      <a:r>
                        <a:rPr kumimoji="0" lang="en-US" sz="1000" b="0" i="0" u="none" strike="noStrike" kern="1200" cap="none" spc="0" normalizeH="0" baseline="0" noProof="0">
                          <a:ln>
                            <a:noFill/>
                          </a:ln>
                          <a:solidFill>
                            <a:prstClr val="black"/>
                          </a:solidFill>
                          <a:effectLst/>
                          <a:uLnTx/>
                          <a:uFillTx/>
                          <a:latin typeface="+mn-lt"/>
                          <a:ea typeface="+mn-ea"/>
                          <a:cs typeface="+mn-cs"/>
                        </a:rPr>
                        <a:t>
 Frangipani ➡️ the entrance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30.62 %</a:t>
                      </a:r>
                    </a:p>
                  </a:txBody>
                  <a:tcPr/>
                </a:tc>
                <a:extLst>
                  <a:ext uri="{0D108BD9-81ED-4DB2-BD59-A6C34878D82A}">
                    <a16:rowId xmlns:a16="http://schemas.microsoft.com/office/drawing/2014/main" val="231387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- 2018-06-25 10:21:43 </a:t>
                      </a:r>
                      <a:r>
                        <a:rPr kumimoji="0" lang="en-US" sz="1000" b="0" i="0" u="none" strike="noStrike" kern="1200" cap="none" spc="0" normalizeH="0" baseline="0" noProof="0">
                          <a:ln>
                            <a:noFill/>
                          </a:ln>
                          <a:solidFill>
                            <a:prstClr val="black"/>
                          </a:solidFill>
                          <a:effectLst/>
                          <a:uLnTx/>
                          <a:uFillTx/>
                          <a:latin typeface="+mn-lt"/>
                          <a:ea typeface="+mn-ea"/>
                          <a:cs typeface="+mn-cs"/>
                        </a:rPr>
                        <a:t>
 Challenging you to get up early tomorrow morning and film your sunrise! 📷: lionesscindyl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24.02 %</a:t>
                      </a:r>
                    </a:p>
                  </a:txBody>
                  <a:tcPr/>
                </a:tc>
                <a:extLst>
                  <a:ext uri="{0D108BD9-81ED-4DB2-BD59-A6C34878D82A}">
                    <a16:rowId xmlns:a16="http://schemas.microsoft.com/office/drawing/2014/main" val="404108600"/>
                  </a:ext>
                </a:extLst>
              </a:tr>
            </a:tbl>
          </a:graphicData>
        </a:graphic>
      </p:graphicFrame>
      <p:sp>
        <p:nvSpPr>
          <p:cNvPr id="4" name="Text Placeholder 3">
            <a:extLst>
              <a:ext uri="{FF2B5EF4-FFF2-40B4-BE49-F238E27FC236}">
                <a16:creationId xmlns:a16="http://schemas.microsoft.com/office/drawing/2014/main" id="{D11C191B-3933-419B-8A8F-4B2767C36F53}"/>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817408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2679D-2270-4637-B651-8EA2E6B89C9D}"/>
              </a:ext>
            </a:extLst>
          </p:cNvPr>
          <p:cNvSpPr>
            <a:spLocks noGrp="1"/>
          </p:cNvSpPr>
          <p:nvPr>
            <p:ph type="title"/>
          </p:nvPr>
        </p:nvSpPr>
        <p:spPr/>
        <p:txBody>
          <a:bodyPr/>
          <a:lstStyle/>
          <a:p>
            <a:r>
              <a:rPr lang="en-US"/>
              <a:t>Instagram Videos Table | SLTR - 2 of 6</a:t>
            </a:r>
          </a:p>
        </p:txBody>
      </p:sp>
      <p:graphicFrame>
        <p:nvGraphicFramePr>
          <p:cNvPr id="5" name="Table Placeholder 4">
            <a:extLst>
              <a:ext uri="{FF2B5EF4-FFF2-40B4-BE49-F238E27FC236}">
                <a16:creationId xmlns:a16="http://schemas.microsoft.com/office/drawing/2014/main" id="{1A017E6F-3F2D-4083-B1BA-9CC2D6F6753D}"/>
              </a:ext>
            </a:extLst>
          </p:cNvPr>
          <p:cNvGraphicFramePr>
            <a:graphicFrameLocks noGrp="1"/>
          </p:cNvGraphicFramePr>
          <p:nvPr>
            <p:ph type="tbl" sz="quarter" idx="13"/>
            <p:extLst>
              <p:ext uri="{D42A27DB-BD31-4B8C-83A1-F6EECF244321}">
                <p14:modId xmlns:p14="http://schemas.microsoft.com/office/powerpoint/2010/main" val="990400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3113214"/>
                    </a:ext>
                  </a:extLst>
                </a:gridCol>
                <a:gridCol w="658368">
                  <a:extLst>
                    <a:ext uri="{9D8B030D-6E8A-4147-A177-3AD203B41FA5}">
                      <a16:colId xmlns:a16="http://schemas.microsoft.com/office/drawing/2014/main" val="2139856677"/>
                    </a:ext>
                  </a:extLst>
                </a:gridCol>
                <a:gridCol w="658368">
                  <a:extLst>
                    <a:ext uri="{9D8B030D-6E8A-4147-A177-3AD203B41FA5}">
                      <a16:colId xmlns:a16="http://schemas.microsoft.com/office/drawing/2014/main" val="2986140589"/>
                    </a:ext>
                  </a:extLst>
                </a:gridCol>
                <a:gridCol w="658368">
                  <a:extLst>
                    <a:ext uri="{9D8B030D-6E8A-4147-A177-3AD203B41FA5}">
                      <a16:colId xmlns:a16="http://schemas.microsoft.com/office/drawing/2014/main" val="2141633824"/>
                    </a:ext>
                  </a:extLst>
                </a:gridCol>
                <a:gridCol w="658368">
                  <a:extLst>
                    <a:ext uri="{9D8B030D-6E8A-4147-A177-3AD203B41FA5}">
                      <a16:colId xmlns:a16="http://schemas.microsoft.com/office/drawing/2014/main" val="548867050"/>
                    </a:ext>
                  </a:extLst>
                </a:gridCol>
                <a:gridCol w="658368">
                  <a:extLst>
                    <a:ext uri="{9D8B030D-6E8A-4147-A177-3AD203B41FA5}">
                      <a16:colId xmlns:a16="http://schemas.microsoft.com/office/drawing/2014/main" val="101412038"/>
                    </a:ext>
                  </a:extLst>
                </a:gridCol>
                <a:gridCol w="658368">
                  <a:extLst>
                    <a:ext uri="{9D8B030D-6E8A-4147-A177-3AD203B41FA5}">
                      <a16:colId xmlns:a16="http://schemas.microsoft.com/office/drawing/2014/main" val="1262757826"/>
                    </a:ext>
                  </a:extLst>
                </a:gridCol>
                <a:gridCol w="658368">
                  <a:extLst>
                    <a:ext uri="{9D8B030D-6E8A-4147-A177-3AD203B41FA5}">
                      <a16:colId xmlns:a16="http://schemas.microsoft.com/office/drawing/2014/main" val="84803591"/>
                    </a:ext>
                  </a:extLst>
                </a:gridCol>
                <a:gridCol w="658368">
                  <a:extLst>
                    <a:ext uri="{9D8B030D-6E8A-4147-A177-3AD203B41FA5}">
                      <a16:colId xmlns:a16="http://schemas.microsoft.com/office/drawing/2014/main" val="2095611303"/>
                    </a:ext>
                  </a:extLst>
                </a:gridCol>
                <a:gridCol w="658368">
                  <a:extLst>
                    <a:ext uri="{9D8B030D-6E8A-4147-A177-3AD203B41FA5}">
                      <a16:colId xmlns:a16="http://schemas.microsoft.com/office/drawing/2014/main" val="1777500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28558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- 2018-05-27 13:40:14 </a:t>
                      </a:r>
                      <a:r>
                        <a:rPr kumimoji="0" lang="en-US" sz="1000" b="0" i="0" u="none" strike="noStrike" kern="1200" cap="none" spc="0" normalizeH="0" baseline="0" noProof="0">
                          <a:ln>
                            <a:noFill/>
                          </a:ln>
                          <a:solidFill>
                            <a:prstClr val="black"/>
                          </a:solidFill>
                          <a:effectLst/>
                          <a:uLnTx/>
                          <a:uFillTx/>
                          <a:latin typeface="+mn-lt"/>
                          <a:ea typeface="+mn-ea"/>
                          <a:cs typeface="+mn-cs"/>
                        </a:rPr>
                        <a:t>
 Tick these off your vacation goals:
Personal fountain ✅
Priceless Views ✅
Private beach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31.83 %</a:t>
                      </a:r>
                    </a:p>
                  </a:txBody>
                  <a:tcPr/>
                </a:tc>
                <a:extLst>
                  <a:ext uri="{0D108BD9-81ED-4DB2-BD59-A6C34878D82A}">
                    <a16:rowId xmlns:a16="http://schemas.microsoft.com/office/drawing/2014/main" val="290649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- 2018-05-10 13:40:15 </a:t>
                      </a:r>
                      <a:r>
                        <a:rPr kumimoji="0" lang="en-US" sz="1000" b="0" i="0" u="none" strike="noStrike" kern="1200" cap="none" spc="0" normalizeH="0" baseline="0" noProof="0">
                          <a:ln>
                            <a:noFill/>
                          </a:ln>
                          <a:solidFill>
                            <a:prstClr val="black"/>
                          </a:solidFill>
                          <a:effectLst/>
                          <a:uLnTx/>
                          <a:uFillTx/>
                          <a:latin typeface="+mn-lt"/>
                          <a:ea typeface="+mn-ea"/>
                          <a:cs typeface="+mn-cs"/>
                        </a:rPr>
                        <a:t>
 It was a pleasure to have @hudabeauty and her family with us in our Private Beach Villa! @monakattan @alyakattan @silverfox08 @hindash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99.36 %</a:t>
                      </a:r>
                    </a:p>
                  </a:txBody>
                  <a:tcPr/>
                </a:tc>
                <a:extLst>
                  <a:ext uri="{0D108BD9-81ED-4DB2-BD59-A6C34878D82A}">
                    <a16:rowId xmlns:a16="http://schemas.microsoft.com/office/drawing/2014/main" val="123080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- 2018-05-07 13:00:26 </a:t>
                      </a:r>
                      <a:r>
                        <a:rPr kumimoji="0" lang="en-US" sz="1000" b="0" i="0" u="none" strike="noStrike" kern="1200" cap="none" spc="0" normalizeH="0" baseline="0" noProof="0">
                          <a:ln>
                            <a:noFill/>
                          </a:ln>
                          <a:solidFill>
                            <a:prstClr val="black"/>
                          </a:solidFill>
                          <a:effectLst/>
                          <a:uLnTx/>
                          <a:uFillTx/>
                          <a:latin typeface="+mn-lt"/>
                          <a:ea typeface="+mn-ea"/>
                          <a:cs typeface="+mn-cs"/>
                        </a:rPr>
                        <a:t>
 #Repost @hindash
・・・
Doing @hudabeauty ‘s makeup under the sun, in a pool, in Mauritius! LOOK AT THAT VIEW!!! ☀️ using Bronze Sands 3D Highlighter Palette.
☀️ Hotel: @shangrilamauritius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57.96 %</a:t>
                      </a:r>
                    </a:p>
                  </a:txBody>
                  <a:tcPr/>
                </a:tc>
                <a:extLst>
                  <a:ext uri="{0D108BD9-81ED-4DB2-BD59-A6C34878D82A}">
                    <a16:rowId xmlns:a16="http://schemas.microsoft.com/office/drawing/2014/main" val="4266078456"/>
                  </a:ext>
                </a:extLst>
              </a:tr>
            </a:tbl>
          </a:graphicData>
        </a:graphic>
      </p:graphicFrame>
      <p:sp>
        <p:nvSpPr>
          <p:cNvPr id="4" name="Text Placeholder 3">
            <a:extLst>
              <a:ext uri="{FF2B5EF4-FFF2-40B4-BE49-F238E27FC236}">
                <a16:creationId xmlns:a16="http://schemas.microsoft.com/office/drawing/2014/main" id="{371A93C0-67EF-4BF3-AA4A-8E27B879506B}"/>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737775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32DFD-48C8-4E7A-939A-8C48B8530197}"/>
              </a:ext>
            </a:extLst>
          </p:cNvPr>
          <p:cNvSpPr>
            <a:spLocks noGrp="1"/>
          </p:cNvSpPr>
          <p:nvPr>
            <p:ph type="title"/>
          </p:nvPr>
        </p:nvSpPr>
        <p:spPr/>
        <p:txBody>
          <a:bodyPr/>
          <a:lstStyle/>
          <a:p>
            <a:r>
              <a:rPr lang="en-US"/>
              <a:t>Instagram Videos Table | SLTR - 3 of 6</a:t>
            </a:r>
          </a:p>
        </p:txBody>
      </p:sp>
      <p:graphicFrame>
        <p:nvGraphicFramePr>
          <p:cNvPr id="5" name="Table Placeholder 4">
            <a:extLst>
              <a:ext uri="{FF2B5EF4-FFF2-40B4-BE49-F238E27FC236}">
                <a16:creationId xmlns:a16="http://schemas.microsoft.com/office/drawing/2014/main" id="{23FE68C7-43FE-4790-8210-074828029E80}"/>
              </a:ext>
            </a:extLst>
          </p:cNvPr>
          <p:cNvGraphicFramePr>
            <a:graphicFrameLocks noGrp="1"/>
          </p:cNvGraphicFramePr>
          <p:nvPr>
            <p:ph type="tbl" sz="quarter" idx="13"/>
            <p:extLst>
              <p:ext uri="{D42A27DB-BD31-4B8C-83A1-F6EECF244321}">
                <p14:modId xmlns:p14="http://schemas.microsoft.com/office/powerpoint/2010/main" val="43759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90008048"/>
                    </a:ext>
                  </a:extLst>
                </a:gridCol>
                <a:gridCol w="658368">
                  <a:extLst>
                    <a:ext uri="{9D8B030D-6E8A-4147-A177-3AD203B41FA5}">
                      <a16:colId xmlns:a16="http://schemas.microsoft.com/office/drawing/2014/main" val="1860143602"/>
                    </a:ext>
                  </a:extLst>
                </a:gridCol>
                <a:gridCol w="658368">
                  <a:extLst>
                    <a:ext uri="{9D8B030D-6E8A-4147-A177-3AD203B41FA5}">
                      <a16:colId xmlns:a16="http://schemas.microsoft.com/office/drawing/2014/main" val="265064844"/>
                    </a:ext>
                  </a:extLst>
                </a:gridCol>
                <a:gridCol w="658368">
                  <a:extLst>
                    <a:ext uri="{9D8B030D-6E8A-4147-A177-3AD203B41FA5}">
                      <a16:colId xmlns:a16="http://schemas.microsoft.com/office/drawing/2014/main" val="483072472"/>
                    </a:ext>
                  </a:extLst>
                </a:gridCol>
                <a:gridCol w="658368">
                  <a:extLst>
                    <a:ext uri="{9D8B030D-6E8A-4147-A177-3AD203B41FA5}">
                      <a16:colId xmlns:a16="http://schemas.microsoft.com/office/drawing/2014/main" val="3338612347"/>
                    </a:ext>
                  </a:extLst>
                </a:gridCol>
                <a:gridCol w="658368">
                  <a:extLst>
                    <a:ext uri="{9D8B030D-6E8A-4147-A177-3AD203B41FA5}">
                      <a16:colId xmlns:a16="http://schemas.microsoft.com/office/drawing/2014/main" val="3396954939"/>
                    </a:ext>
                  </a:extLst>
                </a:gridCol>
                <a:gridCol w="658368">
                  <a:extLst>
                    <a:ext uri="{9D8B030D-6E8A-4147-A177-3AD203B41FA5}">
                      <a16:colId xmlns:a16="http://schemas.microsoft.com/office/drawing/2014/main" val="353886004"/>
                    </a:ext>
                  </a:extLst>
                </a:gridCol>
                <a:gridCol w="658368">
                  <a:extLst>
                    <a:ext uri="{9D8B030D-6E8A-4147-A177-3AD203B41FA5}">
                      <a16:colId xmlns:a16="http://schemas.microsoft.com/office/drawing/2014/main" val="3938855542"/>
                    </a:ext>
                  </a:extLst>
                </a:gridCol>
                <a:gridCol w="658368">
                  <a:extLst>
                    <a:ext uri="{9D8B030D-6E8A-4147-A177-3AD203B41FA5}">
                      <a16:colId xmlns:a16="http://schemas.microsoft.com/office/drawing/2014/main" val="706719022"/>
                    </a:ext>
                  </a:extLst>
                </a:gridCol>
                <a:gridCol w="658368">
                  <a:extLst>
                    <a:ext uri="{9D8B030D-6E8A-4147-A177-3AD203B41FA5}">
                      <a16:colId xmlns:a16="http://schemas.microsoft.com/office/drawing/2014/main" val="3797538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836012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- 2018-04-29 11:53:11 </a:t>
                      </a:r>
                      <a:r>
                        <a:rPr kumimoji="0" lang="en-US" sz="1000" b="0" i="0" u="none" strike="noStrike" kern="1200" cap="none" spc="0" normalizeH="0" baseline="0" noProof="0">
                          <a:ln>
                            <a:noFill/>
                          </a:ln>
                          <a:solidFill>
                            <a:prstClr val="black"/>
                          </a:solidFill>
                          <a:effectLst/>
                          <a:uLnTx/>
                          <a:uFillTx/>
                          <a:latin typeface="+mn-lt"/>
                          <a:ea typeface="+mn-ea"/>
                          <a:cs typeface="+mn-cs"/>
                        </a:rPr>
                        <a:t>
 Looking for amazing escapes? Let your #Islandian expert Olivia guide you to experience the Indian Ocean as the locals do. Find out more at islandian.com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28.16 %</a:t>
                      </a:r>
                    </a:p>
                  </a:txBody>
                  <a:tcPr/>
                </a:tc>
                <a:extLst>
                  <a:ext uri="{0D108BD9-81ED-4DB2-BD59-A6C34878D82A}">
                    <a16:rowId xmlns:a16="http://schemas.microsoft.com/office/drawing/2014/main" val="3960329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- 2018-04-19 10:42:38 </a:t>
                      </a:r>
                      <a:r>
                        <a:rPr kumimoji="0" lang="en-US" sz="1000" b="0" i="0" u="none" strike="noStrike" kern="1200" cap="none" spc="0" normalizeH="0" baseline="0" noProof="0">
                          <a:ln>
                            <a:noFill/>
                          </a:ln>
                          <a:solidFill>
                            <a:prstClr val="black"/>
                          </a:solidFill>
                          <a:effectLst/>
                          <a:uLnTx/>
                          <a:uFillTx/>
                          <a:latin typeface="+mn-lt"/>
                          <a:ea typeface="+mn-ea"/>
                          <a:cs typeface="+mn-cs"/>
                        </a:rPr>
                        <a:t>
 @_islandian_ invites you to unveil the secrets of fine gourmet cuisine with #TheTestKitchen at #ShangriLaMauritius. 
From catamaran cruises to nature explorations, find out about the tailor-made experiences. #Islandian #lovetheislands #islandexperience #islandspirit #holidays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22.09 %</a:t>
                      </a:r>
                    </a:p>
                  </a:txBody>
                  <a:tcPr/>
                </a:tc>
                <a:extLst>
                  <a:ext uri="{0D108BD9-81ED-4DB2-BD59-A6C34878D82A}">
                    <a16:rowId xmlns:a16="http://schemas.microsoft.com/office/drawing/2014/main" val="3172067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- 2018-02-25 12:38:54 </a:t>
                      </a:r>
                      <a:r>
                        <a:rPr kumimoji="0" lang="en-US" sz="1000" b="0" i="0" u="none" strike="noStrike" kern="1200" cap="none" spc="0" normalizeH="0" baseline="0" noProof="0">
                          <a:ln>
                            <a:noFill/>
                          </a:ln>
                          <a:solidFill>
                            <a:prstClr val="black"/>
                          </a:solidFill>
                          <a:effectLst/>
                          <a:uLnTx/>
                          <a:uFillTx/>
                          <a:latin typeface="+mn-lt"/>
                          <a:ea typeface="+mn-ea"/>
                          <a:cs typeface="+mn-cs"/>
                        </a:rPr>
                        <a:t>
 Today special guest @aria.official joins us for Wellness Month! For info on classes, call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40.68 %</a:t>
                      </a:r>
                    </a:p>
                  </a:txBody>
                  <a:tcPr/>
                </a:tc>
                <a:extLst>
                  <a:ext uri="{0D108BD9-81ED-4DB2-BD59-A6C34878D82A}">
                    <a16:rowId xmlns:a16="http://schemas.microsoft.com/office/drawing/2014/main" val="42170028"/>
                  </a:ext>
                </a:extLst>
              </a:tr>
            </a:tbl>
          </a:graphicData>
        </a:graphic>
      </p:graphicFrame>
      <p:sp>
        <p:nvSpPr>
          <p:cNvPr id="4" name="Text Placeholder 3">
            <a:extLst>
              <a:ext uri="{FF2B5EF4-FFF2-40B4-BE49-F238E27FC236}">
                <a16:creationId xmlns:a16="http://schemas.microsoft.com/office/drawing/2014/main" id="{AB45F165-3655-4A84-A9CF-E131B04372FA}"/>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652711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8320D-E0DF-4E6F-9586-E27A6204A37D}"/>
              </a:ext>
            </a:extLst>
          </p:cNvPr>
          <p:cNvSpPr>
            <a:spLocks noGrp="1"/>
          </p:cNvSpPr>
          <p:nvPr>
            <p:ph type="title"/>
          </p:nvPr>
        </p:nvSpPr>
        <p:spPr/>
        <p:txBody>
          <a:bodyPr/>
          <a:lstStyle/>
          <a:p>
            <a:r>
              <a:rPr lang="en-US"/>
              <a:t>Instagram Videos Table | SLTR - 4 of 6</a:t>
            </a:r>
          </a:p>
        </p:txBody>
      </p:sp>
      <p:graphicFrame>
        <p:nvGraphicFramePr>
          <p:cNvPr id="5" name="Table Placeholder 4">
            <a:extLst>
              <a:ext uri="{FF2B5EF4-FFF2-40B4-BE49-F238E27FC236}">
                <a16:creationId xmlns:a16="http://schemas.microsoft.com/office/drawing/2014/main" id="{A6F305CF-2C0F-4B68-B0A8-75C790E9B38A}"/>
              </a:ext>
            </a:extLst>
          </p:cNvPr>
          <p:cNvGraphicFramePr>
            <a:graphicFrameLocks noGrp="1"/>
          </p:cNvGraphicFramePr>
          <p:nvPr>
            <p:ph type="tbl" sz="quarter" idx="13"/>
            <p:extLst>
              <p:ext uri="{D42A27DB-BD31-4B8C-83A1-F6EECF244321}">
                <p14:modId xmlns:p14="http://schemas.microsoft.com/office/powerpoint/2010/main" val="3619712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52349205"/>
                    </a:ext>
                  </a:extLst>
                </a:gridCol>
                <a:gridCol w="658368">
                  <a:extLst>
                    <a:ext uri="{9D8B030D-6E8A-4147-A177-3AD203B41FA5}">
                      <a16:colId xmlns:a16="http://schemas.microsoft.com/office/drawing/2014/main" val="3201490074"/>
                    </a:ext>
                  </a:extLst>
                </a:gridCol>
                <a:gridCol w="658368">
                  <a:extLst>
                    <a:ext uri="{9D8B030D-6E8A-4147-A177-3AD203B41FA5}">
                      <a16:colId xmlns:a16="http://schemas.microsoft.com/office/drawing/2014/main" val="1369652405"/>
                    </a:ext>
                  </a:extLst>
                </a:gridCol>
                <a:gridCol w="658368">
                  <a:extLst>
                    <a:ext uri="{9D8B030D-6E8A-4147-A177-3AD203B41FA5}">
                      <a16:colId xmlns:a16="http://schemas.microsoft.com/office/drawing/2014/main" val="1967686125"/>
                    </a:ext>
                  </a:extLst>
                </a:gridCol>
                <a:gridCol w="658368">
                  <a:extLst>
                    <a:ext uri="{9D8B030D-6E8A-4147-A177-3AD203B41FA5}">
                      <a16:colId xmlns:a16="http://schemas.microsoft.com/office/drawing/2014/main" val="4120955422"/>
                    </a:ext>
                  </a:extLst>
                </a:gridCol>
                <a:gridCol w="658368">
                  <a:extLst>
                    <a:ext uri="{9D8B030D-6E8A-4147-A177-3AD203B41FA5}">
                      <a16:colId xmlns:a16="http://schemas.microsoft.com/office/drawing/2014/main" val="1433955702"/>
                    </a:ext>
                  </a:extLst>
                </a:gridCol>
                <a:gridCol w="658368">
                  <a:extLst>
                    <a:ext uri="{9D8B030D-6E8A-4147-A177-3AD203B41FA5}">
                      <a16:colId xmlns:a16="http://schemas.microsoft.com/office/drawing/2014/main" val="1319864519"/>
                    </a:ext>
                  </a:extLst>
                </a:gridCol>
                <a:gridCol w="658368">
                  <a:extLst>
                    <a:ext uri="{9D8B030D-6E8A-4147-A177-3AD203B41FA5}">
                      <a16:colId xmlns:a16="http://schemas.microsoft.com/office/drawing/2014/main" val="3125716598"/>
                    </a:ext>
                  </a:extLst>
                </a:gridCol>
                <a:gridCol w="658368">
                  <a:extLst>
                    <a:ext uri="{9D8B030D-6E8A-4147-A177-3AD203B41FA5}">
                      <a16:colId xmlns:a16="http://schemas.microsoft.com/office/drawing/2014/main" val="2097005872"/>
                    </a:ext>
                  </a:extLst>
                </a:gridCol>
                <a:gridCol w="658368">
                  <a:extLst>
                    <a:ext uri="{9D8B030D-6E8A-4147-A177-3AD203B41FA5}">
                      <a16:colId xmlns:a16="http://schemas.microsoft.com/office/drawing/2014/main" val="3752614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4601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- 2018-02-23 11:59:19 </a:t>
                      </a:r>
                      <a:r>
                        <a:rPr kumimoji="0" lang="en-US" sz="1000" b="0" i="0" u="none" strike="noStrike" kern="1200" cap="none" spc="0" normalizeH="0" baseline="0" noProof="0">
                          <a:ln>
                            <a:noFill/>
                          </a:ln>
                          <a:solidFill>
                            <a:prstClr val="black"/>
                          </a:solidFill>
                          <a:effectLst/>
                          <a:uLnTx/>
                          <a:uFillTx/>
                          <a:latin typeface="+mn-lt"/>
                          <a:ea typeface="+mn-ea"/>
                          <a:cs typeface="+mn-cs"/>
                        </a:rPr>
                        <a:t>
 We’re welcoming @aria.official to Mauritius! 🧘🏽‍♀️ Sunrise and Sunset yoga in Paradise sessions available! Book: 402 7400 / chispa.sltr@shangri-la.com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34.61 %</a:t>
                      </a:r>
                    </a:p>
                  </a:txBody>
                  <a:tcPr/>
                </a:tc>
                <a:extLst>
                  <a:ext uri="{0D108BD9-81ED-4DB2-BD59-A6C34878D82A}">
                    <a16:rowId xmlns:a16="http://schemas.microsoft.com/office/drawing/2014/main" val="39836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- 2018-01-25 11:31:31 </a:t>
                      </a:r>
                      <a:r>
                        <a:rPr kumimoji="0" lang="en-US" sz="1000" b="0" i="0" u="none" strike="noStrike" kern="1200" cap="none" spc="0" normalizeH="0" baseline="0" noProof="0">
                          <a:ln>
                            <a:noFill/>
                          </a:ln>
                          <a:solidFill>
                            <a:prstClr val="black"/>
                          </a:solidFill>
                          <a:effectLst/>
                          <a:uLnTx/>
                          <a:uFillTx/>
                          <a:latin typeface="+mn-lt"/>
                          <a:ea typeface="+mn-ea"/>
                          <a:cs typeface="+mn-cs"/>
                        </a:rPr>
                        <a:t>
 Unlock over 100 destinations with our new Mobile App. Where will you go next? Download now through the link in bio. #UnlockShangriLa #WhereToNext #DestinationsForDays #NewShangriLaApp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16.04 %</a:t>
                      </a:r>
                    </a:p>
                  </a:txBody>
                  <a:tcPr/>
                </a:tc>
                <a:extLst>
                  <a:ext uri="{0D108BD9-81ED-4DB2-BD59-A6C34878D82A}">
                    <a16:rowId xmlns:a16="http://schemas.microsoft.com/office/drawing/2014/main" val="3259084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- 2018-01-09 12:22:23 </a:t>
                      </a:r>
                      <a:r>
                        <a:rPr kumimoji="0" lang="en-US" sz="1000" b="0" i="0" u="none" strike="noStrike" kern="1200" cap="none" spc="0" normalizeH="0" baseline="0" noProof="0">
                          <a:ln>
                            <a:noFill/>
                          </a:ln>
                          <a:solidFill>
                            <a:prstClr val="black"/>
                          </a:solidFill>
                          <a:effectLst/>
                          <a:uLnTx/>
                          <a:uFillTx/>
                          <a:latin typeface="+mn-lt"/>
                          <a:ea typeface="+mn-ea"/>
                          <a:cs typeface="+mn-cs"/>
                        </a:rPr>
                        <a:t>
 Private Villas always on point ⭐️
📹: @melissa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26.85 %</a:t>
                      </a:r>
                    </a:p>
                  </a:txBody>
                  <a:tcPr/>
                </a:tc>
                <a:extLst>
                  <a:ext uri="{0D108BD9-81ED-4DB2-BD59-A6C34878D82A}">
                    <a16:rowId xmlns:a16="http://schemas.microsoft.com/office/drawing/2014/main" val="362872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- 2018-01-06 12:48:21 </a:t>
                      </a:r>
                      <a:r>
                        <a:rPr kumimoji="0" lang="en-US" sz="1000" b="0" i="0" u="none" strike="noStrike" kern="1200" cap="none" spc="0" normalizeH="0" baseline="0" noProof="0">
                          <a:ln>
                            <a:noFill/>
                          </a:ln>
                          <a:solidFill>
                            <a:prstClr val="black"/>
                          </a:solidFill>
                          <a:effectLst/>
                          <a:uLnTx/>
                          <a:uFillTx/>
                          <a:latin typeface="+mn-lt"/>
                          <a:ea typeface="+mn-ea"/>
                          <a:cs typeface="+mn-cs"/>
                        </a:rPr>
                        <a:t>
 Salty vibes 🌊 📷 @yuukiatsuki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25.61 %</a:t>
                      </a:r>
                    </a:p>
                  </a:txBody>
                  <a:tcPr/>
                </a:tc>
                <a:extLst>
                  <a:ext uri="{0D108BD9-81ED-4DB2-BD59-A6C34878D82A}">
                    <a16:rowId xmlns:a16="http://schemas.microsoft.com/office/drawing/2014/main" val="1616265577"/>
                  </a:ext>
                </a:extLst>
              </a:tr>
            </a:tbl>
          </a:graphicData>
        </a:graphic>
      </p:graphicFrame>
      <p:sp>
        <p:nvSpPr>
          <p:cNvPr id="4" name="Text Placeholder 3">
            <a:extLst>
              <a:ext uri="{FF2B5EF4-FFF2-40B4-BE49-F238E27FC236}">
                <a16:creationId xmlns:a16="http://schemas.microsoft.com/office/drawing/2014/main" id="{D616F044-5F89-43C5-9D42-F4F5AA774913}"/>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2701989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42C7A-0884-43DB-99F7-F78826B75498}"/>
              </a:ext>
            </a:extLst>
          </p:cNvPr>
          <p:cNvSpPr>
            <a:spLocks noGrp="1"/>
          </p:cNvSpPr>
          <p:nvPr>
            <p:ph type="title"/>
          </p:nvPr>
        </p:nvSpPr>
        <p:spPr/>
        <p:txBody>
          <a:bodyPr/>
          <a:lstStyle/>
          <a:p>
            <a:r>
              <a:rPr lang="en-US"/>
              <a:t>Instagram Videos Table | SLTR - 5 of 6</a:t>
            </a:r>
          </a:p>
        </p:txBody>
      </p:sp>
      <p:graphicFrame>
        <p:nvGraphicFramePr>
          <p:cNvPr id="5" name="Table Placeholder 4">
            <a:extLst>
              <a:ext uri="{FF2B5EF4-FFF2-40B4-BE49-F238E27FC236}">
                <a16:creationId xmlns:a16="http://schemas.microsoft.com/office/drawing/2014/main" id="{4DB8FCEF-719E-406A-87A3-21FEE320B8C7}"/>
              </a:ext>
            </a:extLst>
          </p:cNvPr>
          <p:cNvGraphicFramePr>
            <a:graphicFrameLocks noGrp="1"/>
          </p:cNvGraphicFramePr>
          <p:nvPr>
            <p:ph type="tbl" sz="quarter" idx="13"/>
            <p:extLst>
              <p:ext uri="{D42A27DB-BD31-4B8C-83A1-F6EECF244321}">
                <p14:modId xmlns:p14="http://schemas.microsoft.com/office/powerpoint/2010/main" val="3856553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19215771"/>
                    </a:ext>
                  </a:extLst>
                </a:gridCol>
                <a:gridCol w="658368">
                  <a:extLst>
                    <a:ext uri="{9D8B030D-6E8A-4147-A177-3AD203B41FA5}">
                      <a16:colId xmlns:a16="http://schemas.microsoft.com/office/drawing/2014/main" val="3757182881"/>
                    </a:ext>
                  </a:extLst>
                </a:gridCol>
                <a:gridCol w="658368">
                  <a:extLst>
                    <a:ext uri="{9D8B030D-6E8A-4147-A177-3AD203B41FA5}">
                      <a16:colId xmlns:a16="http://schemas.microsoft.com/office/drawing/2014/main" val="3845080645"/>
                    </a:ext>
                  </a:extLst>
                </a:gridCol>
                <a:gridCol w="658368">
                  <a:extLst>
                    <a:ext uri="{9D8B030D-6E8A-4147-A177-3AD203B41FA5}">
                      <a16:colId xmlns:a16="http://schemas.microsoft.com/office/drawing/2014/main" val="984479979"/>
                    </a:ext>
                  </a:extLst>
                </a:gridCol>
                <a:gridCol w="658368">
                  <a:extLst>
                    <a:ext uri="{9D8B030D-6E8A-4147-A177-3AD203B41FA5}">
                      <a16:colId xmlns:a16="http://schemas.microsoft.com/office/drawing/2014/main" val="2375438628"/>
                    </a:ext>
                  </a:extLst>
                </a:gridCol>
                <a:gridCol w="658368">
                  <a:extLst>
                    <a:ext uri="{9D8B030D-6E8A-4147-A177-3AD203B41FA5}">
                      <a16:colId xmlns:a16="http://schemas.microsoft.com/office/drawing/2014/main" val="3673800892"/>
                    </a:ext>
                  </a:extLst>
                </a:gridCol>
                <a:gridCol w="658368">
                  <a:extLst>
                    <a:ext uri="{9D8B030D-6E8A-4147-A177-3AD203B41FA5}">
                      <a16:colId xmlns:a16="http://schemas.microsoft.com/office/drawing/2014/main" val="1605079891"/>
                    </a:ext>
                  </a:extLst>
                </a:gridCol>
                <a:gridCol w="658368">
                  <a:extLst>
                    <a:ext uri="{9D8B030D-6E8A-4147-A177-3AD203B41FA5}">
                      <a16:colId xmlns:a16="http://schemas.microsoft.com/office/drawing/2014/main" val="801716182"/>
                    </a:ext>
                  </a:extLst>
                </a:gridCol>
                <a:gridCol w="658368">
                  <a:extLst>
                    <a:ext uri="{9D8B030D-6E8A-4147-A177-3AD203B41FA5}">
                      <a16:colId xmlns:a16="http://schemas.microsoft.com/office/drawing/2014/main" val="1463092110"/>
                    </a:ext>
                  </a:extLst>
                </a:gridCol>
                <a:gridCol w="658368">
                  <a:extLst>
                    <a:ext uri="{9D8B030D-6E8A-4147-A177-3AD203B41FA5}">
                      <a16:colId xmlns:a16="http://schemas.microsoft.com/office/drawing/2014/main" val="1579179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728256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- 2018-01-01 23:33:10 </a:t>
                      </a:r>
                      <a:r>
                        <a:rPr kumimoji="0" lang="en-US" sz="1000" b="0" i="0" u="none" strike="noStrike" kern="1200" cap="none" spc="0" normalizeH="0" baseline="0" noProof="0">
                          <a:ln>
                            <a:noFill/>
                          </a:ln>
                          <a:solidFill>
                            <a:prstClr val="black"/>
                          </a:solidFill>
                          <a:effectLst/>
                          <a:uLnTx/>
                          <a:uFillTx/>
                          <a:latin typeface="+mn-lt"/>
                          <a:ea typeface="+mn-ea"/>
                          <a:cs typeface="+mn-cs"/>
                        </a:rPr>
                        <a:t>
 1st of the year has to be spectacular! 📷 @mowili_na_nia_slonce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25.22 %</a:t>
                      </a:r>
                    </a:p>
                  </a:txBody>
                  <a:tcPr/>
                </a:tc>
                <a:extLst>
                  <a:ext uri="{0D108BD9-81ED-4DB2-BD59-A6C34878D82A}">
                    <a16:rowId xmlns:a16="http://schemas.microsoft.com/office/drawing/2014/main" val="911486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- 2017-12-28 10:49:03 </a:t>
                      </a:r>
                      <a:r>
                        <a:rPr kumimoji="0" lang="en-US" sz="1000" b="0" i="0" u="none" strike="noStrike" kern="1200" cap="none" spc="0" normalizeH="0" baseline="0" noProof="0">
                          <a:ln>
                            <a:noFill/>
                          </a:ln>
                          <a:solidFill>
                            <a:prstClr val="black"/>
                          </a:solidFill>
                          <a:effectLst/>
                          <a:uLnTx/>
                          <a:uFillTx/>
                          <a:latin typeface="+mn-lt"/>
                          <a:ea typeface="+mn-ea"/>
                          <a:cs typeface="+mn-cs"/>
                        </a:rPr>
                        <a:t>
 It will certainly do. 📷 @alijkhan86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24.86 %</a:t>
                      </a:r>
                    </a:p>
                  </a:txBody>
                  <a:tcPr/>
                </a:tc>
                <a:extLst>
                  <a:ext uri="{0D108BD9-81ED-4DB2-BD59-A6C34878D82A}">
                    <a16:rowId xmlns:a16="http://schemas.microsoft.com/office/drawing/2014/main" val="200394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- 2017-11-29 09:40:27 </a:t>
                      </a:r>
                      <a:r>
                        <a:rPr kumimoji="0" lang="en-US" sz="1000" b="0" i="0" u="none" strike="noStrike" kern="1200" cap="none" spc="0" normalizeH="0" baseline="0" noProof="0">
                          <a:ln>
                            <a:noFill/>
                          </a:ln>
                          <a:solidFill>
                            <a:prstClr val="black"/>
                          </a:solidFill>
                          <a:effectLst/>
                          <a:uLnTx/>
                          <a:uFillTx/>
                          <a:latin typeface="+mn-lt"/>
                          <a:ea typeface="+mn-ea"/>
                          <a:cs typeface="+mn-cs"/>
                        </a:rPr>
                        <a:t>
 😍 #WanderlustWednesday
📹 @roomsdelight / @jeremyjauncey / @tomjauncey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29.54 %</a:t>
                      </a:r>
                    </a:p>
                  </a:txBody>
                  <a:tcPr/>
                </a:tc>
                <a:extLst>
                  <a:ext uri="{0D108BD9-81ED-4DB2-BD59-A6C34878D82A}">
                    <a16:rowId xmlns:a16="http://schemas.microsoft.com/office/drawing/2014/main" val="231441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- 2017-09-19 09:47:34 </a:t>
                      </a:r>
                      <a:r>
                        <a:rPr kumimoji="0" lang="en-US" sz="1000" b="0" i="0" u="none" strike="noStrike" kern="1200" cap="none" spc="0" normalizeH="0" baseline="0" noProof="0">
                          <a:ln>
                            <a:noFill/>
                          </a:ln>
                          <a:solidFill>
                            <a:prstClr val="black"/>
                          </a:solidFill>
                          <a:effectLst/>
                          <a:uLnTx/>
                          <a:uFillTx/>
                          <a:latin typeface="+mn-lt"/>
                          <a:ea typeface="+mn-ea"/>
                          <a:cs typeface="+mn-cs"/>
                        </a:rPr>
                        <a:t>
 Stay exclusive, in our Shangri-La Suite 📹 @christos.konstantinou83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31.61 %</a:t>
                      </a:r>
                    </a:p>
                  </a:txBody>
                  <a:tcPr/>
                </a:tc>
                <a:extLst>
                  <a:ext uri="{0D108BD9-81ED-4DB2-BD59-A6C34878D82A}">
                    <a16:rowId xmlns:a16="http://schemas.microsoft.com/office/drawing/2014/main" val="231333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- 2017-08-30 09:51:50 </a:t>
                      </a:r>
                      <a:r>
                        <a:rPr kumimoji="0" lang="en-US" sz="1000" b="0" i="0" u="none" strike="noStrike" kern="1200" cap="none" spc="0" normalizeH="0" baseline="0" noProof="0">
                          <a:ln>
                            <a:noFill/>
                          </a:ln>
                          <a:solidFill>
                            <a:prstClr val="black"/>
                          </a:solidFill>
                          <a:effectLst/>
                          <a:uLnTx/>
                          <a:uFillTx/>
                          <a:latin typeface="+mn-lt"/>
                          <a:ea typeface="+mn-ea"/>
                          <a:cs typeface="+mn-cs"/>
                        </a:rPr>
                        <a:t>
 "Just popping to the beach" 📹: @_rebeccamccarthy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27.65 %</a:t>
                      </a:r>
                    </a:p>
                  </a:txBody>
                  <a:tcPr/>
                </a:tc>
                <a:extLst>
                  <a:ext uri="{0D108BD9-81ED-4DB2-BD59-A6C34878D82A}">
                    <a16:rowId xmlns:a16="http://schemas.microsoft.com/office/drawing/2014/main" val="1143770492"/>
                  </a:ext>
                </a:extLst>
              </a:tr>
            </a:tbl>
          </a:graphicData>
        </a:graphic>
      </p:graphicFrame>
      <p:sp>
        <p:nvSpPr>
          <p:cNvPr id="4" name="Text Placeholder 3">
            <a:extLst>
              <a:ext uri="{FF2B5EF4-FFF2-40B4-BE49-F238E27FC236}">
                <a16:creationId xmlns:a16="http://schemas.microsoft.com/office/drawing/2014/main" id="{CFC97A5C-48BB-4397-ACD9-31C538D82049}"/>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6485632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85639-2B45-451B-8918-0908845DD4C6}"/>
              </a:ext>
            </a:extLst>
          </p:cNvPr>
          <p:cNvSpPr>
            <a:spLocks noGrp="1"/>
          </p:cNvSpPr>
          <p:nvPr>
            <p:ph type="title"/>
          </p:nvPr>
        </p:nvSpPr>
        <p:spPr/>
        <p:txBody>
          <a:bodyPr/>
          <a:lstStyle/>
          <a:p>
            <a:r>
              <a:rPr lang="en-US"/>
              <a:t>Instagram Videos Table | SLTR - 6 of 6</a:t>
            </a:r>
          </a:p>
        </p:txBody>
      </p:sp>
      <p:graphicFrame>
        <p:nvGraphicFramePr>
          <p:cNvPr id="5" name="Table Placeholder 4">
            <a:extLst>
              <a:ext uri="{FF2B5EF4-FFF2-40B4-BE49-F238E27FC236}">
                <a16:creationId xmlns:a16="http://schemas.microsoft.com/office/drawing/2014/main" id="{F3497B1F-8802-4624-AEA5-BA809561E3EE}"/>
              </a:ext>
            </a:extLst>
          </p:cNvPr>
          <p:cNvGraphicFramePr>
            <a:graphicFrameLocks noGrp="1"/>
          </p:cNvGraphicFramePr>
          <p:nvPr>
            <p:ph type="tbl" sz="quarter" idx="13"/>
            <p:extLst>
              <p:ext uri="{D42A27DB-BD31-4B8C-83A1-F6EECF244321}">
                <p14:modId xmlns:p14="http://schemas.microsoft.com/office/powerpoint/2010/main" val="2588478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18642325"/>
                    </a:ext>
                  </a:extLst>
                </a:gridCol>
                <a:gridCol w="658368">
                  <a:extLst>
                    <a:ext uri="{9D8B030D-6E8A-4147-A177-3AD203B41FA5}">
                      <a16:colId xmlns:a16="http://schemas.microsoft.com/office/drawing/2014/main" val="2490497536"/>
                    </a:ext>
                  </a:extLst>
                </a:gridCol>
                <a:gridCol w="658368">
                  <a:extLst>
                    <a:ext uri="{9D8B030D-6E8A-4147-A177-3AD203B41FA5}">
                      <a16:colId xmlns:a16="http://schemas.microsoft.com/office/drawing/2014/main" val="319653668"/>
                    </a:ext>
                  </a:extLst>
                </a:gridCol>
                <a:gridCol w="658368">
                  <a:extLst>
                    <a:ext uri="{9D8B030D-6E8A-4147-A177-3AD203B41FA5}">
                      <a16:colId xmlns:a16="http://schemas.microsoft.com/office/drawing/2014/main" val="2261679553"/>
                    </a:ext>
                  </a:extLst>
                </a:gridCol>
                <a:gridCol w="658368">
                  <a:extLst>
                    <a:ext uri="{9D8B030D-6E8A-4147-A177-3AD203B41FA5}">
                      <a16:colId xmlns:a16="http://schemas.microsoft.com/office/drawing/2014/main" val="3110061917"/>
                    </a:ext>
                  </a:extLst>
                </a:gridCol>
                <a:gridCol w="658368">
                  <a:extLst>
                    <a:ext uri="{9D8B030D-6E8A-4147-A177-3AD203B41FA5}">
                      <a16:colId xmlns:a16="http://schemas.microsoft.com/office/drawing/2014/main" val="1884291245"/>
                    </a:ext>
                  </a:extLst>
                </a:gridCol>
                <a:gridCol w="658368">
                  <a:extLst>
                    <a:ext uri="{9D8B030D-6E8A-4147-A177-3AD203B41FA5}">
                      <a16:colId xmlns:a16="http://schemas.microsoft.com/office/drawing/2014/main" val="372341782"/>
                    </a:ext>
                  </a:extLst>
                </a:gridCol>
                <a:gridCol w="658368">
                  <a:extLst>
                    <a:ext uri="{9D8B030D-6E8A-4147-A177-3AD203B41FA5}">
                      <a16:colId xmlns:a16="http://schemas.microsoft.com/office/drawing/2014/main" val="3963461727"/>
                    </a:ext>
                  </a:extLst>
                </a:gridCol>
                <a:gridCol w="658368">
                  <a:extLst>
                    <a:ext uri="{9D8B030D-6E8A-4147-A177-3AD203B41FA5}">
                      <a16:colId xmlns:a16="http://schemas.microsoft.com/office/drawing/2014/main" val="2676032070"/>
                    </a:ext>
                  </a:extLst>
                </a:gridCol>
                <a:gridCol w="658368">
                  <a:extLst>
                    <a:ext uri="{9D8B030D-6E8A-4147-A177-3AD203B41FA5}">
                      <a16:colId xmlns:a16="http://schemas.microsoft.com/office/drawing/2014/main" val="1025045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59298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- 2017-08-09 09:04:13 </a:t>
                      </a:r>
                      <a:r>
                        <a:rPr kumimoji="0" lang="en-US" sz="1000" b="0" i="0" u="none" strike="noStrike" kern="1200" cap="none" spc="0" normalizeH="0" baseline="0" noProof="0">
                          <a:ln>
                            <a:noFill/>
                          </a:ln>
                          <a:solidFill>
                            <a:prstClr val="black"/>
                          </a:solidFill>
                          <a:effectLst/>
                          <a:uLnTx/>
                          <a:uFillTx/>
                          <a:latin typeface="+mn-lt"/>
                          <a:ea typeface="+mn-ea"/>
                          <a:cs typeface="+mn-cs"/>
                        </a:rPr>
                        <a:t>
 Private island serenity #IlotMangenie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21.95 %</a:t>
                      </a:r>
                    </a:p>
                  </a:txBody>
                  <a:tcPr/>
                </a:tc>
                <a:extLst>
                  <a:ext uri="{0D108BD9-81ED-4DB2-BD59-A6C34878D82A}">
                    <a16:rowId xmlns:a16="http://schemas.microsoft.com/office/drawing/2014/main" val="173783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- 2017-06-15 08:45:16 </a:t>
                      </a:r>
                      <a:r>
                        <a:rPr kumimoji="0" lang="en-US" sz="1000" b="0" i="0" u="none" strike="noStrike" kern="1200" cap="none" spc="0" normalizeH="0" baseline="0" noProof="0">
                          <a:ln>
                            <a:noFill/>
                          </a:ln>
                          <a:solidFill>
                            <a:prstClr val="black"/>
                          </a:solidFill>
                          <a:effectLst/>
                          <a:uLnTx/>
                          <a:uFillTx/>
                          <a:latin typeface="+mn-lt"/>
                          <a:ea typeface="+mn-ea"/>
                          <a:cs typeface="+mn-cs"/>
                        </a:rPr>
                        <a:t>
 Lets fly, lets fly away... 📷 @akilliano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26.97 %</a:t>
                      </a:r>
                    </a:p>
                  </a:txBody>
                  <a:tcPr/>
                </a:tc>
                <a:extLst>
                  <a:ext uri="{0D108BD9-81ED-4DB2-BD59-A6C34878D82A}">
                    <a16:rowId xmlns:a16="http://schemas.microsoft.com/office/drawing/2014/main" val="155142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- 2017-06-05 09:37:30 </a:t>
                      </a:r>
                      <a:r>
                        <a:rPr kumimoji="0" lang="en-US" sz="1000" b="0" i="0" u="none" strike="noStrike" kern="1200" cap="none" spc="0" normalizeH="0" baseline="0" noProof="0">
                          <a:ln>
                            <a:noFill/>
                          </a:ln>
                          <a:solidFill>
                            <a:prstClr val="black"/>
                          </a:solidFill>
                          <a:effectLst/>
                          <a:uLnTx/>
                          <a:uFillTx/>
                          <a:latin typeface="+mn-lt"/>
                          <a:ea typeface="+mn-ea"/>
                          <a:cs typeface="+mn-cs"/>
                        </a:rPr>
                        <a:t>
 Double tap if this would be your perfect morning! 📷 @viol_sach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21.65 %</a:t>
                      </a:r>
                    </a:p>
                  </a:txBody>
                  <a:tcPr/>
                </a:tc>
                <a:extLst>
                  <a:ext uri="{0D108BD9-81ED-4DB2-BD59-A6C34878D82A}">
                    <a16:rowId xmlns:a16="http://schemas.microsoft.com/office/drawing/2014/main" val="713673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- 2017-06-01 12:04:33 </a:t>
                      </a:r>
                      <a:r>
                        <a:rPr kumimoji="0" lang="en-US" sz="1000" b="0" i="0" u="none" strike="noStrike" kern="1200" cap="none" spc="0" normalizeH="0" baseline="0" noProof="0">
                          <a:ln>
                            <a:noFill/>
                          </a:ln>
                          <a:solidFill>
                            <a:prstClr val="black"/>
                          </a:solidFill>
                          <a:effectLst/>
                          <a:uLnTx/>
                          <a:uFillTx/>
                          <a:latin typeface="+mn-lt"/>
                          <a:ea typeface="+mn-ea"/>
                          <a:cs typeface="+mn-cs"/>
                        </a:rPr>
                        <a:t>
 Come on in... 📹@jeji_s73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extLst>
                  <a:ext uri="{0D108BD9-81ED-4DB2-BD59-A6C34878D82A}">
                    <a16:rowId xmlns:a16="http://schemas.microsoft.com/office/drawing/2014/main" val="360862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- 2017-05-11 17:53:28 </a:t>
                      </a:r>
                      <a:r>
                        <a:rPr kumimoji="0" lang="en-US" sz="1000" b="0" i="0" u="none" strike="noStrike" kern="1200" cap="none" spc="0" normalizeH="0" baseline="0" noProof="0">
                          <a:ln>
                            <a:noFill/>
                          </a:ln>
                          <a:solidFill>
                            <a:prstClr val="black"/>
                          </a:solidFill>
                          <a:effectLst/>
                          <a:uLnTx/>
                          <a:uFillTx/>
                          <a:latin typeface="+mn-lt"/>
                          <a:ea typeface="+mn-ea"/>
                          <a:cs typeface="+mn-cs"/>
                        </a:rPr>
                        <a:t>
 Quite a spectacular way to play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17.14 %</a:t>
                      </a:r>
                    </a:p>
                  </a:txBody>
                  <a:tcPr/>
                </a:tc>
                <a:extLst>
                  <a:ext uri="{0D108BD9-81ED-4DB2-BD59-A6C34878D82A}">
                    <a16:rowId xmlns:a16="http://schemas.microsoft.com/office/drawing/2014/main" val="742515260"/>
                  </a:ext>
                </a:extLst>
              </a:tr>
            </a:tbl>
          </a:graphicData>
        </a:graphic>
      </p:graphicFrame>
      <p:sp>
        <p:nvSpPr>
          <p:cNvPr id="4" name="Text Placeholder 3">
            <a:extLst>
              <a:ext uri="{FF2B5EF4-FFF2-40B4-BE49-F238E27FC236}">
                <a16:creationId xmlns:a16="http://schemas.microsoft.com/office/drawing/2014/main" id="{F04CB171-619B-46D0-942A-91C4DB99CC6D}"/>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8726306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172BD-1F43-46FD-914B-E7C57F9F3C0A}"/>
              </a:ext>
            </a:extLst>
          </p:cNvPr>
          <p:cNvSpPr>
            <a:spLocks noGrp="1"/>
          </p:cNvSpPr>
          <p:nvPr>
            <p:ph type="title"/>
          </p:nvPr>
        </p:nvSpPr>
        <p:spPr/>
        <p:txBody>
          <a:bodyPr/>
          <a:lstStyle/>
          <a:p>
            <a:r>
              <a:rPr lang="en-US"/>
              <a:t>Twitter TW Followers Total (Bar Chart) | SLTR</a:t>
            </a:r>
          </a:p>
        </p:txBody>
      </p:sp>
      <p:graphicFrame>
        <p:nvGraphicFramePr>
          <p:cNvPr id="6" name="Chart Placeholder 5">
            <a:extLst>
              <a:ext uri="{FF2B5EF4-FFF2-40B4-BE49-F238E27FC236}">
                <a16:creationId xmlns:a16="http://schemas.microsoft.com/office/drawing/2014/main" id="{5217EB03-975C-4D35-B84E-2BABE1962C69}"/>
              </a:ext>
            </a:extLst>
          </p:cNvPr>
          <p:cNvGraphicFramePr>
            <a:graphicFrameLocks noGrp="1"/>
          </p:cNvGraphicFramePr>
          <p:nvPr>
            <p:ph type="chart" sz="quarter" idx="13"/>
            <p:extLst>
              <p:ext uri="{D42A27DB-BD31-4B8C-83A1-F6EECF244321}">
                <p14:modId xmlns:p14="http://schemas.microsoft.com/office/powerpoint/2010/main" val="3575149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6F54FC-C2A9-4461-B45C-EB4B0174FF93}"/>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B8597891-B715-4731-8A92-063D1E16DC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2883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54FAD-27E0-494E-AE47-5EABBE1A4E3C}"/>
              </a:ext>
            </a:extLst>
          </p:cNvPr>
          <p:cNvSpPr>
            <a:spLocks noGrp="1"/>
          </p:cNvSpPr>
          <p:nvPr>
            <p:ph type="title"/>
          </p:nvPr>
        </p:nvSpPr>
        <p:spPr/>
        <p:txBody>
          <a:bodyPr/>
          <a:lstStyle/>
          <a:p>
            <a:r>
              <a:rPr lang="en-US"/>
              <a:t>Twitter TW Followers Change (Bar Chart) | SLTR</a:t>
            </a:r>
          </a:p>
        </p:txBody>
      </p:sp>
      <p:graphicFrame>
        <p:nvGraphicFramePr>
          <p:cNvPr id="6" name="Chart Placeholder 5">
            <a:extLst>
              <a:ext uri="{FF2B5EF4-FFF2-40B4-BE49-F238E27FC236}">
                <a16:creationId xmlns:a16="http://schemas.microsoft.com/office/drawing/2014/main" id="{15DD7ECF-C65B-43A4-A20E-72EA64017D22}"/>
              </a:ext>
            </a:extLst>
          </p:cNvPr>
          <p:cNvGraphicFramePr>
            <a:graphicFrameLocks noGrp="1"/>
          </p:cNvGraphicFramePr>
          <p:nvPr>
            <p:ph type="chart" sz="quarter" idx="13"/>
            <p:extLst>
              <p:ext uri="{D42A27DB-BD31-4B8C-83A1-F6EECF244321}">
                <p14:modId xmlns:p14="http://schemas.microsoft.com/office/powerpoint/2010/main" val="1568436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EEC02D-19FB-4CA2-8A25-A4FC269AC308}"/>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7E3670E1-516C-49CA-868A-BB9CAFB69F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34426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B264A-2677-4B33-830C-774C6564742A}"/>
              </a:ext>
            </a:extLst>
          </p:cNvPr>
          <p:cNvSpPr>
            <a:spLocks noGrp="1"/>
          </p:cNvSpPr>
          <p:nvPr>
            <p:ph type="title"/>
          </p:nvPr>
        </p:nvSpPr>
        <p:spPr/>
        <p:txBody>
          <a:bodyPr/>
          <a:lstStyle/>
          <a:p>
            <a:r>
              <a:rPr lang="en-US"/>
              <a:t>Overall TW Total Interactions (Bar Chart) | Shangri-La Mauritius</a:t>
            </a:r>
          </a:p>
        </p:txBody>
      </p:sp>
      <p:graphicFrame>
        <p:nvGraphicFramePr>
          <p:cNvPr id="6" name="Chart Placeholder 5">
            <a:extLst>
              <a:ext uri="{FF2B5EF4-FFF2-40B4-BE49-F238E27FC236}">
                <a16:creationId xmlns:a16="http://schemas.microsoft.com/office/drawing/2014/main" id="{34E20FAF-2EF4-4ACB-9EA3-23A41664F878}"/>
              </a:ext>
            </a:extLst>
          </p:cNvPr>
          <p:cNvGraphicFramePr>
            <a:graphicFrameLocks noGrp="1"/>
          </p:cNvGraphicFramePr>
          <p:nvPr>
            <p:ph type="chart" sz="quarter" idx="13"/>
            <p:extLst>
              <p:ext uri="{D42A27DB-BD31-4B8C-83A1-F6EECF244321}">
                <p14:modId xmlns:p14="http://schemas.microsoft.com/office/powerpoint/2010/main" val="1929406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536397-B723-491C-9106-4735362C9C55}"/>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9DF3E423-6D88-462A-9132-681FF5294C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73421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2460</Words>
  <Application>Microsoft Office PowerPoint</Application>
  <PresentationFormat>On-screen Show (4:3)</PresentationFormat>
  <Paragraphs>1117</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SLTR</vt:lpstr>
      <vt:lpstr>Facebook FB Insights Fans Total (Bar Chart) | SLTR</vt:lpstr>
      <vt:lpstr>Facebook FB Fans Change (Bar Chart) | SLTR</vt:lpstr>
      <vt:lpstr>Facebook FB Reach (Bar Chart) | SLTR</vt:lpstr>
      <vt:lpstr>Facebook FB Total Interactions (Bar Chart) | SLTR</vt:lpstr>
      <vt:lpstr>Facebook FB Organic Vs Paid Reach (Bar Chart) | SLTR</vt:lpstr>
      <vt:lpstr>Facebook FB Post Reach (Bar Chart) | SLTR</vt:lpstr>
      <vt:lpstr>Facebook FB Own Posts Table with views | SLTR - 1 of 22</vt:lpstr>
      <vt:lpstr>Facebook FB Own Posts Table with views | SLTR - 2 of 22</vt:lpstr>
      <vt:lpstr>Facebook FB Own Posts Table with views | SLTR - 3 of 22</vt:lpstr>
      <vt:lpstr>Facebook FB Own Posts Table with views | SLTR - 4 of 22</vt:lpstr>
      <vt:lpstr>Facebook FB Own Posts Table with views | SLTR - 5 of 22</vt:lpstr>
      <vt:lpstr>Facebook FB Own Posts Table with views | SLTR - 6 of 22</vt:lpstr>
      <vt:lpstr>Facebook FB Own Posts Table with views | SLTR - 7 of 22</vt:lpstr>
      <vt:lpstr>Facebook FB Own Posts Table with views | SLTR - 8 of 22</vt:lpstr>
      <vt:lpstr>Facebook FB Own Posts Table with views | SLTR - 9 of 22</vt:lpstr>
      <vt:lpstr>Facebook FB Own Posts Table with views | SLTR - 10 of 22</vt:lpstr>
      <vt:lpstr>Facebook FB Own Posts Table with views | SLTR - 11 of 22</vt:lpstr>
      <vt:lpstr>Facebook FB Own Posts Table with views | SLTR - 12 of 22</vt:lpstr>
      <vt:lpstr>Facebook FB Own Posts Table with views | SLTR - 13 of 22</vt:lpstr>
      <vt:lpstr>Facebook FB Own Posts Table with views | SLTR - 14 of 22</vt:lpstr>
      <vt:lpstr>Facebook FB Own Posts Table with views | SLTR - 15 of 22</vt:lpstr>
      <vt:lpstr>Facebook FB Own Posts Table with views | SLTR - 16 of 22</vt:lpstr>
      <vt:lpstr>Facebook FB Own Posts Table with views | SLTR - 17 of 22</vt:lpstr>
      <vt:lpstr>Facebook FB Own Posts Table with views | SLTR - 18 of 22</vt:lpstr>
      <vt:lpstr>Facebook FB Own Posts Table with views | SLTR - 19 of 22</vt:lpstr>
      <vt:lpstr>Facebook FB Own Posts Table with views | SLTR - 20 of 22</vt:lpstr>
      <vt:lpstr>Facebook FB Own Posts Table with views | SLTR - 21 of 22</vt:lpstr>
      <vt:lpstr>Facebook FB Own Posts Table with views | SLTR - 22 of 22</vt:lpstr>
      <vt:lpstr>Instagram IG Followers Total (Bar Chart) | SLTR</vt:lpstr>
      <vt:lpstr>Instagram IG Followers Change (Bar Chart) | SLTR</vt:lpstr>
      <vt:lpstr>Reach  | SLTR</vt:lpstr>
      <vt:lpstr>Instagram IG Total Interactions (Bar Chart) | shangrilamauritius</vt:lpstr>
      <vt:lpstr>Instagram Posts Table | SLTR - 1 of 3</vt:lpstr>
      <vt:lpstr>Instagram Posts Table | SLTR - 2 of 3</vt:lpstr>
      <vt:lpstr>Instagram Posts Table | SLTR - 3 of 3</vt:lpstr>
      <vt:lpstr>Instagram Videos Table | SLTR - 1 of 6</vt:lpstr>
      <vt:lpstr>Instagram Videos Table | SLTR - 2 of 6</vt:lpstr>
      <vt:lpstr>Instagram Videos Table | SLTR - 3 of 6</vt:lpstr>
      <vt:lpstr>Instagram Videos Table | SLTR - 4 of 6</vt:lpstr>
      <vt:lpstr>Instagram Videos Table | SLTR - 5 of 6</vt:lpstr>
      <vt:lpstr>Instagram Videos Table | SLTR - 6 of 6</vt:lpstr>
      <vt:lpstr>Twitter TW Followers Total (Bar Chart) | SLTR</vt:lpstr>
      <vt:lpstr>Twitter TW Followers Change (Bar Chart) | SLTR</vt:lpstr>
      <vt:lpstr>Overall TW Total Interactions (Bar Chart) | Shangri-La Mauritius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Administrator</dc:creator>
  <cp:lastModifiedBy>Administrator</cp:lastModifiedBy>
  <cp:revision>1</cp:revision>
  <dcterms:created xsi:type="dcterms:W3CDTF">2018-10-25T04:19:35Z</dcterms:created>
  <dcterms:modified xsi:type="dcterms:W3CDTF">2018-10-25T04:21:25Z</dcterms:modified>
</cp:coreProperties>
</file>