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53912</c:v>
                </c:pt>
                <c:pt idx="1">
                  <c:v>54728</c:v>
                </c:pt>
                <c:pt idx="2">
                  <c:v>55130</c:v>
                </c:pt>
              </c:numCache>
            </c:numRef>
          </c:val>
          <c:extLst>
            <c:ext xmlns:c16="http://schemas.microsoft.com/office/drawing/2014/chart" uri="{C3380CC4-5D6E-409C-BE32-E72D297353CC}">
              <c16:uniqueId val="{00000000-6237-4DEE-8E46-CBB2C8E6B262}"/>
            </c:ext>
          </c:extLst>
        </c:ser>
        <c:dLbls>
          <c:showLegendKey val="0"/>
          <c:showVal val="0"/>
          <c:showCatName val="0"/>
          <c:showSerName val="0"/>
          <c:showPercent val="0"/>
          <c:showBubbleSize val="0"/>
        </c:dLbls>
        <c:gapWidth val="182"/>
        <c:axId val="351379392"/>
        <c:axId val="351380704"/>
      </c:barChart>
      <c:dateAx>
        <c:axId val="3513793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80704"/>
        <c:crosses val="autoZero"/>
        <c:auto val="1"/>
        <c:lblOffset val="100"/>
        <c:baseTimeUnit val="days"/>
      </c:dateAx>
      <c:valAx>
        <c:axId val="3513807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7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1125</c:v>
                </c:pt>
                <c:pt idx="1">
                  <c:v>807</c:v>
                </c:pt>
                <c:pt idx="2">
                  <c:v>412</c:v>
                </c:pt>
              </c:numCache>
            </c:numRef>
          </c:val>
          <c:extLst>
            <c:ext xmlns:c16="http://schemas.microsoft.com/office/drawing/2014/chart" uri="{C3380CC4-5D6E-409C-BE32-E72D297353CC}">
              <c16:uniqueId val="{00000000-3D9D-4DDD-884F-CB5C625617C2}"/>
            </c:ext>
          </c:extLst>
        </c:ser>
        <c:dLbls>
          <c:showLegendKey val="0"/>
          <c:showVal val="0"/>
          <c:showCatName val="0"/>
          <c:showSerName val="0"/>
          <c:showPercent val="0"/>
          <c:showBubbleSize val="0"/>
        </c:dLbls>
        <c:gapWidth val="182"/>
        <c:axId val="284579928"/>
        <c:axId val="284582552"/>
      </c:barChart>
      <c:dateAx>
        <c:axId val="28457992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82552"/>
        <c:crosses val="autoZero"/>
        <c:auto val="1"/>
        <c:lblOffset val="100"/>
        <c:baseTimeUnit val="days"/>
      </c:dateAx>
      <c:valAx>
        <c:axId val="2845825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7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285715</c:v>
                </c:pt>
                <c:pt idx="1">
                  <c:v>224614</c:v>
                </c:pt>
                <c:pt idx="2">
                  <c:v>258594</c:v>
                </c:pt>
              </c:numCache>
            </c:numRef>
          </c:val>
          <c:extLst>
            <c:ext xmlns:c16="http://schemas.microsoft.com/office/drawing/2014/chart" uri="{C3380CC4-5D6E-409C-BE32-E72D297353CC}">
              <c16:uniqueId val="{00000000-D390-4A8B-847E-991DDCCE069A}"/>
            </c:ext>
          </c:extLst>
        </c:ser>
        <c:dLbls>
          <c:showLegendKey val="0"/>
          <c:showVal val="0"/>
          <c:showCatName val="0"/>
          <c:showSerName val="0"/>
          <c:showPercent val="0"/>
          <c:showBubbleSize val="0"/>
        </c:dLbls>
        <c:gapWidth val="182"/>
        <c:axId val="284582224"/>
        <c:axId val="280678352"/>
      </c:barChart>
      <c:dateAx>
        <c:axId val="28458222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78352"/>
        <c:crosses val="autoZero"/>
        <c:auto val="1"/>
        <c:lblOffset val="100"/>
        <c:baseTimeUnit val="days"/>
      </c:dateAx>
      <c:valAx>
        <c:axId val="2806783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8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35396</c:v>
                </c:pt>
                <c:pt idx="1">
                  <c:v>25279</c:v>
                </c:pt>
                <c:pt idx="2">
                  <c:v>44602</c:v>
                </c:pt>
              </c:numCache>
            </c:numRef>
          </c:val>
          <c:extLst>
            <c:ext xmlns:c16="http://schemas.microsoft.com/office/drawing/2014/chart" uri="{C3380CC4-5D6E-409C-BE32-E72D297353CC}">
              <c16:uniqueId val="{00000000-1267-483E-82DB-BF60B2A2814B}"/>
            </c:ext>
          </c:extLst>
        </c:ser>
        <c:dLbls>
          <c:showLegendKey val="0"/>
          <c:showVal val="0"/>
          <c:showCatName val="0"/>
          <c:showSerName val="0"/>
          <c:showPercent val="0"/>
          <c:showBubbleSize val="0"/>
        </c:dLbls>
        <c:gapWidth val="182"/>
        <c:axId val="352317216"/>
        <c:axId val="352315248"/>
      </c:barChart>
      <c:dateAx>
        <c:axId val="3523172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15248"/>
        <c:crosses val="autoZero"/>
        <c:auto val="1"/>
        <c:lblOffset val="100"/>
        <c:baseTimeUnit val="days"/>
      </c:dateAx>
      <c:valAx>
        <c:axId val="3523152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1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14976</c:v>
                </c:pt>
                <c:pt idx="1">
                  <c:v>20741</c:v>
                </c:pt>
                <c:pt idx="2">
                  <c:v>17323</c:v>
                </c:pt>
              </c:numCache>
            </c:numRef>
          </c:val>
          <c:extLst>
            <c:ext xmlns:c16="http://schemas.microsoft.com/office/drawing/2014/chart" uri="{C3380CC4-5D6E-409C-BE32-E72D297353CC}">
              <c16:uniqueId val="{00000000-89E4-47A0-A8AA-46D22F5BE54F}"/>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43107</c:v>
                </c:pt>
                <c:pt idx="1">
                  <c:v>43108</c:v>
                </c:pt>
                <c:pt idx="2">
                  <c:v>43109</c:v>
                </c:pt>
              </c:numCache>
            </c:numRef>
          </c:cat>
          <c:val>
            <c:numRef>
              <c:f>Sheet1!$C$2:$C$4</c:f>
              <c:numCache>
                <c:formatCode>General</c:formatCode>
                <c:ptCount val="3"/>
                <c:pt idx="0">
                  <c:v>198770</c:v>
                </c:pt>
                <c:pt idx="1">
                  <c:v>124722</c:v>
                </c:pt>
                <c:pt idx="2">
                  <c:v>133906</c:v>
                </c:pt>
              </c:numCache>
            </c:numRef>
          </c:val>
          <c:extLst>
            <c:ext xmlns:c16="http://schemas.microsoft.com/office/drawing/2014/chart" uri="{C3380CC4-5D6E-409C-BE32-E72D297353CC}">
              <c16:uniqueId val="{00000001-89E4-47A0-A8AA-46D22F5BE54F}"/>
            </c:ext>
          </c:extLst>
        </c:ser>
        <c:dLbls>
          <c:showLegendKey val="0"/>
          <c:showVal val="0"/>
          <c:showCatName val="0"/>
          <c:showSerName val="0"/>
          <c:showPercent val="0"/>
          <c:showBubbleSize val="0"/>
        </c:dLbls>
        <c:gapWidth val="182"/>
        <c:axId val="279789840"/>
        <c:axId val="279786560"/>
      </c:barChart>
      <c:dateAx>
        <c:axId val="2797898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86560"/>
        <c:crosses val="autoZero"/>
        <c:auto val="1"/>
        <c:lblOffset val="100"/>
        <c:baseTimeUnit val="days"/>
      </c:dateAx>
      <c:valAx>
        <c:axId val="2797865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8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222750</c:v>
                </c:pt>
                <c:pt idx="1">
                  <c:v>156911</c:v>
                </c:pt>
                <c:pt idx="2">
                  <c:v>158127</c:v>
                </c:pt>
              </c:numCache>
            </c:numRef>
          </c:val>
          <c:extLst>
            <c:ext xmlns:c16="http://schemas.microsoft.com/office/drawing/2014/chart" uri="{C3380CC4-5D6E-409C-BE32-E72D297353CC}">
              <c16:uniqueId val="{00000000-046A-4122-B7AA-33670376B28E}"/>
            </c:ext>
          </c:extLst>
        </c:ser>
        <c:dLbls>
          <c:showLegendKey val="0"/>
          <c:showVal val="0"/>
          <c:showCatName val="0"/>
          <c:showSerName val="0"/>
          <c:showPercent val="0"/>
          <c:showBubbleSize val="0"/>
        </c:dLbls>
        <c:gapWidth val="182"/>
        <c:axId val="352317872"/>
        <c:axId val="352320496"/>
      </c:barChart>
      <c:dateAx>
        <c:axId val="3523178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20496"/>
        <c:crosses val="autoZero"/>
        <c:auto val="1"/>
        <c:lblOffset val="100"/>
        <c:baseTimeUnit val="days"/>
      </c:dateAx>
      <c:valAx>
        <c:axId val="3523204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1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50249</c:v>
                </c:pt>
                <c:pt idx="1">
                  <c:v>52327</c:v>
                </c:pt>
                <c:pt idx="2">
                  <c:v>53267</c:v>
                </c:pt>
              </c:numCache>
            </c:numRef>
          </c:val>
          <c:extLst>
            <c:ext xmlns:c16="http://schemas.microsoft.com/office/drawing/2014/chart" uri="{C3380CC4-5D6E-409C-BE32-E72D297353CC}">
              <c16:uniqueId val="{00000000-33B2-4284-9DB5-D111D0C94D03}"/>
            </c:ext>
          </c:extLst>
        </c:ser>
        <c:dLbls>
          <c:showLegendKey val="0"/>
          <c:showVal val="0"/>
          <c:showCatName val="0"/>
          <c:showSerName val="0"/>
          <c:showPercent val="0"/>
          <c:showBubbleSize val="0"/>
        </c:dLbls>
        <c:gapWidth val="182"/>
        <c:axId val="230239304"/>
        <c:axId val="230241928"/>
      </c:barChart>
      <c:dateAx>
        <c:axId val="2302393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41928"/>
        <c:crosses val="autoZero"/>
        <c:auto val="1"/>
        <c:lblOffset val="100"/>
        <c:baseTimeUnit val="days"/>
      </c:dateAx>
      <c:valAx>
        <c:axId val="230241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3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848</c:v>
                </c:pt>
                <c:pt idx="1">
                  <c:v>2078</c:v>
                </c:pt>
                <c:pt idx="2">
                  <c:v>940</c:v>
                </c:pt>
              </c:numCache>
            </c:numRef>
          </c:val>
          <c:extLst>
            <c:ext xmlns:c16="http://schemas.microsoft.com/office/drawing/2014/chart" uri="{C3380CC4-5D6E-409C-BE32-E72D297353CC}">
              <c16:uniqueId val="{00000000-0B28-4ABB-A50F-E00D9EEE618B}"/>
            </c:ext>
          </c:extLst>
        </c:ser>
        <c:dLbls>
          <c:showLegendKey val="0"/>
          <c:showVal val="0"/>
          <c:showCatName val="0"/>
          <c:showSerName val="0"/>
          <c:showPercent val="0"/>
          <c:showBubbleSize val="0"/>
        </c:dLbls>
        <c:gapWidth val="182"/>
        <c:axId val="230259312"/>
        <c:axId val="230255376"/>
      </c:barChart>
      <c:dateAx>
        <c:axId val="2302593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5376"/>
        <c:crosses val="autoZero"/>
        <c:auto val="1"/>
        <c:lblOffset val="100"/>
        <c:baseTimeUnit val="days"/>
      </c:dateAx>
      <c:valAx>
        <c:axId val="230255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55798</c:v>
                </c:pt>
                <c:pt idx="1">
                  <c:v>49519</c:v>
                </c:pt>
                <c:pt idx="2">
                  <c:v>45799</c:v>
                </c:pt>
              </c:numCache>
            </c:numRef>
          </c:val>
          <c:extLst>
            <c:ext xmlns:c16="http://schemas.microsoft.com/office/drawing/2014/chart" uri="{C3380CC4-5D6E-409C-BE32-E72D297353CC}">
              <c16:uniqueId val="{00000000-5EEE-4A64-8B87-4C63C80B68C6}"/>
            </c:ext>
          </c:extLst>
        </c:ser>
        <c:dLbls>
          <c:showLegendKey val="0"/>
          <c:showVal val="0"/>
          <c:showCatName val="0"/>
          <c:showSerName val="0"/>
          <c:showPercent val="0"/>
          <c:showBubbleSize val="0"/>
        </c:dLbls>
        <c:gapWidth val="182"/>
        <c:axId val="230255048"/>
        <c:axId val="230258328"/>
      </c:barChart>
      <c:dateAx>
        <c:axId val="2302550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8328"/>
        <c:crosses val="autoZero"/>
        <c:auto val="1"/>
        <c:lblOffset val="100"/>
        <c:baseTimeUnit val="days"/>
      </c:dateAx>
      <c:valAx>
        <c:axId val="230258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C386-45AE-A5C4-AA6E13A0D602}"/>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43107</c:v>
                </c:pt>
                <c:pt idx="1">
                  <c:v>43108</c:v>
                </c:pt>
                <c:pt idx="2">
                  <c:v>43109</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C386-45AE-A5C4-AA6E13A0D602}"/>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43107</c:v>
                </c:pt>
                <c:pt idx="1">
                  <c:v>43108</c:v>
                </c:pt>
                <c:pt idx="2">
                  <c:v>43109</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C386-45AE-A5C4-AA6E13A0D602}"/>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43107</c:v>
                </c:pt>
                <c:pt idx="1">
                  <c:v>43108</c:v>
                </c:pt>
                <c:pt idx="2">
                  <c:v>43109</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C386-45AE-A5C4-AA6E13A0D602}"/>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43107</c:v>
                </c:pt>
                <c:pt idx="1">
                  <c:v>43108</c:v>
                </c:pt>
                <c:pt idx="2">
                  <c:v>43109</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C386-45AE-A5C4-AA6E13A0D602}"/>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43107</c:v>
                </c:pt>
                <c:pt idx="1">
                  <c:v>43108</c:v>
                </c:pt>
                <c:pt idx="2">
                  <c:v>43109</c:v>
                </c:pt>
              </c:numCache>
            </c:numRef>
          </c:cat>
          <c:val>
            <c:numRef>
              <c:f>Sheet1!$G$2:$G$4</c:f>
              <c:numCache>
                <c:formatCode>General</c:formatCode>
                <c:ptCount val="3"/>
                <c:pt idx="0">
                  <c:v>30566</c:v>
                </c:pt>
                <c:pt idx="1">
                  <c:v>25589</c:v>
                </c:pt>
                <c:pt idx="2">
                  <c:v>29340</c:v>
                </c:pt>
              </c:numCache>
            </c:numRef>
          </c:val>
          <c:extLst>
            <c:ext xmlns:c16="http://schemas.microsoft.com/office/drawing/2014/chart" uri="{C3380CC4-5D6E-409C-BE32-E72D297353CC}">
              <c16:uniqueId val="{00000005-C386-45AE-A5C4-AA6E13A0D602}"/>
            </c:ext>
          </c:extLst>
        </c:ser>
        <c:dLbls>
          <c:showLegendKey val="0"/>
          <c:showVal val="0"/>
          <c:showCatName val="0"/>
          <c:showSerName val="0"/>
          <c:showPercent val="0"/>
          <c:showBubbleSize val="0"/>
        </c:dLbls>
        <c:gapWidth val="182"/>
        <c:axId val="230251112"/>
        <c:axId val="230252096"/>
      </c:barChart>
      <c:dateAx>
        <c:axId val="2302511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2096"/>
        <c:crosses val="autoZero"/>
        <c:auto val="1"/>
        <c:lblOffset val="100"/>
        <c:baseTimeUnit val="days"/>
      </c:dateAx>
      <c:valAx>
        <c:axId val="230252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25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2663</c:v>
                </c:pt>
                <c:pt idx="1">
                  <c:v>2675</c:v>
                </c:pt>
                <c:pt idx="2">
                  <c:v>2705</c:v>
                </c:pt>
              </c:numCache>
            </c:numRef>
          </c:val>
          <c:extLst>
            <c:ext xmlns:c16="http://schemas.microsoft.com/office/drawing/2014/chart" uri="{C3380CC4-5D6E-409C-BE32-E72D297353CC}">
              <c16:uniqueId val="{00000000-FD8F-4840-882C-AD65F7841349}"/>
            </c:ext>
          </c:extLst>
        </c:ser>
        <c:dLbls>
          <c:showLegendKey val="0"/>
          <c:showVal val="0"/>
          <c:showCatName val="0"/>
          <c:showSerName val="0"/>
          <c:showPercent val="0"/>
          <c:showBubbleSize val="0"/>
        </c:dLbls>
        <c:gapWidth val="182"/>
        <c:axId val="471124464"/>
        <c:axId val="471127088"/>
      </c:barChart>
      <c:dateAx>
        <c:axId val="47112446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27088"/>
        <c:crosses val="autoZero"/>
        <c:auto val="1"/>
        <c:lblOffset val="100"/>
        <c:baseTimeUnit val="days"/>
      </c:dateAx>
      <c:valAx>
        <c:axId val="4711270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2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28</c:v>
                </c:pt>
                <c:pt idx="1">
                  <c:v>12</c:v>
                </c:pt>
                <c:pt idx="2">
                  <c:v>30</c:v>
                </c:pt>
              </c:numCache>
            </c:numRef>
          </c:val>
          <c:extLst>
            <c:ext xmlns:c16="http://schemas.microsoft.com/office/drawing/2014/chart" uri="{C3380CC4-5D6E-409C-BE32-E72D297353CC}">
              <c16:uniqueId val="{00000000-32CD-430F-A56A-6D0D07D22B23}"/>
            </c:ext>
          </c:extLst>
        </c:ser>
        <c:dLbls>
          <c:showLegendKey val="0"/>
          <c:showVal val="0"/>
          <c:showCatName val="0"/>
          <c:showSerName val="0"/>
          <c:showPercent val="0"/>
          <c:showBubbleSize val="0"/>
        </c:dLbls>
        <c:gapWidth val="182"/>
        <c:axId val="471126760"/>
        <c:axId val="471122496"/>
      </c:barChart>
      <c:dateAx>
        <c:axId val="4711267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22496"/>
        <c:crosses val="autoZero"/>
        <c:auto val="1"/>
        <c:lblOffset val="100"/>
        <c:baseTimeUnit val="days"/>
      </c:dateAx>
      <c:valAx>
        <c:axId val="4711224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2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43107</c:v>
                </c:pt>
                <c:pt idx="1">
                  <c:v>43108</c:v>
                </c:pt>
                <c:pt idx="2">
                  <c:v>43109</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753B-4FD6-83EE-138465EFB20E}"/>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43107</c:v>
                </c:pt>
                <c:pt idx="1">
                  <c:v>43108</c:v>
                </c:pt>
                <c:pt idx="2">
                  <c:v>43109</c:v>
                </c:pt>
              </c:numCache>
            </c:numRef>
          </c:cat>
          <c:val>
            <c:numRef>
              <c:f>Sheet1!$C$2:$C$4</c:f>
              <c:numCache>
                <c:formatCode>General</c:formatCode>
                <c:ptCount val="3"/>
                <c:pt idx="0">
                  <c:v>249</c:v>
                </c:pt>
                <c:pt idx="1">
                  <c:v>230</c:v>
                </c:pt>
                <c:pt idx="2">
                  <c:v>169</c:v>
                </c:pt>
              </c:numCache>
            </c:numRef>
          </c:val>
          <c:extLst>
            <c:ext xmlns:c16="http://schemas.microsoft.com/office/drawing/2014/chart" uri="{C3380CC4-5D6E-409C-BE32-E72D297353CC}">
              <c16:uniqueId val="{00000001-753B-4FD6-83EE-138465EFB20E}"/>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43107</c:v>
                </c:pt>
                <c:pt idx="1">
                  <c:v>43108</c:v>
                </c:pt>
                <c:pt idx="2">
                  <c:v>43109</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753B-4FD6-83EE-138465EFB20E}"/>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43107</c:v>
                </c:pt>
                <c:pt idx="1">
                  <c:v>43108</c:v>
                </c:pt>
                <c:pt idx="2">
                  <c:v>43109</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753B-4FD6-83EE-138465EFB20E}"/>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43107</c:v>
                </c:pt>
                <c:pt idx="1">
                  <c:v>43108</c:v>
                </c:pt>
                <c:pt idx="2">
                  <c:v>43109</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753B-4FD6-83EE-138465EFB20E}"/>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43107</c:v>
                </c:pt>
                <c:pt idx="1">
                  <c:v>43108</c:v>
                </c:pt>
                <c:pt idx="2">
                  <c:v>43109</c:v>
                </c:pt>
              </c:numCache>
            </c:num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753B-4FD6-83EE-138465EFB20E}"/>
            </c:ext>
          </c:extLst>
        </c:ser>
        <c:dLbls>
          <c:showLegendKey val="0"/>
          <c:showVal val="0"/>
          <c:showCatName val="0"/>
          <c:showSerName val="0"/>
          <c:showPercent val="0"/>
          <c:showBubbleSize val="0"/>
        </c:dLbls>
        <c:gapWidth val="182"/>
        <c:axId val="471136272"/>
        <c:axId val="471137584"/>
      </c:barChart>
      <c:dateAx>
        <c:axId val="4711362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37584"/>
        <c:crosses val="autoZero"/>
        <c:auto val="1"/>
        <c:lblOffset val="100"/>
        <c:baseTimeUnit val="days"/>
      </c:dateAx>
      <c:valAx>
        <c:axId val="4711375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13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3FC24-BF67-4D38-88FE-C5482E0754CF}"/>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F82FCE5B-CB8B-4B57-8C70-0517222570FA}"/>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848081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5C011-CE6F-4019-97F1-80B0D6ADDC09}"/>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87E92ACC-CA55-41FD-AC52-7ADD9BFAE6BA}"/>
              </a:ext>
            </a:extLst>
          </p:cNvPr>
          <p:cNvGraphicFramePr>
            <a:graphicFrameLocks noGrp="1"/>
          </p:cNvGraphicFramePr>
          <p:nvPr>
            <p:ph type="chart" sz="quarter" idx="13"/>
            <p:extLst>
              <p:ext uri="{D42A27DB-BD31-4B8C-83A1-F6EECF244321}">
                <p14:modId xmlns:p14="http://schemas.microsoft.com/office/powerpoint/2010/main" val="4211233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957185-006E-4D83-9E68-300ED7CD9C11}"/>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F5C1AD87-93A5-471B-95DF-28AE78E24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6976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8C5DE-C30B-4257-B0FF-D10A76CEA054}"/>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77326C9A-BCF6-4312-9D21-322D4DBE4BFC}"/>
              </a:ext>
            </a:extLst>
          </p:cNvPr>
          <p:cNvGraphicFramePr>
            <a:graphicFrameLocks noGrp="1"/>
          </p:cNvGraphicFramePr>
          <p:nvPr>
            <p:ph type="chart" sz="quarter" idx="13"/>
            <p:extLst>
              <p:ext uri="{D42A27DB-BD31-4B8C-83A1-F6EECF244321}">
                <p14:modId xmlns:p14="http://schemas.microsoft.com/office/powerpoint/2010/main" val="1432332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022311-5490-4AD3-948D-6685DFAE7736}"/>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6EB8E3C1-8176-497A-9361-3A324ED327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017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23D8-8CBD-42B5-A036-815ABF0F8BE3}"/>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CE72E6C9-FE80-4F08-9785-6087F2B0088E}"/>
              </a:ext>
            </a:extLst>
          </p:cNvPr>
          <p:cNvGraphicFramePr>
            <a:graphicFrameLocks noGrp="1"/>
          </p:cNvGraphicFramePr>
          <p:nvPr>
            <p:ph type="chart" sz="quarter" idx="13"/>
            <p:extLst>
              <p:ext uri="{D42A27DB-BD31-4B8C-83A1-F6EECF244321}">
                <p14:modId xmlns:p14="http://schemas.microsoft.com/office/powerpoint/2010/main" val="884711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0A8C7-7CC0-46CB-BA6E-C49EA833D761}"/>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B10BD1D7-889C-40C1-8679-6A0608D6E8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2061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B3ACC-D12C-4A15-8DA0-921BC97EF1D0}"/>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454AB2E0-2989-4A5E-BEFD-D742BA2AED7D}"/>
              </a:ext>
            </a:extLst>
          </p:cNvPr>
          <p:cNvGraphicFramePr>
            <a:graphicFrameLocks noGrp="1"/>
          </p:cNvGraphicFramePr>
          <p:nvPr>
            <p:ph type="chart" sz="quarter" idx="13"/>
            <p:extLst>
              <p:ext uri="{D42A27DB-BD31-4B8C-83A1-F6EECF244321}">
                <p14:modId xmlns:p14="http://schemas.microsoft.com/office/powerpoint/2010/main" val="2193726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CDE00-7363-4789-994A-F058C15EA054}"/>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D7835627-EE58-404B-8B0E-ECB7E68A8B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985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62EA0-F994-40B6-BE7D-0E7209F65D6E}"/>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D30E9528-9326-417F-8D36-66671AD537BC}"/>
              </a:ext>
            </a:extLst>
          </p:cNvPr>
          <p:cNvGraphicFramePr>
            <a:graphicFrameLocks noGrp="1"/>
          </p:cNvGraphicFramePr>
          <p:nvPr>
            <p:ph type="chart" sz="quarter" idx="13"/>
            <p:extLst>
              <p:ext uri="{D42A27DB-BD31-4B8C-83A1-F6EECF244321}">
                <p14:modId xmlns:p14="http://schemas.microsoft.com/office/powerpoint/2010/main" val="746426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C6E497-17FC-4614-B829-8900B05CA219}"/>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EBB9075B-1BA3-4610-9DFC-14569FDECE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9304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20B0-A362-4274-B426-7BC5B52D3F81}"/>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F1D539FE-9709-44E3-8018-4BF57BB88C82}"/>
              </a:ext>
            </a:extLst>
          </p:cNvPr>
          <p:cNvGraphicFramePr>
            <a:graphicFrameLocks noGrp="1"/>
          </p:cNvGraphicFramePr>
          <p:nvPr>
            <p:ph type="chart" sz="quarter" idx="13"/>
            <p:extLst>
              <p:ext uri="{D42A27DB-BD31-4B8C-83A1-F6EECF244321}">
                <p14:modId xmlns:p14="http://schemas.microsoft.com/office/powerpoint/2010/main" val="3241459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0463C6-2C05-4CBC-9C2B-5634E935C356}"/>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6075E586-05A7-4D17-A8DB-7B30A4F18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855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69545-FEFC-49C8-BDB4-0002DB048959}"/>
              </a:ext>
            </a:extLst>
          </p:cNvPr>
          <p:cNvSpPr>
            <a:spLocks noGrp="1"/>
          </p:cNvSpPr>
          <p:nvPr>
            <p:ph type="title"/>
          </p:nvPr>
        </p:nvSpPr>
        <p:spPr/>
        <p:txBody>
          <a:bodyPr/>
          <a:lstStyle/>
          <a:p>
            <a:r>
              <a:rPr lang="en-US"/>
              <a:t>Facebook FB Own Posts Table with views | SLTR - 1 of 19</a:t>
            </a:r>
          </a:p>
        </p:txBody>
      </p:sp>
      <p:graphicFrame>
        <p:nvGraphicFramePr>
          <p:cNvPr id="5" name="Table Placeholder 4">
            <a:extLst>
              <a:ext uri="{FF2B5EF4-FFF2-40B4-BE49-F238E27FC236}">
                <a16:creationId xmlns:a16="http://schemas.microsoft.com/office/drawing/2014/main" id="{B1F30FBE-8146-4FF1-BE35-8942CAE9BE6A}"/>
              </a:ext>
            </a:extLst>
          </p:cNvPr>
          <p:cNvGraphicFramePr>
            <a:graphicFrameLocks noGrp="1"/>
          </p:cNvGraphicFramePr>
          <p:nvPr>
            <p:ph type="tbl" sz="quarter" idx="13"/>
            <p:extLst>
              <p:ext uri="{D42A27DB-BD31-4B8C-83A1-F6EECF244321}">
                <p14:modId xmlns:p14="http://schemas.microsoft.com/office/powerpoint/2010/main" val="72914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7089094"/>
                    </a:ext>
                  </a:extLst>
                </a:gridCol>
                <a:gridCol w="576072">
                  <a:extLst>
                    <a:ext uri="{9D8B030D-6E8A-4147-A177-3AD203B41FA5}">
                      <a16:colId xmlns:a16="http://schemas.microsoft.com/office/drawing/2014/main" val="1588760156"/>
                    </a:ext>
                  </a:extLst>
                </a:gridCol>
                <a:gridCol w="576072">
                  <a:extLst>
                    <a:ext uri="{9D8B030D-6E8A-4147-A177-3AD203B41FA5}">
                      <a16:colId xmlns:a16="http://schemas.microsoft.com/office/drawing/2014/main" val="3408144343"/>
                    </a:ext>
                  </a:extLst>
                </a:gridCol>
                <a:gridCol w="576072">
                  <a:extLst>
                    <a:ext uri="{9D8B030D-6E8A-4147-A177-3AD203B41FA5}">
                      <a16:colId xmlns:a16="http://schemas.microsoft.com/office/drawing/2014/main" val="493624734"/>
                    </a:ext>
                  </a:extLst>
                </a:gridCol>
                <a:gridCol w="576072">
                  <a:extLst>
                    <a:ext uri="{9D8B030D-6E8A-4147-A177-3AD203B41FA5}">
                      <a16:colId xmlns:a16="http://schemas.microsoft.com/office/drawing/2014/main" val="2606701537"/>
                    </a:ext>
                  </a:extLst>
                </a:gridCol>
                <a:gridCol w="576072">
                  <a:extLst>
                    <a:ext uri="{9D8B030D-6E8A-4147-A177-3AD203B41FA5}">
                      <a16:colId xmlns:a16="http://schemas.microsoft.com/office/drawing/2014/main" val="571828390"/>
                    </a:ext>
                  </a:extLst>
                </a:gridCol>
                <a:gridCol w="576072">
                  <a:extLst>
                    <a:ext uri="{9D8B030D-6E8A-4147-A177-3AD203B41FA5}">
                      <a16:colId xmlns:a16="http://schemas.microsoft.com/office/drawing/2014/main" val="366583031"/>
                    </a:ext>
                  </a:extLst>
                </a:gridCol>
                <a:gridCol w="576072">
                  <a:extLst>
                    <a:ext uri="{9D8B030D-6E8A-4147-A177-3AD203B41FA5}">
                      <a16:colId xmlns:a16="http://schemas.microsoft.com/office/drawing/2014/main" val="2422798677"/>
                    </a:ext>
                  </a:extLst>
                </a:gridCol>
                <a:gridCol w="576072">
                  <a:extLst>
                    <a:ext uri="{9D8B030D-6E8A-4147-A177-3AD203B41FA5}">
                      <a16:colId xmlns:a16="http://schemas.microsoft.com/office/drawing/2014/main" val="3379040275"/>
                    </a:ext>
                  </a:extLst>
                </a:gridCol>
                <a:gridCol w="576072">
                  <a:extLst>
                    <a:ext uri="{9D8B030D-6E8A-4147-A177-3AD203B41FA5}">
                      <a16:colId xmlns:a16="http://schemas.microsoft.com/office/drawing/2014/main" val="1725123318"/>
                    </a:ext>
                  </a:extLst>
                </a:gridCol>
                <a:gridCol w="576072">
                  <a:extLst>
                    <a:ext uri="{9D8B030D-6E8A-4147-A177-3AD203B41FA5}">
                      <a16:colId xmlns:a16="http://schemas.microsoft.com/office/drawing/2014/main" val="3690114176"/>
                    </a:ext>
                  </a:extLst>
                </a:gridCol>
                <a:gridCol w="658368">
                  <a:extLst>
                    <a:ext uri="{9D8B030D-6E8A-4147-A177-3AD203B41FA5}">
                      <a16:colId xmlns:a16="http://schemas.microsoft.com/office/drawing/2014/main" val="1065414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638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- 2018-08-27 11:00:30 </a:t>
                      </a:r>
                      <a:r>
                        <a:rPr kumimoji="0" lang="en-US" sz="1000" b="0" i="0" u="none" strike="noStrike" kern="1200" cap="none" spc="0" normalizeH="0" baseline="0" noProof="0">
                          <a:ln>
                            <a:noFill/>
                          </a:ln>
                          <a:solidFill>
                            <a:prstClr val="black"/>
                          </a:solidFill>
                          <a:effectLst/>
                          <a:uLnTx/>
                          <a:uFillTx/>
                          <a:latin typeface="+mn-lt"/>
                          <a:ea typeface="+mn-ea"/>
                          <a:cs typeface="+mn-cs"/>
                        </a:rPr>
                        <a:t> 
 Win a Brunch, Bubbles &amp; Beats for 2 on September 2nd! 
To enter, simply comment below the name of your favourite brunch partner! 
Or if you can't wait, book an afternoon of food, fun and festivities now!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2946632"/>
                  </a:ext>
                </a:extLst>
              </a:tr>
            </a:tbl>
          </a:graphicData>
        </a:graphic>
      </p:graphicFrame>
      <p:sp>
        <p:nvSpPr>
          <p:cNvPr id="4" name="Text Placeholder 3">
            <a:extLst>
              <a:ext uri="{FF2B5EF4-FFF2-40B4-BE49-F238E27FC236}">
                <a16:creationId xmlns:a16="http://schemas.microsoft.com/office/drawing/2014/main" id="{44541062-FB5F-4C48-866E-14CE94F22CDA}"/>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1118519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8E1FF-B86B-4E46-BFAC-6994F919D877}"/>
              </a:ext>
            </a:extLst>
          </p:cNvPr>
          <p:cNvSpPr>
            <a:spLocks noGrp="1"/>
          </p:cNvSpPr>
          <p:nvPr>
            <p:ph type="title"/>
          </p:nvPr>
        </p:nvSpPr>
        <p:spPr/>
        <p:txBody>
          <a:bodyPr/>
          <a:lstStyle/>
          <a:p>
            <a:r>
              <a:rPr lang="en-US"/>
              <a:t>Facebook FB Own Posts Table with views | SLTR - 2 of 19</a:t>
            </a:r>
          </a:p>
        </p:txBody>
      </p:sp>
      <p:graphicFrame>
        <p:nvGraphicFramePr>
          <p:cNvPr id="5" name="Table Placeholder 4">
            <a:extLst>
              <a:ext uri="{FF2B5EF4-FFF2-40B4-BE49-F238E27FC236}">
                <a16:creationId xmlns:a16="http://schemas.microsoft.com/office/drawing/2014/main" id="{AFD03637-EDDF-4D21-BC08-271589D4ACF8}"/>
              </a:ext>
            </a:extLst>
          </p:cNvPr>
          <p:cNvGraphicFramePr>
            <a:graphicFrameLocks noGrp="1"/>
          </p:cNvGraphicFramePr>
          <p:nvPr>
            <p:ph type="tbl" sz="quarter" idx="13"/>
            <p:extLst>
              <p:ext uri="{D42A27DB-BD31-4B8C-83A1-F6EECF244321}">
                <p14:modId xmlns:p14="http://schemas.microsoft.com/office/powerpoint/2010/main" val="2418976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429126"/>
                    </a:ext>
                  </a:extLst>
                </a:gridCol>
                <a:gridCol w="576072">
                  <a:extLst>
                    <a:ext uri="{9D8B030D-6E8A-4147-A177-3AD203B41FA5}">
                      <a16:colId xmlns:a16="http://schemas.microsoft.com/office/drawing/2014/main" val="2767290799"/>
                    </a:ext>
                  </a:extLst>
                </a:gridCol>
                <a:gridCol w="576072">
                  <a:extLst>
                    <a:ext uri="{9D8B030D-6E8A-4147-A177-3AD203B41FA5}">
                      <a16:colId xmlns:a16="http://schemas.microsoft.com/office/drawing/2014/main" val="3177973741"/>
                    </a:ext>
                  </a:extLst>
                </a:gridCol>
                <a:gridCol w="576072">
                  <a:extLst>
                    <a:ext uri="{9D8B030D-6E8A-4147-A177-3AD203B41FA5}">
                      <a16:colId xmlns:a16="http://schemas.microsoft.com/office/drawing/2014/main" val="4191639570"/>
                    </a:ext>
                  </a:extLst>
                </a:gridCol>
                <a:gridCol w="576072">
                  <a:extLst>
                    <a:ext uri="{9D8B030D-6E8A-4147-A177-3AD203B41FA5}">
                      <a16:colId xmlns:a16="http://schemas.microsoft.com/office/drawing/2014/main" val="4059663459"/>
                    </a:ext>
                  </a:extLst>
                </a:gridCol>
                <a:gridCol w="576072">
                  <a:extLst>
                    <a:ext uri="{9D8B030D-6E8A-4147-A177-3AD203B41FA5}">
                      <a16:colId xmlns:a16="http://schemas.microsoft.com/office/drawing/2014/main" val="931941723"/>
                    </a:ext>
                  </a:extLst>
                </a:gridCol>
                <a:gridCol w="576072">
                  <a:extLst>
                    <a:ext uri="{9D8B030D-6E8A-4147-A177-3AD203B41FA5}">
                      <a16:colId xmlns:a16="http://schemas.microsoft.com/office/drawing/2014/main" val="3571761933"/>
                    </a:ext>
                  </a:extLst>
                </a:gridCol>
                <a:gridCol w="576072">
                  <a:extLst>
                    <a:ext uri="{9D8B030D-6E8A-4147-A177-3AD203B41FA5}">
                      <a16:colId xmlns:a16="http://schemas.microsoft.com/office/drawing/2014/main" val="1282948624"/>
                    </a:ext>
                  </a:extLst>
                </a:gridCol>
                <a:gridCol w="576072">
                  <a:extLst>
                    <a:ext uri="{9D8B030D-6E8A-4147-A177-3AD203B41FA5}">
                      <a16:colId xmlns:a16="http://schemas.microsoft.com/office/drawing/2014/main" val="2454045040"/>
                    </a:ext>
                  </a:extLst>
                </a:gridCol>
                <a:gridCol w="576072">
                  <a:extLst>
                    <a:ext uri="{9D8B030D-6E8A-4147-A177-3AD203B41FA5}">
                      <a16:colId xmlns:a16="http://schemas.microsoft.com/office/drawing/2014/main" val="262821841"/>
                    </a:ext>
                  </a:extLst>
                </a:gridCol>
                <a:gridCol w="576072">
                  <a:extLst>
                    <a:ext uri="{9D8B030D-6E8A-4147-A177-3AD203B41FA5}">
                      <a16:colId xmlns:a16="http://schemas.microsoft.com/office/drawing/2014/main" val="3019671608"/>
                    </a:ext>
                  </a:extLst>
                </a:gridCol>
                <a:gridCol w="658368">
                  <a:extLst>
                    <a:ext uri="{9D8B030D-6E8A-4147-A177-3AD203B41FA5}">
                      <a16:colId xmlns:a16="http://schemas.microsoft.com/office/drawing/2014/main" val="6285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7250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- 2018-08-25 12:00:00 </a:t>
                      </a:r>
                      <a:r>
                        <a:rPr kumimoji="0" lang="en-US" sz="1000" b="0" i="0" u="none" strike="noStrike" kern="1200" cap="none" spc="0" normalizeH="0" baseline="0" noProof="0">
                          <a:ln>
                            <a:noFill/>
                          </a:ln>
                          <a:solidFill>
                            <a:prstClr val="black"/>
                          </a:solidFill>
                          <a:effectLst/>
                          <a:uLnTx/>
                          <a:uFillTx/>
                          <a:latin typeface="+mn-lt"/>
                          <a:ea typeface="+mn-ea"/>
                          <a:cs typeface="+mn-cs"/>
                        </a:rPr>
                        <a:t> 
 Win a Brunch, Bubbles &amp; Beats for 2 on September 2nd! 
To enter, simply comment below the name of your favourite brunch partner! 
Or if you can't wait, book an afternoon of food, fun and festivities now!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1647503"/>
                  </a:ext>
                </a:extLst>
              </a:tr>
            </a:tbl>
          </a:graphicData>
        </a:graphic>
      </p:graphicFrame>
      <p:sp>
        <p:nvSpPr>
          <p:cNvPr id="4" name="Text Placeholder 3">
            <a:extLst>
              <a:ext uri="{FF2B5EF4-FFF2-40B4-BE49-F238E27FC236}">
                <a16:creationId xmlns:a16="http://schemas.microsoft.com/office/drawing/2014/main" id="{0D12F76E-29E0-45F8-8424-E914CBC9C906}"/>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1993645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2915-E471-475D-A83F-7FB87559F42F}"/>
              </a:ext>
            </a:extLst>
          </p:cNvPr>
          <p:cNvSpPr>
            <a:spLocks noGrp="1"/>
          </p:cNvSpPr>
          <p:nvPr>
            <p:ph type="title"/>
          </p:nvPr>
        </p:nvSpPr>
        <p:spPr/>
        <p:txBody>
          <a:bodyPr/>
          <a:lstStyle/>
          <a:p>
            <a:r>
              <a:rPr lang="en-US"/>
              <a:t>Facebook FB Own Posts Table with views | SLTR - 3 of 19</a:t>
            </a:r>
          </a:p>
        </p:txBody>
      </p:sp>
      <p:graphicFrame>
        <p:nvGraphicFramePr>
          <p:cNvPr id="5" name="Table Placeholder 4">
            <a:extLst>
              <a:ext uri="{FF2B5EF4-FFF2-40B4-BE49-F238E27FC236}">
                <a16:creationId xmlns:a16="http://schemas.microsoft.com/office/drawing/2014/main" id="{7BBB307C-24FA-4B5A-AF55-97A8BA259374}"/>
              </a:ext>
            </a:extLst>
          </p:cNvPr>
          <p:cNvGraphicFramePr>
            <a:graphicFrameLocks noGrp="1"/>
          </p:cNvGraphicFramePr>
          <p:nvPr>
            <p:ph type="tbl" sz="quarter" idx="13"/>
            <p:extLst>
              <p:ext uri="{D42A27DB-BD31-4B8C-83A1-F6EECF244321}">
                <p14:modId xmlns:p14="http://schemas.microsoft.com/office/powerpoint/2010/main" val="839574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47922922"/>
                    </a:ext>
                  </a:extLst>
                </a:gridCol>
                <a:gridCol w="576072">
                  <a:extLst>
                    <a:ext uri="{9D8B030D-6E8A-4147-A177-3AD203B41FA5}">
                      <a16:colId xmlns:a16="http://schemas.microsoft.com/office/drawing/2014/main" val="2148595451"/>
                    </a:ext>
                  </a:extLst>
                </a:gridCol>
                <a:gridCol w="576072">
                  <a:extLst>
                    <a:ext uri="{9D8B030D-6E8A-4147-A177-3AD203B41FA5}">
                      <a16:colId xmlns:a16="http://schemas.microsoft.com/office/drawing/2014/main" val="1689800836"/>
                    </a:ext>
                  </a:extLst>
                </a:gridCol>
                <a:gridCol w="576072">
                  <a:extLst>
                    <a:ext uri="{9D8B030D-6E8A-4147-A177-3AD203B41FA5}">
                      <a16:colId xmlns:a16="http://schemas.microsoft.com/office/drawing/2014/main" val="2533910039"/>
                    </a:ext>
                  </a:extLst>
                </a:gridCol>
                <a:gridCol w="576072">
                  <a:extLst>
                    <a:ext uri="{9D8B030D-6E8A-4147-A177-3AD203B41FA5}">
                      <a16:colId xmlns:a16="http://schemas.microsoft.com/office/drawing/2014/main" val="2899454352"/>
                    </a:ext>
                  </a:extLst>
                </a:gridCol>
                <a:gridCol w="576072">
                  <a:extLst>
                    <a:ext uri="{9D8B030D-6E8A-4147-A177-3AD203B41FA5}">
                      <a16:colId xmlns:a16="http://schemas.microsoft.com/office/drawing/2014/main" val="2034941812"/>
                    </a:ext>
                  </a:extLst>
                </a:gridCol>
                <a:gridCol w="576072">
                  <a:extLst>
                    <a:ext uri="{9D8B030D-6E8A-4147-A177-3AD203B41FA5}">
                      <a16:colId xmlns:a16="http://schemas.microsoft.com/office/drawing/2014/main" val="1262578925"/>
                    </a:ext>
                  </a:extLst>
                </a:gridCol>
                <a:gridCol w="576072">
                  <a:extLst>
                    <a:ext uri="{9D8B030D-6E8A-4147-A177-3AD203B41FA5}">
                      <a16:colId xmlns:a16="http://schemas.microsoft.com/office/drawing/2014/main" val="199482887"/>
                    </a:ext>
                  </a:extLst>
                </a:gridCol>
                <a:gridCol w="576072">
                  <a:extLst>
                    <a:ext uri="{9D8B030D-6E8A-4147-A177-3AD203B41FA5}">
                      <a16:colId xmlns:a16="http://schemas.microsoft.com/office/drawing/2014/main" val="2979712745"/>
                    </a:ext>
                  </a:extLst>
                </a:gridCol>
                <a:gridCol w="576072">
                  <a:extLst>
                    <a:ext uri="{9D8B030D-6E8A-4147-A177-3AD203B41FA5}">
                      <a16:colId xmlns:a16="http://schemas.microsoft.com/office/drawing/2014/main" val="2514794566"/>
                    </a:ext>
                  </a:extLst>
                </a:gridCol>
                <a:gridCol w="576072">
                  <a:extLst>
                    <a:ext uri="{9D8B030D-6E8A-4147-A177-3AD203B41FA5}">
                      <a16:colId xmlns:a16="http://schemas.microsoft.com/office/drawing/2014/main" val="2025772200"/>
                    </a:ext>
                  </a:extLst>
                </a:gridCol>
                <a:gridCol w="658368">
                  <a:extLst>
                    <a:ext uri="{9D8B030D-6E8A-4147-A177-3AD203B41FA5}">
                      <a16:colId xmlns:a16="http://schemas.microsoft.com/office/drawing/2014/main" val="2597987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67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- 2018-08-06 13:00:00 </a:t>
                      </a:r>
                      <a:r>
                        <a:rPr kumimoji="0" lang="en-US" sz="1000" b="0" i="0" u="none" strike="noStrike" kern="1200" cap="none" spc="0" normalizeH="0" baseline="0" noProof="0">
                          <a:ln>
                            <a:noFill/>
                          </a:ln>
                          <a:solidFill>
                            <a:prstClr val="black"/>
                          </a:solidFill>
                          <a:effectLst/>
                          <a:uLnTx/>
                          <a:uFillTx/>
                          <a:latin typeface="+mn-lt"/>
                          <a:ea typeface="+mn-ea"/>
                          <a:cs typeface="+mn-cs"/>
                        </a:rPr>
                        <a:t> 
 Were you at our BOOKED OUT Brunch, Bubbles &amp; Beats yesterday? Then you know how much fun there is to be had on the East Coast! Next brunch: Sunday 2nd September. Book early to avoid disappointment! 
Email: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5070580"/>
                  </a:ext>
                </a:extLst>
              </a:tr>
            </a:tbl>
          </a:graphicData>
        </a:graphic>
      </p:graphicFrame>
      <p:sp>
        <p:nvSpPr>
          <p:cNvPr id="4" name="Text Placeholder 3">
            <a:extLst>
              <a:ext uri="{FF2B5EF4-FFF2-40B4-BE49-F238E27FC236}">
                <a16:creationId xmlns:a16="http://schemas.microsoft.com/office/drawing/2014/main" id="{9A08AB1A-0BFD-4EEC-A4FD-3953327D94CE}"/>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2756577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78E5D-FA0E-4E08-A163-134927E95122}"/>
              </a:ext>
            </a:extLst>
          </p:cNvPr>
          <p:cNvSpPr>
            <a:spLocks noGrp="1"/>
          </p:cNvSpPr>
          <p:nvPr>
            <p:ph type="title"/>
          </p:nvPr>
        </p:nvSpPr>
        <p:spPr/>
        <p:txBody>
          <a:bodyPr/>
          <a:lstStyle/>
          <a:p>
            <a:r>
              <a:rPr lang="en-US"/>
              <a:t>Facebook FB Own Posts Table with views | SLTR - 4 of 19</a:t>
            </a:r>
          </a:p>
        </p:txBody>
      </p:sp>
      <p:graphicFrame>
        <p:nvGraphicFramePr>
          <p:cNvPr id="5" name="Table Placeholder 4">
            <a:extLst>
              <a:ext uri="{FF2B5EF4-FFF2-40B4-BE49-F238E27FC236}">
                <a16:creationId xmlns:a16="http://schemas.microsoft.com/office/drawing/2014/main" id="{0F2E75E1-F065-4F41-A6EA-02CFB65BF5A7}"/>
              </a:ext>
            </a:extLst>
          </p:cNvPr>
          <p:cNvGraphicFramePr>
            <a:graphicFrameLocks noGrp="1"/>
          </p:cNvGraphicFramePr>
          <p:nvPr>
            <p:ph type="tbl" sz="quarter" idx="13"/>
            <p:extLst>
              <p:ext uri="{D42A27DB-BD31-4B8C-83A1-F6EECF244321}">
                <p14:modId xmlns:p14="http://schemas.microsoft.com/office/powerpoint/2010/main" val="1899006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37384487"/>
                    </a:ext>
                  </a:extLst>
                </a:gridCol>
                <a:gridCol w="576072">
                  <a:extLst>
                    <a:ext uri="{9D8B030D-6E8A-4147-A177-3AD203B41FA5}">
                      <a16:colId xmlns:a16="http://schemas.microsoft.com/office/drawing/2014/main" val="3654708194"/>
                    </a:ext>
                  </a:extLst>
                </a:gridCol>
                <a:gridCol w="576072">
                  <a:extLst>
                    <a:ext uri="{9D8B030D-6E8A-4147-A177-3AD203B41FA5}">
                      <a16:colId xmlns:a16="http://schemas.microsoft.com/office/drawing/2014/main" val="1037774584"/>
                    </a:ext>
                  </a:extLst>
                </a:gridCol>
                <a:gridCol w="576072">
                  <a:extLst>
                    <a:ext uri="{9D8B030D-6E8A-4147-A177-3AD203B41FA5}">
                      <a16:colId xmlns:a16="http://schemas.microsoft.com/office/drawing/2014/main" val="1127976564"/>
                    </a:ext>
                  </a:extLst>
                </a:gridCol>
                <a:gridCol w="576072">
                  <a:extLst>
                    <a:ext uri="{9D8B030D-6E8A-4147-A177-3AD203B41FA5}">
                      <a16:colId xmlns:a16="http://schemas.microsoft.com/office/drawing/2014/main" val="4115768245"/>
                    </a:ext>
                  </a:extLst>
                </a:gridCol>
                <a:gridCol w="576072">
                  <a:extLst>
                    <a:ext uri="{9D8B030D-6E8A-4147-A177-3AD203B41FA5}">
                      <a16:colId xmlns:a16="http://schemas.microsoft.com/office/drawing/2014/main" val="2660276082"/>
                    </a:ext>
                  </a:extLst>
                </a:gridCol>
                <a:gridCol w="576072">
                  <a:extLst>
                    <a:ext uri="{9D8B030D-6E8A-4147-A177-3AD203B41FA5}">
                      <a16:colId xmlns:a16="http://schemas.microsoft.com/office/drawing/2014/main" val="4255772001"/>
                    </a:ext>
                  </a:extLst>
                </a:gridCol>
                <a:gridCol w="576072">
                  <a:extLst>
                    <a:ext uri="{9D8B030D-6E8A-4147-A177-3AD203B41FA5}">
                      <a16:colId xmlns:a16="http://schemas.microsoft.com/office/drawing/2014/main" val="1383379674"/>
                    </a:ext>
                  </a:extLst>
                </a:gridCol>
                <a:gridCol w="576072">
                  <a:extLst>
                    <a:ext uri="{9D8B030D-6E8A-4147-A177-3AD203B41FA5}">
                      <a16:colId xmlns:a16="http://schemas.microsoft.com/office/drawing/2014/main" val="1453188363"/>
                    </a:ext>
                  </a:extLst>
                </a:gridCol>
                <a:gridCol w="576072">
                  <a:extLst>
                    <a:ext uri="{9D8B030D-6E8A-4147-A177-3AD203B41FA5}">
                      <a16:colId xmlns:a16="http://schemas.microsoft.com/office/drawing/2014/main" val="2094835767"/>
                    </a:ext>
                  </a:extLst>
                </a:gridCol>
                <a:gridCol w="576072">
                  <a:extLst>
                    <a:ext uri="{9D8B030D-6E8A-4147-A177-3AD203B41FA5}">
                      <a16:colId xmlns:a16="http://schemas.microsoft.com/office/drawing/2014/main" val="2281266113"/>
                    </a:ext>
                  </a:extLst>
                </a:gridCol>
                <a:gridCol w="658368">
                  <a:extLst>
                    <a:ext uri="{9D8B030D-6E8A-4147-A177-3AD203B41FA5}">
                      <a16:colId xmlns:a16="http://schemas.microsoft.com/office/drawing/2014/main" val="1358556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2076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- 2018-09-25 13:00:01 </a:t>
                      </a:r>
                      <a:r>
                        <a:rPr kumimoji="0" lang="en-US" sz="1000" b="0" i="0" u="none" strike="noStrike" kern="1200" cap="none" spc="0" normalizeH="0" baseline="0" noProof="0">
                          <a:ln>
                            <a:noFill/>
                          </a:ln>
                          <a:solidFill>
                            <a:prstClr val="black"/>
                          </a:solidFill>
                          <a:effectLst/>
                          <a:uLnTx/>
                          <a:uFillTx/>
                          <a:latin typeface="+mn-lt"/>
                          <a:ea typeface="+mn-ea"/>
                          <a:cs typeface="+mn-cs"/>
                        </a:rPr>
                        <a:t> 
 Win a table for 2 at our October Brunch, Bubbles &amp; Beats! In honour of #40YearsOfLeTouessrok, simply tell us below which family founded Le Touessrok 40 years ago to enter! 👇 
To book, contact us: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1039106"/>
                  </a:ext>
                </a:extLst>
              </a:tr>
            </a:tbl>
          </a:graphicData>
        </a:graphic>
      </p:graphicFrame>
      <p:sp>
        <p:nvSpPr>
          <p:cNvPr id="4" name="Text Placeholder 3">
            <a:extLst>
              <a:ext uri="{FF2B5EF4-FFF2-40B4-BE49-F238E27FC236}">
                <a16:creationId xmlns:a16="http://schemas.microsoft.com/office/drawing/2014/main" id="{9AEBA750-7623-414B-B29E-D2783B7B212E}"/>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657787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60FCD-1A9F-40A8-8F05-B33C7F3DCFFB}"/>
              </a:ext>
            </a:extLst>
          </p:cNvPr>
          <p:cNvSpPr>
            <a:spLocks noGrp="1"/>
          </p:cNvSpPr>
          <p:nvPr>
            <p:ph type="title"/>
          </p:nvPr>
        </p:nvSpPr>
        <p:spPr/>
        <p:txBody>
          <a:bodyPr/>
          <a:lstStyle/>
          <a:p>
            <a:r>
              <a:rPr lang="en-US"/>
              <a:t>Facebook FB Own Posts Table with views | SLTR - 5 of 19</a:t>
            </a:r>
          </a:p>
        </p:txBody>
      </p:sp>
      <p:graphicFrame>
        <p:nvGraphicFramePr>
          <p:cNvPr id="5" name="Table Placeholder 4">
            <a:extLst>
              <a:ext uri="{FF2B5EF4-FFF2-40B4-BE49-F238E27FC236}">
                <a16:creationId xmlns:a16="http://schemas.microsoft.com/office/drawing/2014/main" id="{70E738D6-E4CE-4F22-A1BE-63D84A240C70}"/>
              </a:ext>
            </a:extLst>
          </p:cNvPr>
          <p:cNvGraphicFramePr>
            <a:graphicFrameLocks noGrp="1"/>
          </p:cNvGraphicFramePr>
          <p:nvPr>
            <p:ph type="tbl" sz="quarter" idx="13"/>
            <p:extLst>
              <p:ext uri="{D42A27DB-BD31-4B8C-83A1-F6EECF244321}">
                <p14:modId xmlns:p14="http://schemas.microsoft.com/office/powerpoint/2010/main" val="53093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40459305"/>
                    </a:ext>
                  </a:extLst>
                </a:gridCol>
                <a:gridCol w="576072">
                  <a:extLst>
                    <a:ext uri="{9D8B030D-6E8A-4147-A177-3AD203B41FA5}">
                      <a16:colId xmlns:a16="http://schemas.microsoft.com/office/drawing/2014/main" val="2716942189"/>
                    </a:ext>
                  </a:extLst>
                </a:gridCol>
                <a:gridCol w="576072">
                  <a:extLst>
                    <a:ext uri="{9D8B030D-6E8A-4147-A177-3AD203B41FA5}">
                      <a16:colId xmlns:a16="http://schemas.microsoft.com/office/drawing/2014/main" val="320489517"/>
                    </a:ext>
                  </a:extLst>
                </a:gridCol>
                <a:gridCol w="576072">
                  <a:extLst>
                    <a:ext uri="{9D8B030D-6E8A-4147-A177-3AD203B41FA5}">
                      <a16:colId xmlns:a16="http://schemas.microsoft.com/office/drawing/2014/main" val="3864606465"/>
                    </a:ext>
                  </a:extLst>
                </a:gridCol>
                <a:gridCol w="576072">
                  <a:extLst>
                    <a:ext uri="{9D8B030D-6E8A-4147-A177-3AD203B41FA5}">
                      <a16:colId xmlns:a16="http://schemas.microsoft.com/office/drawing/2014/main" val="2641558574"/>
                    </a:ext>
                  </a:extLst>
                </a:gridCol>
                <a:gridCol w="576072">
                  <a:extLst>
                    <a:ext uri="{9D8B030D-6E8A-4147-A177-3AD203B41FA5}">
                      <a16:colId xmlns:a16="http://schemas.microsoft.com/office/drawing/2014/main" val="1369037048"/>
                    </a:ext>
                  </a:extLst>
                </a:gridCol>
                <a:gridCol w="576072">
                  <a:extLst>
                    <a:ext uri="{9D8B030D-6E8A-4147-A177-3AD203B41FA5}">
                      <a16:colId xmlns:a16="http://schemas.microsoft.com/office/drawing/2014/main" val="1610226672"/>
                    </a:ext>
                  </a:extLst>
                </a:gridCol>
                <a:gridCol w="576072">
                  <a:extLst>
                    <a:ext uri="{9D8B030D-6E8A-4147-A177-3AD203B41FA5}">
                      <a16:colId xmlns:a16="http://schemas.microsoft.com/office/drawing/2014/main" val="2523793079"/>
                    </a:ext>
                  </a:extLst>
                </a:gridCol>
                <a:gridCol w="576072">
                  <a:extLst>
                    <a:ext uri="{9D8B030D-6E8A-4147-A177-3AD203B41FA5}">
                      <a16:colId xmlns:a16="http://schemas.microsoft.com/office/drawing/2014/main" val="1530880385"/>
                    </a:ext>
                  </a:extLst>
                </a:gridCol>
                <a:gridCol w="576072">
                  <a:extLst>
                    <a:ext uri="{9D8B030D-6E8A-4147-A177-3AD203B41FA5}">
                      <a16:colId xmlns:a16="http://schemas.microsoft.com/office/drawing/2014/main" val="2074607563"/>
                    </a:ext>
                  </a:extLst>
                </a:gridCol>
                <a:gridCol w="576072">
                  <a:extLst>
                    <a:ext uri="{9D8B030D-6E8A-4147-A177-3AD203B41FA5}">
                      <a16:colId xmlns:a16="http://schemas.microsoft.com/office/drawing/2014/main" val="4105700458"/>
                    </a:ext>
                  </a:extLst>
                </a:gridCol>
                <a:gridCol w="658368">
                  <a:extLst>
                    <a:ext uri="{9D8B030D-6E8A-4147-A177-3AD203B41FA5}">
                      <a16:colId xmlns:a16="http://schemas.microsoft.com/office/drawing/2014/main" val="3966176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783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- 2018-07-16 10:00:01 </a:t>
                      </a:r>
                      <a:r>
                        <a:rPr kumimoji="0" lang="en-US" sz="1000" b="0" i="0" u="none" strike="noStrike" kern="1200" cap="none" spc="0" normalizeH="0" baseline="0" noProof="0">
                          <a:ln>
                            <a:noFill/>
                          </a:ln>
                          <a:solidFill>
                            <a:prstClr val="black"/>
                          </a:solidFill>
                          <a:effectLst/>
                          <a:uLnTx/>
                          <a:uFillTx/>
                          <a:latin typeface="+mn-lt"/>
                          <a:ea typeface="+mn-ea"/>
                          <a:cs typeface="+mn-cs"/>
                        </a:rPr>
                        <a:t> 
 Want to win Brunch, Bubbles &amp; Beats for 2 on Sunday 5th August? Just cast your vote below to enter, and let us know in the comments who you'd bring! 
My favourite part of brunch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509996180"/>
                  </a:ext>
                </a:extLst>
              </a:tr>
            </a:tbl>
          </a:graphicData>
        </a:graphic>
      </p:graphicFrame>
      <p:sp>
        <p:nvSpPr>
          <p:cNvPr id="4" name="Text Placeholder 3">
            <a:extLst>
              <a:ext uri="{FF2B5EF4-FFF2-40B4-BE49-F238E27FC236}">
                <a16:creationId xmlns:a16="http://schemas.microsoft.com/office/drawing/2014/main" id="{C4CA9A42-9184-48F7-A8AA-A2F4D6C16462}"/>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10990286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50DE4-B9EA-49FC-9E8B-FE4D8DDF04B5}"/>
              </a:ext>
            </a:extLst>
          </p:cNvPr>
          <p:cNvSpPr>
            <a:spLocks noGrp="1"/>
          </p:cNvSpPr>
          <p:nvPr>
            <p:ph type="title"/>
          </p:nvPr>
        </p:nvSpPr>
        <p:spPr/>
        <p:txBody>
          <a:bodyPr/>
          <a:lstStyle/>
          <a:p>
            <a:r>
              <a:rPr lang="en-US"/>
              <a:t>Facebook FB Own Posts Table with views | SLTR - 6 of 19</a:t>
            </a:r>
          </a:p>
        </p:txBody>
      </p:sp>
      <p:graphicFrame>
        <p:nvGraphicFramePr>
          <p:cNvPr id="5" name="Table Placeholder 4">
            <a:extLst>
              <a:ext uri="{FF2B5EF4-FFF2-40B4-BE49-F238E27FC236}">
                <a16:creationId xmlns:a16="http://schemas.microsoft.com/office/drawing/2014/main" id="{9104CAF1-B3C3-42D3-8EE3-6AA5A4C4E3A6}"/>
              </a:ext>
            </a:extLst>
          </p:cNvPr>
          <p:cNvGraphicFramePr>
            <a:graphicFrameLocks noGrp="1"/>
          </p:cNvGraphicFramePr>
          <p:nvPr>
            <p:ph type="tbl" sz="quarter" idx="13"/>
            <p:extLst>
              <p:ext uri="{D42A27DB-BD31-4B8C-83A1-F6EECF244321}">
                <p14:modId xmlns:p14="http://schemas.microsoft.com/office/powerpoint/2010/main" val="3135256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9288594"/>
                    </a:ext>
                  </a:extLst>
                </a:gridCol>
                <a:gridCol w="576072">
                  <a:extLst>
                    <a:ext uri="{9D8B030D-6E8A-4147-A177-3AD203B41FA5}">
                      <a16:colId xmlns:a16="http://schemas.microsoft.com/office/drawing/2014/main" val="623029156"/>
                    </a:ext>
                  </a:extLst>
                </a:gridCol>
                <a:gridCol w="576072">
                  <a:extLst>
                    <a:ext uri="{9D8B030D-6E8A-4147-A177-3AD203B41FA5}">
                      <a16:colId xmlns:a16="http://schemas.microsoft.com/office/drawing/2014/main" val="2021662961"/>
                    </a:ext>
                  </a:extLst>
                </a:gridCol>
                <a:gridCol w="576072">
                  <a:extLst>
                    <a:ext uri="{9D8B030D-6E8A-4147-A177-3AD203B41FA5}">
                      <a16:colId xmlns:a16="http://schemas.microsoft.com/office/drawing/2014/main" val="483090840"/>
                    </a:ext>
                  </a:extLst>
                </a:gridCol>
                <a:gridCol w="576072">
                  <a:extLst>
                    <a:ext uri="{9D8B030D-6E8A-4147-A177-3AD203B41FA5}">
                      <a16:colId xmlns:a16="http://schemas.microsoft.com/office/drawing/2014/main" val="3827991217"/>
                    </a:ext>
                  </a:extLst>
                </a:gridCol>
                <a:gridCol w="576072">
                  <a:extLst>
                    <a:ext uri="{9D8B030D-6E8A-4147-A177-3AD203B41FA5}">
                      <a16:colId xmlns:a16="http://schemas.microsoft.com/office/drawing/2014/main" val="2434121382"/>
                    </a:ext>
                  </a:extLst>
                </a:gridCol>
                <a:gridCol w="576072">
                  <a:extLst>
                    <a:ext uri="{9D8B030D-6E8A-4147-A177-3AD203B41FA5}">
                      <a16:colId xmlns:a16="http://schemas.microsoft.com/office/drawing/2014/main" val="2111195334"/>
                    </a:ext>
                  </a:extLst>
                </a:gridCol>
                <a:gridCol w="576072">
                  <a:extLst>
                    <a:ext uri="{9D8B030D-6E8A-4147-A177-3AD203B41FA5}">
                      <a16:colId xmlns:a16="http://schemas.microsoft.com/office/drawing/2014/main" val="31934526"/>
                    </a:ext>
                  </a:extLst>
                </a:gridCol>
                <a:gridCol w="576072">
                  <a:extLst>
                    <a:ext uri="{9D8B030D-6E8A-4147-A177-3AD203B41FA5}">
                      <a16:colId xmlns:a16="http://schemas.microsoft.com/office/drawing/2014/main" val="4145968759"/>
                    </a:ext>
                  </a:extLst>
                </a:gridCol>
                <a:gridCol w="576072">
                  <a:extLst>
                    <a:ext uri="{9D8B030D-6E8A-4147-A177-3AD203B41FA5}">
                      <a16:colId xmlns:a16="http://schemas.microsoft.com/office/drawing/2014/main" val="1020356489"/>
                    </a:ext>
                  </a:extLst>
                </a:gridCol>
                <a:gridCol w="576072">
                  <a:extLst>
                    <a:ext uri="{9D8B030D-6E8A-4147-A177-3AD203B41FA5}">
                      <a16:colId xmlns:a16="http://schemas.microsoft.com/office/drawing/2014/main" val="4256991176"/>
                    </a:ext>
                  </a:extLst>
                </a:gridCol>
                <a:gridCol w="658368">
                  <a:extLst>
                    <a:ext uri="{9D8B030D-6E8A-4147-A177-3AD203B41FA5}">
                      <a16:colId xmlns:a16="http://schemas.microsoft.com/office/drawing/2014/main" val="597382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6355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- 2018-09-26 14:00:02 </a:t>
                      </a:r>
                      <a:r>
                        <a:rPr kumimoji="0" lang="en-US" sz="1000" b="0" i="0" u="none" strike="noStrike" kern="1200" cap="none" spc="0" normalizeH="0" baseline="0" noProof="0">
                          <a:ln>
                            <a:noFill/>
                          </a:ln>
                          <a:solidFill>
                            <a:prstClr val="black"/>
                          </a:solidFill>
                          <a:effectLst/>
                          <a:uLnTx/>
                          <a:uFillTx/>
                          <a:latin typeface="+mn-lt"/>
                          <a:ea typeface="+mn-ea"/>
                          <a:cs typeface="+mn-cs"/>
                        </a:rPr>
                        <a:t> 
 Celebrate with us! From the 1st - 17th of November, top Australian Chef Chris Wade will personally select the very best native produce to share from his #steakmaestro kitchen to ours. If seafood and steaks sounds amazing, book now! 
402 7400 / 5259 1441 / 5255 3892 or email us at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64876028"/>
                  </a:ext>
                </a:extLst>
              </a:tr>
            </a:tbl>
          </a:graphicData>
        </a:graphic>
      </p:graphicFrame>
      <p:sp>
        <p:nvSpPr>
          <p:cNvPr id="4" name="Text Placeholder 3">
            <a:extLst>
              <a:ext uri="{FF2B5EF4-FFF2-40B4-BE49-F238E27FC236}">
                <a16:creationId xmlns:a16="http://schemas.microsoft.com/office/drawing/2014/main" id="{AC862A2D-8FE2-4C84-81FC-C15A100459ED}"/>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20739793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4C0EB-C0F7-4BA1-8FA8-593AA96988AE}"/>
              </a:ext>
            </a:extLst>
          </p:cNvPr>
          <p:cNvSpPr>
            <a:spLocks noGrp="1"/>
          </p:cNvSpPr>
          <p:nvPr>
            <p:ph type="title"/>
          </p:nvPr>
        </p:nvSpPr>
        <p:spPr/>
        <p:txBody>
          <a:bodyPr/>
          <a:lstStyle/>
          <a:p>
            <a:r>
              <a:rPr lang="en-US"/>
              <a:t>Facebook FB Own Posts Table with views | SLTR - 7 of 19</a:t>
            </a:r>
          </a:p>
        </p:txBody>
      </p:sp>
      <p:graphicFrame>
        <p:nvGraphicFramePr>
          <p:cNvPr id="5" name="Table Placeholder 4">
            <a:extLst>
              <a:ext uri="{FF2B5EF4-FFF2-40B4-BE49-F238E27FC236}">
                <a16:creationId xmlns:a16="http://schemas.microsoft.com/office/drawing/2014/main" id="{7DE7FD0B-CB3A-441A-948F-4744CB393D73}"/>
              </a:ext>
            </a:extLst>
          </p:cNvPr>
          <p:cNvGraphicFramePr>
            <a:graphicFrameLocks noGrp="1"/>
          </p:cNvGraphicFramePr>
          <p:nvPr>
            <p:ph type="tbl" sz="quarter" idx="13"/>
            <p:extLst>
              <p:ext uri="{D42A27DB-BD31-4B8C-83A1-F6EECF244321}">
                <p14:modId xmlns:p14="http://schemas.microsoft.com/office/powerpoint/2010/main" val="2913739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09214069"/>
                    </a:ext>
                  </a:extLst>
                </a:gridCol>
                <a:gridCol w="576072">
                  <a:extLst>
                    <a:ext uri="{9D8B030D-6E8A-4147-A177-3AD203B41FA5}">
                      <a16:colId xmlns:a16="http://schemas.microsoft.com/office/drawing/2014/main" val="1239465989"/>
                    </a:ext>
                  </a:extLst>
                </a:gridCol>
                <a:gridCol w="576072">
                  <a:extLst>
                    <a:ext uri="{9D8B030D-6E8A-4147-A177-3AD203B41FA5}">
                      <a16:colId xmlns:a16="http://schemas.microsoft.com/office/drawing/2014/main" val="3684285669"/>
                    </a:ext>
                  </a:extLst>
                </a:gridCol>
                <a:gridCol w="576072">
                  <a:extLst>
                    <a:ext uri="{9D8B030D-6E8A-4147-A177-3AD203B41FA5}">
                      <a16:colId xmlns:a16="http://schemas.microsoft.com/office/drawing/2014/main" val="3007873575"/>
                    </a:ext>
                  </a:extLst>
                </a:gridCol>
                <a:gridCol w="576072">
                  <a:extLst>
                    <a:ext uri="{9D8B030D-6E8A-4147-A177-3AD203B41FA5}">
                      <a16:colId xmlns:a16="http://schemas.microsoft.com/office/drawing/2014/main" val="4160830852"/>
                    </a:ext>
                  </a:extLst>
                </a:gridCol>
                <a:gridCol w="576072">
                  <a:extLst>
                    <a:ext uri="{9D8B030D-6E8A-4147-A177-3AD203B41FA5}">
                      <a16:colId xmlns:a16="http://schemas.microsoft.com/office/drawing/2014/main" val="1384000053"/>
                    </a:ext>
                  </a:extLst>
                </a:gridCol>
                <a:gridCol w="576072">
                  <a:extLst>
                    <a:ext uri="{9D8B030D-6E8A-4147-A177-3AD203B41FA5}">
                      <a16:colId xmlns:a16="http://schemas.microsoft.com/office/drawing/2014/main" val="4074290917"/>
                    </a:ext>
                  </a:extLst>
                </a:gridCol>
                <a:gridCol w="576072">
                  <a:extLst>
                    <a:ext uri="{9D8B030D-6E8A-4147-A177-3AD203B41FA5}">
                      <a16:colId xmlns:a16="http://schemas.microsoft.com/office/drawing/2014/main" val="1573531575"/>
                    </a:ext>
                  </a:extLst>
                </a:gridCol>
                <a:gridCol w="576072">
                  <a:extLst>
                    <a:ext uri="{9D8B030D-6E8A-4147-A177-3AD203B41FA5}">
                      <a16:colId xmlns:a16="http://schemas.microsoft.com/office/drawing/2014/main" val="4294770952"/>
                    </a:ext>
                  </a:extLst>
                </a:gridCol>
                <a:gridCol w="576072">
                  <a:extLst>
                    <a:ext uri="{9D8B030D-6E8A-4147-A177-3AD203B41FA5}">
                      <a16:colId xmlns:a16="http://schemas.microsoft.com/office/drawing/2014/main" val="4074715497"/>
                    </a:ext>
                  </a:extLst>
                </a:gridCol>
                <a:gridCol w="576072">
                  <a:extLst>
                    <a:ext uri="{9D8B030D-6E8A-4147-A177-3AD203B41FA5}">
                      <a16:colId xmlns:a16="http://schemas.microsoft.com/office/drawing/2014/main" val="552639854"/>
                    </a:ext>
                  </a:extLst>
                </a:gridCol>
                <a:gridCol w="658368">
                  <a:extLst>
                    <a:ext uri="{9D8B030D-6E8A-4147-A177-3AD203B41FA5}">
                      <a16:colId xmlns:a16="http://schemas.microsoft.com/office/drawing/2014/main" val="329615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378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- 2018-08-16 12:00:00 </a:t>
                      </a:r>
                      <a:r>
                        <a:rPr kumimoji="0" lang="en-US" sz="1000" b="0" i="0" u="none" strike="noStrike" kern="1200" cap="none" spc="0" normalizeH="0" baseline="0" noProof="0">
                          <a:ln>
                            <a:noFill/>
                          </a:ln>
                          <a:solidFill>
                            <a:prstClr val="black"/>
                          </a:solidFill>
                          <a:effectLst/>
                          <a:uLnTx/>
                          <a:uFillTx/>
                          <a:latin typeface="+mn-lt"/>
                          <a:ea typeface="+mn-ea"/>
                          <a:cs typeface="+mn-cs"/>
                        </a:rPr>
                        <a:t> 
 Bespoke dining for our guests at Ilot Mangénie... Book our local rates offer and retreat to our private island with our complimentary shuttle boat service. 🏝️ Find out more here: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232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- 2018-07-29 11:00:00 </a:t>
                      </a:r>
                      <a:r>
                        <a:rPr kumimoji="0" lang="en-US" sz="1000" b="0" i="0" u="none" strike="noStrike" kern="1200" cap="none" spc="0" normalizeH="0" baseline="0" noProof="0">
                          <a:ln>
                            <a:noFill/>
                          </a:ln>
                          <a:solidFill>
                            <a:prstClr val="black"/>
                          </a:solidFill>
                          <a:effectLst/>
                          <a:uLnTx/>
                          <a:uFillTx/>
                          <a:latin typeface="+mn-lt"/>
                          <a:ea typeface="+mn-ea"/>
                          <a:cs typeface="+mn-cs"/>
                        </a:rPr>
                        <a:t> 
 Just imagine if all this was yours for a little while... Then click: http://www.shangri-la.com/mauritius/shangrila/rooms-suites/villas/beach-villa/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26098822"/>
                  </a:ext>
                </a:extLst>
              </a:tr>
            </a:tbl>
          </a:graphicData>
        </a:graphic>
      </p:graphicFrame>
      <p:sp>
        <p:nvSpPr>
          <p:cNvPr id="4" name="Text Placeholder 3">
            <a:extLst>
              <a:ext uri="{FF2B5EF4-FFF2-40B4-BE49-F238E27FC236}">
                <a16:creationId xmlns:a16="http://schemas.microsoft.com/office/drawing/2014/main" id="{B4554B56-DED9-468A-A876-76F587F54A2E}"/>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14654631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2CE59-B384-44DE-9C78-5ED11232E80C}"/>
              </a:ext>
            </a:extLst>
          </p:cNvPr>
          <p:cNvSpPr>
            <a:spLocks noGrp="1"/>
          </p:cNvSpPr>
          <p:nvPr>
            <p:ph type="title"/>
          </p:nvPr>
        </p:nvSpPr>
        <p:spPr/>
        <p:txBody>
          <a:bodyPr/>
          <a:lstStyle/>
          <a:p>
            <a:r>
              <a:rPr lang="en-US"/>
              <a:t>Facebook FB Own Posts Table with views | SLTR - 8 of 19</a:t>
            </a:r>
          </a:p>
        </p:txBody>
      </p:sp>
      <p:graphicFrame>
        <p:nvGraphicFramePr>
          <p:cNvPr id="5" name="Table Placeholder 4">
            <a:extLst>
              <a:ext uri="{FF2B5EF4-FFF2-40B4-BE49-F238E27FC236}">
                <a16:creationId xmlns:a16="http://schemas.microsoft.com/office/drawing/2014/main" id="{F24487E3-BE70-434F-A6C7-8A2768C213A6}"/>
              </a:ext>
            </a:extLst>
          </p:cNvPr>
          <p:cNvGraphicFramePr>
            <a:graphicFrameLocks noGrp="1"/>
          </p:cNvGraphicFramePr>
          <p:nvPr>
            <p:ph type="tbl" sz="quarter" idx="13"/>
            <p:extLst>
              <p:ext uri="{D42A27DB-BD31-4B8C-83A1-F6EECF244321}">
                <p14:modId xmlns:p14="http://schemas.microsoft.com/office/powerpoint/2010/main" val="2853809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74019123"/>
                    </a:ext>
                  </a:extLst>
                </a:gridCol>
                <a:gridCol w="576072">
                  <a:extLst>
                    <a:ext uri="{9D8B030D-6E8A-4147-A177-3AD203B41FA5}">
                      <a16:colId xmlns:a16="http://schemas.microsoft.com/office/drawing/2014/main" val="1019145959"/>
                    </a:ext>
                  </a:extLst>
                </a:gridCol>
                <a:gridCol w="576072">
                  <a:extLst>
                    <a:ext uri="{9D8B030D-6E8A-4147-A177-3AD203B41FA5}">
                      <a16:colId xmlns:a16="http://schemas.microsoft.com/office/drawing/2014/main" val="1749637429"/>
                    </a:ext>
                  </a:extLst>
                </a:gridCol>
                <a:gridCol w="576072">
                  <a:extLst>
                    <a:ext uri="{9D8B030D-6E8A-4147-A177-3AD203B41FA5}">
                      <a16:colId xmlns:a16="http://schemas.microsoft.com/office/drawing/2014/main" val="1757198048"/>
                    </a:ext>
                  </a:extLst>
                </a:gridCol>
                <a:gridCol w="576072">
                  <a:extLst>
                    <a:ext uri="{9D8B030D-6E8A-4147-A177-3AD203B41FA5}">
                      <a16:colId xmlns:a16="http://schemas.microsoft.com/office/drawing/2014/main" val="626626242"/>
                    </a:ext>
                  </a:extLst>
                </a:gridCol>
                <a:gridCol w="576072">
                  <a:extLst>
                    <a:ext uri="{9D8B030D-6E8A-4147-A177-3AD203B41FA5}">
                      <a16:colId xmlns:a16="http://schemas.microsoft.com/office/drawing/2014/main" val="4262749111"/>
                    </a:ext>
                  </a:extLst>
                </a:gridCol>
                <a:gridCol w="576072">
                  <a:extLst>
                    <a:ext uri="{9D8B030D-6E8A-4147-A177-3AD203B41FA5}">
                      <a16:colId xmlns:a16="http://schemas.microsoft.com/office/drawing/2014/main" val="1923295600"/>
                    </a:ext>
                  </a:extLst>
                </a:gridCol>
                <a:gridCol w="576072">
                  <a:extLst>
                    <a:ext uri="{9D8B030D-6E8A-4147-A177-3AD203B41FA5}">
                      <a16:colId xmlns:a16="http://schemas.microsoft.com/office/drawing/2014/main" val="856296410"/>
                    </a:ext>
                  </a:extLst>
                </a:gridCol>
                <a:gridCol w="576072">
                  <a:extLst>
                    <a:ext uri="{9D8B030D-6E8A-4147-A177-3AD203B41FA5}">
                      <a16:colId xmlns:a16="http://schemas.microsoft.com/office/drawing/2014/main" val="31167930"/>
                    </a:ext>
                  </a:extLst>
                </a:gridCol>
                <a:gridCol w="576072">
                  <a:extLst>
                    <a:ext uri="{9D8B030D-6E8A-4147-A177-3AD203B41FA5}">
                      <a16:colId xmlns:a16="http://schemas.microsoft.com/office/drawing/2014/main" val="1556172292"/>
                    </a:ext>
                  </a:extLst>
                </a:gridCol>
                <a:gridCol w="576072">
                  <a:extLst>
                    <a:ext uri="{9D8B030D-6E8A-4147-A177-3AD203B41FA5}">
                      <a16:colId xmlns:a16="http://schemas.microsoft.com/office/drawing/2014/main" val="834648417"/>
                    </a:ext>
                  </a:extLst>
                </a:gridCol>
                <a:gridCol w="658368">
                  <a:extLst>
                    <a:ext uri="{9D8B030D-6E8A-4147-A177-3AD203B41FA5}">
                      <a16:colId xmlns:a16="http://schemas.microsoft.com/office/drawing/2014/main" val="3852310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127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- 2018-07-17 12:00:01 </a:t>
                      </a:r>
                      <a:r>
                        <a:rPr kumimoji="0" lang="en-US" sz="1000" b="0" i="0" u="none" strike="noStrike" kern="1200" cap="none" spc="0" normalizeH="0" baseline="0" noProof="0">
                          <a:ln>
                            <a:noFill/>
                          </a:ln>
                          <a:solidFill>
                            <a:prstClr val="black"/>
                          </a:solidFill>
                          <a:effectLst/>
                          <a:uLnTx/>
                          <a:uFillTx/>
                          <a:latin typeface="+mn-lt"/>
                          <a:ea typeface="+mn-ea"/>
                          <a:cs typeface="+mn-cs"/>
                        </a:rPr>
                        <a:t> 
 🍷 Calling all wine connoisseurs, or those who just love a tipple! 
Join us for a 5 course Winemaker Dinner, paired expertly with either a Jordan Wine Estate (25th July) or a Thelema Mountain Vineyards (27th July) wine. Learn about the delicate grape flavours as you dine! 
Book: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3888027"/>
                  </a:ext>
                </a:extLst>
              </a:tr>
            </a:tbl>
          </a:graphicData>
        </a:graphic>
      </p:graphicFrame>
      <p:sp>
        <p:nvSpPr>
          <p:cNvPr id="4" name="Text Placeholder 3">
            <a:extLst>
              <a:ext uri="{FF2B5EF4-FFF2-40B4-BE49-F238E27FC236}">
                <a16:creationId xmlns:a16="http://schemas.microsoft.com/office/drawing/2014/main" id="{F33F1BDB-2AED-4770-A1BF-1A0643FBD014}"/>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955375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D3A29-E2D6-4A80-B4FB-5B7D89AA3159}"/>
              </a:ext>
            </a:extLst>
          </p:cNvPr>
          <p:cNvSpPr>
            <a:spLocks noGrp="1"/>
          </p:cNvSpPr>
          <p:nvPr>
            <p:ph type="title"/>
          </p:nvPr>
        </p:nvSpPr>
        <p:spPr/>
        <p:txBody>
          <a:bodyPr/>
          <a:lstStyle/>
          <a:p>
            <a:r>
              <a:rPr lang="en-US"/>
              <a:t>Facebook FB Own Posts Table with views | SLTR - 9 of 19</a:t>
            </a:r>
          </a:p>
        </p:txBody>
      </p:sp>
      <p:graphicFrame>
        <p:nvGraphicFramePr>
          <p:cNvPr id="5" name="Table Placeholder 4">
            <a:extLst>
              <a:ext uri="{FF2B5EF4-FFF2-40B4-BE49-F238E27FC236}">
                <a16:creationId xmlns:a16="http://schemas.microsoft.com/office/drawing/2014/main" id="{758A98D6-C165-47F7-A63C-85D1BA52EC5A}"/>
              </a:ext>
            </a:extLst>
          </p:cNvPr>
          <p:cNvGraphicFramePr>
            <a:graphicFrameLocks noGrp="1"/>
          </p:cNvGraphicFramePr>
          <p:nvPr>
            <p:ph type="tbl" sz="quarter" idx="13"/>
            <p:extLst>
              <p:ext uri="{D42A27DB-BD31-4B8C-83A1-F6EECF244321}">
                <p14:modId xmlns:p14="http://schemas.microsoft.com/office/powerpoint/2010/main" val="192585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05134896"/>
                    </a:ext>
                  </a:extLst>
                </a:gridCol>
                <a:gridCol w="576072">
                  <a:extLst>
                    <a:ext uri="{9D8B030D-6E8A-4147-A177-3AD203B41FA5}">
                      <a16:colId xmlns:a16="http://schemas.microsoft.com/office/drawing/2014/main" val="907338857"/>
                    </a:ext>
                  </a:extLst>
                </a:gridCol>
                <a:gridCol w="576072">
                  <a:extLst>
                    <a:ext uri="{9D8B030D-6E8A-4147-A177-3AD203B41FA5}">
                      <a16:colId xmlns:a16="http://schemas.microsoft.com/office/drawing/2014/main" val="2883152892"/>
                    </a:ext>
                  </a:extLst>
                </a:gridCol>
                <a:gridCol w="576072">
                  <a:extLst>
                    <a:ext uri="{9D8B030D-6E8A-4147-A177-3AD203B41FA5}">
                      <a16:colId xmlns:a16="http://schemas.microsoft.com/office/drawing/2014/main" val="815350680"/>
                    </a:ext>
                  </a:extLst>
                </a:gridCol>
                <a:gridCol w="576072">
                  <a:extLst>
                    <a:ext uri="{9D8B030D-6E8A-4147-A177-3AD203B41FA5}">
                      <a16:colId xmlns:a16="http://schemas.microsoft.com/office/drawing/2014/main" val="647774920"/>
                    </a:ext>
                  </a:extLst>
                </a:gridCol>
                <a:gridCol w="576072">
                  <a:extLst>
                    <a:ext uri="{9D8B030D-6E8A-4147-A177-3AD203B41FA5}">
                      <a16:colId xmlns:a16="http://schemas.microsoft.com/office/drawing/2014/main" val="3928066722"/>
                    </a:ext>
                  </a:extLst>
                </a:gridCol>
                <a:gridCol w="576072">
                  <a:extLst>
                    <a:ext uri="{9D8B030D-6E8A-4147-A177-3AD203B41FA5}">
                      <a16:colId xmlns:a16="http://schemas.microsoft.com/office/drawing/2014/main" val="1108474823"/>
                    </a:ext>
                  </a:extLst>
                </a:gridCol>
                <a:gridCol w="576072">
                  <a:extLst>
                    <a:ext uri="{9D8B030D-6E8A-4147-A177-3AD203B41FA5}">
                      <a16:colId xmlns:a16="http://schemas.microsoft.com/office/drawing/2014/main" val="2582555223"/>
                    </a:ext>
                  </a:extLst>
                </a:gridCol>
                <a:gridCol w="576072">
                  <a:extLst>
                    <a:ext uri="{9D8B030D-6E8A-4147-A177-3AD203B41FA5}">
                      <a16:colId xmlns:a16="http://schemas.microsoft.com/office/drawing/2014/main" val="2262165229"/>
                    </a:ext>
                  </a:extLst>
                </a:gridCol>
                <a:gridCol w="576072">
                  <a:extLst>
                    <a:ext uri="{9D8B030D-6E8A-4147-A177-3AD203B41FA5}">
                      <a16:colId xmlns:a16="http://schemas.microsoft.com/office/drawing/2014/main" val="3858276933"/>
                    </a:ext>
                  </a:extLst>
                </a:gridCol>
                <a:gridCol w="576072">
                  <a:extLst>
                    <a:ext uri="{9D8B030D-6E8A-4147-A177-3AD203B41FA5}">
                      <a16:colId xmlns:a16="http://schemas.microsoft.com/office/drawing/2014/main" val="687824054"/>
                    </a:ext>
                  </a:extLst>
                </a:gridCol>
                <a:gridCol w="658368">
                  <a:extLst>
                    <a:ext uri="{9D8B030D-6E8A-4147-A177-3AD203B41FA5}">
                      <a16:colId xmlns:a16="http://schemas.microsoft.com/office/drawing/2014/main" val="3363503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79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- 2018-08-23 12:00:01 </a:t>
                      </a:r>
                      <a:r>
                        <a:rPr kumimoji="0" lang="en-US" sz="1000" b="0" i="0" u="none" strike="noStrike" kern="1200" cap="none" spc="0" normalizeH="0" baseline="0" noProof="0">
                          <a:ln>
                            <a:noFill/>
                          </a:ln>
                          <a:solidFill>
                            <a:prstClr val="black"/>
                          </a:solidFill>
                          <a:effectLst/>
                          <a:uLnTx/>
                          <a:uFillTx/>
                          <a:latin typeface="+mn-lt"/>
                          <a:ea typeface="+mn-ea"/>
                          <a:cs typeface="+mn-cs"/>
                        </a:rPr>
                        <a:t> 
 Indulge in our legendary breakfasts when you book our Local Residents Offer. Start your day in paradise right.  For more info: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378061"/>
                  </a:ext>
                </a:extLst>
              </a:tr>
            </a:tbl>
          </a:graphicData>
        </a:graphic>
      </p:graphicFrame>
      <p:sp>
        <p:nvSpPr>
          <p:cNvPr id="4" name="Text Placeholder 3">
            <a:extLst>
              <a:ext uri="{FF2B5EF4-FFF2-40B4-BE49-F238E27FC236}">
                <a16:creationId xmlns:a16="http://schemas.microsoft.com/office/drawing/2014/main" id="{30A4148B-93A5-49D4-A306-CB4587FC7DCF}"/>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4123861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C39C7-5C47-4794-B531-F93DBC71F5BA}"/>
              </a:ext>
            </a:extLst>
          </p:cNvPr>
          <p:cNvSpPr>
            <a:spLocks noGrp="1"/>
          </p:cNvSpPr>
          <p:nvPr>
            <p:ph type="title"/>
          </p:nvPr>
        </p:nvSpPr>
        <p:spPr/>
        <p:txBody>
          <a:bodyPr/>
          <a:lstStyle/>
          <a:p>
            <a:r>
              <a:rPr lang="en-US"/>
              <a:t>Facebook FB Own Posts Table with views | SLTR - 10 of 19</a:t>
            </a:r>
          </a:p>
        </p:txBody>
      </p:sp>
      <p:graphicFrame>
        <p:nvGraphicFramePr>
          <p:cNvPr id="5" name="Table Placeholder 4">
            <a:extLst>
              <a:ext uri="{FF2B5EF4-FFF2-40B4-BE49-F238E27FC236}">
                <a16:creationId xmlns:a16="http://schemas.microsoft.com/office/drawing/2014/main" id="{2299CC03-E3B0-44FB-9074-4AE421325179}"/>
              </a:ext>
            </a:extLst>
          </p:cNvPr>
          <p:cNvGraphicFramePr>
            <a:graphicFrameLocks noGrp="1"/>
          </p:cNvGraphicFramePr>
          <p:nvPr>
            <p:ph type="tbl" sz="quarter" idx="13"/>
            <p:extLst>
              <p:ext uri="{D42A27DB-BD31-4B8C-83A1-F6EECF244321}">
                <p14:modId xmlns:p14="http://schemas.microsoft.com/office/powerpoint/2010/main" val="1983142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787722"/>
                    </a:ext>
                  </a:extLst>
                </a:gridCol>
                <a:gridCol w="576072">
                  <a:extLst>
                    <a:ext uri="{9D8B030D-6E8A-4147-A177-3AD203B41FA5}">
                      <a16:colId xmlns:a16="http://schemas.microsoft.com/office/drawing/2014/main" val="637805548"/>
                    </a:ext>
                  </a:extLst>
                </a:gridCol>
                <a:gridCol w="576072">
                  <a:extLst>
                    <a:ext uri="{9D8B030D-6E8A-4147-A177-3AD203B41FA5}">
                      <a16:colId xmlns:a16="http://schemas.microsoft.com/office/drawing/2014/main" val="263356862"/>
                    </a:ext>
                  </a:extLst>
                </a:gridCol>
                <a:gridCol w="576072">
                  <a:extLst>
                    <a:ext uri="{9D8B030D-6E8A-4147-A177-3AD203B41FA5}">
                      <a16:colId xmlns:a16="http://schemas.microsoft.com/office/drawing/2014/main" val="3903206511"/>
                    </a:ext>
                  </a:extLst>
                </a:gridCol>
                <a:gridCol w="576072">
                  <a:extLst>
                    <a:ext uri="{9D8B030D-6E8A-4147-A177-3AD203B41FA5}">
                      <a16:colId xmlns:a16="http://schemas.microsoft.com/office/drawing/2014/main" val="4281281218"/>
                    </a:ext>
                  </a:extLst>
                </a:gridCol>
                <a:gridCol w="576072">
                  <a:extLst>
                    <a:ext uri="{9D8B030D-6E8A-4147-A177-3AD203B41FA5}">
                      <a16:colId xmlns:a16="http://schemas.microsoft.com/office/drawing/2014/main" val="2356492752"/>
                    </a:ext>
                  </a:extLst>
                </a:gridCol>
                <a:gridCol w="576072">
                  <a:extLst>
                    <a:ext uri="{9D8B030D-6E8A-4147-A177-3AD203B41FA5}">
                      <a16:colId xmlns:a16="http://schemas.microsoft.com/office/drawing/2014/main" val="2202597576"/>
                    </a:ext>
                  </a:extLst>
                </a:gridCol>
                <a:gridCol w="576072">
                  <a:extLst>
                    <a:ext uri="{9D8B030D-6E8A-4147-A177-3AD203B41FA5}">
                      <a16:colId xmlns:a16="http://schemas.microsoft.com/office/drawing/2014/main" val="2511374571"/>
                    </a:ext>
                  </a:extLst>
                </a:gridCol>
                <a:gridCol w="576072">
                  <a:extLst>
                    <a:ext uri="{9D8B030D-6E8A-4147-A177-3AD203B41FA5}">
                      <a16:colId xmlns:a16="http://schemas.microsoft.com/office/drawing/2014/main" val="1790346502"/>
                    </a:ext>
                  </a:extLst>
                </a:gridCol>
                <a:gridCol w="576072">
                  <a:extLst>
                    <a:ext uri="{9D8B030D-6E8A-4147-A177-3AD203B41FA5}">
                      <a16:colId xmlns:a16="http://schemas.microsoft.com/office/drawing/2014/main" val="2941878527"/>
                    </a:ext>
                  </a:extLst>
                </a:gridCol>
                <a:gridCol w="576072">
                  <a:extLst>
                    <a:ext uri="{9D8B030D-6E8A-4147-A177-3AD203B41FA5}">
                      <a16:colId xmlns:a16="http://schemas.microsoft.com/office/drawing/2014/main" val="3297626213"/>
                    </a:ext>
                  </a:extLst>
                </a:gridCol>
                <a:gridCol w="658368">
                  <a:extLst>
                    <a:ext uri="{9D8B030D-6E8A-4147-A177-3AD203B41FA5}">
                      <a16:colId xmlns:a16="http://schemas.microsoft.com/office/drawing/2014/main" val="2507418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8984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- 2018-09-09 12:30:00 </a:t>
                      </a:r>
                      <a:r>
                        <a:rPr kumimoji="0" lang="en-US" sz="1000" b="0" i="0" u="none" strike="noStrike" kern="1200" cap="none" spc="0" normalizeH="0" baseline="0" noProof="0">
                          <a:ln>
                            <a:noFill/>
                          </a:ln>
                          <a:solidFill>
                            <a:prstClr val="black"/>
                          </a:solidFill>
                          <a:effectLst/>
                          <a:uLnTx/>
                          <a:uFillTx/>
                          <a:latin typeface="+mn-lt"/>
                          <a:ea typeface="+mn-ea"/>
                          <a:cs typeface="+mn-cs"/>
                        </a:rPr>
                        <a:t> 
 We will be taking part in World Wellness Weekend - September 22nd - 23rd! 
The weekend will be filled with activities to help our guests restore and feel invigorated, including yoga with Ayurveda therapist Praveen Kumar, and healthy culinary offerings at Le Bazar and Republik Beach Club &amp; Grill. 
More info: https://bit.ly/2Nut9Eg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864962"/>
                  </a:ext>
                </a:extLst>
              </a:tr>
            </a:tbl>
          </a:graphicData>
        </a:graphic>
      </p:graphicFrame>
      <p:sp>
        <p:nvSpPr>
          <p:cNvPr id="4" name="Text Placeholder 3">
            <a:extLst>
              <a:ext uri="{FF2B5EF4-FFF2-40B4-BE49-F238E27FC236}">
                <a16:creationId xmlns:a16="http://schemas.microsoft.com/office/drawing/2014/main" id="{77D29C4A-C324-49CC-9B05-7341777EC9BE}"/>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696997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C3DA-148E-4FD9-849E-A6D7E459D3B3}"/>
              </a:ext>
            </a:extLst>
          </p:cNvPr>
          <p:cNvSpPr>
            <a:spLocks noGrp="1"/>
          </p:cNvSpPr>
          <p:nvPr>
            <p:ph type="title"/>
          </p:nvPr>
        </p:nvSpPr>
        <p:spPr/>
        <p:txBody>
          <a:bodyPr/>
          <a:lstStyle/>
          <a:p>
            <a:r>
              <a:rPr lang="en-US"/>
              <a:t>Facebook FB Own Posts Table with views | SLTR - 11 of 19</a:t>
            </a:r>
          </a:p>
        </p:txBody>
      </p:sp>
      <p:graphicFrame>
        <p:nvGraphicFramePr>
          <p:cNvPr id="5" name="Table Placeholder 4">
            <a:extLst>
              <a:ext uri="{FF2B5EF4-FFF2-40B4-BE49-F238E27FC236}">
                <a16:creationId xmlns:a16="http://schemas.microsoft.com/office/drawing/2014/main" id="{1753B7C8-4F87-4525-8E9E-637FCBA9E953}"/>
              </a:ext>
            </a:extLst>
          </p:cNvPr>
          <p:cNvGraphicFramePr>
            <a:graphicFrameLocks noGrp="1"/>
          </p:cNvGraphicFramePr>
          <p:nvPr>
            <p:ph type="tbl" sz="quarter" idx="13"/>
            <p:extLst>
              <p:ext uri="{D42A27DB-BD31-4B8C-83A1-F6EECF244321}">
                <p14:modId xmlns:p14="http://schemas.microsoft.com/office/powerpoint/2010/main" val="353979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8686801"/>
                    </a:ext>
                  </a:extLst>
                </a:gridCol>
                <a:gridCol w="576072">
                  <a:extLst>
                    <a:ext uri="{9D8B030D-6E8A-4147-A177-3AD203B41FA5}">
                      <a16:colId xmlns:a16="http://schemas.microsoft.com/office/drawing/2014/main" val="1209671453"/>
                    </a:ext>
                  </a:extLst>
                </a:gridCol>
                <a:gridCol w="576072">
                  <a:extLst>
                    <a:ext uri="{9D8B030D-6E8A-4147-A177-3AD203B41FA5}">
                      <a16:colId xmlns:a16="http://schemas.microsoft.com/office/drawing/2014/main" val="4130598624"/>
                    </a:ext>
                  </a:extLst>
                </a:gridCol>
                <a:gridCol w="576072">
                  <a:extLst>
                    <a:ext uri="{9D8B030D-6E8A-4147-A177-3AD203B41FA5}">
                      <a16:colId xmlns:a16="http://schemas.microsoft.com/office/drawing/2014/main" val="939772118"/>
                    </a:ext>
                  </a:extLst>
                </a:gridCol>
                <a:gridCol w="576072">
                  <a:extLst>
                    <a:ext uri="{9D8B030D-6E8A-4147-A177-3AD203B41FA5}">
                      <a16:colId xmlns:a16="http://schemas.microsoft.com/office/drawing/2014/main" val="2191401628"/>
                    </a:ext>
                  </a:extLst>
                </a:gridCol>
                <a:gridCol w="576072">
                  <a:extLst>
                    <a:ext uri="{9D8B030D-6E8A-4147-A177-3AD203B41FA5}">
                      <a16:colId xmlns:a16="http://schemas.microsoft.com/office/drawing/2014/main" val="3799409153"/>
                    </a:ext>
                  </a:extLst>
                </a:gridCol>
                <a:gridCol w="576072">
                  <a:extLst>
                    <a:ext uri="{9D8B030D-6E8A-4147-A177-3AD203B41FA5}">
                      <a16:colId xmlns:a16="http://schemas.microsoft.com/office/drawing/2014/main" val="670758711"/>
                    </a:ext>
                  </a:extLst>
                </a:gridCol>
                <a:gridCol w="576072">
                  <a:extLst>
                    <a:ext uri="{9D8B030D-6E8A-4147-A177-3AD203B41FA5}">
                      <a16:colId xmlns:a16="http://schemas.microsoft.com/office/drawing/2014/main" val="3920479019"/>
                    </a:ext>
                  </a:extLst>
                </a:gridCol>
                <a:gridCol w="576072">
                  <a:extLst>
                    <a:ext uri="{9D8B030D-6E8A-4147-A177-3AD203B41FA5}">
                      <a16:colId xmlns:a16="http://schemas.microsoft.com/office/drawing/2014/main" val="2840656452"/>
                    </a:ext>
                  </a:extLst>
                </a:gridCol>
                <a:gridCol w="576072">
                  <a:extLst>
                    <a:ext uri="{9D8B030D-6E8A-4147-A177-3AD203B41FA5}">
                      <a16:colId xmlns:a16="http://schemas.microsoft.com/office/drawing/2014/main" val="1215060583"/>
                    </a:ext>
                  </a:extLst>
                </a:gridCol>
                <a:gridCol w="576072">
                  <a:extLst>
                    <a:ext uri="{9D8B030D-6E8A-4147-A177-3AD203B41FA5}">
                      <a16:colId xmlns:a16="http://schemas.microsoft.com/office/drawing/2014/main" val="2435179930"/>
                    </a:ext>
                  </a:extLst>
                </a:gridCol>
                <a:gridCol w="658368">
                  <a:extLst>
                    <a:ext uri="{9D8B030D-6E8A-4147-A177-3AD203B41FA5}">
                      <a16:colId xmlns:a16="http://schemas.microsoft.com/office/drawing/2014/main" val="122557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5096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- 2018-08-15 15:00:00 </a:t>
                      </a:r>
                      <a:r>
                        <a:rPr kumimoji="0" lang="en-US" sz="1000" b="0" i="0" u="none" strike="noStrike" kern="1200" cap="none" spc="0" normalizeH="0" baseline="0" noProof="0">
                          <a:ln>
                            <a:noFill/>
                          </a:ln>
                          <a:solidFill>
                            <a:prstClr val="black"/>
                          </a:solidFill>
                          <a:effectLst/>
                          <a:uLnTx/>
                          <a:uFillTx/>
                          <a:latin typeface="+mn-lt"/>
                          <a:ea typeface="+mn-ea"/>
                          <a:cs typeface="+mn-cs"/>
                        </a:rPr>
                        <a:t> 
 Bubbles 🥂 Food 🦐 and Music 🎵 
Stay tuned for the culinary highlights for September 2nd's Brunch, Bubbles &amp; Beats! But in the meantime, make sure you've secured your table...
Email: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1758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- 2018-07-24 15:07:48 </a:t>
                      </a:r>
                      <a:r>
                        <a:rPr kumimoji="0" lang="en-US" sz="1000" b="0" i="0" u="none" strike="noStrike" kern="1200" cap="none" spc="0" normalizeH="0" baseline="0" noProof="0">
                          <a:ln>
                            <a:noFill/>
                          </a:ln>
                          <a:solidFill>
                            <a:prstClr val="black"/>
                          </a:solidFill>
                          <a:effectLst/>
                          <a:uLnTx/>
                          <a:uFillTx/>
                          <a:latin typeface="+mn-lt"/>
                          <a:ea typeface="+mn-ea"/>
                          <a:cs typeface="+mn-cs"/>
                        </a:rPr>
                        <a:t> 
 To all the local Mauritian Utopianists, Paradise is closer than you think with our local rates offer 🌊 Find out more: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6866987"/>
                  </a:ext>
                </a:extLst>
              </a:tr>
            </a:tbl>
          </a:graphicData>
        </a:graphic>
      </p:graphicFrame>
      <p:sp>
        <p:nvSpPr>
          <p:cNvPr id="4" name="Text Placeholder 3">
            <a:extLst>
              <a:ext uri="{FF2B5EF4-FFF2-40B4-BE49-F238E27FC236}">
                <a16:creationId xmlns:a16="http://schemas.microsoft.com/office/drawing/2014/main" id="{575E252F-0E54-419B-AC11-B3C067C56E1D}"/>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3055354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D3ED4-A8D2-4C06-819C-37C4BD470256}"/>
              </a:ext>
            </a:extLst>
          </p:cNvPr>
          <p:cNvSpPr>
            <a:spLocks noGrp="1"/>
          </p:cNvSpPr>
          <p:nvPr>
            <p:ph type="title"/>
          </p:nvPr>
        </p:nvSpPr>
        <p:spPr/>
        <p:txBody>
          <a:bodyPr/>
          <a:lstStyle/>
          <a:p>
            <a:r>
              <a:rPr lang="en-US"/>
              <a:t>Facebook FB Own Posts Table with views | SLTR - 12 of 19</a:t>
            </a:r>
          </a:p>
        </p:txBody>
      </p:sp>
      <p:graphicFrame>
        <p:nvGraphicFramePr>
          <p:cNvPr id="5" name="Table Placeholder 4">
            <a:extLst>
              <a:ext uri="{FF2B5EF4-FFF2-40B4-BE49-F238E27FC236}">
                <a16:creationId xmlns:a16="http://schemas.microsoft.com/office/drawing/2014/main" id="{83A4D0DC-C696-4FA9-AB26-053F3C56353C}"/>
              </a:ext>
            </a:extLst>
          </p:cNvPr>
          <p:cNvGraphicFramePr>
            <a:graphicFrameLocks noGrp="1"/>
          </p:cNvGraphicFramePr>
          <p:nvPr>
            <p:ph type="tbl" sz="quarter" idx="13"/>
            <p:extLst>
              <p:ext uri="{D42A27DB-BD31-4B8C-83A1-F6EECF244321}">
                <p14:modId xmlns:p14="http://schemas.microsoft.com/office/powerpoint/2010/main" val="109821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1364742"/>
                    </a:ext>
                  </a:extLst>
                </a:gridCol>
                <a:gridCol w="576072">
                  <a:extLst>
                    <a:ext uri="{9D8B030D-6E8A-4147-A177-3AD203B41FA5}">
                      <a16:colId xmlns:a16="http://schemas.microsoft.com/office/drawing/2014/main" val="897226110"/>
                    </a:ext>
                  </a:extLst>
                </a:gridCol>
                <a:gridCol w="576072">
                  <a:extLst>
                    <a:ext uri="{9D8B030D-6E8A-4147-A177-3AD203B41FA5}">
                      <a16:colId xmlns:a16="http://schemas.microsoft.com/office/drawing/2014/main" val="1303427613"/>
                    </a:ext>
                  </a:extLst>
                </a:gridCol>
                <a:gridCol w="576072">
                  <a:extLst>
                    <a:ext uri="{9D8B030D-6E8A-4147-A177-3AD203B41FA5}">
                      <a16:colId xmlns:a16="http://schemas.microsoft.com/office/drawing/2014/main" val="2496476083"/>
                    </a:ext>
                  </a:extLst>
                </a:gridCol>
                <a:gridCol w="576072">
                  <a:extLst>
                    <a:ext uri="{9D8B030D-6E8A-4147-A177-3AD203B41FA5}">
                      <a16:colId xmlns:a16="http://schemas.microsoft.com/office/drawing/2014/main" val="3423334414"/>
                    </a:ext>
                  </a:extLst>
                </a:gridCol>
                <a:gridCol w="576072">
                  <a:extLst>
                    <a:ext uri="{9D8B030D-6E8A-4147-A177-3AD203B41FA5}">
                      <a16:colId xmlns:a16="http://schemas.microsoft.com/office/drawing/2014/main" val="2861779889"/>
                    </a:ext>
                  </a:extLst>
                </a:gridCol>
                <a:gridCol w="576072">
                  <a:extLst>
                    <a:ext uri="{9D8B030D-6E8A-4147-A177-3AD203B41FA5}">
                      <a16:colId xmlns:a16="http://schemas.microsoft.com/office/drawing/2014/main" val="1704840620"/>
                    </a:ext>
                  </a:extLst>
                </a:gridCol>
                <a:gridCol w="576072">
                  <a:extLst>
                    <a:ext uri="{9D8B030D-6E8A-4147-A177-3AD203B41FA5}">
                      <a16:colId xmlns:a16="http://schemas.microsoft.com/office/drawing/2014/main" val="3128212057"/>
                    </a:ext>
                  </a:extLst>
                </a:gridCol>
                <a:gridCol w="576072">
                  <a:extLst>
                    <a:ext uri="{9D8B030D-6E8A-4147-A177-3AD203B41FA5}">
                      <a16:colId xmlns:a16="http://schemas.microsoft.com/office/drawing/2014/main" val="2161052581"/>
                    </a:ext>
                  </a:extLst>
                </a:gridCol>
                <a:gridCol w="576072">
                  <a:extLst>
                    <a:ext uri="{9D8B030D-6E8A-4147-A177-3AD203B41FA5}">
                      <a16:colId xmlns:a16="http://schemas.microsoft.com/office/drawing/2014/main" val="2200750438"/>
                    </a:ext>
                  </a:extLst>
                </a:gridCol>
                <a:gridCol w="576072">
                  <a:extLst>
                    <a:ext uri="{9D8B030D-6E8A-4147-A177-3AD203B41FA5}">
                      <a16:colId xmlns:a16="http://schemas.microsoft.com/office/drawing/2014/main" val="1498360593"/>
                    </a:ext>
                  </a:extLst>
                </a:gridCol>
                <a:gridCol w="658368">
                  <a:extLst>
                    <a:ext uri="{9D8B030D-6E8A-4147-A177-3AD203B41FA5}">
                      <a16:colId xmlns:a16="http://schemas.microsoft.com/office/drawing/2014/main" val="185288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453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- 2018-07-25 18:00:07 </a:t>
                      </a:r>
                      <a:r>
                        <a:rPr kumimoji="0" lang="en-US" sz="1000" b="0" i="0" u="none" strike="noStrike" kern="1200" cap="none" spc="0" normalizeH="0" baseline="0" noProof="0">
                          <a:ln>
                            <a:noFill/>
                          </a:ln>
                          <a:solidFill>
                            <a:prstClr val="black"/>
                          </a:solidFill>
                          <a:effectLst/>
                          <a:uLnTx/>
                          <a:uFillTx/>
                          <a:latin typeface="+mn-lt"/>
                          <a:ea typeface="+mn-ea"/>
                          <a:cs typeface="+mn-cs"/>
                        </a:rPr>
                        <a:t> 
 100+ dishes ✔️ Live entertainment ✔️Chilled bubbly ✔️ 
Brunch, Bubbles &amp; Beats on Sunday 5th August is now FULLY BOOKED! 
But don't worry, we are now taking bookings for September 2nd: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2013770"/>
                  </a:ext>
                </a:extLst>
              </a:tr>
            </a:tbl>
          </a:graphicData>
        </a:graphic>
      </p:graphicFrame>
      <p:sp>
        <p:nvSpPr>
          <p:cNvPr id="4" name="Text Placeholder 3">
            <a:extLst>
              <a:ext uri="{FF2B5EF4-FFF2-40B4-BE49-F238E27FC236}">
                <a16:creationId xmlns:a16="http://schemas.microsoft.com/office/drawing/2014/main" id="{1366B0CC-7B5E-4134-8528-3FA18B5EFDA2}"/>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105730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46F9D-227D-4F30-8C70-FDE783E28CD9}"/>
              </a:ext>
            </a:extLst>
          </p:cNvPr>
          <p:cNvSpPr>
            <a:spLocks noGrp="1"/>
          </p:cNvSpPr>
          <p:nvPr>
            <p:ph type="title"/>
          </p:nvPr>
        </p:nvSpPr>
        <p:spPr/>
        <p:txBody>
          <a:bodyPr/>
          <a:lstStyle/>
          <a:p>
            <a:r>
              <a:rPr lang="en-US"/>
              <a:t>Facebook FB Own Posts Table with views | SLTR - 13 of 19</a:t>
            </a:r>
          </a:p>
        </p:txBody>
      </p:sp>
      <p:graphicFrame>
        <p:nvGraphicFramePr>
          <p:cNvPr id="5" name="Table Placeholder 4">
            <a:extLst>
              <a:ext uri="{FF2B5EF4-FFF2-40B4-BE49-F238E27FC236}">
                <a16:creationId xmlns:a16="http://schemas.microsoft.com/office/drawing/2014/main" id="{61D57736-92D0-43DC-9529-48E7AF989169}"/>
              </a:ext>
            </a:extLst>
          </p:cNvPr>
          <p:cNvGraphicFramePr>
            <a:graphicFrameLocks noGrp="1"/>
          </p:cNvGraphicFramePr>
          <p:nvPr>
            <p:ph type="tbl" sz="quarter" idx="13"/>
            <p:extLst>
              <p:ext uri="{D42A27DB-BD31-4B8C-83A1-F6EECF244321}">
                <p14:modId xmlns:p14="http://schemas.microsoft.com/office/powerpoint/2010/main" val="125190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80313511"/>
                    </a:ext>
                  </a:extLst>
                </a:gridCol>
                <a:gridCol w="576072">
                  <a:extLst>
                    <a:ext uri="{9D8B030D-6E8A-4147-A177-3AD203B41FA5}">
                      <a16:colId xmlns:a16="http://schemas.microsoft.com/office/drawing/2014/main" val="2432673515"/>
                    </a:ext>
                  </a:extLst>
                </a:gridCol>
                <a:gridCol w="576072">
                  <a:extLst>
                    <a:ext uri="{9D8B030D-6E8A-4147-A177-3AD203B41FA5}">
                      <a16:colId xmlns:a16="http://schemas.microsoft.com/office/drawing/2014/main" val="668903138"/>
                    </a:ext>
                  </a:extLst>
                </a:gridCol>
                <a:gridCol w="576072">
                  <a:extLst>
                    <a:ext uri="{9D8B030D-6E8A-4147-A177-3AD203B41FA5}">
                      <a16:colId xmlns:a16="http://schemas.microsoft.com/office/drawing/2014/main" val="2770474933"/>
                    </a:ext>
                  </a:extLst>
                </a:gridCol>
                <a:gridCol w="576072">
                  <a:extLst>
                    <a:ext uri="{9D8B030D-6E8A-4147-A177-3AD203B41FA5}">
                      <a16:colId xmlns:a16="http://schemas.microsoft.com/office/drawing/2014/main" val="1124146284"/>
                    </a:ext>
                  </a:extLst>
                </a:gridCol>
                <a:gridCol w="576072">
                  <a:extLst>
                    <a:ext uri="{9D8B030D-6E8A-4147-A177-3AD203B41FA5}">
                      <a16:colId xmlns:a16="http://schemas.microsoft.com/office/drawing/2014/main" val="2438283644"/>
                    </a:ext>
                  </a:extLst>
                </a:gridCol>
                <a:gridCol w="576072">
                  <a:extLst>
                    <a:ext uri="{9D8B030D-6E8A-4147-A177-3AD203B41FA5}">
                      <a16:colId xmlns:a16="http://schemas.microsoft.com/office/drawing/2014/main" val="89659319"/>
                    </a:ext>
                  </a:extLst>
                </a:gridCol>
                <a:gridCol w="576072">
                  <a:extLst>
                    <a:ext uri="{9D8B030D-6E8A-4147-A177-3AD203B41FA5}">
                      <a16:colId xmlns:a16="http://schemas.microsoft.com/office/drawing/2014/main" val="2761152733"/>
                    </a:ext>
                  </a:extLst>
                </a:gridCol>
                <a:gridCol w="576072">
                  <a:extLst>
                    <a:ext uri="{9D8B030D-6E8A-4147-A177-3AD203B41FA5}">
                      <a16:colId xmlns:a16="http://schemas.microsoft.com/office/drawing/2014/main" val="2572927215"/>
                    </a:ext>
                  </a:extLst>
                </a:gridCol>
                <a:gridCol w="576072">
                  <a:extLst>
                    <a:ext uri="{9D8B030D-6E8A-4147-A177-3AD203B41FA5}">
                      <a16:colId xmlns:a16="http://schemas.microsoft.com/office/drawing/2014/main" val="1286111219"/>
                    </a:ext>
                  </a:extLst>
                </a:gridCol>
                <a:gridCol w="576072">
                  <a:extLst>
                    <a:ext uri="{9D8B030D-6E8A-4147-A177-3AD203B41FA5}">
                      <a16:colId xmlns:a16="http://schemas.microsoft.com/office/drawing/2014/main" val="2015820460"/>
                    </a:ext>
                  </a:extLst>
                </a:gridCol>
                <a:gridCol w="658368">
                  <a:extLst>
                    <a:ext uri="{9D8B030D-6E8A-4147-A177-3AD203B41FA5}">
                      <a16:colId xmlns:a16="http://schemas.microsoft.com/office/drawing/2014/main" val="1691785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609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- 2018-09-06 13:00:01 </a:t>
                      </a:r>
                      <a:r>
                        <a:rPr kumimoji="0" lang="en-US" sz="1000" b="0" i="0" u="none" strike="noStrike" kern="1200" cap="none" spc="0" normalizeH="0" baseline="0" noProof="0">
                          <a:ln>
                            <a:noFill/>
                          </a:ln>
                          <a:solidFill>
                            <a:prstClr val="black"/>
                          </a:solidFill>
                          <a:effectLst/>
                          <a:uLnTx/>
                          <a:uFillTx/>
                          <a:latin typeface="+mn-lt"/>
                          <a:ea typeface="+mn-ea"/>
                          <a:cs typeface="+mn-cs"/>
                        </a:rPr>
                        <a:t> 
 Never a dull moment! Book now with our Local Rates offer and enjoy the best in Mauritian entertainment daily with rates starting from Rs. 9,400 for two persons... from sax to flames, you'll never run out of ways to stay entertained! Find out more about our offer here: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9872012"/>
                  </a:ext>
                </a:extLst>
              </a:tr>
            </a:tbl>
          </a:graphicData>
        </a:graphic>
      </p:graphicFrame>
      <p:sp>
        <p:nvSpPr>
          <p:cNvPr id="4" name="Text Placeholder 3">
            <a:extLst>
              <a:ext uri="{FF2B5EF4-FFF2-40B4-BE49-F238E27FC236}">
                <a16:creationId xmlns:a16="http://schemas.microsoft.com/office/drawing/2014/main" id="{F5ED2967-CBC3-4F8B-B9E3-17784BE64FEB}"/>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3165060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D4F0C-EDF5-418E-BF0A-96D5FFF251DC}"/>
              </a:ext>
            </a:extLst>
          </p:cNvPr>
          <p:cNvSpPr>
            <a:spLocks noGrp="1"/>
          </p:cNvSpPr>
          <p:nvPr>
            <p:ph type="title"/>
          </p:nvPr>
        </p:nvSpPr>
        <p:spPr/>
        <p:txBody>
          <a:bodyPr/>
          <a:lstStyle/>
          <a:p>
            <a:r>
              <a:rPr lang="en-US"/>
              <a:t>Facebook FB Own Posts Table with views | SLTR - 14 of 19</a:t>
            </a:r>
          </a:p>
        </p:txBody>
      </p:sp>
      <p:graphicFrame>
        <p:nvGraphicFramePr>
          <p:cNvPr id="5" name="Table Placeholder 4">
            <a:extLst>
              <a:ext uri="{FF2B5EF4-FFF2-40B4-BE49-F238E27FC236}">
                <a16:creationId xmlns:a16="http://schemas.microsoft.com/office/drawing/2014/main" id="{CD9B20F2-CECE-47FF-AF0F-8C64ACA65980}"/>
              </a:ext>
            </a:extLst>
          </p:cNvPr>
          <p:cNvGraphicFramePr>
            <a:graphicFrameLocks noGrp="1"/>
          </p:cNvGraphicFramePr>
          <p:nvPr>
            <p:ph type="tbl" sz="quarter" idx="13"/>
            <p:extLst>
              <p:ext uri="{D42A27DB-BD31-4B8C-83A1-F6EECF244321}">
                <p14:modId xmlns:p14="http://schemas.microsoft.com/office/powerpoint/2010/main" val="4080956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3628798"/>
                    </a:ext>
                  </a:extLst>
                </a:gridCol>
                <a:gridCol w="576072">
                  <a:extLst>
                    <a:ext uri="{9D8B030D-6E8A-4147-A177-3AD203B41FA5}">
                      <a16:colId xmlns:a16="http://schemas.microsoft.com/office/drawing/2014/main" val="2271431983"/>
                    </a:ext>
                  </a:extLst>
                </a:gridCol>
                <a:gridCol w="576072">
                  <a:extLst>
                    <a:ext uri="{9D8B030D-6E8A-4147-A177-3AD203B41FA5}">
                      <a16:colId xmlns:a16="http://schemas.microsoft.com/office/drawing/2014/main" val="965119560"/>
                    </a:ext>
                  </a:extLst>
                </a:gridCol>
                <a:gridCol w="576072">
                  <a:extLst>
                    <a:ext uri="{9D8B030D-6E8A-4147-A177-3AD203B41FA5}">
                      <a16:colId xmlns:a16="http://schemas.microsoft.com/office/drawing/2014/main" val="2643967105"/>
                    </a:ext>
                  </a:extLst>
                </a:gridCol>
                <a:gridCol w="576072">
                  <a:extLst>
                    <a:ext uri="{9D8B030D-6E8A-4147-A177-3AD203B41FA5}">
                      <a16:colId xmlns:a16="http://schemas.microsoft.com/office/drawing/2014/main" val="355267550"/>
                    </a:ext>
                  </a:extLst>
                </a:gridCol>
                <a:gridCol w="576072">
                  <a:extLst>
                    <a:ext uri="{9D8B030D-6E8A-4147-A177-3AD203B41FA5}">
                      <a16:colId xmlns:a16="http://schemas.microsoft.com/office/drawing/2014/main" val="2858878191"/>
                    </a:ext>
                  </a:extLst>
                </a:gridCol>
                <a:gridCol w="576072">
                  <a:extLst>
                    <a:ext uri="{9D8B030D-6E8A-4147-A177-3AD203B41FA5}">
                      <a16:colId xmlns:a16="http://schemas.microsoft.com/office/drawing/2014/main" val="751555364"/>
                    </a:ext>
                  </a:extLst>
                </a:gridCol>
                <a:gridCol w="576072">
                  <a:extLst>
                    <a:ext uri="{9D8B030D-6E8A-4147-A177-3AD203B41FA5}">
                      <a16:colId xmlns:a16="http://schemas.microsoft.com/office/drawing/2014/main" val="1127836505"/>
                    </a:ext>
                  </a:extLst>
                </a:gridCol>
                <a:gridCol w="576072">
                  <a:extLst>
                    <a:ext uri="{9D8B030D-6E8A-4147-A177-3AD203B41FA5}">
                      <a16:colId xmlns:a16="http://schemas.microsoft.com/office/drawing/2014/main" val="493988378"/>
                    </a:ext>
                  </a:extLst>
                </a:gridCol>
                <a:gridCol w="576072">
                  <a:extLst>
                    <a:ext uri="{9D8B030D-6E8A-4147-A177-3AD203B41FA5}">
                      <a16:colId xmlns:a16="http://schemas.microsoft.com/office/drawing/2014/main" val="2741590989"/>
                    </a:ext>
                  </a:extLst>
                </a:gridCol>
                <a:gridCol w="576072">
                  <a:extLst>
                    <a:ext uri="{9D8B030D-6E8A-4147-A177-3AD203B41FA5}">
                      <a16:colId xmlns:a16="http://schemas.microsoft.com/office/drawing/2014/main" val="3393091204"/>
                    </a:ext>
                  </a:extLst>
                </a:gridCol>
                <a:gridCol w="658368">
                  <a:extLst>
                    <a:ext uri="{9D8B030D-6E8A-4147-A177-3AD203B41FA5}">
                      <a16:colId xmlns:a16="http://schemas.microsoft.com/office/drawing/2014/main" val="398878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485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- 2018-08-30 12:00:00 </a:t>
                      </a:r>
                      <a:r>
                        <a:rPr kumimoji="0" lang="en-US" sz="1000" b="0" i="0" u="none" strike="noStrike" kern="1200" cap="none" spc="0" normalizeH="0" baseline="0" noProof="0">
                          <a:ln>
                            <a:noFill/>
                          </a:ln>
                          <a:solidFill>
                            <a:prstClr val="black"/>
                          </a:solidFill>
                          <a:effectLst/>
                          <a:uLnTx/>
                          <a:uFillTx/>
                          <a:latin typeface="+mn-lt"/>
                          <a:ea typeface="+mn-ea"/>
                          <a:cs typeface="+mn-cs"/>
                        </a:rPr>
                        <a:t> 
 Be at one with nature and enjoy snorkeling in the turquoise waters, water skiing or sunrise yoga with breathtaking views. A myriad of activities for you to enjoy with our local rates offer. Find out more here: https://bit.ly/2NkhnZw 🐟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2649899"/>
                  </a:ext>
                </a:extLst>
              </a:tr>
            </a:tbl>
          </a:graphicData>
        </a:graphic>
      </p:graphicFrame>
      <p:sp>
        <p:nvSpPr>
          <p:cNvPr id="4" name="Text Placeholder 3">
            <a:extLst>
              <a:ext uri="{FF2B5EF4-FFF2-40B4-BE49-F238E27FC236}">
                <a16:creationId xmlns:a16="http://schemas.microsoft.com/office/drawing/2014/main" id="{84A9FEF7-D907-49A0-A5A5-C3656707D67B}"/>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2665843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D6A2A-55AA-4232-A580-3AB941131A76}"/>
              </a:ext>
            </a:extLst>
          </p:cNvPr>
          <p:cNvSpPr>
            <a:spLocks noGrp="1"/>
          </p:cNvSpPr>
          <p:nvPr>
            <p:ph type="title"/>
          </p:nvPr>
        </p:nvSpPr>
        <p:spPr/>
        <p:txBody>
          <a:bodyPr/>
          <a:lstStyle/>
          <a:p>
            <a:r>
              <a:rPr lang="en-US"/>
              <a:t>Facebook FB Own Posts Table with views | SLTR - 15 of 19</a:t>
            </a:r>
          </a:p>
        </p:txBody>
      </p:sp>
      <p:graphicFrame>
        <p:nvGraphicFramePr>
          <p:cNvPr id="5" name="Table Placeholder 4">
            <a:extLst>
              <a:ext uri="{FF2B5EF4-FFF2-40B4-BE49-F238E27FC236}">
                <a16:creationId xmlns:a16="http://schemas.microsoft.com/office/drawing/2014/main" id="{187CCF72-C552-4486-8C69-944F0B97FA3B}"/>
              </a:ext>
            </a:extLst>
          </p:cNvPr>
          <p:cNvGraphicFramePr>
            <a:graphicFrameLocks noGrp="1"/>
          </p:cNvGraphicFramePr>
          <p:nvPr>
            <p:ph type="tbl" sz="quarter" idx="13"/>
            <p:extLst>
              <p:ext uri="{D42A27DB-BD31-4B8C-83A1-F6EECF244321}">
                <p14:modId xmlns:p14="http://schemas.microsoft.com/office/powerpoint/2010/main" val="2516717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9047624"/>
                    </a:ext>
                  </a:extLst>
                </a:gridCol>
                <a:gridCol w="576072">
                  <a:extLst>
                    <a:ext uri="{9D8B030D-6E8A-4147-A177-3AD203B41FA5}">
                      <a16:colId xmlns:a16="http://schemas.microsoft.com/office/drawing/2014/main" val="4246292953"/>
                    </a:ext>
                  </a:extLst>
                </a:gridCol>
                <a:gridCol w="576072">
                  <a:extLst>
                    <a:ext uri="{9D8B030D-6E8A-4147-A177-3AD203B41FA5}">
                      <a16:colId xmlns:a16="http://schemas.microsoft.com/office/drawing/2014/main" val="1664431761"/>
                    </a:ext>
                  </a:extLst>
                </a:gridCol>
                <a:gridCol w="576072">
                  <a:extLst>
                    <a:ext uri="{9D8B030D-6E8A-4147-A177-3AD203B41FA5}">
                      <a16:colId xmlns:a16="http://schemas.microsoft.com/office/drawing/2014/main" val="1907437130"/>
                    </a:ext>
                  </a:extLst>
                </a:gridCol>
                <a:gridCol w="576072">
                  <a:extLst>
                    <a:ext uri="{9D8B030D-6E8A-4147-A177-3AD203B41FA5}">
                      <a16:colId xmlns:a16="http://schemas.microsoft.com/office/drawing/2014/main" val="1526896141"/>
                    </a:ext>
                  </a:extLst>
                </a:gridCol>
                <a:gridCol w="576072">
                  <a:extLst>
                    <a:ext uri="{9D8B030D-6E8A-4147-A177-3AD203B41FA5}">
                      <a16:colId xmlns:a16="http://schemas.microsoft.com/office/drawing/2014/main" val="474469097"/>
                    </a:ext>
                  </a:extLst>
                </a:gridCol>
                <a:gridCol w="576072">
                  <a:extLst>
                    <a:ext uri="{9D8B030D-6E8A-4147-A177-3AD203B41FA5}">
                      <a16:colId xmlns:a16="http://schemas.microsoft.com/office/drawing/2014/main" val="584453851"/>
                    </a:ext>
                  </a:extLst>
                </a:gridCol>
                <a:gridCol w="576072">
                  <a:extLst>
                    <a:ext uri="{9D8B030D-6E8A-4147-A177-3AD203B41FA5}">
                      <a16:colId xmlns:a16="http://schemas.microsoft.com/office/drawing/2014/main" val="1371557489"/>
                    </a:ext>
                  </a:extLst>
                </a:gridCol>
                <a:gridCol w="576072">
                  <a:extLst>
                    <a:ext uri="{9D8B030D-6E8A-4147-A177-3AD203B41FA5}">
                      <a16:colId xmlns:a16="http://schemas.microsoft.com/office/drawing/2014/main" val="2392292270"/>
                    </a:ext>
                  </a:extLst>
                </a:gridCol>
                <a:gridCol w="576072">
                  <a:extLst>
                    <a:ext uri="{9D8B030D-6E8A-4147-A177-3AD203B41FA5}">
                      <a16:colId xmlns:a16="http://schemas.microsoft.com/office/drawing/2014/main" val="175845004"/>
                    </a:ext>
                  </a:extLst>
                </a:gridCol>
                <a:gridCol w="576072">
                  <a:extLst>
                    <a:ext uri="{9D8B030D-6E8A-4147-A177-3AD203B41FA5}">
                      <a16:colId xmlns:a16="http://schemas.microsoft.com/office/drawing/2014/main" val="2017254081"/>
                    </a:ext>
                  </a:extLst>
                </a:gridCol>
                <a:gridCol w="658368">
                  <a:extLst>
                    <a:ext uri="{9D8B030D-6E8A-4147-A177-3AD203B41FA5}">
                      <a16:colId xmlns:a16="http://schemas.microsoft.com/office/drawing/2014/main" val="786453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8952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- 2018-08-02 11:00:01 </a:t>
                      </a:r>
                      <a:r>
                        <a:rPr kumimoji="0" lang="en-US" sz="1000" b="0" i="0" u="none" strike="noStrike" kern="1200" cap="none" spc="0" normalizeH="0" baseline="0" noProof="0">
                          <a:ln>
                            <a:noFill/>
                          </a:ln>
                          <a:solidFill>
                            <a:prstClr val="black"/>
                          </a:solidFill>
                          <a:effectLst/>
                          <a:uLnTx/>
                          <a:uFillTx/>
                          <a:latin typeface="+mn-lt"/>
                          <a:ea typeface="+mn-ea"/>
                          <a:cs typeface="+mn-cs"/>
                        </a:rPr>
                        <a:t> 
 An unforgettable family holiday... let the kids make memories at our Kids Club with our COMPLIMENTARY FUN FILLED ACTIVITIES including water skiing, archery, football and more!  Mauritian Residents click here: https://bit.ly/2NkhnZw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794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- 2018-08-09 15:00:01 </a:t>
                      </a:r>
                      <a:r>
                        <a:rPr kumimoji="0" lang="en-US" sz="1000" b="0" i="0" u="none" strike="noStrike" kern="1200" cap="none" spc="0" normalizeH="0" baseline="0" noProof="0">
                          <a:ln>
                            <a:noFill/>
                          </a:ln>
                          <a:solidFill>
                            <a:prstClr val="black"/>
                          </a:solidFill>
                          <a:effectLst/>
                          <a:uLnTx/>
                          <a:uFillTx/>
                          <a:latin typeface="+mn-lt"/>
                          <a:ea typeface="+mn-ea"/>
                          <a:cs typeface="+mn-cs"/>
                        </a:rPr>
                        <a:t> 
 Let us help you unwind in Paradise. Get 30% off Spa treatments and indulge in our luxurious range of Decleor and Carita &amp; La Sultane De Saba. Feel rejuvenated this winter with our MAURITIAN RESIDENT offer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70397999"/>
                  </a:ext>
                </a:extLst>
              </a:tr>
            </a:tbl>
          </a:graphicData>
        </a:graphic>
      </p:graphicFrame>
      <p:sp>
        <p:nvSpPr>
          <p:cNvPr id="4" name="Text Placeholder 3">
            <a:extLst>
              <a:ext uri="{FF2B5EF4-FFF2-40B4-BE49-F238E27FC236}">
                <a16:creationId xmlns:a16="http://schemas.microsoft.com/office/drawing/2014/main" id="{B793EE38-64EA-45CC-8AB8-945C74377864}"/>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3574118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A3C98-F516-449D-A9B8-DCD2C7CD726F}"/>
              </a:ext>
            </a:extLst>
          </p:cNvPr>
          <p:cNvSpPr>
            <a:spLocks noGrp="1"/>
          </p:cNvSpPr>
          <p:nvPr>
            <p:ph type="title"/>
          </p:nvPr>
        </p:nvSpPr>
        <p:spPr/>
        <p:txBody>
          <a:bodyPr/>
          <a:lstStyle/>
          <a:p>
            <a:r>
              <a:rPr lang="en-US"/>
              <a:t>Facebook FB Own Posts Table with views | SLTR - 16 of 19</a:t>
            </a:r>
          </a:p>
        </p:txBody>
      </p:sp>
      <p:graphicFrame>
        <p:nvGraphicFramePr>
          <p:cNvPr id="5" name="Table Placeholder 4">
            <a:extLst>
              <a:ext uri="{FF2B5EF4-FFF2-40B4-BE49-F238E27FC236}">
                <a16:creationId xmlns:a16="http://schemas.microsoft.com/office/drawing/2014/main" id="{A66A2294-0FC5-458A-A027-BAB2188D256F}"/>
              </a:ext>
            </a:extLst>
          </p:cNvPr>
          <p:cNvGraphicFramePr>
            <a:graphicFrameLocks noGrp="1"/>
          </p:cNvGraphicFramePr>
          <p:nvPr>
            <p:ph type="tbl" sz="quarter" idx="13"/>
            <p:extLst>
              <p:ext uri="{D42A27DB-BD31-4B8C-83A1-F6EECF244321}">
                <p14:modId xmlns:p14="http://schemas.microsoft.com/office/powerpoint/2010/main" val="95542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4838016"/>
                    </a:ext>
                  </a:extLst>
                </a:gridCol>
                <a:gridCol w="576072">
                  <a:extLst>
                    <a:ext uri="{9D8B030D-6E8A-4147-A177-3AD203B41FA5}">
                      <a16:colId xmlns:a16="http://schemas.microsoft.com/office/drawing/2014/main" val="4113078075"/>
                    </a:ext>
                  </a:extLst>
                </a:gridCol>
                <a:gridCol w="576072">
                  <a:extLst>
                    <a:ext uri="{9D8B030D-6E8A-4147-A177-3AD203B41FA5}">
                      <a16:colId xmlns:a16="http://schemas.microsoft.com/office/drawing/2014/main" val="1608890556"/>
                    </a:ext>
                  </a:extLst>
                </a:gridCol>
                <a:gridCol w="576072">
                  <a:extLst>
                    <a:ext uri="{9D8B030D-6E8A-4147-A177-3AD203B41FA5}">
                      <a16:colId xmlns:a16="http://schemas.microsoft.com/office/drawing/2014/main" val="3886268453"/>
                    </a:ext>
                  </a:extLst>
                </a:gridCol>
                <a:gridCol w="576072">
                  <a:extLst>
                    <a:ext uri="{9D8B030D-6E8A-4147-A177-3AD203B41FA5}">
                      <a16:colId xmlns:a16="http://schemas.microsoft.com/office/drawing/2014/main" val="2018596978"/>
                    </a:ext>
                  </a:extLst>
                </a:gridCol>
                <a:gridCol w="576072">
                  <a:extLst>
                    <a:ext uri="{9D8B030D-6E8A-4147-A177-3AD203B41FA5}">
                      <a16:colId xmlns:a16="http://schemas.microsoft.com/office/drawing/2014/main" val="3525413140"/>
                    </a:ext>
                  </a:extLst>
                </a:gridCol>
                <a:gridCol w="576072">
                  <a:extLst>
                    <a:ext uri="{9D8B030D-6E8A-4147-A177-3AD203B41FA5}">
                      <a16:colId xmlns:a16="http://schemas.microsoft.com/office/drawing/2014/main" val="531582843"/>
                    </a:ext>
                  </a:extLst>
                </a:gridCol>
                <a:gridCol w="576072">
                  <a:extLst>
                    <a:ext uri="{9D8B030D-6E8A-4147-A177-3AD203B41FA5}">
                      <a16:colId xmlns:a16="http://schemas.microsoft.com/office/drawing/2014/main" val="3159566757"/>
                    </a:ext>
                  </a:extLst>
                </a:gridCol>
                <a:gridCol w="576072">
                  <a:extLst>
                    <a:ext uri="{9D8B030D-6E8A-4147-A177-3AD203B41FA5}">
                      <a16:colId xmlns:a16="http://schemas.microsoft.com/office/drawing/2014/main" val="3525833385"/>
                    </a:ext>
                  </a:extLst>
                </a:gridCol>
                <a:gridCol w="576072">
                  <a:extLst>
                    <a:ext uri="{9D8B030D-6E8A-4147-A177-3AD203B41FA5}">
                      <a16:colId xmlns:a16="http://schemas.microsoft.com/office/drawing/2014/main" val="3167860017"/>
                    </a:ext>
                  </a:extLst>
                </a:gridCol>
                <a:gridCol w="576072">
                  <a:extLst>
                    <a:ext uri="{9D8B030D-6E8A-4147-A177-3AD203B41FA5}">
                      <a16:colId xmlns:a16="http://schemas.microsoft.com/office/drawing/2014/main" val="276813522"/>
                    </a:ext>
                  </a:extLst>
                </a:gridCol>
                <a:gridCol w="658368">
                  <a:extLst>
                    <a:ext uri="{9D8B030D-6E8A-4147-A177-3AD203B41FA5}">
                      <a16:colId xmlns:a16="http://schemas.microsoft.com/office/drawing/2014/main" val="368487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3155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- 2018-07-22 15:00:01 </a:t>
                      </a:r>
                      <a:r>
                        <a:rPr kumimoji="0" lang="en-US" sz="1000" b="0" i="0" u="none" strike="noStrike" kern="1200" cap="none" spc="0" normalizeH="0" baseline="0" noProof="0">
                          <a:ln>
                            <a:noFill/>
                          </a:ln>
                          <a:solidFill>
                            <a:prstClr val="black"/>
                          </a:solidFill>
                          <a:effectLst/>
                          <a:uLnTx/>
                          <a:uFillTx/>
                          <a:latin typeface="+mn-lt"/>
                          <a:ea typeface="+mn-ea"/>
                          <a:cs typeface="+mn-cs"/>
                        </a:rPr>
                        <a:t> 
 If you love wine, and you love fine dining in a stunning surrounding, then we might just have the night for you. Join us on either the 25th July for Jordan Wine Estate, or the 27th July for a Thelema Mountain Vineyards paired dinner!  
Book: restaurant-reservations.sltr@shangri-la.com or call on 5259 1441 / 5255 3892 or 402 7400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9943680"/>
                  </a:ext>
                </a:extLst>
              </a:tr>
            </a:tbl>
          </a:graphicData>
        </a:graphic>
      </p:graphicFrame>
      <p:sp>
        <p:nvSpPr>
          <p:cNvPr id="4" name="Text Placeholder 3">
            <a:extLst>
              <a:ext uri="{FF2B5EF4-FFF2-40B4-BE49-F238E27FC236}">
                <a16:creationId xmlns:a16="http://schemas.microsoft.com/office/drawing/2014/main" id="{545F2555-9305-4EC0-A5AF-40DC0827DD15}"/>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4266792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8D6FC-1B5B-47D8-988C-43D21B9B0E86}"/>
              </a:ext>
            </a:extLst>
          </p:cNvPr>
          <p:cNvSpPr>
            <a:spLocks noGrp="1"/>
          </p:cNvSpPr>
          <p:nvPr>
            <p:ph type="title"/>
          </p:nvPr>
        </p:nvSpPr>
        <p:spPr/>
        <p:txBody>
          <a:bodyPr/>
          <a:lstStyle/>
          <a:p>
            <a:r>
              <a:rPr lang="en-US"/>
              <a:t>Facebook FB Own Posts Table with views | SLTR - 17 of 19</a:t>
            </a:r>
          </a:p>
        </p:txBody>
      </p:sp>
      <p:graphicFrame>
        <p:nvGraphicFramePr>
          <p:cNvPr id="5" name="Table Placeholder 4">
            <a:extLst>
              <a:ext uri="{FF2B5EF4-FFF2-40B4-BE49-F238E27FC236}">
                <a16:creationId xmlns:a16="http://schemas.microsoft.com/office/drawing/2014/main" id="{C1038FDF-0FD1-4835-9F1D-1C35EF23B9AA}"/>
              </a:ext>
            </a:extLst>
          </p:cNvPr>
          <p:cNvGraphicFramePr>
            <a:graphicFrameLocks noGrp="1"/>
          </p:cNvGraphicFramePr>
          <p:nvPr>
            <p:ph type="tbl" sz="quarter" idx="13"/>
            <p:extLst>
              <p:ext uri="{D42A27DB-BD31-4B8C-83A1-F6EECF244321}">
                <p14:modId xmlns:p14="http://schemas.microsoft.com/office/powerpoint/2010/main" val="2224325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58033746"/>
                    </a:ext>
                  </a:extLst>
                </a:gridCol>
                <a:gridCol w="576072">
                  <a:extLst>
                    <a:ext uri="{9D8B030D-6E8A-4147-A177-3AD203B41FA5}">
                      <a16:colId xmlns:a16="http://schemas.microsoft.com/office/drawing/2014/main" val="1333816803"/>
                    </a:ext>
                  </a:extLst>
                </a:gridCol>
                <a:gridCol w="576072">
                  <a:extLst>
                    <a:ext uri="{9D8B030D-6E8A-4147-A177-3AD203B41FA5}">
                      <a16:colId xmlns:a16="http://schemas.microsoft.com/office/drawing/2014/main" val="1158432667"/>
                    </a:ext>
                  </a:extLst>
                </a:gridCol>
                <a:gridCol w="576072">
                  <a:extLst>
                    <a:ext uri="{9D8B030D-6E8A-4147-A177-3AD203B41FA5}">
                      <a16:colId xmlns:a16="http://schemas.microsoft.com/office/drawing/2014/main" val="4100490078"/>
                    </a:ext>
                  </a:extLst>
                </a:gridCol>
                <a:gridCol w="576072">
                  <a:extLst>
                    <a:ext uri="{9D8B030D-6E8A-4147-A177-3AD203B41FA5}">
                      <a16:colId xmlns:a16="http://schemas.microsoft.com/office/drawing/2014/main" val="585304156"/>
                    </a:ext>
                  </a:extLst>
                </a:gridCol>
                <a:gridCol w="576072">
                  <a:extLst>
                    <a:ext uri="{9D8B030D-6E8A-4147-A177-3AD203B41FA5}">
                      <a16:colId xmlns:a16="http://schemas.microsoft.com/office/drawing/2014/main" val="946916943"/>
                    </a:ext>
                  </a:extLst>
                </a:gridCol>
                <a:gridCol w="576072">
                  <a:extLst>
                    <a:ext uri="{9D8B030D-6E8A-4147-A177-3AD203B41FA5}">
                      <a16:colId xmlns:a16="http://schemas.microsoft.com/office/drawing/2014/main" val="293492713"/>
                    </a:ext>
                  </a:extLst>
                </a:gridCol>
                <a:gridCol w="576072">
                  <a:extLst>
                    <a:ext uri="{9D8B030D-6E8A-4147-A177-3AD203B41FA5}">
                      <a16:colId xmlns:a16="http://schemas.microsoft.com/office/drawing/2014/main" val="2845703287"/>
                    </a:ext>
                  </a:extLst>
                </a:gridCol>
                <a:gridCol w="576072">
                  <a:extLst>
                    <a:ext uri="{9D8B030D-6E8A-4147-A177-3AD203B41FA5}">
                      <a16:colId xmlns:a16="http://schemas.microsoft.com/office/drawing/2014/main" val="3953179609"/>
                    </a:ext>
                  </a:extLst>
                </a:gridCol>
                <a:gridCol w="576072">
                  <a:extLst>
                    <a:ext uri="{9D8B030D-6E8A-4147-A177-3AD203B41FA5}">
                      <a16:colId xmlns:a16="http://schemas.microsoft.com/office/drawing/2014/main" val="3635740344"/>
                    </a:ext>
                  </a:extLst>
                </a:gridCol>
                <a:gridCol w="576072">
                  <a:extLst>
                    <a:ext uri="{9D8B030D-6E8A-4147-A177-3AD203B41FA5}">
                      <a16:colId xmlns:a16="http://schemas.microsoft.com/office/drawing/2014/main" val="2414112498"/>
                    </a:ext>
                  </a:extLst>
                </a:gridCol>
                <a:gridCol w="658368">
                  <a:extLst>
                    <a:ext uri="{9D8B030D-6E8A-4147-A177-3AD203B41FA5}">
                      <a16:colId xmlns:a16="http://schemas.microsoft.com/office/drawing/2014/main" val="182613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721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- 2018-09-21 11:30:00 </a:t>
                      </a:r>
                      <a:r>
                        <a:rPr kumimoji="0" lang="en-US" sz="1000" b="0" i="0" u="none" strike="noStrike" kern="1200" cap="none" spc="0" normalizeH="0" baseline="0" noProof="0">
                          <a:ln>
                            <a:noFill/>
                          </a:ln>
                          <a:solidFill>
                            <a:prstClr val="black"/>
                          </a:solidFill>
                          <a:effectLst/>
                          <a:uLnTx/>
                          <a:uFillTx/>
                          <a:latin typeface="+mn-lt"/>
                          <a:ea typeface="+mn-ea"/>
                          <a:cs typeface="+mn-cs"/>
                        </a:rPr>
                        <a:t> 
 October is coming... What treats do we have in store for you? Watch this space, and check out our Yelloween party from last year to get you excited!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2571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- 2018-07-18 15:59:35 </a:t>
                      </a:r>
                      <a:r>
                        <a:rPr kumimoji="0" lang="en-US" sz="1000" b="0" i="0" u="none" strike="noStrike" kern="1200" cap="none" spc="0" normalizeH="0" baseline="0" noProof="0">
                          <a:ln>
                            <a:noFill/>
                          </a:ln>
                          <a:solidFill>
                            <a:prstClr val="black"/>
                          </a:solidFill>
                          <a:effectLst/>
                          <a:uLnTx/>
                          <a:uFillTx/>
                          <a:latin typeface="+mn-lt"/>
                          <a:ea typeface="+mn-ea"/>
                          <a:cs typeface="+mn-cs"/>
                        </a:rPr>
                        <a:t> 
 A guaranteed complimentary late check-out or a free upgrade to full board make moments like these even more magical ☀️ Find out more about the offer here: https://bit.ly/2NkhnZw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67249626"/>
                  </a:ext>
                </a:extLst>
              </a:tr>
            </a:tbl>
          </a:graphicData>
        </a:graphic>
      </p:graphicFrame>
      <p:sp>
        <p:nvSpPr>
          <p:cNvPr id="4" name="Text Placeholder 3">
            <a:extLst>
              <a:ext uri="{FF2B5EF4-FFF2-40B4-BE49-F238E27FC236}">
                <a16:creationId xmlns:a16="http://schemas.microsoft.com/office/drawing/2014/main" id="{C474A3D6-C70B-4864-91C3-DD493D201EF9}"/>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3154560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4AB50-A2C8-4032-A52C-29460139073E}"/>
              </a:ext>
            </a:extLst>
          </p:cNvPr>
          <p:cNvSpPr>
            <a:spLocks noGrp="1"/>
          </p:cNvSpPr>
          <p:nvPr>
            <p:ph type="title"/>
          </p:nvPr>
        </p:nvSpPr>
        <p:spPr/>
        <p:txBody>
          <a:bodyPr/>
          <a:lstStyle/>
          <a:p>
            <a:r>
              <a:rPr lang="en-US"/>
              <a:t>Facebook FB Own Posts Table with views | SLTR - 18 of 19</a:t>
            </a:r>
          </a:p>
        </p:txBody>
      </p:sp>
      <p:graphicFrame>
        <p:nvGraphicFramePr>
          <p:cNvPr id="5" name="Table Placeholder 4">
            <a:extLst>
              <a:ext uri="{FF2B5EF4-FFF2-40B4-BE49-F238E27FC236}">
                <a16:creationId xmlns:a16="http://schemas.microsoft.com/office/drawing/2014/main" id="{12A58473-ED69-4BD2-9DF7-603CE711101E}"/>
              </a:ext>
            </a:extLst>
          </p:cNvPr>
          <p:cNvGraphicFramePr>
            <a:graphicFrameLocks noGrp="1"/>
          </p:cNvGraphicFramePr>
          <p:nvPr>
            <p:ph type="tbl" sz="quarter" idx="13"/>
            <p:extLst>
              <p:ext uri="{D42A27DB-BD31-4B8C-83A1-F6EECF244321}">
                <p14:modId xmlns:p14="http://schemas.microsoft.com/office/powerpoint/2010/main" val="1018516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3700759"/>
                    </a:ext>
                  </a:extLst>
                </a:gridCol>
                <a:gridCol w="576072">
                  <a:extLst>
                    <a:ext uri="{9D8B030D-6E8A-4147-A177-3AD203B41FA5}">
                      <a16:colId xmlns:a16="http://schemas.microsoft.com/office/drawing/2014/main" val="4247058694"/>
                    </a:ext>
                  </a:extLst>
                </a:gridCol>
                <a:gridCol w="576072">
                  <a:extLst>
                    <a:ext uri="{9D8B030D-6E8A-4147-A177-3AD203B41FA5}">
                      <a16:colId xmlns:a16="http://schemas.microsoft.com/office/drawing/2014/main" val="4171619134"/>
                    </a:ext>
                  </a:extLst>
                </a:gridCol>
                <a:gridCol w="576072">
                  <a:extLst>
                    <a:ext uri="{9D8B030D-6E8A-4147-A177-3AD203B41FA5}">
                      <a16:colId xmlns:a16="http://schemas.microsoft.com/office/drawing/2014/main" val="320525798"/>
                    </a:ext>
                  </a:extLst>
                </a:gridCol>
                <a:gridCol w="576072">
                  <a:extLst>
                    <a:ext uri="{9D8B030D-6E8A-4147-A177-3AD203B41FA5}">
                      <a16:colId xmlns:a16="http://schemas.microsoft.com/office/drawing/2014/main" val="773904168"/>
                    </a:ext>
                  </a:extLst>
                </a:gridCol>
                <a:gridCol w="576072">
                  <a:extLst>
                    <a:ext uri="{9D8B030D-6E8A-4147-A177-3AD203B41FA5}">
                      <a16:colId xmlns:a16="http://schemas.microsoft.com/office/drawing/2014/main" val="1178551261"/>
                    </a:ext>
                  </a:extLst>
                </a:gridCol>
                <a:gridCol w="576072">
                  <a:extLst>
                    <a:ext uri="{9D8B030D-6E8A-4147-A177-3AD203B41FA5}">
                      <a16:colId xmlns:a16="http://schemas.microsoft.com/office/drawing/2014/main" val="2296428627"/>
                    </a:ext>
                  </a:extLst>
                </a:gridCol>
                <a:gridCol w="576072">
                  <a:extLst>
                    <a:ext uri="{9D8B030D-6E8A-4147-A177-3AD203B41FA5}">
                      <a16:colId xmlns:a16="http://schemas.microsoft.com/office/drawing/2014/main" val="2769428297"/>
                    </a:ext>
                  </a:extLst>
                </a:gridCol>
                <a:gridCol w="576072">
                  <a:extLst>
                    <a:ext uri="{9D8B030D-6E8A-4147-A177-3AD203B41FA5}">
                      <a16:colId xmlns:a16="http://schemas.microsoft.com/office/drawing/2014/main" val="1035147216"/>
                    </a:ext>
                  </a:extLst>
                </a:gridCol>
                <a:gridCol w="576072">
                  <a:extLst>
                    <a:ext uri="{9D8B030D-6E8A-4147-A177-3AD203B41FA5}">
                      <a16:colId xmlns:a16="http://schemas.microsoft.com/office/drawing/2014/main" val="1823687363"/>
                    </a:ext>
                  </a:extLst>
                </a:gridCol>
                <a:gridCol w="576072">
                  <a:extLst>
                    <a:ext uri="{9D8B030D-6E8A-4147-A177-3AD203B41FA5}">
                      <a16:colId xmlns:a16="http://schemas.microsoft.com/office/drawing/2014/main" val="1590418418"/>
                    </a:ext>
                  </a:extLst>
                </a:gridCol>
                <a:gridCol w="658368">
                  <a:extLst>
                    <a:ext uri="{9D8B030D-6E8A-4147-A177-3AD203B41FA5}">
                      <a16:colId xmlns:a16="http://schemas.microsoft.com/office/drawing/2014/main" val="3341902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5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- 2018-07-25 14:00:00 </a:t>
                      </a:r>
                      <a:r>
                        <a:rPr kumimoji="0" lang="en-US" sz="1000" b="0" i="0" u="none" strike="noStrike" kern="1200" cap="none" spc="0" normalizeH="0" baseline="0" noProof="0">
                          <a:ln>
                            <a:noFill/>
                          </a:ln>
                          <a:solidFill>
                            <a:prstClr val="black"/>
                          </a:solidFill>
                          <a:effectLst/>
                          <a:uLnTx/>
                          <a:uFillTx/>
                          <a:latin typeface="+mn-lt"/>
                          <a:ea typeface="+mn-ea"/>
                          <a:cs typeface="+mn-cs"/>
                        </a:rPr>
                        <a:t> 
 Once you go Frangipani you won't look back! Each suite offers 697-751 square ft of luxury, as well as exclusive privileges, including breakfast at Republik Beach Club &amp; Grill, daily sunset cocktails and a complimentary mini-bar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0326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- 2018-09-30 14:15:00 </a:t>
                      </a:r>
                      <a:r>
                        <a:rPr kumimoji="0" lang="en-US" sz="1000" b="0" i="0" u="none" strike="noStrike" kern="1200" cap="none" spc="0" normalizeH="0" baseline="0" noProof="0">
                          <a:ln>
                            <a:noFill/>
                          </a:ln>
                          <a:solidFill>
                            <a:prstClr val="black"/>
                          </a:solidFill>
                          <a:effectLst/>
                          <a:uLnTx/>
                          <a:uFillTx/>
                          <a:latin typeface="+mn-lt"/>
                          <a:ea typeface="+mn-ea"/>
                          <a:cs typeface="+mn-cs"/>
                        </a:rPr>
                        <a:t> 
 Le Touessrok closed for a short period of renovation in 2015, to become the Shangri-La's Le Touessrok Resort &amp; Spa we know today! Have a peek at the Grand Opening 3 years ago! #40YearsOfLeTouessrok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7915394"/>
                  </a:ext>
                </a:extLst>
              </a:tr>
            </a:tbl>
          </a:graphicData>
        </a:graphic>
      </p:graphicFrame>
      <p:sp>
        <p:nvSpPr>
          <p:cNvPr id="4" name="Text Placeholder 3">
            <a:extLst>
              <a:ext uri="{FF2B5EF4-FFF2-40B4-BE49-F238E27FC236}">
                <a16:creationId xmlns:a16="http://schemas.microsoft.com/office/drawing/2014/main" id="{18CCB585-B9CC-4CEC-AC39-2D9A9D8B7D68}"/>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2863524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F9120-5F75-4690-AAA4-25F72284102A}"/>
              </a:ext>
            </a:extLst>
          </p:cNvPr>
          <p:cNvSpPr>
            <a:spLocks noGrp="1"/>
          </p:cNvSpPr>
          <p:nvPr>
            <p:ph type="title"/>
          </p:nvPr>
        </p:nvSpPr>
        <p:spPr/>
        <p:txBody>
          <a:bodyPr/>
          <a:lstStyle/>
          <a:p>
            <a:r>
              <a:rPr lang="en-US"/>
              <a:t>Facebook FB Own Posts Table with views | SLTR - 19 of 19</a:t>
            </a:r>
          </a:p>
        </p:txBody>
      </p:sp>
      <p:graphicFrame>
        <p:nvGraphicFramePr>
          <p:cNvPr id="5" name="Table Placeholder 4">
            <a:extLst>
              <a:ext uri="{FF2B5EF4-FFF2-40B4-BE49-F238E27FC236}">
                <a16:creationId xmlns:a16="http://schemas.microsoft.com/office/drawing/2014/main" id="{A4618B22-900E-4450-B7AB-0B2A5C2816A2}"/>
              </a:ext>
            </a:extLst>
          </p:cNvPr>
          <p:cNvGraphicFramePr>
            <a:graphicFrameLocks noGrp="1"/>
          </p:cNvGraphicFramePr>
          <p:nvPr>
            <p:ph type="tbl" sz="quarter" idx="13"/>
            <p:extLst>
              <p:ext uri="{D42A27DB-BD31-4B8C-83A1-F6EECF244321}">
                <p14:modId xmlns:p14="http://schemas.microsoft.com/office/powerpoint/2010/main" val="635371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12848966"/>
                    </a:ext>
                  </a:extLst>
                </a:gridCol>
                <a:gridCol w="576072">
                  <a:extLst>
                    <a:ext uri="{9D8B030D-6E8A-4147-A177-3AD203B41FA5}">
                      <a16:colId xmlns:a16="http://schemas.microsoft.com/office/drawing/2014/main" val="993230103"/>
                    </a:ext>
                  </a:extLst>
                </a:gridCol>
                <a:gridCol w="576072">
                  <a:extLst>
                    <a:ext uri="{9D8B030D-6E8A-4147-A177-3AD203B41FA5}">
                      <a16:colId xmlns:a16="http://schemas.microsoft.com/office/drawing/2014/main" val="762550485"/>
                    </a:ext>
                  </a:extLst>
                </a:gridCol>
                <a:gridCol w="576072">
                  <a:extLst>
                    <a:ext uri="{9D8B030D-6E8A-4147-A177-3AD203B41FA5}">
                      <a16:colId xmlns:a16="http://schemas.microsoft.com/office/drawing/2014/main" val="2037672606"/>
                    </a:ext>
                  </a:extLst>
                </a:gridCol>
                <a:gridCol w="576072">
                  <a:extLst>
                    <a:ext uri="{9D8B030D-6E8A-4147-A177-3AD203B41FA5}">
                      <a16:colId xmlns:a16="http://schemas.microsoft.com/office/drawing/2014/main" val="3008920181"/>
                    </a:ext>
                  </a:extLst>
                </a:gridCol>
                <a:gridCol w="576072">
                  <a:extLst>
                    <a:ext uri="{9D8B030D-6E8A-4147-A177-3AD203B41FA5}">
                      <a16:colId xmlns:a16="http://schemas.microsoft.com/office/drawing/2014/main" val="2931238982"/>
                    </a:ext>
                  </a:extLst>
                </a:gridCol>
                <a:gridCol w="576072">
                  <a:extLst>
                    <a:ext uri="{9D8B030D-6E8A-4147-A177-3AD203B41FA5}">
                      <a16:colId xmlns:a16="http://schemas.microsoft.com/office/drawing/2014/main" val="510707779"/>
                    </a:ext>
                  </a:extLst>
                </a:gridCol>
                <a:gridCol w="576072">
                  <a:extLst>
                    <a:ext uri="{9D8B030D-6E8A-4147-A177-3AD203B41FA5}">
                      <a16:colId xmlns:a16="http://schemas.microsoft.com/office/drawing/2014/main" val="2570998575"/>
                    </a:ext>
                  </a:extLst>
                </a:gridCol>
                <a:gridCol w="576072">
                  <a:extLst>
                    <a:ext uri="{9D8B030D-6E8A-4147-A177-3AD203B41FA5}">
                      <a16:colId xmlns:a16="http://schemas.microsoft.com/office/drawing/2014/main" val="3042198425"/>
                    </a:ext>
                  </a:extLst>
                </a:gridCol>
                <a:gridCol w="576072">
                  <a:extLst>
                    <a:ext uri="{9D8B030D-6E8A-4147-A177-3AD203B41FA5}">
                      <a16:colId xmlns:a16="http://schemas.microsoft.com/office/drawing/2014/main" val="1486722981"/>
                    </a:ext>
                  </a:extLst>
                </a:gridCol>
                <a:gridCol w="576072">
                  <a:extLst>
                    <a:ext uri="{9D8B030D-6E8A-4147-A177-3AD203B41FA5}">
                      <a16:colId xmlns:a16="http://schemas.microsoft.com/office/drawing/2014/main" val="1982389852"/>
                    </a:ext>
                  </a:extLst>
                </a:gridCol>
                <a:gridCol w="658368">
                  <a:extLst>
                    <a:ext uri="{9D8B030D-6E8A-4147-A177-3AD203B41FA5}">
                      <a16:colId xmlns:a16="http://schemas.microsoft.com/office/drawing/2014/main" val="570313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886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- 2018-09-12 13:30:00 </a:t>
                      </a:r>
                      <a:r>
                        <a:rPr kumimoji="0" lang="en-US" sz="1000" b="0" i="0" u="none" strike="noStrike" kern="1200" cap="none" spc="0" normalizeH="0" baseline="0" noProof="0">
                          <a:ln>
                            <a:noFill/>
                          </a:ln>
                          <a:solidFill>
                            <a:prstClr val="black"/>
                          </a:solidFill>
                          <a:effectLst/>
                          <a:uLnTx/>
                          <a:uFillTx/>
                          <a:latin typeface="+mn-lt"/>
                          <a:ea typeface="+mn-ea"/>
                          <a:cs typeface="+mn-cs"/>
                        </a:rPr>
                        <a:t> 
 Soaring over the resort is almost as sweet to look at as walking through it. 📷: silvana_bertolucci_viagens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560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- 2018-08-05 13:30:00 </a:t>
                      </a:r>
                      <a:r>
                        <a:rPr kumimoji="0" lang="en-US" sz="1000" b="0" i="0" u="none" strike="noStrike" kern="1200" cap="none" spc="0" normalizeH="0" baseline="0" noProof="0">
                          <a:ln>
                            <a:noFill/>
                          </a:ln>
                          <a:solidFill>
                            <a:prstClr val="black"/>
                          </a:solidFill>
                          <a:effectLst/>
                          <a:uLnTx/>
                          <a:uFillTx/>
                          <a:latin typeface="+mn-lt"/>
                          <a:ea typeface="+mn-ea"/>
                          <a:cs typeface="+mn-cs"/>
                        </a:rPr>
                        <a:t> 
 No need to worry about the little things - find a stylish beach bag in your room, ready to be packed and head straight to the beach! 📷 leontienelvader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7950460"/>
                  </a:ext>
                </a:extLst>
              </a:tr>
            </a:tbl>
          </a:graphicData>
        </a:graphic>
      </p:graphicFrame>
      <p:sp>
        <p:nvSpPr>
          <p:cNvPr id="4" name="Text Placeholder 3">
            <a:extLst>
              <a:ext uri="{FF2B5EF4-FFF2-40B4-BE49-F238E27FC236}">
                <a16:creationId xmlns:a16="http://schemas.microsoft.com/office/drawing/2014/main" id="{F527081D-46FC-4DAE-84E8-010BEEECD28A}"/>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4038454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6697B-05B6-42AD-A06B-1EA1963B92C7}"/>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8C6E3C6E-49F9-4B01-9DC2-DD636EEE6B6B}"/>
              </a:ext>
            </a:extLst>
          </p:cNvPr>
          <p:cNvGraphicFramePr>
            <a:graphicFrameLocks noGrp="1"/>
          </p:cNvGraphicFramePr>
          <p:nvPr>
            <p:ph type="chart" sz="quarter" idx="13"/>
            <p:extLst>
              <p:ext uri="{D42A27DB-BD31-4B8C-83A1-F6EECF244321}">
                <p14:modId xmlns:p14="http://schemas.microsoft.com/office/powerpoint/2010/main" val="36343852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22A09C-0121-457A-B8DA-B36F25BCDFF4}"/>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52BAF6D9-414E-462F-8828-FE66C0F470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0884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5CA35-0C89-4242-8168-7645C036D5DA}"/>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4BCA0250-BA47-43BB-A36D-1FB7225A4779}"/>
              </a:ext>
            </a:extLst>
          </p:cNvPr>
          <p:cNvGraphicFramePr>
            <a:graphicFrameLocks noGrp="1"/>
          </p:cNvGraphicFramePr>
          <p:nvPr>
            <p:ph type="chart" sz="quarter" idx="13"/>
            <p:extLst>
              <p:ext uri="{D42A27DB-BD31-4B8C-83A1-F6EECF244321}">
                <p14:modId xmlns:p14="http://schemas.microsoft.com/office/powerpoint/2010/main" val="2773707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EABDD6-E8BA-41B3-86F1-5B4745F0C1C8}"/>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FCAFA7C9-3D17-496D-9218-03540095C8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4286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0261F-E952-457A-A8FD-B8D9FF9B4D94}"/>
              </a:ext>
            </a:extLst>
          </p:cNvPr>
          <p:cNvSpPr>
            <a:spLocks noGrp="1"/>
          </p:cNvSpPr>
          <p:nvPr>
            <p:ph type="title"/>
          </p:nvPr>
        </p:nvSpPr>
        <p:spPr/>
        <p:txBody>
          <a:bodyPr/>
          <a:lstStyle/>
          <a:p>
            <a:r>
              <a:rPr lang="en-US"/>
              <a:t>Reach  | SLTR</a:t>
            </a:r>
          </a:p>
        </p:txBody>
      </p:sp>
      <p:graphicFrame>
        <p:nvGraphicFramePr>
          <p:cNvPr id="6" name="Chart Placeholder 5">
            <a:extLst>
              <a:ext uri="{FF2B5EF4-FFF2-40B4-BE49-F238E27FC236}">
                <a16:creationId xmlns:a16="http://schemas.microsoft.com/office/drawing/2014/main" id="{775D07DC-2141-4FD7-8ECE-E0F8330F812C}"/>
              </a:ext>
            </a:extLst>
          </p:cNvPr>
          <p:cNvGraphicFramePr>
            <a:graphicFrameLocks noGrp="1"/>
          </p:cNvGraphicFramePr>
          <p:nvPr>
            <p:ph type="chart" sz="quarter" idx="13"/>
            <p:extLst>
              <p:ext uri="{D42A27DB-BD31-4B8C-83A1-F6EECF244321}">
                <p14:modId xmlns:p14="http://schemas.microsoft.com/office/powerpoint/2010/main" val="4180626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3741AC-ACCC-427F-A725-6B4F93C8AA6E}"/>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02939B9C-9C26-42D4-8160-3AF0D09EA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1440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33F92-1DF3-4729-9C9A-E52518108038}"/>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4D157C4D-2E12-41CE-9E94-AD39C98B0D5F}"/>
              </a:ext>
            </a:extLst>
          </p:cNvPr>
          <p:cNvGraphicFramePr>
            <a:graphicFrameLocks noGrp="1"/>
          </p:cNvGraphicFramePr>
          <p:nvPr>
            <p:ph type="chart" sz="quarter" idx="13"/>
            <p:extLst>
              <p:ext uri="{D42A27DB-BD31-4B8C-83A1-F6EECF244321}">
                <p14:modId xmlns:p14="http://schemas.microsoft.com/office/powerpoint/2010/main" val="2398267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0A87C9-53BF-4C0E-9CE2-766D4A40004C}"/>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C8EC0DCA-2890-47BA-80AA-9BCE83B48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65895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CE1E3-483A-4DD4-A716-8A5A0E7CDDD7}"/>
              </a:ext>
            </a:extLst>
          </p:cNvPr>
          <p:cNvSpPr>
            <a:spLocks noGrp="1"/>
          </p:cNvSpPr>
          <p:nvPr>
            <p:ph type="title"/>
          </p:nvPr>
        </p:nvSpPr>
        <p:spPr/>
        <p:txBody>
          <a:bodyPr/>
          <a:lstStyle/>
          <a:p>
            <a:r>
              <a:rPr lang="en-US"/>
              <a:t>Instagram Posts Table | SLTR - 1 of 3</a:t>
            </a:r>
          </a:p>
        </p:txBody>
      </p:sp>
      <p:graphicFrame>
        <p:nvGraphicFramePr>
          <p:cNvPr id="5" name="Table Placeholder 4">
            <a:extLst>
              <a:ext uri="{FF2B5EF4-FFF2-40B4-BE49-F238E27FC236}">
                <a16:creationId xmlns:a16="http://schemas.microsoft.com/office/drawing/2014/main" id="{E8E5AB9C-0C67-47EB-B6A2-E3F87F52040C}"/>
              </a:ext>
            </a:extLst>
          </p:cNvPr>
          <p:cNvGraphicFramePr>
            <a:graphicFrameLocks noGrp="1"/>
          </p:cNvGraphicFramePr>
          <p:nvPr>
            <p:ph type="tbl" sz="quarter" idx="13"/>
            <p:extLst>
              <p:ext uri="{D42A27DB-BD31-4B8C-83A1-F6EECF244321}">
                <p14:modId xmlns:p14="http://schemas.microsoft.com/office/powerpoint/2010/main" val="435162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8448591"/>
                    </a:ext>
                  </a:extLst>
                </a:gridCol>
                <a:gridCol w="987552">
                  <a:extLst>
                    <a:ext uri="{9D8B030D-6E8A-4147-A177-3AD203B41FA5}">
                      <a16:colId xmlns:a16="http://schemas.microsoft.com/office/drawing/2014/main" val="3269155691"/>
                    </a:ext>
                  </a:extLst>
                </a:gridCol>
                <a:gridCol w="987552">
                  <a:extLst>
                    <a:ext uri="{9D8B030D-6E8A-4147-A177-3AD203B41FA5}">
                      <a16:colId xmlns:a16="http://schemas.microsoft.com/office/drawing/2014/main" val="1224069082"/>
                    </a:ext>
                  </a:extLst>
                </a:gridCol>
                <a:gridCol w="987552">
                  <a:extLst>
                    <a:ext uri="{9D8B030D-6E8A-4147-A177-3AD203B41FA5}">
                      <a16:colId xmlns:a16="http://schemas.microsoft.com/office/drawing/2014/main" val="4045731311"/>
                    </a:ext>
                  </a:extLst>
                </a:gridCol>
                <a:gridCol w="987552">
                  <a:extLst>
                    <a:ext uri="{9D8B030D-6E8A-4147-A177-3AD203B41FA5}">
                      <a16:colId xmlns:a16="http://schemas.microsoft.com/office/drawing/2014/main" val="375582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19998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- 2018-07-01 16:47:14 </a:t>
                      </a:r>
                      <a:r>
                        <a:rPr kumimoji="0" lang="en-US" sz="1000" b="0" i="0" u="none" strike="noStrike" kern="1200" cap="none" spc="0" normalizeH="0" baseline="0" noProof="0">
                          <a:ln>
                            <a:noFill/>
                          </a:ln>
                          <a:solidFill>
                            <a:prstClr val="black"/>
                          </a:solidFill>
                          <a:effectLst/>
                          <a:uLnTx/>
                          <a:uFillTx/>
                          <a:latin typeface="+mn-lt"/>
                          <a:ea typeface="+mn-ea"/>
                          <a:cs typeface="+mn-cs"/>
                        </a:rPr>
                        <a:t>
 There’s always Summer vibes in Mauritius! Tropical year round climates are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181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- 2018-07-30 12:05:11 </a:t>
                      </a:r>
                      <a:r>
                        <a:rPr kumimoji="0" lang="en-US" sz="1000" b="0" i="0" u="none" strike="noStrike" kern="1200" cap="none" spc="0" normalizeH="0" baseline="0" noProof="0">
                          <a:ln>
                            <a:noFill/>
                          </a:ln>
                          <a:solidFill>
                            <a:prstClr val="black"/>
                          </a:solidFill>
                          <a:effectLst/>
                          <a:uLnTx/>
                          <a:uFillTx/>
                          <a:latin typeface="+mn-lt"/>
                          <a:ea typeface="+mn-ea"/>
                          <a:cs typeface="+mn-cs"/>
                        </a:rPr>
                        <a:t>
 Another fan favourite spot! If you've taken this image before, upload to your insta stories and tag us! We'll feature the best 📷 waelontour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8320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- 2018-09-14 13:24:13 </a:t>
                      </a:r>
                      <a:r>
                        <a:rPr kumimoji="0" lang="en-US" sz="1000" b="0" i="0" u="none" strike="noStrike" kern="1200" cap="none" spc="0" normalizeH="0" baseline="0" noProof="0">
                          <a:ln>
                            <a:noFill/>
                          </a:ln>
                          <a:solidFill>
                            <a:prstClr val="black"/>
                          </a:solidFill>
                          <a:effectLst/>
                          <a:uLnTx/>
                          <a:uFillTx/>
                          <a:latin typeface="+mn-lt"/>
                          <a:ea typeface="+mn-ea"/>
                          <a:cs typeface="+mn-cs"/>
                        </a:rPr>
                        <a:t>
 Are you inspired by the beauty of Mauritius? 📷: vitamin_sea_ltd_mauritius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66998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- 2018-08-14 11:32:11 </a:t>
                      </a:r>
                      <a:r>
                        <a:rPr kumimoji="0" lang="en-US" sz="1000" b="0" i="0" u="none" strike="noStrike" kern="1200" cap="none" spc="0" normalizeH="0" baseline="0" noProof="0">
                          <a:ln>
                            <a:noFill/>
                          </a:ln>
                          <a:solidFill>
                            <a:prstClr val="black"/>
                          </a:solidFill>
                          <a:effectLst/>
                          <a:uLnTx/>
                          <a:uFillTx/>
                          <a:latin typeface="+mn-lt"/>
                          <a:ea typeface="+mn-ea"/>
                          <a:cs typeface="+mn-cs"/>
                        </a:rPr>
                        <a:t>
 So pretty it almost hurts! 😍 📷 chuysman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732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- 2018-08-20 12:03:43 </a:t>
                      </a:r>
                      <a:r>
                        <a:rPr kumimoji="0" lang="en-US" sz="1000" b="0" i="0" u="none" strike="noStrike" kern="1200" cap="none" spc="0" normalizeH="0" baseline="0" noProof="0">
                          <a:ln>
                            <a:noFill/>
                          </a:ln>
                          <a:solidFill>
                            <a:prstClr val="black"/>
                          </a:solidFill>
                          <a:effectLst/>
                          <a:uLnTx/>
                          <a:uFillTx/>
                          <a:latin typeface="+mn-lt"/>
                          <a:ea typeface="+mn-ea"/>
                          <a:cs typeface="+mn-cs"/>
                        </a:rPr>
                        <a:t>
 How do you say "Mauritius is beautiful" in your language?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26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- 2018-07-19 12:07:59 </a:t>
                      </a:r>
                      <a:r>
                        <a:rPr kumimoji="0" lang="en-US" sz="1000" b="0" i="0" u="none" strike="noStrike" kern="1200" cap="none" spc="0" normalizeH="0" baseline="0" noProof="0">
                          <a:ln>
                            <a:noFill/>
                          </a:ln>
                          <a:solidFill>
                            <a:prstClr val="black"/>
                          </a:solidFill>
                          <a:effectLst/>
                          <a:uLnTx/>
                          <a:uFillTx/>
                          <a:latin typeface="+mn-lt"/>
                          <a:ea typeface="+mn-ea"/>
                          <a:cs typeface="+mn-cs"/>
                        </a:rPr>
                        <a:t>
 No plans? No problem.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01428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- 2018-07-26 12:25:38 </a:t>
                      </a:r>
                      <a:r>
                        <a:rPr kumimoji="0" lang="en-US" sz="1000" b="0" i="0" u="none" strike="noStrike" kern="1200" cap="none" spc="0" normalizeH="0" baseline="0" noProof="0">
                          <a:ln>
                            <a:noFill/>
                          </a:ln>
                          <a:solidFill>
                            <a:prstClr val="black"/>
                          </a:solidFill>
                          <a:effectLst/>
                          <a:uLnTx/>
                          <a:uFillTx/>
                          <a:latin typeface="+mn-lt"/>
                          <a:ea typeface="+mn-ea"/>
                          <a:cs typeface="+mn-cs"/>
                        </a:rPr>
                        <a:t>
 Do you have a favourite spot in our resort? Share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2510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- 2018-07-24 11:36:48 </a:t>
                      </a:r>
                      <a:r>
                        <a:rPr kumimoji="0" lang="en-US" sz="1000" b="0" i="0" u="none" strike="noStrike" kern="1200" cap="none" spc="0" normalizeH="0" baseline="0" noProof="0">
                          <a:ln>
                            <a:noFill/>
                          </a:ln>
                          <a:solidFill>
                            <a:prstClr val="black"/>
                          </a:solidFill>
                          <a:effectLst/>
                          <a:uLnTx/>
                          <a:uFillTx/>
                          <a:latin typeface="+mn-lt"/>
                          <a:ea typeface="+mn-ea"/>
                          <a:cs typeface="+mn-cs"/>
                        </a:rPr>
                        <a:t>
 Tag someone who needs to book your vacation now! 📷 tomjauncey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655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- 2018-08-19 13:24:33 </a:t>
                      </a:r>
                      <a:r>
                        <a:rPr kumimoji="0" lang="en-US" sz="1000" b="0" i="0" u="none" strike="noStrike" kern="1200" cap="none" spc="0" normalizeH="0" baseline="0" noProof="0">
                          <a:ln>
                            <a:noFill/>
                          </a:ln>
                          <a:solidFill>
                            <a:prstClr val="black"/>
                          </a:solidFill>
                          <a:effectLst/>
                          <a:uLnTx/>
                          <a:uFillTx/>
                          <a:latin typeface="+mn-lt"/>
                          <a:ea typeface="+mn-ea"/>
                          <a:cs typeface="+mn-cs"/>
                        </a:rPr>
                        <a:t>
 Sandpits, for adults. 📷 hcorver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1734304"/>
                  </a:ext>
                </a:extLst>
              </a:tr>
            </a:tbl>
          </a:graphicData>
        </a:graphic>
      </p:graphicFrame>
      <p:sp>
        <p:nvSpPr>
          <p:cNvPr id="4" name="Text Placeholder 3">
            <a:extLst>
              <a:ext uri="{FF2B5EF4-FFF2-40B4-BE49-F238E27FC236}">
                <a16:creationId xmlns:a16="http://schemas.microsoft.com/office/drawing/2014/main" id="{1883A070-2DE3-47DF-856C-4A3950A89E8B}"/>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276481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34AEA-E10F-480C-9F5A-86BC894CC94B}"/>
              </a:ext>
            </a:extLst>
          </p:cNvPr>
          <p:cNvSpPr>
            <a:spLocks noGrp="1"/>
          </p:cNvSpPr>
          <p:nvPr>
            <p:ph type="title"/>
          </p:nvPr>
        </p:nvSpPr>
        <p:spPr/>
        <p:txBody>
          <a:bodyPr/>
          <a:lstStyle/>
          <a:p>
            <a:r>
              <a:rPr lang="en-US"/>
              <a:t>Instagram Posts Table | SLTR - 2 of 3</a:t>
            </a:r>
          </a:p>
        </p:txBody>
      </p:sp>
      <p:graphicFrame>
        <p:nvGraphicFramePr>
          <p:cNvPr id="5" name="Table Placeholder 4">
            <a:extLst>
              <a:ext uri="{FF2B5EF4-FFF2-40B4-BE49-F238E27FC236}">
                <a16:creationId xmlns:a16="http://schemas.microsoft.com/office/drawing/2014/main" id="{9F4CFACF-E1DA-4A09-9ED2-4765CEA12E5C}"/>
              </a:ext>
            </a:extLst>
          </p:cNvPr>
          <p:cNvGraphicFramePr>
            <a:graphicFrameLocks noGrp="1"/>
          </p:cNvGraphicFramePr>
          <p:nvPr>
            <p:ph type="tbl" sz="quarter" idx="13"/>
            <p:extLst>
              <p:ext uri="{D42A27DB-BD31-4B8C-83A1-F6EECF244321}">
                <p14:modId xmlns:p14="http://schemas.microsoft.com/office/powerpoint/2010/main" val="1228327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55800621"/>
                    </a:ext>
                  </a:extLst>
                </a:gridCol>
                <a:gridCol w="987552">
                  <a:extLst>
                    <a:ext uri="{9D8B030D-6E8A-4147-A177-3AD203B41FA5}">
                      <a16:colId xmlns:a16="http://schemas.microsoft.com/office/drawing/2014/main" val="783091077"/>
                    </a:ext>
                  </a:extLst>
                </a:gridCol>
                <a:gridCol w="987552">
                  <a:extLst>
                    <a:ext uri="{9D8B030D-6E8A-4147-A177-3AD203B41FA5}">
                      <a16:colId xmlns:a16="http://schemas.microsoft.com/office/drawing/2014/main" val="852166105"/>
                    </a:ext>
                  </a:extLst>
                </a:gridCol>
                <a:gridCol w="987552">
                  <a:extLst>
                    <a:ext uri="{9D8B030D-6E8A-4147-A177-3AD203B41FA5}">
                      <a16:colId xmlns:a16="http://schemas.microsoft.com/office/drawing/2014/main" val="3597582962"/>
                    </a:ext>
                  </a:extLst>
                </a:gridCol>
                <a:gridCol w="987552">
                  <a:extLst>
                    <a:ext uri="{9D8B030D-6E8A-4147-A177-3AD203B41FA5}">
                      <a16:colId xmlns:a16="http://schemas.microsoft.com/office/drawing/2014/main" val="2111792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4355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- 2018-08-11 12:12:35 </a:t>
                      </a:r>
                      <a:r>
                        <a:rPr kumimoji="0" lang="en-US" sz="1000" b="0" i="0" u="none" strike="noStrike" kern="1200" cap="none" spc="0" normalizeH="0" baseline="0" noProof="0">
                          <a:ln>
                            <a:noFill/>
                          </a:ln>
                          <a:solidFill>
                            <a:prstClr val="black"/>
                          </a:solidFill>
                          <a:effectLst/>
                          <a:uLnTx/>
                          <a:uFillTx/>
                          <a:latin typeface="+mn-lt"/>
                          <a:ea typeface="+mn-ea"/>
                          <a:cs typeface="+mn-cs"/>
                        </a:rPr>
                        <a:t>
 Coming in to land is all part of the fun! 📷 @visualofrayhaan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926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- 2018-07-06 11:00:50 </a:t>
                      </a:r>
                      <a:r>
                        <a:rPr kumimoji="0" lang="en-US" sz="1000" b="0" i="0" u="none" strike="noStrike" kern="1200" cap="none" spc="0" normalizeH="0" baseline="0" noProof="0">
                          <a:ln>
                            <a:noFill/>
                          </a:ln>
                          <a:solidFill>
                            <a:prstClr val="black"/>
                          </a:solidFill>
                          <a:effectLst/>
                          <a:uLnTx/>
                          <a:uFillTx/>
                          <a:latin typeface="+mn-lt"/>
                          <a:ea typeface="+mn-ea"/>
                          <a:cs typeface="+mn-cs"/>
                        </a:rPr>
                        <a:t>
 Mauritius says hi!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7904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- 2018-09-20 10:21:13 </a:t>
                      </a:r>
                      <a:r>
                        <a:rPr kumimoji="0" lang="en-US" sz="1000" b="0" i="0" u="none" strike="noStrike" kern="1200" cap="none" spc="0" normalizeH="0" baseline="0" noProof="0">
                          <a:ln>
                            <a:noFill/>
                          </a:ln>
                          <a:solidFill>
                            <a:prstClr val="black"/>
                          </a:solidFill>
                          <a:effectLst/>
                          <a:uLnTx/>
                          <a:uFillTx/>
                          <a:latin typeface="+mn-lt"/>
                          <a:ea typeface="+mn-ea"/>
                          <a:cs typeface="+mn-cs"/>
                        </a:rPr>
                        <a:t>
 Head up in the clouds...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716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- 2018-07-08 16:31:31 </a:t>
                      </a:r>
                      <a:r>
                        <a:rPr kumimoji="0" lang="en-US" sz="1000" b="0" i="0" u="none" strike="noStrike" kern="1200" cap="none" spc="0" normalizeH="0" baseline="0" noProof="0">
                          <a:ln>
                            <a:noFill/>
                          </a:ln>
                          <a:solidFill>
                            <a:prstClr val="black"/>
                          </a:solidFill>
                          <a:effectLst/>
                          <a:uLnTx/>
                          <a:uFillTx/>
                          <a:latin typeface="+mn-lt"/>
                          <a:ea typeface="+mn-ea"/>
                          <a:cs typeface="+mn-cs"/>
                        </a:rPr>
                        <a:t>
 Did you even go to Ilot Mangenie if you didn't have the legendary truffle pizza?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9755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- 2018-07-12 12:02:58 </a:t>
                      </a:r>
                      <a:r>
                        <a:rPr kumimoji="0" lang="en-US" sz="1000" b="0" i="0" u="none" strike="noStrike" kern="1200" cap="none" spc="0" normalizeH="0" baseline="0" noProof="0">
                          <a:ln>
                            <a:noFill/>
                          </a:ln>
                          <a:solidFill>
                            <a:prstClr val="black"/>
                          </a:solidFill>
                          <a:effectLst/>
                          <a:uLnTx/>
                          <a:uFillTx/>
                          <a:latin typeface="+mn-lt"/>
                          <a:ea typeface="+mn-ea"/>
                          <a:cs typeface="+mn-cs"/>
                        </a:rPr>
                        <a:t>
 So we sailed up to the sun, 'till we found the sea of green 📷 duncan_armstrong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155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shangrilamauritius - 2018-08-23 13:12:23 </a:t>
                      </a:r>
                      <a:r>
                        <a:rPr kumimoji="0" lang="fr-FR" sz="1000" b="0" i="0" u="none" strike="noStrike" kern="1200" cap="none" spc="0" normalizeH="0" baseline="0" noProof="0">
                          <a:ln>
                            <a:noFill/>
                          </a:ln>
                          <a:solidFill>
                            <a:prstClr val="black"/>
                          </a:solidFill>
                          <a:effectLst/>
                          <a:uLnTx/>
                          <a:uFillTx/>
                          <a:latin typeface="+mn-lt"/>
                          <a:ea typeface="+mn-ea"/>
                          <a:cs typeface="+mn-cs"/>
                        </a:rPr>
                        <a:t>
 Le Morne est magnifique! 📷 _.ferra._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64387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- 2018-08-01 18:32:02 </a:t>
                      </a:r>
                      <a:r>
                        <a:rPr kumimoji="0" lang="en-US" sz="1000" b="0" i="0" u="none" strike="noStrike" kern="1200" cap="none" spc="0" normalizeH="0" baseline="0" noProof="0">
                          <a:ln>
                            <a:noFill/>
                          </a:ln>
                          <a:solidFill>
                            <a:prstClr val="black"/>
                          </a:solidFill>
                          <a:effectLst/>
                          <a:uLnTx/>
                          <a:uFillTx/>
                          <a:latin typeface="+mn-lt"/>
                          <a:ea typeface="+mn-ea"/>
                          <a:cs typeface="+mn-cs"/>
                        </a:rPr>
                        <a:t>
 We are so excited that the BacheloretteABC chose our iconic island resort shangrilamaldives for the season final of The Bachelorette. Witness bkoof get her fairy tale ending at our romantic hideaway.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234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- 2018-09-15 14:26:32 </a:t>
                      </a:r>
                      <a:r>
                        <a:rPr kumimoji="0" lang="en-US" sz="1000" b="0" i="0" u="none" strike="noStrike" kern="1200" cap="none" spc="0" normalizeH="0" baseline="0" noProof="0">
                          <a:ln>
                            <a:noFill/>
                          </a:ln>
                          <a:solidFill>
                            <a:prstClr val="black"/>
                          </a:solidFill>
                          <a:effectLst/>
                          <a:uLnTx/>
                          <a:uFillTx/>
                          <a:latin typeface="+mn-lt"/>
                          <a:ea typeface="+mn-ea"/>
                          <a:cs typeface="+mn-cs"/>
                        </a:rPr>
                        <a:t>
 How do you like your views in the morning? 📷: davidbrucehome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30786090"/>
                  </a:ext>
                </a:extLst>
              </a:tr>
            </a:tbl>
          </a:graphicData>
        </a:graphic>
      </p:graphicFrame>
      <p:sp>
        <p:nvSpPr>
          <p:cNvPr id="4" name="Text Placeholder 3">
            <a:extLst>
              <a:ext uri="{FF2B5EF4-FFF2-40B4-BE49-F238E27FC236}">
                <a16:creationId xmlns:a16="http://schemas.microsoft.com/office/drawing/2014/main" id="{92F6566C-F1A0-4383-8A28-10BBDA3799BB}"/>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11207552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5593B-1300-4B98-8D26-F8A8FF377F4C}"/>
              </a:ext>
            </a:extLst>
          </p:cNvPr>
          <p:cNvSpPr>
            <a:spLocks noGrp="1"/>
          </p:cNvSpPr>
          <p:nvPr>
            <p:ph type="title"/>
          </p:nvPr>
        </p:nvSpPr>
        <p:spPr/>
        <p:txBody>
          <a:bodyPr/>
          <a:lstStyle/>
          <a:p>
            <a:r>
              <a:rPr lang="en-US"/>
              <a:t>Instagram Posts Table | SLTR - 3 of 3</a:t>
            </a:r>
          </a:p>
        </p:txBody>
      </p:sp>
      <p:graphicFrame>
        <p:nvGraphicFramePr>
          <p:cNvPr id="5" name="Table Placeholder 4">
            <a:extLst>
              <a:ext uri="{FF2B5EF4-FFF2-40B4-BE49-F238E27FC236}">
                <a16:creationId xmlns:a16="http://schemas.microsoft.com/office/drawing/2014/main" id="{F671B0CF-8528-4CA7-8851-7F876A3A3324}"/>
              </a:ext>
            </a:extLst>
          </p:cNvPr>
          <p:cNvGraphicFramePr>
            <a:graphicFrameLocks noGrp="1"/>
          </p:cNvGraphicFramePr>
          <p:nvPr>
            <p:ph type="tbl" sz="quarter" idx="13"/>
            <p:extLst>
              <p:ext uri="{D42A27DB-BD31-4B8C-83A1-F6EECF244321}">
                <p14:modId xmlns:p14="http://schemas.microsoft.com/office/powerpoint/2010/main" val="397735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21834331"/>
                    </a:ext>
                  </a:extLst>
                </a:gridCol>
                <a:gridCol w="987552">
                  <a:extLst>
                    <a:ext uri="{9D8B030D-6E8A-4147-A177-3AD203B41FA5}">
                      <a16:colId xmlns:a16="http://schemas.microsoft.com/office/drawing/2014/main" val="3896929907"/>
                    </a:ext>
                  </a:extLst>
                </a:gridCol>
                <a:gridCol w="987552">
                  <a:extLst>
                    <a:ext uri="{9D8B030D-6E8A-4147-A177-3AD203B41FA5}">
                      <a16:colId xmlns:a16="http://schemas.microsoft.com/office/drawing/2014/main" val="493349182"/>
                    </a:ext>
                  </a:extLst>
                </a:gridCol>
                <a:gridCol w="987552">
                  <a:extLst>
                    <a:ext uri="{9D8B030D-6E8A-4147-A177-3AD203B41FA5}">
                      <a16:colId xmlns:a16="http://schemas.microsoft.com/office/drawing/2014/main" val="1868013983"/>
                    </a:ext>
                  </a:extLst>
                </a:gridCol>
                <a:gridCol w="987552">
                  <a:extLst>
                    <a:ext uri="{9D8B030D-6E8A-4147-A177-3AD203B41FA5}">
                      <a16:colId xmlns:a16="http://schemas.microsoft.com/office/drawing/2014/main" val="349154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2210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- 2018-07-16 12:46:00 </a:t>
                      </a:r>
                      <a:r>
                        <a:rPr kumimoji="0" lang="en-US" sz="1000" b="0" i="0" u="none" strike="noStrike" kern="1200" cap="none" spc="0" normalizeH="0" baseline="0" noProof="0">
                          <a:ln>
                            <a:noFill/>
                          </a:ln>
                          <a:solidFill>
                            <a:prstClr val="black"/>
                          </a:solidFill>
                          <a:effectLst/>
                          <a:uLnTx/>
                          <a:uFillTx/>
                          <a:latin typeface="+mn-lt"/>
                          <a:ea typeface="+mn-ea"/>
                          <a:cs typeface="+mn-cs"/>
                        </a:rPr>
                        <a:t>
 Take it easy today and dream of your next vacay! 📷 claudia_bakic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949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- 2018-07-09 19:32:08 </a:t>
                      </a:r>
                      <a:r>
                        <a:rPr kumimoji="0" lang="en-US" sz="1000" b="0" i="0" u="none" strike="noStrike" kern="1200" cap="none" spc="0" normalizeH="0" baseline="0" noProof="0">
                          <a:ln>
                            <a:noFill/>
                          </a:ln>
                          <a:solidFill>
                            <a:prstClr val="black"/>
                          </a:solidFill>
                          <a:effectLst/>
                          <a:uLnTx/>
                          <a:uFillTx/>
                          <a:latin typeface="+mn-lt"/>
                          <a:ea typeface="+mn-ea"/>
                          <a:cs typeface="+mn-cs"/>
                        </a:rPr>
                        <a:t>
 Dibs on this corner! 📷 @iqra_ahmed_tahir_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612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- 2018-07-17 13:06:35 </a:t>
                      </a:r>
                      <a:r>
                        <a:rPr kumimoji="0" lang="en-US" sz="1000" b="0" i="0" u="none" strike="noStrike" kern="1200" cap="none" spc="0" normalizeH="0" baseline="0" noProof="0">
                          <a:ln>
                            <a:noFill/>
                          </a:ln>
                          <a:solidFill>
                            <a:prstClr val="black"/>
                          </a:solidFill>
                          <a:effectLst/>
                          <a:uLnTx/>
                          <a:uFillTx/>
                          <a:latin typeface="+mn-lt"/>
                          <a:ea typeface="+mn-ea"/>
                          <a:cs typeface="+mn-cs"/>
                        </a:rPr>
                        <a:t>
 Getting in some practise for Brunch, Bubbles &amp; Beats on Sunday 5th... 📷 lorraine_house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258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- 2018-09-17 09:20:42 </a:t>
                      </a:r>
                      <a:r>
                        <a:rPr kumimoji="0" lang="en-US" sz="1000" b="0" i="0" u="none" strike="noStrike" kern="1200" cap="none" spc="0" normalizeH="0" baseline="0" noProof="0">
                          <a:ln>
                            <a:noFill/>
                          </a:ln>
                          <a:solidFill>
                            <a:prstClr val="black"/>
                          </a:solidFill>
                          <a:effectLst/>
                          <a:uLnTx/>
                          <a:uFillTx/>
                          <a:latin typeface="+mn-lt"/>
                          <a:ea typeface="+mn-ea"/>
                          <a:cs typeface="+mn-cs"/>
                        </a:rPr>
                        <a:t>
 Home 💛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7192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- 2018-09-01 12:53:21 </a:t>
                      </a:r>
                      <a:r>
                        <a:rPr kumimoji="0" lang="en-US" sz="1000" b="0" i="0" u="none" strike="noStrike" kern="1200" cap="none" spc="0" normalizeH="0" baseline="0" noProof="0">
                          <a:ln>
                            <a:noFill/>
                          </a:ln>
                          <a:solidFill>
                            <a:prstClr val="black"/>
                          </a:solidFill>
                          <a:effectLst/>
                          <a:uLnTx/>
                          <a:uFillTx/>
                          <a:latin typeface="+mn-lt"/>
                          <a:ea typeface="+mn-ea"/>
                          <a:cs typeface="+mn-cs"/>
                        </a:rPr>
                        <a:t>
 There's no shortage of greenery here! Time for wander around the palms 📷: lucillacv666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1588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- 2018-08-09 15:08:51 </a:t>
                      </a:r>
                      <a:r>
                        <a:rPr kumimoji="0" lang="en-US" sz="1000" b="0" i="0" u="none" strike="noStrike" kern="1200" cap="none" spc="0" normalizeH="0" baseline="0" noProof="0">
                          <a:ln>
                            <a:noFill/>
                          </a:ln>
                          <a:solidFill>
                            <a:prstClr val="black"/>
                          </a:solidFill>
                          <a:effectLst/>
                          <a:uLnTx/>
                          <a:uFillTx/>
                          <a:latin typeface="+mn-lt"/>
                          <a:ea typeface="+mn-ea"/>
                          <a:cs typeface="+mn-cs"/>
                        </a:rPr>
                        <a:t>
 It's all about YOU! Post snaps of your time here on IG Stories and tag us, we'll repost the best!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386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- 2018-09-18 18:11:49 </a:t>
                      </a:r>
                      <a:r>
                        <a:rPr kumimoji="0" lang="en-US" sz="1000" b="0" i="0" u="none" strike="noStrike" kern="1200" cap="none" spc="0" normalizeH="0" baseline="0" noProof="0">
                          <a:ln>
                            <a:noFill/>
                          </a:ln>
                          <a:solidFill>
                            <a:prstClr val="black"/>
                          </a:solidFill>
                          <a:effectLst/>
                          <a:uLnTx/>
                          <a:uFillTx/>
                          <a:latin typeface="+mn-lt"/>
                          <a:ea typeface="+mn-ea"/>
                          <a:cs typeface="+mn-cs"/>
                        </a:rPr>
                        <a:t>
 Enchanting shades of blue... 📷: zssuzska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66973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- 2018-08-15 11:37:20 </a:t>
                      </a:r>
                      <a:r>
                        <a:rPr kumimoji="0" lang="en-US" sz="1000" b="0" i="0" u="none" strike="noStrike" kern="1200" cap="none" spc="0" normalizeH="0" baseline="0" noProof="0">
                          <a:ln>
                            <a:noFill/>
                          </a:ln>
                          <a:solidFill>
                            <a:prstClr val="black"/>
                          </a:solidFill>
                          <a:effectLst/>
                          <a:uLnTx/>
                          <a:uFillTx/>
                          <a:latin typeface="+mn-lt"/>
                          <a:ea typeface="+mn-ea"/>
                          <a:cs typeface="+mn-cs"/>
                        </a:rPr>
                        <a:t>
 Sunken cushion pit, or wooden table? Where would you choose? 📷 mauritius_travel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62638249"/>
                  </a:ext>
                </a:extLst>
              </a:tr>
            </a:tbl>
          </a:graphicData>
        </a:graphic>
      </p:graphicFrame>
      <p:sp>
        <p:nvSpPr>
          <p:cNvPr id="4" name="Text Placeholder 3">
            <a:extLst>
              <a:ext uri="{FF2B5EF4-FFF2-40B4-BE49-F238E27FC236}">
                <a16:creationId xmlns:a16="http://schemas.microsoft.com/office/drawing/2014/main" id="{FABA1070-AE4E-4621-8A80-B3FE908C1BC3}"/>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13393264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DD8F3-9BE0-44F4-961D-3EF6E58163CC}"/>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26837393-2542-44D0-9A70-DF41A42D2675}"/>
              </a:ext>
            </a:extLst>
          </p:cNvPr>
          <p:cNvGraphicFramePr>
            <a:graphicFrameLocks noGrp="1"/>
          </p:cNvGraphicFramePr>
          <p:nvPr>
            <p:ph type="tbl" sz="quarter" idx="13"/>
            <p:extLst>
              <p:ext uri="{D42A27DB-BD31-4B8C-83A1-F6EECF244321}">
                <p14:modId xmlns:p14="http://schemas.microsoft.com/office/powerpoint/2010/main" val="309970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9991349"/>
                    </a:ext>
                  </a:extLst>
                </a:gridCol>
                <a:gridCol w="658368">
                  <a:extLst>
                    <a:ext uri="{9D8B030D-6E8A-4147-A177-3AD203B41FA5}">
                      <a16:colId xmlns:a16="http://schemas.microsoft.com/office/drawing/2014/main" val="1229904797"/>
                    </a:ext>
                  </a:extLst>
                </a:gridCol>
                <a:gridCol w="658368">
                  <a:extLst>
                    <a:ext uri="{9D8B030D-6E8A-4147-A177-3AD203B41FA5}">
                      <a16:colId xmlns:a16="http://schemas.microsoft.com/office/drawing/2014/main" val="867217956"/>
                    </a:ext>
                  </a:extLst>
                </a:gridCol>
                <a:gridCol w="658368">
                  <a:extLst>
                    <a:ext uri="{9D8B030D-6E8A-4147-A177-3AD203B41FA5}">
                      <a16:colId xmlns:a16="http://schemas.microsoft.com/office/drawing/2014/main" val="2074183723"/>
                    </a:ext>
                  </a:extLst>
                </a:gridCol>
                <a:gridCol w="658368">
                  <a:extLst>
                    <a:ext uri="{9D8B030D-6E8A-4147-A177-3AD203B41FA5}">
                      <a16:colId xmlns:a16="http://schemas.microsoft.com/office/drawing/2014/main" val="384628231"/>
                    </a:ext>
                  </a:extLst>
                </a:gridCol>
                <a:gridCol w="658368">
                  <a:extLst>
                    <a:ext uri="{9D8B030D-6E8A-4147-A177-3AD203B41FA5}">
                      <a16:colId xmlns:a16="http://schemas.microsoft.com/office/drawing/2014/main" val="230454040"/>
                    </a:ext>
                  </a:extLst>
                </a:gridCol>
                <a:gridCol w="658368">
                  <a:extLst>
                    <a:ext uri="{9D8B030D-6E8A-4147-A177-3AD203B41FA5}">
                      <a16:colId xmlns:a16="http://schemas.microsoft.com/office/drawing/2014/main" val="3327350544"/>
                    </a:ext>
                  </a:extLst>
                </a:gridCol>
                <a:gridCol w="658368">
                  <a:extLst>
                    <a:ext uri="{9D8B030D-6E8A-4147-A177-3AD203B41FA5}">
                      <a16:colId xmlns:a16="http://schemas.microsoft.com/office/drawing/2014/main" val="519805592"/>
                    </a:ext>
                  </a:extLst>
                </a:gridCol>
                <a:gridCol w="658368">
                  <a:extLst>
                    <a:ext uri="{9D8B030D-6E8A-4147-A177-3AD203B41FA5}">
                      <a16:colId xmlns:a16="http://schemas.microsoft.com/office/drawing/2014/main" val="1275709843"/>
                    </a:ext>
                  </a:extLst>
                </a:gridCol>
                <a:gridCol w="658368">
                  <a:extLst>
                    <a:ext uri="{9D8B030D-6E8A-4147-A177-3AD203B41FA5}">
                      <a16:colId xmlns:a16="http://schemas.microsoft.com/office/drawing/2014/main" val="3660660771"/>
                    </a:ext>
                  </a:extLst>
                </a:gridCol>
              </a:tblGrid>
              <a:tr h="370840">
                <a:tc>
                  <a:txBody>
                    <a:bodyPr/>
                    <a:lstStyle/>
                    <a:p>
                      <a:r>
                        <a:rPr lang="en-US" sz="1000"/>
                        <a:t>Post</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1374783689"/>
                  </a:ext>
                </a:extLst>
              </a:tr>
              <a:tr h="370840">
                <a:tc>
                  <a:txBody>
                    <a:bodyPr/>
                    <a:lstStyle/>
                    <a:p>
                      <a:r>
                        <a:rPr lang="en-US" sz="1000" b="1"/>
                        <a:t> shangrilamauritius - 2018-09-12 10:18:07 </a:t>
                      </a:r>
                      <a:r>
                        <a:rPr lang="en-US" sz="1000"/>
                        <a:t>
 Unforgettable scenes, every morning. 📷: @alysonstof</a:t>
                      </a:r>
                    </a:p>
                  </a:txBody>
                  <a:tcPr/>
                </a:tc>
                <a:tc>
                  <a:txBody>
                    <a:bodyPr/>
                    <a:lstStyle/>
                    <a:p>
                      <a:r>
                        <a:rPr lang="en-US" sz="1000"/>
                        <a:t>3370</a:t>
                      </a:r>
                    </a:p>
                  </a:txBody>
                  <a:tcPr/>
                </a:tc>
                <a:tc>
                  <a:txBody>
                    <a:bodyPr/>
                    <a:lstStyle/>
                    <a:p>
                      <a:r>
                        <a:rPr lang="en-US" sz="1000"/>
                        <a:t>584</a:t>
                      </a:r>
                    </a:p>
                  </a:txBody>
                  <a:tcPr/>
                </a:tc>
                <a:tc>
                  <a:txBody>
                    <a:bodyPr/>
                    <a:lstStyle/>
                    <a:p>
                      <a:r>
                        <a:rPr lang="en-US" sz="1000"/>
                        <a:t>18</a:t>
                      </a:r>
                    </a:p>
                  </a:txBody>
                  <a:tcPr/>
                </a:tc>
                <a:tc>
                  <a:txBody>
                    <a:bodyPr/>
                    <a:lstStyle/>
                    <a:p>
                      <a:r>
                        <a:rPr lang="en-US" sz="1000"/>
                        <a:t>63</a:t>
                      </a:r>
                    </a:p>
                  </a:txBody>
                  <a:tcPr/>
                </a:tc>
                <a:tc>
                  <a:txBody>
                    <a:bodyPr/>
                    <a:lstStyle/>
                    <a:p>
                      <a:r>
                        <a:rPr lang="en-US" sz="1000"/>
                        <a:t>665</a:t>
                      </a:r>
                    </a:p>
                  </a:txBody>
                  <a:tcPr/>
                </a:tc>
                <a:tc>
                  <a:txBody>
                    <a:bodyPr/>
                    <a:lstStyle/>
                    <a:p>
                      <a:r>
                        <a:rPr lang="en-US" sz="1000"/>
                        <a:t>12783</a:t>
                      </a:r>
                    </a:p>
                  </a:txBody>
                  <a:tcPr/>
                </a:tc>
                <a:tc>
                  <a:txBody>
                    <a:bodyPr/>
                    <a:lstStyle/>
                    <a:p>
                      <a:r>
                        <a:rPr lang="en-US" sz="1000"/>
                        <a:t>10228</a:t>
                      </a:r>
                    </a:p>
                  </a:txBody>
                  <a:tcPr/>
                </a:tc>
                <a:tc>
                  <a:txBody>
                    <a:bodyPr/>
                    <a:lstStyle/>
                    <a:p>
                      <a:r>
                        <a:rPr lang="en-US" sz="1000"/>
                        <a:t>5.2 %</a:t>
                      </a:r>
                    </a:p>
                  </a:txBody>
                  <a:tcPr/>
                </a:tc>
                <a:tc>
                  <a:txBody>
                    <a:bodyPr/>
                    <a:lstStyle/>
                    <a:p>
                      <a:r>
                        <a:rPr lang="en-US" sz="1000"/>
                        <a:t>26.36 %</a:t>
                      </a:r>
                    </a:p>
                  </a:txBody>
                  <a:tcPr/>
                </a:tc>
                <a:extLst>
                  <a:ext uri="{0D108BD9-81ED-4DB2-BD59-A6C34878D82A}">
                    <a16:rowId xmlns:a16="http://schemas.microsoft.com/office/drawing/2014/main" val="4070437324"/>
                  </a:ext>
                </a:extLst>
              </a:tr>
              <a:tr h="370840">
                <a:tc>
                  <a:txBody>
                    <a:bodyPr/>
                    <a:lstStyle/>
                    <a:p>
                      <a:r>
                        <a:rPr lang="en-US" sz="1000" b="1"/>
                        <a:t> shangrilamauritius - 2018-08-04 11:33:37 </a:t>
                      </a:r>
                      <a:r>
                        <a:rPr lang="en-US" sz="1000"/>
                        <a:t>
 From our front door to yours</a:t>
                      </a:r>
                    </a:p>
                  </a:txBody>
                  <a:tcPr/>
                </a:tc>
                <a:tc>
                  <a:txBody>
                    <a:bodyPr/>
                    <a:lstStyle/>
                    <a:p>
                      <a:r>
                        <a:rPr lang="en-US" sz="1000"/>
                        <a:t>3249</a:t>
                      </a:r>
                    </a:p>
                  </a:txBody>
                  <a:tcPr/>
                </a:tc>
                <a:tc>
                  <a:txBody>
                    <a:bodyPr/>
                    <a:lstStyle/>
                    <a:p>
                      <a:r>
                        <a:rPr lang="en-US" sz="1000"/>
                        <a:t>402</a:t>
                      </a:r>
                    </a:p>
                  </a:txBody>
                  <a:tcPr/>
                </a:tc>
                <a:tc>
                  <a:txBody>
                    <a:bodyPr/>
                    <a:lstStyle/>
                    <a:p>
                      <a:r>
                        <a:rPr lang="en-US" sz="1000"/>
                        <a:t>14</a:t>
                      </a:r>
                    </a:p>
                  </a:txBody>
                  <a:tcPr/>
                </a:tc>
                <a:tc>
                  <a:txBody>
                    <a:bodyPr/>
                    <a:lstStyle/>
                    <a:p>
                      <a:r>
                        <a:rPr lang="en-US" sz="1000"/>
                        <a:t>16</a:t>
                      </a:r>
                    </a:p>
                  </a:txBody>
                  <a:tcPr/>
                </a:tc>
                <a:tc>
                  <a:txBody>
                    <a:bodyPr/>
                    <a:lstStyle/>
                    <a:p>
                      <a:r>
                        <a:rPr lang="en-US" sz="1000"/>
                        <a:t>432</a:t>
                      </a:r>
                    </a:p>
                  </a:txBody>
                  <a:tcPr/>
                </a:tc>
                <a:tc>
                  <a:txBody>
                    <a:bodyPr/>
                    <a:lstStyle/>
                    <a:p>
                      <a:r>
                        <a:rPr lang="en-US" sz="1000"/>
                        <a:t>11707</a:t>
                      </a:r>
                    </a:p>
                  </a:txBody>
                  <a:tcPr/>
                </a:tc>
                <a:tc>
                  <a:txBody>
                    <a:bodyPr/>
                    <a:lstStyle/>
                    <a:p>
                      <a:r>
                        <a:rPr lang="en-US" sz="1000"/>
                        <a:t>9169</a:t>
                      </a:r>
                    </a:p>
                  </a:txBody>
                  <a:tcPr/>
                </a:tc>
                <a:tc>
                  <a:txBody>
                    <a:bodyPr/>
                    <a:lstStyle/>
                    <a:p>
                      <a:r>
                        <a:rPr lang="en-US" sz="1000"/>
                        <a:t>3.69 %</a:t>
                      </a:r>
                    </a:p>
                  </a:txBody>
                  <a:tcPr/>
                </a:tc>
                <a:tc>
                  <a:txBody>
                    <a:bodyPr/>
                    <a:lstStyle/>
                    <a:p>
                      <a:r>
                        <a:rPr lang="en-US" sz="1000"/>
                        <a:t>27.75 %</a:t>
                      </a:r>
                    </a:p>
                  </a:txBody>
                  <a:tcPr/>
                </a:tc>
                <a:extLst>
                  <a:ext uri="{0D108BD9-81ED-4DB2-BD59-A6C34878D82A}">
                    <a16:rowId xmlns:a16="http://schemas.microsoft.com/office/drawing/2014/main" val="2409870491"/>
                  </a:ext>
                </a:extLst>
              </a:tr>
              <a:tr h="370840">
                <a:tc>
                  <a:txBody>
                    <a:bodyPr/>
                    <a:lstStyle/>
                    <a:p>
                      <a:r>
                        <a:rPr lang="en-US" sz="1000" b="1"/>
                        <a:t> shangrilamauritius - 2018-07-22 14:13:06 </a:t>
                      </a:r>
                      <a:r>
                        <a:rPr lang="en-US" sz="1000"/>
                        <a:t>
 For families, groups or just solo, Private Beach Villas are 😍</a:t>
                      </a:r>
                    </a:p>
                  </a:txBody>
                  <a:tcPr/>
                </a:tc>
                <a:tc>
                  <a:txBody>
                    <a:bodyPr/>
                    <a:lstStyle/>
                    <a:p>
                      <a:r>
                        <a:rPr lang="en-US" sz="1000"/>
                        <a:t>6537</a:t>
                      </a:r>
                    </a:p>
                  </a:txBody>
                  <a:tcPr/>
                </a:tc>
                <a:tc>
                  <a:txBody>
                    <a:bodyPr/>
                    <a:lstStyle/>
                    <a:p>
                      <a:r>
                        <a:rPr lang="en-US" sz="1000"/>
                        <a:t>1023</a:t>
                      </a:r>
                    </a:p>
                  </a:txBody>
                  <a:tcPr/>
                </a:tc>
                <a:tc>
                  <a:txBody>
                    <a:bodyPr/>
                    <a:lstStyle/>
                    <a:p>
                      <a:r>
                        <a:rPr lang="en-US" sz="1000"/>
                        <a:t>32</a:t>
                      </a:r>
                    </a:p>
                  </a:txBody>
                  <a:tcPr/>
                </a:tc>
                <a:tc>
                  <a:txBody>
                    <a:bodyPr/>
                    <a:lstStyle/>
                    <a:p>
                      <a:r>
                        <a:rPr lang="en-US" sz="1000"/>
                        <a:t>90</a:t>
                      </a:r>
                    </a:p>
                  </a:txBody>
                  <a:tcPr/>
                </a:tc>
                <a:tc>
                  <a:txBody>
                    <a:bodyPr/>
                    <a:lstStyle/>
                    <a:p>
                      <a:r>
                        <a:rPr lang="en-US" sz="1000"/>
                        <a:t>1145</a:t>
                      </a:r>
                    </a:p>
                  </a:txBody>
                  <a:tcPr/>
                </a:tc>
                <a:tc>
                  <a:txBody>
                    <a:bodyPr/>
                    <a:lstStyle/>
                    <a:p>
                      <a:r>
                        <a:rPr lang="en-US" sz="1000"/>
                        <a:t>24392</a:t>
                      </a:r>
                    </a:p>
                  </a:txBody>
                  <a:tcPr/>
                </a:tc>
                <a:tc>
                  <a:txBody>
                    <a:bodyPr/>
                    <a:lstStyle/>
                    <a:p>
                      <a:r>
                        <a:rPr lang="en-US" sz="1000"/>
                        <a:t>20656</a:t>
                      </a:r>
                    </a:p>
                  </a:txBody>
                  <a:tcPr/>
                </a:tc>
                <a:tc>
                  <a:txBody>
                    <a:bodyPr/>
                    <a:lstStyle/>
                    <a:p>
                      <a:r>
                        <a:rPr lang="en-US" sz="1000"/>
                        <a:t>4.69 %</a:t>
                      </a:r>
                    </a:p>
                  </a:txBody>
                  <a:tcPr/>
                </a:tc>
                <a:tc>
                  <a:txBody>
                    <a:bodyPr/>
                    <a:lstStyle/>
                    <a:p>
                      <a:r>
                        <a:rPr lang="en-US" sz="1000"/>
                        <a:t>26.8 %</a:t>
                      </a:r>
                    </a:p>
                  </a:txBody>
                  <a:tcPr/>
                </a:tc>
                <a:extLst>
                  <a:ext uri="{0D108BD9-81ED-4DB2-BD59-A6C34878D82A}">
                    <a16:rowId xmlns:a16="http://schemas.microsoft.com/office/drawing/2014/main" val="3198222050"/>
                  </a:ext>
                </a:extLst>
              </a:tr>
              <a:tr h="370840">
                <a:tc>
                  <a:txBody>
                    <a:bodyPr/>
                    <a:lstStyle/>
                    <a:p>
                      <a:r>
                        <a:rPr lang="en-US" sz="1000" b="1"/>
                        <a:t> shangrilamauritius - 2018-07-04 18:13:34 </a:t>
                      </a:r>
                      <a:r>
                        <a:rPr lang="en-US" sz="1000"/>
                        <a:t>
 Frangipani ➡️ the entrance</a:t>
                      </a:r>
                    </a:p>
                  </a:txBody>
                  <a:tcPr/>
                </a:tc>
                <a:tc>
                  <a:txBody>
                    <a:bodyPr/>
                    <a:lstStyle/>
                    <a:p>
                      <a:r>
                        <a:rPr lang="en-US" sz="1000"/>
                        <a:t>3743</a:t>
                      </a:r>
                    </a:p>
                  </a:txBody>
                  <a:tcPr/>
                </a:tc>
                <a:tc>
                  <a:txBody>
                    <a:bodyPr/>
                    <a:lstStyle/>
                    <a:p>
                      <a:r>
                        <a:rPr lang="en-US" sz="1000"/>
                        <a:t>513</a:t>
                      </a:r>
                    </a:p>
                  </a:txBody>
                  <a:tcPr/>
                </a:tc>
                <a:tc>
                  <a:txBody>
                    <a:bodyPr/>
                    <a:lstStyle/>
                    <a:p>
                      <a:r>
                        <a:rPr lang="en-US" sz="1000"/>
                        <a:t>37</a:t>
                      </a:r>
                    </a:p>
                  </a:txBody>
                  <a:tcPr/>
                </a:tc>
                <a:tc>
                  <a:txBody>
                    <a:bodyPr/>
                    <a:lstStyle/>
                    <a:p>
                      <a:r>
                        <a:rPr lang="en-US" sz="1000"/>
                        <a:t>23</a:t>
                      </a:r>
                    </a:p>
                  </a:txBody>
                  <a:tcPr/>
                </a:tc>
                <a:tc>
                  <a:txBody>
                    <a:bodyPr/>
                    <a:lstStyle/>
                    <a:p>
                      <a:r>
                        <a:rPr lang="en-US" sz="1000"/>
                        <a:t>573</a:t>
                      </a:r>
                    </a:p>
                  </a:txBody>
                  <a:tcPr/>
                </a:tc>
                <a:tc>
                  <a:txBody>
                    <a:bodyPr/>
                    <a:lstStyle/>
                    <a:p>
                      <a:r>
                        <a:rPr lang="en-US" sz="1000"/>
                        <a:t>12266</a:t>
                      </a:r>
                    </a:p>
                  </a:txBody>
                  <a:tcPr/>
                </a:tc>
                <a:tc>
                  <a:txBody>
                    <a:bodyPr/>
                    <a:lstStyle/>
                    <a:p>
                      <a:r>
                        <a:rPr lang="en-US" sz="1000"/>
                        <a:t>9895</a:t>
                      </a:r>
                    </a:p>
                  </a:txBody>
                  <a:tcPr/>
                </a:tc>
                <a:tc>
                  <a:txBody>
                    <a:bodyPr/>
                    <a:lstStyle/>
                    <a:p>
                      <a:r>
                        <a:rPr lang="en-US" sz="1000"/>
                        <a:t>4.67 %</a:t>
                      </a:r>
                    </a:p>
                  </a:txBody>
                  <a:tcPr/>
                </a:tc>
                <a:tc>
                  <a:txBody>
                    <a:bodyPr/>
                    <a:lstStyle/>
                    <a:p>
                      <a:r>
                        <a:rPr lang="en-US" sz="1000"/>
                        <a:t>30.52 %</a:t>
                      </a:r>
                    </a:p>
                  </a:txBody>
                  <a:tcPr/>
                </a:tc>
                <a:extLst>
                  <a:ext uri="{0D108BD9-81ED-4DB2-BD59-A6C34878D82A}">
                    <a16:rowId xmlns:a16="http://schemas.microsoft.com/office/drawing/2014/main" val="2640697621"/>
                  </a:ext>
                </a:extLst>
              </a:tr>
            </a:tbl>
          </a:graphicData>
        </a:graphic>
      </p:graphicFrame>
      <p:sp>
        <p:nvSpPr>
          <p:cNvPr id="4" name="Text Placeholder 3">
            <a:extLst>
              <a:ext uri="{FF2B5EF4-FFF2-40B4-BE49-F238E27FC236}">
                <a16:creationId xmlns:a16="http://schemas.microsoft.com/office/drawing/2014/main" id="{BEC020A7-1320-4818-B373-A38ECCB36EAC}"/>
              </a:ext>
            </a:extLst>
          </p:cNvPr>
          <p:cNvSpPr>
            <a:spLocks noGrp="1"/>
          </p:cNvSpPr>
          <p:nvPr>
            <p:ph type="body" sz="quarter" idx="14"/>
          </p:nvPr>
        </p:nvSpPr>
        <p:spPr/>
        <p:txBody>
          <a:bodyPr/>
          <a:lstStyle/>
          <a:p>
            <a:r>
              <a:rPr lang="en-US"/>
              <a:t>01/07/2018 - 30/09/2018</a:t>
            </a:r>
          </a:p>
        </p:txBody>
      </p:sp>
    </p:spTree>
    <p:extLst>
      <p:ext uri="{BB962C8B-B14F-4D97-AF65-F5344CB8AC3E}">
        <p14:creationId xmlns:p14="http://schemas.microsoft.com/office/powerpoint/2010/main" val="34925406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03E83-057A-415E-906D-53FFC95C1655}"/>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6B147DF8-F1AB-4C97-BA27-49B4D59A43BE}"/>
              </a:ext>
            </a:extLst>
          </p:cNvPr>
          <p:cNvGraphicFramePr>
            <a:graphicFrameLocks noGrp="1"/>
          </p:cNvGraphicFramePr>
          <p:nvPr>
            <p:ph type="chart" sz="quarter" idx="13"/>
            <p:extLst>
              <p:ext uri="{D42A27DB-BD31-4B8C-83A1-F6EECF244321}">
                <p14:modId xmlns:p14="http://schemas.microsoft.com/office/powerpoint/2010/main" val="2625675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7E31B-91EA-439E-9392-FB334BC6121C}"/>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95531A06-287C-4D77-BBB1-FDB72E56C0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22932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1DC56-6980-4147-9E21-C74E36C7490D}"/>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187FB445-7755-4980-942C-FEF1EFE8A806}"/>
              </a:ext>
            </a:extLst>
          </p:cNvPr>
          <p:cNvGraphicFramePr>
            <a:graphicFrameLocks noGrp="1"/>
          </p:cNvGraphicFramePr>
          <p:nvPr>
            <p:ph type="chart" sz="quarter" idx="13"/>
            <p:extLst>
              <p:ext uri="{D42A27DB-BD31-4B8C-83A1-F6EECF244321}">
                <p14:modId xmlns:p14="http://schemas.microsoft.com/office/powerpoint/2010/main" val="175087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6B12A3-D6AA-4BA5-B6A3-4D4B23E44F6B}"/>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C24F441B-965E-44C2-A3BA-68EAB171CB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1626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D4AC-FD7B-4614-BCB5-1B533E42CF3D}"/>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F778F67B-6EC7-45B0-A096-0FEA51716578}"/>
              </a:ext>
            </a:extLst>
          </p:cNvPr>
          <p:cNvGraphicFramePr>
            <a:graphicFrameLocks noGrp="1"/>
          </p:cNvGraphicFramePr>
          <p:nvPr>
            <p:ph type="chart" sz="quarter" idx="13"/>
            <p:extLst>
              <p:ext uri="{D42A27DB-BD31-4B8C-83A1-F6EECF244321}">
                <p14:modId xmlns:p14="http://schemas.microsoft.com/office/powerpoint/2010/main" val="3395379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12EB86-18EF-46BD-9313-DA3F4CF6DBC2}"/>
              </a:ext>
            </a:extLst>
          </p:cNvPr>
          <p:cNvSpPr>
            <a:spLocks noGrp="1"/>
          </p:cNvSpPr>
          <p:nvPr>
            <p:ph type="body" sz="quarter" idx="14"/>
          </p:nvPr>
        </p:nvSpPr>
        <p:spPr/>
        <p:txBody>
          <a:bodyPr/>
          <a:lstStyle/>
          <a:p>
            <a:r>
              <a:rPr lang="en-US"/>
              <a:t>01/07/2018 - 30/09/2018</a:t>
            </a:r>
          </a:p>
        </p:txBody>
      </p:sp>
      <p:sp>
        <p:nvSpPr>
          <p:cNvPr id="5" name="Footer Placeholder 4">
            <a:extLst>
              <a:ext uri="{FF2B5EF4-FFF2-40B4-BE49-F238E27FC236}">
                <a16:creationId xmlns:a16="http://schemas.microsoft.com/office/drawing/2014/main" id="{6965A721-7285-40DA-97A7-40F39D66A1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79692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1885</Words>
  <Application>Microsoft Office PowerPoint</Application>
  <PresentationFormat>On-screen Show (4:3)</PresentationFormat>
  <Paragraphs>805</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19</vt:lpstr>
      <vt:lpstr>Facebook FB Own Posts Table with views | SLTR - 2 of 19</vt:lpstr>
      <vt:lpstr>Facebook FB Own Posts Table with views | SLTR - 3 of 19</vt:lpstr>
      <vt:lpstr>Facebook FB Own Posts Table with views | SLTR - 4 of 19</vt:lpstr>
      <vt:lpstr>Facebook FB Own Posts Table with views | SLTR - 5 of 19</vt:lpstr>
      <vt:lpstr>Facebook FB Own Posts Table with views | SLTR - 6 of 19</vt:lpstr>
      <vt:lpstr>Facebook FB Own Posts Table with views | SLTR - 7 of 19</vt:lpstr>
      <vt:lpstr>Facebook FB Own Posts Table with views | SLTR - 8 of 19</vt:lpstr>
      <vt:lpstr>Facebook FB Own Posts Table with views | SLTR - 9 of 19</vt:lpstr>
      <vt:lpstr>Facebook FB Own Posts Table with views | SLTR - 10 of 19</vt:lpstr>
      <vt:lpstr>Facebook FB Own Posts Table with views | SLTR - 11 of 19</vt:lpstr>
      <vt:lpstr>Facebook FB Own Posts Table with views | SLTR - 12 of 19</vt:lpstr>
      <vt:lpstr>Facebook FB Own Posts Table with views | SLTR - 13 of 19</vt:lpstr>
      <vt:lpstr>Facebook FB Own Posts Table with views | SLTR - 14 of 19</vt:lpstr>
      <vt:lpstr>Facebook FB Own Posts Table with views | SLTR - 15 of 19</vt:lpstr>
      <vt:lpstr>Facebook FB Own Posts Table with views | SLTR - 16 of 19</vt:lpstr>
      <vt:lpstr>Facebook FB Own Posts Table with views | SLTR - 17 of 19</vt:lpstr>
      <vt:lpstr>Facebook FB Own Posts Table with views | SLTR - 18 of 19</vt:lpstr>
      <vt:lpstr>Facebook FB Own Posts Table with views | SLTR - 19 of 19</vt:lpstr>
      <vt:lpstr>Instagram IG Followers Total (Bar Chart) | SLTR</vt:lpstr>
      <vt:lpstr>Instagram IG Followers Change (Bar Chart) | SLTR</vt:lpstr>
      <vt:lpstr>Reach  | SLTR</vt:lpstr>
      <vt:lpstr>Instagram IG Total Interactions (Bar Chart) | shangrilamauritius</vt:lpstr>
      <vt:lpstr>Instagram Posts Table | SLTR - 1 of 3</vt:lpstr>
      <vt:lpstr>Instagram Posts Table | SLTR - 2 of 3</vt:lpstr>
      <vt:lpstr>Instagram Posts Table | SLTR - 3 of 3</vt:lpstr>
      <vt:lpstr>Instagram Videos Table | SLTR</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2018-10-01T13:13:14Z</dcterms:created>
  <dcterms:modified xsi:type="dcterms:W3CDTF">2018-10-01T13:14:37Z</dcterms:modified>
</cp:coreProperties>
</file>