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3" r:id="rId27"/>
    <p:sldId id="284" r:id="rId28"/>
    <p:sldId id="285" r:id="rId29"/>
    <p:sldId id="287" r:id="rId30"/>
    <p:sldId id="288" r:id="rId31"/>
    <p:sldId id="289" r:id="rId32"/>
    <p:sldId id="290" r:id="rId33"/>
    <p:sldId id="291" r:id="rId34"/>
    <p:sldId id="292" r:id="rId3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Shangri-La's Le Touessrok Resort &amp; Spa, 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  <c:pt idx="5">
                  <c:v>43108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50659</c:v>
                </c:pt>
                <c:pt idx="1">
                  <c:v>51672</c:v>
                </c:pt>
                <c:pt idx="2">
                  <c:v>52436</c:v>
                </c:pt>
                <c:pt idx="3">
                  <c:v>52779</c:v>
                </c:pt>
                <c:pt idx="4">
                  <c:v>53912</c:v>
                </c:pt>
                <c:pt idx="5">
                  <c:v>54738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BB-40B5-BD50-2D892505BD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86715664"/>
        <c:axId val="286715008"/>
      </c:barChart>
      <c:dateAx>
        <c:axId val="286715664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15008"/>
        <c:crosses val="autoZero"/>
        <c:auto val="1"/>
        <c:lblOffset val="100"/>
        <c:baseTimeUnit val="days"/>
      </c:dateAx>
      <c:valAx>
        <c:axId val="2867150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15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Shangri-La's Le Touessrok Resort &amp; Spa, 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  <c:pt idx="5">
                  <c:v>43108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1812</c:v>
                </c:pt>
                <c:pt idx="1">
                  <c:v>1016</c:v>
                </c:pt>
                <c:pt idx="2">
                  <c:v>752</c:v>
                </c:pt>
                <c:pt idx="3">
                  <c:v>362</c:v>
                </c:pt>
                <c:pt idx="4">
                  <c:v>1125</c:v>
                </c:pt>
                <c:pt idx="5">
                  <c:v>807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76-4B1C-A9E9-15F5830A98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51700800"/>
        <c:axId val="351703752"/>
      </c:barChart>
      <c:dateAx>
        <c:axId val="351700800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703752"/>
        <c:crosses val="autoZero"/>
        <c:auto val="1"/>
        <c:lblOffset val="100"/>
        <c:baseTimeUnit val="days"/>
      </c:dateAx>
      <c:valAx>
        <c:axId val="3517037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700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Shangri-La's Le Touessrok Resort &amp; Spa, 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  <c:pt idx="5">
                  <c:v>43108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554834</c:v>
                </c:pt>
                <c:pt idx="1">
                  <c:v>381764</c:v>
                </c:pt>
                <c:pt idx="2">
                  <c:v>251834</c:v>
                </c:pt>
                <c:pt idx="3">
                  <c:v>194057</c:v>
                </c:pt>
                <c:pt idx="4">
                  <c:v>285715</c:v>
                </c:pt>
                <c:pt idx="5">
                  <c:v>224614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E7-4D1E-B8F3-731C083036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84870928"/>
        <c:axId val="284873880"/>
      </c:barChart>
      <c:dateAx>
        <c:axId val="284870928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873880"/>
        <c:crosses val="autoZero"/>
        <c:auto val="1"/>
        <c:lblOffset val="100"/>
        <c:baseTimeUnit val="days"/>
      </c:dateAx>
      <c:valAx>
        <c:axId val="2848738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870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Shangri-La's Le Touessrok Resort &amp; Spa, 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  <c:pt idx="5">
                  <c:v>43108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121422</c:v>
                </c:pt>
                <c:pt idx="1">
                  <c:v>32136</c:v>
                </c:pt>
                <c:pt idx="2">
                  <c:v>29203</c:v>
                </c:pt>
                <c:pt idx="3">
                  <c:v>15699</c:v>
                </c:pt>
                <c:pt idx="4">
                  <c:v>35275</c:v>
                </c:pt>
                <c:pt idx="5">
                  <c:v>24820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37-4E0B-848A-D098731994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50497112"/>
        <c:axId val="350501376"/>
      </c:barChart>
      <c:dateAx>
        <c:axId val="350497112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501376"/>
        <c:crosses val="autoZero"/>
        <c:auto val="1"/>
        <c:lblOffset val="100"/>
        <c:baseTimeUnit val="days"/>
      </c:dateAx>
      <c:valAx>
        <c:axId val="3505013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497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  <c:pt idx="5">
                  <c:v>43108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17509</c:v>
                </c:pt>
                <c:pt idx="1">
                  <c:v>12288</c:v>
                </c:pt>
                <c:pt idx="2">
                  <c:v>14974</c:v>
                </c:pt>
                <c:pt idx="3">
                  <c:v>11088</c:v>
                </c:pt>
                <c:pt idx="4">
                  <c:v>14976</c:v>
                </c:pt>
                <c:pt idx="5">
                  <c:v>20741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9C-4B3C-A020-979B711CB5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  <c:pt idx="5">
                  <c:v>43108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421411</c:v>
                </c:pt>
                <c:pt idx="1">
                  <c:v>207518</c:v>
                </c:pt>
                <c:pt idx="2">
                  <c:v>110735</c:v>
                </c:pt>
                <c:pt idx="3">
                  <c:v>73799</c:v>
                </c:pt>
                <c:pt idx="4">
                  <c:v>198770</c:v>
                </c:pt>
                <c:pt idx="5">
                  <c:v>124722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9C-4B3C-A020-979B711CB5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84869288"/>
        <c:axId val="284869944"/>
      </c:barChart>
      <c:dateAx>
        <c:axId val="284869288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869944"/>
        <c:crosses val="autoZero"/>
        <c:auto val="1"/>
        <c:lblOffset val="100"/>
        <c:baseTimeUnit val="days"/>
      </c:dateAx>
      <c:valAx>
        <c:axId val="2848699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869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Shangri-La's Le Touessrok Resort &amp; Spa, 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  <c:pt idx="5">
                  <c:v>43108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464955</c:v>
                </c:pt>
                <c:pt idx="1">
                  <c:v>251158</c:v>
                </c:pt>
                <c:pt idx="2">
                  <c:v>132621</c:v>
                </c:pt>
                <c:pt idx="3">
                  <c:v>96471</c:v>
                </c:pt>
                <c:pt idx="4">
                  <c:v>222750</c:v>
                </c:pt>
                <c:pt idx="5">
                  <c:v>156911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5F-4709-A253-73A9E754C9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84877480"/>
        <c:axId val="284878792"/>
      </c:barChart>
      <c:dateAx>
        <c:axId val="284877480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878792"/>
        <c:crosses val="autoZero"/>
        <c:auto val="1"/>
        <c:lblOffset val="100"/>
        <c:baseTimeUnit val="days"/>
      </c:dateAx>
      <c:valAx>
        <c:axId val="2848787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877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shangrilamauritius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  <c:pt idx="5">
                  <c:v>43108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46370</c:v>
                </c:pt>
                <c:pt idx="1">
                  <c:v>47111</c:v>
                </c:pt>
                <c:pt idx="2">
                  <c:v>48614</c:v>
                </c:pt>
                <c:pt idx="3">
                  <c:v>49401</c:v>
                </c:pt>
                <c:pt idx="4">
                  <c:v>50249</c:v>
                </c:pt>
                <c:pt idx="5">
                  <c:v>52327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71-4D67-9400-A492EF24D7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39181488"/>
        <c:axId val="439181816"/>
      </c:barChart>
      <c:dateAx>
        <c:axId val="439181488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181816"/>
        <c:crosses val="autoZero"/>
        <c:auto val="1"/>
        <c:lblOffset val="100"/>
        <c:baseTimeUnit val="days"/>
      </c:dateAx>
      <c:valAx>
        <c:axId val="4391818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181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shangrilamauritius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  <c:pt idx="5">
                  <c:v>43108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673</c:v>
                </c:pt>
                <c:pt idx="1">
                  <c:v>741</c:v>
                </c:pt>
                <c:pt idx="2">
                  <c:v>1503</c:v>
                </c:pt>
                <c:pt idx="3">
                  <c:v>787</c:v>
                </c:pt>
                <c:pt idx="4">
                  <c:v>848</c:v>
                </c:pt>
                <c:pt idx="5">
                  <c:v>2078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DF-4876-B545-4D68813E4C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39187392"/>
        <c:axId val="439186408"/>
      </c:barChart>
      <c:dateAx>
        <c:axId val="439187392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186408"/>
        <c:crosses val="autoZero"/>
        <c:auto val="1"/>
        <c:lblOffset val="100"/>
        <c:baseTimeUnit val="days"/>
      </c:dateAx>
      <c:valAx>
        <c:axId val="4391864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187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shangrilamauritius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  <c:pt idx="5">
                  <c:v>43108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40503</c:v>
                </c:pt>
                <c:pt idx="1">
                  <c:v>48677</c:v>
                </c:pt>
                <c:pt idx="2">
                  <c:v>66161</c:v>
                </c:pt>
                <c:pt idx="3">
                  <c:v>56862</c:v>
                </c:pt>
                <c:pt idx="4">
                  <c:v>55798</c:v>
                </c:pt>
                <c:pt idx="5">
                  <c:v>49519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CE-4C94-8B30-6EFE7AEE08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39195920"/>
        <c:axId val="439192968"/>
      </c:barChart>
      <c:dateAx>
        <c:axId val="439195920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192968"/>
        <c:crosses val="autoZero"/>
        <c:auto val="1"/>
        <c:lblOffset val="100"/>
        <c:baseTimeUnit val="days"/>
      </c:dateAx>
      <c:valAx>
        <c:axId val="4391929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195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  <c:pt idx="5">
                  <c:v>43108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1D-4744-8D85-5C72AC7F15E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  <c:pt idx="5">
                  <c:v>43108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21D-4744-8D85-5C72AC7F15E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  <c:pt idx="5">
                  <c:v>43108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21D-4744-8D85-5C72AC7F15E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  <c:pt idx="5">
                  <c:v>43108</c:v>
                </c:pt>
              </c:numCache>
            </c:num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21D-4744-8D85-5C72AC7F15E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  <c:pt idx="5">
                  <c:v>43108</c:v>
                </c:pt>
              </c:numCache>
            </c:num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21D-4744-8D85-5C72AC7F15E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  <c:pt idx="5">
                  <c:v>43108</c:v>
                </c:pt>
              </c:numCache>
            </c:numRef>
          </c:cat>
          <c:val>
            <c:numRef>
              <c:f>Sheet1!$G$2:$G$7</c:f>
              <c:numCache>
                <c:formatCode>General</c:formatCode>
                <c:ptCount val="6"/>
                <c:pt idx="0">
                  <c:v>32328</c:v>
                </c:pt>
                <c:pt idx="1">
                  <c:v>27614</c:v>
                </c:pt>
                <c:pt idx="2">
                  <c:v>28815</c:v>
                </c:pt>
                <c:pt idx="3">
                  <c:v>31230</c:v>
                </c:pt>
                <c:pt idx="4">
                  <c:v>30554</c:v>
                </c:pt>
                <c:pt idx="5">
                  <c:v>25421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21D-4744-8D85-5C72AC7F15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39187064"/>
        <c:axId val="439197232"/>
      </c:barChart>
      <c:dateAx>
        <c:axId val="439187064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197232"/>
        <c:crosses val="autoZero"/>
        <c:auto val="1"/>
        <c:lblOffset val="100"/>
        <c:baseTimeUnit val="days"/>
      </c:dateAx>
      <c:valAx>
        <c:axId val="4391972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187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@ShangriLaMaur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  <c:pt idx="5">
                  <c:v>43108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2544</c:v>
                </c:pt>
                <c:pt idx="1">
                  <c:v>2588</c:v>
                </c:pt>
                <c:pt idx="2">
                  <c:v>2601</c:v>
                </c:pt>
                <c:pt idx="3">
                  <c:v>2635</c:v>
                </c:pt>
                <c:pt idx="4">
                  <c:v>2663</c:v>
                </c:pt>
                <c:pt idx="5">
                  <c:v>2675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C7-4A69-89A3-9D2FA2FBAE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35391248"/>
        <c:axId val="535391576"/>
      </c:barChart>
      <c:dateAx>
        <c:axId val="535391248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5391576"/>
        <c:crosses val="autoZero"/>
        <c:auto val="1"/>
        <c:lblOffset val="100"/>
        <c:baseTimeUnit val="days"/>
      </c:dateAx>
      <c:valAx>
        <c:axId val="5353915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5391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@ShangriLaMaur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  <c:pt idx="5">
                  <c:v>43108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35</c:v>
                </c:pt>
                <c:pt idx="1">
                  <c:v>44</c:v>
                </c:pt>
                <c:pt idx="2">
                  <c:v>13</c:v>
                </c:pt>
                <c:pt idx="3">
                  <c:v>34</c:v>
                </c:pt>
                <c:pt idx="4">
                  <c:v>28</c:v>
                </c:pt>
                <c:pt idx="5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2E-4F56-B69E-7EF5CDDD7F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36652920"/>
        <c:axId val="536653904"/>
      </c:barChart>
      <c:dateAx>
        <c:axId val="536652920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6653904"/>
        <c:crosses val="autoZero"/>
        <c:auto val="1"/>
        <c:lblOffset val="100"/>
        <c:baseTimeUnit val="days"/>
      </c:dateAx>
      <c:valAx>
        <c:axId val="5366539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6652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  <c:pt idx="5">
                  <c:v>43108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FA-48F6-BDBE-D8E9AD3014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  <c:pt idx="5">
                  <c:v>43108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224</c:v>
                </c:pt>
                <c:pt idx="1">
                  <c:v>279</c:v>
                </c:pt>
                <c:pt idx="2">
                  <c:v>201</c:v>
                </c:pt>
                <c:pt idx="3">
                  <c:v>225</c:v>
                </c:pt>
                <c:pt idx="4">
                  <c:v>249</c:v>
                </c:pt>
                <c:pt idx="5">
                  <c:v>229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FA-48F6-BDBE-D8E9AD3014E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  <c:pt idx="5">
                  <c:v>43108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4FA-48F6-BDBE-D8E9AD3014E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  <c:pt idx="5">
                  <c:v>43108</c:v>
                </c:pt>
              </c:numCache>
            </c:num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4FA-48F6-BDBE-D8E9AD3014E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  <c:pt idx="5">
                  <c:v>43108</c:v>
                </c:pt>
              </c:numCache>
            </c:num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4FA-48F6-BDBE-D8E9AD3014E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  <c:pt idx="3">
                  <c:v>43106</c:v>
                </c:pt>
                <c:pt idx="4">
                  <c:v>43107</c:v>
                </c:pt>
                <c:pt idx="5">
                  <c:v>43108</c:v>
                </c:pt>
              </c:numCache>
            </c:numRef>
          </c:cat>
          <c:val>
            <c:numRef>
              <c:f>Sheet1!$G$2:$G$7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4FA-48F6-BDBE-D8E9AD3014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36657840"/>
        <c:axId val="536654888"/>
      </c:barChart>
      <c:dateAx>
        <c:axId val="536657840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6654888"/>
        <c:crosses val="autoZero"/>
        <c:auto val="1"/>
        <c:lblOffset val="100"/>
        <c:baseTimeUnit val="days"/>
      </c:dateAx>
      <c:valAx>
        <c:axId val="5366548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6657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1F64D-F545-45D9-A113-9C3BB0F202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SLTR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551BCA-E6EA-4450-8EB1-B81691862E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Tactical</a:t>
            </a:r>
          </a:p>
        </p:txBody>
      </p:sp>
    </p:spTree>
    <p:extLst>
      <p:ext uri="{BB962C8B-B14F-4D97-AF65-F5344CB8AC3E}">
        <p14:creationId xmlns:p14="http://schemas.microsoft.com/office/powerpoint/2010/main" val="1563592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0C5A5-F867-40AD-8606-1002F340E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Fans Total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2A28FD-0DB3-4EE9-BF08-3F80E3FAA5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5813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1C6E18-F825-45F5-8FCC-E0938DAAA1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B9406E-3675-44F0-80CF-109E73A3E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706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2A750-7A67-4699-8490-4BCE1E0B0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Fans Change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C1C29C-3B2E-4208-B3AA-CE5C51F4CC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34200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F2ACD1-4847-4229-90DA-6ECFE17B9D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4763FA-63C0-4A57-926E-5DDF5C880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984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7483F-A7CF-4A39-8D95-5778CCEAF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Reach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ACEA42-D657-44E0-8A13-FFFED7156D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68776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CBC755-684A-497C-BE8F-795F0D0DD9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4BE31-8A6B-4F49-984F-A0FB28898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008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586E7-B12C-4757-BD94-622668536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Total Interactions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CB6197-B632-467A-801F-63B3C91348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64824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E80A81-BB71-4575-94ED-20AC315B40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0796AC-0D73-459D-A7DE-38A75D4A7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840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9503F-8C30-4C4A-9A3D-3E308AF2A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Organic Vs Paid Reach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50AF38-70C8-4D28-8B78-817337C436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22876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ED07BD-0E25-407C-9E34-5C47C5A67F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FAE88D-6A76-4DAC-96C5-C35D3951B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876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6F814-7A1B-4952-8C06-78F88C695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Post Reach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3F22DE-8AEC-4603-A572-54C2B91527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06872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2098B2-38D6-4C26-97A0-6B6830B24D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3CDCF3-1CFF-404A-97A5-27A74D585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09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5A13B-6A80-45E5-B527-4F6C0BB59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B94976-4EC6-4493-86B0-9D7220F564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34955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8278010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988591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444546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41031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826252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580549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89103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085301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175652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30856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2526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43071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331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- 2018-07-16 10:00:01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Want to win Brunch, Bubbles &amp; Beats for 2 on Sunday 5th August? Just cast your vote below to enter, and let us know in the comments who you'd bring! 
My favourite part of brunch is...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6805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96018F-7447-4163-9E25-3C31F119C4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01/07/2018 - 31/07/2018</a:t>
            </a:r>
          </a:p>
        </p:txBody>
      </p:sp>
    </p:spTree>
    <p:extLst>
      <p:ext uri="{BB962C8B-B14F-4D97-AF65-F5344CB8AC3E}">
        <p14:creationId xmlns:p14="http://schemas.microsoft.com/office/powerpoint/2010/main" val="9948065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E5476-27D9-4BAE-8234-276347B7D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2F0C68-F486-46AB-92EC-7EC4211720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88121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3015342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83413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64461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729634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855428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787687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987188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19261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744511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984054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8507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7546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88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- 2018-07-17 12:00:01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🍷 Calling all wine connoisseurs, or those who just love a tipple! 
Join us for a 5 course Winemaker Dinner, paired expertly with either a Jordan Wine Estate (25th July) or a Thelema Mountain Vineyards (27th July) wine. Learn about the delicate grape flavours as you dine! 
Book: restaurant-reservations.sltr@shangri-la.com or call on 5259 1441 / 5255 3892 or 402 7400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4605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9A993B-1364-4F15-89FE-6DAABC9D42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01/07/2018 - 31/07/2018</a:t>
            </a:r>
          </a:p>
        </p:txBody>
      </p:sp>
    </p:spTree>
    <p:extLst>
      <p:ext uri="{BB962C8B-B14F-4D97-AF65-F5344CB8AC3E}">
        <p14:creationId xmlns:p14="http://schemas.microsoft.com/office/powerpoint/2010/main" val="42158625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F23E6-6631-403E-B99C-31E88463A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5AE391-1B8D-45D2-A302-B4CF4DECED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15773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5619563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692705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653160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8274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862331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91971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36979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800569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67932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11219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178946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2228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566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- 2018-07-24 15:07:48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To all the local Mauritian Utopianists, Paradise is closer than you think with our local rates offer 🌊 Find out more: https://bit.ly/2NkhnZw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0584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1867D4-9D37-4526-B93B-C37257712C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01/07/2018 - 31/07/2018</a:t>
            </a:r>
          </a:p>
        </p:txBody>
      </p:sp>
    </p:spTree>
    <p:extLst>
      <p:ext uri="{BB962C8B-B14F-4D97-AF65-F5344CB8AC3E}">
        <p14:creationId xmlns:p14="http://schemas.microsoft.com/office/powerpoint/2010/main" val="2644543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B9343-D3DF-483F-ADEF-29C79462E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C6E118-59AD-4660-AAD0-4F9F125943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02619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2057958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723170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478526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296773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277144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13342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266816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6359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94679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27515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3013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0822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2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- 2018-07-25 18:00:07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100+ dishes ✔️ Live entertainment ✔️Chilled bubbly ✔️ 
Brunch, Bubbles &amp; Beats on Sunday 5th August is now FULLY BOOKED! 
But don't worry, we are now taking bookings for September 2nd: restaurant-reservations.sltr@shangri-la.com or call on 5259 1441 / 5255 3892 or 402 7400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9876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84D4A0-ED42-42FA-A206-BA1B819733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01/07/2018 - 31/07/2018</a:t>
            </a:r>
          </a:p>
        </p:txBody>
      </p:sp>
    </p:spTree>
    <p:extLst>
      <p:ext uri="{BB962C8B-B14F-4D97-AF65-F5344CB8AC3E}">
        <p14:creationId xmlns:p14="http://schemas.microsoft.com/office/powerpoint/2010/main" val="6495704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CC27E-B2E8-4FAD-B0D6-B46FCFAD9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2CE4EA-9677-4163-A85F-4B8FFDE8DC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77653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7669118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436663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444978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9580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444534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4484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120692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3219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763035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457775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91432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4395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407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- 2018-07-22 15:00:01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If you love wine, and you love fine dining in a stunning surrounding, then we might just have the night for you. Join us on either the 25th July for Jordan Wine Estate, or the 27th July for a Thelema Mountain Vineyards paired dinner!  
Book: restaurant-reservations.sltr@shangri-la.com or call on 5259 1441 / 5255 3892 or 402 7400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4238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CD7A70-BEAD-4671-B69D-25261861B7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01/07/2018 - 31/07/2018</a:t>
            </a:r>
          </a:p>
        </p:txBody>
      </p:sp>
    </p:spTree>
    <p:extLst>
      <p:ext uri="{BB962C8B-B14F-4D97-AF65-F5344CB8AC3E}">
        <p14:creationId xmlns:p14="http://schemas.microsoft.com/office/powerpoint/2010/main" val="24883985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C96E7-BA38-4754-B2C1-29539ED3D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CC760D-CD0A-42BD-BDD2-C8D132B1C1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10035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3628722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73012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69566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04244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957400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55715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564411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697521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87744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324462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537641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1040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937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- 2018-07-18 15:59:35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guaranteed complimentary late check-out or a free upgrade to full board make moments like these even more magical ☀️ Find out more about the offer here: https://bit.ly/2NkhnZw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271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- 2018-07-25 14:00:00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Once you go Frangipani you won't look back! Each suite offers 697-751 square ft of luxury, as well as exclusive privileges, including breakfast at Republik Beach Club &amp; Grill, daily sunset cocktails and a complimentary mini-bar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6743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8D04B1-15E5-4FC5-884E-7427EF5409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01/07/2018 - 31/07/2018</a:t>
            </a:r>
          </a:p>
        </p:txBody>
      </p:sp>
    </p:spTree>
    <p:extLst>
      <p:ext uri="{BB962C8B-B14F-4D97-AF65-F5344CB8AC3E}">
        <p14:creationId xmlns:p14="http://schemas.microsoft.com/office/powerpoint/2010/main" val="23869697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BB4B3-90E6-4F1A-A286-3527A338E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EF8A53-3240-4BF2-9402-7BC252B9D9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83633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8483850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219631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930597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8275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77740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20439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451058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918296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543842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28584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8440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9861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125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- 2018-07-11 17:00:01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sun begins to set at about 5.30pm in Mauritius, which is perfect timing to catch Happy Hour on Republik Beach! Complimentary if you're a Frangipani guest. 📷 miss.travelaround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164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- 2018-07-21 16:00:00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Your new desktop screensaver 😉 📷 sophielellis85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376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- 2018-07-17 12:59:55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Mauritian Residents Stay Offer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145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B8903F-8057-424A-B86C-C7B45D4A6A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01/07/2018 - 31/07/2018</a:t>
            </a:r>
          </a:p>
        </p:txBody>
      </p:sp>
    </p:spTree>
    <p:extLst>
      <p:ext uri="{BB962C8B-B14F-4D97-AF65-F5344CB8AC3E}">
        <p14:creationId xmlns:p14="http://schemas.microsoft.com/office/powerpoint/2010/main" val="37428383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C4131-2290-466F-8F2B-38BA171D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AEB208-FD73-4E5A-BBDF-3824AC89E4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61259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4135782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319684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996365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987313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143440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360493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85999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85086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927782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59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873104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3272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153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- 2018-07-27 13:30:00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Red flag = Do not disturb! 🚩
Blue flag = Drinks please! 🍹
And if you're lucky, you might be served by one of our team on their cool delivery segway!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190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- 2018-07-23 11:00:01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 are the only resort in Mauritius with our own private island- Ilot Mangénie, a peaceful sanctuary to relax in paradise with a beach that stretches over 1,620 metres. Not to mention the additional beaches at Ile aux Cerfs... 📷 ashnee2403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7780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DF0804-668F-4BB3-9A68-E686AACECF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01/07/2018 - 31/07/2018</a:t>
            </a:r>
          </a:p>
        </p:txBody>
      </p:sp>
    </p:spTree>
    <p:extLst>
      <p:ext uri="{BB962C8B-B14F-4D97-AF65-F5344CB8AC3E}">
        <p14:creationId xmlns:p14="http://schemas.microsoft.com/office/powerpoint/2010/main" val="41223593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B3A67-5324-4700-9D44-BECBA8387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CCE224-4E6B-4F0F-8421-1D8FADED7C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2640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8579414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42834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670511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99936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080968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56219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832716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444647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317859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399323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17966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1727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434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- 2018-07-05 13:00:00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colours of Port Louis will light up your day! 📷: mauritius__explored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612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- 2018-07-09 15:16:25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⚽ It's nearly the end of an amazing month for football! ⚽ 
Come and soak up the football fever with us for the final match and watch on our 2 big screens! Food and drink options available from Rs. 1,200 per person. Book a spot: restaurant-reservations.sltr@shangri-la.com or call on 5259 1441 / 5255 3892 or 402 7400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2095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10824-F024-4BFD-85B6-5B3B1F2C6A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01/07/2018 - 31/07/2018</a:t>
            </a:r>
          </a:p>
        </p:txBody>
      </p:sp>
    </p:spTree>
    <p:extLst>
      <p:ext uri="{BB962C8B-B14F-4D97-AF65-F5344CB8AC3E}">
        <p14:creationId xmlns:p14="http://schemas.microsoft.com/office/powerpoint/2010/main" val="39538459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DCBE5-7961-4D16-BD29-65C18072A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93F413-21A7-47B8-A257-B133A22D24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28385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9838139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256246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81983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07150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95306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6490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08225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07061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32029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45316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81395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5537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030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- 2018-07-20 14:00:00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Dancing into the weekend like... 📷 selinajulien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937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- 2018-07-28 10:30:01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T-Club has everything your children need for a fun day in the sun, including their own shaded and guarded pool!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627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- 2018-07-14 12:00:00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Winding down the day, before heading to the Sega Bar for rum and live music 👌🏾📷 citizen_cain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1843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862689-4B67-45CD-8133-527F8B7A40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01/07/2018 - 31/07/2018</a:t>
            </a:r>
          </a:p>
        </p:txBody>
      </p:sp>
    </p:spTree>
    <p:extLst>
      <p:ext uri="{BB962C8B-B14F-4D97-AF65-F5344CB8AC3E}">
        <p14:creationId xmlns:p14="http://schemas.microsoft.com/office/powerpoint/2010/main" val="7838423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CC894-6E60-4C60-8FBD-863838386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94EA0A-7380-47B2-91FB-DE610531B5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76671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0906786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492058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976365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162929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236984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58662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724861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79029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46875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58867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7387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8222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138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- 2018-07-06 13:00:01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Introducing the Frangipani swimming pool - an adults only sanctuary for quiet dips and tranquil paddles.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528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- 2018-07-08 11:30:00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Mauritius is a small nation at 2,030 square kilometres, however every inch of coastline is a sight to behold! We personally think this is the best one, but we may be biased...
📷: MarcPBernard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7008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14167-20EB-44BB-B058-B706E9B1CF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01/07/2018 - 31/07/2018</a:t>
            </a:r>
          </a:p>
        </p:txBody>
      </p:sp>
    </p:spTree>
    <p:extLst>
      <p:ext uri="{BB962C8B-B14F-4D97-AF65-F5344CB8AC3E}">
        <p14:creationId xmlns:p14="http://schemas.microsoft.com/office/powerpoint/2010/main" val="25814121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4FD9F-2AB1-46D8-829E-0709D967C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863A7E-4CA5-43E2-B2F6-E18D90E68B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06954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2423297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73457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17415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214604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149965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615334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94807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335202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03306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844543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608165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74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307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- 2018-07-30 15:00:01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What a way to immerse yourself in a new culture than to dance and sing along! Catch our entertainment team's performances around the resort during your stay, including a Sega show on Thursday evenings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781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- 2018-07-01 17:00:01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Tag the person you'd like to watch this sunset with! ☀️📷: sophielellis85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0820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EEE019-65F0-4E57-B7DD-E1F138DB3C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01/07/2018 - 31/07/2018</a:t>
            </a:r>
          </a:p>
        </p:txBody>
      </p:sp>
    </p:spTree>
    <p:extLst>
      <p:ext uri="{BB962C8B-B14F-4D97-AF65-F5344CB8AC3E}">
        <p14:creationId xmlns:p14="http://schemas.microsoft.com/office/powerpoint/2010/main" val="6075186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4AB52-A7FB-469F-9EC9-BB0BCC931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7067E2-0B29-463A-963D-980EA54DF8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29062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9558206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268565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79997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97211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46514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280774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478962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20477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142338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735825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064628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6922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074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- 2018-07-12 13:00:01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Name this spot! 👇🏾  Our guests will be able to tell where this picture was taken! 📷 rodolfotortima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339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- 2018-07-19 11:00:00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Wiggle your toes and get comfortable! There's plenty of beds around our pools, so you can settle in for the long haul 📷 yaqin_428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150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- 2018-07-31 12:00:00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Swinging into August already! 📷 mauritiusedits chettanr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8706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869B16-2046-4315-B361-104DBD6563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01/07/2018 - 31/07/2018</a:t>
            </a:r>
          </a:p>
        </p:txBody>
      </p:sp>
    </p:spTree>
    <p:extLst>
      <p:ext uri="{BB962C8B-B14F-4D97-AF65-F5344CB8AC3E}">
        <p14:creationId xmlns:p14="http://schemas.microsoft.com/office/powerpoint/2010/main" val="41493089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6C4C4-DB4E-41F7-9DC7-031802578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C4D436-5B85-4B85-AE2F-A4B4AA56BD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91750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0203163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436024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34447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437530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411415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1517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61366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648704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12171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738151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333404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904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30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- 2018-07-03 12:00:01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Not even sure how to caption this one, its just too 😍 Taking suggestions below 👇🏾 📷 Iqra Ahmed Tahir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4649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CFF9A8-7AAD-454E-AB0D-630FABA5ED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01/07/2018 - 31/07/2018</a:t>
            </a:r>
          </a:p>
        </p:txBody>
      </p:sp>
    </p:spTree>
    <p:extLst>
      <p:ext uri="{BB962C8B-B14F-4D97-AF65-F5344CB8AC3E}">
        <p14:creationId xmlns:p14="http://schemas.microsoft.com/office/powerpoint/2010/main" val="9815575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A3D65-9348-4FC7-B1E0-BB6367968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IG Followers Total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BADE3B-B951-495D-AAE4-563D7DB665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05373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1741D2-94F2-4F52-ADFC-10A3960063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AC0080-9A2C-43B3-9B57-58C5AED2F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8569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CED7C-D505-4798-97C7-9E3DBEF9E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IG Followers Change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64136F-0BF9-4870-832F-A9275BE7A9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01313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14078B-F344-45FC-8486-1364E42606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488209-7AAB-496D-992C-2F0EF85C6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4981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28FC3-11AC-4601-BE17-E5AABD04E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 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AD1BEF-9EE0-4C5D-99EF-6360DEB2E3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52618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143B55-B377-4A9A-A7AF-581DA89008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06F28-3756-45D4-8CEC-1A9D87ADE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9696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A33EE-CB1E-4C5D-B05A-E30467B2C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IG Total Interactions (Bar Chart) | shangrilamauritius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F49607-5FB6-40A7-AC0B-DB38D4491C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47831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249F61-3A07-42A9-A488-5F49DAF14F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D7BF6-3151-4141-87E1-910321CB3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2688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D44F9-1823-4514-AF93-350C0C86B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SLTR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487232-D131-499F-B363-598657EAA1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31311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1789144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566445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708889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236859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65374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745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- 2018-08-14 11:32:11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 pretty it almost hurts! 😍 📷 chuysman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3.1251 %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848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- 2018-08-20 12:03:43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do you say "Mauritius is beautiful" in your language? 📷 thecutlercollective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3.1563 %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987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- 2018-08-19 13:24:33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Sandpits, for adults. 📷 hcorver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2.6949 %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295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- 2018-08-11 12:12:35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Coming in to land is all part of the fun! 📷 @visualofrayhaan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2.6499 %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561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- 2018-08-23 13:12:23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 Morne est magnifique! 📷 _.ferra._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2.2735 %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157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- 2018-08-01 18:32:02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are so excited that the BacheloretteABC chose our iconic island resort shangrilamaldives for the season final of The Bachelorette. Witness bkoof get her fairy tale ending at our romantic hideaway.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2.3558 %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522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- 2018-08-09 15:08:51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It's all about YOU! Post snaps of your time here on IG Stories and tag us, we'll repost the best!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2.1821 %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835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- 2018-08-15 11:37:20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Sunken cushion pit, or wooden table? Where would you choose? 📷 mauritius_travel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2.0484 %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6855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9E4281-DB34-40B4-A40B-2910A754EB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01/08/2018 - 31/08/2018</a:t>
            </a:r>
          </a:p>
        </p:txBody>
      </p:sp>
    </p:spTree>
    <p:extLst>
      <p:ext uri="{BB962C8B-B14F-4D97-AF65-F5344CB8AC3E}">
        <p14:creationId xmlns:p14="http://schemas.microsoft.com/office/powerpoint/2010/main" val="18785292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F94A7-0C0A-433A-A0DD-5AAC70428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SLTR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3E8786-8F90-4336-A188-6B5919BE82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01880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9401020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961894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924193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286900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80318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171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- 2018-08-28 13:28:36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corner of the East Side 📷: fdibra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1.9386 %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388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- 2018-08-25 12:17:23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Pull up a cushion, because we could look at this all day.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1.8252 %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452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- 2018-08-16 13:09:58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Those shadows though... 🌴 📷 debiflue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533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- 2018-08-05 13:09:16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are you doing tonight? We're heading down this hill to Republik for sundowners! 5.30pm - 6.30pm 📷 kingangelr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1.6873 %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721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- 2018-08-01 11:17:49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Is this what wanderlust feels like? 📷: Julinda Gega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890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- 2018-08-30 09:52:44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When you find yourself in a Private Beach Villa... You're going to want to jump in the infitiy pool! 📷: joel_capillaire and _katia_m_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792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- 2018-08-07 11:03:42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Ask for a cabana experience at Ilot Mangenie - you won't regret it 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680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- 2018-08-21 12:47:48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Sega Bar is the place to be for live music and rum cocktails 📷 mauritius.tropicalheaven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904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- 2018-08-22 14:00:08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Breakfast al fresco 📷 heidimarcus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728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FD58D6-0AAB-4FF4-9E82-3B1D623268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01/08/2018 - 31/08/2018</a:t>
            </a:r>
          </a:p>
        </p:txBody>
      </p:sp>
    </p:spTree>
    <p:extLst>
      <p:ext uri="{BB962C8B-B14F-4D97-AF65-F5344CB8AC3E}">
        <p14:creationId xmlns:p14="http://schemas.microsoft.com/office/powerpoint/2010/main" val="6016641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0F103-7762-4F4A-AE56-41C94FF78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SLTR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463334-81C0-4368-8C65-FF7AE26C12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04558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1968479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081801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292347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289055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58956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212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- 2018-08-08 11:21:56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World Class Golf course, right next door (and by door we mean island). 🏌️‍♂️ 📷 ileauxcerfsgolfclub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363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- 2018-08-24 13:08:55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Ilot Mangenie is calling... 📷 Missy Primrose Henna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313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- 2018-08-12 12:31:55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T-winning! 👯‍♀️ 📷 carmensluxurytravel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512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- 2018-08-31 14:14:08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If resort life still isn't serene enough for you... We have the answer, just a 10 min boat ride away. #IlotMangenie 📷: benwsmith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128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- 2018-08-29 13:11:16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Midweek madness! (Only kidding, life is bliss) 📷: titoublagnac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845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- 2018-08-26 13:34:04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bedrooms, outdoor shower, private pool... Unlike anything else! #PrivateBeachVilla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888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- 2018-08-17 13:31:17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"Cannot confirm if this is a painting or reality" 😂 📷 salehamohideen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871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- 2018-08-27 12:25:08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Hot stone massage, yes please! #CHI, The Spa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1459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90C1F6-F45A-4DAA-9F17-9ED7D9A0CC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01/08/2018 - 31/08/2018</a:t>
            </a:r>
          </a:p>
        </p:txBody>
      </p:sp>
    </p:spTree>
    <p:extLst>
      <p:ext uri="{BB962C8B-B14F-4D97-AF65-F5344CB8AC3E}">
        <p14:creationId xmlns:p14="http://schemas.microsoft.com/office/powerpoint/2010/main" val="5972659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848EF-58E9-4257-9307-072BB7C9F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SLTR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65D617-7506-4A4A-81A8-18AFB05D58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53604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8448410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96192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63818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69709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29718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1913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44638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20592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74287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7577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618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shangrilamauritius - 2018-08-04 11:33:37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From our front door to yours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071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shangrilamauritius - 2018-07-22 14:13:06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For families, groups or just solo, Private Beach Villas are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396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shangrilamauritius - 2018-07-04 18:13:34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Frangipani ➡️ the entrance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07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shangrilamauritius - 2018-06-25 10:21:43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Challenging you to get up early tomorrow morning and film your sunrise! 📷: lionesscindyl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128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shangrilamauritius - 2018-05-27 13:40:14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Tick these off your vacation goals:
Personal fountain ✅
Priceless Views ✅
Private beach 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8823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859C3E-DD76-4C56-9330-6FCDF72D7D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01/03/2018 - 31/08/2018</a:t>
            </a:r>
          </a:p>
        </p:txBody>
      </p:sp>
    </p:spTree>
    <p:extLst>
      <p:ext uri="{BB962C8B-B14F-4D97-AF65-F5344CB8AC3E}">
        <p14:creationId xmlns:p14="http://schemas.microsoft.com/office/powerpoint/2010/main" val="6118592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BDF2C-14C4-41DD-B12F-9D2AD714B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SLTR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4ECB6C-544C-4421-9CEF-44AA7B0640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73825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9873032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10393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2412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68555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90247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11338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61772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15583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02573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6931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274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shangrilamauritius - 2018-05-10 13:40:15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 was a pleasure to have @hudabeauty and her family with us in our Private Beach Villa! @monakattan @alyakattan @silverfox08 @hindash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846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shangrilamauritius - 2018-05-07 13:00:26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#Repost @hindash
・・・
Doing @hudabeauty ‘s makeup under the sun, in a pool, in Mauritius! LOOK AT THAT VIEW!!! ☀️ using Bronze Sands 3D Highlighter Palette.
☀️ Hotel: @shangrilamauritius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480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shangrilamauritius - 2018-04-29 11:53:11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Looking for amazing escapes? Let your #Islandian expert Olivia guide you to experience the Indian Ocean as the locals do. Find out more at islandian.com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0970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E9DE8C-2771-4FAA-A655-04902E57EE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01/03/2018 - 31/08/2018</a:t>
            </a:r>
          </a:p>
        </p:txBody>
      </p:sp>
    </p:spTree>
    <p:extLst>
      <p:ext uri="{BB962C8B-B14F-4D97-AF65-F5344CB8AC3E}">
        <p14:creationId xmlns:p14="http://schemas.microsoft.com/office/powerpoint/2010/main" val="7411977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D89F2-DF8B-4404-9105-0466FD570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SLTR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7B6DAA-E092-4873-8E4B-AD91BF6D19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8831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6739594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69952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62569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79445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70325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54416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90071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18397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41957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6366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848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shangrilamauritius - 2018-04-19 10:42:38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@_islandian_ invites you to unveil the secrets of fine gourmet cuisine with #TheTestKitchen at #ShangriLaMauritius. 
From catamaran cruises to nature explorations, find out about the tailor-made experiences. #Islandian #lovetheislands #islandexperience #islandspirit #holidays #mauritius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6902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2A02B9-21BC-4EFF-B7C0-65C890B471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01/03/2018 - 31/08/2018</a:t>
            </a:r>
          </a:p>
        </p:txBody>
      </p:sp>
    </p:spTree>
    <p:extLst>
      <p:ext uri="{BB962C8B-B14F-4D97-AF65-F5344CB8AC3E}">
        <p14:creationId xmlns:p14="http://schemas.microsoft.com/office/powerpoint/2010/main" val="42660323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15D90-3ABD-451A-9C8C-9B0F80685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Followers Total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650E5C-492E-4541-825B-3CE910FBD3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53550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E9BFA2-088C-4930-9052-44B6E247A8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2FABBE-084E-45BD-98F4-8C630BFA7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2574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7608C-811A-46A2-BFA7-44E67B5C1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Followers Change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CD2A6B-98EE-4825-B45E-2A6508EC28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64106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17E0FF-EF8E-43AB-8EF4-75ABA78AE8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FEFC9-85C6-41BB-AB40-F2DD99427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5906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F541B-B2C9-4CF0-AA37-E417F169F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TW Total Interactions (Bar Chart) | Shangri-La Mauritius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394FAD-9CB0-4129-8227-48CBCBD8DA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71319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F0C317-6882-4926-802F-580F113F17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F5CD7D-3D37-452F-BA8C-0591AEA8B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862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1768</Words>
  <Application>Microsoft Office PowerPoint</Application>
  <PresentationFormat>On-screen Show (4:3)</PresentationFormat>
  <Paragraphs>809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Arial</vt:lpstr>
      <vt:lpstr>Calibri</vt:lpstr>
      <vt:lpstr>quintly_template</vt:lpstr>
      <vt:lpstr>SLTR</vt:lpstr>
      <vt:lpstr>FB Insights Fans Total (Bar Chart) | SLTR</vt:lpstr>
      <vt:lpstr>FB Fans Change (Bar Chart) | SLTR</vt:lpstr>
      <vt:lpstr>FB Reach (Bar Chart) | SLTR</vt:lpstr>
      <vt:lpstr>FB Total Interactions (Bar Chart) | SLTR</vt:lpstr>
      <vt:lpstr>FB Organic Vs Paid Reach (Bar Chart) | SLTR</vt:lpstr>
      <vt:lpstr>FB Post Reach (Bar Chart) | SLTR</vt:lpstr>
      <vt:lpstr>FB Own Posts Table with views | SLTR - 1 of 14</vt:lpstr>
      <vt:lpstr>FB Own Posts Table with views | SLTR - 2 of 14</vt:lpstr>
      <vt:lpstr>FB Own Posts Table with views | SLTR - 3 of 14</vt:lpstr>
      <vt:lpstr>FB Own Posts Table with views | SLTR - 4 of 14</vt:lpstr>
      <vt:lpstr>FB Own Posts Table with views | SLTR - 5 of 14</vt:lpstr>
      <vt:lpstr>FB Own Posts Table with views | SLTR - 6 of 14</vt:lpstr>
      <vt:lpstr>FB Own Posts Table with views | SLTR - 7 of 14</vt:lpstr>
      <vt:lpstr>FB Own Posts Table with views | SLTR - 8 of 14</vt:lpstr>
      <vt:lpstr>FB Own Posts Table with views | SLTR - 9 of 14</vt:lpstr>
      <vt:lpstr>FB Own Posts Table with views | SLTR - 10 of 14</vt:lpstr>
      <vt:lpstr>FB Own Posts Table with views | SLTR - 11 of 14</vt:lpstr>
      <vt:lpstr>FB Own Posts Table with views | SLTR - 12 of 14</vt:lpstr>
      <vt:lpstr>FB Own Posts Table with views | SLTR - 13 of 14</vt:lpstr>
      <vt:lpstr>FB Own Posts Table with views | SLTR - 14 of 14</vt:lpstr>
      <vt:lpstr>IG Followers Total (Bar Chart) | SLTR</vt:lpstr>
      <vt:lpstr>IG Followers Change (Bar Chart) | SLTR</vt:lpstr>
      <vt:lpstr>Reach  | SLTR</vt:lpstr>
      <vt:lpstr>IG Total Interactions (Bar Chart) | shangrilamauritius</vt:lpstr>
      <vt:lpstr>Instagram Posts Table | SLTR - 1 of 3</vt:lpstr>
      <vt:lpstr>Instagram Posts Table | SLTR - 2 of 3</vt:lpstr>
      <vt:lpstr>Instagram Posts Table | SLTR - 3 of 3</vt:lpstr>
      <vt:lpstr>Instagram Videos Table | SLTR - 1 of 3</vt:lpstr>
      <vt:lpstr>Instagram Videos Table | SLTR - 2 of 3</vt:lpstr>
      <vt:lpstr>Instagram Videos Table | SLTR - 3 of 3</vt:lpstr>
      <vt:lpstr>TW Followers Total (Bar Chart) | SLTR</vt:lpstr>
      <vt:lpstr>TW Followers Change (Bar Chart) | SLTR</vt:lpstr>
      <vt:lpstr>TW Total Interactions (Bar Chart) | Shangri-La Mauritius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SLTR</dc:title>
  <dc:creator>Administrator</dc:creator>
  <cp:lastModifiedBy>Administrator</cp:lastModifiedBy>
  <cp:revision>1</cp:revision>
  <dcterms:created xsi:type="dcterms:W3CDTF">2018-09-03T08:13:26Z</dcterms:created>
  <dcterms:modified xsi:type="dcterms:W3CDTF">2018-09-03T08:15:01Z</dcterms:modified>
</cp:coreProperties>
</file>