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50659</c:v>
                </c:pt>
                <c:pt idx="1">
                  <c:v>51672</c:v>
                </c:pt>
                <c:pt idx="2">
                  <c:v>52436</c:v>
                </c:pt>
                <c:pt idx="3">
                  <c:v>52779</c:v>
                </c:pt>
                <c:pt idx="4">
                  <c:v>53931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8C-4E6A-AABD-F518BF86C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8488448"/>
        <c:axId val="292722736"/>
      </c:barChart>
      <c:dateAx>
        <c:axId val="15848844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22736"/>
        <c:crosses val="autoZero"/>
        <c:auto val="1"/>
        <c:lblOffset val="100"/>
        <c:baseTimeUnit val="days"/>
      </c:dateAx>
      <c:valAx>
        <c:axId val="2927227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48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1812</c:v>
                </c:pt>
                <c:pt idx="1">
                  <c:v>1016</c:v>
                </c:pt>
                <c:pt idx="2">
                  <c:v>752</c:v>
                </c:pt>
                <c:pt idx="3">
                  <c:v>362</c:v>
                </c:pt>
                <c:pt idx="4">
                  <c:v>1125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DD-43F9-9528-6894642C2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3211648"/>
        <c:axId val="353215256"/>
      </c:barChart>
      <c:dateAx>
        <c:axId val="35321164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15256"/>
        <c:crosses val="autoZero"/>
        <c:auto val="1"/>
        <c:lblOffset val="100"/>
        <c:baseTimeUnit val="days"/>
      </c:dateAx>
      <c:valAx>
        <c:axId val="3532152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1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554834</c:v>
                </c:pt>
                <c:pt idx="1">
                  <c:v>381764</c:v>
                </c:pt>
                <c:pt idx="2">
                  <c:v>251834</c:v>
                </c:pt>
                <c:pt idx="3">
                  <c:v>194057</c:v>
                </c:pt>
                <c:pt idx="4">
                  <c:v>285715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85-4C77-A74A-5F56F4C324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9872184"/>
        <c:axId val="349875792"/>
      </c:barChart>
      <c:dateAx>
        <c:axId val="34987218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75792"/>
        <c:crosses val="autoZero"/>
        <c:auto val="1"/>
        <c:lblOffset val="100"/>
        <c:baseTimeUnit val="days"/>
      </c:dateAx>
      <c:valAx>
        <c:axId val="349875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7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121422</c:v>
                </c:pt>
                <c:pt idx="1">
                  <c:v>32136</c:v>
                </c:pt>
                <c:pt idx="2">
                  <c:v>29203</c:v>
                </c:pt>
                <c:pt idx="3">
                  <c:v>15680</c:v>
                </c:pt>
                <c:pt idx="4">
                  <c:v>34819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F1-48AB-864F-726126AD6B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4349400"/>
        <c:axId val="354354320"/>
      </c:barChart>
      <c:dateAx>
        <c:axId val="35434940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54320"/>
        <c:crosses val="autoZero"/>
        <c:auto val="1"/>
        <c:lblOffset val="100"/>
        <c:baseTimeUnit val="days"/>
      </c:dateAx>
      <c:valAx>
        <c:axId val="3543543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34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17509</c:v>
                </c:pt>
                <c:pt idx="1">
                  <c:v>12288</c:v>
                </c:pt>
                <c:pt idx="2">
                  <c:v>14974</c:v>
                </c:pt>
                <c:pt idx="3">
                  <c:v>11088</c:v>
                </c:pt>
                <c:pt idx="4">
                  <c:v>14976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A9-410C-BACA-8C4D41BB2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421411</c:v>
                </c:pt>
                <c:pt idx="1">
                  <c:v>207518</c:v>
                </c:pt>
                <c:pt idx="2">
                  <c:v>110735</c:v>
                </c:pt>
                <c:pt idx="3">
                  <c:v>73799</c:v>
                </c:pt>
                <c:pt idx="4">
                  <c:v>198770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A9-410C-BACA-8C4D41BB2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9872840"/>
        <c:axId val="349873824"/>
      </c:barChart>
      <c:dateAx>
        <c:axId val="34987284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73824"/>
        <c:crosses val="autoZero"/>
        <c:auto val="1"/>
        <c:lblOffset val="100"/>
        <c:baseTimeUnit val="days"/>
      </c:dateAx>
      <c:valAx>
        <c:axId val="349873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7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464955</c:v>
                </c:pt>
                <c:pt idx="1">
                  <c:v>251158</c:v>
                </c:pt>
                <c:pt idx="2">
                  <c:v>132621</c:v>
                </c:pt>
                <c:pt idx="3">
                  <c:v>96471</c:v>
                </c:pt>
                <c:pt idx="4">
                  <c:v>222750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B5-4E26-BB96-BB571F0444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3017496"/>
        <c:axId val="353019464"/>
      </c:barChart>
      <c:dateAx>
        <c:axId val="35301749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19464"/>
        <c:crosses val="autoZero"/>
        <c:auto val="1"/>
        <c:lblOffset val="100"/>
        <c:baseTimeUnit val="days"/>
      </c:dateAx>
      <c:valAx>
        <c:axId val="353019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1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46370</c:v>
                </c:pt>
                <c:pt idx="1">
                  <c:v>47111</c:v>
                </c:pt>
                <c:pt idx="2">
                  <c:v>48614</c:v>
                </c:pt>
                <c:pt idx="3">
                  <c:v>49401</c:v>
                </c:pt>
                <c:pt idx="4">
                  <c:v>50249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01-4192-A5CC-69B3EF5C6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0077568"/>
        <c:axId val="450076584"/>
      </c:barChart>
      <c:dateAx>
        <c:axId val="45007756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076584"/>
        <c:crosses val="autoZero"/>
        <c:auto val="1"/>
        <c:lblOffset val="100"/>
        <c:baseTimeUnit val="days"/>
      </c:dateAx>
      <c:valAx>
        <c:axId val="450076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07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673</c:v>
                </c:pt>
                <c:pt idx="1">
                  <c:v>741</c:v>
                </c:pt>
                <c:pt idx="2">
                  <c:v>1503</c:v>
                </c:pt>
                <c:pt idx="3">
                  <c:v>787</c:v>
                </c:pt>
                <c:pt idx="4">
                  <c:v>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FB-4162-A91A-B7B37FF8C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0082160"/>
        <c:axId val="450085112"/>
      </c:barChart>
      <c:dateAx>
        <c:axId val="45008216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085112"/>
        <c:crosses val="autoZero"/>
        <c:auto val="1"/>
        <c:lblOffset val="100"/>
        <c:baseTimeUnit val="days"/>
      </c:dateAx>
      <c:valAx>
        <c:axId val="450085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08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40503</c:v>
                </c:pt>
                <c:pt idx="1">
                  <c:v>48677</c:v>
                </c:pt>
                <c:pt idx="2">
                  <c:v>66161</c:v>
                </c:pt>
                <c:pt idx="3">
                  <c:v>56862</c:v>
                </c:pt>
                <c:pt idx="4">
                  <c:v>54368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C3-4011-8DAA-4C1E8419C5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0090360"/>
        <c:axId val="450088720"/>
      </c:barChart>
      <c:dateAx>
        <c:axId val="45009036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088720"/>
        <c:crosses val="autoZero"/>
        <c:auto val="1"/>
        <c:lblOffset val="100"/>
        <c:baseTimeUnit val="days"/>
      </c:dateAx>
      <c:valAx>
        <c:axId val="450088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09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A2-4194-9075-89954F59CF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A2-4194-9075-89954F59CF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A2-4194-9075-89954F59CF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A2-4194-9075-89954F59CF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A2-4194-9075-89954F59CF3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32328</c:v>
                </c:pt>
                <c:pt idx="1">
                  <c:v>27614</c:v>
                </c:pt>
                <c:pt idx="2">
                  <c:v>28815</c:v>
                </c:pt>
                <c:pt idx="3">
                  <c:v>31221</c:v>
                </c:pt>
                <c:pt idx="4">
                  <c:v>30044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A2-4194-9075-89954F59C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0092328"/>
        <c:axId val="450089704"/>
      </c:barChart>
      <c:dateAx>
        <c:axId val="45009232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089704"/>
        <c:crosses val="autoZero"/>
        <c:auto val="1"/>
        <c:lblOffset val="100"/>
        <c:baseTimeUnit val="days"/>
      </c:dateAx>
      <c:valAx>
        <c:axId val="450089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09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2544</c:v>
                </c:pt>
                <c:pt idx="1">
                  <c:v>2588</c:v>
                </c:pt>
                <c:pt idx="2">
                  <c:v>2601</c:v>
                </c:pt>
                <c:pt idx="3">
                  <c:v>2635</c:v>
                </c:pt>
                <c:pt idx="4">
                  <c:v>2663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42-4235-9989-A5E96759F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3073792"/>
        <c:axId val="493067560"/>
      </c:barChart>
      <c:dateAx>
        <c:axId val="49307379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67560"/>
        <c:crosses val="autoZero"/>
        <c:auto val="1"/>
        <c:lblOffset val="100"/>
        <c:baseTimeUnit val="days"/>
      </c:dateAx>
      <c:valAx>
        <c:axId val="493067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7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44</c:v>
                </c:pt>
                <c:pt idx="2">
                  <c:v>13</c:v>
                </c:pt>
                <c:pt idx="3">
                  <c:v>34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17-46C0-8551-78BC447F4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3071824"/>
        <c:axId val="493085600"/>
      </c:barChart>
      <c:dateAx>
        <c:axId val="49307182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85600"/>
        <c:crosses val="autoZero"/>
        <c:auto val="1"/>
        <c:lblOffset val="100"/>
        <c:baseTimeUnit val="days"/>
      </c:dateAx>
      <c:valAx>
        <c:axId val="493085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7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F8-4E09-BC40-B87F7E17C6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224</c:v>
                </c:pt>
                <c:pt idx="1">
                  <c:v>279</c:v>
                </c:pt>
                <c:pt idx="2">
                  <c:v>201</c:v>
                </c:pt>
                <c:pt idx="3">
                  <c:v>225</c:v>
                </c:pt>
                <c:pt idx="4">
                  <c:v>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F8-4E09-BC40-B87F7E17C6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F8-4E09-BC40-B87F7E17C6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F8-4E09-BC40-B87F7E17C6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F8-4E09-BC40-B87F7E17C6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BF8-4E09-BC40-B87F7E17C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93080024"/>
        <c:axId val="493087240"/>
      </c:barChart>
      <c:dateAx>
        <c:axId val="49308002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87240"/>
        <c:crosses val="autoZero"/>
        <c:auto val="1"/>
        <c:lblOffset val="100"/>
        <c:baseTimeUnit val="days"/>
      </c:dateAx>
      <c:valAx>
        <c:axId val="493087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08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C9238-36CE-4495-85B9-565C25B332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SLTR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7B9488-E6B9-4EED-B86E-0408A09B60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Tactical</a:t>
            </a:r>
          </a:p>
        </p:txBody>
      </p:sp>
    </p:spTree>
    <p:extLst>
      <p:ext uri="{BB962C8B-B14F-4D97-AF65-F5344CB8AC3E}">
        <p14:creationId xmlns:p14="http://schemas.microsoft.com/office/powerpoint/2010/main" val="2836393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C22FD-DB96-4202-B4A5-1B088C40C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Fans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D39D74-62EC-452B-B2F7-0F4D00EA8E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8803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9E5C6-D920-4618-9454-C2B88B914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0ABC-250B-4715-B144-9BB964B0E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647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9968C-9559-4626-B7B6-1E36D3414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Fans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07E75D-192A-4CF6-BEB5-8CCE88234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1856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6A119-7889-4777-B81F-1F3F54D80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484AB-82EF-4C13-A903-5030990BD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595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28FD9-1B8D-4C84-AF13-2A8509B69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F10B9C-46F9-4D2C-931E-7E2FC78F08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7551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B9EBC-0B18-44B9-BBAD-90DD861A5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0CEAE-4D9B-4723-B11A-75AD3909F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05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B5E1A-2607-4088-BE9B-519567736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234072-A72E-41A3-A686-B8C66A5CEE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3823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06570-3818-4A24-8CF1-C34188FFD4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DF28D-C603-4E6F-BF6B-BFA6A74CA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857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EF343-76C2-41F8-B332-19CCB7BB0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Organic Vs Paid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71D849-2D85-4E87-B44F-56AF6DC933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137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49021-09E8-4CA1-82C6-9300B8AB4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4EE59-742E-4706-ADEC-6FF3EFE87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39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03109-F0BA-47AB-8C28-0B83C8682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Post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F93F4F-9457-4C9B-8DBC-07E2EF8E15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1533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1DEF9-D8C7-477E-B9BF-024A52566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5F2AD-AE26-4C08-B3D6-2E94B473C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039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8290E-4A80-420B-8908-2D1920226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8843A-FCB1-4B93-9272-E689784B6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2626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56444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6168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324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9760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4029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9522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081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9395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5182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7514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6000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729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88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- 2018-07-16 10:00:01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Want to win Brunch, Bubbles &amp; Beats for 2 on Sunday 5th August? Just cast your vote below to enter, and let us know in the comments who you'd bring! 
My favourite part of brunch is...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444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3339E-70B1-4D0A-90B8-7A9D909EF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593287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A202-A9F0-4A7B-986C-52E799464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7CCE48-64A9-4E7A-BD69-1B098BC01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9145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69537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0665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2342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3971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6644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381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7760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11141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607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7436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5456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4642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92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- 2018-07-17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🍷 Calling all wine connoisseurs, or those who just love a tipple! 
Join us for a 5 course Winemaker Dinner, paired expertly with either a Jordan Wine Estate (25th July) or a Thelema Mountain Vineyards (27th July) wine. Learn about the delicate grape flavours as you dine! 
Book: restaurant-reservations.sltr@shangri-la.com or call on 5259 1441 / 5255 3892 or 402 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824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D9929-EA93-4A25-BE8A-1F7DD863B3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3162556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1171C-00BE-4BC2-AF59-69D92D582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4DD30F-5413-48E4-8B87-799FF94861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1685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03841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3022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545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1261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5243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5059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13065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8597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2489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204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0054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7003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23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- 2018-07-24 15:07:48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 all the local Mauritian Utopianists, Paradise is closer than you think with our local rates offer 🌊 Find out more: https://bit.ly/2NkhnZw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833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885AB-967B-4AD3-8E39-D59C7760A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1697481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300F9-D0E1-485E-9802-B8A0401AB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76262A-8F78-4514-964E-9404BF5429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2507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78828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9476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0901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7536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8227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0149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7980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0617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9876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2993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915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7685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5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- 2018-07-25 18:00:07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100+ dishes ✔️ Live entertainment ✔️Chilled bubbly ✔️ 
Brunch, Bubbles &amp; Beats on Sunday 5th August is now FULLY BOOKED! 
But don't worry, we are now taking bookings for September 2nd: restaurant-reservations.sltr@shangri-la.com or call on 5259 1441 / 5255 3892 or 402 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36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EFB91-A351-46B0-993D-F1861CD8D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274161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46EE1-5E9E-4340-BEE3-23BD94AB4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F9CF33-891D-4EC7-A949-138353C95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804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54889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3668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2679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8907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3072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7108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9542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0058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8512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4110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3349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7682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49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- 2018-07-22 15:00:01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If you love wine, and you love fine dining in a stunning surrounding, then we might just have the night for you. Join us on either the 25th July for Jordan Wine Estate, or the 27th July for a Thelema Mountain Vineyards paired dinner!  
Book: restaurant-reservations.sltr@shangri-la.com or call on 5259 1441 / 5255 3892 or 402 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007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09351-24C5-45C6-AAC0-4654D943A6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1765221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81E8-014F-4AE3-B937-18CBA8711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EB8D4B-C989-4202-94F9-3A71A21B6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251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66051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0057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7355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0174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3428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4078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3183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0134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4796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9992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9432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9007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899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- 2018-07-18 15:59:35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guaranteed complimentary late check-out or a free upgrade to full board make moments like these even more magical ☀️ Find out more about the offer here: https://bit.ly/2NkhnZw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970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- 2018-07-25 14:00:00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Once you go Frangipani you won't look back! Each suite offers 697-751 square ft of luxury, as well as exclusive privileges, including breakfast at Republik Beach Club &amp; Grill, daily sunset cocktails and a complimentary mini-bar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423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FE72A-E540-45E1-8AC1-F1C4A209A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3300778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3E2B5-9C04-4B4A-9FCD-4019FAB15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657B90-EB9C-4085-A7CF-759307379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7088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98728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2668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3363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6418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3739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7377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6445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9001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3487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0735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9700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4907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46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- 2018-07-11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sun begins to set at about 5.30pm in Mauritius, which is perfect timing to catch Happy Hour on Republik Beach! Complimentary if you're a Frangipani guest. 📷 miss.travelaround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509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- 2018-07-21 16:00:00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Your new desktop screensaver 😉 📷 sophielellis85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834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FC0D7-658F-489C-ACF6-7496433A9B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895297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D2FAF-2554-4D80-9573-A47BC4D29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BFD3D4-27CF-401B-BBE5-C8D274B332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9517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48937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3946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6630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7510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0406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8770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7302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9188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2461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4312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2889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8939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86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- 2018-07-23 11:00:01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are the only resort in Mauritius with our own private island- Ilot Mangénie, a peaceful sanctuary to relax in paradise with a beach that stretches over 1,620 metres. Not to mention the additional beaches at Ile aux Cerfs... 📷 ashnee2403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2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- 2018-07-05 13:00:00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colours of Port Louis will light up your day! 📷: mauritius__explored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017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A17B2-1064-4BCE-AEA2-A09D9C1D3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1702573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5455A-7E63-42B9-8EF1-91D0DFED3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FD068D-36BC-4BD8-B035-B3940FF64D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620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95562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0678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4029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1915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41301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0383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1640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1169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8275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76333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0614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9891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37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- 2018-07-09 15:16:25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⚽ It's nearly the end of an amazing month for football! ⚽ 
Come and soak up the football fever with us for the final match and watch on our 2 big screens! Food and drink options available from Rs. 1,200 per person. Book a spot: restaurant-reservations.sltr@shangri-la.com or call on 5259 1441 / 5255 3892 or 402 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107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- 2018-07-17 12:59:55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Mauritian Residents Stay Offer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21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D65E1-8D1B-4886-A494-DD719A3704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2557494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1E163-A94A-4510-BDCF-950E1980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A5324-FB8E-4F2C-9FBF-718FC3D0AC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690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77515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0397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5293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6135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880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7311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3888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5768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7917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625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1137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54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6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- 2018-07-20 14:00:00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Dancing into the weekend like... 📷 selinajulien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70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- 2018-07-14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Winding down the day, before heading to the Sega Bar for rum and live music 👌🏾📷 citizen_cain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16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- 2018-07-06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Introducing the Frangipani swimming pool - an adults only sanctuary for quiet dips and tranquil paddles.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221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F0C03-EB6E-4A7D-983F-49A9527BB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2521573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56D84-0B12-426A-BE5C-936287695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8AAE96-5A97-4BEC-A635-13E654F136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9204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24333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8914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4698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7682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3739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3583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8612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6271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784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2564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8110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6161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260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- 2018-07-08 11:30:00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Mauritius is a small nation at 2,030 square kilometres, however every inch of coastline is a sight to behold! We personally think this is the best one, but we may be biased...
📷: MarcPBernard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05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- 2018-07-01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Tag the person you'd like to watch this sunset with! ☀️📷: sophielellis85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415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A1BB8-F5D6-497D-B134-17C5A1DBB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1726281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F7DD1-93E6-48C9-B5B7-534A449E2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ED0BA5-CD79-4C6D-8754-AABBB41D1E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4651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19912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530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367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75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2349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2513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6765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71366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0954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811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0934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536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205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- 2018-07-12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Name this spot! 👇🏾  Our guests will be able to tell where this picture was taken! 📷 rodolfotortima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69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- 2018-07-19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Wiggle your toes and get comfortable! There's plenty of beds around our pools, so you can settle in for the long haul 📷 yaqin_428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4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- 2018-07-03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Not even sure how to caption this one, its just too 😍 Taking suggestions below 👇🏾 📷 Iqra Ahmed Tahir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659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0A00D-3460-4AAA-962E-CF7FBB5AE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3886021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B5EA-966E-4E63-B9A0-3D4F72F91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286BB9-BF85-432A-8C82-BFCA743EED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3187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63639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0902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2214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2361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72247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1150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2835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6969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1321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6895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4072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5300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04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- 2018-07-10 15:00:01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One way to spend a day 📷 megbolderston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04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- 2018-07-15 14:00:00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Who are you backing tonight? ⚽️⚽️⚽️ 
Either way we hope you're joining us for a night of footie on our big screens!  5259 1441 / 5255 3892 or 402 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903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7749A-7F60-46C9-940E-FD95B4562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761616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342F4-4447-436B-9F46-8B66D5492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64F24B-6920-4E21-8166-A8FFA1AE3A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3710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43279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5097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2256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16325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3441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9971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9898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1784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9626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9006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8811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0659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47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- 2018-07-04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Wanna just dive straight in? You can, or why not pick up a paddle board free of charge and try something new! 📷: Marco Angelino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- 2018-07-13 11:36:24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What will we find you doing?
 📷 _katia_m_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155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0A460-45BC-4654-B9A1-38C8CF7C8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01/07/2018 - 25/07/2018</a:t>
            </a:r>
          </a:p>
        </p:txBody>
      </p:sp>
    </p:spTree>
    <p:extLst>
      <p:ext uri="{BB962C8B-B14F-4D97-AF65-F5344CB8AC3E}">
        <p14:creationId xmlns:p14="http://schemas.microsoft.com/office/powerpoint/2010/main" val="4072932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BA1F5-19C8-4DD3-AD6E-89AED04FB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B7F831-AD09-4153-9015-ADA93CA5AA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8826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7DF4B-ED2A-4FDD-B0B8-4F8D11940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FBB76-1518-40C7-8A91-B39638FFE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572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7A648-B34C-485B-80BF-E8611651B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5CE08B-6D2C-4DBD-A561-189A47C94C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6993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FCE76-8D9F-4218-9928-F41FFE8AE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D4E84-981C-4DBE-9BC8-E9195B37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97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F7CE2-8F63-4E8E-A1AC-39FC52913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DBF543-52D1-4461-A32F-4EA3A635ED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7191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5B5B1-ED7D-4914-B1A1-E3464B8CC8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620A8-E8D9-4CB3-9987-680BBBA7E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72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C5707-45AB-409F-A152-3CC8E2B9F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Total Interactions (Bar Chart) | shangrilamauritius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A134E-EE0C-447F-BBAA-CAC0DD043E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1215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AA583-313A-4307-A4F2-4E0BBF4A9A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3E0251-B837-413A-BEA6-541A0FBFA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236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60D7-C757-4499-9C0A-8A1A3B708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64969D-F9E7-4E94-9DC8-669AF3A7FB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0874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072279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849940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42086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8623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3294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44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- 2018-06-13 12:32:58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Ocean life 🐢🤘 📷 @holivisions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27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- 2018-05-30 09:32:44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Nothing like watching the sunrise on the beach! Comment below if this is your summer 2018 goal! 📷 gussiemelia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25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- 2018-04-27 13:38:29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sand is always whiter on the other side 📷 @mycasainteriors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71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- 2018-07-01 16:47:14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There’s always Summer vibes in Mauritius! Tropical year round climates are life!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74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- 2018-06-21 15:39:18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Thursdays are meant to be spent by the pool! 💙 📷 @gussiemelia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85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- 2018-07-30 12:05:11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Another fan favourite spot! If you've taken this image before, upload to your insta stories and tag us! We'll feature the best 📷 @waelontour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54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- 2018-07-19 12:07:59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plans? No problem.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33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- 2018-03-31 09:47:48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Drama free zone 🚫 📷: @theeverydaytravellers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35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- 2018-07-26 12:25:38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you have a favourite spot in our resort? Share below!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3.0390 %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479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6BE25-625E-42BD-AAC0-7BDA722BF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2605443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58EAE-F339-4D5F-87DB-EDB654C71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29C81B-F546-4F5F-A29F-203F79ACA0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454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708877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51032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69943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57755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7082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1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- 2018-03-24 10:14:03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 we need a caption for this one? 😀
📷: @joel_capillaire / @_katia_m_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14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- 2018-03-15 12:38:06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know you're living your best life when you're having breakfast in the Indian Ocean 📷: @aljabitenc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74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- 2018-03-27 12:35:18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can feel an adventure coming your way! 📷: @melissa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62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- 2018-07-24 11:36:48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 someone who needs to book your vacation now! 📷 @tomjauncey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01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- 2018-05-09 13:28:08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 Shine, Pool Side, Down Time!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489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- 2018-06-18 13:00:55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sky is the limit! Double tap if you'd rather be here right now! 📷 @wikygang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93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- 2018-05-29 11:35:08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think this covers just about all the shades of blue! Talk about #VacationGoals! 🌊 📷 @mo_paz_officiel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4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- 2018-05-05 10:04:44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 your best life, in Mauritius! 📷: @faridaisrail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555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CC3FE-0326-4E91-854E-19102ECE8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3298650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986F5-753B-4C0F-A214-8D64B5110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DFD94D-FB50-4D97-BE1E-6C367A0EDC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618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189302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7148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0757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0191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9234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83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- 2018-06-08 12:30:46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Priceless views! Comment what you'd be sippin' on if you were here right now! 📷 _yana_zak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8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- 2018-05-25 14:43:13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pool's perfect for the 'Gram!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5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- 2018-05-18 10:43:39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I've got sun shine on my mind! 📷 @saraerandles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365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- 2018-05-08 11:01:16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gateway to heaven on earth! 📷 @theeverydaytravellers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62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- 2018-06-28 11:00:30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Game, anyone? 🏌️‍♀️ 📷: @mauritius__explored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93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- 2018-07-06 11:00:50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Mauritius says hi! 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206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- 2018-03-17 11:01:17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 the dream, take the flight ✈️ 📷: @mauritius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20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- 2018-05-15 13:48:12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dig the holes, you relax in them.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686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D524B-3C06-4FAE-BC07-6E68BF415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9943990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82CE9-3821-4094-9CB5-35CF1371D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SLTR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7616DE-F686-41C3-9306-B174F5FA0C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615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86972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727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448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7985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5274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7730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5731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4622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0486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4216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9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- 2018-07-22 14:13:06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families, groups or just solo, Private Beach Villas are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15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- 2018-07-04 18:13:34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Frangipani ➡️ the entrance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03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- 2018-06-25 10:21:43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Challenging you to get up early tomorrow morning and film your sunrise! 📷: lionesscindyl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89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- 2018-05-27 13:40:14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Tick these off your vacation goals:
Personal fountain ✅
Priceless Views ✅
Private beach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889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DA9BC-3F3D-4440-AA02-AEA4D4168E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31030280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26739-6926-4F11-95DE-17718C24D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SLTR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435C04-1758-4326-BA0A-E919837E2D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546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01228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1044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4318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860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0930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3408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7972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502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8956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3616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89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- 2018-05-10 13:40:15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was a pleasure to have @hudabeauty and her family with us in our Private Beach Villa! @monakattan @alyakattan @silverfox08 @hindash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34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- 2018-05-07 13:00:26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@hindash
・・・
Doing @hudabeauty ‘s makeup under the sun, in a pool, in Mauritius! LOOK AT THAT VIEW!!! ☀️ using Bronze Sands 3D Highlighter Palette.
☀️ Hotel: @shangrilamauritius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970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- 2018-04-29 11:53:11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for amazing escapes? Let your #Islandian expert Olivia guide you to experience the Indian Ocean as the locals do. Find out more at islandian.com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083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717FA-30B6-42CD-A47D-1F4C4A7CD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34886964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3E561-962E-4872-BCC3-CAF952017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SLTR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3D44CC-522F-486F-ACFE-37CB1B3E7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4437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22487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7488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328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5571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4663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669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1292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8626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5499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0920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779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- 2018-04-19 10:42:38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@_islandian_ invites you to unveil the secrets of fine gourmet cuisine with #TheTestKitchen at #ShangriLaMauritius. 
From catamaran cruises to nature explorations, find out about the tailor-made experiences. #Islandian #lovetheislands #islandexperience #islandspirit #holidays #mauritius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068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B379F-47DF-4277-9BCB-66E31A57A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23859591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B3476-1D71-42B7-BB66-911C018E3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BB1A3C-07F6-457F-A84E-BEEE185BC8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9567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A26F4-39E3-40B0-9C4B-5B2402ADE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5F72DA-5A6E-46B2-B441-9F4B4C3BD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1682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CC687-A9FC-43E6-A286-7738938E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660AE9-F7FE-4182-8F1F-C4490F2C7A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2862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9FF9FB-B8CE-4926-908F-F76713760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7CDDA-B91F-4547-B43B-72FF775B0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3649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64D07-5141-4685-9DA6-D727D95AC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 Total Interactions (Bar Chart) | Shangri-La Mauritius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9DFE9-4EBE-449B-8CC7-BBFE5E9013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4554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57D9C-B114-40D6-B895-2D7E72585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1B3A8-614D-4E57-B45F-066664E8F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252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1803</Words>
  <Application>Microsoft Office PowerPoint</Application>
  <PresentationFormat>On-screen Show (4:3)</PresentationFormat>
  <Paragraphs>799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SLTR</vt:lpstr>
      <vt:lpstr>FB Insights Fans Total (Bar Chart) | SLTR</vt:lpstr>
      <vt:lpstr>FB Fans Change (Bar Chart) | SLTR</vt:lpstr>
      <vt:lpstr>FB Reach (Bar Chart) | SLTR</vt:lpstr>
      <vt:lpstr>FB Total Interactions (Bar Chart) | SLTR</vt:lpstr>
      <vt:lpstr>FB Organic Vs Paid Reach (Bar Chart) | SLTR</vt:lpstr>
      <vt:lpstr>FB Post Reach (Bar Chart) | SLTR</vt:lpstr>
      <vt:lpstr>FB Own Posts Table with views | SLTR - 1 of 14</vt:lpstr>
      <vt:lpstr>FB Own Posts Table with views | SLTR - 2 of 14</vt:lpstr>
      <vt:lpstr>FB Own Posts Table with views | SLTR - 3 of 14</vt:lpstr>
      <vt:lpstr>FB Own Posts Table with views | SLTR - 4 of 14</vt:lpstr>
      <vt:lpstr>FB Own Posts Table with views | SLTR - 5 of 14</vt:lpstr>
      <vt:lpstr>FB Own Posts Table with views | SLTR - 6 of 14</vt:lpstr>
      <vt:lpstr>FB Own Posts Table with views | SLTR - 7 of 14</vt:lpstr>
      <vt:lpstr>FB Own Posts Table with views | SLTR - 8 of 14</vt:lpstr>
      <vt:lpstr>FB Own Posts Table with views | SLTR - 9 of 14</vt:lpstr>
      <vt:lpstr>FB Own Posts Table with views | SLTR - 10 of 14</vt:lpstr>
      <vt:lpstr>FB Own Posts Table with views | SLTR - 11 of 14</vt:lpstr>
      <vt:lpstr>FB Own Posts Table with views | SLTR - 12 of 14</vt:lpstr>
      <vt:lpstr>FB Own Posts Table with views | SLTR - 13 of 14</vt:lpstr>
      <vt:lpstr>FB Own Posts Table with views | SLTR - 14 of 14</vt:lpstr>
      <vt:lpstr>IG Followers Total (Bar Chart) | SLTR</vt:lpstr>
      <vt:lpstr>IG Followers Change (Bar Chart) | SLTR</vt:lpstr>
      <vt:lpstr>Reach  | SLTR</vt:lpstr>
      <vt:lpstr>IG Total Interactions (Bar Chart) | shangrilamauritius</vt:lpstr>
      <vt:lpstr>Instagram Posts Table | SLTR - 1 of 3</vt:lpstr>
      <vt:lpstr>Instagram Posts Table | SLTR - 2 of 3</vt:lpstr>
      <vt:lpstr>Instagram Posts Table | SLTR - 3 of 3</vt:lpstr>
      <vt:lpstr>Instagram Videos Table | SLTR - 1 of 3</vt:lpstr>
      <vt:lpstr>Instagram Videos Table | SLTR - 2 of 3</vt:lpstr>
      <vt:lpstr>Instagram Videos Table | SLTR - 3 of 3</vt:lpstr>
      <vt:lpstr>TW Followers Total (Bar Chart) | SLTR</vt:lpstr>
      <vt:lpstr>TW Followers Change (Bar Chart) | SLTR</vt:lpstr>
      <vt:lpstr>TW Total Interactions (Bar Chart) | Shangri-La Mauritius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SLTR</dc:title>
  <dc:creator>Administrator</dc:creator>
  <cp:lastModifiedBy>Administrator</cp:lastModifiedBy>
  <cp:revision>1</cp:revision>
  <dcterms:created xsi:type="dcterms:W3CDTF">2018-08-01T18:11:05Z</dcterms:created>
  <dcterms:modified xsi:type="dcterms:W3CDTF">2018-08-01T18:12:22Z</dcterms:modified>
</cp:coreProperties>
</file>