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91" r:id="rId35"/>
    <p:sldId id="292" r:id="rId36"/>
    <p:sldId id="294" r:id="rId37"/>
    <p:sldId id="295" r:id="rId38"/>
    <p:sldId id="296" r:id="rId39"/>
    <p:sldId id="297" r:id="rId40"/>
    <p:sldId id="298" r:id="rId41"/>
    <p:sldId id="299"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43104</c:v>
                </c:pt>
                <c:pt idx="1">
                  <c:v>43105</c:v>
                </c:pt>
                <c:pt idx="2">
                  <c:v>43106</c:v>
                </c:pt>
              </c:numCache>
            </c:numRef>
          </c:cat>
          <c:val>
            <c:numRef>
              <c:f>Sheet1!$B$2:$B$4</c:f>
              <c:numCache>
                <c:formatCode>General</c:formatCode>
                <c:ptCount val="3"/>
                <c:pt idx="0">
                  <c:v>51672</c:v>
                </c:pt>
                <c:pt idx="1">
                  <c:v>52436</c:v>
                </c:pt>
                <c:pt idx="2">
                  <c:v>52782</c:v>
                </c:pt>
              </c:numCache>
            </c:numRef>
          </c:val>
          <c:extLst>
            <c:ext xmlns:c16="http://schemas.microsoft.com/office/drawing/2014/chart" uri="{C3380CC4-5D6E-409C-BE32-E72D297353CC}">
              <c16:uniqueId val="{00000000-D915-4D7F-8CAC-ACE264556FCE}"/>
            </c:ext>
          </c:extLst>
        </c:ser>
        <c:dLbls>
          <c:showLegendKey val="0"/>
          <c:showVal val="0"/>
          <c:showCatName val="0"/>
          <c:showSerName val="0"/>
          <c:showPercent val="0"/>
          <c:showBubbleSize val="0"/>
        </c:dLbls>
        <c:gapWidth val="182"/>
        <c:axId val="153516728"/>
        <c:axId val="153517056"/>
      </c:barChart>
      <c:dateAx>
        <c:axId val="1535167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517056"/>
        <c:crosses val="autoZero"/>
        <c:auto val="1"/>
        <c:lblOffset val="100"/>
        <c:baseTimeUnit val="days"/>
      </c:dateAx>
      <c:valAx>
        <c:axId val="1535170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51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43104</c:v>
                </c:pt>
                <c:pt idx="1">
                  <c:v>43105</c:v>
                </c:pt>
                <c:pt idx="2">
                  <c:v>43106</c:v>
                </c:pt>
              </c:numCache>
            </c:numRef>
          </c:cat>
          <c:val>
            <c:numRef>
              <c:f>Sheet1!$B$2:$B$4</c:f>
              <c:numCache>
                <c:formatCode>General</c:formatCode>
                <c:ptCount val="3"/>
                <c:pt idx="0">
                  <c:v>1016</c:v>
                </c:pt>
                <c:pt idx="1">
                  <c:v>752</c:v>
                </c:pt>
                <c:pt idx="2">
                  <c:v>362</c:v>
                </c:pt>
              </c:numCache>
            </c:numRef>
          </c:val>
          <c:extLst>
            <c:ext xmlns:c16="http://schemas.microsoft.com/office/drawing/2014/chart" uri="{C3380CC4-5D6E-409C-BE32-E72D297353CC}">
              <c16:uniqueId val="{00000000-B992-4778-BF72-148A3CD56CDA}"/>
            </c:ext>
          </c:extLst>
        </c:ser>
        <c:dLbls>
          <c:showLegendKey val="0"/>
          <c:showVal val="0"/>
          <c:showCatName val="0"/>
          <c:showSerName val="0"/>
          <c:showPercent val="0"/>
          <c:showBubbleSize val="0"/>
        </c:dLbls>
        <c:gapWidth val="182"/>
        <c:axId val="169618352"/>
        <c:axId val="273300648"/>
      </c:barChart>
      <c:dateAx>
        <c:axId val="1696183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00648"/>
        <c:crosses val="autoZero"/>
        <c:auto val="1"/>
        <c:lblOffset val="100"/>
        <c:baseTimeUnit val="days"/>
      </c:dateAx>
      <c:valAx>
        <c:axId val="2733006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618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43104</c:v>
                </c:pt>
                <c:pt idx="1">
                  <c:v>43105</c:v>
                </c:pt>
                <c:pt idx="2">
                  <c:v>43106</c:v>
                </c:pt>
              </c:numCache>
            </c:numRef>
          </c:cat>
          <c:val>
            <c:numRef>
              <c:f>Sheet1!$B$2:$B$4</c:f>
              <c:numCache>
                <c:formatCode>General</c:formatCode>
                <c:ptCount val="3"/>
                <c:pt idx="0">
                  <c:v>381764</c:v>
                </c:pt>
                <c:pt idx="1">
                  <c:v>251834</c:v>
                </c:pt>
                <c:pt idx="2">
                  <c:v>194057</c:v>
                </c:pt>
              </c:numCache>
            </c:numRef>
          </c:val>
          <c:extLst>
            <c:ext xmlns:c16="http://schemas.microsoft.com/office/drawing/2014/chart" uri="{C3380CC4-5D6E-409C-BE32-E72D297353CC}">
              <c16:uniqueId val="{00000000-9A5A-4571-8B72-0B8569FEE06A}"/>
            </c:ext>
          </c:extLst>
        </c:ser>
        <c:dLbls>
          <c:showLegendKey val="0"/>
          <c:showVal val="0"/>
          <c:showCatName val="0"/>
          <c:showSerName val="0"/>
          <c:showPercent val="0"/>
          <c:showBubbleSize val="0"/>
        </c:dLbls>
        <c:gapWidth val="182"/>
        <c:axId val="352016208"/>
        <c:axId val="352016536"/>
      </c:barChart>
      <c:dateAx>
        <c:axId val="35201620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16536"/>
        <c:crosses val="autoZero"/>
        <c:auto val="1"/>
        <c:lblOffset val="100"/>
        <c:baseTimeUnit val="days"/>
      </c:dateAx>
      <c:valAx>
        <c:axId val="3520165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1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43104</c:v>
                </c:pt>
                <c:pt idx="1">
                  <c:v>43105</c:v>
                </c:pt>
                <c:pt idx="2">
                  <c:v>43106</c:v>
                </c:pt>
              </c:numCache>
            </c:numRef>
          </c:cat>
          <c:val>
            <c:numRef>
              <c:f>Sheet1!$B$2:$B$4</c:f>
              <c:numCache>
                <c:formatCode>General</c:formatCode>
                <c:ptCount val="3"/>
                <c:pt idx="0">
                  <c:v>32136</c:v>
                </c:pt>
                <c:pt idx="1">
                  <c:v>29201</c:v>
                </c:pt>
                <c:pt idx="2">
                  <c:v>15629</c:v>
                </c:pt>
              </c:numCache>
            </c:numRef>
          </c:val>
          <c:extLst>
            <c:ext xmlns:c16="http://schemas.microsoft.com/office/drawing/2014/chart" uri="{C3380CC4-5D6E-409C-BE32-E72D297353CC}">
              <c16:uniqueId val="{00000000-CE7A-4098-8FF2-1D5F6E421CD1}"/>
            </c:ext>
          </c:extLst>
        </c:ser>
        <c:dLbls>
          <c:showLegendKey val="0"/>
          <c:showVal val="0"/>
          <c:showCatName val="0"/>
          <c:showSerName val="0"/>
          <c:showPercent val="0"/>
          <c:showBubbleSize val="0"/>
        </c:dLbls>
        <c:gapWidth val="182"/>
        <c:axId val="169045080"/>
        <c:axId val="169041800"/>
      </c:barChart>
      <c:dateAx>
        <c:axId val="1690450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041800"/>
        <c:crosses val="autoZero"/>
        <c:auto val="1"/>
        <c:lblOffset val="100"/>
        <c:baseTimeUnit val="days"/>
      </c:dateAx>
      <c:valAx>
        <c:axId val="1690418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04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Organic</c:v>
                </c:pt>
              </c:strCache>
            </c:strRef>
          </c:tx>
          <c:spPr>
            <a:solidFill>
              <a:schemeClr val="accent1"/>
            </a:solidFill>
            <a:ln>
              <a:noFill/>
            </a:ln>
            <a:effectLst/>
          </c:spPr>
          <c:invertIfNegative val="0"/>
          <c:cat>
            <c:numRef>
              <c:f>Sheet1!$A$2:$A$4</c:f>
              <c:numCache>
                <c:formatCode>m/d/yyyy</c:formatCode>
                <c:ptCount val="3"/>
                <c:pt idx="0">
                  <c:v>43104</c:v>
                </c:pt>
                <c:pt idx="1">
                  <c:v>43105</c:v>
                </c:pt>
                <c:pt idx="2">
                  <c:v>43106</c:v>
                </c:pt>
              </c:numCache>
            </c:numRef>
          </c:cat>
          <c:val>
            <c:numRef>
              <c:f>Sheet1!$B$2:$B$4</c:f>
              <c:numCache>
                <c:formatCode>General</c:formatCode>
                <c:ptCount val="3"/>
                <c:pt idx="0">
                  <c:v>12288</c:v>
                </c:pt>
                <c:pt idx="1">
                  <c:v>14974</c:v>
                </c:pt>
                <c:pt idx="2">
                  <c:v>11088</c:v>
                </c:pt>
              </c:numCache>
            </c:numRef>
          </c:val>
          <c:extLst>
            <c:ext xmlns:c16="http://schemas.microsoft.com/office/drawing/2014/chart" uri="{C3380CC4-5D6E-409C-BE32-E72D297353CC}">
              <c16:uniqueId val="{00000000-4B78-4E08-A62D-8072EA173CD7}"/>
            </c:ext>
          </c:extLst>
        </c:ser>
        <c:ser>
          <c:idx val="1"/>
          <c:order val="1"/>
          <c:tx>
            <c:strRef>
              <c:f>Sheet1!$C$1</c:f>
              <c:strCache>
                <c:ptCount val="1"/>
                <c:pt idx="0">
                  <c:v>Paid</c:v>
                </c:pt>
              </c:strCache>
            </c:strRef>
          </c:tx>
          <c:spPr>
            <a:solidFill>
              <a:schemeClr val="accent2"/>
            </a:solidFill>
            <a:ln>
              <a:noFill/>
            </a:ln>
            <a:effectLst/>
          </c:spPr>
          <c:invertIfNegative val="0"/>
          <c:cat>
            <c:numRef>
              <c:f>Sheet1!$A$2:$A$4</c:f>
              <c:numCache>
                <c:formatCode>m/d/yyyy</c:formatCode>
                <c:ptCount val="3"/>
                <c:pt idx="0">
                  <c:v>43104</c:v>
                </c:pt>
                <c:pt idx="1">
                  <c:v>43105</c:v>
                </c:pt>
                <c:pt idx="2">
                  <c:v>43106</c:v>
                </c:pt>
              </c:numCache>
            </c:numRef>
          </c:cat>
          <c:val>
            <c:numRef>
              <c:f>Sheet1!$C$2:$C$4</c:f>
              <c:numCache>
                <c:formatCode>General</c:formatCode>
                <c:ptCount val="3"/>
                <c:pt idx="0">
                  <c:v>207518</c:v>
                </c:pt>
                <c:pt idx="1">
                  <c:v>110735</c:v>
                </c:pt>
                <c:pt idx="2">
                  <c:v>73799</c:v>
                </c:pt>
              </c:numCache>
            </c:numRef>
          </c:val>
          <c:extLst>
            <c:ext xmlns:c16="http://schemas.microsoft.com/office/drawing/2014/chart" uri="{C3380CC4-5D6E-409C-BE32-E72D297353CC}">
              <c16:uniqueId val="{00000001-4B78-4E08-A62D-8072EA173CD7}"/>
            </c:ext>
          </c:extLst>
        </c:ser>
        <c:dLbls>
          <c:showLegendKey val="0"/>
          <c:showVal val="0"/>
          <c:showCatName val="0"/>
          <c:showSerName val="0"/>
          <c:showPercent val="0"/>
          <c:showBubbleSize val="0"/>
        </c:dLbls>
        <c:gapWidth val="182"/>
        <c:axId val="169045736"/>
        <c:axId val="169042456"/>
      </c:barChart>
      <c:dateAx>
        <c:axId val="16904573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042456"/>
        <c:crosses val="autoZero"/>
        <c:auto val="1"/>
        <c:lblOffset val="100"/>
        <c:baseTimeUnit val="days"/>
      </c:dateAx>
      <c:valAx>
        <c:axId val="1690424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04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43104</c:v>
                </c:pt>
                <c:pt idx="1">
                  <c:v>43105</c:v>
                </c:pt>
                <c:pt idx="2">
                  <c:v>43106</c:v>
                </c:pt>
              </c:numCache>
            </c:numRef>
          </c:cat>
          <c:val>
            <c:numRef>
              <c:f>Sheet1!$B$2:$B$4</c:f>
              <c:numCache>
                <c:formatCode>General</c:formatCode>
                <c:ptCount val="3"/>
                <c:pt idx="0">
                  <c:v>251158</c:v>
                </c:pt>
                <c:pt idx="1">
                  <c:v>132621</c:v>
                </c:pt>
                <c:pt idx="2">
                  <c:v>96471</c:v>
                </c:pt>
              </c:numCache>
            </c:numRef>
          </c:val>
          <c:extLst>
            <c:ext xmlns:c16="http://schemas.microsoft.com/office/drawing/2014/chart" uri="{C3380CC4-5D6E-409C-BE32-E72D297353CC}">
              <c16:uniqueId val="{00000000-2B15-4B45-97EC-EF573FA60D62}"/>
            </c:ext>
          </c:extLst>
        </c:ser>
        <c:dLbls>
          <c:showLegendKey val="0"/>
          <c:showVal val="0"/>
          <c:showCatName val="0"/>
          <c:showSerName val="0"/>
          <c:showPercent val="0"/>
          <c:showBubbleSize val="0"/>
        </c:dLbls>
        <c:gapWidth val="182"/>
        <c:axId val="280459472"/>
        <c:axId val="280462752"/>
      </c:barChart>
      <c:dateAx>
        <c:axId val="28045947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62752"/>
        <c:crosses val="autoZero"/>
        <c:auto val="1"/>
        <c:lblOffset val="100"/>
        <c:baseTimeUnit val="days"/>
      </c:dateAx>
      <c:valAx>
        <c:axId val="2804627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5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43104</c:v>
                </c:pt>
                <c:pt idx="1">
                  <c:v>43105</c:v>
                </c:pt>
                <c:pt idx="2">
                  <c:v>43106</c:v>
                </c:pt>
              </c:numCache>
            </c:numRef>
          </c:cat>
          <c:val>
            <c:numRef>
              <c:f>Sheet1!$B$2:$B$4</c:f>
              <c:numCache>
                <c:formatCode>General</c:formatCode>
                <c:ptCount val="3"/>
                <c:pt idx="0">
                  <c:v>47111</c:v>
                </c:pt>
                <c:pt idx="1">
                  <c:v>48614</c:v>
                </c:pt>
                <c:pt idx="2">
                  <c:v>49401</c:v>
                </c:pt>
              </c:numCache>
            </c:numRef>
          </c:val>
          <c:extLst>
            <c:ext xmlns:c16="http://schemas.microsoft.com/office/drawing/2014/chart" uri="{C3380CC4-5D6E-409C-BE32-E72D297353CC}">
              <c16:uniqueId val="{00000000-8AF1-489A-846F-2B91D2D24C98}"/>
            </c:ext>
          </c:extLst>
        </c:ser>
        <c:dLbls>
          <c:showLegendKey val="0"/>
          <c:showVal val="0"/>
          <c:showCatName val="0"/>
          <c:showSerName val="0"/>
          <c:showPercent val="0"/>
          <c:showBubbleSize val="0"/>
        </c:dLbls>
        <c:gapWidth val="182"/>
        <c:axId val="231580680"/>
        <c:axId val="231579696"/>
      </c:barChart>
      <c:dateAx>
        <c:axId val="2315806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579696"/>
        <c:crosses val="autoZero"/>
        <c:auto val="1"/>
        <c:lblOffset val="100"/>
        <c:baseTimeUnit val="days"/>
      </c:dateAx>
      <c:valAx>
        <c:axId val="2315796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580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43104</c:v>
                </c:pt>
                <c:pt idx="1">
                  <c:v>43105</c:v>
                </c:pt>
                <c:pt idx="2">
                  <c:v>43106</c:v>
                </c:pt>
              </c:numCache>
            </c:numRef>
          </c:cat>
          <c:val>
            <c:numRef>
              <c:f>Sheet1!$B$2:$B$4</c:f>
              <c:numCache>
                <c:formatCode>General</c:formatCode>
                <c:ptCount val="3"/>
                <c:pt idx="0">
                  <c:v>741</c:v>
                </c:pt>
                <c:pt idx="1">
                  <c:v>1503</c:v>
                </c:pt>
                <c:pt idx="2">
                  <c:v>787</c:v>
                </c:pt>
              </c:numCache>
            </c:numRef>
          </c:val>
          <c:extLst>
            <c:ext xmlns:c16="http://schemas.microsoft.com/office/drawing/2014/chart" uri="{C3380CC4-5D6E-409C-BE32-E72D297353CC}">
              <c16:uniqueId val="{00000000-1622-4EB9-9B70-798BC582151B}"/>
            </c:ext>
          </c:extLst>
        </c:ser>
        <c:dLbls>
          <c:showLegendKey val="0"/>
          <c:showVal val="0"/>
          <c:showCatName val="0"/>
          <c:showSerName val="0"/>
          <c:showPercent val="0"/>
          <c:showBubbleSize val="0"/>
        </c:dLbls>
        <c:gapWidth val="182"/>
        <c:axId val="231573464"/>
        <c:axId val="231580352"/>
      </c:barChart>
      <c:dateAx>
        <c:axId val="23157346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580352"/>
        <c:crosses val="autoZero"/>
        <c:auto val="1"/>
        <c:lblOffset val="100"/>
        <c:baseTimeUnit val="days"/>
      </c:dateAx>
      <c:valAx>
        <c:axId val="2315803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57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43104</c:v>
                </c:pt>
                <c:pt idx="1">
                  <c:v>43105</c:v>
                </c:pt>
                <c:pt idx="2">
                  <c:v>43106</c:v>
                </c:pt>
              </c:numCache>
            </c:numRef>
          </c:cat>
          <c:val>
            <c:numRef>
              <c:f>Sheet1!$B$2:$B$4</c:f>
              <c:numCache>
                <c:formatCode>General</c:formatCode>
                <c:ptCount val="3"/>
                <c:pt idx="0">
                  <c:v>48677</c:v>
                </c:pt>
                <c:pt idx="1">
                  <c:v>66161</c:v>
                </c:pt>
                <c:pt idx="2">
                  <c:v>56862</c:v>
                </c:pt>
              </c:numCache>
            </c:numRef>
          </c:val>
          <c:extLst>
            <c:ext xmlns:c16="http://schemas.microsoft.com/office/drawing/2014/chart" uri="{C3380CC4-5D6E-409C-BE32-E72D297353CC}">
              <c16:uniqueId val="{00000000-43C7-4481-98A7-2DD7824A044A}"/>
            </c:ext>
          </c:extLst>
        </c:ser>
        <c:dLbls>
          <c:showLegendKey val="0"/>
          <c:showVal val="0"/>
          <c:showCatName val="0"/>
          <c:showSerName val="0"/>
          <c:showPercent val="0"/>
          <c:showBubbleSize val="0"/>
        </c:dLbls>
        <c:gapWidth val="182"/>
        <c:axId val="231578384"/>
        <c:axId val="231577072"/>
      </c:barChart>
      <c:dateAx>
        <c:axId val="23157838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577072"/>
        <c:crosses val="autoZero"/>
        <c:auto val="1"/>
        <c:lblOffset val="100"/>
        <c:baseTimeUnit val="days"/>
      </c:dateAx>
      <c:valAx>
        <c:axId val="2315770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57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43104</c:v>
                </c:pt>
                <c:pt idx="1">
                  <c:v>43105</c:v>
                </c:pt>
                <c:pt idx="2">
                  <c:v>43106</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6A85-403E-9329-9C4C57533B5B}"/>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43104</c:v>
                </c:pt>
                <c:pt idx="1">
                  <c:v>43105</c:v>
                </c:pt>
                <c:pt idx="2">
                  <c:v>43106</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6A85-403E-9329-9C4C57533B5B}"/>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43104</c:v>
                </c:pt>
                <c:pt idx="1">
                  <c:v>43105</c:v>
                </c:pt>
                <c:pt idx="2">
                  <c:v>43106</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6A85-403E-9329-9C4C57533B5B}"/>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43104</c:v>
                </c:pt>
                <c:pt idx="1">
                  <c:v>43105</c:v>
                </c:pt>
                <c:pt idx="2">
                  <c:v>43106</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6A85-403E-9329-9C4C57533B5B}"/>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43104</c:v>
                </c:pt>
                <c:pt idx="1">
                  <c:v>43105</c:v>
                </c:pt>
                <c:pt idx="2">
                  <c:v>43106</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6A85-403E-9329-9C4C57533B5B}"/>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43104</c:v>
                </c:pt>
                <c:pt idx="1">
                  <c:v>43105</c:v>
                </c:pt>
                <c:pt idx="2">
                  <c:v>43106</c:v>
                </c:pt>
              </c:numCache>
            </c:numRef>
          </c:cat>
          <c:val>
            <c:numRef>
              <c:f>Sheet1!$G$2:$G$4</c:f>
              <c:numCache>
                <c:formatCode>General</c:formatCode>
                <c:ptCount val="3"/>
                <c:pt idx="0">
                  <c:v>27614</c:v>
                </c:pt>
                <c:pt idx="1">
                  <c:v>28811</c:v>
                </c:pt>
                <c:pt idx="2">
                  <c:v>31061</c:v>
                </c:pt>
              </c:numCache>
            </c:numRef>
          </c:val>
          <c:extLst>
            <c:ext xmlns:c16="http://schemas.microsoft.com/office/drawing/2014/chart" uri="{C3380CC4-5D6E-409C-BE32-E72D297353CC}">
              <c16:uniqueId val="{00000005-6A85-403E-9329-9C4C57533B5B}"/>
            </c:ext>
          </c:extLst>
        </c:ser>
        <c:dLbls>
          <c:showLegendKey val="0"/>
          <c:showVal val="0"/>
          <c:showCatName val="0"/>
          <c:showSerName val="0"/>
          <c:showPercent val="0"/>
          <c:showBubbleSize val="0"/>
        </c:dLbls>
        <c:gapWidth val="182"/>
        <c:axId val="231583304"/>
        <c:axId val="231581992"/>
      </c:barChart>
      <c:dateAx>
        <c:axId val="2315833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581992"/>
        <c:crosses val="autoZero"/>
        <c:auto val="1"/>
        <c:lblOffset val="100"/>
        <c:baseTimeUnit val="days"/>
      </c:dateAx>
      <c:valAx>
        <c:axId val="2315819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583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43104</c:v>
                </c:pt>
                <c:pt idx="1">
                  <c:v>43105</c:v>
                </c:pt>
                <c:pt idx="2">
                  <c:v>43106</c:v>
                </c:pt>
              </c:numCache>
            </c:numRef>
          </c:cat>
          <c:val>
            <c:numRef>
              <c:f>Sheet1!$B$2:$B$4</c:f>
              <c:numCache>
                <c:formatCode>General</c:formatCode>
                <c:ptCount val="3"/>
                <c:pt idx="0">
                  <c:v>2588</c:v>
                </c:pt>
                <c:pt idx="1">
                  <c:v>2601</c:v>
                </c:pt>
                <c:pt idx="2">
                  <c:v>2635</c:v>
                </c:pt>
              </c:numCache>
            </c:numRef>
          </c:val>
          <c:extLst>
            <c:ext xmlns:c16="http://schemas.microsoft.com/office/drawing/2014/chart" uri="{C3380CC4-5D6E-409C-BE32-E72D297353CC}">
              <c16:uniqueId val="{00000000-84DF-4CD6-B472-B63B34D4582E}"/>
            </c:ext>
          </c:extLst>
        </c:ser>
        <c:dLbls>
          <c:showLegendKey val="0"/>
          <c:showVal val="0"/>
          <c:showCatName val="0"/>
          <c:showSerName val="0"/>
          <c:showPercent val="0"/>
          <c:showBubbleSize val="0"/>
        </c:dLbls>
        <c:gapWidth val="182"/>
        <c:axId val="485432776"/>
        <c:axId val="485433104"/>
      </c:barChart>
      <c:dateAx>
        <c:axId val="48543277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33104"/>
        <c:crosses val="autoZero"/>
        <c:auto val="1"/>
        <c:lblOffset val="100"/>
        <c:baseTimeUnit val="days"/>
      </c:dateAx>
      <c:valAx>
        <c:axId val="4854331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3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43104</c:v>
                </c:pt>
                <c:pt idx="1">
                  <c:v>43105</c:v>
                </c:pt>
                <c:pt idx="2">
                  <c:v>43106</c:v>
                </c:pt>
              </c:numCache>
            </c:numRef>
          </c:cat>
          <c:val>
            <c:numRef>
              <c:f>Sheet1!$B$2:$B$4</c:f>
              <c:numCache>
                <c:formatCode>General</c:formatCode>
                <c:ptCount val="3"/>
                <c:pt idx="0">
                  <c:v>44</c:v>
                </c:pt>
                <c:pt idx="1">
                  <c:v>13</c:v>
                </c:pt>
                <c:pt idx="2">
                  <c:v>34</c:v>
                </c:pt>
              </c:numCache>
            </c:numRef>
          </c:val>
          <c:extLst>
            <c:ext xmlns:c16="http://schemas.microsoft.com/office/drawing/2014/chart" uri="{C3380CC4-5D6E-409C-BE32-E72D297353CC}">
              <c16:uniqueId val="{00000000-D1CF-4BE6-B2AD-60220A1F5A6F}"/>
            </c:ext>
          </c:extLst>
        </c:ser>
        <c:dLbls>
          <c:showLegendKey val="0"/>
          <c:showVal val="0"/>
          <c:showCatName val="0"/>
          <c:showSerName val="0"/>
          <c:showPercent val="0"/>
          <c:showBubbleSize val="0"/>
        </c:dLbls>
        <c:gapWidth val="182"/>
        <c:axId val="485443272"/>
        <c:axId val="485444912"/>
      </c:barChart>
      <c:dateAx>
        <c:axId val="48544327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44912"/>
        <c:crosses val="autoZero"/>
        <c:auto val="1"/>
        <c:lblOffset val="100"/>
        <c:baseTimeUnit val="days"/>
      </c:dateAx>
      <c:valAx>
        <c:axId val="4854449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4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43104</c:v>
                </c:pt>
                <c:pt idx="1">
                  <c:v>43105</c:v>
                </c:pt>
                <c:pt idx="2">
                  <c:v>43106</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6B73-4496-BB80-C2CDB63833DA}"/>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43104</c:v>
                </c:pt>
                <c:pt idx="1">
                  <c:v>43105</c:v>
                </c:pt>
                <c:pt idx="2">
                  <c:v>43106</c:v>
                </c:pt>
              </c:numCache>
            </c:numRef>
          </c:cat>
          <c:val>
            <c:numRef>
              <c:f>Sheet1!$C$2:$C$4</c:f>
              <c:numCache>
                <c:formatCode>General</c:formatCode>
                <c:ptCount val="3"/>
                <c:pt idx="0">
                  <c:v>279</c:v>
                </c:pt>
                <c:pt idx="1">
                  <c:v>201</c:v>
                </c:pt>
                <c:pt idx="2">
                  <c:v>224</c:v>
                </c:pt>
              </c:numCache>
            </c:numRef>
          </c:val>
          <c:extLst>
            <c:ext xmlns:c16="http://schemas.microsoft.com/office/drawing/2014/chart" uri="{C3380CC4-5D6E-409C-BE32-E72D297353CC}">
              <c16:uniqueId val="{00000001-6B73-4496-BB80-C2CDB63833DA}"/>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43104</c:v>
                </c:pt>
                <c:pt idx="1">
                  <c:v>43105</c:v>
                </c:pt>
                <c:pt idx="2">
                  <c:v>43106</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6B73-4496-BB80-C2CDB63833DA}"/>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43104</c:v>
                </c:pt>
                <c:pt idx="1">
                  <c:v>43105</c:v>
                </c:pt>
                <c:pt idx="2">
                  <c:v>43106</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6B73-4496-BB80-C2CDB63833DA}"/>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43104</c:v>
                </c:pt>
                <c:pt idx="1">
                  <c:v>43105</c:v>
                </c:pt>
                <c:pt idx="2">
                  <c:v>43106</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6B73-4496-BB80-C2CDB63833DA}"/>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43104</c:v>
                </c:pt>
                <c:pt idx="1">
                  <c:v>43105</c:v>
                </c:pt>
                <c:pt idx="2">
                  <c:v>43106</c:v>
                </c:pt>
              </c:numCache>
            </c:num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6B73-4496-BB80-C2CDB63833DA}"/>
            </c:ext>
          </c:extLst>
        </c:ser>
        <c:dLbls>
          <c:showLegendKey val="0"/>
          <c:showVal val="0"/>
          <c:showCatName val="0"/>
          <c:showSerName val="0"/>
          <c:showPercent val="0"/>
          <c:showBubbleSize val="0"/>
        </c:dLbls>
        <c:gapWidth val="182"/>
        <c:axId val="485438352"/>
        <c:axId val="485439336"/>
      </c:barChart>
      <c:dateAx>
        <c:axId val="4854383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39336"/>
        <c:crosses val="autoZero"/>
        <c:auto val="1"/>
        <c:lblOffset val="100"/>
        <c:baseTimeUnit val="days"/>
      </c:dateAx>
      <c:valAx>
        <c:axId val="4854393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38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A9B67-B78F-4E27-95AD-3EE97DB7DC4F}"/>
              </a:ext>
            </a:extLst>
          </p:cNvPr>
          <p:cNvSpPr>
            <a:spLocks noGrp="1"/>
          </p:cNvSpPr>
          <p:nvPr>
            <p:ph type="ctrTitle"/>
          </p:nvPr>
        </p:nvSpPr>
        <p:spPr/>
        <p:txBody>
          <a:bodyPr/>
          <a:lstStyle/>
          <a:p>
            <a:r>
              <a:rPr lang="en-US"/>
              <a:t>SLTR</a:t>
            </a:r>
          </a:p>
        </p:txBody>
      </p:sp>
      <p:sp>
        <p:nvSpPr>
          <p:cNvPr id="3" name="Subtitle 2">
            <a:extLst>
              <a:ext uri="{FF2B5EF4-FFF2-40B4-BE49-F238E27FC236}">
                <a16:creationId xmlns:a16="http://schemas.microsoft.com/office/drawing/2014/main" id="{51ECF870-E4DC-4B23-B96A-E97762BCB52B}"/>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1748504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ECECD-60C7-460B-A796-D9A90FEBDE3C}"/>
              </a:ext>
            </a:extLst>
          </p:cNvPr>
          <p:cNvSpPr>
            <a:spLocks noGrp="1"/>
          </p:cNvSpPr>
          <p:nvPr>
            <p:ph type="title"/>
          </p:nvPr>
        </p:nvSpPr>
        <p:spPr/>
        <p:txBody>
          <a:bodyPr/>
          <a:lstStyle/>
          <a:p>
            <a:r>
              <a:rPr lang="en-US"/>
              <a:t>FB Insights Fans Total (Bar Chart) | SLTR</a:t>
            </a:r>
          </a:p>
        </p:txBody>
      </p:sp>
      <p:graphicFrame>
        <p:nvGraphicFramePr>
          <p:cNvPr id="6" name="Chart Placeholder 5">
            <a:extLst>
              <a:ext uri="{FF2B5EF4-FFF2-40B4-BE49-F238E27FC236}">
                <a16:creationId xmlns:a16="http://schemas.microsoft.com/office/drawing/2014/main" id="{DE9561EE-1433-4342-BAC4-A4AF6FF5FD91}"/>
              </a:ext>
            </a:extLst>
          </p:cNvPr>
          <p:cNvGraphicFramePr>
            <a:graphicFrameLocks noGrp="1"/>
          </p:cNvGraphicFramePr>
          <p:nvPr>
            <p:ph type="chart" sz="quarter" idx="13"/>
            <p:extLst>
              <p:ext uri="{D42A27DB-BD31-4B8C-83A1-F6EECF244321}">
                <p14:modId xmlns:p14="http://schemas.microsoft.com/office/powerpoint/2010/main" val="4184409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0EF427-B8DA-4210-A9A5-82E73E728FF0}"/>
              </a:ext>
            </a:extLst>
          </p:cNvPr>
          <p:cNvSpPr>
            <a:spLocks noGrp="1"/>
          </p:cNvSpPr>
          <p:nvPr>
            <p:ph type="body" sz="quarter" idx="14"/>
          </p:nvPr>
        </p:nvSpPr>
        <p:spPr/>
        <p:txBody>
          <a:bodyPr/>
          <a:lstStyle/>
          <a:p>
            <a:r>
              <a:rPr lang="en-US"/>
              <a:t>01/04/2018 - 30/06/2018</a:t>
            </a:r>
          </a:p>
        </p:txBody>
      </p:sp>
      <p:sp>
        <p:nvSpPr>
          <p:cNvPr id="5" name="Footer Placeholder 4">
            <a:extLst>
              <a:ext uri="{FF2B5EF4-FFF2-40B4-BE49-F238E27FC236}">
                <a16:creationId xmlns:a16="http://schemas.microsoft.com/office/drawing/2014/main" id="{01F276A8-E49F-4A82-9D65-0AE3832B85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9644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4F0F7-136C-485E-AA83-4D59716AB7B5}"/>
              </a:ext>
            </a:extLst>
          </p:cNvPr>
          <p:cNvSpPr>
            <a:spLocks noGrp="1"/>
          </p:cNvSpPr>
          <p:nvPr>
            <p:ph type="title"/>
          </p:nvPr>
        </p:nvSpPr>
        <p:spPr/>
        <p:txBody>
          <a:bodyPr/>
          <a:lstStyle/>
          <a:p>
            <a:r>
              <a:rPr lang="en-US"/>
              <a:t>FB Fans Change (Bar Chart) | SLTR</a:t>
            </a:r>
          </a:p>
        </p:txBody>
      </p:sp>
      <p:graphicFrame>
        <p:nvGraphicFramePr>
          <p:cNvPr id="6" name="Chart Placeholder 5">
            <a:extLst>
              <a:ext uri="{FF2B5EF4-FFF2-40B4-BE49-F238E27FC236}">
                <a16:creationId xmlns:a16="http://schemas.microsoft.com/office/drawing/2014/main" id="{99023053-266A-423C-A317-0BD8D061051D}"/>
              </a:ext>
            </a:extLst>
          </p:cNvPr>
          <p:cNvGraphicFramePr>
            <a:graphicFrameLocks noGrp="1"/>
          </p:cNvGraphicFramePr>
          <p:nvPr>
            <p:ph type="chart" sz="quarter" idx="13"/>
            <p:extLst>
              <p:ext uri="{D42A27DB-BD31-4B8C-83A1-F6EECF244321}">
                <p14:modId xmlns:p14="http://schemas.microsoft.com/office/powerpoint/2010/main" val="1715937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B93278-C4A8-4327-A358-3FF4050045E8}"/>
              </a:ext>
            </a:extLst>
          </p:cNvPr>
          <p:cNvSpPr>
            <a:spLocks noGrp="1"/>
          </p:cNvSpPr>
          <p:nvPr>
            <p:ph type="body" sz="quarter" idx="14"/>
          </p:nvPr>
        </p:nvSpPr>
        <p:spPr/>
        <p:txBody>
          <a:bodyPr/>
          <a:lstStyle/>
          <a:p>
            <a:r>
              <a:rPr lang="en-US"/>
              <a:t>01/04/2018 - 30/06/2018</a:t>
            </a:r>
          </a:p>
        </p:txBody>
      </p:sp>
      <p:sp>
        <p:nvSpPr>
          <p:cNvPr id="5" name="Footer Placeholder 4">
            <a:extLst>
              <a:ext uri="{FF2B5EF4-FFF2-40B4-BE49-F238E27FC236}">
                <a16:creationId xmlns:a16="http://schemas.microsoft.com/office/drawing/2014/main" id="{AEAE6548-2A0F-4A50-8432-171AC6E604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9927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EC640-9F83-4EF1-A441-01697456CB2C}"/>
              </a:ext>
            </a:extLst>
          </p:cNvPr>
          <p:cNvSpPr>
            <a:spLocks noGrp="1"/>
          </p:cNvSpPr>
          <p:nvPr>
            <p:ph type="title"/>
          </p:nvPr>
        </p:nvSpPr>
        <p:spPr/>
        <p:txBody>
          <a:bodyPr/>
          <a:lstStyle/>
          <a:p>
            <a:r>
              <a:rPr lang="en-US"/>
              <a:t>FB Reach (Bar Chart) | SLTR</a:t>
            </a:r>
          </a:p>
        </p:txBody>
      </p:sp>
      <p:graphicFrame>
        <p:nvGraphicFramePr>
          <p:cNvPr id="6" name="Chart Placeholder 5">
            <a:extLst>
              <a:ext uri="{FF2B5EF4-FFF2-40B4-BE49-F238E27FC236}">
                <a16:creationId xmlns:a16="http://schemas.microsoft.com/office/drawing/2014/main" id="{953A39EB-ED62-4F4B-8623-D7BB620A0E0E}"/>
              </a:ext>
            </a:extLst>
          </p:cNvPr>
          <p:cNvGraphicFramePr>
            <a:graphicFrameLocks noGrp="1"/>
          </p:cNvGraphicFramePr>
          <p:nvPr>
            <p:ph type="chart" sz="quarter" idx="13"/>
            <p:extLst>
              <p:ext uri="{D42A27DB-BD31-4B8C-83A1-F6EECF244321}">
                <p14:modId xmlns:p14="http://schemas.microsoft.com/office/powerpoint/2010/main" val="3604774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56448D-428B-42E8-8311-77761CF752A7}"/>
              </a:ext>
            </a:extLst>
          </p:cNvPr>
          <p:cNvSpPr>
            <a:spLocks noGrp="1"/>
          </p:cNvSpPr>
          <p:nvPr>
            <p:ph type="body" sz="quarter" idx="14"/>
          </p:nvPr>
        </p:nvSpPr>
        <p:spPr/>
        <p:txBody>
          <a:bodyPr/>
          <a:lstStyle/>
          <a:p>
            <a:r>
              <a:rPr lang="en-US"/>
              <a:t>01/04/2018 - 30/06/2018</a:t>
            </a:r>
          </a:p>
        </p:txBody>
      </p:sp>
      <p:sp>
        <p:nvSpPr>
          <p:cNvPr id="5" name="Footer Placeholder 4">
            <a:extLst>
              <a:ext uri="{FF2B5EF4-FFF2-40B4-BE49-F238E27FC236}">
                <a16:creationId xmlns:a16="http://schemas.microsoft.com/office/drawing/2014/main" id="{D1B4F7F0-F421-4B1A-9263-54D139985E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5037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C818B-8AEB-4676-9BA3-8A0F01D029D6}"/>
              </a:ext>
            </a:extLst>
          </p:cNvPr>
          <p:cNvSpPr>
            <a:spLocks noGrp="1"/>
          </p:cNvSpPr>
          <p:nvPr>
            <p:ph type="title"/>
          </p:nvPr>
        </p:nvSpPr>
        <p:spPr/>
        <p:txBody>
          <a:bodyPr/>
          <a:lstStyle/>
          <a:p>
            <a:r>
              <a:rPr lang="en-US"/>
              <a:t>FB Total Interactions (Bar Chart) | SLTR</a:t>
            </a:r>
          </a:p>
        </p:txBody>
      </p:sp>
      <p:graphicFrame>
        <p:nvGraphicFramePr>
          <p:cNvPr id="6" name="Chart Placeholder 5">
            <a:extLst>
              <a:ext uri="{FF2B5EF4-FFF2-40B4-BE49-F238E27FC236}">
                <a16:creationId xmlns:a16="http://schemas.microsoft.com/office/drawing/2014/main" id="{7C4DACCD-72B8-44BB-AC17-CF814F17800C}"/>
              </a:ext>
            </a:extLst>
          </p:cNvPr>
          <p:cNvGraphicFramePr>
            <a:graphicFrameLocks noGrp="1"/>
          </p:cNvGraphicFramePr>
          <p:nvPr>
            <p:ph type="chart" sz="quarter" idx="13"/>
            <p:extLst>
              <p:ext uri="{D42A27DB-BD31-4B8C-83A1-F6EECF244321}">
                <p14:modId xmlns:p14="http://schemas.microsoft.com/office/powerpoint/2010/main" val="3943437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21CF53-E962-40E1-A1F0-C62C9CA8C00A}"/>
              </a:ext>
            </a:extLst>
          </p:cNvPr>
          <p:cNvSpPr>
            <a:spLocks noGrp="1"/>
          </p:cNvSpPr>
          <p:nvPr>
            <p:ph type="body" sz="quarter" idx="14"/>
          </p:nvPr>
        </p:nvSpPr>
        <p:spPr/>
        <p:txBody>
          <a:bodyPr/>
          <a:lstStyle/>
          <a:p>
            <a:r>
              <a:rPr lang="en-US"/>
              <a:t>01/04/2018 - 30/06/2018</a:t>
            </a:r>
          </a:p>
        </p:txBody>
      </p:sp>
      <p:sp>
        <p:nvSpPr>
          <p:cNvPr id="5" name="Footer Placeholder 4">
            <a:extLst>
              <a:ext uri="{FF2B5EF4-FFF2-40B4-BE49-F238E27FC236}">
                <a16:creationId xmlns:a16="http://schemas.microsoft.com/office/drawing/2014/main" id="{F2CD0150-E71F-487D-97C1-58117F0CDF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4684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3A5EB-8101-461E-88BA-359487D16550}"/>
              </a:ext>
            </a:extLst>
          </p:cNvPr>
          <p:cNvSpPr>
            <a:spLocks noGrp="1"/>
          </p:cNvSpPr>
          <p:nvPr>
            <p:ph type="title"/>
          </p:nvPr>
        </p:nvSpPr>
        <p:spPr/>
        <p:txBody>
          <a:bodyPr/>
          <a:lstStyle/>
          <a:p>
            <a:r>
              <a:rPr lang="en-US"/>
              <a:t>FB Organic Vs Paid Reach (Bar Chart) | SLTR</a:t>
            </a:r>
          </a:p>
        </p:txBody>
      </p:sp>
      <p:graphicFrame>
        <p:nvGraphicFramePr>
          <p:cNvPr id="6" name="Chart Placeholder 5">
            <a:extLst>
              <a:ext uri="{FF2B5EF4-FFF2-40B4-BE49-F238E27FC236}">
                <a16:creationId xmlns:a16="http://schemas.microsoft.com/office/drawing/2014/main" id="{4D324AEC-E914-4BFC-BBAE-4E22ECA451BE}"/>
              </a:ext>
            </a:extLst>
          </p:cNvPr>
          <p:cNvGraphicFramePr>
            <a:graphicFrameLocks noGrp="1"/>
          </p:cNvGraphicFramePr>
          <p:nvPr>
            <p:ph type="chart" sz="quarter" idx="13"/>
            <p:extLst>
              <p:ext uri="{D42A27DB-BD31-4B8C-83A1-F6EECF244321}">
                <p14:modId xmlns:p14="http://schemas.microsoft.com/office/powerpoint/2010/main" val="1064572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4F64AC-88B9-4451-8E32-4B7D273D38B6}"/>
              </a:ext>
            </a:extLst>
          </p:cNvPr>
          <p:cNvSpPr>
            <a:spLocks noGrp="1"/>
          </p:cNvSpPr>
          <p:nvPr>
            <p:ph type="body" sz="quarter" idx="14"/>
          </p:nvPr>
        </p:nvSpPr>
        <p:spPr/>
        <p:txBody>
          <a:bodyPr/>
          <a:lstStyle/>
          <a:p>
            <a:r>
              <a:rPr lang="en-US"/>
              <a:t>01/04/2018 - 30/06/2018</a:t>
            </a:r>
          </a:p>
        </p:txBody>
      </p:sp>
      <p:sp>
        <p:nvSpPr>
          <p:cNvPr id="5" name="Footer Placeholder 4">
            <a:extLst>
              <a:ext uri="{FF2B5EF4-FFF2-40B4-BE49-F238E27FC236}">
                <a16:creationId xmlns:a16="http://schemas.microsoft.com/office/drawing/2014/main" id="{098C89EA-95C9-4E1E-908E-6E917C0260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3498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B6FE7-D274-42F5-9324-62755AA899C5}"/>
              </a:ext>
            </a:extLst>
          </p:cNvPr>
          <p:cNvSpPr>
            <a:spLocks noGrp="1"/>
          </p:cNvSpPr>
          <p:nvPr>
            <p:ph type="title"/>
          </p:nvPr>
        </p:nvSpPr>
        <p:spPr/>
        <p:txBody>
          <a:bodyPr/>
          <a:lstStyle/>
          <a:p>
            <a:r>
              <a:rPr lang="en-US"/>
              <a:t>FB Post Reach (Bar Chart) | SLTR</a:t>
            </a:r>
          </a:p>
        </p:txBody>
      </p:sp>
      <p:graphicFrame>
        <p:nvGraphicFramePr>
          <p:cNvPr id="6" name="Chart Placeholder 5">
            <a:extLst>
              <a:ext uri="{FF2B5EF4-FFF2-40B4-BE49-F238E27FC236}">
                <a16:creationId xmlns:a16="http://schemas.microsoft.com/office/drawing/2014/main" id="{6BF224E7-6F0E-4998-B782-F670F1891120}"/>
              </a:ext>
            </a:extLst>
          </p:cNvPr>
          <p:cNvGraphicFramePr>
            <a:graphicFrameLocks noGrp="1"/>
          </p:cNvGraphicFramePr>
          <p:nvPr>
            <p:ph type="chart" sz="quarter" idx="13"/>
            <p:extLst>
              <p:ext uri="{D42A27DB-BD31-4B8C-83A1-F6EECF244321}">
                <p14:modId xmlns:p14="http://schemas.microsoft.com/office/powerpoint/2010/main" val="4130692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8AB122-7548-4191-89F8-E5FC4D1AA546}"/>
              </a:ext>
            </a:extLst>
          </p:cNvPr>
          <p:cNvSpPr>
            <a:spLocks noGrp="1"/>
          </p:cNvSpPr>
          <p:nvPr>
            <p:ph type="body" sz="quarter" idx="14"/>
          </p:nvPr>
        </p:nvSpPr>
        <p:spPr/>
        <p:txBody>
          <a:bodyPr/>
          <a:lstStyle/>
          <a:p>
            <a:r>
              <a:rPr lang="en-US"/>
              <a:t>01/04/2018 - 30/06/2018</a:t>
            </a:r>
          </a:p>
        </p:txBody>
      </p:sp>
      <p:sp>
        <p:nvSpPr>
          <p:cNvPr id="5" name="Footer Placeholder 4">
            <a:extLst>
              <a:ext uri="{FF2B5EF4-FFF2-40B4-BE49-F238E27FC236}">
                <a16:creationId xmlns:a16="http://schemas.microsoft.com/office/drawing/2014/main" id="{F3B9D6F3-DAFE-4866-9723-74BFF95009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3040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C11CE-885A-47D3-8219-924E48F4A344}"/>
              </a:ext>
            </a:extLst>
          </p:cNvPr>
          <p:cNvSpPr>
            <a:spLocks noGrp="1"/>
          </p:cNvSpPr>
          <p:nvPr>
            <p:ph type="title"/>
          </p:nvPr>
        </p:nvSpPr>
        <p:spPr/>
        <p:txBody>
          <a:bodyPr/>
          <a:lstStyle/>
          <a:p>
            <a:r>
              <a:rPr lang="en-US"/>
              <a:t>FB Own Posts Table with views | SLTR - 1 of 21</a:t>
            </a:r>
          </a:p>
        </p:txBody>
      </p:sp>
      <p:graphicFrame>
        <p:nvGraphicFramePr>
          <p:cNvPr id="5" name="Table Placeholder 4">
            <a:extLst>
              <a:ext uri="{FF2B5EF4-FFF2-40B4-BE49-F238E27FC236}">
                <a16:creationId xmlns:a16="http://schemas.microsoft.com/office/drawing/2014/main" id="{34A24385-EE7F-4BC9-9C79-21F5A9F97987}"/>
              </a:ext>
            </a:extLst>
          </p:cNvPr>
          <p:cNvGraphicFramePr>
            <a:graphicFrameLocks noGrp="1"/>
          </p:cNvGraphicFramePr>
          <p:nvPr>
            <p:ph type="tbl" sz="quarter" idx="13"/>
            <p:extLst>
              <p:ext uri="{D42A27DB-BD31-4B8C-83A1-F6EECF244321}">
                <p14:modId xmlns:p14="http://schemas.microsoft.com/office/powerpoint/2010/main" val="2839873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83089669"/>
                    </a:ext>
                  </a:extLst>
                </a:gridCol>
                <a:gridCol w="576072">
                  <a:extLst>
                    <a:ext uri="{9D8B030D-6E8A-4147-A177-3AD203B41FA5}">
                      <a16:colId xmlns:a16="http://schemas.microsoft.com/office/drawing/2014/main" val="2439948582"/>
                    </a:ext>
                  </a:extLst>
                </a:gridCol>
                <a:gridCol w="576072">
                  <a:extLst>
                    <a:ext uri="{9D8B030D-6E8A-4147-A177-3AD203B41FA5}">
                      <a16:colId xmlns:a16="http://schemas.microsoft.com/office/drawing/2014/main" val="389562068"/>
                    </a:ext>
                  </a:extLst>
                </a:gridCol>
                <a:gridCol w="576072">
                  <a:extLst>
                    <a:ext uri="{9D8B030D-6E8A-4147-A177-3AD203B41FA5}">
                      <a16:colId xmlns:a16="http://schemas.microsoft.com/office/drawing/2014/main" val="1316640105"/>
                    </a:ext>
                  </a:extLst>
                </a:gridCol>
                <a:gridCol w="576072">
                  <a:extLst>
                    <a:ext uri="{9D8B030D-6E8A-4147-A177-3AD203B41FA5}">
                      <a16:colId xmlns:a16="http://schemas.microsoft.com/office/drawing/2014/main" val="1063999265"/>
                    </a:ext>
                  </a:extLst>
                </a:gridCol>
                <a:gridCol w="576072">
                  <a:extLst>
                    <a:ext uri="{9D8B030D-6E8A-4147-A177-3AD203B41FA5}">
                      <a16:colId xmlns:a16="http://schemas.microsoft.com/office/drawing/2014/main" val="1879163826"/>
                    </a:ext>
                  </a:extLst>
                </a:gridCol>
                <a:gridCol w="576072">
                  <a:extLst>
                    <a:ext uri="{9D8B030D-6E8A-4147-A177-3AD203B41FA5}">
                      <a16:colId xmlns:a16="http://schemas.microsoft.com/office/drawing/2014/main" val="1791901918"/>
                    </a:ext>
                  </a:extLst>
                </a:gridCol>
                <a:gridCol w="576072">
                  <a:extLst>
                    <a:ext uri="{9D8B030D-6E8A-4147-A177-3AD203B41FA5}">
                      <a16:colId xmlns:a16="http://schemas.microsoft.com/office/drawing/2014/main" val="526964763"/>
                    </a:ext>
                  </a:extLst>
                </a:gridCol>
                <a:gridCol w="576072">
                  <a:extLst>
                    <a:ext uri="{9D8B030D-6E8A-4147-A177-3AD203B41FA5}">
                      <a16:colId xmlns:a16="http://schemas.microsoft.com/office/drawing/2014/main" val="3423428606"/>
                    </a:ext>
                  </a:extLst>
                </a:gridCol>
                <a:gridCol w="576072">
                  <a:extLst>
                    <a:ext uri="{9D8B030D-6E8A-4147-A177-3AD203B41FA5}">
                      <a16:colId xmlns:a16="http://schemas.microsoft.com/office/drawing/2014/main" val="1467140678"/>
                    </a:ext>
                  </a:extLst>
                </a:gridCol>
                <a:gridCol w="576072">
                  <a:extLst>
                    <a:ext uri="{9D8B030D-6E8A-4147-A177-3AD203B41FA5}">
                      <a16:colId xmlns:a16="http://schemas.microsoft.com/office/drawing/2014/main" val="3864805355"/>
                    </a:ext>
                  </a:extLst>
                </a:gridCol>
                <a:gridCol w="658368">
                  <a:extLst>
                    <a:ext uri="{9D8B030D-6E8A-4147-A177-3AD203B41FA5}">
                      <a16:colId xmlns:a16="http://schemas.microsoft.com/office/drawing/2014/main" val="888872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9789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- 2018-05-09 13:24:38 </a:t>
                      </a:r>
                      <a:r>
                        <a:rPr kumimoji="0" lang="en-US" sz="1000" b="0" i="0" u="none" strike="noStrike" kern="1200" cap="none" spc="0" normalizeH="0" baseline="0" noProof="0">
                          <a:ln>
                            <a:noFill/>
                          </a:ln>
                          <a:solidFill>
                            <a:prstClr val="black"/>
                          </a:solidFill>
                          <a:effectLst/>
                          <a:uLnTx/>
                          <a:uFillTx/>
                          <a:latin typeface="+mn-lt"/>
                          <a:ea typeface="+mn-ea"/>
                          <a:cs typeface="+mn-cs"/>
                        </a:rPr>
                        <a:t> 
 Stay over any time before 26th May AND experience The Test Kitchen Mauritius, at special local rates. 
A Deluxe Ocean View Room, award winning cuisine and breakfast for 2, from Rs. 16,000. 
For info or booking, call 402 7400 or email reservations.sltr@shangri-la.com quoting PLOCALTTK2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2593668"/>
                  </a:ext>
                </a:extLst>
              </a:tr>
            </a:tbl>
          </a:graphicData>
        </a:graphic>
      </p:graphicFrame>
      <p:sp>
        <p:nvSpPr>
          <p:cNvPr id="4" name="Text Placeholder 3">
            <a:extLst>
              <a:ext uri="{FF2B5EF4-FFF2-40B4-BE49-F238E27FC236}">
                <a16:creationId xmlns:a16="http://schemas.microsoft.com/office/drawing/2014/main" id="{9C702A4A-AD40-46A8-8385-0BCD9371B3CC}"/>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1009095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512CA-1E93-458E-BF69-E47DAC2937D1}"/>
              </a:ext>
            </a:extLst>
          </p:cNvPr>
          <p:cNvSpPr>
            <a:spLocks noGrp="1"/>
          </p:cNvSpPr>
          <p:nvPr>
            <p:ph type="title"/>
          </p:nvPr>
        </p:nvSpPr>
        <p:spPr/>
        <p:txBody>
          <a:bodyPr/>
          <a:lstStyle/>
          <a:p>
            <a:r>
              <a:rPr lang="en-US"/>
              <a:t>FB Own Posts Table with views | SLTR - 2 of 21</a:t>
            </a:r>
          </a:p>
        </p:txBody>
      </p:sp>
      <p:graphicFrame>
        <p:nvGraphicFramePr>
          <p:cNvPr id="5" name="Table Placeholder 4">
            <a:extLst>
              <a:ext uri="{FF2B5EF4-FFF2-40B4-BE49-F238E27FC236}">
                <a16:creationId xmlns:a16="http://schemas.microsoft.com/office/drawing/2014/main" id="{8D7D77B0-5E81-405F-83E4-CA33153D01C3}"/>
              </a:ext>
            </a:extLst>
          </p:cNvPr>
          <p:cNvGraphicFramePr>
            <a:graphicFrameLocks noGrp="1"/>
          </p:cNvGraphicFramePr>
          <p:nvPr>
            <p:ph type="tbl" sz="quarter" idx="13"/>
            <p:extLst>
              <p:ext uri="{D42A27DB-BD31-4B8C-83A1-F6EECF244321}">
                <p14:modId xmlns:p14="http://schemas.microsoft.com/office/powerpoint/2010/main" val="856469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5347386"/>
                    </a:ext>
                  </a:extLst>
                </a:gridCol>
                <a:gridCol w="576072">
                  <a:extLst>
                    <a:ext uri="{9D8B030D-6E8A-4147-A177-3AD203B41FA5}">
                      <a16:colId xmlns:a16="http://schemas.microsoft.com/office/drawing/2014/main" val="690026334"/>
                    </a:ext>
                  </a:extLst>
                </a:gridCol>
                <a:gridCol w="576072">
                  <a:extLst>
                    <a:ext uri="{9D8B030D-6E8A-4147-A177-3AD203B41FA5}">
                      <a16:colId xmlns:a16="http://schemas.microsoft.com/office/drawing/2014/main" val="2495306364"/>
                    </a:ext>
                  </a:extLst>
                </a:gridCol>
                <a:gridCol w="576072">
                  <a:extLst>
                    <a:ext uri="{9D8B030D-6E8A-4147-A177-3AD203B41FA5}">
                      <a16:colId xmlns:a16="http://schemas.microsoft.com/office/drawing/2014/main" val="2691327959"/>
                    </a:ext>
                  </a:extLst>
                </a:gridCol>
                <a:gridCol w="576072">
                  <a:extLst>
                    <a:ext uri="{9D8B030D-6E8A-4147-A177-3AD203B41FA5}">
                      <a16:colId xmlns:a16="http://schemas.microsoft.com/office/drawing/2014/main" val="3383204732"/>
                    </a:ext>
                  </a:extLst>
                </a:gridCol>
                <a:gridCol w="576072">
                  <a:extLst>
                    <a:ext uri="{9D8B030D-6E8A-4147-A177-3AD203B41FA5}">
                      <a16:colId xmlns:a16="http://schemas.microsoft.com/office/drawing/2014/main" val="2445549882"/>
                    </a:ext>
                  </a:extLst>
                </a:gridCol>
                <a:gridCol w="576072">
                  <a:extLst>
                    <a:ext uri="{9D8B030D-6E8A-4147-A177-3AD203B41FA5}">
                      <a16:colId xmlns:a16="http://schemas.microsoft.com/office/drawing/2014/main" val="2071151691"/>
                    </a:ext>
                  </a:extLst>
                </a:gridCol>
                <a:gridCol w="576072">
                  <a:extLst>
                    <a:ext uri="{9D8B030D-6E8A-4147-A177-3AD203B41FA5}">
                      <a16:colId xmlns:a16="http://schemas.microsoft.com/office/drawing/2014/main" val="161536015"/>
                    </a:ext>
                  </a:extLst>
                </a:gridCol>
                <a:gridCol w="576072">
                  <a:extLst>
                    <a:ext uri="{9D8B030D-6E8A-4147-A177-3AD203B41FA5}">
                      <a16:colId xmlns:a16="http://schemas.microsoft.com/office/drawing/2014/main" val="3919474228"/>
                    </a:ext>
                  </a:extLst>
                </a:gridCol>
                <a:gridCol w="576072">
                  <a:extLst>
                    <a:ext uri="{9D8B030D-6E8A-4147-A177-3AD203B41FA5}">
                      <a16:colId xmlns:a16="http://schemas.microsoft.com/office/drawing/2014/main" val="1258680744"/>
                    </a:ext>
                  </a:extLst>
                </a:gridCol>
                <a:gridCol w="576072">
                  <a:extLst>
                    <a:ext uri="{9D8B030D-6E8A-4147-A177-3AD203B41FA5}">
                      <a16:colId xmlns:a16="http://schemas.microsoft.com/office/drawing/2014/main" val="1338450004"/>
                    </a:ext>
                  </a:extLst>
                </a:gridCol>
                <a:gridCol w="658368">
                  <a:extLst>
                    <a:ext uri="{9D8B030D-6E8A-4147-A177-3AD203B41FA5}">
                      <a16:colId xmlns:a16="http://schemas.microsoft.com/office/drawing/2014/main" val="1929034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955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- 2018-06-21 17:09:37 </a:t>
                      </a:r>
                      <a:r>
                        <a:rPr kumimoji="0" lang="en-US" sz="1000" b="0" i="0" u="none" strike="noStrike" kern="1200" cap="none" spc="0" normalizeH="0" baseline="0" noProof="0">
                          <a:ln>
                            <a:noFill/>
                          </a:ln>
                          <a:solidFill>
                            <a:prstClr val="black"/>
                          </a:solidFill>
                          <a:effectLst/>
                          <a:uLnTx/>
                          <a:uFillTx/>
                          <a:latin typeface="+mn-lt"/>
                          <a:ea typeface="+mn-ea"/>
                          <a:cs typeface="+mn-cs"/>
                        </a:rPr>
                        <a:t> 
 Have you recovered from our EPIC June brunch yet? Well, let's do it again! Brunch is back on July 1st with live entertainment, this time from the KREOL JAZZ PIONEERS Pioneers! 
Make sure to book a spot early: 52591441 / 5255 3892 / 4027400 / restaurant-reservations.sltr@shangri-la.com
📷: ClerkenwellBoy1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6918572"/>
                  </a:ext>
                </a:extLst>
              </a:tr>
            </a:tbl>
          </a:graphicData>
        </a:graphic>
      </p:graphicFrame>
      <p:sp>
        <p:nvSpPr>
          <p:cNvPr id="4" name="Text Placeholder 3">
            <a:extLst>
              <a:ext uri="{FF2B5EF4-FFF2-40B4-BE49-F238E27FC236}">
                <a16:creationId xmlns:a16="http://schemas.microsoft.com/office/drawing/2014/main" id="{38368160-6E74-4381-A00F-A5DA7CC3F9D3}"/>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2711877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02B54-8BFA-4B9E-9F71-5EBA0BAC2D51}"/>
              </a:ext>
            </a:extLst>
          </p:cNvPr>
          <p:cNvSpPr>
            <a:spLocks noGrp="1"/>
          </p:cNvSpPr>
          <p:nvPr>
            <p:ph type="title"/>
          </p:nvPr>
        </p:nvSpPr>
        <p:spPr/>
        <p:txBody>
          <a:bodyPr/>
          <a:lstStyle/>
          <a:p>
            <a:r>
              <a:rPr lang="en-US"/>
              <a:t>FB Own Posts Table with views | SLTR - 3 of 21</a:t>
            </a:r>
          </a:p>
        </p:txBody>
      </p:sp>
      <p:graphicFrame>
        <p:nvGraphicFramePr>
          <p:cNvPr id="5" name="Table Placeholder 4">
            <a:extLst>
              <a:ext uri="{FF2B5EF4-FFF2-40B4-BE49-F238E27FC236}">
                <a16:creationId xmlns:a16="http://schemas.microsoft.com/office/drawing/2014/main" id="{73279E5F-7981-43BE-8BD1-B9F9674F2D6C}"/>
              </a:ext>
            </a:extLst>
          </p:cNvPr>
          <p:cNvGraphicFramePr>
            <a:graphicFrameLocks noGrp="1"/>
          </p:cNvGraphicFramePr>
          <p:nvPr>
            <p:ph type="tbl" sz="quarter" idx="13"/>
            <p:extLst>
              <p:ext uri="{D42A27DB-BD31-4B8C-83A1-F6EECF244321}">
                <p14:modId xmlns:p14="http://schemas.microsoft.com/office/powerpoint/2010/main" val="1994749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72331796"/>
                    </a:ext>
                  </a:extLst>
                </a:gridCol>
                <a:gridCol w="576072">
                  <a:extLst>
                    <a:ext uri="{9D8B030D-6E8A-4147-A177-3AD203B41FA5}">
                      <a16:colId xmlns:a16="http://schemas.microsoft.com/office/drawing/2014/main" val="2908288470"/>
                    </a:ext>
                  </a:extLst>
                </a:gridCol>
                <a:gridCol w="576072">
                  <a:extLst>
                    <a:ext uri="{9D8B030D-6E8A-4147-A177-3AD203B41FA5}">
                      <a16:colId xmlns:a16="http://schemas.microsoft.com/office/drawing/2014/main" val="2448245022"/>
                    </a:ext>
                  </a:extLst>
                </a:gridCol>
                <a:gridCol w="576072">
                  <a:extLst>
                    <a:ext uri="{9D8B030D-6E8A-4147-A177-3AD203B41FA5}">
                      <a16:colId xmlns:a16="http://schemas.microsoft.com/office/drawing/2014/main" val="3345597158"/>
                    </a:ext>
                  </a:extLst>
                </a:gridCol>
                <a:gridCol w="576072">
                  <a:extLst>
                    <a:ext uri="{9D8B030D-6E8A-4147-A177-3AD203B41FA5}">
                      <a16:colId xmlns:a16="http://schemas.microsoft.com/office/drawing/2014/main" val="841967278"/>
                    </a:ext>
                  </a:extLst>
                </a:gridCol>
                <a:gridCol w="576072">
                  <a:extLst>
                    <a:ext uri="{9D8B030D-6E8A-4147-A177-3AD203B41FA5}">
                      <a16:colId xmlns:a16="http://schemas.microsoft.com/office/drawing/2014/main" val="3821958764"/>
                    </a:ext>
                  </a:extLst>
                </a:gridCol>
                <a:gridCol w="576072">
                  <a:extLst>
                    <a:ext uri="{9D8B030D-6E8A-4147-A177-3AD203B41FA5}">
                      <a16:colId xmlns:a16="http://schemas.microsoft.com/office/drawing/2014/main" val="2703477126"/>
                    </a:ext>
                  </a:extLst>
                </a:gridCol>
                <a:gridCol w="576072">
                  <a:extLst>
                    <a:ext uri="{9D8B030D-6E8A-4147-A177-3AD203B41FA5}">
                      <a16:colId xmlns:a16="http://schemas.microsoft.com/office/drawing/2014/main" val="3367232414"/>
                    </a:ext>
                  </a:extLst>
                </a:gridCol>
                <a:gridCol w="576072">
                  <a:extLst>
                    <a:ext uri="{9D8B030D-6E8A-4147-A177-3AD203B41FA5}">
                      <a16:colId xmlns:a16="http://schemas.microsoft.com/office/drawing/2014/main" val="3517275382"/>
                    </a:ext>
                  </a:extLst>
                </a:gridCol>
                <a:gridCol w="576072">
                  <a:extLst>
                    <a:ext uri="{9D8B030D-6E8A-4147-A177-3AD203B41FA5}">
                      <a16:colId xmlns:a16="http://schemas.microsoft.com/office/drawing/2014/main" val="821845719"/>
                    </a:ext>
                  </a:extLst>
                </a:gridCol>
                <a:gridCol w="576072">
                  <a:extLst>
                    <a:ext uri="{9D8B030D-6E8A-4147-A177-3AD203B41FA5}">
                      <a16:colId xmlns:a16="http://schemas.microsoft.com/office/drawing/2014/main" val="404682489"/>
                    </a:ext>
                  </a:extLst>
                </a:gridCol>
                <a:gridCol w="658368">
                  <a:extLst>
                    <a:ext uri="{9D8B030D-6E8A-4147-A177-3AD203B41FA5}">
                      <a16:colId xmlns:a16="http://schemas.microsoft.com/office/drawing/2014/main" val="97236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9180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- 2018-04-02 13:59:56 </a:t>
                      </a:r>
                      <a:r>
                        <a:rPr kumimoji="0" lang="en-US" sz="1000" b="0" i="0" u="none" strike="noStrike" kern="1200" cap="none" spc="0" normalizeH="0" baseline="0" noProof="0">
                          <a:ln>
                            <a:noFill/>
                          </a:ln>
                          <a:solidFill>
                            <a:prstClr val="black"/>
                          </a:solidFill>
                          <a:effectLst/>
                          <a:uLnTx/>
                          <a:uFillTx/>
                          <a:latin typeface="+mn-lt"/>
                          <a:ea typeface="+mn-ea"/>
                          <a:cs typeface="+mn-cs"/>
                        </a:rPr>
                        <a:t> 
 ✨ WIN an out-of-this-world dining experience at The Test Kitchen Mauritius AND a 3 night stay in luxury!* ✨
The Test Kitchen are a force to be reckoned with in Cape Town! How many years in a row did they win the Eat Out 'Restaurant of the Year' award? 
Answer below to enter, and tell us who you'd bring!
*T&amp;Cs apply: http://bit.ly/2Goq4Ts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7928758"/>
                  </a:ext>
                </a:extLst>
              </a:tr>
            </a:tbl>
          </a:graphicData>
        </a:graphic>
      </p:graphicFrame>
      <p:sp>
        <p:nvSpPr>
          <p:cNvPr id="4" name="Text Placeholder 3">
            <a:extLst>
              <a:ext uri="{FF2B5EF4-FFF2-40B4-BE49-F238E27FC236}">
                <a16:creationId xmlns:a16="http://schemas.microsoft.com/office/drawing/2014/main" id="{4ED520C7-1A02-42EE-A467-EF1480508512}"/>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3011319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2408B-77AB-45F5-9819-6826C9BFC00F}"/>
              </a:ext>
            </a:extLst>
          </p:cNvPr>
          <p:cNvSpPr>
            <a:spLocks noGrp="1"/>
          </p:cNvSpPr>
          <p:nvPr>
            <p:ph type="title"/>
          </p:nvPr>
        </p:nvSpPr>
        <p:spPr/>
        <p:txBody>
          <a:bodyPr/>
          <a:lstStyle/>
          <a:p>
            <a:r>
              <a:rPr lang="en-US"/>
              <a:t>FB Own Posts Table with views | SLTR - 4 of 21</a:t>
            </a:r>
          </a:p>
        </p:txBody>
      </p:sp>
      <p:graphicFrame>
        <p:nvGraphicFramePr>
          <p:cNvPr id="5" name="Table Placeholder 4">
            <a:extLst>
              <a:ext uri="{FF2B5EF4-FFF2-40B4-BE49-F238E27FC236}">
                <a16:creationId xmlns:a16="http://schemas.microsoft.com/office/drawing/2014/main" id="{F9282952-5267-4B67-918B-CDE8AC4F5E28}"/>
              </a:ext>
            </a:extLst>
          </p:cNvPr>
          <p:cNvGraphicFramePr>
            <a:graphicFrameLocks noGrp="1"/>
          </p:cNvGraphicFramePr>
          <p:nvPr>
            <p:ph type="tbl" sz="quarter" idx="13"/>
            <p:extLst>
              <p:ext uri="{D42A27DB-BD31-4B8C-83A1-F6EECF244321}">
                <p14:modId xmlns:p14="http://schemas.microsoft.com/office/powerpoint/2010/main" val="2115910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59773554"/>
                    </a:ext>
                  </a:extLst>
                </a:gridCol>
                <a:gridCol w="576072">
                  <a:extLst>
                    <a:ext uri="{9D8B030D-6E8A-4147-A177-3AD203B41FA5}">
                      <a16:colId xmlns:a16="http://schemas.microsoft.com/office/drawing/2014/main" val="381777818"/>
                    </a:ext>
                  </a:extLst>
                </a:gridCol>
                <a:gridCol w="576072">
                  <a:extLst>
                    <a:ext uri="{9D8B030D-6E8A-4147-A177-3AD203B41FA5}">
                      <a16:colId xmlns:a16="http://schemas.microsoft.com/office/drawing/2014/main" val="1197245979"/>
                    </a:ext>
                  </a:extLst>
                </a:gridCol>
                <a:gridCol w="576072">
                  <a:extLst>
                    <a:ext uri="{9D8B030D-6E8A-4147-A177-3AD203B41FA5}">
                      <a16:colId xmlns:a16="http://schemas.microsoft.com/office/drawing/2014/main" val="2100115105"/>
                    </a:ext>
                  </a:extLst>
                </a:gridCol>
                <a:gridCol w="576072">
                  <a:extLst>
                    <a:ext uri="{9D8B030D-6E8A-4147-A177-3AD203B41FA5}">
                      <a16:colId xmlns:a16="http://schemas.microsoft.com/office/drawing/2014/main" val="2668661980"/>
                    </a:ext>
                  </a:extLst>
                </a:gridCol>
                <a:gridCol w="576072">
                  <a:extLst>
                    <a:ext uri="{9D8B030D-6E8A-4147-A177-3AD203B41FA5}">
                      <a16:colId xmlns:a16="http://schemas.microsoft.com/office/drawing/2014/main" val="474292922"/>
                    </a:ext>
                  </a:extLst>
                </a:gridCol>
                <a:gridCol w="576072">
                  <a:extLst>
                    <a:ext uri="{9D8B030D-6E8A-4147-A177-3AD203B41FA5}">
                      <a16:colId xmlns:a16="http://schemas.microsoft.com/office/drawing/2014/main" val="3120415558"/>
                    </a:ext>
                  </a:extLst>
                </a:gridCol>
                <a:gridCol w="576072">
                  <a:extLst>
                    <a:ext uri="{9D8B030D-6E8A-4147-A177-3AD203B41FA5}">
                      <a16:colId xmlns:a16="http://schemas.microsoft.com/office/drawing/2014/main" val="2922875488"/>
                    </a:ext>
                  </a:extLst>
                </a:gridCol>
                <a:gridCol w="576072">
                  <a:extLst>
                    <a:ext uri="{9D8B030D-6E8A-4147-A177-3AD203B41FA5}">
                      <a16:colId xmlns:a16="http://schemas.microsoft.com/office/drawing/2014/main" val="3215499628"/>
                    </a:ext>
                  </a:extLst>
                </a:gridCol>
                <a:gridCol w="576072">
                  <a:extLst>
                    <a:ext uri="{9D8B030D-6E8A-4147-A177-3AD203B41FA5}">
                      <a16:colId xmlns:a16="http://schemas.microsoft.com/office/drawing/2014/main" val="2896373952"/>
                    </a:ext>
                  </a:extLst>
                </a:gridCol>
                <a:gridCol w="576072">
                  <a:extLst>
                    <a:ext uri="{9D8B030D-6E8A-4147-A177-3AD203B41FA5}">
                      <a16:colId xmlns:a16="http://schemas.microsoft.com/office/drawing/2014/main" val="652187671"/>
                    </a:ext>
                  </a:extLst>
                </a:gridCol>
                <a:gridCol w="658368">
                  <a:extLst>
                    <a:ext uri="{9D8B030D-6E8A-4147-A177-3AD203B41FA5}">
                      <a16:colId xmlns:a16="http://schemas.microsoft.com/office/drawing/2014/main" val="1389728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6958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- 2018-04-18 14:03:29 </a:t>
                      </a:r>
                      <a:r>
                        <a:rPr kumimoji="0" lang="en-US" sz="1000" b="0" i="0" u="none" strike="noStrike" kern="1200" cap="none" spc="0" normalizeH="0" baseline="0" noProof="0">
                          <a:ln>
                            <a:noFill/>
                          </a:ln>
                          <a:solidFill>
                            <a:prstClr val="black"/>
                          </a:solidFill>
                          <a:effectLst/>
                          <a:uLnTx/>
                          <a:uFillTx/>
                          <a:latin typeface="+mn-lt"/>
                          <a:ea typeface="+mn-ea"/>
                          <a:cs typeface="+mn-cs"/>
                        </a:rPr>
                        <a:t> 
 Win Brunch, Bubbles &amp; Beats for 2 on May 6th! 
Choose your favourite from the culinary highlights and tell us who you'd bring below 👇🏾 to enter! 
🦐 Sweet water prawns flambéed with rum 
🍗 Cuisine from the special Live Ofyr Grill
 🔥 Delicious Red onion pakodas with dips and naans
Booking and info: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66260986"/>
                  </a:ext>
                </a:extLst>
              </a:tr>
            </a:tbl>
          </a:graphicData>
        </a:graphic>
      </p:graphicFrame>
      <p:sp>
        <p:nvSpPr>
          <p:cNvPr id="4" name="Text Placeholder 3">
            <a:extLst>
              <a:ext uri="{FF2B5EF4-FFF2-40B4-BE49-F238E27FC236}">
                <a16:creationId xmlns:a16="http://schemas.microsoft.com/office/drawing/2014/main" id="{FC72D137-B47B-4444-9244-0C3101860782}"/>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2717335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D7270-1E73-437B-924A-0BB0C3FE5F76}"/>
              </a:ext>
            </a:extLst>
          </p:cNvPr>
          <p:cNvSpPr>
            <a:spLocks noGrp="1"/>
          </p:cNvSpPr>
          <p:nvPr>
            <p:ph type="title"/>
          </p:nvPr>
        </p:nvSpPr>
        <p:spPr/>
        <p:txBody>
          <a:bodyPr/>
          <a:lstStyle/>
          <a:p>
            <a:r>
              <a:rPr lang="en-US"/>
              <a:t>FB Own Posts Table with views | SLTR - 5 of 21</a:t>
            </a:r>
          </a:p>
        </p:txBody>
      </p:sp>
      <p:graphicFrame>
        <p:nvGraphicFramePr>
          <p:cNvPr id="5" name="Table Placeholder 4">
            <a:extLst>
              <a:ext uri="{FF2B5EF4-FFF2-40B4-BE49-F238E27FC236}">
                <a16:creationId xmlns:a16="http://schemas.microsoft.com/office/drawing/2014/main" id="{E8CB74CE-98BA-4DC8-B4CB-1E13A9ABA8CB}"/>
              </a:ext>
            </a:extLst>
          </p:cNvPr>
          <p:cNvGraphicFramePr>
            <a:graphicFrameLocks noGrp="1"/>
          </p:cNvGraphicFramePr>
          <p:nvPr>
            <p:ph type="tbl" sz="quarter" idx="13"/>
            <p:extLst>
              <p:ext uri="{D42A27DB-BD31-4B8C-83A1-F6EECF244321}">
                <p14:modId xmlns:p14="http://schemas.microsoft.com/office/powerpoint/2010/main" val="3980649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96752061"/>
                    </a:ext>
                  </a:extLst>
                </a:gridCol>
                <a:gridCol w="576072">
                  <a:extLst>
                    <a:ext uri="{9D8B030D-6E8A-4147-A177-3AD203B41FA5}">
                      <a16:colId xmlns:a16="http://schemas.microsoft.com/office/drawing/2014/main" val="558737823"/>
                    </a:ext>
                  </a:extLst>
                </a:gridCol>
                <a:gridCol w="576072">
                  <a:extLst>
                    <a:ext uri="{9D8B030D-6E8A-4147-A177-3AD203B41FA5}">
                      <a16:colId xmlns:a16="http://schemas.microsoft.com/office/drawing/2014/main" val="3490920333"/>
                    </a:ext>
                  </a:extLst>
                </a:gridCol>
                <a:gridCol w="576072">
                  <a:extLst>
                    <a:ext uri="{9D8B030D-6E8A-4147-A177-3AD203B41FA5}">
                      <a16:colId xmlns:a16="http://schemas.microsoft.com/office/drawing/2014/main" val="3272916572"/>
                    </a:ext>
                  </a:extLst>
                </a:gridCol>
                <a:gridCol w="576072">
                  <a:extLst>
                    <a:ext uri="{9D8B030D-6E8A-4147-A177-3AD203B41FA5}">
                      <a16:colId xmlns:a16="http://schemas.microsoft.com/office/drawing/2014/main" val="2233654602"/>
                    </a:ext>
                  </a:extLst>
                </a:gridCol>
                <a:gridCol w="576072">
                  <a:extLst>
                    <a:ext uri="{9D8B030D-6E8A-4147-A177-3AD203B41FA5}">
                      <a16:colId xmlns:a16="http://schemas.microsoft.com/office/drawing/2014/main" val="315928333"/>
                    </a:ext>
                  </a:extLst>
                </a:gridCol>
                <a:gridCol w="576072">
                  <a:extLst>
                    <a:ext uri="{9D8B030D-6E8A-4147-A177-3AD203B41FA5}">
                      <a16:colId xmlns:a16="http://schemas.microsoft.com/office/drawing/2014/main" val="1679638031"/>
                    </a:ext>
                  </a:extLst>
                </a:gridCol>
                <a:gridCol w="576072">
                  <a:extLst>
                    <a:ext uri="{9D8B030D-6E8A-4147-A177-3AD203B41FA5}">
                      <a16:colId xmlns:a16="http://schemas.microsoft.com/office/drawing/2014/main" val="1133280618"/>
                    </a:ext>
                  </a:extLst>
                </a:gridCol>
                <a:gridCol w="576072">
                  <a:extLst>
                    <a:ext uri="{9D8B030D-6E8A-4147-A177-3AD203B41FA5}">
                      <a16:colId xmlns:a16="http://schemas.microsoft.com/office/drawing/2014/main" val="332698043"/>
                    </a:ext>
                  </a:extLst>
                </a:gridCol>
                <a:gridCol w="576072">
                  <a:extLst>
                    <a:ext uri="{9D8B030D-6E8A-4147-A177-3AD203B41FA5}">
                      <a16:colId xmlns:a16="http://schemas.microsoft.com/office/drawing/2014/main" val="1382021259"/>
                    </a:ext>
                  </a:extLst>
                </a:gridCol>
                <a:gridCol w="576072">
                  <a:extLst>
                    <a:ext uri="{9D8B030D-6E8A-4147-A177-3AD203B41FA5}">
                      <a16:colId xmlns:a16="http://schemas.microsoft.com/office/drawing/2014/main" val="3400451715"/>
                    </a:ext>
                  </a:extLst>
                </a:gridCol>
                <a:gridCol w="658368">
                  <a:extLst>
                    <a:ext uri="{9D8B030D-6E8A-4147-A177-3AD203B41FA5}">
                      <a16:colId xmlns:a16="http://schemas.microsoft.com/office/drawing/2014/main" val="199039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582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- 2018-04-30 13:30:00 </a:t>
                      </a:r>
                      <a:r>
                        <a:rPr kumimoji="0" lang="en-US" sz="1000" b="0" i="0" u="none" strike="noStrike" kern="1200" cap="none" spc="0" normalizeH="0" baseline="0" noProof="0">
                          <a:ln>
                            <a:noFill/>
                          </a:ln>
                          <a:solidFill>
                            <a:prstClr val="black"/>
                          </a:solidFill>
                          <a:effectLst/>
                          <a:uLnTx/>
                          <a:uFillTx/>
                          <a:latin typeface="+mn-lt"/>
                          <a:ea typeface="+mn-ea"/>
                          <a:cs typeface="+mn-cs"/>
                        </a:rPr>
                        <a:t> 
 Brunch, Bubbles &amp; Beats will be alive with the sounds of Les Inkonus, as brunchers tuck in to delicious food from our buffet and LIVE ofyr grill! 
Book for May 6th: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276183"/>
                  </a:ext>
                </a:extLst>
              </a:tr>
            </a:tbl>
          </a:graphicData>
        </a:graphic>
      </p:graphicFrame>
      <p:sp>
        <p:nvSpPr>
          <p:cNvPr id="4" name="Text Placeholder 3">
            <a:extLst>
              <a:ext uri="{FF2B5EF4-FFF2-40B4-BE49-F238E27FC236}">
                <a16:creationId xmlns:a16="http://schemas.microsoft.com/office/drawing/2014/main" id="{C01B90BF-B003-4891-932A-E675D9184ED0}"/>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3773594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8546B-16BE-48B9-84A0-C15DE1B50BF4}"/>
              </a:ext>
            </a:extLst>
          </p:cNvPr>
          <p:cNvSpPr>
            <a:spLocks noGrp="1"/>
          </p:cNvSpPr>
          <p:nvPr>
            <p:ph type="title"/>
          </p:nvPr>
        </p:nvSpPr>
        <p:spPr/>
        <p:txBody>
          <a:bodyPr/>
          <a:lstStyle/>
          <a:p>
            <a:r>
              <a:rPr lang="en-US"/>
              <a:t>FB Own Posts Table with views | SLTR - 6 of 21</a:t>
            </a:r>
          </a:p>
        </p:txBody>
      </p:sp>
      <p:graphicFrame>
        <p:nvGraphicFramePr>
          <p:cNvPr id="5" name="Table Placeholder 4">
            <a:extLst>
              <a:ext uri="{FF2B5EF4-FFF2-40B4-BE49-F238E27FC236}">
                <a16:creationId xmlns:a16="http://schemas.microsoft.com/office/drawing/2014/main" id="{6478E70A-DDE3-41FC-85E0-448FE84A5E10}"/>
              </a:ext>
            </a:extLst>
          </p:cNvPr>
          <p:cNvGraphicFramePr>
            <a:graphicFrameLocks noGrp="1"/>
          </p:cNvGraphicFramePr>
          <p:nvPr>
            <p:ph type="tbl" sz="quarter" idx="13"/>
            <p:extLst>
              <p:ext uri="{D42A27DB-BD31-4B8C-83A1-F6EECF244321}">
                <p14:modId xmlns:p14="http://schemas.microsoft.com/office/powerpoint/2010/main" val="3164349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44604621"/>
                    </a:ext>
                  </a:extLst>
                </a:gridCol>
                <a:gridCol w="576072">
                  <a:extLst>
                    <a:ext uri="{9D8B030D-6E8A-4147-A177-3AD203B41FA5}">
                      <a16:colId xmlns:a16="http://schemas.microsoft.com/office/drawing/2014/main" val="3133585899"/>
                    </a:ext>
                  </a:extLst>
                </a:gridCol>
                <a:gridCol w="576072">
                  <a:extLst>
                    <a:ext uri="{9D8B030D-6E8A-4147-A177-3AD203B41FA5}">
                      <a16:colId xmlns:a16="http://schemas.microsoft.com/office/drawing/2014/main" val="3089831655"/>
                    </a:ext>
                  </a:extLst>
                </a:gridCol>
                <a:gridCol w="576072">
                  <a:extLst>
                    <a:ext uri="{9D8B030D-6E8A-4147-A177-3AD203B41FA5}">
                      <a16:colId xmlns:a16="http://schemas.microsoft.com/office/drawing/2014/main" val="2649976407"/>
                    </a:ext>
                  </a:extLst>
                </a:gridCol>
                <a:gridCol w="576072">
                  <a:extLst>
                    <a:ext uri="{9D8B030D-6E8A-4147-A177-3AD203B41FA5}">
                      <a16:colId xmlns:a16="http://schemas.microsoft.com/office/drawing/2014/main" val="3783597640"/>
                    </a:ext>
                  </a:extLst>
                </a:gridCol>
                <a:gridCol w="576072">
                  <a:extLst>
                    <a:ext uri="{9D8B030D-6E8A-4147-A177-3AD203B41FA5}">
                      <a16:colId xmlns:a16="http://schemas.microsoft.com/office/drawing/2014/main" val="3629403422"/>
                    </a:ext>
                  </a:extLst>
                </a:gridCol>
                <a:gridCol w="576072">
                  <a:extLst>
                    <a:ext uri="{9D8B030D-6E8A-4147-A177-3AD203B41FA5}">
                      <a16:colId xmlns:a16="http://schemas.microsoft.com/office/drawing/2014/main" val="1976113479"/>
                    </a:ext>
                  </a:extLst>
                </a:gridCol>
                <a:gridCol w="576072">
                  <a:extLst>
                    <a:ext uri="{9D8B030D-6E8A-4147-A177-3AD203B41FA5}">
                      <a16:colId xmlns:a16="http://schemas.microsoft.com/office/drawing/2014/main" val="3069020476"/>
                    </a:ext>
                  </a:extLst>
                </a:gridCol>
                <a:gridCol w="576072">
                  <a:extLst>
                    <a:ext uri="{9D8B030D-6E8A-4147-A177-3AD203B41FA5}">
                      <a16:colId xmlns:a16="http://schemas.microsoft.com/office/drawing/2014/main" val="2761835162"/>
                    </a:ext>
                  </a:extLst>
                </a:gridCol>
                <a:gridCol w="576072">
                  <a:extLst>
                    <a:ext uri="{9D8B030D-6E8A-4147-A177-3AD203B41FA5}">
                      <a16:colId xmlns:a16="http://schemas.microsoft.com/office/drawing/2014/main" val="923362753"/>
                    </a:ext>
                  </a:extLst>
                </a:gridCol>
                <a:gridCol w="576072">
                  <a:extLst>
                    <a:ext uri="{9D8B030D-6E8A-4147-A177-3AD203B41FA5}">
                      <a16:colId xmlns:a16="http://schemas.microsoft.com/office/drawing/2014/main" val="4209336127"/>
                    </a:ext>
                  </a:extLst>
                </a:gridCol>
                <a:gridCol w="658368">
                  <a:extLst>
                    <a:ext uri="{9D8B030D-6E8A-4147-A177-3AD203B41FA5}">
                      <a16:colId xmlns:a16="http://schemas.microsoft.com/office/drawing/2014/main" val="3090300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5574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- 2018-04-26 11:02:56 </a:t>
                      </a:r>
                      <a:r>
                        <a:rPr kumimoji="0" lang="en-US" sz="1000" b="0" i="0" u="none" strike="noStrike" kern="1200" cap="none" spc="0" normalizeH="0" baseline="0" noProof="0">
                          <a:ln>
                            <a:noFill/>
                          </a:ln>
                          <a:solidFill>
                            <a:prstClr val="black"/>
                          </a:solidFill>
                          <a:effectLst/>
                          <a:uLnTx/>
                          <a:uFillTx/>
                          <a:latin typeface="+mn-lt"/>
                          <a:ea typeface="+mn-ea"/>
                          <a:cs typeface="+mn-cs"/>
                        </a:rPr>
                        <a:t> 
 🍴WIN an evening of fine dining at The Test Kitchen Mauritius for you and a loved one! 🍴
Simply find us on Twitter (@ShangriLaMaur) and Retweet the competition post to enter! 
Or to book a spot now, call 52591441 / 5255 3892 / 4027400 / restaurant-reservations.sltr@shangri-la.com
air mauritius Mauritius Tourism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0933142"/>
                  </a:ext>
                </a:extLst>
              </a:tr>
            </a:tbl>
          </a:graphicData>
        </a:graphic>
      </p:graphicFrame>
      <p:sp>
        <p:nvSpPr>
          <p:cNvPr id="4" name="Text Placeholder 3">
            <a:extLst>
              <a:ext uri="{FF2B5EF4-FFF2-40B4-BE49-F238E27FC236}">
                <a16:creationId xmlns:a16="http://schemas.microsoft.com/office/drawing/2014/main" id="{AE7CF10D-1770-4FC4-B614-4B29BE18E3C5}"/>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1518003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0150B-7909-4330-9266-1C747AB98E95}"/>
              </a:ext>
            </a:extLst>
          </p:cNvPr>
          <p:cNvSpPr>
            <a:spLocks noGrp="1"/>
          </p:cNvSpPr>
          <p:nvPr>
            <p:ph type="title"/>
          </p:nvPr>
        </p:nvSpPr>
        <p:spPr/>
        <p:txBody>
          <a:bodyPr/>
          <a:lstStyle/>
          <a:p>
            <a:r>
              <a:rPr lang="en-US"/>
              <a:t>FB Own Posts Table with views | SLTR - 7 of 21</a:t>
            </a:r>
          </a:p>
        </p:txBody>
      </p:sp>
      <p:graphicFrame>
        <p:nvGraphicFramePr>
          <p:cNvPr id="5" name="Table Placeholder 4">
            <a:extLst>
              <a:ext uri="{FF2B5EF4-FFF2-40B4-BE49-F238E27FC236}">
                <a16:creationId xmlns:a16="http://schemas.microsoft.com/office/drawing/2014/main" id="{8A373057-B756-43F2-AFD7-8FD925656107}"/>
              </a:ext>
            </a:extLst>
          </p:cNvPr>
          <p:cNvGraphicFramePr>
            <a:graphicFrameLocks noGrp="1"/>
          </p:cNvGraphicFramePr>
          <p:nvPr>
            <p:ph type="tbl" sz="quarter" idx="13"/>
            <p:extLst>
              <p:ext uri="{D42A27DB-BD31-4B8C-83A1-F6EECF244321}">
                <p14:modId xmlns:p14="http://schemas.microsoft.com/office/powerpoint/2010/main" val="4013023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04947762"/>
                    </a:ext>
                  </a:extLst>
                </a:gridCol>
                <a:gridCol w="576072">
                  <a:extLst>
                    <a:ext uri="{9D8B030D-6E8A-4147-A177-3AD203B41FA5}">
                      <a16:colId xmlns:a16="http://schemas.microsoft.com/office/drawing/2014/main" val="306219586"/>
                    </a:ext>
                  </a:extLst>
                </a:gridCol>
                <a:gridCol w="576072">
                  <a:extLst>
                    <a:ext uri="{9D8B030D-6E8A-4147-A177-3AD203B41FA5}">
                      <a16:colId xmlns:a16="http://schemas.microsoft.com/office/drawing/2014/main" val="3024930420"/>
                    </a:ext>
                  </a:extLst>
                </a:gridCol>
                <a:gridCol w="576072">
                  <a:extLst>
                    <a:ext uri="{9D8B030D-6E8A-4147-A177-3AD203B41FA5}">
                      <a16:colId xmlns:a16="http://schemas.microsoft.com/office/drawing/2014/main" val="4052102327"/>
                    </a:ext>
                  </a:extLst>
                </a:gridCol>
                <a:gridCol w="576072">
                  <a:extLst>
                    <a:ext uri="{9D8B030D-6E8A-4147-A177-3AD203B41FA5}">
                      <a16:colId xmlns:a16="http://schemas.microsoft.com/office/drawing/2014/main" val="293929429"/>
                    </a:ext>
                  </a:extLst>
                </a:gridCol>
                <a:gridCol w="576072">
                  <a:extLst>
                    <a:ext uri="{9D8B030D-6E8A-4147-A177-3AD203B41FA5}">
                      <a16:colId xmlns:a16="http://schemas.microsoft.com/office/drawing/2014/main" val="2762350405"/>
                    </a:ext>
                  </a:extLst>
                </a:gridCol>
                <a:gridCol w="576072">
                  <a:extLst>
                    <a:ext uri="{9D8B030D-6E8A-4147-A177-3AD203B41FA5}">
                      <a16:colId xmlns:a16="http://schemas.microsoft.com/office/drawing/2014/main" val="111793416"/>
                    </a:ext>
                  </a:extLst>
                </a:gridCol>
                <a:gridCol w="576072">
                  <a:extLst>
                    <a:ext uri="{9D8B030D-6E8A-4147-A177-3AD203B41FA5}">
                      <a16:colId xmlns:a16="http://schemas.microsoft.com/office/drawing/2014/main" val="2838824475"/>
                    </a:ext>
                  </a:extLst>
                </a:gridCol>
                <a:gridCol w="576072">
                  <a:extLst>
                    <a:ext uri="{9D8B030D-6E8A-4147-A177-3AD203B41FA5}">
                      <a16:colId xmlns:a16="http://schemas.microsoft.com/office/drawing/2014/main" val="333238337"/>
                    </a:ext>
                  </a:extLst>
                </a:gridCol>
                <a:gridCol w="576072">
                  <a:extLst>
                    <a:ext uri="{9D8B030D-6E8A-4147-A177-3AD203B41FA5}">
                      <a16:colId xmlns:a16="http://schemas.microsoft.com/office/drawing/2014/main" val="2941196772"/>
                    </a:ext>
                  </a:extLst>
                </a:gridCol>
                <a:gridCol w="576072">
                  <a:extLst>
                    <a:ext uri="{9D8B030D-6E8A-4147-A177-3AD203B41FA5}">
                      <a16:colId xmlns:a16="http://schemas.microsoft.com/office/drawing/2014/main" val="1451813108"/>
                    </a:ext>
                  </a:extLst>
                </a:gridCol>
                <a:gridCol w="658368">
                  <a:extLst>
                    <a:ext uri="{9D8B030D-6E8A-4147-A177-3AD203B41FA5}">
                      <a16:colId xmlns:a16="http://schemas.microsoft.com/office/drawing/2014/main" val="3640463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563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- 2018-04-11 17:10:00 </a:t>
                      </a:r>
                      <a:r>
                        <a:rPr kumimoji="0" lang="en-US" sz="1000" b="0" i="0" u="none" strike="noStrike" kern="1200" cap="none" spc="0" normalizeH="0" baseline="0" noProof="0">
                          <a:ln>
                            <a:noFill/>
                          </a:ln>
                          <a:solidFill>
                            <a:prstClr val="black"/>
                          </a:solidFill>
                          <a:effectLst/>
                          <a:uLnTx/>
                          <a:uFillTx/>
                          <a:latin typeface="+mn-lt"/>
                          <a:ea typeface="+mn-ea"/>
                          <a:cs typeface="+mn-cs"/>
                        </a:rPr>
                        <a:t> 
 A little taste of what's to come... The Test Kitchen is nearly ready to launch their first international outpost right here in Republik! 
For info or to book: 52591441 / 5255 3892 / 4027400 / restaurant-reservations.sltr@shangri-la.com
MauritiusTourism air mauritius Bacchanale Ltd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82781977"/>
                  </a:ext>
                </a:extLst>
              </a:tr>
            </a:tbl>
          </a:graphicData>
        </a:graphic>
      </p:graphicFrame>
      <p:sp>
        <p:nvSpPr>
          <p:cNvPr id="4" name="Text Placeholder 3">
            <a:extLst>
              <a:ext uri="{FF2B5EF4-FFF2-40B4-BE49-F238E27FC236}">
                <a16:creationId xmlns:a16="http://schemas.microsoft.com/office/drawing/2014/main" id="{3D39C99F-117B-4872-8318-D8EC97CBBC69}"/>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1547851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60D51-4F5D-4832-90B3-B476CAABE082}"/>
              </a:ext>
            </a:extLst>
          </p:cNvPr>
          <p:cNvSpPr>
            <a:spLocks noGrp="1"/>
          </p:cNvSpPr>
          <p:nvPr>
            <p:ph type="title"/>
          </p:nvPr>
        </p:nvSpPr>
        <p:spPr/>
        <p:txBody>
          <a:bodyPr/>
          <a:lstStyle/>
          <a:p>
            <a:r>
              <a:rPr lang="en-US"/>
              <a:t>FB Own Posts Table with views | SLTR - 8 of 21</a:t>
            </a:r>
          </a:p>
        </p:txBody>
      </p:sp>
      <p:graphicFrame>
        <p:nvGraphicFramePr>
          <p:cNvPr id="5" name="Table Placeholder 4">
            <a:extLst>
              <a:ext uri="{FF2B5EF4-FFF2-40B4-BE49-F238E27FC236}">
                <a16:creationId xmlns:a16="http://schemas.microsoft.com/office/drawing/2014/main" id="{AFA35A3E-A88E-4F98-816C-33DC0FFA7295}"/>
              </a:ext>
            </a:extLst>
          </p:cNvPr>
          <p:cNvGraphicFramePr>
            <a:graphicFrameLocks noGrp="1"/>
          </p:cNvGraphicFramePr>
          <p:nvPr>
            <p:ph type="tbl" sz="quarter" idx="13"/>
            <p:extLst>
              <p:ext uri="{D42A27DB-BD31-4B8C-83A1-F6EECF244321}">
                <p14:modId xmlns:p14="http://schemas.microsoft.com/office/powerpoint/2010/main" val="3125259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36999738"/>
                    </a:ext>
                  </a:extLst>
                </a:gridCol>
                <a:gridCol w="576072">
                  <a:extLst>
                    <a:ext uri="{9D8B030D-6E8A-4147-A177-3AD203B41FA5}">
                      <a16:colId xmlns:a16="http://schemas.microsoft.com/office/drawing/2014/main" val="2700928674"/>
                    </a:ext>
                  </a:extLst>
                </a:gridCol>
                <a:gridCol w="576072">
                  <a:extLst>
                    <a:ext uri="{9D8B030D-6E8A-4147-A177-3AD203B41FA5}">
                      <a16:colId xmlns:a16="http://schemas.microsoft.com/office/drawing/2014/main" val="823777438"/>
                    </a:ext>
                  </a:extLst>
                </a:gridCol>
                <a:gridCol w="576072">
                  <a:extLst>
                    <a:ext uri="{9D8B030D-6E8A-4147-A177-3AD203B41FA5}">
                      <a16:colId xmlns:a16="http://schemas.microsoft.com/office/drawing/2014/main" val="1963108913"/>
                    </a:ext>
                  </a:extLst>
                </a:gridCol>
                <a:gridCol w="576072">
                  <a:extLst>
                    <a:ext uri="{9D8B030D-6E8A-4147-A177-3AD203B41FA5}">
                      <a16:colId xmlns:a16="http://schemas.microsoft.com/office/drawing/2014/main" val="2894642919"/>
                    </a:ext>
                  </a:extLst>
                </a:gridCol>
                <a:gridCol w="576072">
                  <a:extLst>
                    <a:ext uri="{9D8B030D-6E8A-4147-A177-3AD203B41FA5}">
                      <a16:colId xmlns:a16="http://schemas.microsoft.com/office/drawing/2014/main" val="944105972"/>
                    </a:ext>
                  </a:extLst>
                </a:gridCol>
                <a:gridCol w="576072">
                  <a:extLst>
                    <a:ext uri="{9D8B030D-6E8A-4147-A177-3AD203B41FA5}">
                      <a16:colId xmlns:a16="http://schemas.microsoft.com/office/drawing/2014/main" val="4025792276"/>
                    </a:ext>
                  </a:extLst>
                </a:gridCol>
                <a:gridCol w="576072">
                  <a:extLst>
                    <a:ext uri="{9D8B030D-6E8A-4147-A177-3AD203B41FA5}">
                      <a16:colId xmlns:a16="http://schemas.microsoft.com/office/drawing/2014/main" val="1735265117"/>
                    </a:ext>
                  </a:extLst>
                </a:gridCol>
                <a:gridCol w="576072">
                  <a:extLst>
                    <a:ext uri="{9D8B030D-6E8A-4147-A177-3AD203B41FA5}">
                      <a16:colId xmlns:a16="http://schemas.microsoft.com/office/drawing/2014/main" val="983977286"/>
                    </a:ext>
                  </a:extLst>
                </a:gridCol>
                <a:gridCol w="576072">
                  <a:extLst>
                    <a:ext uri="{9D8B030D-6E8A-4147-A177-3AD203B41FA5}">
                      <a16:colId xmlns:a16="http://schemas.microsoft.com/office/drawing/2014/main" val="582008964"/>
                    </a:ext>
                  </a:extLst>
                </a:gridCol>
                <a:gridCol w="576072">
                  <a:extLst>
                    <a:ext uri="{9D8B030D-6E8A-4147-A177-3AD203B41FA5}">
                      <a16:colId xmlns:a16="http://schemas.microsoft.com/office/drawing/2014/main" val="678063870"/>
                    </a:ext>
                  </a:extLst>
                </a:gridCol>
                <a:gridCol w="658368">
                  <a:extLst>
                    <a:ext uri="{9D8B030D-6E8A-4147-A177-3AD203B41FA5}">
                      <a16:colId xmlns:a16="http://schemas.microsoft.com/office/drawing/2014/main" val="4158145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728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- 2018-05-07 10:54:00 </a:t>
                      </a:r>
                      <a:r>
                        <a:rPr kumimoji="0" lang="en-US" sz="1000" b="0" i="0" u="none" strike="noStrike" kern="1200" cap="none" spc="0" normalizeH="0" baseline="0" noProof="0">
                          <a:ln>
                            <a:noFill/>
                          </a:ln>
                          <a:solidFill>
                            <a:prstClr val="black"/>
                          </a:solidFill>
                          <a:effectLst/>
                          <a:uLnTx/>
                          <a:uFillTx/>
                          <a:latin typeface="+mn-lt"/>
                          <a:ea typeface="+mn-ea"/>
                          <a:cs typeface="+mn-cs"/>
                        </a:rPr>
                        <a:t> 
 This island party is all about the SAX! 🎷 
Party the afternoon away on Ilot Mangenie to the sounds of legendary saxophonist Nick Studer, and indulge in a lavish BBQ on the beach! 
Sunday May 27th 2018 
Book: 402 7400 / 5259 1441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1381232"/>
                  </a:ext>
                </a:extLst>
              </a:tr>
            </a:tbl>
          </a:graphicData>
        </a:graphic>
      </p:graphicFrame>
      <p:sp>
        <p:nvSpPr>
          <p:cNvPr id="4" name="Text Placeholder 3">
            <a:extLst>
              <a:ext uri="{FF2B5EF4-FFF2-40B4-BE49-F238E27FC236}">
                <a16:creationId xmlns:a16="http://schemas.microsoft.com/office/drawing/2014/main" id="{54615BA0-624B-4EF1-8D36-0BB280D21C89}"/>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4215438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A599A-10AB-4159-BE54-4E8CD76C2F64}"/>
              </a:ext>
            </a:extLst>
          </p:cNvPr>
          <p:cNvSpPr>
            <a:spLocks noGrp="1"/>
          </p:cNvSpPr>
          <p:nvPr>
            <p:ph type="title"/>
          </p:nvPr>
        </p:nvSpPr>
        <p:spPr/>
        <p:txBody>
          <a:bodyPr/>
          <a:lstStyle/>
          <a:p>
            <a:r>
              <a:rPr lang="en-US"/>
              <a:t>FB Own Posts Table with views | SLTR - 9 of 21</a:t>
            </a:r>
          </a:p>
        </p:txBody>
      </p:sp>
      <p:graphicFrame>
        <p:nvGraphicFramePr>
          <p:cNvPr id="5" name="Table Placeholder 4">
            <a:extLst>
              <a:ext uri="{FF2B5EF4-FFF2-40B4-BE49-F238E27FC236}">
                <a16:creationId xmlns:a16="http://schemas.microsoft.com/office/drawing/2014/main" id="{2F131261-0519-4651-AB23-CF50FB87CD6D}"/>
              </a:ext>
            </a:extLst>
          </p:cNvPr>
          <p:cNvGraphicFramePr>
            <a:graphicFrameLocks noGrp="1"/>
          </p:cNvGraphicFramePr>
          <p:nvPr>
            <p:ph type="tbl" sz="quarter" idx="13"/>
            <p:extLst>
              <p:ext uri="{D42A27DB-BD31-4B8C-83A1-F6EECF244321}">
                <p14:modId xmlns:p14="http://schemas.microsoft.com/office/powerpoint/2010/main" val="1824922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55772444"/>
                    </a:ext>
                  </a:extLst>
                </a:gridCol>
                <a:gridCol w="576072">
                  <a:extLst>
                    <a:ext uri="{9D8B030D-6E8A-4147-A177-3AD203B41FA5}">
                      <a16:colId xmlns:a16="http://schemas.microsoft.com/office/drawing/2014/main" val="956830613"/>
                    </a:ext>
                  </a:extLst>
                </a:gridCol>
                <a:gridCol w="576072">
                  <a:extLst>
                    <a:ext uri="{9D8B030D-6E8A-4147-A177-3AD203B41FA5}">
                      <a16:colId xmlns:a16="http://schemas.microsoft.com/office/drawing/2014/main" val="3533654066"/>
                    </a:ext>
                  </a:extLst>
                </a:gridCol>
                <a:gridCol w="576072">
                  <a:extLst>
                    <a:ext uri="{9D8B030D-6E8A-4147-A177-3AD203B41FA5}">
                      <a16:colId xmlns:a16="http://schemas.microsoft.com/office/drawing/2014/main" val="2700002716"/>
                    </a:ext>
                  </a:extLst>
                </a:gridCol>
                <a:gridCol w="576072">
                  <a:extLst>
                    <a:ext uri="{9D8B030D-6E8A-4147-A177-3AD203B41FA5}">
                      <a16:colId xmlns:a16="http://schemas.microsoft.com/office/drawing/2014/main" val="3386562834"/>
                    </a:ext>
                  </a:extLst>
                </a:gridCol>
                <a:gridCol w="576072">
                  <a:extLst>
                    <a:ext uri="{9D8B030D-6E8A-4147-A177-3AD203B41FA5}">
                      <a16:colId xmlns:a16="http://schemas.microsoft.com/office/drawing/2014/main" val="4141328283"/>
                    </a:ext>
                  </a:extLst>
                </a:gridCol>
                <a:gridCol w="576072">
                  <a:extLst>
                    <a:ext uri="{9D8B030D-6E8A-4147-A177-3AD203B41FA5}">
                      <a16:colId xmlns:a16="http://schemas.microsoft.com/office/drawing/2014/main" val="3873796093"/>
                    </a:ext>
                  </a:extLst>
                </a:gridCol>
                <a:gridCol w="576072">
                  <a:extLst>
                    <a:ext uri="{9D8B030D-6E8A-4147-A177-3AD203B41FA5}">
                      <a16:colId xmlns:a16="http://schemas.microsoft.com/office/drawing/2014/main" val="3048860028"/>
                    </a:ext>
                  </a:extLst>
                </a:gridCol>
                <a:gridCol w="576072">
                  <a:extLst>
                    <a:ext uri="{9D8B030D-6E8A-4147-A177-3AD203B41FA5}">
                      <a16:colId xmlns:a16="http://schemas.microsoft.com/office/drawing/2014/main" val="2716110680"/>
                    </a:ext>
                  </a:extLst>
                </a:gridCol>
                <a:gridCol w="576072">
                  <a:extLst>
                    <a:ext uri="{9D8B030D-6E8A-4147-A177-3AD203B41FA5}">
                      <a16:colId xmlns:a16="http://schemas.microsoft.com/office/drawing/2014/main" val="2090213448"/>
                    </a:ext>
                  </a:extLst>
                </a:gridCol>
                <a:gridCol w="576072">
                  <a:extLst>
                    <a:ext uri="{9D8B030D-6E8A-4147-A177-3AD203B41FA5}">
                      <a16:colId xmlns:a16="http://schemas.microsoft.com/office/drawing/2014/main" val="3994012810"/>
                    </a:ext>
                  </a:extLst>
                </a:gridCol>
                <a:gridCol w="658368">
                  <a:extLst>
                    <a:ext uri="{9D8B030D-6E8A-4147-A177-3AD203B41FA5}">
                      <a16:colId xmlns:a16="http://schemas.microsoft.com/office/drawing/2014/main" val="3946614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0256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- 2018-05-27 13:42:27 </a:t>
                      </a:r>
                      <a:r>
                        <a:rPr kumimoji="0" lang="en-US" sz="1000" b="0" i="0" u="none" strike="noStrike" kern="1200" cap="none" spc="0" normalizeH="0" baseline="0" noProof="0">
                          <a:ln>
                            <a:noFill/>
                          </a:ln>
                          <a:solidFill>
                            <a:prstClr val="black"/>
                          </a:solidFill>
                          <a:effectLst/>
                          <a:uLnTx/>
                          <a:uFillTx/>
                          <a:latin typeface="+mn-lt"/>
                          <a:ea typeface="+mn-ea"/>
                          <a:cs typeface="+mn-cs"/>
                        </a:rPr>
                        <a:t> 
 Enter to WIN our special 🎷 SAX-Tastic 🎷 Brunch, Bubbles &amp; Beats for 2 on June 10th, by answering this simple question: 
Which of our other legendary events did Jimmy perform at? Clue is in the picture! 
Enter below 👇 and tell us who you'd want to bring! 
402 7400 / 5259 1441 / 5255 3892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43028628"/>
                  </a:ext>
                </a:extLst>
              </a:tr>
            </a:tbl>
          </a:graphicData>
        </a:graphic>
      </p:graphicFrame>
      <p:sp>
        <p:nvSpPr>
          <p:cNvPr id="4" name="Text Placeholder 3">
            <a:extLst>
              <a:ext uri="{FF2B5EF4-FFF2-40B4-BE49-F238E27FC236}">
                <a16:creationId xmlns:a16="http://schemas.microsoft.com/office/drawing/2014/main" id="{B5DA5C1D-1032-4CB5-9CDA-D9591C4E4F4A}"/>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2661379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B4C80-3CB2-4173-980A-6ACCB8B212C6}"/>
              </a:ext>
            </a:extLst>
          </p:cNvPr>
          <p:cNvSpPr>
            <a:spLocks noGrp="1"/>
          </p:cNvSpPr>
          <p:nvPr>
            <p:ph type="title"/>
          </p:nvPr>
        </p:nvSpPr>
        <p:spPr/>
        <p:txBody>
          <a:bodyPr/>
          <a:lstStyle/>
          <a:p>
            <a:r>
              <a:rPr lang="en-US"/>
              <a:t>FB Own Posts Table with views | SLTR - 10 of 21</a:t>
            </a:r>
          </a:p>
        </p:txBody>
      </p:sp>
      <p:graphicFrame>
        <p:nvGraphicFramePr>
          <p:cNvPr id="5" name="Table Placeholder 4">
            <a:extLst>
              <a:ext uri="{FF2B5EF4-FFF2-40B4-BE49-F238E27FC236}">
                <a16:creationId xmlns:a16="http://schemas.microsoft.com/office/drawing/2014/main" id="{88FD44E3-9A5D-4029-9E7F-6ACC5A731638}"/>
              </a:ext>
            </a:extLst>
          </p:cNvPr>
          <p:cNvGraphicFramePr>
            <a:graphicFrameLocks noGrp="1"/>
          </p:cNvGraphicFramePr>
          <p:nvPr>
            <p:ph type="tbl" sz="quarter" idx="13"/>
            <p:extLst>
              <p:ext uri="{D42A27DB-BD31-4B8C-83A1-F6EECF244321}">
                <p14:modId xmlns:p14="http://schemas.microsoft.com/office/powerpoint/2010/main" val="895345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25093740"/>
                    </a:ext>
                  </a:extLst>
                </a:gridCol>
                <a:gridCol w="576072">
                  <a:extLst>
                    <a:ext uri="{9D8B030D-6E8A-4147-A177-3AD203B41FA5}">
                      <a16:colId xmlns:a16="http://schemas.microsoft.com/office/drawing/2014/main" val="1220905632"/>
                    </a:ext>
                  </a:extLst>
                </a:gridCol>
                <a:gridCol w="576072">
                  <a:extLst>
                    <a:ext uri="{9D8B030D-6E8A-4147-A177-3AD203B41FA5}">
                      <a16:colId xmlns:a16="http://schemas.microsoft.com/office/drawing/2014/main" val="1794664377"/>
                    </a:ext>
                  </a:extLst>
                </a:gridCol>
                <a:gridCol w="576072">
                  <a:extLst>
                    <a:ext uri="{9D8B030D-6E8A-4147-A177-3AD203B41FA5}">
                      <a16:colId xmlns:a16="http://schemas.microsoft.com/office/drawing/2014/main" val="322037777"/>
                    </a:ext>
                  </a:extLst>
                </a:gridCol>
                <a:gridCol w="576072">
                  <a:extLst>
                    <a:ext uri="{9D8B030D-6E8A-4147-A177-3AD203B41FA5}">
                      <a16:colId xmlns:a16="http://schemas.microsoft.com/office/drawing/2014/main" val="673748175"/>
                    </a:ext>
                  </a:extLst>
                </a:gridCol>
                <a:gridCol w="576072">
                  <a:extLst>
                    <a:ext uri="{9D8B030D-6E8A-4147-A177-3AD203B41FA5}">
                      <a16:colId xmlns:a16="http://schemas.microsoft.com/office/drawing/2014/main" val="1623418498"/>
                    </a:ext>
                  </a:extLst>
                </a:gridCol>
                <a:gridCol w="576072">
                  <a:extLst>
                    <a:ext uri="{9D8B030D-6E8A-4147-A177-3AD203B41FA5}">
                      <a16:colId xmlns:a16="http://schemas.microsoft.com/office/drawing/2014/main" val="2403578271"/>
                    </a:ext>
                  </a:extLst>
                </a:gridCol>
                <a:gridCol w="576072">
                  <a:extLst>
                    <a:ext uri="{9D8B030D-6E8A-4147-A177-3AD203B41FA5}">
                      <a16:colId xmlns:a16="http://schemas.microsoft.com/office/drawing/2014/main" val="2765913204"/>
                    </a:ext>
                  </a:extLst>
                </a:gridCol>
                <a:gridCol w="576072">
                  <a:extLst>
                    <a:ext uri="{9D8B030D-6E8A-4147-A177-3AD203B41FA5}">
                      <a16:colId xmlns:a16="http://schemas.microsoft.com/office/drawing/2014/main" val="1446015868"/>
                    </a:ext>
                  </a:extLst>
                </a:gridCol>
                <a:gridCol w="576072">
                  <a:extLst>
                    <a:ext uri="{9D8B030D-6E8A-4147-A177-3AD203B41FA5}">
                      <a16:colId xmlns:a16="http://schemas.microsoft.com/office/drawing/2014/main" val="164675137"/>
                    </a:ext>
                  </a:extLst>
                </a:gridCol>
                <a:gridCol w="576072">
                  <a:extLst>
                    <a:ext uri="{9D8B030D-6E8A-4147-A177-3AD203B41FA5}">
                      <a16:colId xmlns:a16="http://schemas.microsoft.com/office/drawing/2014/main" val="2185779770"/>
                    </a:ext>
                  </a:extLst>
                </a:gridCol>
                <a:gridCol w="658368">
                  <a:extLst>
                    <a:ext uri="{9D8B030D-6E8A-4147-A177-3AD203B41FA5}">
                      <a16:colId xmlns:a16="http://schemas.microsoft.com/office/drawing/2014/main" val="2975937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3171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- 2018-05-20 13:17:35 </a:t>
                      </a:r>
                      <a:r>
                        <a:rPr kumimoji="0" lang="en-US" sz="1000" b="0" i="0" u="none" strike="noStrike" kern="1200" cap="none" spc="0" normalizeH="0" baseline="0" noProof="0">
                          <a:ln>
                            <a:noFill/>
                          </a:ln>
                          <a:solidFill>
                            <a:prstClr val="black"/>
                          </a:solidFill>
                          <a:effectLst/>
                          <a:uLnTx/>
                          <a:uFillTx/>
                          <a:latin typeface="+mn-lt"/>
                          <a:ea typeface="+mn-ea"/>
                          <a:cs typeface="+mn-cs"/>
                        </a:rPr>
                        <a:t> 
 The amazing team from The Test Kitchen are only with us until 26th May! Start your evening at Republik bar, enjoying tapas and cocktails, before continuing to the beachfront restaurant, and indulging in 5 courses of culinary genius! 
Book: 402 7400 / 5259 1441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300534"/>
                  </a:ext>
                </a:extLst>
              </a:tr>
            </a:tbl>
          </a:graphicData>
        </a:graphic>
      </p:graphicFrame>
      <p:sp>
        <p:nvSpPr>
          <p:cNvPr id="4" name="Text Placeholder 3">
            <a:extLst>
              <a:ext uri="{FF2B5EF4-FFF2-40B4-BE49-F238E27FC236}">
                <a16:creationId xmlns:a16="http://schemas.microsoft.com/office/drawing/2014/main" id="{9F54B523-34A2-445C-8F37-19595E7D2C6B}"/>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3422602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C6035-6655-4093-9664-238EFD40D4DA}"/>
              </a:ext>
            </a:extLst>
          </p:cNvPr>
          <p:cNvSpPr>
            <a:spLocks noGrp="1"/>
          </p:cNvSpPr>
          <p:nvPr>
            <p:ph type="title"/>
          </p:nvPr>
        </p:nvSpPr>
        <p:spPr/>
        <p:txBody>
          <a:bodyPr/>
          <a:lstStyle/>
          <a:p>
            <a:r>
              <a:rPr lang="en-US"/>
              <a:t>FB Own Posts Table with views | SLTR - 11 of 21</a:t>
            </a:r>
          </a:p>
        </p:txBody>
      </p:sp>
      <p:graphicFrame>
        <p:nvGraphicFramePr>
          <p:cNvPr id="5" name="Table Placeholder 4">
            <a:extLst>
              <a:ext uri="{FF2B5EF4-FFF2-40B4-BE49-F238E27FC236}">
                <a16:creationId xmlns:a16="http://schemas.microsoft.com/office/drawing/2014/main" id="{F1683C1F-8D34-44A4-84DA-26CA923510B0}"/>
              </a:ext>
            </a:extLst>
          </p:cNvPr>
          <p:cNvGraphicFramePr>
            <a:graphicFrameLocks noGrp="1"/>
          </p:cNvGraphicFramePr>
          <p:nvPr>
            <p:ph type="tbl" sz="quarter" idx="13"/>
            <p:extLst>
              <p:ext uri="{D42A27DB-BD31-4B8C-83A1-F6EECF244321}">
                <p14:modId xmlns:p14="http://schemas.microsoft.com/office/powerpoint/2010/main" val="3954589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6921060"/>
                    </a:ext>
                  </a:extLst>
                </a:gridCol>
                <a:gridCol w="576072">
                  <a:extLst>
                    <a:ext uri="{9D8B030D-6E8A-4147-A177-3AD203B41FA5}">
                      <a16:colId xmlns:a16="http://schemas.microsoft.com/office/drawing/2014/main" val="2861264824"/>
                    </a:ext>
                  </a:extLst>
                </a:gridCol>
                <a:gridCol w="576072">
                  <a:extLst>
                    <a:ext uri="{9D8B030D-6E8A-4147-A177-3AD203B41FA5}">
                      <a16:colId xmlns:a16="http://schemas.microsoft.com/office/drawing/2014/main" val="3108914190"/>
                    </a:ext>
                  </a:extLst>
                </a:gridCol>
                <a:gridCol w="576072">
                  <a:extLst>
                    <a:ext uri="{9D8B030D-6E8A-4147-A177-3AD203B41FA5}">
                      <a16:colId xmlns:a16="http://schemas.microsoft.com/office/drawing/2014/main" val="879233769"/>
                    </a:ext>
                  </a:extLst>
                </a:gridCol>
                <a:gridCol w="576072">
                  <a:extLst>
                    <a:ext uri="{9D8B030D-6E8A-4147-A177-3AD203B41FA5}">
                      <a16:colId xmlns:a16="http://schemas.microsoft.com/office/drawing/2014/main" val="34161110"/>
                    </a:ext>
                  </a:extLst>
                </a:gridCol>
                <a:gridCol w="576072">
                  <a:extLst>
                    <a:ext uri="{9D8B030D-6E8A-4147-A177-3AD203B41FA5}">
                      <a16:colId xmlns:a16="http://schemas.microsoft.com/office/drawing/2014/main" val="361497680"/>
                    </a:ext>
                  </a:extLst>
                </a:gridCol>
                <a:gridCol w="576072">
                  <a:extLst>
                    <a:ext uri="{9D8B030D-6E8A-4147-A177-3AD203B41FA5}">
                      <a16:colId xmlns:a16="http://schemas.microsoft.com/office/drawing/2014/main" val="1933090898"/>
                    </a:ext>
                  </a:extLst>
                </a:gridCol>
                <a:gridCol w="576072">
                  <a:extLst>
                    <a:ext uri="{9D8B030D-6E8A-4147-A177-3AD203B41FA5}">
                      <a16:colId xmlns:a16="http://schemas.microsoft.com/office/drawing/2014/main" val="1797461872"/>
                    </a:ext>
                  </a:extLst>
                </a:gridCol>
                <a:gridCol w="576072">
                  <a:extLst>
                    <a:ext uri="{9D8B030D-6E8A-4147-A177-3AD203B41FA5}">
                      <a16:colId xmlns:a16="http://schemas.microsoft.com/office/drawing/2014/main" val="2066609368"/>
                    </a:ext>
                  </a:extLst>
                </a:gridCol>
                <a:gridCol w="576072">
                  <a:extLst>
                    <a:ext uri="{9D8B030D-6E8A-4147-A177-3AD203B41FA5}">
                      <a16:colId xmlns:a16="http://schemas.microsoft.com/office/drawing/2014/main" val="2782476731"/>
                    </a:ext>
                  </a:extLst>
                </a:gridCol>
                <a:gridCol w="576072">
                  <a:extLst>
                    <a:ext uri="{9D8B030D-6E8A-4147-A177-3AD203B41FA5}">
                      <a16:colId xmlns:a16="http://schemas.microsoft.com/office/drawing/2014/main" val="358330680"/>
                    </a:ext>
                  </a:extLst>
                </a:gridCol>
                <a:gridCol w="658368">
                  <a:extLst>
                    <a:ext uri="{9D8B030D-6E8A-4147-A177-3AD203B41FA5}">
                      <a16:colId xmlns:a16="http://schemas.microsoft.com/office/drawing/2014/main" val="460255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8270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- 2018-05-14 11:00:02 </a:t>
                      </a:r>
                      <a:r>
                        <a:rPr kumimoji="0" lang="en-US" sz="1000" b="0" i="0" u="none" strike="noStrike" kern="1200" cap="none" spc="0" normalizeH="0" baseline="0" noProof="0">
                          <a:ln>
                            <a:noFill/>
                          </a:ln>
                          <a:solidFill>
                            <a:prstClr val="black"/>
                          </a:solidFill>
                          <a:effectLst/>
                          <a:uLnTx/>
                          <a:uFillTx/>
                          <a:latin typeface="+mn-lt"/>
                          <a:ea typeface="+mn-ea"/>
                          <a:cs typeface="+mn-cs"/>
                        </a:rPr>
                        <a:t> 
 Food, fun and fantastic music! Our next Brunch, Bubbles &amp; Beats is taking place on the SECOND Sunday - June 10th - as we welcome Jimmy Sax and his amazing saxo-music back to the resort!! 
Book: 402 7400 / 5259 1441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3724386"/>
                  </a:ext>
                </a:extLst>
              </a:tr>
            </a:tbl>
          </a:graphicData>
        </a:graphic>
      </p:graphicFrame>
      <p:sp>
        <p:nvSpPr>
          <p:cNvPr id="4" name="Text Placeholder 3">
            <a:extLst>
              <a:ext uri="{FF2B5EF4-FFF2-40B4-BE49-F238E27FC236}">
                <a16:creationId xmlns:a16="http://schemas.microsoft.com/office/drawing/2014/main" id="{02408854-FAF3-454B-B7F6-CF186049665F}"/>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12609957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15462-155D-4F7B-964B-EC7DD063491E}"/>
              </a:ext>
            </a:extLst>
          </p:cNvPr>
          <p:cNvSpPr>
            <a:spLocks noGrp="1"/>
          </p:cNvSpPr>
          <p:nvPr>
            <p:ph type="title"/>
          </p:nvPr>
        </p:nvSpPr>
        <p:spPr/>
        <p:txBody>
          <a:bodyPr/>
          <a:lstStyle/>
          <a:p>
            <a:r>
              <a:rPr lang="en-US"/>
              <a:t>FB Own Posts Table with views | SLTR - 12 of 21</a:t>
            </a:r>
          </a:p>
        </p:txBody>
      </p:sp>
      <p:graphicFrame>
        <p:nvGraphicFramePr>
          <p:cNvPr id="5" name="Table Placeholder 4">
            <a:extLst>
              <a:ext uri="{FF2B5EF4-FFF2-40B4-BE49-F238E27FC236}">
                <a16:creationId xmlns:a16="http://schemas.microsoft.com/office/drawing/2014/main" id="{2DDAC1AE-8156-41F0-BC4A-70347F7943DD}"/>
              </a:ext>
            </a:extLst>
          </p:cNvPr>
          <p:cNvGraphicFramePr>
            <a:graphicFrameLocks noGrp="1"/>
          </p:cNvGraphicFramePr>
          <p:nvPr>
            <p:ph type="tbl" sz="quarter" idx="13"/>
            <p:extLst>
              <p:ext uri="{D42A27DB-BD31-4B8C-83A1-F6EECF244321}">
                <p14:modId xmlns:p14="http://schemas.microsoft.com/office/powerpoint/2010/main" val="1598583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58035010"/>
                    </a:ext>
                  </a:extLst>
                </a:gridCol>
                <a:gridCol w="576072">
                  <a:extLst>
                    <a:ext uri="{9D8B030D-6E8A-4147-A177-3AD203B41FA5}">
                      <a16:colId xmlns:a16="http://schemas.microsoft.com/office/drawing/2014/main" val="2765013547"/>
                    </a:ext>
                  </a:extLst>
                </a:gridCol>
                <a:gridCol w="576072">
                  <a:extLst>
                    <a:ext uri="{9D8B030D-6E8A-4147-A177-3AD203B41FA5}">
                      <a16:colId xmlns:a16="http://schemas.microsoft.com/office/drawing/2014/main" val="3870796260"/>
                    </a:ext>
                  </a:extLst>
                </a:gridCol>
                <a:gridCol w="576072">
                  <a:extLst>
                    <a:ext uri="{9D8B030D-6E8A-4147-A177-3AD203B41FA5}">
                      <a16:colId xmlns:a16="http://schemas.microsoft.com/office/drawing/2014/main" val="1593046770"/>
                    </a:ext>
                  </a:extLst>
                </a:gridCol>
                <a:gridCol w="576072">
                  <a:extLst>
                    <a:ext uri="{9D8B030D-6E8A-4147-A177-3AD203B41FA5}">
                      <a16:colId xmlns:a16="http://schemas.microsoft.com/office/drawing/2014/main" val="150523410"/>
                    </a:ext>
                  </a:extLst>
                </a:gridCol>
                <a:gridCol w="576072">
                  <a:extLst>
                    <a:ext uri="{9D8B030D-6E8A-4147-A177-3AD203B41FA5}">
                      <a16:colId xmlns:a16="http://schemas.microsoft.com/office/drawing/2014/main" val="3423907859"/>
                    </a:ext>
                  </a:extLst>
                </a:gridCol>
                <a:gridCol w="576072">
                  <a:extLst>
                    <a:ext uri="{9D8B030D-6E8A-4147-A177-3AD203B41FA5}">
                      <a16:colId xmlns:a16="http://schemas.microsoft.com/office/drawing/2014/main" val="2660506574"/>
                    </a:ext>
                  </a:extLst>
                </a:gridCol>
                <a:gridCol w="576072">
                  <a:extLst>
                    <a:ext uri="{9D8B030D-6E8A-4147-A177-3AD203B41FA5}">
                      <a16:colId xmlns:a16="http://schemas.microsoft.com/office/drawing/2014/main" val="2461626111"/>
                    </a:ext>
                  </a:extLst>
                </a:gridCol>
                <a:gridCol w="576072">
                  <a:extLst>
                    <a:ext uri="{9D8B030D-6E8A-4147-A177-3AD203B41FA5}">
                      <a16:colId xmlns:a16="http://schemas.microsoft.com/office/drawing/2014/main" val="1166426080"/>
                    </a:ext>
                  </a:extLst>
                </a:gridCol>
                <a:gridCol w="576072">
                  <a:extLst>
                    <a:ext uri="{9D8B030D-6E8A-4147-A177-3AD203B41FA5}">
                      <a16:colId xmlns:a16="http://schemas.microsoft.com/office/drawing/2014/main" val="2660756118"/>
                    </a:ext>
                  </a:extLst>
                </a:gridCol>
                <a:gridCol w="576072">
                  <a:extLst>
                    <a:ext uri="{9D8B030D-6E8A-4147-A177-3AD203B41FA5}">
                      <a16:colId xmlns:a16="http://schemas.microsoft.com/office/drawing/2014/main" val="201231922"/>
                    </a:ext>
                  </a:extLst>
                </a:gridCol>
                <a:gridCol w="658368">
                  <a:extLst>
                    <a:ext uri="{9D8B030D-6E8A-4147-A177-3AD203B41FA5}">
                      <a16:colId xmlns:a16="http://schemas.microsoft.com/office/drawing/2014/main" val="1242477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8035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- 2018-05-16 13:18:00 </a:t>
                      </a:r>
                      <a:r>
                        <a:rPr kumimoji="0" lang="en-US" sz="1000" b="0" i="0" u="none" strike="noStrike" kern="1200" cap="none" spc="0" normalizeH="0" baseline="0" noProof="0">
                          <a:ln>
                            <a:noFill/>
                          </a:ln>
                          <a:solidFill>
                            <a:prstClr val="black"/>
                          </a:solidFill>
                          <a:effectLst/>
                          <a:uLnTx/>
                          <a:uFillTx/>
                          <a:latin typeface="+mn-lt"/>
                          <a:ea typeface="+mn-ea"/>
                          <a:cs typeface="+mn-cs"/>
                        </a:rPr>
                        <a:t> 
 Live the Mauritian DREAM, at our Sea, Sun &amp; Sax beach party with Nick Studer! 🎷 Live saxophone music, epic BBQ, and Mauritius' favourite DJs on a private island! 
27th May - Book: 402 7400 / 5259 1441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7826528"/>
                  </a:ext>
                </a:extLst>
              </a:tr>
            </a:tbl>
          </a:graphicData>
        </a:graphic>
      </p:graphicFrame>
      <p:sp>
        <p:nvSpPr>
          <p:cNvPr id="4" name="Text Placeholder 3">
            <a:extLst>
              <a:ext uri="{FF2B5EF4-FFF2-40B4-BE49-F238E27FC236}">
                <a16:creationId xmlns:a16="http://schemas.microsoft.com/office/drawing/2014/main" id="{4BD72037-88BB-4B74-8B87-0CDB3DEE52EA}"/>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28232855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A70CB-67EF-4AB0-9D9F-73C4A015FA4B}"/>
              </a:ext>
            </a:extLst>
          </p:cNvPr>
          <p:cNvSpPr>
            <a:spLocks noGrp="1"/>
          </p:cNvSpPr>
          <p:nvPr>
            <p:ph type="title"/>
          </p:nvPr>
        </p:nvSpPr>
        <p:spPr/>
        <p:txBody>
          <a:bodyPr/>
          <a:lstStyle/>
          <a:p>
            <a:r>
              <a:rPr lang="en-US"/>
              <a:t>FB Own Posts Table with views | SLTR - 13 of 21</a:t>
            </a:r>
          </a:p>
        </p:txBody>
      </p:sp>
      <p:graphicFrame>
        <p:nvGraphicFramePr>
          <p:cNvPr id="5" name="Table Placeholder 4">
            <a:extLst>
              <a:ext uri="{FF2B5EF4-FFF2-40B4-BE49-F238E27FC236}">
                <a16:creationId xmlns:a16="http://schemas.microsoft.com/office/drawing/2014/main" id="{CD38FE17-DFAE-4D37-BB6B-8F6ADF653934}"/>
              </a:ext>
            </a:extLst>
          </p:cNvPr>
          <p:cNvGraphicFramePr>
            <a:graphicFrameLocks noGrp="1"/>
          </p:cNvGraphicFramePr>
          <p:nvPr>
            <p:ph type="tbl" sz="quarter" idx="13"/>
            <p:extLst>
              <p:ext uri="{D42A27DB-BD31-4B8C-83A1-F6EECF244321}">
                <p14:modId xmlns:p14="http://schemas.microsoft.com/office/powerpoint/2010/main" val="519971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95768339"/>
                    </a:ext>
                  </a:extLst>
                </a:gridCol>
                <a:gridCol w="576072">
                  <a:extLst>
                    <a:ext uri="{9D8B030D-6E8A-4147-A177-3AD203B41FA5}">
                      <a16:colId xmlns:a16="http://schemas.microsoft.com/office/drawing/2014/main" val="1030019971"/>
                    </a:ext>
                  </a:extLst>
                </a:gridCol>
                <a:gridCol w="576072">
                  <a:extLst>
                    <a:ext uri="{9D8B030D-6E8A-4147-A177-3AD203B41FA5}">
                      <a16:colId xmlns:a16="http://schemas.microsoft.com/office/drawing/2014/main" val="1417793245"/>
                    </a:ext>
                  </a:extLst>
                </a:gridCol>
                <a:gridCol w="576072">
                  <a:extLst>
                    <a:ext uri="{9D8B030D-6E8A-4147-A177-3AD203B41FA5}">
                      <a16:colId xmlns:a16="http://schemas.microsoft.com/office/drawing/2014/main" val="2807446463"/>
                    </a:ext>
                  </a:extLst>
                </a:gridCol>
                <a:gridCol w="576072">
                  <a:extLst>
                    <a:ext uri="{9D8B030D-6E8A-4147-A177-3AD203B41FA5}">
                      <a16:colId xmlns:a16="http://schemas.microsoft.com/office/drawing/2014/main" val="1370610760"/>
                    </a:ext>
                  </a:extLst>
                </a:gridCol>
                <a:gridCol w="576072">
                  <a:extLst>
                    <a:ext uri="{9D8B030D-6E8A-4147-A177-3AD203B41FA5}">
                      <a16:colId xmlns:a16="http://schemas.microsoft.com/office/drawing/2014/main" val="3487953749"/>
                    </a:ext>
                  </a:extLst>
                </a:gridCol>
                <a:gridCol w="576072">
                  <a:extLst>
                    <a:ext uri="{9D8B030D-6E8A-4147-A177-3AD203B41FA5}">
                      <a16:colId xmlns:a16="http://schemas.microsoft.com/office/drawing/2014/main" val="1617992805"/>
                    </a:ext>
                  </a:extLst>
                </a:gridCol>
                <a:gridCol w="576072">
                  <a:extLst>
                    <a:ext uri="{9D8B030D-6E8A-4147-A177-3AD203B41FA5}">
                      <a16:colId xmlns:a16="http://schemas.microsoft.com/office/drawing/2014/main" val="1495585083"/>
                    </a:ext>
                  </a:extLst>
                </a:gridCol>
                <a:gridCol w="576072">
                  <a:extLst>
                    <a:ext uri="{9D8B030D-6E8A-4147-A177-3AD203B41FA5}">
                      <a16:colId xmlns:a16="http://schemas.microsoft.com/office/drawing/2014/main" val="639339683"/>
                    </a:ext>
                  </a:extLst>
                </a:gridCol>
                <a:gridCol w="576072">
                  <a:extLst>
                    <a:ext uri="{9D8B030D-6E8A-4147-A177-3AD203B41FA5}">
                      <a16:colId xmlns:a16="http://schemas.microsoft.com/office/drawing/2014/main" val="1655645775"/>
                    </a:ext>
                  </a:extLst>
                </a:gridCol>
                <a:gridCol w="576072">
                  <a:extLst>
                    <a:ext uri="{9D8B030D-6E8A-4147-A177-3AD203B41FA5}">
                      <a16:colId xmlns:a16="http://schemas.microsoft.com/office/drawing/2014/main" val="3722292200"/>
                    </a:ext>
                  </a:extLst>
                </a:gridCol>
                <a:gridCol w="658368">
                  <a:extLst>
                    <a:ext uri="{9D8B030D-6E8A-4147-A177-3AD203B41FA5}">
                      <a16:colId xmlns:a16="http://schemas.microsoft.com/office/drawing/2014/main" val="1208542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5541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- 2018-05-05 18:18:18 </a:t>
                      </a:r>
                      <a:r>
                        <a:rPr kumimoji="0" lang="en-US" sz="1000" b="0" i="0" u="none" strike="noStrike" kern="1200" cap="none" spc="0" normalizeH="0" baseline="0" noProof="0">
                          <a:ln>
                            <a:noFill/>
                          </a:ln>
                          <a:solidFill>
                            <a:prstClr val="black"/>
                          </a:solidFill>
                          <a:effectLst/>
                          <a:uLnTx/>
                          <a:uFillTx/>
                          <a:latin typeface="+mn-lt"/>
                          <a:ea typeface="+mn-ea"/>
                          <a:cs typeface="+mn-cs"/>
                        </a:rPr>
                        <a:t> 
 Tonight at The Test Kitchen Mauritius we will sip De Toren wine as we dine on a wonderful 5 course meal and enjoy the new menu! 
Book for the pairing dinner at The Test Kitchen on Saturday 19th May, for beautifully selected Spioenkop wines from Elgin Valley, South Africa! 
52591441 / 5255 3892 / 4027400 / restaurant-reservations.sltr@shangri-la.com
Bacchanale Ltd Mauritius Tourism air 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38461713"/>
                  </a:ext>
                </a:extLst>
              </a:tr>
            </a:tbl>
          </a:graphicData>
        </a:graphic>
      </p:graphicFrame>
      <p:sp>
        <p:nvSpPr>
          <p:cNvPr id="4" name="Text Placeholder 3">
            <a:extLst>
              <a:ext uri="{FF2B5EF4-FFF2-40B4-BE49-F238E27FC236}">
                <a16:creationId xmlns:a16="http://schemas.microsoft.com/office/drawing/2014/main" id="{35839A8B-1D22-4319-85A5-1BDB1DE5A17A}"/>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3447486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E1067-9E88-406C-BE84-2710F7024E57}"/>
              </a:ext>
            </a:extLst>
          </p:cNvPr>
          <p:cNvSpPr>
            <a:spLocks noGrp="1"/>
          </p:cNvSpPr>
          <p:nvPr>
            <p:ph type="title"/>
          </p:nvPr>
        </p:nvSpPr>
        <p:spPr/>
        <p:txBody>
          <a:bodyPr/>
          <a:lstStyle/>
          <a:p>
            <a:r>
              <a:rPr lang="en-US"/>
              <a:t>FB Own Posts Table with views | SLTR - 14 of 21</a:t>
            </a:r>
          </a:p>
        </p:txBody>
      </p:sp>
      <p:graphicFrame>
        <p:nvGraphicFramePr>
          <p:cNvPr id="5" name="Table Placeholder 4">
            <a:extLst>
              <a:ext uri="{FF2B5EF4-FFF2-40B4-BE49-F238E27FC236}">
                <a16:creationId xmlns:a16="http://schemas.microsoft.com/office/drawing/2014/main" id="{0BA5E4D7-1828-4F99-9F8C-570B4ADA3FCC}"/>
              </a:ext>
            </a:extLst>
          </p:cNvPr>
          <p:cNvGraphicFramePr>
            <a:graphicFrameLocks noGrp="1"/>
          </p:cNvGraphicFramePr>
          <p:nvPr>
            <p:ph type="tbl" sz="quarter" idx="13"/>
            <p:extLst>
              <p:ext uri="{D42A27DB-BD31-4B8C-83A1-F6EECF244321}">
                <p14:modId xmlns:p14="http://schemas.microsoft.com/office/powerpoint/2010/main" val="1922344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42372674"/>
                    </a:ext>
                  </a:extLst>
                </a:gridCol>
                <a:gridCol w="576072">
                  <a:extLst>
                    <a:ext uri="{9D8B030D-6E8A-4147-A177-3AD203B41FA5}">
                      <a16:colId xmlns:a16="http://schemas.microsoft.com/office/drawing/2014/main" val="2178469122"/>
                    </a:ext>
                  </a:extLst>
                </a:gridCol>
                <a:gridCol w="576072">
                  <a:extLst>
                    <a:ext uri="{9D8B030D-6E8A-4147-A177-3AD203B41FA5}">
                      <a16:colId xmlns:a16="http://schemas.microsoft.com/office/drawing/2014/main" val="2976163864"/>
                    </a:ext>
                  </a:extLst>
                </a:gridCol>
                <a:gridCol w="576072">
                  <a:extLst>
                    <a:ext uri="{9D8B030D-6E8A-4147-A177-3AD203B41FA5}">
                      <a16:colId xmlns:a16="http://schemas.microsoft.com/office/drawing/2014/main" val="571716181"/>
                    </a:ext>
                  </a:extLst>
                </a:gridCol>
                <a:gridCol w="576072">
                  <a:extLst>
                    <a:ext uri="{9D8B030D-6E8A-4147-A177-3AD203B41FA5}">
                      <a16:colId xmlns:a16="http://schemas.microsoft.com/office/drawing/2014/main" val="482638989"/>
                    </a:ext>
                  </a:extLst>
                </a:gridCol>
                <a:gridCol w="576072">
                  <a:extLst>
                    <a:ext uri="{9D8B030D-6E8A-4147-A177-3AD203B41FA5}">
                      <a16:colId xmlns:a16="http://schemas.microsoft.com/office/drawing/2014/main" val="3138814493"/>
                    </a:ext>
                  </a:extLst>
                </a:gridCol>
                <a:gridCol w="576072">
                  <a:extLst>
                    <a:ext uri="{9D8B030D-6E8A-4147-A177-3AD203B41FA5}">
                      <a16:colId xmlns:a16="http://schemas.microsoft.com/office/drawing/2014/main" val="2180809433"/>
                    </a:ext>
                  </a:extLst>
                </a:gridCol>
                <a:gridCol w="576072">
                  <a:extLst>
                    <a:ext uri="{9D8B030D-6E8A-4147-A177-3AD203B41FA5}">
                      <a16:colId xmlns:a16="http://schemas.microsoft.com/office/drawing/2014/main" val="597049816"/>
                    </a:ext>
                  </a:extLst>
                </a:gridCol>
                <a:gridCol w="576072">
                  <a:extLst>
                    <a:ext uri="{9D8B030D-6E8A-4147-A177-3AD203B41FA5}">
                      <a16:colId xmlns:a16="http://schemas.microsoft.com/office/drawing/2014/main" val="935359304"/>
                    </a:ext>
                  </a:extLst>
                </a:gridCol>
                <a:gridCol w="576072">
                  <a:extLst>
                    <a:ext uri="{9D8B030D-6E8A-4147-A177-3AD203B41FA5}">
                      <a16:colId xmlns:a16="http://schemas.microsoft.com/office/drawing/2014/main" val="822815396"/>
                    </a:ext>
                  </a:extLst>
                </a:gridCol>
                <a:gridCol w="576072">
                  <a:extLst>
                    <a:ext uri="{9D8B030D-6E8A-4147-A177-3AD203B41FA5}">
                      <a16:colId xmlns:a16="http://schemas.microsoft.com/office/drawing/2014/main" val="4223898481"/>
                    </a:ext>
                  </a:extLst>
                </a:gridCol>
                <a:gridCol w="658368">
                  <a:extLst>
                    <a:ext uri="{9D8B030D-6E8A-4147-A177-3AD203B41FA5}">
                      <a16:colId xmlns:a16="http://schemas.microsoft.com/office/drawing/2014/main" val="953881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8981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- 2018-05-07 14:15:42 </a:t>
                      </a:r>
                      <a:r>
                        <a:rPr kumimoji="0" lang="en-US" sz="1000" b="0" i="0" u="none" strike="noStrike" kern="1200" cap="none" spc="0" normalizeH="0" baseline="0" noProof="0">
                          <a:ln>
                            <a:noFill/>
                          </a:ln>
                          <a:solidFill>
                            <a:prstClr val="black"/>
                          </a:solidFill>
                          <a:effectLst/>
                          <a:uLnTx/>
                          <a:uFillTx/>
                          <a:latin typeface="+mn-lt"/>
                          <a:ea typeface="+mn-ea"/>
                          <a:cs typeface="+mn-cs"/>
                        </a:rPr>
                        <a:t> 
 You've not experienced the true pinnacle of luxury until you've indulged in Private Villa stay. VIP from the moment you arrive at the airport, to the second you leave.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4491579"/>
                  </a:ext>
                </a:extLst>
              </a:tr>
            </a:tbl>
          </a:graphicData>
        </a:graphic>
      </p:graphicFrame>
      <p:sp>
        <p:nvSpPr>
          <p:cNvPr id="4" name="Text Placeholder 3">
            <a:extLst>
              <a:ext uri="{FF2B5EF4-FFF2-40B4-BE49-F238E27FC236}">
                <a16:creationId xmlns:a16="http://schemas.microsoft.com/office/drawing/2014/main" id="{E6FB05C0-06B7-45BC-9382-1F6CA5A77625}"/>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6339185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0F48D-23B5-4C36-A5C4-89B6A164EEBC}"/>
              </a:ext>
            </a:extLst>
          </p:cNvPr>
          <p:cNvSpPr>
            <a:spLocks noGrp="1"/>
          </p:cNvSpPr>
          <p:nvPr>
            <p:ph type="title"/>
          </p:nvPr>
        </p:nvSpPr>
        <p:spPr/>
        <p:txBody>
          <a:bodyPr/>
          <a:lstStyle/>
          <a:p>
            <a:r>
              <a:rPr lang="en-US"/>
              <a:t>FB Own Posts Table with views | SLTR - 15 of 21</a:t>
            </a:r>
          </a:p>
        </p:txBody>
      </p:sp>
      <p:graphicFrame>
        <p:nvGraphicFramePr>
          <p:cNvPr id="5" name="Table Placeholder 4">
            <a:extLst>
              <a:ext uri="{FF2B5EF4-FFF2-40B4-BE49-F238E27FC236}">
                <a16:creationId xmlns:a16="http://schemas.microsoft.com/office/drawing/2014/main" id="{1D3D6934-2E4F-4A3C-9576-6FB0C888BB18}"/>
              </a:ext>
            </a:extLst>
          </p:cNvPr>
          <p:cNvGraphicFramePr>
            <a:graphicFrameLocks noGrp="1"/>
          </p:cNvGraphicFramePr>
          <p:nvPr>
            <p:ph type="tbl" sz="quarter" idx="13"/>
            <p:extLst>
              <p:ext uri="{D42A27DB-BD31-4B8C-83A1-F6EECF244321}">
                <p14:modId xmlns:p14="http://schemas.microsoft.com/office/powerpoint/2010/main" val="3086978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81710515"/>
                    </a:ext>
                  </a:extLst>
                </a:gridCol>
                <a:gridCol w="576072">
                  <a:extLst>
                    <a:ext uri="{9D8B030D-6E8A-4147-A177-3AD203B41FA5}">
                      <a16:colId xmlns:a16="http://schemas.microsoft.com/office/drawing/2014/main" val="949711190"/>
                    </a:ext>
                  </a:extLst>
                </a:gridCol>
                <a:gridCol w="576072">
                  <a:extLst>
                    <a:ext uri="{9D8B030D-6E8A-4147-A177-3AD203B41FA5}">
                      <a16:colId xmlns:a16="http://schemas.microsoft.com/office/drawing/2014/main" val="2689344906"/>
                    </a:ext>
                  </a:extLst>
                </a:gridCol>
                <a:gridCol w="576072">
                  <a:extLst>
                    <a:ext uri="{9D8B030D-6E8A-4147-A177-3AD203B41FA5}">
                      <a16:colId xmlns:a16="http://schemas.microsoft.com/office/drawing/2014/main" val="383389954"/>
                    </a:ext>
                  </a:extLst>
                </a:gridCol>
                <a:gridCol w="576072">
                  <a:extLst>
                    <a:ext uri="{9D8B030D-6E8A-4147-A177-3AD203B41FA5}">
                      <a16:colId xmlns:a16="http://schemas.microsoft.com/office/drawing/2014/main" val="1866068550"/>
                    </a:ext>
                  </a:extLst>
                </a:gridCol>
                <a:gridCol w="576072">
                  <a:extLst>
                    <a:ext uri="{9D8B030D-6E8A-4147-A177-3AD203B41FA5}">
                      <a16:colId xmlns:a16="http://schemas.microsoft.com/office/drawing/2014/main" val="1755107025"/>
                    </a:ext>
                  </a:extLst>
                </a:gridCol>
                <a:gridCol w="576072">
                  <a:extLst>
                    <a:ext uri="{9D8B030D-6E8A-4147-A177-3AD203B41FA5}">
                      <a16:colId xmlns:a16="http://schemas.microsoft.com/office/drawing/2014/main" val="4031662824"/>
                    </a:ext>
                  </a:extLst>
                </a:gridCol>
                <a:gridCol w="576072">
                  <a:extLst>
                    <a:ext uri="{9D8B030D-6E8A-4147-A177-3AD203B41FA5}">
                      <a16:colId xmlns:a16="http://schemas.microsoft.com/office/drawing/2014/main" val="3029306467"/>
                    </a:ext>
                  </a:extLst>
                </a:gridCol>
                <a:gridCol w="576072">
                  <a:extLst>
                    <a:ext uri="{9D8B030D-6E8A-4147-A177-3AD203B41FA5}">
                      <a16:colId xmlns:a16="http://schemas.microsoft.com/office/drawing/2014/main" val="762178771"/>
                    </a:ext>
                  </a:extLst>
                </a:gridCol>
                <a:gridCol w="576072">
                  <a:extLst>
                    <a:ext uri="{9D8B030D-6E8A-4147-A177-3AD203B41FA5}">
                      <a16:colId xmlns:a16="http://schemas.microsoft.com/office/drawing/2014/main" val="634349637"/>
                    </a:ext>
                  </a:extLst>
                </a:gridCol>
                <a:gridCol w="576072">
                  <a:extLst>
                    <a:ext uri="{9D8B030D-6E8A-4147-A177-3AD203B41FA5}">
                      <a16:colId xmlns:a16="http://schemas.microsoft.com/office/drawing/2014/main" val="867818031"/>
                    </a:ext>
                  </a:extLst>
                </a:gridCol>
                <a:gridCol w="658368">
                  <a:extLst>
                    <a:ext uri="{9D8B030D-6E8A-4147-A177-3AD203B41FA5}">
                      <a16:colId xmlns:a16="http://schemas.microsoft.com/office/drawing/2014/main" val="3902905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0525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- 2018-04-11 16:27:41 </a:t>
                      </a:r>
                      <a:r>
                        <a:rPr kumimoji="0" lang="en-US" sz="1000" b="0" i="0" u="none" strike="noStrike" kern="1200" cap="none" spc="0" normalizeH="0" baseline="0" noProof="0">
                          <a:ln>
                            <a:noFill/>
                          </a:ln>
                          <a:solidFill>
                            <a:prstClr val="black"/>
                          </a:solidFill>
                          <a:effectLst/>
                          <a:uLnTx/>
                          <a:uFillTx/>
                          <a:latin typeface="+mn-lt"/>
                          <a:ea typeface="+mn-ea"/>
                          <a:cs typeface="+mn-cs"/>
                        </a:rPr>
                        <a:t> 
 YOUR CHANCE to WIN a dinner for 2 at The Test Kitchen Mauritius!🍴
Just fill in the blank below to enter: 
"Canapés in the Dark Room, 5 course meal in the Light Room, the Indian Ocean and _________  makes the perfect night!"
For info or to book: 52591441 / 5255 3892 / 4027400 / restaurant-reservations.sltr@shangri-la.com
MauritiusTourism air 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814817"/>
                  </a:ext>
                </a:extLst>
              </a:tr>
            </a:tbl>
          </a:graphicData>
        </a:graphic>
      </p:graphicFrame>
      <p:sp>
        <p:nvSpPr>
          <p:cNvPr id="4" name="Text Placeholder 3">
            <a:extLst>
              <a:ext uri="{FF2B5EF4-FFF2-40B4-BE49-F238E27FC236}">
                <a16:creationId xmlns:a16="http://schemas.microsoft.com/office/drawing/2014/main" id="{F91DCAE9-74C3-4EC3-A93E-1EBCDCA3570C}"/>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2910588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21AD9-EC7A-45DB-9F1F-694B65E9115E}"/>
              </a:ext>
            </a:extLst>
          </p:cNvPr>
          <p:cNvSpPr>
            <a:spLocks noGrp="1"/>
          </p:cNvSpPr>
          <p:nvPr>
            <p:ph type="title"/>
          </p:nvPr>
        </p:nvSpPr>
        <p:spPr/>
        <p:txBody>
          <a:bodyPr/>
          <a:lstStyle/>
          <a:p>
            <a:r>
              <a:rPr lang="en-US"/>
              <a:t>FB Own Posts Table with views | SLTR - 16 of 21</a:t>
            </a:r>
          </a:p>
        </p:txBody>
      </p:sp>
      <p:graphicFrame>
        <p:nvGraphicFramePr>
          <p:cNvPr id="5" name="Table Placeholder 4">
            <a:extLst>
              <a:ext uri="{FF2B5EF4-FFF2-40B4-BE49-F238E27FC236}">
                <a16:creationId xmlns:a16="http://schemas.microsoft.com/office/drawing/2014/main" id="{176AC995-B154-4215-86CD-72BE9CEA7926}"/>
              </a:ext>
            </a:extLst>
          </p:cNvPr>
          <p:cNvGraphicFramePr>
            <a:graphicFrameLocks noGrp="1"/>
          </p:cNvGraphicFramePr>
          <p:nvPr>
            <p:ph type="tbl" sz="quarter" idx="13"/>
            <p:extLst>
              <p:ext uri="{D42A27DB-BD31-4B8C-83A1-F6EECF244321}">
                <p14:modId xmlns:p14="http://schemas.microsoft.com/office/powerpoint/2010/main" val="1551689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20152134"/>
                    </a:ext>
                  </a:extLst>
                </a:gridCol>
                <a:gridCol w="576072">
                  <a:extLst>
                    <a:ext uri="{9D8B030D-6E8A-4147-A177-3AD203B41FA5}">
                      <a16:colId xmlns:a16="http://schemas.microsoft.com/office/drawing/2014/main" val="1053296761"/>
                    </a:ext>
                  </a:extLst>
                </a:gridCol>
                <a:gridCol w="576072">
                  <a:extLst>
                    <a:ext uri="{9D8B030D-6E8A-4147-A177-3AD203B41FA5}">
                      <a16:colId xmlns:a16="http://schemas.microsoft.com/office/drawing/2014/main" val="2574565763"/>
                    </a:ext>
                  </a:extLst>
                </a:gridCol>
                <a:gridCol w="576072">
                  <a:extLst>
                    <a:ext uri="{9D8B030D-6E8A-4147-A177-3AD203B41FA5}">
                      <a16:colId xmlns:a16="http://schemas.microsoft.com/office/drawing/2014/main" val="1017113062"/>
                    </a:ext>
                  </a:extLst>
                </a:gridCol>
                <a:gridCol w="576072">
                  <a:extLst>
                    <a:ext uri="{9D8B030D-6E8A-4147-A177-3AD203B41FA5}">
                      <a16:colId xmlns:a16="http://schemas.microsoft.com/office/drawing/2014/main" val="3884384292"/>
                    </a:ext>
                  </a:extLst>
                </a:gridCol>
                <a:gridCol w="576072">
                  <a:extLst>
                    <a:ext uri="{9D8B030D-6E8A-4147-A177-3AD203B41FA5}">
                      <a16:colId xmlns:a16="http://schemas.microsoft.com/office/drawing/2014/main" val="3789448353"/>
                    </a:ext>
                  </a:extLst>
                </a:gridCol>
                <a:gridCol w="576072">
                  <a:extLst>
                    <a:ext uri="{9D8B030D-6E8A-4147-A177-3AD203B41FA5}">
                      <a16:colId xmlns:a16="http://schemas.microsoft.com/office/drawing/2014/main" val="3155949887"/>
                    </a:ext>
                  </a:extLst>
                </a:gridCol>
                <a:gridCol w="576072">
                  <a:extLst>
                    <a:ext uri="{9D8B030D-6E8A-4147-A177-3AD203B41FA5}">
                      <a16:colId xmlns:a16="http://schemas.microsoft.com/office/drawing/2014/main" val="3064398981"/>
                    </a:ext>
                  </a:extLst>
                </a:gridCol>
                <a:gridCol w="576072">
                  <a:extLst>
                    <a:ext uri="{9D8B030D-6E8A-4147-A177-3AD203B41FA5}">
                      <a16:colId xmlns:a16="http://schemas.microsoft.com/office/drawing/2014/main" val="3291084823"/>
                    </a:ext>
                  </a:extLst>
                </a:gridCol>
                <a:gridCol w="576072">
                  <a:extLst>
                    <a:ext uri="{9D8B030D-6E8A-4147-A177-3AD203B41FA5}">
                      <a16:colId xmlns:a16="http://schemas.microsoft.com/office/drawing/2014/main" val="625567621"/>
                    </a:ext>
                  </a:extLst>
                </a:gridCol>
                <a:gridCol w="576072">
                  <a:extLst>
                    <a:ext uri="{9D8B030D-6E8A-4147-A177-3AD203B41FA5}">
                      <a16:colId xmlns:a16="http://schemas.microsoft.com/office/drawing/2014/main" val="4232391068"/>
                    </a:ext>
                  </a:extLst>
                </a:gridCol>
                <a:gridCol w="658368">
                  <a:extLst>
                    <a:ext uri="{9D8B030D-6E8A-4147-A177-3AD203B41FA5}">
                      <a16:colId xmlns:a16="http://schemas.microsoft.com/office/drawing/2014/main" val="543575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8540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- 2018-05-18 10:37:55 </a:t>
                      </a:r>
                      <a:r>
                        <a:rPr kumimoji="0" lang="en-US" sz="1000" b="0" i="0" u="none" strike="noStrike" kern="1200" cap="none" spc="0" normalizeH="0" baseline="0" noProof="0">
                          <a:ln>
                            <a:noFill/>
                          </a:ln>
                          <a:solidFill>
                            <a:prstClr val="black"/>
                          </a:solidFill>
                          <a:effectLst/>
                          <a:uLnTx/>
                          <a:uFillTx/>
                          <a:latin typeface="+mn-lt"/>
                          <a:ea typeface="+mn-ea"/>
                          <a:cs typeface="+mn-cs"/>
                        </a:rPr>
                        <a:t> 
 WIN an afternoon at our Sun Sea and Sax Island Beach party with Nick Studer! Play along to enter...
🏝️ Imagine you were stranded on a desert island. You have a BBQ, a saxophone, and some epic music and you can pick one more thing. What do you bring? 
Answers below 👇 and you could be partying with Nick on Sunday 27th!
Book: 402 7400 / 5259 1441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36788961"/>
                  </a:ext>
                </a:extLst>
              </a:tr>
            </a:tbl>
          </a:graphicData>
        </a:graphic>
      </p:graphicFrame>
      <p:sp>
        <p:nvSpPr>
          <p:cNvPr id="4" name="Text Placeholder 3">
            <a:extLst>
              <a:ext uri="{FF2B5EF4-FFF2-40B4-BE49-F238E27FC236}">
                <a16:creationId xmlns:a16="http://schemas.microsoft.com/office/drawing/2014/main" id="{659DB5B3-86A8-4298-A77F-B015E45FFD80}"/>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10527369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D283D-11FF-45C3-A752-A28BEFBE5CAC}"/>
              </a:ext>
            </a:extLst>
          </p:cNvPr>
          <p:cNvSpPr>
            <a:spLocks noGrp="1"/>
          </p:cNvSpPr>
          <p:nvPr>
            <p:ph type="title"/>
          </p:nvPr>
        </p:nvSpPr>
        <p:spPr/>
        <p:txBody>
          <a:bodyPr/>
          <a:lstStyle/>
          <a:p>
            <a:r>
              <a:rPr lang="en-US"/>
              <a:t>FB Own Posts Table with views | SLTR - 17 of 21</a:t>
            </a:r>
          </a:p>
        </p:txBody>
      </p:sp>
      <p:graphicFrame>
        <p:nvGraphicFramePr>
          <p:cNvPr id="5" name="Table Placeholder 4">
            <a:extLst>
              <a:ext uri="{FF2B5EF4-FFF2-40B4-BE49-F238E27FC236}">
                <a16:creationId xmlns:a16="http://schemas.microsoft.com/office/drawing/2014/main" id="{D5650A0B-AD8C-4417-B24C-D63B30A0EF99}"/>
              </a:ext>
            </a:extLst>
          </p:cNvPr>
          <p:cNvGraphicFramePr>
            <a:graphicFrameLocks noGrp="1"/>
          </p:cNvGraphicFramePr>
          <p:nvPr>
            <p:ph type="tbl" sz="quarter" idx="13"/>
            <p:extLst>
              <p:ext uri="{D42A27DB-BD31-4B8C-83A1-F6EECF244321}">
                <p14:modId xmlns:p14="http://schemas.microsoft.com/office/powerpoint/2010/main" val="3163428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01419890"/>
                    </a:ext>
                  </a:extLst>
                </a:gridCol>
                <a:gridCol w="576072">
                  <a:extLst>
                    <a:ext uri="{9D8B030D-6E8A-4147-A177-3AD203B41FA5}">
                      <a16:colId xmlns:a16="http://schemas.microsoft.com/office/drawing/2014/main" val="3278158637"/>
                    </a:ext>
                  </a:extLst>
                </a:gridCol>
                <a:gridCol w="576072">
                  <a:extLst>
                    <a:ext uri="{9D8B030D-6E8A-4147-A177-3AD203B41FA5}">
                      <a16:colId xmlns:a16="http://schemas.microsoft.com/office/drawing/2014/main" val="3443182134"/>
                    </a:ext>
                  </a:extLst>
                </a:gridCol>
                <a:gridCol w="576072">
                  <a:extLst>
                    <a:ext uri="{9D8B030D-6E8A-4147-A177-3AD203B41FA5}">
                      <a16:colId xmlns:a16="http://schemas.microsoft.com/office/drawing/2014/main" val="2749581020"/>
                    </a:ext>
                  </a:extLst>
                </a:gridCol>
                <a:gridCol w="576072">
                  <a:extLst>
                    <a:ext uri="{9D8B030D-6E8A-4147-A177-3AD203B41FA5}">
                      <a16:colId xmlns:a16="http://schemas.microsoft.com/office/drawing/2014/main" val="1983561476"/>
                    </a:ext>
                  </a:extLst>
                </a:gridCol>
                <a:gridCol w="576072">
                  <a:extLst>
                    <a:ext uri="{9D8B030D-6E8A-4147-A177-3AD203B41FA5}">
                      <a16:colId xmlns:a16="http://schemas.microsoft.com/office/drawing/2014/main" val="148611346"/>
                    </a:ext>
                  </a:extLst>
                </a:gridCol>
                <a:gridCol w="576072">
                  <a:extLst>
                    <a:ext uri="{9D8B030D-6E8A-4147-A177-3AD203B41FA5}">
                      <a16:colId xmlns:a16="http://schemas.microsoft.com/office/drawing/2014/main" val="2643423209"/>
                    </a:ext>
                  </a:extLst>
                </a:gridCol>
                <a:gridCol w="576072">
                  <a:extLst>
                    <a:ext uri="{9D8B030D-6E8A-4147-A177-3AD203B41FA5}">
                      <a16:colId xmlns:a16="http://schemas.microsoft.com/office/drawing/2014/main" val="3245705279"/>
                    </a:ext>
                  </a:extLst>
                </a:gridCol>
                <a:gridCol w="576072">
                  <a:extLst>
                    <a:ext uri="{9D8B030D-6E8A-4147-A177-3AD203B41FA5}">
                      <a16:colId xmlns:a16="http://schemas.microsoft.com/office/drawing/2014/main" val="3709805489"/>
                    </a:ext>
                  </a:extLst>
                </a:gridCol>
                <a:gridCol w="576072">
                  <a:extLst>
                    <a:ext uri="{9D8B030D-6E8A-4147-A177-3AD203B41FA5}">
                      <a16:colId xmlns:a16="http://schemas.microsoft.com/office/drawing/2014/main" val="1015439354"/>
                    </a:ext>
                  </a:extLst>
                </a:gridCol>
                <a:gridCol w="576072">
                  <a:extLst>
                    <a:ext uri="{9D8B030D-6E8A-4147-A177-3AD203B41FA5}">
                      <a16:colId xmlns:a16="http://schemas.microsoft.com/office/drawing/2014/main" val="609463550"/>
                    </a:ext>
                  </a:extLst>
                </a:gridCol>
                <a:gridCol w="658368">
                  <a:extLst>
                    <a:ext uri="{9D8B030D-6E8A-4147-A177-3AD203B41FA5}">
                      <a16:colId xmlns:a16="http://schemas.microsoft.com/office/drawing/2014/main" val="3764872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2874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- 2018-04-19 11:24:13 </a:t>
                      </a:r>
                      <a:r>
                        <a:rPr kumimoji="0" lang="en-US" sz="1000" b="0" i="0" u="none" strike="noStrike" kern="1200" cap="none" spc="0" normalizeH="0" baseline="0" noProof="0">
                          <a:ln>
                            <a:noFill/>
                          </a:ln>
                          <a:solidFill>
                            <a:prstClr val="black"/>
                          </a:solidFill>
                          <a:effectLst/>
                          <a:uLnTx/>
                          <a:uFillTx/>
                          <a:latin typeface="+mn-lt"/>
                          <a:ea typeface="+mn-ea"/>
                          <a:cs typeface="+mn-cs"/>
                        </a:rPr>
                        <a:t> 
 A fantastic launch and first week of The Test Kitchen Mauritius! 
Fresh Mauritian ingredients, a menu created by Chef Luke Dale Roberts and his fantastic team, and assisted by the wonderful chefs at Republik Beach Club and Grill. 
Book a spot right here in Mauritius, until 26th May: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02906614"/>
                  </a:ext>
                </a:extLst>
              </a:tr>
            </a:tbl>
          </a:graphicData>
        </a:graphic>
      </p:graphicFrame>
      <p:sp>
        <p:nvSpPr>
          <p:cNvPr id="4" name="Text Placeholder 3">
            <a:extLst>
              <a:ext uri="{FF2B5EF4-FFF2-40B4-BE49-F238E27FC236}">
                <a16:creationId xmlns:a16="http://schemas.microsoft.com/office/drawing/2014/main" id="{33698424-C34A-470F-82D5-F0B1DD5EEDD9}"/>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7353044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68D7F-10D4-4976-9A16-0A3C297CF5DD}"/>
              </a:ext>
            </a:extLst>
          </p:cNvPr>
          <p:cNvSpPr>
            <a:spLocks noGrp="1"/>
          </p:cNvSpPr>
          <p:nvPr>
            <p:ph type="title"/>
          </p:nvPr>
        </p:nvSpPr>
        <p:spPr/>
        <p:txBody>
          <a:bodyPr/>
          <a:lstStyle/>
          <a:p>
            <a:r>
              <a:rPr lang="en-US"/>
              <a:t>FB Own Posts Table with views | SLTR - 18 of 21</a:t>
            </a:r>
          </a:p>
        </p:txBody>
      </p:sp>
      <p:graphicFrame>
        <p:nvGraphicFramePr>
          <p:cNvPr id="5" name="Table Placeholder 4">
            <a:extLst>
              <a:ext uri="{FF2B5EF4-FFF2-40B4-BE49-F238E27FC236}">
                <a16:creationId xmlns:a16="http://schemas.microsoft.com/office/drawing/2014/main" id="{C7F862B6-864E-4608-8002-FD1E42C493FF}"/>
              </a:ext>
            </a:extLst>
          </p:cNvPr>
          <p:cNvGraphicFramePr>
            <a:graphicFrameLocks noGrp="1"/>
          </p:cNvGraphicFramePr>
          <p:nvPr>
            <p:ph type="tbl" sz="quarter" idx="13"/>
            <p:extLst>
              <p:ext uri="{D42A27DB-BD31-4B8C-83A1-F6EECF244321}">
                <p14:modId xmlns:p14="http://schemas.microsoft.com/office/powerpoint/2010/main" val="4109755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69491206"/>
                    </a:ext>
                  </a:extLst>
                </a:gridCol>
                <a:gridCol w="576072">
                  <a:extLst>
                    <a:ext uri="{9D8B030D-6E8A-4147-A177-3AD203B41FA5}">
                      <a16:colId xmlns:a16="http://schemas.microsoft.com/office/drawing/2014/main" val="84303783"/>
                    </a:ext>
                  </a:extLst>
                </a:gridCol>
                <a:gridCol w="576072">
                  <a:extLst>
                    <a:ext uri="{9D8B030D-6E8A-4147-A177-3AD203B41FA5}">
                      <a16:colId xmlns:a16="http://schemas.microsoft.com/office/drawing/2014/main" val="3615474737"/>
                    </a:ext>
                  </a:extLst>
                </a:gridCol>
                <a:gridCol w="576072">
                  <a:extLst>
                    <a:ext uri="{9D8B030D-6E8A-4147-A177-3AD203B41FA5}">
                      <a16:colId xmlns:a16="http://schemas.microsoft.com/office/drawing/2014/main" val="240609319"/>
                    </a:ext>
                  </a:extLst>
                </a:gridCol>
                <a:gridCol w="576072">
                  <a:extLst>
                    <a:ext uri="{9D8B030D-6E8A-4147-A177-3AD203B41FA5}">
                      <a16:colId xmlns:a16="http://schemas.microsoft.com/office/drawing/2014/main" val="3968268217"/>
                    </a:ext>
                  </a:extLst>
                </a:gridCol>
                <a:gridCol w="576072">
                  <a:extLst>
                    <a:ext uri="{9D8B030D-6E8A-4147-A177-3AD203B41FA5}">
                      <a16:colId xmlns:a16="http://schemas.microsoft.com/office/drawing/2014/main" val="3292592999"/>
                    </a:ext>
                  </a:extLst>
                </a:gridCol>
                <a:gridCol w="576072">
                  <a:extLst>
                    <a:ext uri="{9D8B030D-6E8A-4147-A177-3AD203B41FA5}">
                      <a16:colId xmlns:a16="http://schemas.microsoft.com/office/drawing/2014/main" val="2964285198"/>
                    </a:ext>
                  </a:extLst>
                </a:gridCol>
                <a:gridCol w="576072">
                  <a:extLst>
                    <a:ext uri="{9D8B030D-6E8A-4147-A177-3AD203B41FA5}">
                      <a16:colId xmlns:a16="http://schemas.microsoft.com/office/drawing/2014/main" val="84081117"/>
                    </a:ext>
                  </a:extLst>
                </a:gridCol>
                <a:gridCol w="576072">
                  <a:extLst>
                    <a:ext uri="{9D8B030D-6E8A-4147-A177-3AD203B41FA5}">
                      <a16:colId xmlns:a16="http://schemas.microsoft.com/office/drawing/2014/main" val="1753402562"/>
                    </a:ext>
                  </a:extLst>
                </a:gridCol>
                <a:gridCol w="576072">
                  <a:extLst>
                    <a:ext uri="{9D8B030D-6E8A-4147-A177-3AD203B41FA5}">
                      <a16:colId xmlns:a16="http://schemas.microsoft.com/office/drawing/2014/main" val="3827660064"/>
                    </a:ext>
                  </a:extLst>
                </a:gridCol>
                <a:gridCol w="576072">
                  <a:extLst>
                    <a:ext uri="{9D8B030D-6E8A-4147-A177-3AD203B41FA5}">
                      <a16:colId xmlns:a16="http://schemas.microsoft.com/office/drawing/2014/main" val="1356871138"/>
                    </a:ext>
                  </a:extLst>
                </a:gridCol>
                <a:gridCol w="658368">
                  <a:extLst>
                    <a:ext uri="{9D8B030D-6E8A-4147-A177-3AD203B41FA5}">
                      <a16:colId xmlns:a16="http://schemas.microsoft.com/office/drawing/2014/main" val="1807323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2461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- 2018-06-14 12:00:00 </a:t>
                      </a:r>
                      <a:r>
                        <a:rPr kumimoji="0" lang="en-US" sz="1000" b="0" i="0" u="none" strike="noStrike" kern="1200" cap="none" spc="0" normalizeH="0" baseline="0" noProof="0">
                          <a:ln>
                            <a:noFill/>
                          </a:ln>
                          <a:solidFill>
                            <a:prstClr val="black"/>
                          </a:solidFill>
                          <a:effectLst/>
                          <a:uLnTx/>
                          <a:uFillTx/>
                          <a:latin typeface="+mn-lt"/>
                          <a:ea typeface="+mn-ea"/>
                          <a:cs typeface="+mn-cs"/>
                        </a:rPr>
                        <a:t> 
 ... And that's how you arrive to your ultimate travel destination!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971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- 2018-06-28 12:00:00 </a:t>
                      </a:r>
                      <a:r>
                        <a:rPr kumimoji="0" lang="en-US" sz="1000" b="0" i="0" u="none" strike="noStrike" kern="1200" cap="none" spc="0" normalizeH="0" baseline="0" noProof="0">
                          <a:ln>
                            <a:noFill/>
                          </a:ln>
                          <a:solidFill>
                            <a:prstClr val="black"/>
                          </a:solidFill>
                          <a:effectLst/>
                          <a:uLnTx/>
                          <a:uFillTx/>
                          <a:latin typeface="+mn-lt"/>
                          <a:ea typeface="+mn-ea"/>
                          <a:cs typeface="+mn-cs"/>
                        </a:rPr>
                        <a:t> 
 Water activities on us! Pedalos, kayaks and paddle boards to keep you entertained in the water 📷: worldwide_travel_roots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18151710"/>
                  </a:ext>
                </a:extLst>
              </a:tr>
            </a:tbl>
          </a:graphicData>
        </a:graphic>
      </p:graphicFrame>
      <p:sp>
        <p:nvSpPr>
          <p:cNvPr id="4" name="Text Placeholder 3">
            <a:extLst>
              <a:ext uri="{FF2B5EF4-FFF2-40B4-BE49-F238E27FC236}">
                <a16:creationId xmlns:a16="http://schemas.microsoft.com/office/drawing/2014/main" id="{17A80F1E-69A0-433D-BA00-FBCCEA5B6037}"/>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2383070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E7C11-DCEF-4F49-92B0-3194DB0D6113}"/>
              </a:ext>
            </a:extLst>
          </p:cNvPr>
          <p:cNvSpPr>
            <a:spLocks noGrp="1"/>
          </p:cNvSpPr>
          <p:nvPr>
            <p:ph type="title"/>
          </p:nvPr>
        </p:nvSpPr>
        <p:spPr/>
        <p:txBody>
          <a:bodyPr/>
          <a:lstStyle/>
          <a:p>
            <a:r>
              <a:rPr lang="en-US"/>
              <a:t>FB Own Posts Table with views | SLTR - 19 of 21</a:t>
            </a:r>
          </a:p>
        </p:txBody>
      </p:sp>
      <p:graphicFrame>
        <p:nvGraphicFramePr>
          <p:cNvPr id="5" name="Table Placeholder 4">
            <a:extLst>
              <a:ext uri="{FF2B5EF4-FFF2-40B4-BE49-F238E27FC236}">
                <a16:creationId xmlns:a16="http://schemas.microsoft.com/office/drawing/2014/main" id="{A868C2B3-52E2-4DA5-B822-FB67D905747E}"/>
              </a:ext>
            </a:extLst>
          </p:cNvPr>
          <p:cNvGraphicFramePr>
            <a:graphicFrameLocks noGrp="1"/>
          </p:cNvGraphicFramePr>
          <p:nvPr>
            <p:ph type="tbl" sz="quarter" idx="13"/>
            <p:extLst>
              <p:ext uri="{D42A27DB-BD31-4B8C-83A1-F6EECF244321}">
                <p14:modId xmlns:p14="http://schemas.microsoft.com/office/powerpoint/2010/main" val="778930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72859785"/>
                    </a:ext>
                  </a:extLst>
                </a:gridCol>
                <a:gridCol w="576072">
                  <a:extLst>
                    <a:ext uri="{9D8B030D-6E8A-4147-A177-3AD203B41FA5}">
                      <a16:colId xmlns:a16="http://schemas.microsoft.com/office/drawing/2014/main" val="4187669374"/>
                    </a:ext>
                  </a:extLst>
                </a:gridCol>
                <a:gridCol w="576072">
                  <a:extLst>
                    <a:ext uri="{9D8B030D-6E8A-4147-A177-3AD203B41FA5}">
                      <a16:colId xmlns:a16="http://schemas.microsoft.com/office/drawing/2014/main" val="716541697"/>
                    </a:ext>
                  </a:extLst>
                </a:gridCol>
                <a:gridCol w="576072">
                  <a:extLst>
                    <a:ext uri="{9D8B030D-6E8A-4147-A177-3AD203B41FA5}">
                      <a16:colId xmlns:a16="http://schemas.microsoft.com/office/drawing/2014/main" val="2475103572"/>
                    </a:ext>
                  </a:extLst>
                </a:gridCol>
                <a:gridCol w="576072">
                  <a:extLst>
                    <a:ext uri="{9D8B030D-6E8A-4147-A177-3AD203B41FA5}">
                      <a16:colId xmlns:a16="http://schemas.microsoft.com/office/drawing/2014/main" val="2905362272"/>
                    </a:ext>
                  </a:extLst>
                </a:gridCol>
                <a:gridCol w="576072">
                  <a:extLst>
                    <a:ext uri="{9D8B030D-6E8A-4147-A177-3AD203B41FA5}">
                      <a16:colId xmlns:a16="http://schemas.microsoft.com/office/drawing/2014/main" val="1290423883"/>
                    </a:ext>
                  </a:extLst>
                </a:gridCol>
                <a:gridCol w="576072">
                  <a:extLst>
                    <a:ext uri="{9D8B030D-6E8A-4147-A177-3AD203B41FA5}">
                      <a16:colId xmlns:a16="http://schemas.microsoft.com/office/drawing/2014/main" val="323496586"/>
                    </a:ext>
                  </a:extLst>
                </a:gridCol>
                <a:gridCol w="576072">
                  <a:extLst>
                    <a:ext uri="{9D8B030D-6E8A-4147-A177-3AD203B41FA5}">
                      <a16:colId xmlns:a16="http://schemas.microsoft.com/office/drawing/2014/main" val="3791717667"/>
                    </a:ext>
                  </a:extLst>
                </a:gridCol>
                <a:gridCol w="576072">
                  <a:extLst>
                    <a:ext uri="{9D8B030D-6E8A-4147-A177-3AD203B41FA5}">
                      <a16:colId xmlns:a16="http://schemas.microsoft.com/office/drawing/2014/main" val="4271796467"/>
                    </a:ext>
                  </a:extLst>
                </a:gridCol>
                <a:gridCol w="576072">
                  <a:extLst>
                    <a:ext uri="{9D8B030D-6E8A-4147-A177-3AD203B41FA5}">
                      <a16:colId xmlns:a16="http://schemas.microsoft.com/office/drawing/2014/main" val="1841725031"/>
                    </a:ext>
                  </a:extLst>
                </a:gridCol>
                <a:gridCol w="576072">
                  <a:extLst>
                    <a:ext uri="{9D8B030D-6E8A-4147-A177-3AD203B41FA5}">
                      <a16:colId xmlns:a16="http://schemas.microsoft.com/office/drawing/2014/main" val="2306375878"/>
                    </a:ext>
                  </a:extLst>
                </a:gridCol>
                <a:gridCol w="658368">
                  <a:extLst>
                    <a:ext uri="{9D8B030D-6E8A-4147-A177-3AD203B41FA5}">
                      <a16:colId xmlns:a16="http://schemas.microsoft.com/office/drawing/2014/main" val="1181853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3508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- 2018-04-12 16:21:54 </a:t>
                      </a:r>
                      <a:r>
                        <a:rPr kumimoji="0" lang="en-US" sz="1000" b="0" i="0" u="none" strike="noStrike" kern="1200" cap="none" spc="0" normalizeH="0" baseline="0" noProof="0">
                          <a:ln>
                            <a:noFill/>
                          </a:ln>
                          <a:solidFill>
                            <a:prstClr val="black"/>
                          </a:solidFill>
                          <a:effectLst/>
                          <a:uLnTx/>
                          <a:uFillTx/>
                          <a:latin typeface="+mn-lt"/>
                          <a:ea typeface="+mn-ea"/>
                          <a:cs typeface="+mn-cs"/>
                        </a:rPr>
                        <a:t> 
 The table is set, the ambience is perfect, and the world famous restaurant The Test Kitchen is opening right here in Republik tonight! 
April 12th - May 26 
For info or to book: 52591441 / 5255 3892 / 4027400 / restaurant-reservations.sltr@shangri-la.com
MauritiusTourism air mauritius Bacchanale Ltd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76306765"/>
                  </a:ext>
                </a:extLst>
              </a:tr>
            </a:tbl>
          </a:graphicData>
        </a:graphic>
      </p:graphicFrame>
      <p:sp>
        <p:nvSpPr>
          <p:cNvPr id="4" name="Text Placeholder 3">
            <a:extLst>
              <a:ext uri="{FF2B5EF4-FFF2-40B4-BE49-F238E27FC236}">
                <a16:creationId xmlns:a16="http://schemas.microsoft.com/office/drawing/2014/main" id="{C1FD3614-30B8-4A8D-B8DB-AF7C1523DE9A}"/>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4273700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9868A-3A60-4E8B-BCD3-9C01DC4A9B9F}"/>
              </a:ext>
            </a:extLst>
          </p:cNvPr>
          <p:cNvSpPr>
            <a:spLocks noGrp="1"/>
          </p:cNvSpPr>
          <p:nvPr>
            <p:ph type="title"/>
          </p:nvPr>
        </p:nvSpPr>
        <p:spPr/>
        <p:txBody>
          <a:bodyPr/>
          <a:lstStyle/>
          <a:p>
            <a:r>
              <a:rPr lang="en-US"/>
              <a:t>FB Own Posts Table with views | SLTR - 20 of 21</a:t>
            </a:r>
          </a:p>
        </p:txBody>
      </p:sp>
      <p:graphicFrame>
        <p:nvGraphicFramePr>
          <p:cNvPr id="5" name="Table Placeholder 4">
            <a:extLst>
              <a:ext uri="{FF2B5EF4-FFF2-40B4-BE49-F238E27FC236}">
                <a16:creationId xmlns:a16="http://schemas.microsoft.com/office/drawing/2014/main" id="{59E8430A-9549-4ED5-90CE-2F13F37D8C02}"/>
              </a:ext>
            </a:extLst>
          </p:cNvPr>
          <p:cNvGraphicFramePr>
            <a:graphicFrameLocks noGrp="1"/>
          </p:cNvGraphicFramePr>
          <p:nvPr>
            <p:ph type="tbl" sz="quarter" idx="13"/>
            <p:extLst>
              <p:ext uri="{D42A27DB-BD31-4B8C-83A1-F6EECF244321}">
                <p14:modId xmlns:p14="http://schemas.microsoft.com/office/powerpoint/2010/main" val="2599244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02401620"/>
                    </a:ext>
                  </a:extLst>
                </a:gridCol>
                <a:gridCol w="576072">
                  <a:extLst>
                    <a:ext uri="{9D8B030D-6E8A-4147-A177-3AD203B41FA5}">
                      <a16:colId xmlns:a16="http://schemas.microsoft.com/office/drawing/2014/main" val="3951391551"/>
                    </a:ext>
                  </a:extLst>
                </a:gridCol>
                <a:gridCol w="576072">
                  <a:extLst>
                    <a:ext uri="{9D8B030D-6E8A-4147-A177-3AD203B41FA5}">
                      <a16:colId xmlns:a16="http://schemas.microsoft.com/office/drawing/2014/main" val="3816029802"/>
                    </a:ext>
                  </a:extLst>
                </a:gridCol>
                <a:gridCol w="576072">
                  <a:extLst>
                    <a:ext uri="{9D8B030D-6E8A-4147-A177-3AD203B41FA5}">
                      <a16:colId xmlns:a16="http://schemas.microsoft.com/office/drawing/2014/main" val="1542010926"/>
                    </a:ext>
                  </a:extLst>
                </a:gridCol>
                <a:gridCol w="576072">
                  <a:extLst>
                    <a:ext uri="{9D8B030D-6E8A-4147-A177-3AD203B41FA5}">
                      <a16:colId xmlns:a16="http://schemas.microsoft.com/office/drawing/2014/main" val="3296876232"/>
                    </a:ext>
                  </a:extLst>
                </a:gridCol>
                <a:gridCol w="576072">
                  <a:extLst>
                    <a:ext uri="{9D8B030D-6E8A-4147-A177-3AD203B41FA5}">
                      <a16:colId xmlns:a16="http://schemas.microsoft.com/office/drawing/2014/main" val="1584053513"/>
                    </a:ext>
                  </a:extLst>
                </a:gridCol>
                <a:gridCol w="576072">
                  <a:extLst>
                    <a:ext uri="{9D8B030D-6E8A-4147-A177-3AD203B41FA5}">
                      <a16:colId xmlns:a16="http://schemas.microsoft.com/office/drawing/2014/main" val="812942764"/>
                    </a:ext>
                  </a:extLst>
                </a:gridCol>
                <a:gridCol w="576072">
                  <a:extLst>
                    <a:ext uri="{9D8B030D-6E8A-4147-A177-3AD203B41FA5}">
                      <a16:colId xmlns:a16="http://schemas.microsoft.com/office/drawing/2014/main" val="804678539"/>
                    </a:ext>
                  </a:extLst>
                </a:gridCol>
                <a:gridCol w="576072">
                  <a:extLst>
                    <a:ext uri="{9D8B030D-6E8A-4147-A177-3AD203B41FA5}">
                      <a16:colId xmlns:a16="http://schemas.microsoft.com/office/drawing/2014/main" val="3350477157"/>
                    </a:ext>
                  </a:extLst>
                </a:gridCol>
                <a:gridCol w="576072">
                  <a:extLst>
                    <a:ext uri="{9D8B030D-6E8A-4147-A177-3AD203B41FA5}">
                      <a16:colId xmlns:a16="http://schemas.microsoft.com/office/drawing/2014/main" val="2689296191"/>
                    </a:ext>
                  </a:extLst>
                </a:gridCol>
                <a:gridCol w="576072">
                  <a:extLst>
                    <a:ext uri="{9D8B030D-6E8A-4147-A177-3AD203B41FA5}">
                      <a16:colId xmlns:a16="http://schemas.microsoft.com/office/drawing/2014/main" val="1688192549"/>
                    </a:ext>
                  </a:extLst>
                </a:gridCol>
                <a:gridCol w="658368">
                  <a:extLst>
                    <a:ext uri="{9D8B030D-6E8A-4147-A177-3AD203B41FA5}">
                      <a16:colId xmlns:a16="http://schemas.microsoft.com/office/drawing/2014/main" val="2212113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219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- 2018-05-11 11:14:22 </a:t>
                      </a:r>
                      <a:r>
                        <a:rPr kumimoji="0" lang="en-US" sz="1000" b="0" i="0" u="none" strike="noStrike" kern="1200" cap="none" spc="0" normalizeH="0" baseline="0" noProof="0">
                          <a:ln>
                            <a:noFill/>
                          </a:ln>
                          <a:solidFill>
                            <a:prstClr val="black"/>
                          </a:solidFill>
                          <a:effectLst/>
                          <a:uLnTx/>
                          <a:uFillTx/>
                          <a:latin typeface="+mn-lt"/>
                          <a:ea typeface="+mn-ea"/>
                          <a:cs typeface="+mn-cs"/>
                        </a:rPr>
                        <a:t> 
 You can find us on CNN Travel's list of Best Hotels and Resorts in Mauritius! 🇲🇺
Check out the full article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91182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- 2018-04-03 19:43:53 </a:t>
                      </a:r>
                      <a:r>
                        <a:rPr kumimoji="0" lang="en-US" sz="1000" b="0" i="0" u="none" strike="noStrike" kern="1200" cap="none" spc="0" normalizeH="0" baseline="0" noProof="0">
                          <a:ln>
                            <a:noFill/>
                          </a:ln>
                          <a:solidFill>
                            <a:prstClr val="black"/>
                          </a:solidFill>
                          <a:effectLst/>
                          <a:uLnTx/>
                          <a:uFillTx/>
                          <a:latin typeface="+mn-lt"/>
                          <a:ea typeface="+mn-ea"/>
                          <a:cs typeface="+mn-cs"/>
                        </a:rPr>
                        <a:t> 
 Love, Sun &amp; Fun! Now that's what I call a holiday!
📷: @Mauritius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3928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- 2018-04-02 12:00:00 </a:t>
                      </a:r>
                      <a:r>
                        <a:rPr kumimoji="0" lang="en-US" sz="1000" b="0" i="0" u="none" strike="noStrike" kern="1200" cap="none" spc="0" normalizeH="0" baseline="0" noProof="0">
                          <a:ln>
                            <a:noFill/>
                          </a:ln>
                          <a:solidFill>
                            <a:prstClr val="black"/>
                          </a:solidFill>
                          <a:effectLst/>
                          <a:uLnTx/>
                          <a:uFillTx/>
                          <a:latin typeface="+mn-lt"/>
                          <a:ea typeface="+mn-ea"/>
                          <a:cs typeface="+mn-cs"/>
                        </a:rPr>
                        <a:t> 
 Love, Sun &amp; Fun! Now that's what I call a holiday!
📷: @Mauritius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57561847"/>
                  </a:ext>
                </a:extLst>
              </a:tr>
            </a:tbl>
          </a:graphicData>
        </a:graphic>
      </p:graphicFrame>
      <p:sp>
        <p:nvSpPr>
          <p:cNvPr id="4" name="Text Placeholder 3">
            <a:extLst>
              <a:ext uri="{FF2B5EF4-FFF2-40B4-BE49-F238E27FC236}">
                <a16:creationId xmlns:a16="http://schemas.microsoft.com/office/drawing/2014/main" id="{8E7E1484-B9A9-402B-9BDE-A5B9716E9CA4}"/>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150455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4FA39-0C17-4FA5-B393-532E1A368876}"/>
              </a:ext>
            </a:extLst>
          </p:cNvPr>
          <p:cNvSpPr>
            <a:spLocks noGrp="1"/>
          </p:cNvSpPr>
          <p:nvPr>
            <p:ph type="title"/>
          </p:nvPr>
        </p:nvSpPr>
        <p:spPr/>
        <p:txBody>
          <a:bodyPr/>
          <a:lstStyle/>
          <a:p>
            <a:r>
              <a:rPr lang="en-US"/>
              <a:t>FB Own Posts Table with views | SLTR - 21 of 21</a:t>
            </a:r>
          </a:p>
        </p:txBody>
      </p:sp>
      <p:graphicFrame>
        <p:nvGraphicFramePr>
          <p:cNvPr id="5" name="Table Placeholder 4">
            <a:extLst>
              <a:ext uri="{FF2B5EF4-FFF2-40B4-BE49-F238E27FC236}">
                <a16:creationId xmlns:a16="http://schemas.microsoft.com/office/drawing/2014/main" id="{339C9E7D-15EC-4B72-96D8-6F4702E38927}"/>
              </a:ext>
            </a:extLst>
          </p:cNvPr>
          <p:cNvGraphicFramePr>
            <a:graphicFrameLocks noGrp="1"/>
          </p:cNvGraphicFramePr>
          <p:nvPr>
            <p:ph type="tbl" sz="quarter" idx="13"/>
            <p:extLst>
              <p:ext uri="{D42A27DB-BD31-4B8C-83A1-F6EECF244321}">
                <p14:modId xmlns:p14="http://schemas.microsoft.com/office/powerpoint/2010/main" val="927783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99608100"/>
                    </a:ext>
                  </a:extLst>
                </a:gridCol>
                <a:gridCol w="576072">
                  <a:extLst>
                    <a:ext uri="{9D8B030D-6E8A-4147-A177-3AD203B41FA5}">
                      <a16:colId xmlns:a16="http://schemas.microsoft.com/office/drawing/2014/main" val="3993109911"/>
                    </a:ext>
                  </a:extLst>
                </a:gridCol>
                <a:gridCol w="576072">
                  <a:extLst>
                    <a:ext uri="{9D8B030D-6E8A-4147-A177-3AD203B41FA5}">
                      <a16:colId xmlns:a16="http://schemas.microsoft.com/office/drawing/2014/main" val="938407329"/>
                    </a:ext>
                  </a:extLst>
                </a:gridCol>
                <a:gridCol w="576072">
                  <a:extLst>
                    <a:ext uri="{9D8B030D-6E8A-4147-A177-3AD203B41FA5}">
                      <a16:colId xmlns:a16="http://schemas.microsoft.com/office/drawing/2014/main" val="1884766597"/>
                    </a:ext>
                  </a:extLst>
                </a:gridCol>
                <a:gridCol w="576072">
                  <a:extLst>
                    <a:ext uri="{9D8B030D-6E8A-4147-A177-3AD203B41FA5}">
                      <a16:colId xmlns:a16="http://schemas.microsoft.com/office/drawing/2014/main" val="1199986829"/>
                    </a:ext>
                  </a:extLst>
                </a:gridCol>
                <a:gridCol w="576072">
                  <a:extLst>
                    <a:ext uri="{9D8B030D-6E8A-4147-A177-3AD203B41FA5}">
                      <a16:colId xmlns:a16="http://schemas.microsoft.com/office/drawing/2014/main" val="3764107172"/>
                    </a:ext>
                  </a:extLst>
                </a:gridCol>
                <a:gridCol w="576072">
                  <a:extLst>
                    <a:ext uri="{9D8B030D-6E8A-4147-A177-3AD203B41FA5}">
                      <a16:colId xmlns:a16="http://schemas.microsoft.com/office/drawing/2014/main" val="2474342615"/>
                    </a:ext>
                  </a:extLst>
                </a:gridCol>
                <a:gridCol w="576072">
                  <a:extLst>
                    <a:ext uri="{9D8B030D-6E8A-4147-A177-3AD203B41FA5}">
                      <a16:colId xmlns:a16="http://schemas.microsoft.com/office/drawing/2014/main" val="4071067659"/>
                    </a:ext>
                  </a:extLst>
                </a:gridCol>
                <a:gridCol w="576072">
                  <a:extLst>
                    <a:ext uri="{9D8B030D-6E8A-4147-A177-3AD203B41FA5}">
                      <a16:colId xmlns:a16="http://schemas.microsoft.com/office/drawing/2014/main" val="325951124"/>
                    </a:ext>
                  </a:extLst>
                </a:gridCol>
                <a:gridCol w="576072">
                  <a:extLst>
                    <a:ext uri="{9D8B030D-6E8A-4147-A177-3AD203B41FA5}">
                      <a16:colId xmlns:a16="http://schemas.microsoft.com/office/drawing/2014/main" val="1689116736"/>
                    </a:ext>
                  </a:extLst>
                </a:gridCol>
                <a:gridCol w="576072">
                  <a:extLst>
                    <a:ext uri="{9D8B030D-6E8A-4147-A177-3AD203B41FA5}">
                      <a16:colId xmlns:a16="http://schemas.microsoft.com/office/drawing/2014/main" val="208455516"/>
                    </a:ext>
                  </a:extLst>
                </a:gridCol>
                <a:gridCol w="658368">
                  <a:extLst>
                    <a:ext uri="{9D8B030D-6E8A-4147-A177-3AD203B41FA5}">
                      <a16:colId xmlns:a16="http://schemas.microsoft.com/office/drawing/2014/main" val="4222621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4323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- 2018-05-10 13:52:57 </a:t>
                      </a:r>
                      <a:r>
                        <a:rPr kumimoji="0" lang="en-US" sz="1000" b="0" i="0" u="none" strike="noStrike" kern="1200" cap="none" spc="0" normalizeH="0" baseline="0" noProof="0">
                          <a:ln>
                            <a:noFill/>
                          </a:ln>
                          <a:solidFill>
                            <a:prstClr val="black"/>
                          </a:solidFill>
                          <a:effectLst/>
                          <a:uLnTx/>
                          <a:uFillTx/>
                          <a:latin typeface="+mn-lt"/>
                          <a:ea typeface="+mn-ea"/>
                          <a:cs typeface="+mn-cs"/>
                        </a:rPr>
                        <a:t> 
 It was a pleasure to have Huda Beauty and her family with us in our Private Beach Villa! 
Mona Monica Kattan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39138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- 2018-05-19 13:23:00 </a:t>
                      </a:r>
                      <a:r>
                        <a:rPr kumimoji="0" lang="en-US" sz="1000" b="0" i="0" u="none" strike="noStrike" kern="1200" cap="none" spc="0" normalizeH="0" baseline="0" noProof="0">
                          <a:ln>
                            <a:noFill/>
                          </a:ln>
                          <a:solidFill>
                            <a:prstClr val="black"/>
                          </a:solidFill>
                          <a:effectLst/>
                          <a:uLnTx/>
                          <a:uFillTx/>
                          <a:latin typeface="+mn-lt"/>
                          <a:ea typeface="+mn-ea"/>
                          <a:cs typeface="+mn-cs"/>
                        </a:rPr>
                        <a:t> 
 From the minute you step off the boat onto Ilot Mangénie be prepared for pampering. Someone will be ready to clean down your sunglasses from the sea spray and cool you off!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052747"/>
                  </a:ext>
                </a:extLst>
              </a:tr>
            </a:tbl>
          </a:graphicData>
        </a:graphic>
      </p:graphicFrame>
      <p:sp>
        <p:nvSpPr>
          <p:cNvPr id="4" name="Text Placeholder 3">
            <a:extLst>
              <a:ext uri="{FF2B5EF4-FFF2-40B4-BE49-F238E27FC236}">
                <a16:creationId xmlns:a16="http://schemas.microsoft.com/office/drawing/2014/main" id="{328424D7-AC73-49E7-9028-86E478F9B440}"/>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1699389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2BA50-CFE3-41C2-9C3F-97B0F29C37F1}"/>
              </a:ext>
            </a:extLst>
          </p:cNvPr>
          <p:cNvSpPr>
            <a:spLocks noGrp="1"/>
          </p:cNvSpPr>
          <p:nvPr>
            <p:ph type="title"/>
          </p:nvPr>
        </p:nvSpPr>
        <p:spPr/>
        <p:txBody>
          <a:bodyPr/>
          <a:lstStyle/>
          <a:p>
            <a:r>
              <a:rPr lang="en-US"/>
              <a:t>IG Followers Total (Bar Chart) | SLTR</a:t>
            </a:r>
          </a:p>
        </p:txBody>
      </p:sp>
      <p:graphicFrame>
        <p:nvGraphicFramePr>
          <p:cNvPr id="6" name="Chart Placeholder 5">
            <a:extLst>
              <a:ext uri="{FF2B5EF4-FFF2-40B4-BE49-F238E27FC236}">
                <a16:creationId xmlns:a16="http://schemas.microsoft.com/office/drawing/2014/main" id="{2F017DDD-EE79-4DB8-B6D2-B86A3911E055}"/>
              </a:ext>
            </a:extLst>
          </p:cNvPr>
          <p:cNvGraphicFramePr>
            <a:graphicFrameLocks noGrp="1"/>
          </p:cNvGraphicFramePr>
          <p:nvPr>
            <p:ph type="chart" sz="quarter" idx="13"/>
            <p:extLst>
              <p:ext uri="{D42A27DB-BD31-4B8C-83A1-F6EECF244321}">
                <p14:modId xmlns:p14="http://schemas.microsoft.com/office/powerpoint/2010/main" val="1314332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F3D679-3962-44FD-94E6-5A0074238770}"/>
              </a:ext>
            </a:extLst>
          </p:cNvPr>
          <p:cNvSpPr>
            <a:spLocks noGrp="1"/>
          </p:cNvSpPr>
          <p:nvPr>
            <p:ph type="body" sz="quarter" idx="14"/>
          </p:nvPr>
        </p:nvSpPr>
        <p:spPr/>
        <p:txBody>
          <a:bodyPr/>
          <a:lstStyle/>
          <a:p>
            <a:r>
              <a:rPr lang="en-US"/>
              <a:t>01/04/2018 - 30/06/2018</a:t>
            </a:r>
          </a:p>
        </p:txBody>
      </p:sp>
      <p:sp>
        <p:nvSpPr>
          <p:cNvPr id="5" name="Footer Placeholder 4">
            <a:extLst>
              <a:ext uri="{FF2B5EF4-FFF2-40B4-BE49-F238E27FC236}">
                <a16:creationId xmlns:a16="http://schemas.microsoft.com/office/drawing/2014/main" id="{F6DEC3DE-4C32-4291-B0D1-66EBF5DECF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66253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E748D-0FE3-43E0-9532-C899988D7F9B}"/>
              </a:ext>
            </a:extLst>
          </p:cNvPr>
          <p:cNvSpPr>
            <a:spLocks noGrp="1"/>
          </p:cNvSpPr>
          <p:nvPr>
            <p:ph type="title"/>
          </p:nvPr>
        </p:nvSpPr>
        <p:spPr/>
        <p:txBody>
          <a:bodyPr/>
          <a:lstStyle/>
          <a:p>
            <a:r>
              <a:rPr lang="en-US"/>
              <a:t>IG Followers Change (Bar Chart) | SLTR</a:t>
            </a:r>
          </a:p>
        </p:txBody>
      </p:sp>
      <p:graphicFrame>
        <p:nvGraphicFramePr>
          <p:cNvPr id="6" name="Chart Placeholder 5">
            <a:extLst>
              <a:ext uri="{FF2B5EF4-FFF2-40B4-BE49-F238E27FC236}">
                <a16:creationId xmlns:a16="http://schemas.microsoft.com/office/drawing/2014/main" id="{46421380-418B-41CC-A33C-775DBC098AB8}"/>
              </a:ext>
            </a:extLst>
          </p:cNvPr>
          <p:cNvGraphicFramePr>
            <a:graphicFrameLocks noGrp="1"/>
          </p:cNvGraphicFramePr>
          <p:nvPr>
            <p:ph type="chart" sz="quarter" idx="13"/>
            <p:extLst>
              <p:ext uri="{D42A27DB-BD31-4B8C-83A1-F6EECF244321}">
                <p14:modId xmlns:p14="http://schemas.microsoft.com/office/powerpoint/2010/main" val="2696180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634AAE-0BA5-43CD-B53A-3DEC23762A79}"/>
              </a:ext>
            </a:extLst>
          </p:cNvPr>
          <p:cNvSpPr>
            <a:spLocks noGrp="1"/>
          </p:cNvSpPr>
          <p:nvPr>
            <p:ph type="body" sz="quarter" idx="14"/>
          </p:nvPr>
        </p:nvSpPr>
        <p:spPr/>
        <p:txBody>
          <a:bodyPr/>
          <a:lstStyle/>
          <a:p>
            <a:r>
              <a:rPr lang="en-US"/>
              <a:t>01/04/2018 - 30/06/2018</a:t>
            </a:r>
          </a:p>
        </p:txBody>
      </p:sp>
      <p:sp>
        <p:nvSpPr>
          <p:cNvPr id="5" name="Footer Placeholder 4">
            <a:extLst>
              <a:ext uri="{FF2B5EF4-FFF2-40B4-BE49-F238E27FC236}">
                <a16:creationId xmlns:a16="http://schemas.microsoft.com/office/drawing/2014/main" id="{8119CF23-77C4-4BC5-B2EF-1C80685751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3587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530D3-B107-4FAC-A3A9-97FE1F83C069}"/>
              </a:ext>
            </a:extLst>
          </p:cNvPr>
          <p:cNvSpPr>
            <a:spLocks noGrp="1"/>
          </p:cNvSpPr>
          <p:nvPr>
            <p:ph type="title"/>
          </p:nvPr>
        </p:nvSpPr>
        <p:spPr/>
        <p:txBody>
          <a:bodyPr/>
          <a:lstStyle/>
          <a:p>
            <a:r>
              <a:rPr lang="en-US"/>
              <a:t>Reach  | SLTR</a:t>
            </a:r>
          </a:p>
        </p:txBody>
      </p:sp>
      <p:graphicFrame>
        <p:nvGraphicFramePr>
          <p:cNvPr id="6" name="Chart Placeholder 5">
            <a:extLst>
              <a:ext uri="{FF2B5EF4-FFF2-40B4-BE49-F238E27FC236}">
                <a16:creationId xmlns:a16="http://schemas.microsoft.com/office/drawing/2014/main" id="{EA755149-982B-4A3B-9269-B128989841EF}"/>
              </a:ext>
            </a:extLst>
          </p:cNvPr>
          <p:cNvGraphicFramePr>
            <a:graphicFrameLocks noGrp="1"/>
          </p:cNvGraphicFramePr>
          <p:nvPr>
            <p:ph type="chart" sz="quarter" idx="13"/>
            <p:extLst>
              <p:ext uri="{D42A27DB-BD31-4B8C-83A1-F6EECF244321}">
                <p14:modId xmlns:p14="http://schemas.microsoft.com/office/powerpoint/2010/main" val="1043244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704096-A46E-43BB-8AC7-BBB0C4FFFF33}"/>
              </a:ext>
            </a:extLst>
          </p:cNvPr>
          <p:cNvSpPr>
            <a:spLocks noGrp="1"/>
          </p:cNvSpPr>
          <p:nvPr>
            <p:ph type="body" sz="quarter" idx="14"/>
          </p:nvPr>
        </p:nvSpPr>
        <p:spPr/>
        <p:txBody>
          <a:bodyPr/>
          <a:lstStyle/>
          <a:p>
            <a:r>
              <a:rPr lang="en-US"/>
              <a:t>01/04/2018 - 30/06/2018</a:t>
            </a:r>
          </a:p>
        </p:txBody>
      </p:sp>
      <p:sp>
        <p:nvSpPr>
          <p:cNvPr id="5" name="Footer Placeholder 4">
            <a:extLst>
              <a:ext uri="{FF2B5EF4-FFF2-40B4-BE49-F238E27FC236}">
                <a16:creationId xmlns:a16="http://schemas.microsoft.com/office/drawing/2014/main" id="{9AE55F61-13EF-482B-89A9-90C9AA8D19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76718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A3C14-5869-4446-B8C9-37457A529A6D}"/>
              </a:ext>
            </a:extLst>
          </p:cNvPr>
          <p:cNvSpPr>
            <a:spLocks noGrp="1"/>
          </p:cNvSpPr>
          <p:nvPr>
            <p:ph type="title"/>
          </p:nvPr>
        </p:nvSpPr>
        <p:spPr/>
        <p:txBody>
          <a:bodyPr/>
          <a:lstStyle/>
          <a:p>
            <a:r>
              <a:rPr lang="en-US"/>
              <a:t>IG Total Interactions (Bar Chart) | shangrilamauritius</a:t>
            </a:r>
          </a:p>
        </p:txBody>
      </p:sp>
      <p:graphicFrame>
        <p:nvGraphicFramePr>
          <p:cNvPr id="6" name="Chart Placeholder 5">
            <a:extLst>
              <a:ext uri="{FF2B5EF4-FFF2-40B4-BE49-F238E27FC236}">
                <a16:creationId xmlns:a16="http://schemas.microsoft.com/office/drawing/2014/main" id="{5A6A81C8-108F-484B-B66A-DC7F62587884}"/>
              </a:ext>
            </a:extLst>
          </p:cNvPr>
          <p:cNvGraphicFramePr>
            <a:graphicFrameLocks noGrp="1"/>
          </p:cNvGraphicFramePr>
          <p:nvPr>
            <p:ph type="chart" sz="quarter" idx="13"/>
            <p:extLst>
              <p:ext uri="{D42A27DB-BD31-4B8C-83A1-F6EECF244321}">
                <p14:modId xmlns:p14="http://schemas.microsoft.com/office/powerpoint/2010/main" val="3009736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E34D9B-5993-4C3A-AFBB-E06A792A73BD}"/>
              </a:ext>
            </a:extLst>
          </p:cNvPr>
          <p:cNvSpPr>
            <a:spLocks noGrp="1"/>
          </p:cNvSpPr>
          <p:nvPr>
            <p:ph type="body" sz="quarter" idx="14"/>
          </p:nvPr>
        </p:nvSpPr>
        <p:spPr/>
        <p:txBody>
          <a:bodyPr/>
          <a:lstStyle/>
          <a:p>
            <a:r>
              <a:rPr lang="en-US"/>
              <a:t>01/04/2018 - 30/06/2018</a:t>
            </a:r>
          </a:p>
        </p:txBody>
      </p:sp>
      <p:sp>
        <p:nvSpPr>
          <p:cNvPr id="5" name="Footer Placeholder 4">
            <a:extLst>
              <a:ext uri="{FF2B5EF4-FFF2-40B4-BE49-F238E27FC236}">
                <a16:creationId xmlns:a16="http://schemas.microsoft.com/office/drawing/2014/main" id="{6C630F21-DC5C-4C6C-882B-8AD64A7B8A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98639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9CB0E-3B3B-43BC-8F2F-9B722A82DCB2}"/>
              </a:ext>
            </a:extLst>
          </p:cNvPr>
          <p:cNvSpPr>
            <a:spLocks noGrp="1"/>
          </p:cNvSpPr>
          <p:nvPr>
            <p:ph type="title"/>
          </p:nvPr>
        </p:nvSpPr>
        <p:spPr/>
        <p:txBody>
          <a:bodyPr/>
          <a:lstStyle/>
          <a:p>
            <a:r>
              <a:rPr lang="en-US"/>
              <a:t>Instagram Posts Table | SLTR - 1 of 3</a:t>
            </a:r>
          </a:p>
        </p:txBody>
      </p:sp>
      <p:graphicFrame>
        <p:nvGraphicFramePr>
          <p:cNvPr id="5" name="Table Placeholder 4">
            <a:extLst>
              <a:ext uri="{FF2B5EF4-FFF2-40B4-BE49-F238E27FC236}">
                <a16:creationId xmlns:a16="http://schemas.microsoft.com/office/drawing/2014/main" id="{6B033511-E6C7-4833-B55C-694BFFDD7D71}"/>
              </a:ext>
            </a:extLst>
          </p:cNvPr>
          <p:cNvGraphicFramePr>
            <a:graphicFrameLocks noGrp="1"/>
          </p:cNvGraphicFramePr>
          <p:nvPr>
            <p:ph type="tbl" sz="quarter" idx="13"/>
            <p:extLst>
              <p:ext uri="{D42A27DB-BD31-4B8C-83A1-F6EECF244321}">
                <p14:modId xmlns:p14="http://schemas.microsoft.com/office/powerpoint/2010/main" val="2899486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83723635"/>
                    </a:ext>
                  </a:extLst>
                </a:gridCol>
                <a:gridCol w="987552">
                  <a:extLst>
                    <a:ext uri="{9D8B030D-6E8A-4147-A177-3AD203B41FA5}">
                      <a16:colId xmlns:a16="http://schemas.microsoft.com/office/drawing/2014/main" val="228619566"/>
                    </a:ext>
                  </a:extLst>
                </a:gridCol>
                <a:gridCol w="987552">
                  <a:extLst>
                    <a:ext uri="{9D8B030D-6E8A-4147-A177-3AD203B41FA5}">
                      <a16:colId xmlns:a16="http://schemas.microsoft.com/office/drawing/2014/main" val="1538083569"/>
                    </a:ext>
                  </a:extLst>
                </a:gridCol>
                <a:gridCol w="987552">
                  <a:extLst>
                    <a:ext uri="{9D8B030D-6E8A-4147-A177-3AD203B41FA5}">
                      <a16:colId xmlns:a16="http://schemas.microsoft.com/office/drawing/2014/main" val="1089460020"/>
                    </a:ext>
                  </a:extLst>
                </a:gridCol>
                <a:gridCol w="987552">
                  <a:extLst>
                    <a:ext uri="{9D8B030D-6E8A-4147-A177-3AD203B41FA5}">
                      <a16:colId xmlns:a16="http://schemas.microsoft.com/office/drawing/2014/main" val="3551340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280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- 2018-06-13 12:32:58 </a:t>
                      </a:r>
                      <a:r>
                        <a:rPr kumimoji="0" lang="en-US" sz="1000" b="0" i="0" u="none" strike="noStrike" kern="1200" cap="none" spc="0" normalizeH="0" baseline="0" noProof="0">
                          <a:ln>
                            <a:noFill/>
                          </a:ln>
                          <a:solidFill>
                            <a:prstClr val="black"/>
                          </a:solidFill>
                          <a:effectLst/>
                          <a:uLnTx/>
                          <a:uFillTx/>
                          <a:latin typeface="+mn-lt"/>
                          <a:ea typeface="+mn-ea"/>
                          <a:cs typeface="+mn-cs"/>
                        </a:rPr>
                        <a:t>
 The Ocean life 🐢🤘 📷 @holivisions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44190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- 2018-05-30 09:32:44 </a:t>
                      </a:r>
                      <a:r>
                        <a:rPr kumimoji="0" lang="en-US" sz="1000" b="0" i="0" u="none" strike="noStrike" kern="1200" cap="none" spc="0" normalizeH="0" baseline="0" noProof="0">
                          <a:ln>
                            <a:noFill/>
                          </a:ln>
                          <a:solidFill>
                            <a:prstClr val="black"/>
                          </a:solidFill>
                          <a:effectLst/>
                          <a:uLnTx/>
                          <a:uFillTx/>
                          <a:latin typeface="+mn-lt"/>
                          <a:ea typeface="+mn-ea"/>
                          <a:cs typeface="+mn-cs"/>
                        </a:rPr>
                        <a:t>
 Nothing like watching the sunrise on the beach! Comment below if this is your summer 2018 goal! 📷 gussiemelia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202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- 2018-04-27 13:38:29 </a:t>
                      </a:r>
                      <a:r>
                        <a:rPr kumimoji="0" lang="en-US" sz="1000" b="0" i="0" u="none" strike="noStrike" kern="1200" cap="none" spc="0" normalizeH="0" baseline="0" noProof="0">
                          <a:ln>
                            <a:noFill/>
                          </a:ln>
                          <a:solidFill>
                            <a:prstClr val="black"/>
                          </a:solidFill>
                          <a:effectLst/>
                          <a:uLnTx/>
                          <a:uFillTx/>
                          <a:latin typeface="+mn-lt"/>
                          <a:ea typeface="+mn-ea"/>
                          <a:cs typeface="+mn-cs"/>
                        </a:rPr>
                        <a:t>
 The sand is always whiter on the other side 📷 @mycasainteriors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08169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- 2018-06-21 15:39:18 </a:t>
                      </a:r>
                      <a:r>
                        <a:rPr kumimoji="0" lang="en-US" sz="1000" b="0" i="0" u="none" strike="noStrike" kern="1200" cap="none" spc="0" normalizeH="0" baseline="0" noProof="0">
                          <a:ln>
                            <a:noFill/>
                          </a:ln>
                          <a:solidFill>
                            <a:prstClr val="black"/>
                          </a:solidFill>
                          <a:effectLst/>
                          <a:uLnTx/>
                          <a:uFillTx/>
                          <a:latin typeface="+mn-lt"/>
                          <a:ea typeface="+mn-ea"/>
                          <a:cs typeface="+mn-cs"/>
                        </a:rPr>
                        <a:t>
 Thursdays are meant to be spent by the pool! 💙 📷 @gussiemelia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8025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- 2018-05-09 13:28:08 </a:t>
                      </a:r>
                      <a:r>
                        <a:rPr kumimoji="0" lang="en-US" sz="1000" b="0" i="0" u="none" strike="noStrike" kern="1200" cap="none" spc="0" normalizeH="0" baseline="0" noProof="0">
                          <a:ln>
                            <a:noFill/>
                          </a:ln>
                          <a:solidFill>
                            <a:prstClr val="black"/>
                          </a:solidFill>
                          <a:effectLst/>
                          <a:uLnTx/>
                          <a:uFillTx/>
                          <a:latin typeface="+mn-lt"/>
                          <a:ea typeface="+mn-ea"/>
                          <a:cs typeface="+mn-cs"/>
                        </a:rPr>
                        <a:t>
 Sun Shine, Pool Side, Down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6040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- 2018-06-18 13:00:55 </a:t>
                      </a:r>
                      <a:r>
                        <a:rPr kumimoji="0" lang="en-US" sz="1000" b="0" i="0" u="none" strike="noStrike" kern="1200" cap="none" spc="0" normalizeH="0" baseline="0" noProof="0">
                          <a:ln>
                            <a:noFill/>
                          </a:ln>
                          <a:solidFill>
                            <a:prstClr val="black"/>
                          </a:solidFill>
                          <a:effectLst/>
                          <a:uLnTx/>
                          <a:uFillTx/>
                          <a:latin typeface="+mn-lt"/>
                          <a:ea typeface="+mn-ea"/>
                          <a:cs typeface="+mn-cs"/>
                        </a:rPr>
                        <a:t>
 The sky is the limit! Double tap if you'd rather be here right now! 📷 @wikygang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25643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- 2018-05-29 11:35:08 </a:t>
                      </a:r>
                      <a:r>
                        <a:rPr kumimoji="0" lang="en-US" sz="1000" b="0" i="0" u="none" strike="noStrike" kern="1200" cap="none" spc="0" normalizeH="0" baseline="0" noProof="0">
                          <a:ln>
                            <a:noFill/>
                          </a:ln>
                          <a:solidFill>
                            <a:prstClr val="black"/>
                          </a:solidFill>
                          <a:effectLst/>
                          <a:uLnTx/>
                          <a:uFillTx/>
                          <a:latin typeface="+mn-lt"/>
                          <a:ea typeface="+mn-ea"/>
                          <a:cs typeface="+mn-cs"/>
                        </a:rPr>
                        <a:t>
 I think this covers just about all the shades of blue! Talk about #VacationGoals! 🌊 📷 @mo_paz_officiel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24733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- 2018-05-05 10:04:44 </a:t>
                      </a:r>
                      <a:r>
                        <a:rPr kumimoji="0" lang="en-US" sz="1000" b="0" i="0" u="none" strike="noStrike" kern="1200" cap="none" spc="0" normalizeH="0" baseline="0" noProof="0">
                          <a:ln>
                            <a:noFill/>
                          </a:ln>
                          <a:solidFill>
                            <a:prstClr val="black"/>
                          </a:solidFill>
                          <a:effectLst/>
                          <a:uLnTx/>
                          <a:uFillTx/>
                          <a:latin typeface="+mn-lt"/>
                          <a:ea typeface="+mn-ea"/>
                          <a:cs typeface="+mn-cs"/>
                        </a:rPr>
                        <a:t>
 Live your best life, in Mauritius! 📷: @faridaisrail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76454542"/>
                  </a:ext>
                </a:extLst>
              </a:tr>
            </a:tbl>
          </a:graphicData>
        </a:graphic>
      </p:graphicFrame>
      <p:sp>
        <p:nvSpPr>
          <p:cNvPr id="4" name="Text Placeholder 3">
            <a:extLst>
              <a:ext uri="{FF2B5EF4-FFF2-40B4-BE49-F238E27FC236}">
                <a16:creationId xmlns:a16="http://schemas.microsoft.com/office/drawing/2014/main" id="{3B478523-F90F-4FE7-8D10-E38F0593366F}"/>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909474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EA373-07CD-46A9-A119-A49DB7133C96}"/>
              </a:ext>
            </a:extLst>
          </p:cNvPr>
          <p:cNvSpPr>
            <a:spLocks noGrp="1"/>
          </p:cNvSpPr>
          <p:nvPr>
            <p:ph type="title"/>
          </p:nvPr>
        </p:nvSpPr>
        <p:spPr/>
        <p:txBody>
          <a:bodyPr/>
          <a:lstStyle/>
          <a:p>
            <a:r>
              <a:rPr lang="en-US"/>
              <a:t>Instagram Posts Table | SLTR - 2 of 3</a:t>
            </a:r>
          </a:p>
        </p:txBody>
      </p:sp>
      <p:graphicFrame>
        <p:nvGraphicFramePr>
          <p:cNvPr id="5" name="Table Placeholder 4">
            <a:extLst>
              <a:ext uri="{FF2B5EF4-FFF2-40B4-BE49-F238E27FC236}">
                <a16:creationId xmlns:a16="http://schemas.microsoft.com/office/drawing/2014/main" id="{461BF66E-5EE2-4C79-81FE-0C181CFB3D5D}"/>
              </a:ext>
            </a:extLst>
          </p:cNvPr>
          <p:cNvGraphicFramePr>
            <a:graphicFrameLocks noGrp="1"/>
          </p:cNvGraphicFramePr>
          <p:nvPr>
            <p:ph type="tbl" sz="quarter" idx="13"/>
            <p:extLst>
              <p:ext uri="{D42A27DB-BD31-4B8C-83A1-F6EECF244321}">
                <p14:modId xmlns:p14="http://schemas.microsoft.com/office/powerpoint/2010/main" val="1410139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39200800"/>
                    </a:ext>
                  </a:extLst>
                </a:gridCol>
                <a:gridCol w="987552">
                  <a:extLst>
                    <a:ext uri="{9D8B030D-6E8A-4147-A177-3AD203B41FA5}">
                      <a16:colId xmlns:a16="http://schemas.microsoft.com/office/drawing/2014/main" val="3525102844"/>
                    </a:ext>
                  </a:extLst>
                </a:gridCol>
                <a:gridCol w="987552">
                  <a:extLst>
                    <a:ext uri="{9D8B030D-6E8A-4147-A177-3AD203B41FA5}">
                      <a16:colId xmlns:a16="http://schemas.microsoft.com/office/drawing/2014/main" val="2750179642"/>
                    </a:ext>
                  </a:extLst>
                </a:gridCol>
                <a:gridCol w="987552">
                  <a:extLst>
                    <a:ext uri="{9D8B030D-6E8A-4147-A177-3AD203B41FA5}">
                      <a16:colId xmlns:a16="http://schemas.microsoft.com/office/drawing/2014/main" val="3765558925"/>
                    </a:ext>
                  </a:extLst>
                </a:gridCol>
                <a:gridCol w="987552">
                  <a:extLst>
                    <a:ext uri="{9D8B030D-6E8A-4147-A177-3AD203B41FA5}">
                      <a16:colId xmlns:a16="http://schemas.microsoft.com/office/drawing/2014/main" val="1378442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3448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- 2018-06-08 12:30:46 </a:t>
                      </a:r>
                      <a:r>
                        <a:rPr kumimoji="0" lang="en-US" sz="1000" b="0" i="0" u="none" strike="noStrike" kern="1200" cap="none" spc="0" normalizeH="0" baseline="0" noProof="0">
                          <a:ln>
                            <a:noFill/>
                          </a:ln>
                          <a:solidFill>
                            <a:prstClr val="black"/>
                          </a:solidFill>
                          <a:effectLst/>
                          <a:uLnTx/>
                          <a:uFillTx/>
                          <a:latin typeface="+mn-lt"/>
                          <a:ea typeface="+mn-ea"/>
                          <a:cs typeface="+mn-cs"/>
                        </a:rPr>
                        <a:t>
 Priceless views! Comment what you'd be sippin' on if you were here right now! 📷 _yana_zak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053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- 2018-05-25 14:43:13 </a:t>
                      </a:r>
                      <a:r>
                        <a:rPr kumimoji="0" lang="en-US" sz="1000" b="0" i="0" u="none" strike="noStrike" kern="1200" cap="none" spc="0" normalizeH="0" baseline="0" noProof="0">
                          <a:ln>
                            <a:noFill/>
                          </a:ln>
                          <a:solidFill>
                            <a:prstClr val="black"/>
                          </a:solidFill>
                          <a:effectLst/>
                          <a:uLnTx/>
                          <a:uFillTx/>
                          <a:latin typeface="+mn-lt"/>
                          <a:ea typeface="+mn-ea"/>
                          <a:cs typeface="+mn-cs"/>
                        </a:rPr>
                        <a:t>
 Our pool's perfect for the 'Gram!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20380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- 2018-05-18 10:43:39 </a:t>
                      </a:r>
                      <a:r>
                        <a:rPr kumimoji="0" lang="en-US" sz="1000" b="0" i="0" u="none" strike="noStrike" kern="1200" cap="none" spc="0" normalizeH="0" baseline="0" noProof="0">
                          <a:ln>
                            <a:noFill/>
                          </a:ln>
                          <a:solidFill>
                            <a:prstClr val="black"/>
                          </a:solidFill>
                          <a:effectLst/>
                          <a:uLnTx/>
                          <a:uFillTx/>
                          <a:latin typeface="+mn-lt"/>
                          <a:ea typeface="+mn-ea"/>
                          <a:cs typeface="+mn-cs"/>
                        </a:rPr>
                        <a:t>
 I've got sun shine on my mind! 📷 @saraerandles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7889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- 2018-05-08 11:01:16 </a:t>
                      </a:r>
                      <a:r>
                        <a:rPr kumimoji="0" lang="en-US" sz="1000" b="0" i="0" u="none" strike="noStrike" kern="1200" cap="none" spc="0" normalizeH="0" baseline="0" noProof="0">
                          <a:ln>
                            <a:noFill/>
                          </a:ln>
                          <a:solidFill>
                            <a:prstClr val="black"/>
                          </a:solidFill>
                          <a:effectLst/>
                          <a:uLnTx/>
                          <a:uFillTx/>
                          <a:latin typeface="+mn-lt"/>
                          <a:ea typeface="+mn-ea"/>
                          <a:cs typeface="+mn-cs"/>
                        </a:rPr>
                        <a:t>
 The gateway to heaven on earth! 📷 @theeverydaytravellers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50030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- 2018-06-28 11:00:30 </a:t>
                      </a:r>
                      <a:r>
                        <a:rPr kumimoji="0" lang="en-US" sz="1000" b="0" i="0" u="none" strike="noStrike" kern="1200" cap="none" spc="0" normalizeH="0" baseline="0" noProof="0">
                          <a:ln>
                            <a:noFill/>
                          </a:ln>
                          <a:solidFill>
                            <a:prstClr val="black"/>
                          </a:solidFill>
                          <a:effectLst/>
                          <a:uLnTx/>
                          <a:uFillTx/>
                          <a:latin typeface="+mn-lt"/>
                          <a:ea typeface="+mn-ea"/>
                          <a:cs typeface="+mn-cs"/>
                        </a:rPr>
                        <a:t>
 Game, anyone? 🏌️‍♀️ 📷: @mauritius__explored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6692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- 2018-05-15 13:48:12 </a:t>
                      </a:r>
                      <a:r>
                        <a:rPr kumimoji="0" lang="en-US" sz="1000" b="0" i="0" u="none" strike="noStrike" kern="1200" cap="none" spc="0" normalizeH="0" baseline="0" noProof="0">
                          <a:ln>
                            <a:noFill/>
                          </a:ln>
                          <a:solidFill>
                            <a:prstClr val="black"/>
                          </a:solidFill>
                          <a:effectLst/>
                          <a:uLnTx/>
                          <a:uFillTx/>
                          <a:latin typeface="+mn-lt"/>
                          <a:ea typeface="+mn-ea"/>
                          <a:cs typeface="+mn-cs"/>
                        </a:rPr>
                        <a:t>
 We dig the holes, you relax in them.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9401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- 2018-05-19 10:17:41 </a:t>
                      </a:r>
                      <a:r>
                        <a:rPr kumimoji="0" lang="en-US" sz="1000" b="0" i="0" u="none" strike="noStrike" kern="1200" cap="none" spc="0" normalizeH="0" baseline="0" noProof="0">
                          <a:ln>
                            <a:noFill/>
                          </a:ln>
                          <a:solidFill>
                            <a:prstClr val="black"/>
                          </a:solidFill>
                          <a:effectLst/>
                          <a:uLnTx/>
                          <a:uFillTx/>
                          <a:latin typeface="+mn-lt"/>
                          <a:ea typeface="+mn-ea"/>
                          <a:cs typeface="+mn-cs"/>
                        </a:rPr>
                        <a:t>
 Good MORNING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0291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- 2018-04-03 09:57:05 </a:t>
                      </a:r>
                      <a:r>
                        <a:rPr kumimoji="0" lang="en-US" sz="1000" b="0" i="0" u="none" strike="noStrike" kern="1200" cap="none" spc="0" normalizeH="0" baseline="0" noProof="0">
                          <a:ln>
                            <a:noFill/>
                          </a:ln>
                          <a:solidFill>
                            <a:prstClr val="black"/>
                          </a:solidFill>
                          <a:effectLst/>
                          <a:uLnTx/>
                          <a:uFillTx/>
                          <a:latin typeface="+mn-lt"/>
                          <a:ea typeface="+mn-ea"/>
                          <a:cs typeface="+mn-cs"/>
                        </a:rPr>
                        <a:t>
 What a breath-taking view to wake up to! 📷: @damiendemolder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3515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- 2018-04-01 14:26:26 </a:t>
                      </a:r>
                      <a:r>
                        <a:rPr kumimoji="0" lang="en-US" sz="1000" b="0" i="0" u="none" strike="noStrike" kern="1200" cap="none" spc="0" normalizeH="0" baseline="0" noProof="0">
                          <a:ln>
                            <a:noFill/>
                          </a:ln>
                          <a:solidFill>
                            <a:prstClr val="black"/>
                          </a:solidFill>
                          <a:effectLst/>
                          <a:uLnTx/>
                          <a:uFillTx/>
                          <a:latin typeface="+mn-lt"/>
                          <a:ea typeface="+mn-ea"/>
                          <a:cs typeface="+mn-cs"/>
                        </a:rPr>
                        <a:t>
 Happy Easter 🐣 from Shangri-La’s Le Touessrok Resort &amp; Spa! 📷 @traveljunkiediary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60862157"/>
                  </a:ext>
                </a:extLst>
              </a:tr>
            </a:tbl>
          </a:graphicData>
        </a:graphic>
      </p:graphicFrame>
      <p:sp>
        <p:nvSpPr>
          <p:cNvPr id="4" name="Text Placeholder 3">
            <a:extLst>
              <a:ext uri="{FF2B5EF4-FFF2-40B4-BE49-F238E27FC236}">
                <a16:creationId xmlns:a16="http://schemas.microsoft.com/office/drawing/2014/main" id="{CD7F7C8F-D70A-44B2-A48D-C2C1F56E4F5F}"/>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1287918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A6DC3-05DE-4BFB-B69E-ABBB317CA276}"/>
              </a:ext>
            </a:extLst>
          </p:cNvPr>
          <p:cNvSpPr>
            <a:spLocks noGrp="1"/>
          </p:cNvSpPr>
          <p:nvPr>
            <p:ph type="title"/>
          </p:nvPr>
        </p:nvSpPr>
        <p:spPr/>
        <p:txBody>
          <a:bodyPr/>
          <a:lstStyle/>
          <a:p>
            <a:r>
              <a:rPr lang="en-US"/>
              <a:t>Instagram Posts Table | SLTR - 3 of 3</a:t>
            </a:r>
          </a:p>
        </p:txBody>
      </p:sp>
      <p:graphicFrame>
        <p:nvGraphicFramePr>
          <p:cNvPr id="5" name="Table Placeholder 4">
            <a:extLst>
              <a:ext uri="{FF2B5EF4-FFF2-40B4-BE49-F238E27FC236}">
                <a16:creationId xmlns:a16="http://schemas.microsoft.com/office/drawing/2014/main" id="{8D6FC940-46EC-4A32-9D15-13E4FA4A2297}"/>
              </a:ext>
            </a:extLst>
          </p:cNvPr>
          <p:cNvGraphicFramePr>
            <a:graphicFrameLocks noGrp="1"/>
          </p:cNvGraphicFramePr>
          <p:nvPr>
            <p:ph type="tbl" sz="quarter" idx="13"/>
            <p:extLst>
              <p:ext uri="{D42A27DB-BD31-4B8C-83A1-F6EECF244321}">
                <p14:modId xmlns:p14="http://schemas.microsoft.com/office/powerpoint/2010/main" val="3387513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42086386"/>
                    </a:ext>
                  </a:extLst>
                </a:gridCol>
                <a:gridCol w="987552">
                  <a:extLst>
                    <a:ext uri="{9D8B030D-6E8A-4147-A177-3AD203B41FA5}">
                      <a16:colId xmlns:a16="http://schemas.microsoft.com/office/drawing/2014/main" val="1532633527"/>
                    </a:ext>
                  </a:extLst>
                </a:gridCol>
                <a:gridCol w="987552">
                  <a:extLst>
                    <a:ext uri="{9D8B030D-6E8A-4147-A177-3AD203B41FA5}">
                      <a16:colId xmlns:a16="http://schemas.microsoft.com/office/drawing/2014/main" val="435746808"/>
                    </a:ext>
                  </a:extLst>
                </a:gridCol>
                <a:gridCol w="987552">
                  <a:extLst>
                    <a:ext uri="{9D8B030D-6E8A-4147-A177-3AD203B41FA5}">
                      <a16:colId xmlns:a16="http://schemas.microsoft.com/office/drawing/2014/main" val="473155118"/>
                    </a:ext>
                  </a:extLst>
                </a:gridCol>
                <a:gridCol w="987552">
                  <a:extLst>
                    <a:ext uri="{9D8B030D-6E8A-4147-A177-3AD203B41FA5}">
                      <a16:colId xmlns:a16="http://schemas.microsoft.com/office/drawing/2014/main" val="949580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1587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- 2018-06-12 13:39:29 </a:t>
                      </a:r>
                      <a:r>
                        <a:rPr kumimoji="0" lang="en-US" sz="1000" b="0" i="0" u="none" strike="noStrike" kern="1200" cap="none" spc="0" normalizeH="0" baseline="0" noProof="0">
                          <a:ln>
                            <a:noFill/>
                          </a:ln>
                          <a:solidFill>
                            <a:prstClr val="black"/>
                          </a:solidFill>
                          <a:effectLst/>
                          <a:uLnTx/>
                          <a:uFillTx/>
                          <a:latin typeface="+mn-lt"/>
                          <a:ea typeface="+mn-ea"/>
                          <a:cs typeface="+mn-cs"/>
                        </a:rPr>
                        <a:t>
 So vibrant it almost hurts! 💛 💚 💙 📷 @nael_abu_alteen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95711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shangrilamauritius - 2018-05-24 10:30:32 </a:t>
                      </a:r>
                      <a:r>
                        <a:rPr kumimoji="0" lang="pt-BR" sz="1000" b="0" i="0" u="none" strike="noStrike" kern="1200" cap="none" spc="0" normalizeH="0" baseline="0" noProof="0">
                          <a:ln>
                            <a:noFill/>
                          </a:ln>
                          <a:solidFill>
                            <a:prstClr val="black"/>
                          </a:solidFill>
                          <a:effectLst/>
                          <a:uLnTx/>
                          <a:uFillTx/>
                          <a:latin typeface="+mn-lt"/>
                          <a:ea typeface="+mn-ea"/>
                          <a:cs typeface="+mn-cs"/>
                        </a:rPr>
                        <a:t>
 Cabana ooh na 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2919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- 2018-06-14 12:03:14 </a:t>
                      </a:r>
                      <a:r>
                        <a:rPr kumimoji="0" lang="en-US" sz="1000" b="0" i="0" u="none" strike="noStrike" kern="1200" cap="none" spc="0" normalizeH="0" baseline="0" noProof="0">
                          <a:ln>
                            <a:noFill/>
                          </a:ln>
                          <a:solidFill>
                            <a:prstClr val="black"/>
                          </a:solidFill>
                          <a:effectLst/>
                          <a:uLnTx/>
                          <a:uFillTx/>
                          <a:latin typeface="+mn-lt"/>
                          <a:ea typeface="+mn-ea"/>
                          <a:cs typeface="+mn-cs"/>
                        </a:rPr>
                        <a:t>
 A bird's eye view of where you could be spending your summer! 📷: Michael Bussier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2621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- 2018-04-11 11:01:10 </a:t>
                      </a:r>
                      <a:r>
                        <a:rPr kumimoji="0" lang="en-US" sz="1000" b="0" i="0" u="none" strike="noStrike" kern="1200" cap="none" spc="0" normalizeH="0" baseline="0" noProof="0">
                          <a:ln>
                            <a:noFill/>
                          </a:ln>
                          <a:solidFill>
                            <a:prstClr val="black"/>
                          </a:solidFill>
                          <a:effectLst/>
                          <a:uLnTx/>
                          <a:uFillTx/>
                          <a:latin typeface="+mn-lt"/>
                          <a:ea typeface="+mn-ea"/>
                          <a:cs typeface="+mn-cs"/>
                        </a:rPr>
                        <a:t>
 Tropical Fairy-Tale! 📷 @melnymendel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2645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- 2018-06-16 11:01:05 </a:t>
                      </a:r>
                      <a:r>
                        <a:rPr kumimoji="0" lang="en-US" sz="1000" b="0" i="0" u="none" strike="noStrike" kern="1200" cap="none" spc="0" normalizeH="0" baseline="0" noProof="0">
                          <a:ln>
                            <a:noFill/>
                          </a:ln>
                          <a:solidFill>
                            <a:prstClr val="black"/>
                          </a:solidFill>
                          <a:effectLst/>
                          <a:uLnTx/>
                          <a:uFillTx/>
                          <a:latin typeface="+mn-lt"/>
                          <a:ea typeface="+mn-ea"/>
                          <a:cs typeface="+mn-cs"/>
                        </a:rPr>
                        <a:t>
 Wake up to this view if you stay in one of our private villas! 😍 📷 laurette_lulu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6812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- 2018-05-04 09:47:58 </a:t>
                      </a:r>
                      <a:r>
                        <a:rPr kumimoji="0" lang="en-US" sz="1000" b="0" i="0" u="none" strike="noStrike" kern="1200" cap="none" spc="0" normalizeH="0" baseline="0" noProof="0">
                          <a:ln>
                            <a:noFill/>
                          </a:ln>
                          <a:solidFill>
                            <a:prstClr val="black"/>
                          </a:solidFill>
                          <a:effectLst/>
                          <a:uLnTx/>
                          <a:uFillTx/>
                          <a:latin typeface="+mn-lt"/>
                          <a:ea typeface="+mn-ea"/>
                          <a:cs typeface="+mn-cs"/>
                        </a:rPr>
                        <a:t>
 Good times &amp; tan lines!
📷: @indiamaryforbes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5852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- 2018-04-23 18:05:41 </a:t>
                      </a:r>
                      <a:r>
                        <a:rPr kumimoji="0" lang="en-US" sz="1000" b="0" i="0" u="none" strike="noStrike" kern="1200" cap="none" spc="0" normalizeH="0" baseline="0" noProof="0">
                          <a:ln>
                            <a:noFill/>
                          </a:ln>
                          <a:solidFill>
                            <a:prstClr val="black"/>
                          </a:solidFill>
                          <a:effectLst/>
                          <a:uLnTx/>
                          <a:uFillTx/>
                          <a:latin typeface="+mn-lt"/>
                          <a:ea typeface="+mn-ea"/>
                          <a:cs typeface="+mn-cs"/>
                        </a:rPr>
                        <a:t>
 Everything is better with an ocean view! 📷: @clerkenwellboyec1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6284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- 2018-05-12 11:05:12 </a:t>
                      </a:r>
                      <a:r>
                        <a:rPr kumimoji="0" lang="en-US" sz="1000" b="0" i="0" u="none" strike="noStrike" kern="1200" cap="none" spc="0" normalizeH="0" baseline="0" noProof="0">
                          <a:ln>
                            <a:noFill/>
                          </a:ln>
                          <a:solidFill>
                            <a:prstClr val="black"/>
                          </a:solidFill>
                          <a:effectLst/>
                          <a:uLnTx/>
                          <a:uFillTx/>
                          <a:latin typeface="+mn-lt"/>
                          <a:ea typeface="+mn-ea"/>
                          <a:cs typeface="+mn-cs"/>
                        </a:rPr>
                        <a:t>
 The weekend begins! 📷 @feriezyt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931026"/>
                  </a:ext>
                </a:extLst>
              </a:tr>
            </a:tbl>
          </a:graphicData>
        </a:graphic>
      </p:graphicFrame>
      <p:sp>
        <p:nvSpPr>
          <p:cNvPr id="4" name="Text Placeholder 3">
            <a:extLst>
              <a:ext uri="{FF2B5EF4-FFF2-40B4-BE49-F238E27FC236}">
                <a16:creationId xmlns:a16="http://schemas.microsoft.com/office/drawing/2014/main" id="{AB980346-752F-485E-B67C-D558BD5DA891}"/>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6901391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F1FF4-6041-49CC-B9F9-BBCBAD165538}"/>
              </a:ext>
            </a:extLst>
          </p:cNvPr>
          <p:cNvSpPr>
            <a:spLocks noGrp="1"/>
          </p:cNvSpPr>
          <p:nvPr>
            <p:ph type="title"/>
          </p:nvPr>
        </p:nvSpPr>
        <p:spPr/>
        <p:txBody>
          <a:bodyPr/>
          <a:lstStyle/>
          <a:p>
            <a:r>
              <a:rPr lang="en-US"/>
              <a:t>Instagram Videos Table | SLTR - 1 of 3</a:t>
            </a:r>
          </a:p>
        </p:txBody>
      </p:sp>
      <p:graphicFrame>
        <p:nvGraphicFramePr>
          <p:cNvPr id="5" name="Table Placeholder 4">
            <a:extLst>
              <a:ext uri="{FF2B5EF4-FFF2-40B4-BE49-F238E27FC236}">
                <a16:creationId xmlns:a16="http://schemas.microsoft.com/office/drawing/2014/main" id="{CBBB5516-F7CD-4E59-A6EE-9F06B6410B0A}"/>
              </a:ext>
            </a:extLst>
          </p:cNvPr>
          <p:cNvGraphicFramePr>
            <a:graphicFrameLocks noGrp="1"/>
          </p:cNvGraphicFramePr>
          <p:nvPr>
            <p:ph type="tbl" sz="quarter" idx="13"/>
            <p:extLst>
              <p:ext uri="{D42A27DB-BD31-4B8C-83A1-F6EECF244321}">
                <p14:modId xmlns:p14="http://schemas.microsoft.com/office/powerpoint/2010/main" val="3108886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0007764"/>
                    </a:ext>
                  </a:extLst>
                </a:gridCol>
                <a:gridCol w="658368">
                  <a:extLst>
                    <a:ext uri="{9D8B030D-6E8A-4147-A177-3AD203B41FA5}">
                      <a16:colId xmlns:a16="http://schemas.microsoft.com/office/drawing/2014/main" val="729233903"/>
                    </a:ext>
                  </a:extLst>
                </a:gridCol>
                <a:gridCol w="658368">
                  <a:extLst>
                    <a:ext uri="{9D8B030D-6E8A-4147-A177-3AD203B41FA5}">
                      <a16:colId xmlns:a16="http://schemas.microsoft.com/office/drawing/2014/main" val="4095784568"/>
                    </a:ext>
                  </a:extLst>
                </a:gridCol>
                <a:gridCol w="658368">
                  <a:extLst>
                    <a:ext uri="{9D8B030D-6E8A-4147-A177-3AD203B41FA5}">
                      <a16:colId xmlns:a16="http://schemas.microsoft.com/office/drawing/2014/main" val="3056065534"/>
                    </a:ext>
                  </a:extLst>
                </a:gridCol>
                <a:gridCol w="658368">
                  <a:extLst>
                    <a:ext uri="{9D8B030D-6E8A-4147-A177-3AD203B41FA5}">
                      <a16:colId xmlns:a16="http://schemas.microsoft.com/office/drawing/2014/main" val="1202844693"/>
                    </a:ext>
                  </a:extLst>
                </a:gridCol>
                <a:gridCol w="658368">
                  <a:extLst>
                    <a:ext uri="{9D8B030D-6E8A-4147-A177-3AD203B41FA5}">
                      <a16:colId xmlns:a16="http://schemas.microsoft.com/office/drawing/2014/main" val="3429280191"/>
                    </a:ext>
                  </a:extLst>
                </a:gridCol>
                <a:gridCol w="658368">
                  <a:extLst>
                    <a:ext uri="{9D8B030D-6E8A-4147-A177-3AD203B41FA5}">
                      <a16:colId xmlns:a16="http://schemas.microsoft.com/office/drawing/2014/main" val="2781286645"/>
                    </a:ext>
                  </a:extLst>
                </a:gridCol>
                <a:gridCol w="658368">
                  <a:extLst>
                    <a:ext uri="{9D8B030D-6E8A-4147-A177-3AD203B41FA5}">
                      <a16:colId xmlns:a16="http://schemas.microsoft.com/office/drawing/2014/main" val="2085951064"/>
                    </a:ext>
                  </a:extLst>
                </a:gridCol>
                <a:gridCol w="658368">
                  <a:extLst>
                    <a:ext uri="{9D8B030D-6E8A-4147-A177-3AD203B41FA5}">
                      <a16:colId xmlns:a16="http://schemas.microsoft.com/office/drawing/2014/main" val="3474531793"/>
                    </a:ext>
                  </a:extLst>
                </a:gridCol>
                <a:gridCol w="658368">
                  <a:extLst>
                    <a:ext uri="{9D8B030D-6E8A-4147-A177-3AD203B41FA5}">
                      <a16:colId xmlns:a16="http://schemas.microsoft.com/office/drawing/2014/main" val="2726550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836541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- 2018-06-25 10:21:43 </a:t>
                      </a:r>
                      <a:r>
                        <a:rPr kumimoji="0" lang="en-US" sz="1000" b="0" i="0" u="none" strike="noStrike" kern="1200" cap="none" spc="0" normalizeH="0" baseline="0" noProof="0">
                          <a:ln>
                            <a:noFill/>
                          </a:ln>
                          <a:solidFill>
                            <a:prstClr val="black"/>
                          </a:solidFill>
                          <a:effectLst/>
                          <a:uLnTx/>
                          <a:uFillTx/>
                          <a:latin typeface="+mn-lt"/>
                          <a:ea typeface="+mn-ea"/>
                          <a:cs typeface="+mn-cs"/>
                        </a:rPr>
                        <a:t>
 Challenging you to get up early tomorrow morning and film your sunrise! 📷: lionesscindyl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22.79 %</a:t>
                      </a:r>
                    </a:p>
                  </a:txBody>
                  <a:tcPr/>
                </a:tc>
                <a:extLst>
                  <a:ext uri="{0D108BD9-81ED-4DB2-BD59-A6C34878D82A}">
                    <a16:rowId xmlns:a16="http://schemas.microsoft.com/office/drawing/2014/main" val="2877510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- 2018-05-27 13:40:14 </a:t>
                      </a:r>
                      <a:r>
                        <a:rPr kumimoji="0" lang="en-US" sz="1000" b="0" i="0" u="none" strike="noStrike" kern="1200" cap="none" spc="0" normalizeH="0" baseline="0" noProof="0">
                          <a:ln>
                            <a:noFill/>
                          </a:ln>
                          <a:solidFill>
                            <a:prstClr val="black"/>
                          </a:solidFill>
                          <a:effectLst/>
                          <a:uLnTx/>
                          <a:uFillTx/>
                          <a:latin typeface="+mn-lt"/>
                          <a:ea typeface="+mn-ea"/>
                          <a:cs typeface="+mn-cs"/>
                        </a:rPr>
                        <a:t>
 Tick these off your vacation goals:
Personal fountain ✅
Priceless Views ✅
Private beach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31.94 %</a:t>
                      </a:r>
                    </a:p>
                  </a:txBody>
                  <a:tcPr/>
                </a:tc>
                <a:extLst>
                  <a:ext uri="{0D108BD9-81ED-4DB2-BD59-A6C34878D82A}">
                    <a16:rowId xmlns:a16="http://schemas.microsoft.com/office/drawing/2014/main" val="567515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- 2018-05-10 13:40:15 </a:t>
                      </a:r>
                      <a:r>
                        <a:rPr kumimoji="0" lang="en-US" sz="1000" b="0" i="0" u="none" strike="noStrike" kern="1200" cap="none" spc="0" normalizeH="0" baseline="0" noProof="0">
                          <a:ln>
                            <a:noFill/>
                          </a:ln>
                          <a:solidFill>
                            <a:prstClr val="black"/>
                          </a:solidFill>
                          <a:effectLst/>
                          <a:uLnTx/>
                          <a:uFillTx/>
                          <a:latin typeface="+mn-lt"/>
                          <a:ea typeface="+mn-ea"/>
                          <a:cs typeface="+mn-cs"/>
                        </a:rPr>
                        <a:t>
 It was a pleasure to have @hudabeauty and her family with us in our Private Beach Villa! @monakattan @alyakattan @silverfox08 @hindash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100.09 %</a:t>
                      </a:r>
                    </a:p>
                  </a:txBody>
                  <a:tcPr/>
                </a:tc>
                <a:extLst>
                  <a:ext uri="{0D108BD9-81ED-4DB2-BD59-A6C34878D82A}">
                    <a16:rowId xmlns:a16="http://schemas.microsoft.com/office/drawing/2014/main" val="2659749167"/>
                  </a:ext>
                </a:extLst>
              </a:tr>
            </a:tbl>
          </a:graphicData>
        </a:graphic>
      </p:graphicFrame>
      <p:sp>
        <p:nvSpPr>
          <p:cNvPr id="4" name="Text Placeholder 3">
            <a:extLst>
              <a:ext uri="{FF2B5EF4-FFF2-40B4-BE49-F238E27FC236}">
                <a16:creationId xmlns:a16="http://schemas.microsoft.com/office/drawing/2014/main" id="{335BB839-180F-439A-8AAF-A74CB2F2B472}"/>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38064945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07632-7057-4046-BABF-3051207A2DB7}"/>
              </a:ext>
            </a:extLst>
          </p:cNvPr>
          <p:cNvSpPr>
            <a:spLocks noGrp="1"/>
          </p:cNvSpPr>
          <p:nvPr>
            <p:ph type="title"/>
          </p:nvPr>
        </p:nvSpPr>
        <p:spPr/>
        <p:txBody>
          <a:bodyPr/>
          <a:lstStyle/>
          <a:p>
            <a:r>
              <a:rPr lang="en-US"/>
              <a:t>Instagram Videos Table | SLTR - 2 of 3</a:t>
            </a:r>
          </a:p>
        </p:txBody>
      </p:sp>
      <p:graphicFrame>
        <p:nvGraphicFramePr>
          <p:cNvPr id="5" name="Table Placeholder 4">
            <a:extLst>
              <a:ext uri="{FF2B5EF4-FFF2-40B4-BE49-F238E27FC236}">
                <a16:creationId xmlns:a16="http://schemas.microsoft.com/office/drawing/2014/main" id="{CC09BD8F-86BF-4FE1-A466-E8027AD9FE5F}"/>
              </a:ext>
            </a:extLst>
          </p:cNvPr>
          <p:cNvGraphicFramePr>
            <a:graphicFrameLocks noGrp="1"/>
          </p:cNvGraphicFramePr>
          <p:nvPr>
            <p:ph type="tbl" sz="quarter" idx="13"/>
            <p:extLst>
              <p:ext uri="{D42A27DB-BD31-4B8C-83A1-F6EECF244321}">
                <p14:modId xmlns:p14="http://schemas.microsoft.com/office/powerpoint/2010/main" val="3959223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0528533"/>
                    </a:ext>
                  </a:extLst>
                </a:gridCol>
                <a:gridCol w="658368">
                  <a:extLst>
                    <a:ext uri="{9D8B030D-6E8A-4147-A177-3AD203B41FA5}">
                      <a16:colId xmlns:a16="http://schemas.microsoft.com/office/drawing/2014/main" val="3031639596"/>
                    </a:ext>
                  </a:extLst>
                </a:gridCol>
                <a:gridCol w="658368">
                  <a:extLst>
                    <a:ext uri="{9D8B030D-6E8A-4147-A177-3AD203B41FA5}">
                      <a16:colId xmlns:a16="http://schemas.microsoft.com/office/drawing/2014/main" val="1946454304"/>
                    </a:ext>
                  </a:extLst>
                </a:gridCol>
                <a:gridCol w="658368">
                  <a:extLst>
                    <a:ext uri="{9D8B030D-6E8A-4147-A177-3AD203B41FA5}">
                      <a16:colId xmlns:a16="http://schemas.microsoft.com/office/drawing/2014/main" val="582786595"/>
                    </a:ext>
                  </a:extLst>
                </a:gridCol>
                <a:gridCol w="658368">
                  <a:extLst>
                    <a:ext uri="{9D8B030D-6E8A-4147-A177-3AD203B41FA5}">
                      <a16:colId xmlns:a16="http://schemas.microsoft.com/office/drawing/2014/main" val="3821081458"/>
                    </a:ext>
                  </a:extLst>
                </a:gridCol>
                <a:gridCol w="658368">
                  <a:extLst>
                    <a:ext uri="{9D8B030D-6E8A-4147-A177-3AD203B41FA5}">
                      <a16:colId xmlns:a16="http://schemas.microsoft.com/office/drawing/2014/main" val="1121099341"/>
                    </a:ext>
                  </a:extLst>
                </a:gridCol>
                <a:gridCol w="658368">
                  <a:extLst>
                    <a:ext uri="{9D8B030D-6E8A-4147-A177-3AD203B41FA5}">
                      <a16:colId xmlns:a16="http://schemas.microsoft.com/office/drawing/2014/main" val="2063740957"/>
                    </a:ext>
                  </a:extLst>
                </a:gridCol>
                <a:gridCol w="658368">
                  <a:extLst>
                    <a:ext uri="{9D8B030D-6E8A-4147-A177-3AD203B41FA5}">
                      <a16:colId xmlns:a16="http://schemas.microsoft.com/office/drawing/2014/main" val="2696369282"/>
                    </a:ext>
                  </a:extLst>
                </a:gridCol>
                <a:gridCol w="658368">
                  <a:extLst>
                    <a:ext uri="{9D8B030D-6E8A-4147-A177-3AD203B41FA5}">
                      <a16:colId xmlns:a16="http://schemas.microsoft.com/office/drawing/2014/main" val="1093476747"/>
                    </a:ext>
                  </a:extLst>
                </a:gridCol>
                <a:gridCol w="658368">
                  <a:extLst>
                    <a:ext uri="{9D8B030D-6E8A-4147-A177-3AD203B41FA5}">
                      <a16:colId xmlns:a16="http://schemas.microsoft.com/office/drawing/2014/main" val="3961658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543539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- 2018-05-07 13:00:26 </a:t>
                      </a:r>
                      <a:r>
                        <a:rPr kumimoji="0" lang="en-US" sz="1000" b="0" i="0" u="none" strike="noStrike" kern="1200" cap="none" spc="0" normalizeH="0" baseline="0" noProof="0">
                          <a:ln>
                            <a:noFill/>
                          </a:ln>
                          <a:solidFill>
                            <a:prstClr val="black"/>
                          </a:solidFill>
                          <a:effectLst/>
                          <a:uLnTx/>
                          <a:uFillTx/>
                          <a:latin typeface="+mn-lt"/>
                          <a:ea typeface="+mn-ea"/>
                          <a:cs typeface="+mn-cs"/>
                        </a:rPr>
                        <a:t>
 #Repost @hindash
・・・
Doing @hudabeauty ‘s makeup under the sun, in a pool, in Mauritius! LOOK AT THAT VIEW!!! ☀️ using Bronze Sands 3D Highlighter Palette.
☀️ Hotel: @shangrilamauritius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57.57 %</a:t>
                      </a:r>
                    </a:p>
                  </a:txBody>
                  <a:tcPr/>
                </a:tc>
                <a:extLst>
                  <a:ext uri="{0D108BD9-81ED-4DB2-BD59-A6C34878D82A}">
                    <a16:rowId xmlns:a16="http://schemas.microsoft.com/office/drawing/2014/main" val="893671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- 2018-04-29 11:53:11 </a:t>
                      </a:r>
                      <a:r>
                        <a:rPr kumimoji="0" lang="en-US" sz="1000" b="0" i="0" u="none" strike="noStrike" kern="1200" cap="none" spc="0" normalizeH="0" baseline="0" noProof="0">
                          <a:ln>
                            <a:noFill/>
                          </a:ln>
                          <a:solidFill>
                            <a:prstClr val="black"/>
                          </a:solidFill>
                          <a:effectLst/>
                          <a:uLnTx/>
                          <a:uFillTx/>
                          <a:latin typeface="+mn-lt"/>
                          <a:ea typeface="+mn-ea"/>
                          <a:cs typeface="+mn-cs"/>
                        </a:rPr>
                        <a:t>
 Looking for amazing escapes? Let your #Islandian expert Olivia guide you to experience the Indian Ocean as the locals do. Find out more at islandian.com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27.18 %</a:t>
                      </a:r>
                    </a:p>
                  </a:txBody>
                  <a:tcPr/>
                </a:tc>
                <a:extLst>
                  <a:ext uri="{0D108BD9-81ED-4DB2-BD59-A6C34878D82A}">
                    <a16:rowId xmlns:a16="http://schemas.microsoft.com/office/drawing/2014/main" val="1050384728"/>
                  </a:ext>
                </a:extLst>
              </a:tr>
            </a:tbl>
          </a:graphicData>
        </a:graphic>
      </p:graphicFrame>
      <p:sp>
        <p:nvSpPr>
          <p:cNvPr id="4" name="Text Placeholder 3">
            <a:extLst>
              <a:ext uri="{FF2B5EF4-FFF2-40B4-BE49-F238E27FC236}">
                <a16:creationId xmlns:a16="http://schemas.microsoft.com/office/drawing/2014/main" id="{99CF85A8-F02E-4749-9104-55FAB7BE058D}"/>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30510949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8764B-03FB-4B04-8DAD-581E4C889CBC}"/>
              </a:ext>
            </a:extLst>
          </p:cNvPr>
          <p:cNvSpPr>
            <a:spLocks noGrp="1"/>
          </p:cNvSpPr>
          <p:nvPr>
            <p:ph type="title"/>
          </p:nvPr>
        </p:nvSpPr>
        <p:spPr/>
        <p:txBody>
          <a:bodyPr/>
          <a:lstStyle/>
          <a:p>
            <a:r>
              <a:rPr lang="en-US"/>
              <a:t>Instagram Videos Table | SLTR - 3 of 3</a:t>
            </a:r>
          </a:p>
        </p:txBody>
      </p:sp>
      <p:graphicFrame>
        <p:nvGraphicFramePr>
          <p:cNvPr id="5" name="Table Placeholder 4">
            <a:extLst>
              <a:ext uri="{FF2B5EF4-FFF2-40B4-BE49-F238E27FC236}">
                <a16:creationId xmlns:a16="http://schemas.microsoft.com/office/drawing/2014/main" id="{D287EEF1-D1E6-42A3-89EA-FB0A4A28B387}"/>
              </a:ext>
            </a:extLst>
          </p:cNvPr>
          <p:cNvGraphicFramePr>
            <a:graphicFrameLocks noGrp="1"/>
          </p:cNvGraphicFramePr>
          <p:nvPr>
            <p:ph type="tbl" sz="quarter" idx="13"/>
            <p:extLst>
              <p:ext uri="{D42A27DB-BD31-4B8C-83A1-F6EECF244321}">
                <p14:modId xmlns:p14="http://schemas.microsoft.com/office/powerpoint/2010/main" val="1386197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91644469"/>
                    </a:ext>
                  </a:extLst>
                </a:gridCol>
                <a:gridCol w="658368">
                  <a:extLst>
                    <a:ext uri="{9D8B030D-6E8A-4147-A177-3AD203B41FA5}">
                      <a16:colId xmlns:a16="http://schemas.microsoft.com/office/drawing/2014/main" val="498525600"/>
                    </a:ext>
                  </a:extLst>
                </a:gridCol>
                <a:gridCol w="658368">
                  <a:extLst>
                    <a:ext uri="{9D8B030D-6E8A-4147-A177-3AD203B41FA5}">
                      <a16:colId xmlns:a16="http://schemas.microsoft.com/office/drawing/2014/main" val="787780554"/>
                    </a:ext>
                  </a:extLst>
                </a:gridCol>
                <a:gridCol w="658368">
                  <a:extLst>
                    <a:ext uri="{9D8B030D-6E8A-4147-A177-3AD203B41FA5}">
                      <a16:colId xmlns:a16="http://schemas.microsoft.com/office/drawing/2014/main" val="2549873801"/>
                    </a:ext>
                  </a:extLst>
                </a:gridCol>
                <a:gridCol w="658368">
                  <a:extLst>
                    <a:ext uri="{9D8B030D-6E8A-4147-A177-3AD203B41FA5}">
                      <a16:colId xmlns:a16="http://schemas.microsoft.com/office/drawing/2014/main" val="2158876052"/>
                    </a:ext>
                  </a:extLst>
                </a:gridCol>
                <a:gridCol w="658368">
                  <a:extLst>
                    <a:ext uri="{9D8B030D-6E8A-4147-A177-3AD203B41FA5}">
                      <a16:colId xmlns:a16="http://schemas.microsoft.com/office/drawing/2014/main" val="2378711554"/>
                    </a:ext>
                  </a:extLst>
                </a:gridCol>
                <a:gridCol w="658368">
                  <a:extLst>
                    <a:ext uri="{9D8B030D-6E8A-4147-A177-3AD203B41FA5}">
                      <a16:colId xmlns:a16="http://schemas.microsoft.com/office/drawing/2014/main" val="2039453831"/>
                    </a:ext>
                  </a:extLst>
                </a:gridCol>
                <a:gridCol w="658368">
                  <a:extLst>
                    <a:ext uri="{9D8B030D-6E8A-4147-A177-3AD203B41FA5}">
                      <a16:colId xmlns:a16="http://schemas.microsoft.com/office/drawing/2014/main" val="3006025667"/>
                    </a:ext>
                  </a:extLst>
                </a:gridCol>
                <a:gridCol w="658368">
                  <a:extLst>
                    <a:ext uri="{9D8B030D-6E8A-4147-A177-3AD203B41FA5}">
                      <a16:colId xmlns:a16="http://schemas.microsoft.com/office/drawing/2014/main" val="2166593198"/>
                    </a:ext>
                  </a:extLst>
                </a:gridCol>
                <a:gridCol w="658368">
                  <a:extLst>
                    <a:ext uri="{9D8B030D-6E8A-4147-A177-3AD203B41FA5}">
                      <a16:colId xmlns:a16="http://schemas.microsoft.com/office/drawing/2014/main" val="99584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304259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- 2018-04-19 10:42:38 </a:t>
                      </a:r>
                      <a:r>
                        <a:rPr kumimoji="0" lang="en-US" sz="1000" b="0" i="0" u="none" strike="noStrike" kern="1200" cap="none" spc="0" normalizeH="0" baseline="0" noProof="0">
                          <a:ln>
                            <a:noFill/>
                          </a:ln>
                          <a:solidFill>
                            <a:prstClr val="black"/>
                          </a:solidFill>
                          <a:effectLst/>
                          <a:uLnTx/>
                          <a:uFillTx/>
                          <a:latin typeface="+mn-lt"/>
                          <a:ea typeface="+mn-ea"/>
                          <a:cs typeface="+mn-cs"/>
                        </a:rPr>
                        <a:t>
 @_islandian_ invites you to unveil the secrets of fine gourmet cuisine with #TheTestKitchen at #ShangriLaMauritius. 
From catamaran cruises to nature explorations, find out about the tailor-made experiences. #Islandian #lovetheislands #islandexperience #islandspirit #holidays #mauritius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21.37 %</a:t>
                      </a:r>
                    </a:p>
                  </a:txBody>
                  <a:tcPr/>
                </a:tc>
                <a:extLst>
                  <a:ext uri="{0D108BD9-81ED-4DB2-BD59-A6C34878D82A}">
                    <a16:rowId xmlns:a16="http://schemas.microsoft.com/office/drawing/2014/main" val="4015308545"/>
                  </a:ext>
                </a:extLst>
              </a:tr>
            </a:tbl>
          </a:graphicData>
        </a:graphic>
      </p:graphicFrame>
      <p:sp>
        <p:nvSpPr>
          <p:cNvPr id="4" name="Text Placeholder 3">
            <a:extLst>
              <a:ext uri="{FF2B5EF4-FFF2-40B4-BE49-F238E27FC236}">
                <a16:creationId xmlns:a16="http://schemas.microsoft.com/office/drawing/2014/main" id="{CF647F7F-BE1E-479F-9DEF-862A70B48AC5}"/>
              </a:ext>
            </a:extLst>
          </p:cNvPr>
          <p:cNvSpPr>
            <a:spLocks noGrp="1"/>
          </p:cNvSpPr>
          <p:nvPr>
            <p:ph type="body" sz="quarter" idx="14"/>
          </p:nvPr>
        </p:nvSpPr>
        <p:spPr/>
        <p:txBody>
          <a:bodyPr/>
          <a:lstStyle/>
          <a:p>
            <a:r>
              <a:rPr lang="en-US"/>
              <a:t>01/04/2018 - 30/06/2018</a:t>
            </a:r>
          </a:p>
        </p:txBody>
      </p:sp>
    </p:spTree>
    <p:extLst>
      <p:ext uri="{BB962C8B-B14F-4D97-AF65-F5344CB8AC3E}">
        <p14:creationId xmlns:p14="http://schemas.microsoft.com/office/powerpoint/2010/main" val="16012356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367E7-604A-4A8B-B19F-DFAE5C20703E}"/>
              </a:ext>
            </a:extLst>
          </p:cNvPr>
          <p:cNvSpPr>
            <a:spLocks noGrp="1"/>
          </p:cNvSpPr>
          <p:nvPr>
            <p:ph type="title"/>
          </p:nvPr>
        </p:nvSpPr>
        <p:spPr/>
        <p:txBody>
          <a:bodyPr/>
          <a:lstStyle/>
          <a:p>
            <a:r>
              <a:rPr lang="en-US"/>
              <a:t>TW Followers Total (Bar Chart) | SLTR</a:t>
            </a:r>
          </a:p>
        </p:txBody>
      </p:sp>
      <p:graphicFrame>
        <p:nvGraphicFramePr>
          <p:cNvPr id="6" name="Chart Placeholder 5">
            <a:extLst>
              <a:ext uri="{FF2B5EF4-FFF2-40B4-BE49-F238E27FC236}">
                <a16:creationId xmlns:a16="http://schemas.microsoft.com/office/drawing/2014/main" id="{D304FFC1-85E2-455C-8FDC-46254E322DAE}"/>
              </a:ext>
            </a:extLst>
          </p:cNvPr>
          <p:cNvGraphicFramePr>
            <a:graphicFrameLocks noGrp="1"/>
          </p:cNvGraphicFramePr>
          <p:nvPr>
            <p:ph type="chart" sz="quarter" idx="13"/>
            <p:extLst>
              <p:ext uri="{D42A27DB-BD31-4B8C-83A1-F6EECF244321}">
                <p14:modId xmlns:p14="http://schemas.microsoft.com/office/powerpoint/2010/main" val="1866432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6E0CA4-F03E-4F6E-AE6E-066726394313}"/>
              </a:ext>
            </a:extLst>
          </p:cNvPr>
          <p:cNvSpPr>
            <a:spLocks noGrp="1"/>
          </p:cNvSpPr>
          <p:nvPr>
            <p:ph type="body" sz="quarter" idx="14"/>
          </p:nvPr>
        </p:nvSpPr>
        <p:spPr/>
        <p:txBody>
          <a:bodyPr/>
          <a:lstStyle/>
          <a:p>
            <a:r>
              <a:rPr lang="en-US"/>
              <a:t>01/04/2018 - 30/06/2018</a:t>
            </a:r>
          </a:p>
        </p:txBody>
      </p:sp>
      <p:sp>
        <p:nvSpPr>
          <p:cNvPr id="5" name="Footer Placeholder 4">
            <a:extLst>
              <a:ext uri="{FF2B5EF4-FFF2-40B4-BE49-F238E27FC236}">
                <a16:creationId xmlns:a16="http://schemas.microsoft.com/office/drawing/2014/main" id="{768BA2E8-8701-4ECF-B5A1-4E4E11AFA4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07584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1585C-8FAE-45B5-B019-427DD6D9902C}"/>
              </a:ext>
            </a:extLst>
          </p:cNvPr>
          <p:cNvSpPr>
            <a:spLocks noGrp="1"/>
          </p:cNvSpPr>
          <p:nvPr>
            <p:ph type="title"/>
          </p:nvPr>
        </p:nvSpPr>
        <p:spPr/>
        <p:txBody>
          <a:bodyPr/>
          <a:lstStyle/>
          <a:p>
            <a:r>
              <a:rPr lang="en-US"/>
              <a:t>TW Followers Change (Bar Chart) | SLTR</a:t>
            </a:r>
          </a:p>
        </p:txBody>
      </p:sp>
      <p:graphicFrame>
        <p:nvGraphicFramePr>
          <p:cNvPr id="6" name="Chart Placeholder 5">
            <a:extLst>
              <a:ext uri="{FF2B5EF4-FFF2-40B4-BE49-F238E27FC236}">
                <a16:creationId xmlns:a16="http://schemas.microsoft.com/office/drawing/2014/main" id="{D13BC41F-5F12-47B6-8F16-711E02AAE603}"/>
              </a:ext>
            </a:extLst>
          </p:cNvPr>
          <p:cNvGraphicFramePr>
            <a:graphicFrameLocks noGrp="1"/>
          </p:cNvGraphicFramePr>
          <p:nvPr>
            <p:ph type="chart" sz="quarter" idx="13"/>
            <p:extLst>
              <p:ext uri="{D42A27DB-BD31-4B8C-83A1-F6EECF244321}">
                <p14:modId xmlns:p14="http://schemas.microsoft.com/office/powerpoint/2010/main" val="3228244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A91281-C72D-4DFD-ADE7-90D446829B26}"/>
              </a:ext>
            </a:extLst>
          </p:cNvPr>
          <p:cNvSpPr>
            <a:spLocks noGrp="1"/>
          </p:cNvSpPr>
          <p:nvPr>
            <p:ph type="body" sz="quarter" idx="14"/>
          </p:nvPr>
        </p:nvSpPr>
        <p:spPr/>
        <p:txBody>
          <a:bodyPr/>
          <a:lstStyle/>
          <a:p>
            <a:r>
              <a:rPr lang="en-US"/>
              <a:t>01/04/2018 - 30/06/2018</a:t>
            </a:r>
          </a:p>
        </p:txBody>
      </p:sp>
      <p:sp>
        <p:nvSpPr>
          <p:cNvPr id="5" name="Footer Placeholder 4">
            <a:extLst>
              <a:ext uri="{FF2B5EF4-FFF2-40B4-BE49-F238E27FC236}">
                <a16:creationId xmlns:a16="http://schemas.microsoft.com/office/drawing/2014/main" id="{8C4776E9-4B40-46BE-8006-973DE65881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16387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BA560-2774-403D-9265-47C2439DC9CC}"/>
              </a:ext>
            </a:extLst>
          </p:cNvPr>
          <p:cNvSpPr>
            <a:spLocks noGrp="1"/>
          </p:cNvSpPr>
          <p:nvPr>
            <p:ph type="title"/>
          </p:nvPr>
        </p:nvSpPr>
        <p:spPr/>
        <p:txBody>
          <a:bodyPr/>
          <a:lstStyle/>
          <a:p>
            <a:r>
              <a:rPr lang="fr-FR"/>
              <a:t>TW Total Interactions (Bar Chart) | Shangri-La Mauritius</a:t>
            </a:r>
            <a:endParaRPr lang="en-US"/>
          </a:p>
        </p:txBody>
      </p:sp>
      <p:graphicFrame>
        <p:nvGraphicFramePr>
          <p:cNvPr id="6" name="Chart Placeholder 5">
            <a:extLst>
              <a:ext uri="{FF2B5EF4-FFF2-40B4-BE49-F238E27FC236}">
                <a16:creationId xmlns:a16="http://schemas.microsoft.com/office/drawing/2014/main" id="{F9ED65D6-D4F6-4B45-8B5D-BDBD29764523}"/>
              </a:ext>
            </a:extLst>
          </p:cNvPr>
          <p:cNvGraphicFramePr>
            <a:graphicFrameLocks noGrp="1"/>
          </p:cNvGraphicFramePr>
          <p:nvPr>
            <p:ph type="chart" sz="quarter" idx="13"/>
            <p:extLst>
              <p:ext uri="{D42A27DB-BD31-4B8C-83A1-F6EECF244321}">
                <p14:modId xmlns:p14="http://schemas.microsoft.com/office/powerpoint/2010/main" val="1969681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51BDD7-F78B-401E-ABD2-6DBDA9472576}"/>
              </a:ext>
            </a:extLst>
          </p:cNvPr>
          <p:cNvSpPr>
            <a:spLocks noGrp="1"/>
          </p:cNvSpPr>
          <p:nvPr>
            <p:ph type="body" sz="quarter" idx="14"/>
          </p:nvPr>
        </p:nvSpPr>
        <p:spPr/>
        <p:txBody>
          <a:bodyPr/>
          <a:lstStyle/>
          <a:p>
            <a:r>
              <a:rPr lang="en-US"/>
              <a:t>01/04/2018 - 30/06/2018</a:t>
            </a:r>
          </a:p>
        </p:txBody>
      </p:sp>
      <p:sp>
        <p:nvSpPr>
          <p:cNvPr id="5" name="Footer Placeholder 4">
            <a:extLst>
              <a:ext uri="{FF2B5EF4-FFF2-40B4-BE49-F238E27FC236}">
                <a16:creationId xmlns:a16="http://schemas.microsoft.com/office/drawing/2014/main" id="{B7B39AAE-ADA5-48C4-A92C-ACBF74140D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61769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1973</Words>
  <Application>Microsoft Office PowerPoint</Application>
  <PresentationFormat>On-screen Show (4:3)</PresentationFormat>
  <Paragraphs>877</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SLTR</vt:lpstr>
      <vt:lpstr>FB Insights Fans Total (Bar Chart) | SLTR</vt:lpstr>
      <vt:lpstr>FB Fans Change (Bar Chart) | SLTR</vt:lpstr>
      <vt:lpstr>FB Reach (Bar Chart) | SLTR</vt:lpstr>
      <vt:lpstr>FB Total Interactions (Bar Chart) | SLTR</vt:lpstr>
      <vt:lpstr>FB Organic Vs Paid Reach (Bar Chart) | SLTR</vt:lpstr>
      <vt:lpstr>FB Post Reach (Bar Chart) | SLTR</vt:lpstr>
      <vt:lpstr>FB Own Posts Table with views | SLTR - 1 of 21</vt:lpstr>
      <vt:lpstr>FB Own Posts Table with views | SLTR - 2 of 21</vt:lpstr>
      <vt:lpstr>FB Own Posts Table with views | SLTR - 3 of 21</vt:lpstr>
      <vt:lpstr>FB Own Posts Table with views | SLTR - 4 of 21</vt:lpstr>
      <vt:lpstr>FB Own Posts Table with views | SLTR - 5 of 21</vt:lpstr>
      <vt:lpstr>FB Own Posts Table with views | SLTR - 6 of 21</vt:lpstr>
      <vt:lpstr>FB Own Posts Table with views | SLTR - 7 of 21</vt:lpstr>
      <vt:lpstr>FB Own Posts Table with views | SLTR - 8 of 21</vt:lpstr>
      <vt:lpstr>FB Own Posts Table with views | SLTR - 9 of 21</vt:lpstr>
      <vt:lpstr>FB Own Posts Table with views | SLTR - 10 of 21</vt:lpstr>
      <vt:lpstr>FB Own Posts Table with views | SLTR - 11 of 21</vt:lpstr>
      <vt:lpstr>FB Own Posts Table with views | SLTR - 12 of 21</vt:lpstr>
      <vt:lpstr>FB Own Posts Table with views | SLTR - 13 of 21</vt:lpstr>
      <vt:lpstr>FB Own Posts Table with views | SLTR - 14 of 21</vt:lpstr>
      <vt:lpstr>FB Own Posts Table with views | SLTR - 15 of 21</vt:lpstr>
      <vt:lpstr>FB Own Posts Table with views | SLTR - 16 of 21</vt:lpstr>
      <vt:lpstr>FB Own Posts Table with views | SLTR - 17 of 21</vt:lpstr>
      <vt:lpstr>FB Own Posts Table with views | SLTR - 18 of 21</vt:lpstr>
      <vt:lpstr>FB Own Posts Table with views | SLTR - 19 of 21</vt:lpstr>
      <vt:lpstr>FB Own Posts Table with views | SLTR - 20 of 21</vt:lpstr>
      <vt:lpstr>FB Own Posts Table with views | SLTR - 21 of 21</vt:lpstr>
      <vt:lpstr>IG Followers Total (Bar Chart) | SLTR</vt:lpstr>
      <vt:lpstr>IG Followers Change (Bar Chart) | SLTR</vt:lpstr>
      <vt:lpstr>Reach  | SLTR</vt:lpstr>
      <vt:lpstr>IG Total Interactions (Bar Chart) | shangrilamauritius</vt:lpstr>
      <vt:lpstr>Instagram Posts Table | SLTR - 1 of 3</vt:lpstr>
      <vt:lpstr>Instagram Posts Table | SLTR - 2 of 3</vt:lpstr>
      <vt:lpstr>Instagram Posts Table | SLTR - 3 of 3</vt:lpstr>
      <vt:lpstr>Instagram Videos Table | SLTR - 1 of 3</vt:lpstr>
      <vt:lpstr>Instagram Videos Table | SLTR - 2 of 3</vt:lpstr>
      <vt:lpstr>Instagram Videos Table | SLTR - 3 of 3</vt:lpstr>
      <vt:lpstr>TW Followers Total (Bar Chart) | SLTR</vt:lpstr>
      <vt:lpstr>TW Followers Change (Bar Chart) | SLTR</vt:lpstr>
      <vt:lpstr>TW Total Interactions (Bar Chart) | Shangri-La Mauritius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SLTR</dc:title>
  <dc:creator>Administrator</dc:creator>
  <cp:lastModifiedBy>Administrator</cp:lastModifiedBy>
  <cp:revision>1</cp:revision>
  <dcterms:created xsi:type="dcterms:W3CDTF">2018-07-05T13:32:58Z</dcterms:created>
  <dcterms:modified xsi:type="dcterms:W3CDTF">2018-07-05T13:34:18Z</dcterms:modified>
</cp:coreProperties>
</file>